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4960" cy="4113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884760" y="8685360"/>
            <a:ext cx="2970359" cy="45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8" y="0"/>
            <a:ext cx="912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ctrTitle"/>
          </p:nvPr>
        </p:nvSpPr>
        <p:spPr>
          <a:xfrm>
            <a:off x="584200" y="1743789"/>
            <a:ext cx="53340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6600"/>
              </a:buClr>
              <a:buFont typeface="Calibri"/>
              <a:buNone/>
              <a:defRPr b="1" i="0" sz="3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584200" y="2571750"/>
            <a:ext cx="5334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99CCFF"/>
              </a:buClr>
              <a:buFont typeface="Arial"/>
              <a:buNone/>
              <a:defRPr b="0" i="1" sz="2000" u="none" cap="none" strike="noStrike">
                <a:solidFill>
                  <a:srgbClr val="99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868557" y="4767262"/>
            <a:ext cx="44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648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27221"/>
            <a:ext cx="6611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575050" y="1076325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6" name="Shape 16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 rot="5400000">
            <a:off x="1821600" y="-1209618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0" y="0"/>
            <a:ext cx="9122760" cy="5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80" y="0"/>
            <a:ext cx="9122760" cy="51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0" y="0"/>
            <a:ext cx="9122760" cy="51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8" y="0"/>
            <a:ext cx="912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584279" y="1743840"/>
            <a:ext cx="5332679" cy="67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84275" y="2571858"/>
            <a:ext cx="5332800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ES6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-"/>
            </a:pPr>
            <a:r>
              <a:rPr lang="en-US" sz="1800"/>
              <a:t>Part 1</a:t>
            </a:r>
          </a:p>
        </p:txBody>
      </p:sp>
      <p:sp>
        <p:nvSpPr>
          <p:cNvPr id="189" name="Shape 189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0" name="Shape 190"/>
          <p:cNvSpPr/>
          <p:nvPr/>
        </p:nvSpPr>
        <p:spPr>
          <a:xfrm>
            <a:off x="1868400" y="4767119"/>
            <a:ext cx="448775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261" name="Shape 261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Shorter functions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Non-binding of </a:t>
            </a:r>
            <a:r>
              <a:rPr b="0" i="1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63" name="Shape 263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269" name="Shape 269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Shorter functions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1800" u="sng" strike="noStrike">
                <a:solidFill>
                  <a:srgbClr val="0084D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1" lang="en-US" sz="1800" strike="noStrike">
                <a:solidFill>
                  <a:srgbClr val="0084D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materials =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'Hydrogen',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'Helium',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'Lithium',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'Beryllium'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materialsLength1 = materials.map(function(material)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return material.length;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 </a:t>
            </a: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// [8,6,7,9]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71" name="Shape 271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277" name="Shape 277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Shorter functions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1800" u="sng" strike="noStrike">
                <a:solidFill>
                  <a:srgbClr val="0084D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1" lang="en-US" sz="1800" strike="noStrike">
                <a:solidFill>
                  <a:srgbClr val="0084D1"/>
                </a:solidFill>
                <a:latin typeface="Calibri"/>
                <a:ea typeface="Calibri"/>
                <a:cs typeface="Calibri"/>
                <a:sym typeface="Calibri"/>
              </a:rPr>
              <a:t>: (cont.)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materialsLength2 = materials.map((material)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return material.length;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 </a:t>
            </a: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// [8,6,7,9]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materialsLength3 = materials.map(material =&gt; material.length); 	</a:t>
            </a: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// [8,6,7,9]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79" name="Shape 279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285" name="Shape 285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Non-binding of </a:t>
            </a:r>
            <a:r>
              <a:rPr b="0" i="1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Until arrow functions, every new function defined its own </a:t>
            </a:r>
            <a:r>
              <a:rPr b="0" i="1" lang="en-US" sz="18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value (</a:t>
            </a:r>
            <a:r>
              <a:rPr b="1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a new object</a:t>
            </a:r>
            <a:r>
              <a:rPr b="0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in the case of a constructor, </a:t>
            </a:r>
            <a:r>
              <a:rPr b="1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b="0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in strict mode function calls, </a:t>
            </a:r>
            <a:r>
              <a:rPr b="1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the context object</a:t>
            </a:r>
            <a:r>
              <a:rPr b="0" lang="en-US" sz="1800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if the function is called as an "object method", etc.). This proved to be annoying with an object-oriented style of programming.</a:t>
            </a:r>
          </a:p>
        </p:txBody>
      </p:sp>
      <p:sp>
        <p:nvSpPr>
          <p:cNvPr id="286" name="Shape 286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Non-binding of </a:t>
            </a:r>
            <a:r>
              <a:rPr b="0" i="1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1800" u="sng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1" lang="en-US" sz="1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lang="en-US" sz="1500" strike="noStrike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Person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// The Person() constructor defines `this` as an instance of itself.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age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lang="en-US" sz="1500" strike="noStrike">
                <a:solidFill>
                  <a:srgbClr val="9966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[</a:t>
            </a:r>
            <a:r>
              <a:rPr b="0" lang="en-US" sz="1500" strike="noStrike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lang="en-US" sz="1500" strike="noStrike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lang="en-US" sz="1500" strike="noStrike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].</a:t>
            </a:r>
            <a:r>
              <a:rPr b="0" lang="en-US" sz="1500" strike="noStrike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forEach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lang="en-US" sz="1500" strike="noStrike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growUp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// In non-strict mode, the growUp function defines `this`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// as the global object, which is different from the `this`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// defined by the Person() constructor.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lang="en-US" sz="1500" strike="noStrike">
                <a:solidFill>
                  <a:srgbClr val="0066CC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age</a:t>
            </a:r>
            <a:r>
              <a:rPr b="0" lang="en-US" sz="1500" strike="noStrike">
                <a:solidFill>
                  <a:srgbClr val="996600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95" name="Shape 295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301" name="Shape 301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Non-binding of </a:t>
            </a:r>
            <a:r>
              <a:rPr b="0" i="1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1800" u="sng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1" lang="en-US" sz="1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⇒ Fix by assign this into a variable (that)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function Person()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var that = this;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that.age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[1, 2, 3].forEach(function growUp()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// The callback refers to the `that` variable of which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// the value is the expected object.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that.age++;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02" name="Shape 302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03" name="Shape 303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Non-binding of </a:t>
            </a:r>
            <a:r>
              <a:rPr b="0" i="1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1800" u="sng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1" lang="en-US" sz="1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⇒ Fix by using bind() method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function Person()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this.age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[1, 2, 3].forEach((function growUp()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this.age++;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}).bind(this));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10" name="Shape 310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11" name="Shape 311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317" name="Shape 317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Non-binding of </a:t>
            </a:r>
            <a:r>
              <a:rPr b="0" i="1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1800" u="sng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1" lang="en-US" sz="18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⇒ Fix by using ES6 arrow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function Person()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this.age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[1, 2, 3].forEach(()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 this.age++;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18" name="Shape 318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19" name="Shape 319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25" name="Shape 325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Defining classes</a:t>
            </a:r>
          </a:p>
          <a:p>
            <a:pPr indent="-280035" lvl="1" marL="9144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declarations</a:t>
            </a:r>
          </a:p>
          <a:p>
            <a:pPr indent="-280035" lvl="1" marL="9144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expressions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27" name="Shape 327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33" name="Shape 333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declarations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class Rectangle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constructor(height, width)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this.height = height;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this.width = width;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800" u="sng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 declarations are not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hoisted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unlike function declarations.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35" name="Shape 335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spcBef>
                <a:spcPts val="0"/>
              </a:spcBef>
              <a:buSzPct val="100000"/>
            </a:pPr>
            <a:r>
              <a:rPr lang="en-US" sz="2600"/>
              <a:t>Learn why we should use ES6</a:t>
            </a:r>
          </a:p>
          <a:p>
            <a:pPr indent="-393700" lvl="0" marL="457200" marR="0" rtl="0" algn="l">
              <a:spcBef>
                <a:spcPts val="0"/>
              </a:spcBef>
              <a:buSzPct val="100000"/>
            </a:pPr>
            <a:r>
              <a:rPr lang="en-US" sz="2600"/>
              <a:t>Have a basic understanding of the major features of ES6</a:t>
            </a:r>
          </a:p>
          <a:p>
            <a:pPr indent="-393700" lvl="0" marL="457200" marR="0" rtl="0" algn="l">
              <a:spcBef>
                <a:spcPts val="0"/>
              </a:spcBef>
              <a:buSzPct val="100000"/>
            </a:pPr>
            <a:r>
              <a:rPr lang="en-US" sz="2600"/>
              <a:t>Understand how to use arrow functions, classes, enhanced object literals, template strings and destructuring.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US" sz="2600"/>
              <a:t>Learn</a:t>
            </a:r>
            <a:r>
              <a:rPr lang="en-US" sz="2600"/>
              <a:t> the difference between ES6 and the older version.</a:t>
            </a:r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41" name="Shape 341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expressions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unnamed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Rectangle = class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constructor(height, width)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this.height = height;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this.width = width;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800" u="sng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 expressions are not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hoisted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unlike function expressions.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43" name="Shape 343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4" name="Shape 344"/>
          <p:cNvSpPr/>
          <p:nvPr/>
        </p:nvSpPr>
        <p:spPr>
          <a:xfrm>
            <a:off x="4937760" y="1554479"/>
            <a:ext cx="4022640" cy="209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named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Rectangle = class Rectangle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constructor(height, width)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this.height = height;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this.width = width;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50" name="Shape 350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Class body and method definitions</a:t>
            </a:r>
          </a:p>
          <a:p>
            <a:pPr indent="-216399" lvl="4" marL="1080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Strict mode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bodies of class declarations and class expressions are executed in </a:t>
            </a:r>
            <a:r>
              <a:rPr b="0" i="0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strict mode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399" lvl="4" marL="1080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is a special method for creating and initializing an object created with a class. There can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be one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special method with the name "constructor" in a class. A </a:t>
            </a:r>
            <a:r>
              <a:rPr b="0" i="1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SyntaxError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be thrown if the class contains more than one occurrence of a constructor method.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52" name="Shape 352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Class body and method definitions</a:t>
            </a:r>
          </a:p>
          <a:p>
            <a:pPr indent="-216399" lvl="4" marL="1080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Prototype 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class Rectangle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constructor(height, width)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this.height = height;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this.width = width;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get area()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return this.calcArea();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calcArea()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return this.height * this.width;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	</a:t>
            </a:r>
          </a:p>
        </p:txBody>
      </p:sp>
      <p:sp>
        <p:nvSpPr>
          <p:cNvPr id="359" name="Shape 359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60" name="Shape 360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66" name="Shape 366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Class body and method definitions</a:t>
            </a:r>
          </a:p>
          <a:p>
            <a:pPr indent="-216399" lvl="4" marL="1080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methods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defines a static method for a class.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Static methods are called without instantiating their class and cannot be called through a class instance.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68" name="Shape 368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74" name="Shape 374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Class body and method definitions</a:t>
            </a:r>
          </a:p>
          <a:p>
            <a:pPr indent="-216399" lvl="4" marL="1080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class Point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constructor(x, y)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this.x = 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this.y = 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static distance(a, b)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const dx = a.x - b.x;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const dy = a.y - b.y;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return Math.sqrt(dx*dx + dy*dy);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</p:txBody>
      </p:sp>
      <p:sp>
        <p:nvSpPr>
          <p:cNvPr id="375" name="Shape 375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76" name="Shape 376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82" name="Shape 382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Class body and method definitions</a:t>
            </a:r>
          </a:p>
          <a:p>
            <a:pPr indent="-216399" lvl="4" marL="1080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const p1 = new Point(5, 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const p2 = new Point(10, 10);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console.log(Point.distance(p1, p2));</a:t>
            </a:r>
          </a:p>
        </p:txBody>
      </p:sp>
      <p:sp>
        <p:nvSpPr>
          <p:cNvPr id="383" name="Shape 383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84" name="Shape 384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90" name="Shape 390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Sub classing with extends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class Animal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constructor(name)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this.name = name;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speak()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console.log(this.name + ' makes a noise.');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92" name="Shape 392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398" name="Shape 398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Sub classing with extends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class Dog extends Animal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speak()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console.log(this.name + ' barks.');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d = new Dog('Mitzie');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d.speak();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u="sng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600" u="sng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If there is a constructor present in sub-class, it needs to first call </a:t>
            </a:r>
            <a:r>
              <a:rPr b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super()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before using "this".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00" name="Shape 400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406" name="Shape 406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Super class calls with super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is used to call functions on an object's parent.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class Cat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constructor(name)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this.name = name;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speak()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console.log(this.name + ' makes a noise.');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08" name="Shape 408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Classes</a:t>
            </a:r>
          </a:p>
        </p:txBody>
      </p:sp>
      <p:sp>
        <p:nvSpPr>
          <p:cNvPr id="414" name="Shape 414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Super class calls with super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class Lion extends Cat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speak()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super.speak();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			console.log(this.name + ' roars.');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3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16" name="Shape 416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Content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What is ES6?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ES6 features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Part 1: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-US" sz="2400"/>
              <a:t>Arrows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-US" sz="2400"/>
              <a:t>Classes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-US" sz="2400"/>
              <a:t>Enhanced object literals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-US" sz="2400"/>
              <a:t>Template strings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-US" sz="2400"/>
              <a:t>Destructuring</a:t>
            </a:r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Enhanced Object Literals</a:t>
            </a:r>
          </a:p>
        </p:txBody>
      </p:sp>
      <p:sp>
        <p:nvSpPr>
          <p:cNvPr id="422" name="Shape 422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ES2015, object literals are extended to support: </a:t>
            </a:r>
          </a:p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setting the prototype at construction</a:t>
            </a:r>
          </a:p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foo: foo assignments</a:t>
            </a:r>
          </a:p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defining methods</a:t>
            </a:r>
          </a:p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making super calls</a:t>
            </a:r>
          </a:p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computing property names with expressions.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24" name="Shape 424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Template string</a:t>
            </a:r>
          </a:p>
        </p:txBody>
      </p:sp>
      <p:sp>
        <p:nvSpPr>
          <p:cNvPr id="430" name="Shape 430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literals are enclosed by the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back-tick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(` `) (grave accent) character instead of double or single quotes.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literals can contain place holders. These are indicated by the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Dollar sign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curly braces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(${expression}). The expressions in the place holders and the text between them get passed to a function.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32" name="Shape 432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Template string</a:t>
            </a:r>
          </a:p>
        </p:txBody>
      </p:sp>
      <p:sp>
        <p:nvSpPr>
          <p:cNvPr id="438" name="Shape 438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Multi-line strings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normal strings, you would have to use the following syntax in order to get multi-line strings: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console.log('string text line 1\n' +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'string text line 2');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"string text line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string text line 2"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40" name="Shape 440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Template string</a:t>
            </a:r>
          </a:p>
        </p:txBody>
      </p:sp>
      <p:sp>
        <p:nvSpPr>
          <p:cNvPr id="446" name="Shape 446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Multi-line strings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get the same effect with multi-line strings, 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now write: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console.log(`string text line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text line 2`);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"string text line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string text line 2"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Template string</a:t>
            </a:r>
          </a:p>
        </p:txBody>
      </p:sp>
      <p:sp>
        <p:nvSpPr>
          <p:cNvPr id="454" name="Shape 454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Expression interpolation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order to embed expressions within normal strings, you would use the following syntax: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a = 5;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b = 10;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console.log('Fifteen is ' + (a + b) + ' and\nnot ' + (2 * a + b) + '.');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"Fifteen is 15 and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not 20."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56" name="Shape 456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Template string</a:t>
            </a:r>
          </a:p>
        </p:txBody>
      </p:sp>
      <p:sp>
        <p:nvSpPr>
          <p:cNvPr id="462" name="Shape 462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Expression interpolation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Now, with template literals, you are able to make use of the syntactic sugar making substitutions like this more readable: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a = 5;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b = 10;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console.log(`Fifteen is ${a + b} and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not ${2 * a + b}.`);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"Fifteen is 15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not 20."</a:t>
            </a:r>
          </a:p>
        </p:txBody>
      </p:sp>
      <p:sp>
        <p:nvSpPr>
          <p:cNvPr id="463" name="Shape 463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64" name="Shape 464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470" name="Shape 470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variable  assignment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foo = ['one', 'two', 'three'];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[one, two, three] = foo;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console.log(one); // "one"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console.log(two); // "two"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console.log(three); // "three"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72" name="Shape 472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3" name="Shape 473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479" name="Shape 479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 separate from declaration</a:t>
            </a: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can be assigned its value via destructuring separate from the variable's declaration.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a, b;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[a, b] = [1, 2];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81" name="Shape 481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82" name="Shape 482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488" name="Shape 488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variable  assignment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foo = ['one', 'two', 'three'];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[one, two, three] = foo;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console.log(one); // "one"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console.log(two); // "two"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console.log(three); // "three"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90" name="Shape 490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91" name="Shape 491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497" name="Shape 497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 separate from declaration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can be assigned its value via destructuring separate from the variable's declaration.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a, b;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[a, b] = [1, 2];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99" name="Shape 499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00" name="Shape 500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ES6?</a:t>
            </a:r>
          </a:p>
        </p:txBody>
      </p:sp>
      <p:sp>
        <p:nvSpPr>
          <p:cNvPr id="212" name="Shape 212"/>
          <p:cNvSpPr/>
          <p:nvPr/>
        </p:nvSpPr>
        <p:spPr>
          <a:xfrm>
            <a:off x="457200" y="1200240"/>
            <a:ext cx="8228159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ECMAScript is a Standard for a scripting languages. Languages like Javascript are based on the ECMAScript standard.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ECMAScript 6, also known as ECMAScript 2015, is the latest version of the ECMAScript standard.</a:t>
            </a:r>
          </a:p>
        </p:txBody>
      </p:sp>
      <p:sp>
        <p:nvSpPr>
          <p:cNvPr id="213" name="Shape 213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14" name="Shape 214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06" name="Shape 506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values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can be assigned a default, in the case that the value pulled from the array is undefined.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a, b;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[a=5, b=7] = [1];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7</a:t>
            </a:r>
          </a:p>
        </p:txBody>
      </p:sp>
      <p:sp>
        <p:nvSpPr>
          <p:cNvPr id="507" name="Shape 507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08" name="Shape 508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09" name="Shape 509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15" name="Shape 515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Swapping variables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variables values can be swapped in one destructuring expression.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a = 1;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b = 3;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[a, b] = [b, a];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17" name="Shape 517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8" name="Shape 518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24" name="Shape 524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Parsing an array returned from a function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It's always been possible to return an array from a function. Destructuring can make working with an array return value more concise.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function f()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return [1, 2];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a, b;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[a, b] = f(); //a = 1, b = 2</a:t>
            </a:r>
          </a:p>
        </p:txBody>
      </p:sp>
      <p:sp>
        <p:nvSpPr>
          <p:cNvPr id="525" name="Shape 525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26" name="Shape 526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7" name="Shape 527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33" name="Shape 533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Ignoring some returned values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ignore return values that you're not interested in: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function f()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	return [1, 2, 3];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}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[a, , b] = f();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35" name="Shape 535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6" name="Shape 536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42" name="Shape 542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Array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Assigning the rest of an array to a variable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destructuring an array, you can assign the remaining part of it to a variable using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pattern: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[a, ...b] = [1, 2, 3];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[2, 3]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44" name="Shape 544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5" name="Shape 545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51" name="Shape 551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assignment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o = {p: 42, q: true};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{p, q} = o;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console.log(p); // 42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console.log(q); // true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53" name="Shape 553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4" name="Shape 554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60" name="Shape 560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 without declaration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can be assigned its value with destructuring separate from its declaration.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a, b;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	({a, b} = {a: 1, b: 2});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62" name="Shape 562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3" name="Shape 563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69" name="Shape 569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Assigning to new variable names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property can be unpacked from an object and assigned to a variable with a different name than the object property.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o = {p: 42, q: true};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{p: foo, q: bar} = o;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console.log(foo); // 42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console.log(bar); // true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71" name="Shape 571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72" name="Shape 572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78" name="Shape 578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values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can be assigned a default, in the case that the value pulled from the object is undefined.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var {a = 10, b = 5} = {a: 3};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console.log(a); // 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console.log(b); // 5</a:t>
            </a:r>
          </a:p>
        </p:txBody>
      </p:sp>
      <p:sp>
        <p:nvSpPr>
          <p:cNvPr id="579" name="Shape 579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80" name="Shape 580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81" name="Shape 581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a function parameter's default value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function drawES2015Chart({size = 'big', cords = {x: 0, y: 0}, 		radius = 25} = {})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console.log(size, cords, radius);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// do some chart drawing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drawES2015Chart({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cords: {x: 18, y: 30},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radius: 30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</p:txBody>
      </p:sp>
      <p:sp>
        <p:nvSpPr>
          <p:cNvPr id="588" name="Shape 588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89" name="Shape 589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90" name="Shape 590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 features</a:t>
            </a:r>
          </a:p>
        </p:txBody>
      </p:sp>
      <p:sp>
        <p:nvSpPr>
          <p:cNvPr id="220" name="Shape 220"/>
          <p:cNvSpPr/>
          <p:nvPr/>
        </p:nvSpPr>
        <p:spPr>
          <a:xfrm>
            <a:off x="457200" y="1200240"/>
            <a:ext cx="8228159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1: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Arrows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Enhanced object literals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strings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Destructuring</a:t>
            </a:r>
          </a:p>
        </p:txBody>
      </p:sp>
      <p:sp>
        <p:nvSpPr>
          <p:cNvPr id="221" name="Shape 221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22" name="Shape 222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596" name="Shape 596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object and array destructuring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metadata =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title: 'Scratchpad',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translations: [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		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		url: '/de/docs/Tools/Scratchpad',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		title: 'JavaScript-Umgebung'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		}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],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url: '/en-US/docs/Tools/Scratchpad'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};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>
                <a:latin typeface="Courier"/>
                <a:ea typeface="Courier"/>
                <a:cs typeface="Courier"/>
                <a:sym typeface="Courier"/>
              </a:rPr>
              <a:t>…</a:t>
            </a:r>
          </a:p>
        </p:txBody>
      </p:sp>
      <p:sp>
        <p:nvSpPr>
          <p:cNvPr id="597" name="Shape 597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98" name="Shape 598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99" name="Shape 599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605" name="Shape 605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object and array destructuring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{title: englishTitle, translations: [{title: localeTitle}]} = 	metadata;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console.log(englishTitle); // "Scratchpad"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console.log(localeTitle);  // "JavaScript-Umgebung"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07" name="Shape 607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08" name="Shape 608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614" name="Shape 614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Pulling fields from objects passed as function parameter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function userId({id})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return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function whois({displayName, fullName: {firstName: name}})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console.log(displayName + ' is ' + name);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16" name="Shape 616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17" name="Shape 617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Destructuring</a:t>
            </a:r>
          </a:p>
        </p:txBody>
      </p:sp>
      <p:sp>
        <p:nvSpPr>
          <p:cNvPr id="623" name="Shape 623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Object destructuring</a:t>
            </a:r>
          </a:p>
          <a:p>
            <a:pPr indent="-216199" lvl="2" marL="648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Pulling fields from objects passed as function parameter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user =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id: 42,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displayName: 'jdoe',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fullName: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		firstName: 'John',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		lastName: 'Doe'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console.log('userId: ' + userId(user)); // "userId: 42"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whois(user); // "jdoe is John"</a:t>
            </a:r>
          </a:p>
        </p:txBody>
      </p:sp>
      <p:sp>
        <p:nvSpPr>
          <p:cNvPr id="624" name="Shape 624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25" name="Shape 625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6" name="Shape 626"/>
          <p:cNvSpPr txBox="1"/>
          <p:nvPr/>
        </p:nvSpPr>
        <p:spPr>
          <a:xfrm>
            <a:off x="307800" y="1257120"/>
            <a:ext cx="180720" cy="3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442079" y="2082959"/>
            <a:ext cx="5114160" cy="67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6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633" name="Shape 633"/>
          <p:cNvSpPr/>
          <p:nvPr/>
        </p:nvSpPr>
        <p:spPr>
          <a:xfrm>
            <a:off x="1868400" y="4767119"/>
            <a:ext cx="448775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34" name="Shape 634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 features</a:t>
            </a:r>
          </a:p>
        </p:txBody>
      </p:sp>
      <p:sp>
        <p:nvSpPr>
          <p:cNvPr id="228" name="Shape 228"/>
          <p:cNvSpPr/>
          <p:nvPr/>
        </p:nvSpPr>
        <p:spPr>
          <a:xfrm>
            <a:off x="457200" y="1200240"/>
            <a:ext cx="8228159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2: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+ rest + spread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+ const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+ for .. of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Generators</a:t>
            </a:r>
          </a:p>
        </p:txBody>
      </p:sp>
      <p:sp>
        <p:nvSpPr>
          <p:cNvPr id="229" name="Shape 229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30" name="Shape 230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 features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200" y="1200240"/>
            <a:ext cx="8228159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3: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Modules (NodeJS)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+ Set + WeakMap + WeakSet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 + Number + String + Array + Object APIs</a:t>
            </a:r>
          </a:p>
        </p:txBody>
      </p:sp>
      <p:sp>
        <p:nvSpPr>
          <p:cNvPr id="237" name="Shape 237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38" name="Shape 238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57200" y="1200240"/>
            <a:ext cx="8228159" cy="3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7" name="Shape 247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57200" y="0"/>
            <a:ext cx="670536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Arrows</a:t>
            </a:r>
          </a:p>
        </p:txBody>
      </p:sp>
      <p:sp>
        <p:nvSpPr>
          <p:cNvPr id="253" name="Shape 253"/>
          <p:cNvSpPr/>
          <p:nvPr/>
        </p:nvSpPr>
        <p:spPr>
          <a:xfrm>
            <a:off x="457200" y="914400"/>
            <a:ext cx="8228159" cy="36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(param1, param2, …, paramN) =&gt; { statements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(param1, param2, …, paramN) =&gt; expression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// equivalent to: (param1, param2, …, paramN) =&gt; { return expression;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// Parentheses are optional when there's only one parameter name: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(singleParam) =&gt; { statements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singleParam =&gt; { statements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// A function with no parameters could be written with a couple of parentheses or with an underscore: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() =&gt; { statements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_ =&gt; { statements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409119" y="4767119"/>
            <a:ext cx="3947040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55" name="Shape 255"/>
          <p:cNvSpPr/>
          <p:nvPr/>
        </p:nvSpPr>
        <p:spPr>
          <a:xfrm>
            <a:off x="6553080" y="4767119"/>
            <a:ext cx="2132279" cy="27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