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94" r:id="rId4"/>
    <p:sldMasterId id="2147483695" r:id="rId5"/>
    <p:sldMasterId id="2147483696" r:id="rId6"/>
    <p:sldMasterId id="214748369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81CA536-F340-4439-8E69-51BC56F4698A}">
  <a:tblStyle styleId="{D81CA536-F340-4439-8E69-51BC56F4698A}" styleName="Table_0"/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1" Type="http://schemas.openxmlformats.org/officeDocument/2006/relationships/slide" Target="slides/slide53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60" Type="http://schemas.openxmlformats.org/officeDocument/2006/relationships/slide" Target="slides/slide52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slide" Target="slides/slide47.xml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slide" Target="slides/slide49.xml"/><Relationship Id="rId12" Type="http://schemas.openxmlformats.org/officeDocument/2006/relationships/slide" Target="slides/slide4.xml"/><Relationship Id="rId56" Type="http://schemas.openxmlformats.org/officeDocument/2006/relationships/slide" Target="slides/slide48.xml"/><Relationship Id="rId15" Type="http://schemas.openxmlformats.org/officeDocument/2006/relationships/slide" Target="slides/slide7.xml"/><Relationship Id="rId59" Type="http://schemas.openxmlformats.org/officeDocument/2006/relationships/slide" Target="slides/slide51.xml"/><Relationship Id="rId14" Type="http://schemas.openxmlformats.org/officeDocument/2006/relationships/slide" Target="slides/slide6.xml"/><Relationship Id="rId58" Type="http://schemas.openxmlformats.org/officeDocument/2006/relationships/slide" Target="slides/slide5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" name="Shape 4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" name="Shape 4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" name="Shape 5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" name="Shape 5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" name="Shape 5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1" name="Shape 5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0" name="Shape 5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" name="Shape 5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" name="Shape 5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8" name="Shape 5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7" name="Shape 5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6" name="Shape 6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5" name="Shape 6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4" name="Shape 6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" name="Shape 6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" name="Shape 6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" name="Shape 6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" name="Shape 6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9" name="Shape 6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8" name="Shape 6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7" name="Shape 6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/>
          <p:nvPr>
            <p:ph idx="1" type="body"/>
          </p:nvPr>
        </p:nvSpPr>
        <p:spPr>
          <a:xfrm>
            <a:off x="685800" y="4343400"/>
            <a:ext cx="54849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Shape 696"/>
          <p:cNvSpPr/>
          <p:nvPr/>
        </p:nvSpPr>
        <p:spPr>
          <a:xfrm>
            <a:off x="3884760" y="8685360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97" name="Shape 6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457200" y="1203479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3479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3479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674239" y="1203479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03479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57200" y="2761919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3" type="body"/>
          </p:nvPr>
        </p:nvSpPr>
        <p:spPr>
          <a:xfrm>
            <a:off x="4674239" y="1203479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203479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74239" y="1203479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3" type="body"/>
          </p:nvPr>
        </p:nvSpPr>
        <p:spPr>
          <a:xfrm>
            <a:off x="4674239" y="2761919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203479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4674239" y="1203479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3" type="body"/>
          </p:nvPr>
        </p:nvSpPr>
        <p:spPr>
          <a:xfrm>
            <a:off x="457200" y="2761919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203479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57200" y="2761919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203479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674239" y="1203479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3" type="body"/>
          </p:nvPr>
        </p:nvSpPr>
        <p:spPr>
          <a:xfrm>
            <a:off x="4674239" y="2761919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4" type="body"/>
          </p:nvPr>
        </p:nvSpPr>
        <p:spPr>
          <a:xfrm>
            <a:off x="457200" y="2761919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203479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457200" y="1203479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99" name="Shape 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600" cy="29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600" cy="29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38" y="0"/>
            <a:ext cx="9124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>
            <p:ph type="ctrTitle"/>
          </p:nvPr>
        </p:nvSpPr>
        <p:spPr>
          <a:xfrm>
            <a:off x="584200" y="1743789"/>
            <a:ext cx="53340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F6600"/>
              </a:buClr>
              <a:buFont typeface="Calibri"/>
              <a:buNone/>
              <a:defRPr b="1" i="0" sz="36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584200" y="2571750"/>
            <a:ext cx="53340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00"/>
              </a:spcBef>
              <a:buClr>
                <a:srgbClr val="99CCFF"/>
              </a:buClr>
              <a:buFont typeface="Arial"/>
              <a:buNone/>
              <a:defRPr b="0" i="1" sz="2000" u="none" cap="none" strike="noStrike">
                <a:solidFill>
                  <a:srgbClr val="99CC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457200" y="4767262"/>
            <a:ext cx="118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1868557" y="4767262"/>
            <a:ext cx="4489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0" type="dt"/>
          </p:nvPr>
        </p:nvSpPr>
        <p:spPr>
          <a:xfrm>
            <a:off x="457200" y="4767262"/>
            <a:ext cx="118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722312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457200" y="4767262"/>
            <a:ext cx="118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900112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4648200" y="900112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0" type="dt"/>
          </p:nvPr>
        </p:nvSpPr>
        <p:spPr>
          <a:xfrm>
            <a:off x="457200" y="4767262"/>
            <a:ext cx="118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127221"/>
            <a:ext cx="66114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x="457200" y="1631155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3" type="body"/>
          </p:nvPr>
        </p:nvSpPr>
        <p:spPr>
          <a:xfrm>
            <a:off x="4645026" y="1151334"/>
            <a:ext cx="4041899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4" type="body"/>
          </p:nvPr>
        </p:nvSpPr>
        <p:spPr>
          <a:xfrm>
            <a:off x="4645026" y="1631155"/>
            <a:ext cx="4041899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>
            <a:off x="457200" y="4767262"/>
            <a:ext cx="118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5" name="Shape 145"/>
          <p:cNvSpPr txBox="1"/>
          <p:nvPr>
            <p:ph idx="10" type="dt"/>
          </p:nvPr>
        </p:nvSpPr>
        <p:spPr>
          <a:xfrm>
            <a:off x="457200" y="4767262"/>
            <a:ext cx="118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0" type="dt"/>
          </p:nvPr>
        </p:nvSpPr>
        <p:spPr>
          <a:xfrm>
            <a:off x="457200" y="4767262"/>
            <a:ext cx="118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575050" y="1076325"/>
            <a:ext cx="51117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0" type="dt"/>
          </p:nvPr>
        </p:nvSpPr>
        <p:spPr>
          <a:xfrm>
            <a:off x="457200" y="4767262"/>
            <a:ext cx="118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1" name="Shape 16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0" type="dt"/>
          </p:nvPr>
        </p:nvSpPr>
        <p:spPr>
          <a:xfrm>
            <a:off x="457200" y="4767262"/>
            <a:ext cx="118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0" type="dt"/>
          </p:nvPr>
        </p:nvSpPr>
        <p:spPr>
          <a:xfrm>
            <a:off x="457200" y="4767262"/>
            <a:ext cx="118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 rot="5400000">
            <a:off x="6012600" y="771581"/>
            <a:ext cx="3291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 rot="5400000">
            <a:off x="1821600" y="-1209618"/>
            <a:ext cx="3291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457200" y="4767262"/>
            <a:ext cx="118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5" name="Shape 185"/>
          <p:cNvSpPr txBox="1"/>
          <p:nvPr>
            <p:ph idx="1" type="subTitle"/>
          </p:nvPr>
        </p:nvSpPr>
        <p:spPr>
          <a:xfrm>
            <a:off x="457200" y="1203479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57200" y="1203479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57200" y="1203479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92" name="Shape 192"/>
          <p:cNvSpPr txBox="1"/>
          <p:nvPr>
            <p:ph idx="2" type="body"/>
          </p:nvPr>
        </p:nvSpPr>
        <p:spPr>
          <a:xfrm>
            <a:off x="4674239" y="1203479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1203479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00" name="Shape 200"/>
          <p:cNvSpPr txBox="1"/>
          <p:nvPr>
            <p:ph idx="2" type="body"/>
          </p:nvPr>
        </p:nvSpPr>
        <p:spPr>
          <a:xfrm>
            <a:off x="457200" y="2761919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01" name="Shape 201"/>
          <p:cNvSpPr txBox="1"/>
          <p:nvPr>
            <p:ph idx="3" type="body"/>
          </p:nvPr>
        </p:nvSpPr>
        <p:spPr>
          <a:xfrm>
            <a:off x="4674239" y="1203479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57200" y="1203479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05" name="Shape 205"/>
          <p:cNvSpPr txBox="1"/>
          <p:nvPr>
            <p:ph idx="2" type="body"/>
          </p:nvPr>
        </p:nvSpPr>
        <p:spPr>
          <a:xfrm>
            <a:off x="4674239" y="1203479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06" name="Shape 206"/>
          <p:cNvSpPr txBox="1"/>
          <p:nvPr>
            <p:ph idx="3" type="body"/>
          </p:nvPr>
        </p:nvSpPr>
        <p:spPr>
          <a:xfrm>
            <a:off x="4674239" y="2761919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57200" y="1203479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10" name="Shape 210"/>
          <p:cNvSpPr txBox="1"/>
          <p:nvPr>
            <p:ph idx="2" type="body"/>
          </p:nvPr>
        </p:nvSpPr>
        <p:spPr>
          <a:xfrm>
            <a:off x="4674239" y="1203479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11" name="Shape 211"/>
          <p:cNvSpPr txBox="1"/>
          <p:nvPr>
            <p:ph idx="3" type="body"/>
          </p:nvPr>
        </p:nvSpPr>
        <p:spPr>
          <a:xfrm>
            <a:off x="457200" y="2761919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57200" y="1203479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15" name="Shape 215"/>
          <p:cNvSpPr txBox="1"/>
          <p:nvPr>
            <p:ph idx="2" type="body"/>
          </p:nvPr>
        </p:nvSpPr>
        <p:spPr>
          <a:xfrm>
            <a:off x="457200" y="2761919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457200" y="1203479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19" name="Shape 219"/>
          <p:cNvSpPr txBox="1"/>
          <p:nvPr>
            <p:ph idx="2" type="body"/>
          </p:nvPr>
        </p:nvSpPr>
        <p:spPr>
          <a:xfrm>
            <a:off x="4674239" y="1203479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20" name="Shape 220"/>
          <p:cNvSpPr txBox="1"/>
          <p:nvPr>
            <p:ph idx="3" type="body"/>
          </p:nvPr>
        </p:nvSpPr>
        <p:spPr>
          <a:xfrm>
            <a:off x="4674239" y="2761919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21" name="Shape 221"/>
          <p:cNvSpPr txBox="1"/>
          <p:nvPr>
            <p:ph idx="4" type="body"/>
          </p:nvPr>
        </p:nvSpPr>
        <p:spPr>
          <a:xfrm>
            <a:off x="457200" y="2761919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457200" y="1203479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25" name="Shape 225"/>
          <p:cNvSpPr txBox="1"/>
          <p:nvPr>
            <p:ph idx="2" type="body"/>
          </p:nvPr>
        </p:nvSpPr>
        <p:spPr>
          <a:xfrm>
            <a:off x="457200" y="1203479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226" name="Shape 2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600" cy="29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600" cy="29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jp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080" y="0"/>
            <a:ext cx="9122700" cy="51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80" y="0"/>
            <a:ext cx="9122700" cy="51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3479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38" y="0"/>
            <a:ext cx="9124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457200" y="4767262"/>
            <a:ext cx="118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080" y="0"/>
            <a:ext cx="9122700" cy="51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203479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584279" y="1743840"/>
            <a:ext cx="53328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584275" y="2571858"/>
            <a:ext cx="5332800" cy="78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to ES6</a:t>
            </a:r>
          </a:p>
          <a:p>
            <a:pPr indent="-342900" lvl="0" marL="457200" marR="0" rtl="0" algn="l">
              <a:spcBef>
                <a:spcPts val="0"/>
              </a:spcBef>
              <a:buSzPct val="100000"/>
              <a:buChar char="-"/>
            </a:pPr>
            <a:r>
              <a:rPr lang="en" sz="1800"/>
              <a:t>Part 3</a:t>
            </a:r>
          </a:p>
        </p:txBody>
      </p:sp>
      <p:sp>
        <p:nvSpPr>
          <p:cNvPr id="234" name="Shape 234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35" name="Shape 235"/>
          <p:cNvSpPr/>
          <p:nvPr/>
        </p:nvSpPr>
        <p:spPr>
          <a:xfrm>
            <a:off x="1868400" y="4767119"/>
            <a:ext cx="44877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3: Modules (NodeJS)</a:t>
            </a:r>
          </a:p>
        </p:txBody>
      </p:sp>
      <p:sp>
        <p:nvSpPr>
          <p:cNvPr id="310" name="Shape 310"/>
          <p:cNvSpPr/>
          <p:nvPr/>
        </p:nvSpPr>
        <p:spPr>
          <a:xfrm>
            <a:off x="457200" y="914400"/>
            <a:ext cx="8228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∙"/>
            </a:pPr>
            <a:r>
              <a:rPr b="1" lang="e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Alias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import * </a:t>
            </a:r>
            <a:r>
              <a:rPr b="1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as</a:t>
            </a: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name from "module-name";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import { member </a:t>
            </a:r>
            <a:r>
              <a:rPr b="1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as</a:t>
            </a: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alias } from "module-name";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export { variable1 </a:t>
            </a:r>
            <a:r>
              <a:rPr b="1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as</a:t>
            </a: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name1, variable2 </a:t>
            </a:r>
            <a:r>
              <a:rPr b="1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as</a:t>
            </a: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name2, …, nameN }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312" name="Shape 312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13" name="Shape 313"/>
          <p:cNvSpPr txBox="1"/>
          <p:nvPr/>
        </p:nvSpPr>
        <p:spPr>
          <a:xfrm>
            <a:off x="307800" y="1257120"/>
            <a:ext cx="180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3: Map + Set + WeakMap + WeakSet</a:t>
            </a:r>
          </a:p>
        </p:txBody>
      </p:sp>
      <p:sp>
        <p:nvSpPr>
          <p:cNvPr id="319" name="Shape 319"/>
          <p:cNvSpPr/>
          <p:nvPr/>
        </p:nvSpPr>
        <p:spPr>
          <a:xfrm>
            <a:off x="457200" y="914400"/>
            <a:ext cx="8228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Map</a:t>
            </a:r>
          </a:p>
          <a:p>
            <a:pPr indent="-216199" lvl="2" marL="647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54999"/>
              <a:buFont typeface="Noto Sans Symbols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object holds key-value pairs. Any value (both objects and primitive values) may be used as either a key or a value.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object iterates its elements in insertion order — a </a:t>
            </a:r>
            <a:r>
              <a:rPr b="0" lang="en" sz="1600" strike="noStrike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for...of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loop returns an array of [key, value] for each iteration.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321" name="Shape 321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22" name="Shape 322"/>
          <p:cNvSpPr txBox="1"/>
          <p:nvPr/>
        </p:nvSpPr>
        <p:spPr>
          <a:xfrm>
            <a:off x="307800" y="1257120"/>
            <a:ext cx="180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3: Map + Set + WeakMap + WeakSet</a:t>
            </a:r>
          </a:p>
        </p:txBody>
      </p:sp>
      <p:sp>
        <p:nvSpPr>
          <p:cNvPr id="328" name="Shape 328"/>
          <p:cNvSpPr/>
          <p:nvPr/>
        </p:nvSpPr>
        <p:spPr>
          <a:xfrm>
            <a:off x="457200" y="914400"/>
            <a:ext cx="8228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Map</a:t>
            </a:r>
          </a:p>
          <a:p>
            <a:pPr indent="-216199" lvl="2" marL="647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54999"/>
              <a:buFont typeface="Noto Sans Symbols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new Map([iterable])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b="1" lang="en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</a:t>
            </a:r>
            <a:r>
              <a:rPr b="0" i="1" lang="en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iterable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1" lang="en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-  </a:t>
            </a:r>
            <a:r>
              <a:rPr b="0" lang="en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1" lang="en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r>
              <a:rPr b="0" lang="en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other </a:t>
            </a:r>
            <a:r>
              <a:rPr b="1" lang="en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iterable</a:t>
            </a:r>
            <a:r>
              <a:rPr b="0" lang="en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object whose elements are key-value pairs. Each 			key-value pair added to the new Map. null is treated as undefined.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330" name="Shape 330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31" name="Shape 331"/>
          <p:cNvSpPr txBox="1"/>
          <p:nvPr/>
        </p:nvSpPr>
        <p:spPr>
          <a:xfrm>
            <a:off x="307800" y="1257120"/>
            <a:ext cx="180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3: Map + Set + WeakMap + WeakSet</a:t>
            </a:r>
          </a:p>
        </p:txBody>
      </p:sp>
      <p:sp>
        <p:nvSpPr>
          <p:cNvPr id="337" name="Shape 337"/>
          <p:cNvSpPr/>
          <p:nvPr/>
        </p:nvSpPr>
        <p:spPr>
          <a:xfrm>
            <a:off x="457200" y="914400"/>
            <a:ext cx="8228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Map</a:t>
            </a:r>
          </a:p>
          <a:p>
            <a:pPr indent="-216199" lvl="2" marL="647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54999"/>
              <a:buFont typeface="Noto Sans Symbols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var myMap = new Map();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var keyString = 'a string',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	keyObj = {},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	keyFunc = function() {};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// setting the values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myMap.set(keyString, "value associated with 'a string'");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myMap.set(keyObj, 'value associated with keyObj');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myMap.set(keyFunc, 'value associated with keyFunc');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myMap.size; // 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	...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339" name="Shape 339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40" name="Shape 340"/>
          <p:cNvSpPr txBox="1"/>
          <p:nvPr/>
        </p:nvSpPr>
        <p:spPr>
          <a:xfrm>
            <a:off x="307800" y="1257120"/>
            <a:ext cx="180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3: Map + Set + WeakMap + WeakSet</a:t>
            </a:r>
          </a:p>
        </p:txBody>
      </p:sp>
      <p:sp>
        <p:nvSpPr>
          <p:cNvPr id="346" name="Shape 346"/>
          <p:cNvSpPr/>
          <p:nvPr/>
        </p:nvSpPr>
        <p:spPr>
          <a:xfrm>
            <a:off x="457200" y="914400"/>
            <a:ext cx="8228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Map</a:t>
            </a:r>
          </a:p>
          <a:p>
            <a:pPr indent="-216199" lvl="2" marL="647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54999"/>
              <a:buFont typeface="Noto Sans Symbols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// getting the values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myMap.get(keyString);    // "value associated with 'a string'"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myMap.get(keyObj);       // "value associated with keyObj"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myMap.get(keyFunc);      // "value associated with keyFunc"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myMap.get('a string');   // "value associated with 'a string'"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                   // because keyString === 'a string'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myMap.get({});           // undefined, because keyObj !== {}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myMap.get(function() {}) // undefined, because keyFunc !== function () {}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348" name="Shape 348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49" name="Shape 349"/>
          <p:cNvSpPr txBox="1"/>
          <p:nvPr/>
        </p:nvSpPr>
        <p:spPr>
          <a:xfrm>
            <a:off x="307800" y="1257120"/>
            <a:ext cx="180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3: Map + Set + WeakMap + WeakSet</a:t>
            </a:r>
          </a:p>
        </p:txBody>
      </p:sp>
      <p:sp>
        <p:nvSpPr>
          <p:cNvPr id="355" name="Shape 355"/>
          <p:cNvSpPr/>
          <p:nvPr/>
        </p:nvSpPr>
        <p:spPr>
          <a:xfrm>
            <a:off x="457200" y="914400"/>
            <a:ext cx="8228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Set</a:t>
            </a:r>
          </a:p>
          <a:p>
            <a:pPr indent="-216199" lvl="2" marL="647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54999"/>
              <a:buFont typeface="Noto Sans Symbols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object lets you store unique values of any type, whether primitive values or object references.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objects are collections of values. You can iterate through the elements of a set in insertion order. A value in the Set may only occur once; it is unique in the </a:t>
            </a:r>
            <a:r>
              <a:rPr b="1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's collection.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357" name="Shape 357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58" name="Shape 358"/>
          <p:cNvSpPr txBox="1"/>
          <p:nvPr/>
        </p:nvSpPr>
        <p:spPr>
          <a:xfrm>
            <a:off x="307800" y="1257120"/>
            <a:ext cx="180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3: Map + Set + WeakMap + WeakSet</a:t>
            </a:r>
          </a:p>
        </p:txBody>
      </p:sp>
      <p:sp>
        <p:nvSpPr>
          <p:cNvPr id="364" name="Shape 364"/>
          <p:cNvSpPr/>
          <p:nvPr/>
        </p:nvSpPr>
        <p:spPr>
          <a:xfrm>
            <a:off x="457200" y="914400"/>
            <a:ext cx="8228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Set</a:t>
            </a:r>
          </a:p>
          <a:p>
            <a:pPr indent="-216199" lvl="2" marL="647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54999"/>
              <a:buFont typeface="Noto Sans Symbols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new Set([iterable])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b="1" lang="en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</a:t>
            </a:r>
            <a:r>
              <a:rPr b="0" i="1" lang="en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iterable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1" lang="en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-   </a:t>
            </a:r>
            <a:r>
              <a:rPr b="0" lang="en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an </a:t>
            </a:r>
            <a:r>
              <a:rPr b="1" lang="en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iterable</a:t>
            </a:r>
            <a:r>
              <a:rPr b="0" lang="en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object is passed, all of its elements will be added to the new Set.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If null is passed instead of iterable, it is treated as not passing iterable at all.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366" name="Shape 366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67" name="Shape 367"/>
          <p:cNvSpPr txBox="1"/>
          <p:nvPr/>
        </p:nvSpPr>
        <p:spPr>
          <a:xfrm>
            <a:off x="307800" y="1257120"/>
            <a:ext cx="180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3: Map + Set + WeakMap + WeakSet</a:t>
            </a:r>
          </a:p>
        </p:txBody>
      </p:sp>
      <p:sp>
        <p:nvSpPr>
          <p:cNvPr id="373" name="Shape 373"/>
          <p:cNvSpPr/>
          <p:nvPr/>
        </p:nvSpPr>
        <p:spPr>
          <a:xfrm>
            <a:off x="457200" y="914400"/>
            <a:ext cx="8228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Set</a:t>
            </a:r>
          </a:p>
          <a:p>
            <a:pPr indent="-216199" lvl="2" marL="647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54999"/>
              <a:buFont typeface="Noto Sans Symbols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var mySet = new Set();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mySet.add(1); // Set { 1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mySet.add(5); // Set { 1, 5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mySet.add(5); // Set { 1, 5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mySet.add('some text'); // Set { 1, 5, 'some text'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var o = {a: 1, b: 2};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mySet.add(o);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mySet.add({a: 1, b: 2}); // o is referencing a different object so 	this is okay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	...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375" name="Shape 375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76" name="Shape 376"/>
          <p:cNvSpPr txBox="1"/>
          <p:nvPr/>
        </p:nvSpPr>
        <p:spPr>
          <a:xfrm>
            <a:off x="307800" y="1257120"/>
            <a:ext cx="180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3: Map + Set + WeakMap + WeakSet</a:t>
            </a:r>
          </a:p>
        </p:txBody>
      </p:sp>
      <p:sp>
        <p:nvSpPr>
          <p:cNvPr id="382" name="Shape 382"/>
          <p:cNvSpPr/>
          <p:nvPr/>
        </p:nvSpPr>
        <p:spPr>
          <a:xfrm>
            <a:off x="457200" y="914400"/>
            <a:ext cx="8228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Set</a:t>
            </a:r>
          </a:p>
          <a:p>
            <a:pPr indent="-216199" lvl="2" marL="647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54999"/>
              <a:buFont typeface="Noto Sans Symbols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...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mySet.has(1); // 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mySet.has(3); // false, 3 has not been added to the set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mySet.has(5);              // 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mySet.has(Math.sqrt(25));  // 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mySet.has('Some Text'.toLowerCase()); // 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mySet.has(o); // 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mySet.size; //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mySet.delete(5); // removes 5 from the set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mySet.has(5);    // false, 5 has been removed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	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384" name="Shape 384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85" name="Shape 385"/>
          <p:cNvSpPr txBox="1"/>
          <p:nvPr/>
        </p:nvSpPr>
        <p:spPr>
          <a:xfrm>
            <a:off x="307800" y="1257120"/>
            <a:ext cx="180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3: Map + Set + WeakMap + WeakSet</a:t>
            </a:r>
          </a:p>
        </p:txBody>
      </p:sp>
      <p:sp>
        <p:nvSpPr>
          <p:cNvPr id="391" name="Shape 391"/>
          <p:cNvSpPr/>
          <p:nvPr/>
        </p:nvSpPr>
        <p:spPr>
          <a:xfrm>
            <a:off x="457200" y="914400"/>
            <a:ext cx="8228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Set</a:t>
            </a:r>
          </a:p>
          <a:p>
            <a:pPr indent="-216199" lvl="2" marL="647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54999"/>
              <a:buFont typeface="Noto Sans Symbols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	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mySet.size; // 4, we just removed one value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console.log(mySet); // Set {1, "some text", Object {a: 1, b: 2}, 	Object {a: 1, b: 2}}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393" name="Shape 393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94" name="Shape 394"/>
          <p:cNvSpPr txBox="1"/>
          <p:nvPr/>
        </p:nvSpPr>
        <p:spPr>
          <a:xfrm>
            <a:off x="307800" y="1257120"/>
            <a:ext cx="180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457200" y="1017337"/>
            <a:ext cx="8229600" cy="3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06400" lvl="0" marL="457200" marR="0" rtl="0" algn="l">
              <a:spcBef>
                <a:spcPts val="0"/>
              </a:spcBef>
              <a:buSzPct val="100000"/>
            </a:pPr>
            <a:r>
              <a:rPr lang="en" sz="2800"/>
              <a:t>Have a basic understanding of the major features of ES6</a:t>
            </a:r>
          </a:p>
          <a:p>
            <a:pPr indent="-406400" lvl="0" marL="457200" marR="0" rtl="0" algn="l">
              <a:spcBef>
                <a:spcPts val="0"/>
              </a:spcBef>
              <a:buSzPct val="100000"/>
            </a:pPr>
            <a:r>
              <a:rPr lang="en" sz="2800"/>
              <a:t>Learn the basic syntax of ES6 Modules</a:t>
            </a:r>
          </a:p>
          <a:p>
            <a:pPr indent="-406400" lvl="0" marL="457200" marR="0" rtl="0" algn="l">
              <a:spcBef>
                <a:spcPts val="0"/>
              </a:spcBef>
              <a:buSzPct val="100000"/>
            </a:pPr>
            <a:r>
              <a:rPr lang="en" sz="2800"/>
              <a:t>Understand how to use Map, Set, WeakMap, WeakSet and the differences among them.</a:t>
            </a:r>
          </a:p>
          <a:p>
            <a:pPr indent="-406400" lvl="0" marL="457200" marR="0" rtl="0" algn="l">
              <a:spcBef>
                <a:spcPts val="0"/>
              </a:spcBef>
              <a:buSzPct val="100000"/>
            </a:pPr>
            <a:r>
              <a:rPr lang="en" sz="2800"/>
              <a:t>Learn how to use Promise.</a:t>
            </a:r>
          </a:p>
          <a:p>
            <a:pPr indent="-406400" lvl="0" marL="457200" marR="0" rtl="0" algn="l">
              <a:spcBef>
                <a:spcPts val="0"/>
              </a:spcBef>
              <a:buSzPct val="100000"/>
            </a:pPr>
            <a:r>
              <a:rPr lang="en" sz="2800"/>
              <a:t>Acknowledge of some new methods of Math, Number, String, Array and Object.</a:t>
            </a:r>
          </a:p>
        </p:txBody>
      </p:sp>
      <p:sp>
        <p:nvSpPr>
          <p:cNvPr id="242" name="Shape 242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3: Map + Set + WeakMap + WeakSet</a:t>
            </a:r>
          </a:p>
        </p:txBody>
      </p:sp>
      <p:sp>
        <p:nvSpPr>
          <p:cNvPr id="400" name="Shape 400"/>
          <p:cNvSpPr/>
          <p:nvPr/>
        </p:nvSpPr>
        <p:spPr>
          <a:xfrm>
            <a:off x="457200" y="914400"/>
            <a:ext cx="8228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WeakMap</a:t>
            </a:r>
          </a:p>
          <a:p>
            <a:pPr indent="-216199" lvl="2" marL="647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54999"/>
              <a:buFont typeface="Noto Sans Symbols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WeakMap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object is a collection of key/value pairs in which the keys are </a:t>
            </a:r>
            <a:r>
              <a:rPr b="0" i="1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weakly referenced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 The keys </a:t>
            </a:r>
            <a:r>
              <a:rPr b="0" lang="en" sz="1600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must be objects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the values can be arbitrary values.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402" name="Shape 402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03" name="Shape 403"/>
          <p:cNvSpPr txBox="1"/>
          <p:nvPr/>
        </p:nvSpPr>
        <p:spPr>
          <a:xfrm>
            <a:off x="307800" y="1257120"/>
            <a:ext cx="180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3: Map + Set + WeakMap + WeakSet</a:t>
            </a:r>
          </a:p>
        </p:txBody>
      </p:sp>
      <p:sp>
        <p:nvSpPr>
          <p:cNvPr id="409" name="Shape 409"/>
          <p:cNvSpPr/>
          <p:nvPr/>
        </p:nvSpPr>
        <p:spPr>
          <a:xfrm>
            <a:off x="457200" y="914400"/>
            <a:ext cx="8228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WeakMap</a:t>
            </a:r>
          </a:p>
          <a:p>
            <a:pPr indent="-216199" lvl="2" marL="647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54999"/>
              <a:buFont typeface="Noto Sans Symbols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new WeakMap([iterable])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b="1" lang="en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</a:t>
            </a:r>
            <a:r>
              <a:rPr b="0" i="1" lang="en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iterable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1" lang="en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-   </a:t>
            </a:r>
            <a:r>
              <a:rPr b="0" lang="en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an </a:t>
            </a:r>
            <a:r>
              <a:rPr b="1" lang="en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iterable</a:t>
            </a:r>
            <a:r>
              <a:rPr b="0" lang="en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object is passed, all of its elements will be added to the new 			WeakSet. null is treated as undefined.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411" name="Shape 411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12" name="Shape 412"/>
          <p:cNvSpPr txBox="1"/>
          <p:nvPr/>
        </p:nvSpPr>
        <p:spPr>
          <a:xfrm>
            <a:off x="307800" y="1257120"/>
            <a:ext cx="180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3: Map + Set + WeakMap + WeakSet</a:t>
            </a:r>
          </a:p>
        </p:txBody>
      </p:sp>
      <p:sp>
        <p:nvSpPr>
          <p:cNvPr id="418" name="Shape 418"/>
          <p:cNvSpPr/>
          <p:nvPr/>
        </p:nvSpPr>
        <p:spPr>
          <a:xfrm>
            <a:off x="457200" y="914400"/>
            <a:ext cx="8228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WeakMap</a:t>
            </a:r>
          </a:p>
          <a:p>
            <a:pPr indent="-216199" lvl="2" marL="647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use it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 manually written maps, the array of keys would keep references to key objects, preventing them from being garbage collected. In native </a:t>
            </a:r>
            <a:r>
              <a:rPr b="1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WeakMaps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references to key objects are held "</a:t>
            </a:r>
            <a:r>
              <a:rPr b="0" i="1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weakly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", which means that they do not prevent garbage collection in case there would be no other reference to the object.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⇒ Prevent memory leak issue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420" name="Shape 420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21" name="Shape 421"/>
          <p:cNvSpPr txBox="1"/>
          <p:nvPr/>
        </p:nvSpPr>
        <p:spPr>
          <a:xfrm>
            <a:off x="307800" y="1257120"/>
            <a:ext cx="180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3: Map + Set + WeakMap + WeakSet</a:t>
            </a:r>
          </a:p>
        </p:txBody>
      </p:sp>
      <p:sp>
        <p:nvSpPr>
          <p:cNvPr id="427" name="Shape 427"/>
          <p:cNvSpPr/>
          <p:nvPr/>
        </p:nvSpPr>
        <p:spPr>
          <a:xfrm>
            <a:off x="457200" y="914400"/>
            <a:ext cx="8228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WeakSet</a:t>
            </a:r>
          </a:p>
          <a:p>
            <a:pPr indent="-216199" lvl="2" marL="647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54999"/>
              <a:buFont typeface="Noto Sans Symbols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WeakSet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object lets you store weakly held objects in a collection.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WeakSet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objects are collections of objects. An object in the </a:t>
            </a:r>
            <a:r>
              <a:rPr b="1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WeakSet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may only occur once; it is unique in the </a:t>
            </a:r>
            <a:r>
              <a:rPr b="1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WeakSet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's collection.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429" name="Shape 429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30" name="Shape 430"/>
          <p:cNvSpPr txBox="1"/>
          <p:nvPr/>
        </p:nvSpPr>
        <p:spPr>
          <a:xfrm>
            <a:off x="307800" y="1257120"/>
            <a:ext cx="180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3: Map + Set + WeakMap + WeakSet</a:t>
            </a:r>
          </a:p>
        </p:txBody>
      </p:sp>
      <p:sp>
        <p:nvSpPr>
          <p:cNvPr id="436" name="Shape 436"/>
          <p:cNvSpPr/>
          <p:nvPr/>
        </p:nvSpPr>
        <p:spPr>
          <a:xfrm>
            <a:off x="457200" y="914400"/>
            <a:ext cx="8228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WeakSet</a:t>
            </a:r>
          </a:p>
          <a:p>
            <a:pPr indent="-216199" lvl="2" marL="647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54999"/>
              <a:buFont typeface="Noto Sans Symbols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main differences to the Set object are:</a:t>
            </a:r>
          </a:p>
          <a:p>
            <a:pPr indent="-330399" lvl="0" marL="431999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∙"/>
            </a:pP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contrast to Sets, </a:t>
            </a:r>
            <a:r>
              <a:rPr b="1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WeakSets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are collections of objects only and not of arbitrary values of any type.</a:t>
            </a:r>
          </a:p>
          <a:p>
            <a:pPr indent="-330399" lvl="0" marL="431999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∙"/>
            </a:pP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WeakSet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0" i="1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weak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References to objects in the collection are held </a:t>
            </a:r>
            <a:r>
              <a:rPr b="0" i="1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weakly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If there is no other reference to an object stored in the </a:t>
            </a:r>
            <a:r>
              <a:rPr b="1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WeakSet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they can be garbage collected. That also means that there is no list of current objects stored in the collection. </a:t>
            </a:r>
            <a:r>
              <a:rPr b="1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WeakSets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are not enumerable.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438" name="Shape 438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39" name="Shape 439"/>
          <p:cNvSpPr txBox="1"/>
          <p:nvPr/>
        </p:nvSpPr>
        <p:spPr>
          <a:xfrm>
            <a:off x="307800" y="1257120"/>
            <a:ext cx="180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3: Map + Set + WeakMap + WeakSet</a:t>
            </a:r>
          </a:p>
        </p:txBody>
      </p:sp>
      <p:sp>
        <p:nvSpPr>
          <p:cNvPr id="445" name="Shape 445"/>
          <p:cNvSpPr/>
          <p:nvPr/>
        </p:nvSpPr>
        <p:spPr>
          <a:xfrm>
            <a:off x="457200" y="914400"/>
            <a:ext cx="8228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∙"/>
            </a:pPr>
            <a:r>
              <a:rPr b="1" lang="e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WeakSet</a:t>
            </a:r>
          </a:p>
          <a:p>
            <a:pPr indent="-216199" lvl="2" marL="647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54999"/>
              <a:buFont typeface="Noto Sans Symbols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new WeakSet([iterable])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b="1" lang="en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</a:t>
            </a:r>
            <a:r>
              <a:rPr b="0" i="1" lang="en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iterable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1" lang="en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-   </a:t>
            </a:r>
            <a:r>
              <a:rPr b="0" lang="en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an </a:t>
            </a:r>
            <a:r>
              <a:rPr b="1" lang="en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iterable</a:t>
            </a:r>
            <a:r>
              <a:rPr b="0" lang="en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object is passed, all of its elements will be added to the new 			WeakSet. null is treated as undefined.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447" name="Shape 447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48" name="Shape 448"/>
          <p:cNvSpPr txBox="1"/>
          <p:nvPr/>
        </p:nvSpPr>
        <p:spPr>
          <a:xfrm>
            <a:off x="307800" y="1257120"/>
            <a:ext cx="180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3: Promises</a:t>
            </a:r>
          </a:p>
        </p:txBody>
      </p:sp>
      <p:sp>
        <p:nvSpPr>
          <p:cNvPr id="454" name="Shape 454"/>
          <p:cNvSpPr/>
          <p:nvPr/>
        </p:nvSpPr>
        <p:spPr>
          <a:xfrm>
            <a:off x="457200" y="914400"/>
            <a:ext cx="8228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∙"/>
            </a:pPr>
            <a:r>
              <a:rPr b="1" lang="e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Definitions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Promises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are a library for asynchronous programming. The </a:t>
            </a:r>
            <a:r>
              <a:rPr b="1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Promise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object represents the eventual completion (or failure) of an asynchronous operation, and its resulting value.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456" name="Shape 456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57" name="Shape 457"/>
          <p:cNvSpPr txBox="1"/>
          <p:nvPr/>
        </p:nvSpPr>
        <p:spPr>
          <a:xfrm>
            <a:off x="307800" y="1257120"/>
            <a:ext cx="180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3: Promises</a:t>
            </a:r>
          </a:p>
        </p:txBody>
      </p:sp>
      <p:sp>
        <p:nvSpPr>
          <p:cNvPr id="463" name="Shape 463"/>
          <p:cNvSpPr/>
          <p:nvPr/>
        </p:nvSpPr>
        <p:spPr>
          <a:xfrm>
            <a:off x="457200" y="914400"/>
            <a:ext cx="8228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∙"/>
            </a:pPr>
            <a:r>
              <a:rPr b="1" lang="e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new Promise( /* executor */ function(resolve, reject) { ... } 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465" name="Shape 465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66" name="Shape 466"/>
          <p:cNvSpPr txBox="1"/>
          <p:nvPr/>
        </p:nvSpPr>
        <p:spPr>
          <a:xfrm>
            <a:off x="307800" y="1257120"/>
            <a:ext cx="180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3: Promises</a:t>
            </a:r>
          </a:p>
        </p:txBody>
      </p:sp>
      <p:sp>
        <p:nvSpPr>
          <p:cNvPr id="472" name="Shape 472"/>
          <p:cNvSpPr/>
          <p:nvPr/>
        </p:nvSpPr>
        <p:spPr>
          <a:xfrm>
            <a:off x="457200" y="914400"/>
            <a:ext cx="8228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∙"/>
            </a:pPr>
            <a:r>
              <a:rPr b="1" lang="e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Instead of immediately returning the final value, the asynchronous method returns a </a:t>
            </a:r>
            <a:r>
              <a:rPr b="1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promise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supply the value at some point </a:t>
            </a:r>
            <a:r>
              <a:rPr b="0" i="1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the future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Promise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in one of these states:</a:t>
            </a:r>
          </a:p>
          <a:p>
            <a:pPr indent="-330399" lvl="0" marL="431999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∙"/>
            </a:pPr>
            <a:r>
              <a:rPr b="0" i="1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pending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initial state, not fulfilled or rejected.</a:t>
            </a:r>
          </a:p>
          <a:p>
            <a:pPr indent="-330399" lvl="0" marL="431999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∙"/>
            </a:pPr>
            <a:r>
              <a:rPr b="0" i="1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fulfilled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meaning that the operation completed successfully.</a:t>
            </a:r>
          </a:p>
          <a:p>
            <a:pPr indent="-330399" lvl="0" marL="431999" marR="0" rtl="0" algn="l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∙"/>
            </a:pPr>
            <a:r>
              <a:rPr b="0" i="1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rejected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meaning that the operation failed.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474" name="Shape 474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75" name="Shape 475"/>
          <p:cNvSpPr txBox="1"/>
          <p:nvPr/>
        </p:nvSpPr>
        <p:spPr>
          <a:xfrm>
            <a:off x="307800" y="1257120"/>
            <a:ext cx="180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3: Promises</a:t>
            </a:r>
          </a:p>
        </p:txBody>
      </p:sp>
      <p:sp>
        <p:nvSpPr>
          <p:cNvPr id="481" name="Shape 481"/>
          <p:cNvSpPr/>
          <p:nvPr/>
        </p:nvSpPr>
        <p:spPr>
          <a:xfrm>
            <a:off x="457200" y="914400"/>
            <a:ext cx="8228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∙"/>
            </a:pPr>
            <a:r>
              <a:rPr b="1" lang="e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1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pending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promise can either be </a:t>
            </a:r>
            <a:r>
              <a:rPr b="0" i="1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fulfilled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with a value, or </a:t>
            </a:r>
            <a:r>
              <a:rPr b="0" i="1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rejected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with a reason (error). When either of these options happen, the associated handlers queued up by a </a:t>
            </a:r>
            <a:r>
              <a:rPr b="1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promise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's </a:t>
            </a:r>
            <a:r>
              <a:rPr b="0" i="1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method are called.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the </a:t>
            </a:r>
            <a:r>
              <a:rPr b="0" lang="en" sz="1600" strike="noStrike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Promise.prototype.then()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lang="en" sz="1600" strike="noStrike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Promise.prototype.catch()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methods return </a:t>
            </a:r>
            <a:r>
              <a:rPr b="1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promises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they can be chained.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483" name="Shape 483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84" name="Shape 484"/>
          <p:cNvSpPr txBox="1"/>
          <p:nvPr/>
        </p:nvSpPr>
        <p:spPr>
          <a:xfrm>
            <a:off x="307800" y="1257120"/>
            <a:ext cx="180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457200" y="0"/>
            <a:ext cx="6706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"/>
              <a:t>Content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ES features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Part 3: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Noto Sans Symbols"/>
            </a:pPr>
            <a:r>
              <a:rPr lang="en" sz="2400"/>
              <a:t>Modules (NodeJS)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Noto Sans Symbols"/>
            </a:pPr>
            <a:r>
              <a:rPr lang="en" sz="2400"/>
              <a:t>Map + Set + WeakMap + WeakSet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Noto Sans Symbols"/>
            </a:pPr>
            <a:r>
              <a:rPr lang="en" sz="2400"/>
              <a:t>Promises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Noto Sans Symbols"/>
            </a:pPr>
            <a:r>
              <a:rPr lang="en" sz="2400"/>
              <a:t>Math + Number + String + Array + Object APIs</a:t>
            </a:r>
          </a:p>
        </p:txBody>
      </p:sp>
      <p:sp>
        <p:nvSpPr>
          <p:cNvPr id="250" name="Shape 250"/>
          <p:cNvSpPr txBox="1"/>
          <p:nvPr>
            <p:ph idx="11" type="ftr"/>
          </p:nvPr>
        </p:nvSpPr>
        <p:spPr>
          <a:xfrm>
            <a:off x="2409244" y="4767262"/>
            <a:ext cx="39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3: Promises</a:t>
            </a:r>
          </a:p>
        </p:txBody>
      </p:sp>
      <p:sp>
        <p:nvSpPr>
          <p:cNvPr id="490" name="Shape 490"/>
          <p:cNvSpPr/>
          <p:nvPr/>
        </p:nvSpPr>
        <p:spPr>
          <a:xfrm>
            <a:off x="457200" y="914400"/>
            <a:ext cx="8228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∙"/>
            </a:pPr>
            <a:r>
              <a:rPr b="1" lang="e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492" name="Shape 492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93" name="Shape 493"/>
          <p:cNvSpPr txBox="1"/>
          <p:nvPr/>
        </p:nvSpPr>
        <p:spPr>
          <a:xfrm>
            <a:off x="307800" y="1257120"/>
            <a:ext cx="180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94" name="Shape 4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800" y="1560600"/>
            <a:ext cx="7629000" cy="28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3: Promises</a:t>
            </a:r>
          </a:p>
        </p:txBody>
      </p:sp>
      <p:sp>
        <p:nvSpPr>
          <p:cNvPr id="500" name="Shape 500"/>
          <p:cNvSpPr/>
          <p:nvPr/>
        </p:nvSpPr>
        <p:spPr>
          <a:xfrm>
            <a:off x="457200" y="914400"/>
            <a:ext cx="8228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∙"/>
            </a:pPr>
            <a:r>
              <a:rPr b="1" lang="e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function a(x)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  return new Promise((resolve, reject) =&gt;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	if (x &gt; 0)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	  resolve('Greater than 0');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	reject('Less than 0');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  });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...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502" name="Shape 502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03" name="Shape 503"/>
          <p:cNvSpPr txBox="1"/>
          <p:nvPr/>
        </p:nvSpPr>
        <p:spPr>
          <a:xfrm>
            <a:off x="307800" y="1257120"/>
            <a:ext cx="180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3: Promises</a:t>
            </a:r>
          </a:p>
        </p:txBody>
      </p:sp>
      <p:sp>
        <p:nvSpPr>
          <p:cNvPr id="509" name="Shape 509"/>
          <p:cNvSpPr/>
          <p:nvPr/>
        </p:nvSpPr>
        <p:spPr>
          <a:xfrm>
            <a:off x="457200" y="914400"/>
            <a:ext cx="8228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∙"/>
            </a:pPr>
            <a:r>
              <a:rPr b="1" lang="e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a(-1).then((value) =&gt;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  console.log(`1st then: ${value}`);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  return value;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}).catch((err) =&gt;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  console.log(`1st catch: ${err}`);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  throw new Error(err);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}).then((value) =&gt;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  console.log(`2nd then: ${value}`);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}).catch((err) =&gt;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  console.log(`2nd catch: ${err.message}`);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});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511" name="Shape 511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12" name="Shape 512"/>
          <p:cNvSpPr txBox="1"/>
          <p:nvPr/>
        </p:nvSpPr>
        <p:spPr>
          <a:xfrm>
            <a:off x="307800" y="1257120"/>
            <a:ext cx="180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3: Promises</a:t>
            </a:r>
          </a:p>
        </p:txBody>
      </p:sp>
      <p:sp>
        <p:nvSpPr>
          <p:cNvPr id="518" name="Shape 518"/>
          <p:cNvSpPr/>
          <p:nvPr/>
        </p:nvSpPr>
        <p:spPr>
          <a:xfrm>
            <a:off x="457200" y="914400"/>
            <a:ext cx="8228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∙"/>
            </a:pPr>
            <a:r>
              <a:rPr b="1" lang="e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Promise.all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Definition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lang="en" sz="1600" strike="noStrike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Promise.all()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method returns a single Promise that resolves when all of the promises in the iterable argument have resolved, or rejects with the reason of the first promise that rejects.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Syntax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Promise.all(iterable);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520" name="Shape 520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21" name="Shape 521"/>
          <p:cNvSpPr txBox="1"/>
          <p:nvPr/>
        </p:nvSpPr>
        <p:spPr>
          <a:xfrm>
            <a:off x="307800" y="1257120"/>
            <a:ext cx="180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3: Promises</a:t>
            </a:r>
          </a:p>
        </p:txBody>
      </p:sp>
      <p:sp>
        <p:nvSpPr>
          <p:cNvPr id="527" name="Shape 527"/>
          <p:cNvSpPr/>
          <p:nvPr/>
        </p:nvSpPr>
        <p:spPr>
          <a:xfrm>
            <a:off x="457200" y="914400"/>
            <a:ext cx="8228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∙"/>
            </a:pPr>
            <a:r>
              <a:rPr b="1" lang="e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Promise.all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Examples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" sz="1600" strike="noStrike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Promise.all waits for all fulfillments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var p1 = Promise.resolve(3);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var p2 = 1337;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var p3 = new Promise((resolve, reject) =&gt;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  setTimeout(resolve, 100, 'foo');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});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Promise.all([p1, p2, p3]).then(values =&gt; {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  console.log(values); // [3, 1337, "foo"]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});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Shape 528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529" name="Shape 529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30" name="Shape 530"/>
          <p:cNvSpPr txBox="1"/>
          <p:nvPr/>
        </p:nvSpPr>
        <p:spPr>
          <a:xfrm>
            <a:off x="307800" y="1257120"/>
            <a:ext cx="180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3: Promises</a:t>
            </a:r>
          </a:p>
        </p:txBody>
      </p:sp>
      <p:sp>
        <p:nvSpPr>
          <p:cNvPr id="536" name="Shape 536"/>
          <p:cNvSpPr/>
          <p:nvPr/>
        </p:nvSpPr>
        <p:spPr>
          <a:xfrm>
            <a:off x="457200" y="914400"/>
            <a:ext cx="8228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∙"/>
            </a:pPr>
            <a:r>
              <a:rPr b="1" lang="e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Promise.all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Examples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" sz="1600" strike="noStrike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Promise.all is immediately rejected if any of the elements are rejected.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	For example, if you pass in four promises that resolve after a timeout and one promise that rejects immediately, then Promise.all will reject immediately.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Shape 537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538" name="Shape 538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39" name="Shape 539"/>
          <p:cNvSpPr txBox="1"/>
          <p:nvPr/>
        </p:nvSpPr>
        <p:spPr>
          <a:xfrm>
            <a:off x="307800" y="1257120"/>
            <a:ext cx="180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3: Promises</a:t>
            </a:r>
          </a:p>
        </p:txBody>
      </p:sp>
      <p:sp>
        <p:nvSpPr>
          <p:cNvPr id="545" name="Shape 545"/>
          <p:cNvSpPr/>
          <p:nvPr/>
        </p:nvSpPr>
        <p:spPr>
          <a:xfrm>
            <a:off x="457200" y="914400"/>
            <a:ext cx="8228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∙"/>
            </a:pPr>
            <a:r>
              <a:rPr b="1" lang="e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Promise.all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Examples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var p1 = new Promise((resolve, reject) =&gt; {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  setTimeout(resolve, 1000, 'one');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});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var p2 = new Promise((resolve, reject) =&gt; {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  setTimeout(resolve, 2000, 'two');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});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var p3 = new Promise((resolve, reject) =&gt;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  setTimeout(resolve, 3000, 'three');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});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Shape 546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547" name="Shape 547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48" name="Shape 548"/>
          <p:cNvSpPr txBox="1"/>
          <p:nvPr/>
        </p:nvSpPr>
        <p:spPr>
          <a:xfrm>
            <a:off x="307800" y="1257120"/>
            <a:ext cx="180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3: Promises</a:t>
            </a:r>
          </a:p>
        </p:txBody>
      </p:sp>
      <p:sp>
        <p:nvSpPr>
          <p:cNvPr id="554" name="Shape 554"/>
          <p:cNvSpPr/>
          <p:nvPr/>
        </p:nvSpPr>
        <p:spPr>
          <a:xfrm>
            <a:off x="457200" y="914400"/>
            <a:ext cx="8228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∙"/>
            </a:pPr>
            <a:r>
              <a:rPr b="1" lang="e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Promise.all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Examples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var p4 = new Promise((resolve, reject) =&gt;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  setTimeout(resolve, 4000, 'four');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});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var p5 = new Promise((resolve, reject) =&gt;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  reject('reject');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});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Promise.all([p1, p2, p3, p4, p5]).then(values =&gt; {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  console.log(values);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}).catch(reason =&gt; {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  console.log(reason)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});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Shape 555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556" name="Shape 556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57" name="Shape 557"/>
          <p:cNvSpPr txBox="1"/>
          <p:nvPr/>
        </p:nvSpPr>
        <p:spPr>
          <a:xfrm>
            <a:off x="307800" y="1257120"/>
            <a:ext cx="180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3: Math + Number + String + Array + Object APIs</a:t>
            </a:r>
          </a:p>
        </p:txBody>
      </p:sp>
      <p:sp>
        <p:nvSpPr>
          <p:cNvPr id="563" name="Shape 563"/>
          <p:cNvSpPr/>
          <p:nvPr/>
        </p:nvSpPr>
        <p:spPr>
          <a:xfrm>
            <a:off x="457200" y="914400"/>
            <a:ext cx="8228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∙"/>
            </a:pPr>
            <a:r>
              <a:rPr b="1" lang="e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Math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Math.sign(x)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Returns the sign of x as -1 or +1. Unless x is either NaN or zero; then x is 	returned.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&gt; Math.sign(-8)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-1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&gt; Math.sign(3)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&gt; Math.sign(0)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&gt; Math.sign(NaN)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NaN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565" name="Shape 565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66" name="Shape 566"/>
          <p:cNvSpPr txBox="1"/>
          <p:nvPr/>
        </p:nvSpPr>
        <p:spPr>
          <a:xfrm>
            <a:off x="307800" y="1257120"/>
            <a:ext cx="180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7" name="Shape 567"/>
          <p:cNvSpPr txBox="1"/>
          <p:nvPr/>
        </p:nvSpPr>
        <p:spPr>
          <a:xfrm>
            <a:off x="4754880" y="2194559"/>
            <a:ext cx="33834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&gt; Math.sign(-Infinity)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-1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&gt; Math.sign(Infinity)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3: Math + Number + String + Array + Object APIs</a:t>
            </a:r>
          </a:p>
        </p:txBody>
      </p:sp>
      <p:sp>
        <p:nvSpPr>
          <p:cNvPr id="573" name="Shape 573"/>
          <p:cNvSpPr/>
          <p:nvPr/>
        </p:nvSpPr>
        <p:spPr>
          <a:xfrm>
            <a:off x="457200" y="914400"/>
            <a:ext cx="8228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∙"/>
            </a:pPr>
            <a:r>
              <a:rPr b="1" lang="e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Math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Math.trunc(x)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Removes the decimal fraction of x.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&gt; Math.trunc(3.1)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&gt; Math.trunc(3.9)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&gt; Math.trunc(-3.1)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-3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&gt; Math.trunc(-3.9)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-3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575" name="Shape 575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76" name="Shape 576"/>
          <p:cNvSpPr txBox="1"/>
          <p:nvPr/>
        </p:nvSpPr>
        <p:spPr>
          <a:xfrm>
            <a:off x="307800" y="1257120"/>
            <a:ext cx="180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36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ES6 features</a:t>
            </a:r>
          </a:p>
        </p:txBody>
      </p:sp>
      <p:sp>
        <p:nvSpPr>
          <p:cNvPr id="257" name="Shape 257"/>
          <p:cNvSpPr/>
          <p:nvPr/>
        </p:nvSpPr>
        <p:spPr>
          <a:xfrm>
            <a:off x="457200" y="1200240"/>
            <a:ext cx="82281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 1:</a:t>
            </a:r>
          </a:p>
          <a:p>
            <a:pPr indent="-330600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Arrows</a:t>
            </a:r>
          </a:p>
          <a:p>
            <a:pPr indent="-330600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Classes</a:t>
            </a:r>
          </a:p>
          <a:p>
            <a:pPr indent="-330600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Enhanced object literals</a:t>
            </a:r>
          </a:p>
          <a:p>
            <a:pPr indent="-330600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Template strings</a:t>
            </a:r>
          </a:p>
          <a:p>
            <a:pPr indent="-330600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Destructuring</a:t>
            </a:r>
          </a:p>
        </p:txBody>
      </p:sp>
      <p:sp>
        <p:nvSpPr>
          <p:cNvPr id="258" name="Shape 258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259" name="Shape 259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3: Math + Number + String + Array + Object APIs</a:t>
            </a:r>
          </a:p>
        </p:txBody>
      </p:sp>
      <p:sp>
        <p:nvSpPr>
          <p:cNvPr id="582" name="Shape 582"/>
          <p:cNvSpPr/>
          <p:nvPr/>
        </p:nvSpPr>
        <p:spPr>
          <a:xfrm>
            <a:off x="457200" y="914400"/>
            <a:ext cx="8228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∙"/>
            </a:pPr>
            <a:r>
              <a:rPr b="1" lang="e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Math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Math.cbrt(x)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Returns the cube root of x (∛x).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&gt; Math.cbrt(8)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Shape 583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584" name="Shape 584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85" name="Shape 585"/>
          <p:cNvSpPr txBox="1"/>
          <p:nvPr/>
        </p:nvSpPr>
        <p:spPr>
          <a:xfrm>
            <a:off x="307800" y="1257120"/>
            <a:ext cx="180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3: Math + Number + String + Array + Object APIs</a:t>
            </a:r>
          </a:p>
        </p:txBody>
      </p:sp>
      <p:sp>
        <p:nvSpPr>
          <p:cNvPr id="591" name="Shape 591"/>
          <p:cNvSpPr/>
          <p:nvPr/>
        </p:nvSpPr>
        <p:spPr>
          <a:xfrm>
            <a:off x="457200" y="914400"/>
            <a:ext cx="8228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∙"/>
            </a:pPr>
            <a:r>
              <a:rPr b="1" lang="e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Number.isNaN(x)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number the value NaN? Making this check via === is hacky. NaN is the 	</a:t>
            </a:r>
            <a:r>
              <a:rPr b="1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only value that is not equal to itself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&gt; let x = NaN;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&gt; x === NaN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False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Therefore, this expression is used to check for it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&gt; x !== 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Using Number.isNaN() is more self-descriptive: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&gt; Number.isNaN(x)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Shape 592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593" name="Shape 593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94" name="Shape 594"/>
          <p:cNvSpPr txBox="1"/>
          <p:nvPr/>
        </p:nvSpPr>
        <p:spPr>
          <a:xfrm>
            <a:off x="307800" y="1257120"/>
            <a:ext cx="180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3: Math + Number + String + Array + Object APIs</a:t>
            </a:r>
          </a:p>
        </p:txBody>
      </p:sp>
      <p:sp>
        <p:nvSpPr>
          <p:cNvPr id="600" name="Shape 600"/>
          <p:cNvSpPr/>
          <p:nvPr/>
        </p:nvSpPr>
        <p:spPr>
          <a:xfrm>
            <a:off x="457200" y="914400"/>
            <a:ext cx="8228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∙"/>
            </a:pPr>
            <a:r>
              <a:rPr b="1" lang="e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Number.isInteger(x)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&gt; Number.isInteger(-17)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&gt; Number.isInteger(33.0)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&gt; Number.isInteger(33.1)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false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&gt; Number.isInteger('33')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false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&gt; Number.isInteger(NaN)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false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&gt; Number.isInteger(Infinity)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false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Shape 601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602" name="Shape 602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03" name="Shape 603"/>
          <p:cNvSpPr txBox="1"/>
          <p:nvPr/>
        </p:nvSpPr>
        <p:spPr>
          <a:xfrm>
            <a:off x="307800" y="1257120"/>
            <a:ext cx="180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3: Math + Number + String + Array + Object APIs</a:t>
            </a:r>
          </a:p>
        </p:txBody>
      </p:sp>
      <p:sp>
        <p:nvSpPr>
          <p:cNvPr id="609" name="Shape 609"/>
          <p:cNvSpPr/>
          <p:nvPr/>
        </p:nvSpPr>
        <p:spPr>
          <a:xfrm>
            <a:off x="457200" y="914400"/>
            <a:ext cx="8228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∙"/>
            </a:pPr>
            <a:r>
              <a:rPr b="1" lang="e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"abcde".includes("cd") // true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	"abc".repeat(3) // "abcabcabc"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Shape 610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611" name="Shape 611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12" name="Shape 612"/>
          <p:cNvSpPr txBox="1"/>
          <p:nvPr/>
        </p:nvSpPr>
        <p:spPr>
          <a:xfrm>
            <a:off x="307800" y="1257120"/>
            <a:ext cx="180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3: Math + Number + String + Array + Object APIs</a:t>
            </a:r>
          </a:p>
        </p:txBody>
      </p:sp>
      <p:sp>
        <p:nvSpPr>
          <p:cNvPr id="618" name="Shape 618"/>
          <p:cNvSpPr/>
          <p:nvPr/>
        </p:nvSpPr>
        <p:spPr>
          <a:xfrm>
            <a:off x="457200" y="914400"/>
            <a:ext cx="8228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∙"/>
            </a:pPr>
            <a:r>
              <a:rPr b="1" lang="e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Array.from()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Array.from() method creates a new Array instance from an array-like 	or iterable object.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b="0" lang="en" sz="1600" u="sng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- 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a new array from an iterable object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const bar = ["a", "b", "c"];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Array.from(bar);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// ["a", "b", "c"]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Array.from('foo');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// ["f", "o", "o"]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Shape 619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620" name="Shape 620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21" name="Shape 621"/>
          <p:cNvSpPr txBox="1"/>
          <p:nvPr/>
        </p:nvSpPr>
        <p:spPr>
          <a:xfrm>
            <a:off x="307800" y="1257120"/>
            <a:ext cx="180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3: Math + Number + String + Array + Object APIs</a:t>
            </a:r>
          </a:p>
        </p:txBody>
      </p:sp>
      <p:sp>
        <p:nvSpPr>
          <p:cNvPr id="627" name="Shape 627"/>
          <p:cNvSpPr/>
          <p:nvPr/>
        </p:nvSpPr>
        <p:spPr>
          <a:xfrm>
            <a:off x="457200" y="914400"/>
            <a:ext cx="8228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∙"/>
            </a:pPr>
            <a:r>
              <a:rPr b="1" lang="e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Array.from()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b="0" lang="en" sz="1600" u="sng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- 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a new array from an array-like object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const obj =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  0: 1,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  1: 2,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  2: 3,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  length: 3,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Array.from(obj);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// [1, 2, 3]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Shape 628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629" name="Shape 629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30" name="Shape 630"/>
          <p:cNvSpPr txBox="1"/>
          <p:nvPr/>
        </p:nvSpPr>
        <p:spPr>
          <a:xfrm>
            <a:off x="307800" y="1257120"/>
            <a:ext cx="180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3: Math + Number + String + Array + Object APIs</a:t>
            </a:r>
          </a:p>
        </p:txBody>
      </p:sp>
      <p:sp>
        <p:nvSpPr>
          <p:cNvPr id="636" name="Shape 636"/>
          <p:cNvSpPr/>
          <p:nvPr/>
        </p:nvSpPr>
        <p:spPr>
          <a:xfrm>
            <a:off x="457200" y="914400"/>
            <a:ext cx="8228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∙"/>
            </a:pPr>
            <a:r>
              <a:rPr b="1" lang="e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Array.of()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Array.of()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method creates a new Array instance with a variable 		number of arguments, regardless of number or type of the arguments.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The difference between </a:t>
            </a:r>
            <a:r>
              <a:rPr b="1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Array.of()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the </a:t>
            </a:r>
            <a:r>
              <a:rPr b="1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constructor is in the 		handling of integer arguments: </a:t>
            </a:r>
            <a:r>
              <a:rPr b="1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Array.of(7)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creates an array with a single 	element, 7, whereas </a:t>
            </a:r>
            <a:r>
              <a:rPr b="1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Array(7)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creates an empty array with a length 		property of 7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Shape 637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638" name="Shape 638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39" name="Shape 639"/>
          <p:cNvSpPr txBox="1"/>
          <p:nvPr/>
        </p:nvSpPr>
        <p:spPr>
          <a:xfrm>
            <a:off x="307800" y="1257120"/>
            <a:ext cx="180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3: Math + Number + String + Array + Object APIs</a:t>
            </a:r>
          </a:p>
        </p:txBody>
      </p:sp>
      <p:sp>
        <p:nvSpPr>
          <p:cNvPr id="645" name="Shape 645"/>
          <p:cNvSpPr/>
          <p:nvPr/>
        </p:nvSpPr>
        <p:spPr>
          <a:xfrm>
            <a:off x="457200" y="914400"/>
            <a:ext cx="8228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∙"/>
            </a:pPr>
            <a:r>
              <a:rPr b="1" lang="e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Array.of()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b="0" lang="en" sz="1600" u="sng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Array.of(7);       // [7]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Array.of(1, 2, 3); // [1, 2, 3]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Array(7);          // [ , , , , , , 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Array(1, 2, 3);    // [1, 2, 3]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Shape 646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647" name="Shape 647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48" name="Shape 648"/>
          <p:cNvSpPr txBox="1"/>
          <p:nvPr/>
        </p:nvSpPr>
        <p:spPr>
          <a:xfrm>
            <a:off x="307800" y="1257120"/>
            <a:ext cx="180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3: Math + Number + String + Array + Object APIs</a:t>
            </a:r>
          </a:p>
        </p:txBody>
      </p:sp>
      <p:sp>
        <p:nvSpPr>
          <p:cNvPr id="654" name="Shape 654"/>
          <p:cNvSpPr/>
          <p:nvPr/>
        </p:nvSpPr>
        <p:spPr>
          <a:xfrm>
            <a:off x="457200" y="914400"/>
            <a:ext cx="8228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∙"/>
            </a:pPr>
            <a:r>
              <a:rPr b="1" lang="e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Array.copyWithin()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copyWithin()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method shallow copies part of an array to another 		location in the same array and returns it, without modifying its size.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lang="en" sz="1500" u="sng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b="0" lang="en" sz="1600" u="sng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arr.copyWithin(target)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arr.copyWithin(target, start)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arr.copyWithin(target, start, end)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Shape 655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656" name="Shape 656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57" name="Shape 657"/>
          <p:cNvSpPr txBox="1"/>
          <p:nvPr/>
        </p:nvSpPr>
        <p:spPr>
          <a:xfrm>
            <a:off x="307800" y="1257120"/>
            <a:ext cx="180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3: Math + Number + String + Array + Object APIs</a:t>
            </a:r>
          </a:p>
        </p:txBody>
      </p:sp>
      <p:sp>
        <p:nvSpPr>
          <p:cNvPr id="663" name="Shape 663"/>
          <p:cNvSpPr/>
          <p:nvPr/>
        </p:nvSpPr>
        <p:spPr>
          <a:xfrm>
            <a:off x="457200" y="914400"/>
            <a:ext cx="8228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∙"/>
            </a:pPr>
            <a:r>
              <a:rPr b="1" lang="e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Array.copyWithin()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b="0" lang="en" sz="1600" u="sng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b="0" lang="e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[1, 2, 3, 4, 5].copyWithin(-2);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// [1, 2, 3, 1, 2]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[1, 2, 3, 4, 5].copyWithin(0, 3);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// [4, 5, 3, 4, 5]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[1, 2, 3, 4, 5].copyWithin(0, 3, 4);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// [4, 2, 3, 4, 5]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[1, 2, 3, 4, 5].copyWithin(-2, -3, -1);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// [1, 2, 3, 3, 4]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665" name="Shape 665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66" name="Shape 666"/>
          <p:cNvSpPr txBox="1"/>
          <p:nvPr/>
        </p:nvSpPr>
        <p:spPr>
          <a:xfrm>
            <a:off x="307800" y="1257120"/>
            <a:ext cx="180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36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ES6 features</a:t>
            </a:r>
          </a:p>
        </p:txBody>
      </p:sp>
      <p:sp>
        <p:nvSpPr>
          <p:cNvPr id="265" name="Shape 265"/>
          <p:cNvSpPr/>
          <p:nvPr/>
        </p:nvSpPr>
        <p:spPr>
          <a:xfrm>
            <a:off x="457200" y="1200240"/>
            <a:ext cx="82281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 2:</a:t>
            </a:r>
          </a:p>
          <a:p>
            <a:pPr indent="-330600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Default + rest + spread</a:t>
            </a:r>
          </a:p>
          <a:p>
            <a:pPr indent="-330600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 + const</a:t>
            </a:r>
          </a:p>
          <a:p>
            <a:pPr indent="-330600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Iterators + for .. of</a:t>
            </a:r>
          </a:p>
          <a:p>
            <a:pPr indent="-330600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Generators</a:t>
            </a:r>
          </a:p>
        </p:txBody>
      </p:sp>
      <p:sp>
        <p:nvSpPr>
          <p:cNvPr id="266" name="Shape 266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267" name="Shape 267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3: Math + Number + String + Array + Object APIs</a:t>
            </a:r>
          </a:p>
        </p:txBody>
      </p:sp>
      <p:sp>
        <p:nvSpPr>
          <p:cNvPr id="672" name="Shape 672"/>
          <p:cNvSpPr/>
          <p:nvPr/>
        </p:nvSpPr>
        <p:spPr>
          <a:xfrm>
            <a:off x="457200" y="914400"/>
            <a:ext cx="8228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∙"/>
            </a:pPr>
            <a:r>
              <a:rPr b="1" lang="e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Array.find()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" sz="1600" u="sng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b="0" lang="e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const students = [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 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	name: 'A',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	age: 20,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  },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 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	name: 'B',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	age: 19,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	  },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];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	const u20 = students.find(student =&gt; student.age &lt; 20);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// { name: 'B', age: 19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674" name="Shape 674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75" name="Shape 675"/>
          <p:cNvSpPr txBox="1"/>
          <p:nvPr/>
        </p:nvSpPr>
        <p:spPr>
          <a:xfrm>
            <a:off x="307800" y="1257120"/>
            <a:ext cx="180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3: Math + Number + String + Array + Object APIs</a:t>
            </a:r>
          </a:p>
        </p:txBody>
      </p:sp>
      <p:sp>
        <p:nvSpPr>
          <p:cNvPr id="681" name="Shape 681"/>
          <p:cNvSpPr/>
          <p:nvPr/>
        </p:nvSpPr>
        <p:spPr>
          <a:xfrm>
            <a:off x="457200" y="914400"/>
            <a:ext cx="8228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∙"/>
            </a:pPr>
            <a:r>
              <a:rPr b="1" lang="e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Object.assign()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Object.assign() method is used to copy the values of all enumerable 	own properties from one or more source objects to a target object. It will 	return the target object.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" sz="1600" u="sng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r>
              <a:rPr b="0" lang="e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Object.assign(target, ...sources)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Shape 682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683" name="Shape 683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84" name="Shape 684"/>
          <p:cNvSpPr txBox="1"/>
          <p:nvPr/>
        </p:nvSpPr>
        <p:spPr>
          <a:xfrm>
            <a:off x="307800" y="1257120"/>
            <a:ext cx="180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20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3: Math + Number + String + Array + Object APIs</a:t>
            </a:r>
          </a:p>
        </p:txBody>
      </p:sp>
      <p:sp>
        <p:nvSpPr>
          <p:cNvPr id="690" name="Shape 690"/>
          <p:cNvSpPr/>
          <p:nvPr/>
        </p:nvSpPr>
        <p:spPr>
          <a:xfrm>
            <a:off x="457200" y="914400"/>
            <a:ext cx="8228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∙"/>
            </a:pPr>
            <a:r>
              <a:rPr b="1" lang="e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Object.assign()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lang="en" sz="1600" u="sng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b="0" lang="e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var obj = { a: 1 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var copy = Object.assign({}, obj);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console.log(copy); // { a: 1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Shape 691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692" name="Shape 692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93" name="Shape 693"/>
          <p:cNvSpPr txBox="1"/>
          <p:nvPr/>
        </p:nvSpPr>
        <p:spPr>
          <a:xfrm>
            <a:off x="307800" y="1257120"/>
            <a:ext cx="180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/>
          <p:nvPr/>
        </p:nvSpPr>
        <p:spPr>
          <a:xfrm>
            <a:off x="442079" y="2082959"/>
            <a:ext cx="51141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6600" strike="noStrik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</a:p>
        </p:txBody>
      </p:sp>
      <p:sp>
        <p:nvSpPr>
          <p:cNvPr id="700" name="Shape 700"/>
          <p:cNvSpPr/>
          <p:nvPr/>
        </p:nvSpPr>
        <p:spPr>
          <a:xfrm>
            <a:off x="1868400" y="4767119"/>
            <a:ext cx="44877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701" name="Shape 701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36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ES6 features</a:t>
            </a:r>
          </a:p>
        </p:txBody>
      </p:sp>
      <p:sp>
        <p:nvSpPr>
          <p:cNvPr id="273" name="Shape 273"/>
          <p:cNvSpPr/>
          <p:nvPr/>
        </p:nvSpPr>
        <p:spPr>
          <a:xfrm>
            <a:off x="457200" y="1200240"/>
            <a:ext cx="82281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 3:</a:t>
            </a:r>
          </a:p>
          <a:p>
            <a:pPr indent="-330600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Modules (NodeJS)</a:t>
            </a:r>
          </a:p>
          <a:p>
            <a:pPr indent="-330600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Map + Set + WeakMap + WeakSet</a:t>
            </a:r>
          </a:p>
          <a:p>
            <a:pPr indent="-330600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Promises</a:t>
            </a:r>
          </a:p>
          <a:p>
            <a:pPr indent="-330600" lvl="1" marL="8640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Math + Number + String + Array + Object APIs</a:t>
            </a:r>
          </a:p>
        </p:txBody>
      </p:sp>
      <p:sp>
        <p:nvSpPr>
          <p:cNvPr id="274" name="Shape 274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275" name="Shape 275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457200" y="1200240"/>
            <a:ext cx="82281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283" name="Shape 283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84" name="Shape 284"/>
          <p:cNvSpPr txBox="1"/>
          <p:nvPr/>
        </p:nvSpPr>
        <p:spPr>
          <a:xfrm>
            <a:off x="457200" y="1203479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3: Modules (NodeJS)</a:t>
            </a:r>
          </a:p>
        </p:txBody>
      </p:sp>
      <p:sp>
        <p:nvSpPr>
          <p:cNvPr id="290" name="Shape 290"/>
          <p:cNvSpPr/>
          <p:nvPr/>
        </p:nvSpPr>
        <p:spPr>
          <a:xfrm>
            <a:off x="457200" y="914400"/>
            <a:ext cx="8228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∙"/>
            </a:pPr>
            <a:r>
              <a:rPr b="1" lang="e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292" name="Shape 292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93" name="Shape 293"/>
          <p:cNvSpPr txBox="1"/>
          <p:nvPr/>
        </p:nvSpPr>
        <p:spPr>
          <a:xfrm>
            <a:off x="307800" y="1257120"/>
            <a:ext cx="180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94" name="Shape 294"/>
          <p:cNvGraphicFramePr/>
          <p:nvPr/>
        </p:nvGraphicFramePr>
        <p:xfrm>
          <a:off x="810720" y="148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{D81CA536-F340-4439-8E69-51BC56F4698A}</a:tableStyleId>
              </a:tblPr>
              <a:tblGrid>
                <a:gridCol w="4363925"/>
                <a:gridCol w="3408475"/>
              </a:tblGrid>
              <a:tr h="466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export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import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CC"/>
                    </a:solidFill>
                  </a:tcPr>
                </a:tc>
              </a:tr>
              <a:tr h="2530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" sz="1500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export </a:t>
                      </a:r>
                      <a:r>
                        <a:rPr b="1" lang="en" sz="1500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default</a:t>
                      </a:r>
                      <a:r>
                        <a:rPr b="0" lang="en" sz="1500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expression;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" sz="1500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" sz="1500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export </a:t>
                      </a:r>
                      <a:r>
                        <a:rPr b="1" lang="en" sz="1500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default</a:t>
                      </a:r>
                      <a:r>
                        <a:rPr b="0" lang="en" sz="1500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function (…) { … } // also class, function*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" sz="1500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" sz="1500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export </a:t>
                      </a:r>
                      <a:r>
                        <a:rPr b="1" lang="en" sz="1500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default</a:t>
                      </a:r>
                      <a:r>
                        <a:rPr b="0" lang="en" sz="1500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function name1(…) { … } // also class, function*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" sz="1500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" sz="1500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export { name1 as </a:t>
                      </a:r>
                      <a:r>
                        <a:rPr b="1" lang="en" sz="1500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default</a:t>
                      </a:r>
                      <a:r>
                        <a:rPr b="0" lang="en" sz="1500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, … };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" sz="1500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import </a:t>
                      </a:r>
                      <a:r>
                        <a:rPr b="1" lang="en" sz="1500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defaultMember</a:t>
                      </a:r>
                      <a:r>
                        <a:rPr b="0" lang="en" sz="1500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from "module-name";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457200" y="0"/>
            <a:ext cx="67053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" sz="2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3: Modules (NodeJS)</a:t>
            </a:r>
          </a:p>
        </p:txBody>
      </p:sp>
      <p:sp>
        <p:nvSpPr>
          <p:cNvPr id="300" name="Shape 300"/>
          <p:cNvSpPr/>
          <p:nvPr/>
        </p:nvSpPr>
        <p:spPr>
          <a:xfrm>
            <a:off x="457200" y="914400"/>
            <a:ext cx="82281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∙"/>
            </a:pPr>
            <a:r>
              <a:rPr b="1" lang="e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lang="en" sz="15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2409119" y="4767119"/>
            <a:ext cx="3947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©FPT SOFTWARE - Corporate Training Center - Internal Use</a:t>
            </a:r>
          </a:p>
        </p:txBody>
      </p:sp>
      <p:sp>
        <p:nvSpPr>
          <p:cNvPr id="302" name="Shape 302"/>
          <p:cNvSpPr/>
          <p:nvPr/>
        </p:nvSpPr>
        <p:spPr>
          <a:xfrm>
            <a:off x="6553080" y="4767119"/>
            <a:ext cx="2132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en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03" name="Shape 303"/>
          <p:cNvSpPr txBox="1"/>
          <p:nvPr/>
        </p:nvSpPr>
        <p:spPr>
          <a:xfrm>
            <a:off x="307800" y="1257120"/>
            <a:ext cx="180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304" name="Shape 304"/>
          <p:cNvGraphicFramePr/>
          <p:nvPr/>
        </p:nvGraphicFramePr>
        <p:xfrm>
          <a:off x="810720" y="148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{D81CA536-F340-4439-8E69-51BC56F4698A}</a:tableStyleId>
              </a:tblPr>
              <a:tblGrid>
                <a:gridCol w="4363925"/>
                <a:gridCol w="3408475"/>
              </a:tblGrid>
              <a:tr h="466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export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" sz="16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import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CC"/>
                    </a:solidFill>
                  </a:tcPr>
                </a:tc>
              </a:tr>
              <a:tr h="2530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" sz="1500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export { name1, name2, …, nameN };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" sz="1500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" sz="1500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export { variable1 as name1, variable2 as name2, …, nameN };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" sz="1500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" sz="1500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export let name1, name2, …, nameN; // also var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" sz="1500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" sz="1500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export let name1 = …, name2 = …, …, nameN; // also var, const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" sz="1500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import * as name from "module-name";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" sz="1500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" sz="1500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import { member } from "module-name";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" sz="1500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" sz="1500" strike="noStrik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import { member1 , member2 } from "module-name";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plate_Internal_Cours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