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6" name="Shape 2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15" name="Shape 21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Tutorials Point is giving self learning content</a:t>
            </a:r>
          </a:p>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to teach the world in simple and easy way!!!!!</a:t>
            </a:r>
          </a:p>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Program Ended</a:t>
            </a: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The first example shows that the program blocks until it reads the file and then only it proceeds to end the program.</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Program Ended</a:t>
            </a:r>
          </a:p>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Tutorials Point is giving self learning content to teach the world in simple and easy way!!!!!</a:t>
            </a:r>
          </a:p>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The second example shows that the program does not wait for file reading and proceeds to print "Program Ended" and at the same time, the program without blocking continues reading the file.</a:t>
            </a:r>
          </a:p>
          <a:p>
            <a:pPr indent="0" lvl="0" marL="0" marR="0" rtl="0" algn="l">
              <a:spcBef>
                <a:spcPts val="0"/>
              </a:spcBef>
              <a:spcAft>
                <a:spcPts val="0"/>
              </a:spcAft>
              <a:buSzPct val="25000"/>
              <a:buNone/>
            </a:pPr>
            <a:r>
              <a:rPr b="0" i="0" lang="en" sz="1200" u="none" cap="none" strike="noStrike">
                <a:solidFill>
                  <a:schemeClr val="dk1"/>
                </a:solidFill>
                <a:latin typeface="Calibri"/>
                <a:ea typeface="Calibri"/>
                <a:cs typeface="Calibri"/>
                <a:sym typeface="Calibri"/>
              </a:rPr>
              <a:t>Thus, a blocking program executes very much in sequence. From the programming point of view, it is easier to implement the logic but non-blocking programs do not execute in sequence. In case a program needs to use any data to be processed, it should be kept within the same block to make it sequential execution.</a:t>
            </a:r>
          </a:p>
          <a:p>
            <a:pPr indent="0" lvl="0" marL="0" marR="0" rtl="0" algn="l">
              <a:lnSpc>
                <a:spcPct val="100000"/>
              </a:lnSpc>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60" name="Shape 26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69" name="Shape 26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5" name="Shape 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1" name="Shape 1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In an event-driven application, there is generally a main loop that listens for events, and then triggers a callback function when one of those events is detected</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Although events look quite similar to callbacks, the difference lies in the fact that callback functions are called when an asynchronous function returns its result, whereas event handling works on the observer pattern. The functions that listen to events act as </a:t>
            </a:r>
            <a:r>
              <a:rPr b="1" i="0" lang="en" sz="1200" u="none" cap="none" strike="noStrike">
                <a:solidFill>
                  <a:schemeClr val="dk1"/>
                </a:solidFill>
                <a:latin typeface="Calibri"/>
                <a:ea typeface="Calibri"/>
                <a:cs typeface="Calibri"/>
                <a:sym typeface="Calibri"/>
              </a:rPr>
              <a:t>Observers</a:t>
            </a:r>
            <a:r>
              <a:rPr b="0" i="0" lang="en" sz="1200" u="none" cap="none" strike="noStrike">
                <a:solidFill>
                  <a:schemeClr val="dk1"/>
                </a:solidFill>
                <a:latin typeface="Calibri"/>
                <a:ea typeface="Calibri"/>
                <a:cs typeface="Calibri"/>
                <a:sym typeface="Calibri"/>
              </a:rPr>
              <a:t>. Whenever an event gets fired, its listener function starts executing. Node.js has multiple in-built events available through events module and EventEmitter class which are used to bind events and event-listeners as follows </a:t>
            </a:r>
          </a:p>
        </p:txBody>
      </p:sp>
      <p:sp>
        <p:nvSpPr>
          <p:cNvPr id="190" name="Shape 19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7" name="Shape 57"/>
        <p:cNvGrpSpPr/>
        <p:nvPr/>
      </p:nvGrpSpPr>
      <p:grpSpPr>
        <a:xfrm>
          <a:off x="0" y="0"/>
          <a:ext cx="0" cy="0"/>
          <a:chOff x="0" y="0"/>
          <a:chExt cx="0" cy="0"/>
        </a:xfrm>
      </p:grpSpPr>
      <p:pic>
        <p:nvPicPr>
          <p:cNvPr id="58" name="Shape 58"/>
          <p:cNvPicPr preferRelativeResize="0"/>
          <p:nvPr/>
        </p:nvPicPr>
        <p:blipFill rotWithShape="1">
          <a:blip r:embed="rId2">
            <a:alphaModFix/>
          </a:blip>
          <a:srcRect b="0" l="0" r="0" t="0"/>
          <a:stretch/>
        </p:blipFill>
        <p:spPr>
          <a:xfrm>
            <a:off x="9938" y="0"/>
            <a:ext cx="9124200" cy="5143500"/>
          </a:xfrm>
          <a:prstGeom prst="rect">
            <a:avLst/>
          </a:prstGeom>
          <a:noFill/>
          <a:ln>
            <a:noFill/>
          </a:ln>
        </p:spPr>
      </p:pic>
      <p:sp>
        <p:nvSpPr>
          <p:cNvPr id="59" name="Shape 59"/>
          <p:cNvSpPr txBox="1"/>
          <p:nvPr>
            <p:ph type="ctrTitle"/>
          </p:nvPr>
        </p:nvSpPr>
        <p:spPr>
          <a:xfrm>
            <a:off x="584200" y="1743789"/>
            <a:ext cx="5334000" cy="678000"/>
          </a:xfrm>
          <a:prstGeom prst="rect">
            <a:avLst/>
          </a:prstGeom>
          <a:noFill/>
          <a:ln>
            <a:noFill/>
          </a:ln>
        </p:spPr>
        <p:txBody>
          <a:bodyPr anchorCtr="0" anchor="ctr" bIns="91425" lIns="91425" rIns="91425" tIns="91425"/>
          <a:lstStyle>
            <a:lvl1pPr indent="0" lvl="0" marL="0" marR="0" rtl="0" algn="ctr">
              <a:spcBef>
                <a:spcPts val="0"/>
              </a:spcBef>
              <a:buClr>
                <a:srgbClr val="FF6600"/>
              </a:buClr>
              <a:buFont typeface="Calibri"/>
              <a:buNone/>
              <a:defRPr b="1" i="0" sz="3600" u="none" cap="none" strike="noStrike">
                <a:solidFill>
                  <a:srgbClr val="FF6600"/>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0" name="Shape 60"/>
          <p:cNvSpPr txBox="1"/>
          <p:nvPr>
            <p:ph idx="1" type="subTitle"/>
          </p:nvPr>
        </p:nvSpPr>
        <p:spPr>
          <a:xfrm>
            <a:off x="584200" y="2571750"/>
            <a:ext cx="5334000" cy="435000"/>
          </a:xfrm>
          <a:prstGeom prst="rect">
            <a:avLst/>
          </a:prstGeom>
          <a:noFill/>
          <a:ln>
            <a:noFill/>
          </a:ln>
        </p:spPr>
        <p:txBody>
          <a:bodyPr anchorCtr="0" anchor="t" bIns="91425" lIns="91425" rIns="91425" tIns="91425"/>
          <a:lstStyle>
            <a:lvl1pPr indent="0" lvl="0" marL="0" marR="0" rtl="0" algn="ctr">
              <a:spcBef>
                <a:spcPts val="400"/>
              </a:spcBef>
              <a:buClr>
                <a:srgbClr val="99CCFF"/>
              </a:buClr>
              <a:buFont typeface="Arial"/>
              <a:buNone/>
              <a:defRPr b="0" i="1" sz="2000" u="none" cap="none" strike="noStrike">
                <a:solidFill>
                  <a:srgbClr val="99CCFF"/>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61" name="Shape 61"/>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1868557" y="4767262"/>
            <a:ext cx="44892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4" name="Shape 64"/>
        <p:cNvGrpSpPr/>
        <p:nvPr/>
      </p:nvGrpSpPr>
      <p:grpSpPr>
        <a:xfrm>
          <a:off x="0" y="0"/>
          <a:ext cx="0" cy="0"/>
          <a:chOff x="0" y="0"/>
          <a:chExt cx="0" cy="0"/>
        </a:xfrm>
      </p:grpSpPr>
      <p:sp>
        <p:nvSpPr>
          <p:cNvPr id="65" name="Shape 65"/>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6" name="Shape 6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722312" y="3305176"/>
            <a:ext cx="7772400" cy="1021500"/>
          </a:xfrm>
          <a:prstGeom prst="rect">
            <a:avLst/>
          </a:prstGeom>
          <a:noFill/>
          <a:ln>
            <a:noFill/>
          </a:ln>
        </p:spPr>
        <p:txBody>
          <a:bodyPr anchorCtr="0" anchor="t" bIns="91425" lIns="91425" rIns="91425" tIns="91425"/>
          <a:lstStyle>
            <a:lvl1pPr indent="0" lvl="0" marL="0" marR="0" rtl="0" algn="l">
              <a:spcBef>
                <a:spcPts val="0"/>
              </a:spcBef>
              <a:buClr>
                <a:schemeClr val="lt1"/>
              </a:buClr>
              <a:buFont typeface="Calibri"/>
              <a:buNone/>
              <a:defRPr b="1" i="0" sz="4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2" name="Shape 72"/>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3" name="Shape 73"/>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6" name="Shape 76"/>
        <p:cNvGrpSpPr/>
        <p:nvPr/>
      </p:nvGrpSpPr>
      <p:grpSpPr>
        <a:xfrm>
          <a:off x="0" y="0"/>
          <a:ext cx="0" cy="0"/>
          <a:chOff x="0" y="0"/>
          <a:chExt cx="0" cy="0"/>
        </a:xfrm>
      </p:grpSpPr>
      <p:sp>
        <p:nvSpPr>
          <p:cNvPr id="77" name="Shape 77"/>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8" name="Shape 78"/>
          <p:cNvSpPr txBox="1"/>
          <p:nvPr>
            <p:ph idx="1" type="body"/>
          </p:nvPr>
        </p:nvSpPr>
        <p:spPr>
          <a:xfrm>
            <a:off x="457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2" type="body"/>
          </p:nvPr>
        </p:nvSpPr>
        <p:spPr>
          <a:xfrm>
            <a:off x="4648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3" name="Shape 83"/>
        <p:cNvGrpSpPr/>
        <p:nvPr/>
      </p:nvGrpSpPr>
      <p:grpSpPr>
        <a:xfrm>
          <a:off x="0" y="0"/>
          <a:ext cx="0" cy="0"/>
          <a:chOff x="0" y="0"/>
          <a:chExt cx="0" cy="0"/>
        </a:xfrm>
      </p:grpSpPr>
      <p:sp>
        <p:nvSpPr>
          <p:cNvPr id="84" name="Shape 84"/>
          <p:cNvSpPr txBox="1"/>
          <p:nvPr>
            <p:ph type="title"/>
          </p:nvPr>
        </p:nvSpPr>
        <p:spPr>
          <a:xfrm>
            <a:off x="457200" y="127221"/>
            <a:ext cx="6611400" cy="5406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5" name="Shape 85"/>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2" type="body"/>
          </p:nvPr>
        </p:nvSpPr>
        <p:spPr>
          <a:xfrm>
            <a:off x="457200" y="1631155"/>
            <a:ext cx="4040100"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3" type="body"/>
          </p:nvPr>
        </p:nvSpPr>
        <p:spPr>
          <a:xfrm>
            <a:off x="4645026" y="1151334"/>
            <a:ext cx="4041899"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4" type="body"/>
          </p:nvPr>
        </p:nvSpPr>
        <p:spPr>
          <a:xfrm>
            <a:off x="4645026" y="1631155"/>
            <a:ext cx="4041899"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2" name="Shape 92"/>
        <p:cNvGrpSpPr/>
        <p:nvPr/>
      </p:nvGrpSpPr>
      <p:grpSpPr>
        <a:xfrm>
          <a:off x="0" y="0"/>
          <a:ext cx="0" cy="0"/>
          <a:chOff x="0" y="0"/>
          <a:chExt cx="0" cy="0"/>
        </a:xfrm>
      </p:grpSpPr>
      <p:sp>
        <p:nvSpPr>
          <p:cNvPr id="93" name="Shape 93"/>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7" name="Shape 97"/>
        <p:cNvGrpSpPr/>
        <p:nvPr/>
      </p:nvGrpSpPr>
      <p:grpSpPr>
        <a:xfrm>
          <a:off x="0" y="0"/>
          <a:ext cx="0" cy="0"/>
          <a:chOff x="0" y="0"/>
          <a:chExt cx="0" cy="0"/>
        </a:xfrm>
      </p:grpSpPr>
      <p:sp>
        <p:nvSpPr>
          <p:cNvPr id="98" name="Shape 98"/>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1" name="Shape 101"/>
        <p:cNvGrpSpPr/>
        <p:nvPr/>
      </p:nvGrpSpPr>
      <p:grpSpPr>
        <a:xfrm>
          <a:off x="0" y="0"/>
          <a:ext cx="0" cy="0"/>
          <a:chOff x="0" y="0"/>
          <a:chExt cx="0" cy="0"/>
        </a:xfrm>
      </p:grpSpPr>
      <p:sp>
        <p:nvSpPr>
          <p:cNvPr id="102" name="Shape 102"/>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3" name="Shape 103"/>
          <p:cNvSpPr txBox="1"/>
          <p:nvPr>
            <p:ph idx="1" type="body"/>
          </p:nvPr>
        </p:nvSpPr>
        <p:spPr>
          <a:xfrm>
            <a:off x="3575050" y="1076325"/>
            <a:ext cx="5111700" cy="3518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Shape 104"/>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5" name="Shape 105"/>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8" name="Shape 108"/>
        <p:cNvGrpSpPr/>
        <p:nvPr/>
      </p:nvGrpSpPr>
      <p:grpSpPr>
        <a:xfrm>
          <a:off x="0" y="0"/>
          <a:ext cx="0" cy="0"/>
          <a:chOff x="0" y="0"/>
          <a:chExt cx="0" cy="0"/>
        </a:xfrm>
      </p:grpSpPr>
      <p:sp>
        <p:nvSpPr>
          <p:cNvPr id="109" name="Shape 109"/>
          <p:cNvSpPr txBox="1"/>
          <p:nvPr>
            <p:ph type="title"/>
          </p:nvPr>
        </p:nvSpPr>
        <p:spPr>
          <a:xfrm>
            <a:off x="1792288" y="3600450"/>
            <a:ext cx="5486400" cy="4251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0" name="Shape 110"/>
          <p:cNvSpPr/>
          <p:nvPr>
            <p:ph idx="2" type="pic"/>
          </p:nvPr>
        </p:nvSpPr>
        <p:spPr>
          <a:xfrm>
            <a:off x="1792288" y="459581"/>
            <a:ext cx="5486400" cy="30861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11" name="Shape 111"/>
          <p:cNvSpPr txBox="1"/>
          <p:nvPr>
            <p:ph idx="1" type="body"/>
          </p:nvPr>
        </p:nvSpPr>
        <p:spPr>
          <a:xfrm>
            <a:off x="1792288" y="4025503"/>
            <a:ext cx="5486400" cy="6036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2" name="Shape 112"/>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5" name="Shape 115"/>
        <p:cNvGrpSpPr/>
        <p:nvPr/>
      </p:nvGrpSpPr>
      <p:grpSpPr>
        <a:xfrm>
          <a:off x="0" y="0"/>
          <a:ext cx="0" cy="0"/>
          <a:chOff x="0" y="0"/>
          <a:chExt cx="0" cy="0"/>
        </a:xfrm>
      </p:grpSpPr>
      <p:sp>
        <p:nvSpPr>
          <p:cNvPr id="116" name="Shape 116"/>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7" name="Shape 117"/>
          <p:cNvSpPr txBox="1"/>
          <p:nvPr>
            <p:ph idx="1" type="body"/>
          </p:nvPr>
        </p:nvSpPr>
        <p:spPr>
          <a:xfrm rot="5400000">
            <a:off x="2874750" y="-1217399"/>
            <a:ext cx="33945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6012600" y="771581"/>
            <a:ext cx="3291000" cy="20574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 type="body"/>
          </p:nvPr>
        </p:nvSpPr>
        <p:spPr>
          <a:xfrm rot="5400000">
            <a:off x="1821600" y="-1209618"/>
            <a:ext cx="32910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4" name="Shape 12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0" l="0" r="0" t="0"/>
          <a:stretch/>
        </p:blipFill>
        <p:spPr>
          <a:xfrm>
            <a:off x="9938" y="0"/>
            <a:ext cx="9124200" cy="5143500"/>
          </a:xfrm>
          <a:prstGeom prst="rect">
            <a:avLst/>
          </a:prstGeom>
          <a:noFill/>
          <a:ln>
            <a:noFill/>
          </a:ln>
        </p:spPr>
      </p:pic>
      <p:sp>
        <p:nvSpPr>
          <p:cNvPr id="52" name="Shape 52"/>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3" name="Shape 5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Shape 5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jpg"/><Relationship Id="rId6" Type="http://schemas.openxmlformats.org/officeDocument/2006/relationships/image" Target="../media/image7.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0" name="Shape 130"/>
        <p:cNvGrpSpPr/>
        <p:nvPr/>
      </p:nvGrpSpPr>
      <p:grpSpPr>
        <a:xfrm>
          <a:off x="0" y="0"/>
          <a:ext cx="0" cy="0"/>
          <a:chOff x="0" y="0"/>
          <a:chExt cx="0" cy="0"/>
        </a:xfrm>
      </p:grpSpPr>
      <p:sp>
        <p:nvSpPr>
          <p:cNvPr id="131" name="Shape 131"/>
          <p:cNvSpPr txBox="1"/>
          <p:nvPr>
            <p:ph type="ctrTitle"/>
          </p:nvPr>
        </p:nvSpPr>
        <p:spPr>
          <a:xfrm>
            <a:off x="304825" y="1578299"/>
            <a:ext cx="5334000" cy="2421900"/>
          </a:xfrm>
          <a:prstGeom prst="rect">
            <a:avLst/>
          </a:prstGeom>
          <a:noFill/>
          <a:ln>
            <a:noFill/>
          </a:ln>
        </p:spPr>
        <p:txBody>
          <a:bodyPr anchorCtr="0" anchor="ctr" bIns="45700" lIns="91425" rIns="91425" tIns="45700">
            <a:noAutofit/>
          </a:bodyPr>
          <a:lstStyle/>
          <a:p>
            <a:pPr indent="-69850" lvl="0" marL="0" marR="0" rtl="0" algn="ctr">
              <a:spcBef>
                <a:spcPts val="0"/>
              </a:spcBef>
              <a:buClr>
                <a:schemeClr val="dk1"/>
              </a:buClr>
              <a:buSzPct val="30555"/>
              <a:buFont typeface="Arial"/>
              <a:buNone/>
            </a:pPr>
            <a:r>
              <a:rPr lang="en"/>
              <a:t>Introduction to NodeJS</a:t>
            </a:r>
          </a:p>
          <a:p>
            <a:pPr indent="-69850" lvl="0" marL="0" marR="0" rtl="0" algn="ctr">
              <a:spcBef>
                <a:spcPts val="0"/>
              </a:spcBef>
              <a:buClr>
                <a:schemeClr val="dk1"/>
              </a:buClr>
              <a:buSzPct val="30555"/>
              <a:buFont typeface="Arial"/>
              <a:buNone/>
            </a:pPr>
            <a:r>
              <a:t/>
            </a:r>
            <a:endParaRPr/>
          </a:p>
          <a:p>
            <a:pPr indent="0" lvl="0" marL="0" marR="0" rtl="0" algn="ctr">
              <a:spcBef>
                <a:spcPts val="0"/>
              </a:spcBef>
              <a:buClr>
                <a:srgbClr val="FF6600"/>
              </a:buClr>
              <a:buSzPct val="25000"/>
              <a:buFont typeface="Calibri"/>
              <a:buNone/>
            </a:pPr>
            <a:r>
              <a:t/>
            </a:r>
            <a:endParaRPr/>
          </a:p>
        </p:txBody>
      </p:sp>
      <p:sp>
        <p:nvSpPr>
          <p:cNvPr id="132" name="Shape 132"/>
          <p:cNvSpPr txBox="1"/>
          <p:nvPr>
            <p:ph idx="1" type="subTitle"/>
          </p:nvPr>
        </p:nvSpPr>
        <p:spPr>
          <a:xfrm>
            <a:off x="584200" y="2571750"/>
            <a:ext cx="5334000" cy="435000"/>
          </a:xfrm>
          <a:prstGeom prst="rect">
            <a:avLst/>
          </a:prstGeom>
          <a:noFill/>
          <a:ln>
            <a:noFill/>
          </a:ln>
        </p:spPr>
        <p:txBody>
          <a:bodyPr anchorCtr="0" anchor="t" bIns="45700" lIns="91425" rIns="91425" tIns="45700">
            <a:noAutofit/>
          </a:bodyPr>
          <a:lstStyle/>
          <a:p>
            <a:pPr indent="0" lvl="0" marL="0" marR="0" rtl="0" algn="ctr">
              <a:spcBef>
                <a:spcPts val="0"/>
              </a:spcBef>
              <a:buClr>
                <a:srgbClr val="99CCFF"/>
              </a:buClr>
              <a:buSzPct val="25000"/>
              <a:buFont typeface="Arial"/>
              <a:buNone/>
            </a:pPr>
            <a:r>
              <a:t/>
            </a:r>
            <a:endParaRPr b="0" i="1" sz="2000" u="none" cap="none" strike="noStrike">
              <a:solidFill>
                <a:srgbClr val="99CCFF"/>
              </a:solidFill>
              <a:latin typeface="Calibri"/>
              <a:ea typeface="Calibri"/>
              <a:cs typeface="Calibri"/>
              <a:sym typeface="Calibri"/>
            </a:endParaRPr>
          </a:p>
        </p:txBody>
      </p:sp>
      <p:sp>
        <p:nvSpPr>
          <p:cNvPr id="133" name="Shape 13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
        <p:nvSpPr>
          <p:cNvPr id="134" name="Shape 134"/>
          <p:cNvSpPr txBox="1"/>
          <p:nvPr>
            <p:ph idx="11" type="ftr"/>
          </p:nvPr>
        </p:nvSpPr>
        <p:spPr>
          <a:xfrm>
            <a:off x="1868557" y="4767262"/>
            <a:ext cx="44892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lang="en"/>
              <a:t>Code demo</a:t>
            </a:r>
          </a:p>
        </p:txBody>
      </p:sp>
      <p:sp>
        <p:nvSpPr>
          <p:cNvPr id="209" name="Shape 209"/>
          <p:cNvSpPr txBox="1"/>
          <p:nvPr>
            <p:ph idx="1" type="body"/>
          </p:nvPr>
        </p:nvSpPr>
        <p:spPr>
          <a:xfrm>
            <a:off x="457200" y="954157"/>
            <a:ext cx="8229600" cy="3640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 sz="3200" u="none" cap="none" strike="noStrike">
                <a:solidFill>
                  <a:schemeClr val="dk1"/>
                </a:solidFill>
                <a:latin typeface="Calibri"/>
                <a:ea typeface="Calibri"/>
                <a:cs typeface="Calibri"/>
                <a:sym typeface="Calibri"/>
              </a:rPr>
              <a:t>Now let's try to run the above program and check its output −</a:t>
            </a:r>
          </a:p>
          <a:p>
            <a:pPr indent="-342900" lvl="0" marL="342900" marR="0" rtl="0" algn="l">
              <a:spcBef>
                <a:spcPts val="640"/>
              </a:spcBef>
              <a:spcAft>
                <a:spcPts val="0"/>
              </a:spcAft>
              <a:buClr>
                <a:schemeClr val="dk1"/>
              </a:buClr>
              <a:buSzPct val="100000"/>
              <a:buFont typeface="Arial"/>
              <a:buChar char="•"/>
            </a:pPr>
            <a:r>
              <a:rPr b="0" i="1" lang="en" sz="3200" u="none" cap="none" strike="noStrike">
                <a:solidFill>
                  <a:schemeClr val="dk1"/>
                </a:solidFill>
                <a:latin typeface="Calibri"/>
                <a:ea typeface="Calibri"/>
                <a:cs typeface="Calibri"/>
                <a:sym typeface="Calibri"/>
              </a:rPr>
              <a:t>$ node main.js</a:t>
            </a:r>
          </a:p>
          <a:p>
            <a:pPr indent="0" lvl="0" marL="0" marR="0" rtl="0" algn="l">
              <a:spcBef>
                <a:spcPts val="640"/>
              </a:spcBef>
              <a:spcAft>
                <a:spcPts val="0"/>
              </a:spcAft>
              <a:buClr>
                <a:schemeClr val="dk1"/>
              </a:buClr>
              <a:buSzPct val="25000"/>
              <a:buFont typeface="Arial"/>
              <a:buNone/>
            </a:pPr>
            <a:r>
              <a:rPr b="0" i="0" lang="en" sz="3200" u="none" cap="none" strike="noStrike">
                <a:solidFill>
                  <a:schemeClr val="dk1"/>
                </a:solidFill>
                <a:latin typeface="Calibri"/>
                <a:ea typeface="Calibri"/>
                <a:cs typeface="Calibri"/>
                <a:sym typeface="Calibri"/>
              </a:rPr>
              <a:t>The following result −</a:t>
            </a:r>
          </a:p>
          <a:p>
            <a:pPr indent="-6350" lvl="1" marL="400050" marR="0" rtl="0" algn="l">
              <a:spcBef>
                <a:spcPts val="440"/>
              </a:spcBef>
              <a:spcAft>
                <a:spcPts val="0"/>
              </a:spcAft>
              <a:buClr>
                <a:schemeClr val="dk1"/>
              </a:buClr>
              <a:buSzPct val="25000"/>
              <a:buFont typeface="Arial"/>
              <a:buNone/>
            </a:pPr>
            <a:r>
              <a:rPr b="0" i="1" lang="en" sz="2200" u="none" cap="none" strike="noStrike">
                <a:solidFill>
                  <a:schemeClr val="dk1"/>
                </a:solidFill>
                <a:latin typeface="Calibri"/>
                <a:ea typeface="Calibri"/>
                <a:cs typeface="Calibri"/>
                <a:sym typeface="Calibri"/>
              </a:rPr>
              <a:t>connection successful.</a:t>
            </a:r>
          </a:p>
          <a:p>
            <a:pPr indent="-6350" lvl="1" marL="400050" marR="0" rtl="0" algn="l">
              <a:spcBef>
                <a:spcPts val="440"/>
              </a:spcBef>
              <a:spcAft>
                <a:spcPts val="0"/>
              </a:spcAft>
              <a:buClr>
                <a:schemeClr val="dk1"/>
              </a:buClr>
              <a:buSzPct val="25000"/>
              <a:buFont typeface="Arial"/>
              <a:buNone/>
            </a:pPr>
            <a:r>
              <a:rPr b="0" i="1" lang="en" sz="2200" u="none" cap="none" strike="noStrike">
                <a:solidFill>
                  <a:schemeClr val="dk1"/>
                </a:solidFill>
                <a:latin typeface="Calibri"/>
                <a:ea typeface="Calibri"/>
                <a:cs typeface="Calibri"/>
                <a:sym typeface="Calibri"/>
              </a:rPr>
              <a:t>data received successfully.</a:t>
            </a:r>
          </a:p>
          <a:p>
            <a:pPr indent="-6350" lvl="1" marL="400050" marR="0" rtl="0" algn="l">
              <a:spcBef>
                <a:spcPts val="440"/>
              </a:spcBef>
              <a:spcAft>
                <a:spcPts val="0"/>
              </a:spcAft>
              <a:buClr>
                <a:schemeClr val="dk1"/>
              </a:buClr>
              <a:buSzPct val="25000"/>
              <a:buFont typeface="Arial"/>
              <a:buNone/>
            </a:pPr>
            <a:r>
              <a:rPr b="0" i="1" lang="en" sz="2200" u="none" cap="none" strike="noStrike">
                <a:solidFill>
                  <a:schemeClr val="dk1"/>
                </a:solidFill>
                <a:latin typeface="Calibri"/>
                <a:ea typeface="Calibri"/>
                <a:cs typeface="Calibri"/>
                <a:sym typeface="Calibri"/>
              </a:rPr>
              <a:t>Program Ended.</a:t>
            </a:r>
          </a:p>
          <a:p>
            <a:pPr indent="-342900" lvl="0" marL="342900" marR="0" rtl="0" algn="l">
              <a:spcBef>
                <a:spcPts val="640"/>
              </a:spcBef>
              <a:buClr>
                <a:schemeClr val="dk1"/>
              </a:buClr>
              <a:buSzPct val="100000"/>
              <a:buFont typeface="Arial"/>
              <a:buNone/>
            </a:pPr>
            <a:r>
              <a:t/>
            </a:r>
            <a:endParaRPr b="0" i="1" sz="3200" u="none" cap="none" strike="noStrike">
              <a:solidFill>
                <a:schemeClr val="dk1"/>
              </a:solidFill>
              <a:latin typeface="Calibri"/>
              <a:ea typeface="Calibri"/>
              <a:cs typeface="Calibri"/>
              <a:sym typeface="Calibri"/>
            </a:endParaRPr>
          </a:p>
        </p:txBody>
      </p:sp>
      <p:sp>
        <p:nvSpPr>
          <p:cNvPr id="210" name="Shape 210"/>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11" name="Shape 21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Event Emitter</a:t>
            </a:r>
          </a:p>
        </p:txBody>
      </p:sp>
      <p:sp>
        <p:nvSpPr>
          <p:cNvPr id="218" name="Shape 21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Create a js file named main.js with the following Node.js code −</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Now run the main.js to see the result</a:t>
            </a:r>
          </a:p>
          <a:p>
            <a:pPr indent="457200" lvl="0" marL="0" marR="0" rtl="0" algn="l">
              <a:lnSpc>
                <a:spcPct val="90000"/>
              </a:lnSpc>
              <a:spcBef>
                <a:spcPts val="640"/>
              </a:spcBef>
              <a:spcAft>
                <a:spcPts val="0"/>
              </a:spcAft>
              <a:buNone/>
            </a:pPr>
            <a:r>
              <a:rPr i="0" lang="en" sz="2600" u="none" cap="none" strike="noStrike">
                <a:solidFill>
                  <a:schemeClr val="dk1"/>
                </a:solidFill>
                <a:latin typeface="Courier New"/>
                <a:ea typeface="Courier New"/>
                <a:cs typeface="Courier New"/>
                <a:sym typeface="Courier New"/>
              </a:rPr>
              <a:t>−</a:t>
            </a:r>
            <a:r>
              <a:rPr lang="en" sz="2600">
                <a:latin typeface="Courier New"/>
                <a:ea typeface="Courier New"/>
                <a:cs typeface="Courier New"/>
                <a:sym typeface="Courier New"/>
              </a:rPr>
              <a:t> </a:t>
            </a:r>
            <a:r>
              <a:rPr i="1" lang="en" sz="2600" u="none" cap="none" strike="noStrike">
                <a:solidFill>
                  <a:schemeClr val="dk1"/>
                </a:solidFill>
                <a:latin typeface="Courier New"/>
                <a:ea typeface="Courier New"/>
                <a:cs typeface="Courier New"/>
                <a:sym typeface="Courier New"/>
              </a:rPr>
              <a:t>$ node main.js</a:t>
            </a:r>
          </a:p>
          <a:p>
            <a:pPr indent="-342900" lvl="0" marL="342900" marR="0" rtl="0" algn="l">
              <a:lnSpc>
                <a:spcPct val="90000"/>
              </a:lnSpc>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219" name="Shape 219"/>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20" name="Shape 22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pic>
        <p:nvPicPr>
          <p:cNvPr id="221" name="Shape 221"/>
          <p:cNvPicPr preferRelativeResize="0"/>
          <p:nvPr/>
        </p:nvPicPr>
        <p:blipFill rotWithShape="1">
          <a:blip r:embed="rId3">
            <a:alphaModFix/>
          </a:blip>
          <a:srcRect b="0" l="0" r="0" t="0"/>
          <a:stretch/>
        </p:blipFill>
        <p:spPr>
          <a:xfrm>
            <a:off x="3411192" y="2345842"/>
            <a:ext cx="69840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Callbacks Concept</a:t>
            </a:r>
          </a:p>
        </p:txBody>
      </p:sp>
      <p:sp>
        <p:nvSpPr>
          <p:cNvPr id="228" name="Shape 22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17500" lvl="0" marL="342900" marR="0" rtl="0" algn="l">
              <a:spcBef>
                <a:spcPts val="0"/>
              </a:spcBef>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Callback is an asynchronous equivalent for a function. A callback function is called at the completion of a given task. Node makes heavy use of callbacks. All the APIs of Node are written in such a way that they support callbacks.</a:t>
            </a:r>
          </a:p>
        </p:txBody>
      </p:sp>
      <p:sp>
        <p:nvSpPr>
          <p:cNvPr id="229" name="Shape 229"/>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30" name="Shape 23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0" i="0" lang="en" sz="3600" u="none" cap="none" strike="noStrike">
                <a:solidFill>
                  <a:schemeClr val="lt1"/>
                </a:solidFill>
                <a:latin typeface="Calibri"/>
                <a:ea typeface="Calibri"/>
                <a:cs typeface="Calibri"/>
                <a:sym typeface="Calibri"/>
              </a:rPr>
              <a:t>Blocking Code Example</a:t>
            </a:r>
          </a:p>
        </p:txBody>
      </p:sp>
      <p:sp>
        <p:nvSpPr>
          <p:cNvPr id="237" name="Shape 237"/>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457200" marR="0" rtl="0" algn="l">
              <a:spcBef>
                <a:spcPts val="0"/>
              </a:spcBef>
              <a:spcAft>
                <a:spcPts val="0"/>
              </a:spcAft>
              <a:buNone/>
            </a:pPr>
            <a:r>
              <a:rPr i="0" lang="en" sz="1400" u="none" cap="none" strike="noStrike">
                <a:solidFill>
                  <a:schemeClr val="dk1"/>
                </a:solidFill>
                <a:latin typeface="Courier New"/>
                <a:ea typeface="Courier New"/>
                <a:cs typeface="Courier New"/>
                <a:sym typeface="Courier New"/>
              </a:rPr>
              <a:t>var fs = require("fs");</a:t>
            </a:r>
          </a:p>
          <a:p>
            <a:pPr indent="0" lvl="0" marL="457200" marR="0" rtl="0" algn="l">
              <a:spcBef>
                <a:spcPts val="400"/>
              </a:spcBef>
              <a:spcAft>
                <a:spcPts val="0"/>
              </a:spcAft>
              <a:buNone/>
            </a:pPr>
            <a:r>
              <a:rPr i="0" lang="en" sz="1400" u="none" cap="none" strike="noStrike">
                <a:solidFill>
                  <a:schemeClr val="dk1"/>
                </a:solidFill>
                <a:latin typeface="Courier New"/>
                <a:ea typeface="Courier New"/>
                <a:cs typeface="Courier New"/>
                <a:sym typeface="Courier New"/>
              </a:rPr>
              <a:t>var data = fs.readFileSync('input.txt');</a:t>
            </a:r>
          </a:p>
          <a:p>
            <a:pPr indent="0" lvl="0" marL="457200" marR="0" rtl="0" algn="l">
              <a:spcBef>
                <a:spcPts val="400"/>
              </a:spcBef>
              <a:spcAft>
                <a:spcPts val="0"/>
              </a:spcAft>
              <a:buNone/>
            </a:pPr>
            <a:r>
              <a:rPr i="0" lang="en" sz="1400" u="none" cap="none" strike="noStrike">
                <a:solidFill>
                  <a:schemeClr val="dk1"/>
                </a:solidFill>
                <a:latin typeface="Courier New"/>
                <a:ea typeface="Courier New"/>
                <a:cs typeface="Courier New"/>
                <a:sym typeface="Courier New"/>
              </a:rPr>
              <a:t>console.log(data.toString());</a:t>
            </a:r>
          </a:p>
          <a:p>
            <a:pPr indent="0" lvl="0" marL="457200" marR="0" rtl="0" algn="l">
              <a:spcBef>
                <a:spcPts val="400"/>
              </a:spcBef>
              <a:spcAft>
                <a:spcPts val="0"/>
              </a:spcAft>
              <a:buNone/>
            </a:pPr>
            <a:r>
              <a:rPr i="0" lang="en" sz="1400" u="none" cap="none" strike="noStrike">
                <a:solidFill>
                  <a:schemeClr val="dk1"/>
                </a:solidFill>
                <a:latin typeface="Courier New"/>
                <a:ea typeface="Courier New"/>
                <a:cs typeface="Courier New"/>
                <a:sym typeface="Courier New"/>
              </a:rPr>
              <a:t>console.log("Program Ended");</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Now run the main.js to see the result </a:t>
            </a:r>
          </a:p>
          <a:p>
            <a:pPr indent="457200" lvl="0" marL="0" marR="0" rtl="0" algn="l">
              <a:spcBef>
                <a:spcPts val="640"/>
              </a:spcBef>
              <a:spcAft>
                <a:spcPts val="0"/>
              </a:spcAft>
              <a:buNone/>
            </a:pPr>
            <a:r>
              <a:rPr b="0" i="0" lang="en" sz="2400" u="none" cap="none" strike="noStrike">
                <a:solidFill>
                  <a:schemeClr val="dk1"/>
                </a:solidFill>
                <a:latin typeface="Calibri"/>
                <a:ea typeface="Calibri"/>
                <a:cs typeface="Calibri"/>
                <a:sym typeface="Calibri"/>
              </a:rPr>
              <a:t>−</a:t>
            </a:r>
            <a:r>
              <a:rPr lang="en" sz="2400"/>
              <a:t> </a:t>
            </a:r>
            <a:r>
              <a:rPr b="0" i="1" lang="en" sz="2400" u="none" cap="none" strike="noStrike">
                <a:solidFill>
                  <a:schemeClr val="dk1"/>
                </a:solidFill>
                <a:latin typeface="Calibri"/>
                <a:ea typeface="Calibri"/>
                <a:cs typeface="Calibri"/>
                <a:sym typeface="Calibri"/>
              </a:rPr>
              <a:t>$ node main.js</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238" name="Shape 238"/>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39" name="Shape 239"/>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0" i="0" lang="en" sz="3600" u="none" cap="none" strike="noStrike">
                <a:solidFill>
                  <a:schemeClr val="lt1"/>
                </a:solidFill>
                <a:latin typeface="Calibri"/>
                <a:ea typeface="Calibri"/>
                <a:cs typeface="Calibri"/>
                <a:sym typeface="Calibri"/>
              </a:rPr>
              <a:t>Non-Blocking Code Example</a:t>
            </a:r>
          </a:p>
        </p:txBody>
      </p:sp>
      <p:sp>
        <p:nvSpPr>
          <p:cNvPr id="246" name="Shape 24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457200" marR="0" rtl="0" algn="l">
              <a:lnSpc>
                <a:spcPct val="90000"/>
              </a:lnSpc>
              <a:spcBef>
                <a:spcPts val="0"/>
              </a:spcBef>
              <a:spcAft>
                <a:spcPts val="0"/>
              </a:spcAft>
              <a:buClr>
                <a:schemeClr val="dk1"/>
              </a:buClr>
              <a:buSzPct val="25000"/>
              <a:buFont typeface="Arial"/>
              <a:buNone/>
            </a:pPr>
            <a:r>
              <a:rPr i="0" lang="en" sz="1400" u="none" cap="none" strike="noStrike">
                <a:solidFill>
                  <a:schemeClr val="dk1"/>
                </a:solidFill>
                <a:latin typeface="Courier New"/>
                <a:ea typeface="Courier New"/>
                <a:cs typeface="Courier New"/>
                <a:sym typeface="Courier New"/>
              </a:rPr>
              <a:t>var fs = require("fs");</a:t>
            </a:r>
          </a:p>
          <a:p>
            <a:pPr indent="0" lvl="0" marL="457200" marR="0" rtl="0" algn="l">
              <a:lnSpc>
                <a:spcPct val="90000"/>
              </a:lnSpc>
              <a:spcBef>
                <a:spcPts val="481"/>
              </a:spcBef>
              <a:spcAft>
                <a:spcPts val="0"/>
              </a:spcAft>
              <a:buClr>
                <a:schemeClr val="dk1"/>
              </a:buClr>
              <a:buSzPct val="25000"/>
              <a:buFont typeface="Arial"/>
              <a:buNone/>
            </a:pPr>
            <a:r>
              <a:rPr i="0" lang="en" sz="1400" u="none" cap="none" strike="noStrike">
                <a:solidFill>
                  <a:schemeClr val="dk1"/>
                </a:solidFill>
                <a:latin typeface="Courier New"/>
                <a:ea typeface="Courier New"/>
                <a:cs typeface="Courier New"/>
                <a:sym typeface="Courier New"/>
              </a:rPr>
              <a:t>fs.readFile('input.txt', function (err, data) {  </a:t>
            </a:r>
          </a:p>
          <a:p>
            <a:pPr indent="0" lvl="1" marL="914400" marR="0" rtl="0" algn="l">
              <a:lnSpc>
                <a:spcPct val="90000"/>
              </a:lnSpc>
              <a:spcBef>
                <a:spcPts val="481"/>
              </a:spcBef>
              <a:spcAft>
                <a:spcPts val="0"/>
              </a:spcAft>
              <a:buClr>
                <a:schemeClr val="dk1"/>
              </a:buClr>
              <a:buSzPct val="25000"/>
              <a:buFont typeface="Arial"/>
              <a:buNone/>
            </a:pPr>
            <a:r>
              <a:rPr i="0" lang="en" sz="1400" u="none" cap="none" strike="noStrike">
                <a:solidFill>
                  <a:schemeClr val="dk1"/>
                </a:solidFill>
                <a:latin typeface="Courier New"/>
                <a:ea typeface="Courier New"/>
                <a:cs typeface="Courier New"/>
                <a:sym typeface="Courier New"/>
              </a:rPr>
              <a:t>if (err) return console.error(err);   console.log(data.toString());</a:t>
            </a:r>
          </a:p>
          <a:p>
            <a:pPr indent="-6350" lvl="0" marL="514350" marR="0" rtl="0" algn="l">
              <a:lnSpc>
                <a:spcPct val="90000"/>
              </a:lnSpc>
              <a:spcBef>
                <a:spcPts val="481"/>
              </a:spcBef>
              <a:spcAft>
                <a:spcPts val="0"/>
              </a:spcAft>
              <a:buClr>
                <a:schemeClr val="dk1"/>
              </a:buClr>
              <a:buSzPct val="25000"/>
              <a:buFont typeface="Arial"/>
              <a:buNone/>
            </a:pPr>
            <a:r>
              <a:rPr i="0" lang="en" sz="1400" u="none" cap="none" strike="noStrike">
                <a:solidFill>
                  <a:schemeClr val="dk1"/>
                </a:solidFill>
                <a:latin typeface="Courier New"/>
                <a:ea typeface="Courier New"/>
                <a:cs typeface="Courier New"/>
                <a:sym typeface="Courier New"/>
              </a:rPr>
              <a:t>});</a:t>
            </a:r>
          </a:p>
          <a:p>
            <a:pPr indent="-6350" lvl="0" marL="514350" marR="0" rtl="0" algn="l">
              <a:lnSpc>
                <a:spcPct val="90000"/>
              </a:lnSpc>
              <a:spcBef>
                <a:spcPts val="481"/>
              </a:spcBef>
              <a:spcAft>
                <a:spcPts val="0"/>
              </a:spcAft>
              <a:buClr>
                <a:schemeClr val="dk1"/>
              </a:buClr>
              <a:buSzPct val="25000"/>
              <a:buFont typeface="Arial"/>
              <a:buNone/>
            </a:pPr>
            <a:r>
              <a:rPr i="0" lang="en" sz="1400" u="none" cap="none" strike="noStrike">
                <a:solidFill>
                  <a:schemeClr val="dk1"/>
                </a:solidFill>
                <a:latin typeface="Courier New"/>
                <a:ea typeface="Courier New"/>
                <a:cs typeface="Courier New"/>
                <a:sym typeface="Courier New"/>
              </a:rPr>
              <a:t>console.log("Program Ended");</a:t>
            </a:r>
          </a:p>
          <a:p>
            <a:pPr indent="-307340" lvl="0" marL="342900" marR="0" rtl="0" algn="l">
              <a:lnSpc>
                <a:spcPct val="90000"/>
              </a:lnSpc>
              <a:spcBef>
                <a:spcPts val="592"/>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Now run the main.js to see the result −</a:t>
            </a:r>
          </a:p>
          <a:p>
            <a:pPr indent="457200" lvl="0" marL="0" marR="0" rtl="0" algn="l">
              <a:lnSpc>
                <a:spcPct val="90000"/>
              </a:lnSpc>
              <a:spcBef>
                <a:spcPts val="592"/>
              </a:spcBef>
              <a:spcAft>
                <a:spcPts val="0"/>
              </a:spcAft>
              <a:buNone/>
            </a:pPr>
            <a:r>
              <a:rPr b="0" i="1" lang="en" sz="2400" u="none" cap="none" strike="noStrike">
                <a:solidFill>
                  <a:schemeClr val="dk1"/>
                </a:solidFill>
                <a:latin typeface="Calibri"/>
                <a:ea typeface="Calibri"/>
                <a:cs typeface="Calibri"/>
                <a:sym typeface="Calibri"/>
              </a:rPr>
              <a:t>$ node main.js</a:t>
            </a:r>
          </a:p>
          <a:p>
            <a:pPr indent="0" lvl="1" marL="457200" marR="0" rtl="0" algn="l">
              <a:lnSpc>
                <a:spcPct val="90000"/>
              </a:lnSpc>
              <a:spcBef>
                <a:spcPts val="444"/>
              </a:spcBef>
              <a:buClr>
                <a:schemeClr val="dk1"/>
              </a:buClr>
              <a:buSzPct val="25000"/>
              <a:buFont typeface="Arial"/>
              <a:buNone/>
            </a:pPr>
            <a:r>
              <a:t/>
            </a:r>
            <a:endParaRPr b="0" i="0" sz="2220" u="none" cap="none" strike="noStrike">
              <a:solidFill>
                <a:schemeClr val="dk1"/>
              </a:solidFill>
              <a:latin typeface="Calibri"/>
              <a:ea typeface="Calibri"/>
              <a:cs typeface="Calibri"/>
              <a:sym typeface="Calibri"/>
            </a:endParaRPr>
          </a:p>
        </p:txBody>
      </p:sp>
      <p:sp>
        <p:nvSpPr>
          <p:cNvPr id="247" name="Shape 247"/>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48" name="Shape 24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First Application</a:t>
            </a:r>
          </a:p>
        </p:txBody>
      </p:sp>
      <p:sp>
        <p:nvSpPr>
          <p:cNvPr id="254" name="Shape 254"/>
          <p:cNvSpPr txBox="1"/>
          <p:nvPr>
            <p:ph idx="1" type="body"/>
          </p:nvPr>
        </p:nvSpPr>
        <p:spPr>
          <a:xfrm>
            <a:off x="457200" y="914700"/>
            <a:ext cx="8229600" cy="3394500"/>
          </a:xfrm>
          <a:prstGeom prst="rect">
            <a:avLst/>
          </a:prstGeom>
          <a:noFill/>
          <a:ln>
            <a:noFill/>
          </a:ln>
        </p:spPr>
        <p:txBody>
          <a:bodyPr anchorCtr="0" anchor="t" bIns="45700" lIns="91425" rIns="91425" tIns="45700">
            <a:noAutofit/>
          </a:bodyPr>
          <a:lstStyle/>
          <a:p>
            <a:pPr indent="-307340" lvl="0" marL="342900" marR="0" rtl="0" algn="l">
              <a:lnSpc>
                <a:spcPct val="80000"/>
              </a:lnSpc>
              <a:spcBef>
                <a:spcPts val="0"/>
              </a:spcBef>
              <a:spcAft>
                <a:spcPts val="0"/>
              </a:spcAft>
              <a:buClr>
                <a:schemeClr val="dk1"/>
              </a:buClr>
              <a:buSzPct val="100000"/>
              <a:buFont typeface="Arial"/>
              <a:buChar char="•"/>
            </a:pPr>
            <a:r>
              <a:rPr b="1" i="0" lang="en" sz="2400" u="none" cap="none" strike="noStrike">
                <a:solidFill>
                  <a:schemeClr val="dk1"/>
                </a:solidFill>
                <a:latin typeface="Calibri"/>
                <a:ea typeface="Calibri"/>
                <a:cs typeface="Calibri"/>
                <a:sym typeface="Calibri"/>
              </a:rPr>
              <a:t>Import required modules</a:t>
            </a:r>
            <a:r>
              <a:rPr b="0" i="0" lang="en" sz="2400" u="none" cap="none" strike="noStrike">
                <a:solidFill>
                  <a:schemeClr val="dk1"/>
                </a:solidFill>
                <a:latin typeface="Calibri"/>
                <a:ea typeface="Calibri"/>
                <a:cs typeface="Calibri"/>
                <a:sym typeface="Calibri"/>
              </a:rPr>
              <a:t> − We use the </a:t>
            </a:r>
            <a:r>
              <a:rPr b="1" i="0" lang="en" sz="2400" u="none" cap="none" strike="noStrike">
                <a:solidFill>
                  <a:schemeClr val="dk1"/>
                </a:solidFill>
                <a:latin typeface="Calibri"/>
                <a:ea typeface="Calibri"/>
                <a:cs typeface="Calibri"/>
                <a:sym typeface="Calibri"/>
              </a:rPr>
              <a:t>require</a:t>
            </a:r>
            <a:r>
              <a:rPr b="0" i="0" lang="en" sz="2400" u="none" cap="none" strike="noStrike">
                <a:solidFill>
                  <a:schemeClr val="dk1"/>
                </a:solidFill>
                <a:latin typeface="Calibri"/>
                <a:ea typeface="Calibri"/>
                <a:cs typeface="Calibri"/>
                <a:sym typeface="Calibri"/>
              </a:rPr>
              <a:t> directive to load Node.js modules.</a:t>
            </a:r>
          </a:p>
          <a:p>
            <a:pPr indent="-307340" lvl="0" marL="342900" marR="0" rtl="0" algn="l">
              <a:lnSpc>
                <a:spcPct val="80000"/>
              </a:lnSpc>
              <a:spcBef>
                <a:spcPts val="592"/>
              </a:spcBef>
              <a:spcAft>
                <a:spcPts val="0"/>
              </a:spcAft>
              <a:buClr>
                <a:schemeClr val="dk1"/>
              </a:buClr>
              <a:buSzPct val="100000"/>
              <a:buFont typeface="Arial"/>
              <a:buChar char="•"/>
            </a:pPr>
            <a:r>
              <a:rPr b="1" i="0" lang="en" sz="2400" u="none" cap="none" strike="noStrike">
                <a:solidFill>
                  <a:schemeClr val="dk1"/>
                </a:solidFill>
                <a:latin typeface="Calibri"/>
                <a:ea typeface="Calibri"/>
                <a:cs typeface="Calibri"/>
                <a:sym typeface="Calibri"/>
              </a:rPr>
              <a:t>Create server</a:t>
            </a:r>
            <a:r>
              <a:rPr b="0" i="0" lang="en" sz="2400" u="none" cap="none" strike="noStrike">
                <a:solidFill>
                  <a:schemeClr val="dk1"/>
                </a:solidFill>
                <a:latin typeface="Calibri"/>
                <a:ea typeface="Calibri"/>
                <a:cs typeface="Calibri"/>
                <a:sym typeface="Calibri"/>
              </a:rPr>
              <a:t> − A server which will listen to client's requests similar to Apache HTTP Server.</a:t>
            </a:r>
          </a:p>
          <a:p>
            <a:pPr indent="-307340" lvl="0" marL="342900" marR="0" rtl="0" algn="l">
              <a:lnSpc>
                <a:spcPct val="80000"/>
              </a:lnSpc>
              <a:spcBef>
                <a:spcPts val="592"/>
              </a:spcBef>
              <a:spcAft>
                <a:spcPts val="0"/>
              </a:spcAft>
              <a:buClr>
                <a:schemeClr val="dk1"/>
              </a:buClr>
              <a:buSzPct val="100000"/>
              <a:buFont typeface="Arial"/>
              <a:buChar char="•"/>
            </a:pPr>
            <a:r>
              <a:rPr b="1" i="0" lang="en" sz="2400" u="none" cap="none" strike="noStrike">
                <a:solidFill>
                  <a:schemeClr val="dk1"/>
                </a:solidFill>
                <a:latin typeface="Calibri"/>
                <a:ea typeface="Calibri"/>
                <a:cs typeface="Calibri"/>
                <a:sym typeface="Calibri"/>
              </a:rPr>
              <a:t>Read request and return response</a:t>
            </a:r>
            <a:r>
              <a:rPr b="0" i="0" lang="en" sz="2400" u="none" cap="none" strike="noStrike">
                <a:solidFill>
                  <a:schemeClr val="dk1"/>
                </a:solidFill>
                <a:latin typeface="Calibri"/>
                <a:ea typeface="Calibri"/>
                <a:cs typeface="Calibri"/>
                <a:sym typeface="Calibri"/>
              </a:rPr>
              <a:t> − The server created in an earlier step will read the HTTP request made by the client which can be a browser or a console and return the response.</a:t>
            </a:r>
          </a:p>
          <a:p>
            <a:pPr indent="-342900" lvl="0" marL="342900" marR="0" rtl="0" algn="l">
              <a:lnSpc>
                <a:spcPct val="80000"/>
              </a:lnSpc>
              <a:spcBef>
                <a:spcPts val="592"/>
              </a:spcBef>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sp>
        <p:nvSpPr>
          <p:cNvPr id="255" name="Shape 255"/>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56" name="Shape 25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Code sample</a:t>
            </a:r>
          </a:p>
        </p:txBody>
      </p:sp>
      <p:sp>
        <p:nvSpPr>
          <p:cNvPr id="263" name="Shape 263"/>
          <p:cNvSpPr txBox="1"/>
          <p:nvPr>
            <p:ph idx="1" type="body"/>
          </p:nvPr>
        </p:nvSpPr>
        <p:spPr>
          <a:xfrm>
            <a:off x="457200" y="1017766"/>
            <a:ext cx="8229600" cy="35769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var http = require("http");</a:t>
            </a:r>
          </a:p>
          <a:p>
            <a:pPr indent="0" lvl="0" marL="0" marR="0" rtl="0" algn="l">
              <a:lnSpc>
                <a:spcPct val="80000"/>
              </a:lnSpc>
              <a:spcBef>
                <a:spcPts val="304"/>
              </a:spcBef>
              <a:spcAft>
                <a:spcPts val="0"/>
              </a:spcAft>
              <a:buClr>
                <a:schemeClr val="dk1"/>
              </a:buClr>
              <a:buSzPct val="25000"/>
              <a:buFont typeface="Arial"/>
              <a:buNone/>
            </a:pPr>
            <a:r>
              <a:t/>
            </a:r>
            <a:endParaRPr i="0" sz="12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http.createServer(function (request, response) {</a:t>
            </a:r>
          </a:p>
          <a:p>
            <a:pPr indent="0" lvl="0" marL="0" marR="0" rtl="0" algn="l">
              <a:lnSpc>
                <a:spcPct val="80000"/>
              </a:lnSpc>
              <a:spcBef>
                <a:spcPts val="304"/>
              </a:spcBef>
              <a:spcAft>
                <a:spcPts val="0"/>
              </a:spcAft>
              <a:buClr>
                <a:schemeClr val="dk1"/>
              </a:buClr>
              <a:buSzPct val="25000"/>
              <a:buFont typeface="Arial"/>
              <a:buNone/>
            </a:pPr>
            <a:r>
              <a:t/>
            </a:r>
            <a:endParaRPr i="0" sz="12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 Send the HTTP header </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 HTTP Status: 200 : OK</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 Content Type: text/plain</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response.writeHead(200, {'Content-Type': 'text/plain'});</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 Send the response body as "Hello World"</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response.end('Hello World\n');</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}).listen(8081);</a:t>
            </a:r>
          </a:p>
          <a:p>
            <a:pPr indent="0" lvl="0" marL="0" marR="0" rtl="0" algn="l">
              <a:lnSpc>
                <a:spcPct val="80000"/>
              </a:lnSpc>
              <a:spcBef>
                <a:spcPts val="304"/>
              </a:spcBef>
              <a:spcAft>
                <a:spcPts val="0"/>
              </a:spcAft>
              <a:buClr>
                <a:schemeClr val="dk1"/>
              </a:buClr>
              <a:buSzPct val="25000"/>
              <a:buFont typeface="Arial"/>
              <a:buNone/>
            </a:pPr>
            <a:r>
              <a:t/>
            </a:r>
            <a:endParaRPr i="0" sz="12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 Console will print the message</a:t>
            </a:r>
          </a:p>
          <a:p>
            <a:pPr indent="0" lvl="0" marL="0" marR="0" rtl="0" algn="l">
              <a:lnSpc>
                <a:spcPct val="80000"/>
              </a:lnSpc>
              <a:spcBef>
                <a:spcPts val="304"/>
              </a:spcBef>
              <a:spcAft>
                <a:spcPts val="0"/>
              </a:spcAft>
              <a:buClr>
                <a:schemeClr val="dk1"/>
              </a:buClr>
              <a:buSzPct val="25000"/>
              <a:buFont typeface="Arial"/>
              <a:buNone/>
            </a:pPr>
            <a:r>
              <a:rPr i="0" lang="en" sz="1200" u="none" cap="none" strike="noStrike">
                <a:solidFill>
                  <a:schemeClr val="dk1"/>
                </a:solidFill>
                <a:latin typeface="Courier New"/>
                <a:ea typeface="Courier New"/>
                <a:cs typeface="Courier New"/>
                <a:sym typeface="Courier New"/>
              </a:rPr>
              <a:t>console.log('Server running at http://127.0.0.1:8081/');</a:t>
            </a:r>
          </a:p>
          <a:p>
            <a:pPr indent="-342900" lvl="0" marL="342900" marR="0" rtl="0" algn="l">
              <a:lnSpc>
                <a:spcPct val="80000"/>
              </a:lnSpc>
              <a:spcBef>
                <a:spcPts val="304"/>
              </a:spcBef>
              <a:buClr>
                <a:schemeClr val="dk1"/>
              </a:buClr>
              <a:buSzPct val="101333"/>
              <a:buFont typeface="Arial"/>
              <a:buNone/>
            </a:pPr>
            <a:r>
              <a:t/>
            </a:r>
            <a:endParaRPr b="0" i="0" sz="1520" u="none" cap="none" strike="noStrike">
              <a:solidFill>
                <a:schemeClr val="dk1"/>
              </a:solidFill>
              <a:latin typeface="Calibri"/>
              <a:ea typeface="Calibri"/>
              <a:cs typeface="Calibri"/>
              <a:sym typeface="Calibri"/>
            </a:endParaRPr>
          </a:p>
        </p:txBody>
      </p:sp>
      <p:sp>
        <p:nvSpPr>
          <p:cNvPr id="264" name="Shape 264"/>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65" name="Shape 26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70" name="Shape 270"/>
        <p:cNvGrpSpPr/>
        <p:nvPr/>
      </p:nvGrpSpPr>
      <p:grpSpPr>
        <a:xfrm>
          <a:off x="0" y="0"/>
          <a:ext cx="0" cy="0"/>
          <a:chOff x="0" y="0"/>
          <a:chExt cx="0" cy="0"/>
        </a:xfrm>
      </p:grpSpPr>
      <p:sp>
        <p:nvSpPr>
          <p:cNvPr id="271" name="Shape 271"/>
          <p:cNvSpPr txBox="1"/>
          <p:nvPr>
            <p:ph type="ctrTitle"/>
          </p:nvPr>
        </p:nvSpPr>
        <p:spPr>
          <a:xfrm>
            <a:off x="441960" y="2082799"/>
            <a:ext cx="5115600" cy="678000"/>
          </a:xfrm>
          <a:prstGeom prst="rect">
            <a:avLst/>
          </a:prstGeom>
          <a:noFill/>
          <a:ln>
            <a:noFill/>
          </a:ln>
        </p:spPr>
        <p:txBody>
          <a:bodyPr anchorCtr="0" anchor="ctr" bIns="45700" lIns="91425" rIns="91425" tIns="45700">
            <a:noAutofit/>
          </a:bodyPr>
          <a:lstStyle/>
          <a:p>
            <a:pPr indent="0" lvl="0" marL="0" marR="0" rtl="0" algn="ctr">
              <a:spcBef>
                <a:spcPts val="0"/>
              </a:spcBef>
              <a:buClr>
                <a:srgbClr val="E36C09"/>
              </a:buClr>
              <a:buSzPct val="25000"/>
              <a:buFont typeface="Calibri"/>
              <a:buNone/>
            </a:pPr>
            <a:r>
              <a:rPr b="1" i="0" lang="en" sz="6600" u="none" cap="none" strike="noStrike">
                <a:solidFill>
                  <a:srgbClr val="E36C09"/>
                </a:solidFill>
                <a:latin typeface="Calibri"/>
                <a:ea typeface="Calibri"/>
                <a:cs typeface="Calibri"/>
                <a:sym typeface="Calibri"/>
              </a:rPr>
              <a:t>Thank you</a:t>
            </a:r>
          </a:p>
        </p:txBody>
      </p:sp>
      <p:sp>
        <p:nvSpPr>
          <p:cNvPr id="272" name="Shape 272"/>
          <p:cNvSpPr txBox="1"/>
          <p:nvPr>
            <p:ph idx="11" type="ftr"/>
          </p:nvPr>
        </p:nvSpPr>
        <p:spPr>
          <a:xfrm>
            <a:off x="1868557" y="4767262"/>
            <a:ext cx="44892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73" name="Shape 27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Objective</a:t>
            </a:r>
          </a:p>
        </p:txBody>
      </p:sp>
      <p:sp>
        <p:nvSpPr>
          <p:cNvPr id="140" name="Shape 140"/>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81000" lvl="0" marL="457200" marR="0" rtl="0" algn="l">
              <a:spcBef>
                <a:spcPts val="0"/>
              </a:spcBef>
              <a:buSzPct val="100000"/>
            </a:pPr>
            <a:r>
              <a:rPr lang="en" sz="2400"/>
              <a:t>Have a basic understanding of NodeJS.</a:t>
            </a:r>
          </a:p>
          <a:p>
            <a:pPr indent="-381000" lvl="0" marL="457200" marR="0" rtl="0" algn="l">
              <a:spcBef>
                <a:spcPts val="0"/>
              </a:spcBef>
              <a:buSzPct val="100000"/>
            </a:pPr>
            <a:r>
              <a:rPr lang="en" sz="2400"/>
              <a:t>Understand event loop &amp; callback concepts in NodeJS.</a:t>
            </a:r>
          </a:p>
          <a:p>
            <a:pPr indent="-381000" lvl="0" marL="457200" marR="0" rtl="0" algn="l">
              <a:spcBef>
                <a:spcPts val="0"/>
              </a:spcBef>
              <a:buSzPct val="100000"/>
            </a:pPr>
            <a:r>
              <a:rPr lang="en" sz="2400"/>
              <a:t>Know how to create your first application in NodeJS</a:t>
            </a:r>
          </a:p>
        </p:txBody>
      </p:sp>
      <p:sp>
        <p:nvSpPr>
          <p:cNvPr id="141" name="Shape 141"/>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42" name="Shape 14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Shape 147"/>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Agenda</a:t>
            </a:r>
          </a:p>
        </p:txBody>
      </p:sp>
      <p:sp>
        <p:nvSpPr>
          <p:cNvPr id="148" name="Shape 14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 sz="3000" u="none" cap="none" strike="noStrike">
                <a:solidFill>
                  <a:schemeClr val="dk1"/>
                </a:solidFill>
                <a:latin typeface="Calibri"/>
                <a:ea typeface="Calibri"/>
                <a:cs typeface="Calibri"/>
                <a:sym typeface="Calibri"/>
              </a:rPr>
              <a:t>What is NodeJS?</a:t>
            </a:r>
          </a:p>
          <a:p>
            <a:pPr indent="-342900" lvl="0" marL="342900" marR="0" rtl="0" algn="l">
              <a:spcBef>
                <a:spcPts val="0"/>
              </a:spcBef>
              <a:spcAft>
                <a:spcPts val="0"/>
              </a:spcAft>
              <a:buClr>
                <a:schemeClr val="dk1"/>
              </a:buClr>
              <a:buSzPct val="100000"/>
              <a:buFont typeface="Arial"/>
              <a:buChar char="•"/>
            </a:pPr>
            <a:r>
              <a:rPr lang="en" sz="3000"/>
              <a:t>Who uses NodeJS?</a:t>
            </a:r>
          </a:p>
          <a:p>
            <a:pPr indent="-342900" lvl="0" marL="342900" marR="0" rtl="0" algn="l">
              <a:spcBef>
                <a:spcPts val="0"/>
              </a:spcBef>
              <a:spcAft>
                <a:spcPts val="0"/>
              </a:spcAft>
              <a:buClr>
                <a:schemeClr val="dk1"/>
              </a:buClr>
              <a:buSzPct val="100000"/>
              <a:buFont typeface="Arial"/>
              <a:buChar char="•"/>
            </a:pPr>
            <a:r>
              <a:rPr lang="en" sz="3000"/>
              <a:t>Event loop</a:t>
            </a:r>
          </a:p>
          <a:p>
            <a:pPr indent="-342900" lvl="0" marL="342900" marR="0" rtl="0" algn="l">
              <a:spcBef>
                <a:spcPts val="0"/>
              </a:spcBef>
              <a:spcAft>
                <a:spcPts val="0"/>
              </a:spcAft>
              <a:buClr>
                <a:schemeClr val="dk1"/>
              </a:buClr>
              <a:buSzPct val="100000"/>
              <a:buFont typeface="Arial"/>
              <a:buChar char="•"/>
            </a:pPr>
            <a:r>
              <a:rPr lang="en" sz="3000"/>
              <a:t>Event-driven programming</a:t>
            </a:r>
          </a:p>
        </p:txBody>
      </p:sp>
      <p:sp>
        <p:nvSpPr>
          <p:cNvPr id="149" name="Shape 149"/>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50" name="Shape 15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What is NodeJS</a:t>
            </a:r>
          </a:p>
        </p:txBody>
      </p:sp>
      <p:sp>
        <p:nvSpPr>
          <p:cNvPr id="156" name="Shape 15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Node.js is a </a:t>
            </a:r>
            <a:r>
              <a:rPr b="0" i="0" lang="en" sz="2400" u="sng" cap="none" strike="noStrike">
                <a:solidFill>
                  <a:schemeClr val="dk1"/>
                </a:solidFill>
                <a:latin typeface="Calibri"/>
                <a:ea typeface="Calibri"/>
                <a:cs typeface="Calibri"/>
                <a:sym typeface="Calibri"/>
              </a:rPr>
              <a:t>server-side platform</a:t>
            </a:r>
            <a:r>
              <a:rPr b="0" i="0" lang="en" sz="2400" u="none" cap="none" strike="noStrike">
                <a:solidFill>
                  <a:schemeClr val="dk1"/>
                </a:solidFill>
                <a:latin typeface="Calibri"/>
                <a:ea typeface="Calibri"/>
                <a:cs typeface="Calibri"/>
                <a:sym typeface="Calibri"/>
              </a:rPr>
              <a:t> built on Google Chrome's JavaScript Engine (</a:t>
            </a:r>
            <a:r>
              <a:rPr b="0" i="0" lang="en" sz="2400" u="sng" cap="none" strike="noStrike">
                <a:solidFill>
                  <a:schemeClr val="dk1"/>
                </a:solidFill>
                <a:latin typeface="Calibri"/>
                <a:ea typeface="Calibri"/>
                <a:cs typeface="Calibri"/>
                <a:sym typeface="Calibri"/>
              </a:rPr>
              <a:t>V8 Engine</a:t>
            </a:r>
            <a:r>
              <a:rPr b="0" i="0" lang="en" sz="2400" u="none" cap="none" strike="noStrike">
                <a:solidFill>
                  <a:schemeClr val="dk1"/>
                </a:solidFill>
                <a:latin typeface="Calibri"/>
                <a:ea typeface="Calibri"/>
                <a:cs typeface="Calibri"/>
                <a:sym typeface="Calibri"/>
              </a:rPr>
              <a:t>). Node.js was developed by Ryan Dahl in </a:t>
            </a:r>
            <a:r>
              <a:rPr b="0" i="0" lang="en" sz="2400" u="sng" cap="none" strike="noStrike">
                <a:solidFill>
                  <a:schemeClr val="dk1"/>
                </a:solidFill>
                <a:latin typeface="Calibri"/>
                <a:ea typeface="Calibri"/>
                <a:cs typeface="Calibri"/>
                <a:sym typeface="Calibri"/>
              </a:rPr>
              <a:t>2009</a:t>
            </a:r>
          </a:p>
          <a:p>
            <a:pPr indent="-342900" lvl="0" marL="342900" marR="0" rtl="0" algn="l">
              <a:spcBef>
                <a:spcPts val="48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Feature of NodeJS</a:t>
            </a:r>
          </a:p>
          <a:p>
            <a:pPr indent="-285750" lvl="1" marL="742950" marR="0" rtl="0" algn="l">
              <a:spcBef>
                <a:spcPts val="48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Asynchronous and Event Driven </a:t>
            </a:r>
          </a:p>
          <a:p>
            <a:pPr indent="-285750" lvl="1" marL="742950" marR="0" rtl="0" algn="l">
              <a:spcBef>
                <a:spcPts val="48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Single Threaded but Highly Scalable </a:t>
            </a:r>
          </a:p>
          <a:p>
            <a:pPr indent="-285750" lvl="1" marL="742950" marR="0" rtl="0" algn="l">
              <a:spcBef>
                <a:spcPts val="480"/>
              </a:spcBef>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No Buffering</a:t>
            </a:r>
          </a:p>
        </p:txBody>
      </p:sp>
      <p:sp>
        <p:nvSpPr>
          <p:cNvPr id="157" name="Shape 157"/>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58" name="Shape 15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Who uses Node.js</a:t>
            </a:r>
          </a:p>
        </p:txBody>
      </p:sp>
      <p:sp>
        <p:nvSpPr>
          <p:cNvPr id="164" name="Shape 164"/>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65" name="Shape 16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pic>
        <p:nvPicPr>
          <p:cNvPr descr="C:\Users\duynd5\Desktop\Node training\1200px-EBay_logo.svg.png" id="166" name="Shape 166"/>
          <p:cNvPicPr preferRelativeResize="0"/>
          <p:nvPr/>
        </p:nvPicPr>
        <p:blipFill rotWithShape="1">
          <a:blip r:embed="rId3">
            <a:alphaModFix/>
          </a:blip>
          <a:srcRect b="0" l="0" r="0" t="0"/>
          <a:stretch/>
        </p:blipFill>
        <p:spPr>
          <a:xfrm>
            <a:off x="954157" y="1762466"/>
            <a:ext cx="1542600" cy="617100"/>
          </a:xfrm>
          <a:prstGeom prst="rect">
            <a:avLst/>
          </a:prstGeom>
          <a:noFill/>
          <a:ln>
            <a:noFill/>
          </a:ln>
        </p:spPr>
      </p:pic>
      <p:pic>
        <p:nvPicPr>
          <p:cNvPr descr="C:\Users\duynd5\Desktop\Node training\godaddy-logo.png" id="167" name="Shape 167"/>
          <p:cNvPicPr preferRelativeResize="0"/>
          <p:nvPr/>
        </p:nvPicPr>
        <p:blipFill rotWithShape="1">
          <a:blip r:embed="rId4">
            <a:alphaModFix/>
          </a:blip>
          <a:srcRect b="0" l="0" r="0" t="0"/>
          <a:stretch/>
        </p:blipFill>
        <p:spPr>
          <a:xfrm>
            <a:off x="3114633" y="1788591"/>
            <a:ext cx="2532900" cy="669600"/>
          </a:xfrm>
          <a:prstGeom prst="rect">
            <a:avLst/>
          </a:prstGeom>
          <a:noFill/>
          <a:ln>
            <a:noFill/>
          </a:ln>
        </p:spPr>
      </p:pic>
      <p:pic>
        <p:nvPicPr>
          <p:cNvPr descr="C:\Users\duynd5\Desktop\Node training\microsoft-new-logo.jpg" id="168" name="Shape 168"/>
          <p:cNvPicPr preferRelativeResize="0"/>
          <p:nvPr/>
        </p:nvPicPr>
        <p:blipFill rotWithShape="1">
          <a:blip r:embed="rId5">
            <a:alphaModFix/>
          </a:blip>
          <a:srcRect b="0" l="0" r="0" t="0"/>
          <a:stretch/>
        </p:blipFill>
        <p:spPr>
          <a:xfrm>
            <a:off x="4293703" y="3142681"/>
            <a:ext cx="2536200" cy="884699"/>
          </a:xfrm>
          <a:prstGeom prst="rect">
            <a:avLst/>
          </a:prstGeom>
          <a:noFill/>
          <a:ln>
            <a:noFill/>
          </a:ln>
        </p:spPr>
      </p:pic>
      <p:pic>
        <p:nvPicPr>
          <p:cNvPr descr="C:\Users\duynd5\Desktop\Node training\rex.png" id="169" name="Shape 169"/>
          <p:cNvPicPr preferRelativeResize="0"/>
          <p:nvPr/>
        </p:nvPicPr>
        <p:blipFill rotWithShape="1">
          <a:blip r:embed="rId6">
            <a:alphaModFix/>
          </a:blip>
          <a:srcRect b="0" l="0" r="0" t="0"/>
          <a:stretch/>
        </p:blipFill>
        <p:spPr>
          <a:xfrm>
            <a:off x="1830019" y="2853375"/>
            <a:ext cx="1525499" cy="1523100"/>
          </a:xfrm>
          <a:prstGeom prst="rect">
            <a:avLst/>
          </a:prstGeom>
          <a:noFill/>
          <a:ln>
            <a:noFill/>
          </a:ln>
        </p:spPr>
      </p:pic>
      <p:pic>
        <p:nvPicPr>
          <p:cNvPr descr="C:\Users\duynd5\Desktop\Node training\PP_Acceptance_Marks_for_LogoCenter_266x142.png" id="170" name="Shape 170"/>
          <p:cNvPicPr preferRelativeResize="0"/>
          <p:nvPr/>
        </p:nvPicPr>
        <p:blipFill rotWithShape="1">
          <a:blip r:embed="rId7">
            <a:alphaModFix/>
          </a:blip>
          <a:srcRect b="0" l="0" r="0" t="0"/>
          <a:stretch/>
        </p:blipFill>
        <p:spPr>
          <a:xfrm>
            <a:off x="6476967" y="1685367"/>
            <a:ext cx="1521900" cy="81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Who uses Node.js</a:t>
            </a:r>
          </a:p>
        </p:txBody>
      </p:sp>
      <p:sp>
        <p:nvSpPr>
          <p:cNvPr id="176" name="Shape 17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en" sz="2600" u="none" cap="none" strike="noStrike">
                <a:solidFill>
                  <a:schemeClr val="dk1"/>
                </a:solidFill>
                <a:latin typeface="Calibri"/>
                <a:ea typeface="Calibri"/>
                <a:cs typeface="Calibri"/>
                <a:sym typeface="Calibri"/>
              </a:rPr>
              <a:t>Following are the areas where Node.js is proving itself as a perfect technology partner.</a:t>
            </a:r>
          </a:p>
          <a:p>
            <a:pPr indent="-273050" lvl="1" marL="742950" marR="0" rtl="0" algn="l">
              <a:lnSpc>
                <a:spcPct val="90000"/>
              </a:lnSpc>
              <a:spcBef>
                <a:spcPts val="560"/>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I/O bound Applications</a:t>
            </a:r>
          </a:p>
          <a:p>
            <a:pPr indent="-273050" lvl="1" marL="742950" marR="0" rtl="0" algn="l">
              <a:lnSpc>
                <a:spcPct val="90000"/>
              </a:lnSpc>
              <a:spcBef>
                <a:spcPts val="560"/>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Data Streaming Applications</a:t>
            </a:r>
          </a:p>
          <a:p>
            <a:pPr indent="-273050" lvl="1" marL="742950" marR="0" rtl="0" algn="l">
              <a:lnSpc>
                <a:spcPct val="90000"/>
              </a:lnSpc>
              <a:spcBef>
                <a:spcPts val="560"/>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Data Intensive Real-time Applications (DIRT)</a:t>
            </a:r>
          </a:p>
          <a:p>
            <a:pPr indent="-273050" lvl="1" marL="742950" marR="0" rtl="0" algn="l">
              <a:lnSpc>
                <a:spcPct val="90000"/>
              </a:lnSpc>
              <a:spcBef>
                <a:spcPts val="560"/>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JSON APIs based Applications</a:t>
            </a:r>
          </a:p>
          <a:p>
            <a:pPr indent="-273050" lvl="1" marL="742950" marR="0" rtl="0" algn="l">
              <a:lnSpc>
                <a:spcPct val="90000"/>
              </a:lnSpc>
              <a:spcBef>
                <a:spcPts val="560"/>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Single Page Applications</a:t>
            </a:r>
          </a:p>
          <a:p>
            <a:pPr indent="-342900" lvl="0" marL="342900" marR="0" rtl="0" algn="l">
              <a:lnSpc>
                <a:spcPct val="90000"/>
              </a:lnSpc>
              <a:spcBef>
                <a:spcPts val="640"/>
              </a:spcBef>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p:txBody>
      </p:sp>
      <p:sp>
        <p:nvSpPr>
          <p:cNvPr id="177" name="Shape 177"/>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78" name="Shape 17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Event loop</a:t>
            </a:r>
          </a:p>
        </p:txBody>
      </p:sp>
      <p:sp>
        <p:nvSpPr>
          <p:cNvPr id="184" name="Shape 184"/>
          <p:cNvSpPr txBox="1"/>
          <p:nvPr>
            <p:ph idx="1" type="body"/>
          </p:nvPr>
        </p:nvSpPr>
        <p:spPr>
          <a:xfrm>
            <a:off x="457200" y="1103388"/>
            <a:ext cx="8229600" cy="3394500"/>
          </a:xfrm>
          <a:prstGeom prst="rect">
            <a:avLst/>
          </a:prstGeom>
          <a:noFill/>
          <a:ln>
            <a:noFill/>
          </a:ln>
        </p:spPr>
        <p:txBody>
          <a:bodyPr anchorCtr="0" anchor="t" bIns="45700" lIns="91425" rIns="91425" tIns="45700">
            <a:noAutofit/>
          </a:bodyPr>
          <a:lstStyle/>
          <a:p>
            <a:pPr indent="-320040" lvl="0" marL="342900" marR="0" rtl="0" algn="l">
              <a:lnSpc>
                <a:spcPct val="80000"/>
              </a:lnSpc>
              <a:spcBef>
                <a:spcPts val="0"/>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Node.js is a single-threaded application, but it can support concurrency via the concept of </a:t>
            </a:r>
            <a:r>
              <a:rPr b="1" i="0" lang="en" sz="2600" u="none" cap="none" strike="noStrike">
                <a:solidFill>
                  <a:schemeClr val="dk1"/>
                </a:solidFill>
                <a:latin typeface="Calibri"/>
                <a:ea typeface="Calibri"/>
                <a:cs typeface="Calibri"/>
                <a:sym typeface="Calibri"/>
              </a:rPr>
              <a:t>event</a:t>
            </a:r>
            <a:r>
              <a:rPr b="0" i="0" lang="en" sz="2600" u="none" cap="none" strike="noStrike">
                <a:solidFill>
                  <a:schemeClr val="dk1"/>
                </a:solidFill>
                <a:latin typeface="Calibri"/>
                <a:ea typeface="Calibri"/>
                <a:cs typeface="Calibri"/>
                <a:sym typeface="Calibri"/>
              </a:rPr>
              <a:t> and </a:t>
            </a:r>
            <a:r>
              <a:rPr b="1" i="0" lang="en" sz="2600" u="none" cap="none" strike="noStrike">
                <a:solidFill>
                  <a:schemeClr val="dk1"/>
                </a:solidFill>
                <a:latin typeface="Calibri"/>
                <a:ea typeface="Calibri"/>
                <a:cs typeface="Calibri"/>
                <a:sym typeface="Calibri"/>
              </a:rPr>
              <a:t>callbacks</a:t>
            </a:r>
            <a:r>
              <a:rPr b="0" i="0" lang="en" sz="2600" u="none" cap="none" strike="noStrike">
                <a:solidFill>
                  <a:schemeClr val="dk1"/>
                </a:solidFill>
                <a:latin typeface="Calibri"/>
                <a:ea typeface="Calibri"/>
                <a:cs typeface="Calibri"/>
                <a:sym typeface="Calibri"/>
              </a:rPr>
              <a:t>. </a:t>
            </a:r>
          </a:p>
          <a:p>
            <a:pPr indent="-320040" lvl="0" marL="342900" marR="0" rtl="0" algn="l">
              <a:lnSpc>
                <a:spcPct val="80000"/>
              </a:lnSpc>
              <a:spcBef>
                <a:spcPts val="592"/>
              </a:spcBef>
              <a:spcAft>
                <a:spcPts val="0"/>
              </a:spcAft>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Node uses observer pattern</a:t>
            </a:r>
          </a:p>
          <a:p>
            <a:pPr indent="-320040" lvl="0" marL="342900" marR="0" rtl="0" algn="l">
              <a:lnSpc>
                <a:spcPct val="80000"/>
              </a:lnSpc>
              <a:spcBef>
                <a:spcPts val="592"/>
              </a:spcBef>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Node thread keeps an event loop and whenever a task gets completed, it fires the corresponding event which signals the event-listener function to execute.  </a:t>
            </a:r>
          </a:p>
        </p:txBody>
      </p:sp>
      <p:sp>
        <p:nvSpPr>
          <p:cNvPr id="185" name="Shape 185"/>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86" name="Shape 18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Event-Driven Programming</a:t>
            </a:r>
          </a:p>
        </p:txBody>
      </p:sp>
      <p:sp>
        <p:nvSpPr>
          <p:cNvPr id="193" name="Shape 193"/>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94" name="Shape 19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pic>
        <p:nvPicPr>
          <p:cNvPr descr="vent Loop" id="195" name="Shape 195"/>
          <p:cNvPicPr preferRelativeResize="0"/>
          <p:nvPr>
            <p:ph idx="1" type="body"/>
          </p:nvPr>
        </p:nvPicPr>
        <p:blipFill rotWithShape="1">
          <a:blip r:embed="rId3">
            <a:alphaModFix/>
          </a:blip>
          <a:srcRect b="0" l="0" r="0" t="0"/>
          <a:stretch/>
        </p:blipFill>
        <p:spPr>
          <a:xfrm>
            <a:off x="762000" y="1296987"/>
            <a:ext cx="7620000" cy="320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Code demo</a:t>
            </a:r>
          </a:p>
        </p:txBody>
      </p:sp>
      <p:sp>
        <p:nvSpPr>
          <p:cNvPr id="201" name="Shape 201"/>
          <p:cNvSpPr txBox="1"/>
          <p:nvPr>
            <p:ph idx="1" type="body"/>
          </p:nvPr>
        </p:nvSpPr>
        <p:spPr>
          <a:xfrm>
            <a:off x="457200" y="803081"/>
            <a:ext cx="8229600" cy="37914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Import events module</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var events = require('events');</a:t>
            </a:r>
          </a:p>
          <a:p>
            <a:pPr indent="0" lvl="0" marL="0" marR="0" rtl="0" algn="l">
              <a:lnSpc>
                <a:spcPct val="80000"/>
              </a:lnSpc>
              <a:spcBef>
                <a:spcPts val="184"/>
              </a:spcBef>
              <a:spcAft>
                <a:spcPts val="0"/>
              </a:spcAft>
              <a:buClr>
                <a:schemeClr val="dk1"/>
              </a:buClr>
              <a:buSzPct val="25000"/>
              <a:buFont typeface="Arial"/>
              <a:buNone/>
            </a:pPr>
            <a:r>
              <a:t/>
            </a:r>
            <a:endParaRPr i="0" sz="8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Create an eventEmitter object</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var eventEmitter = new events.EventEmitter();</a:t>
            </a:r>
          </a:p>
          <a:p>
            <a:pPr indent="0" lvl="0" marL="0" marR="0" rtl="0" algn="l">
              <a:lnSpc>
                <a:spcPct val="80000"/>
              </a:lnSpc>
              <a:spcBef>
                <a:spcPts val="184"/>
              </a:spcBef>
              <a:spcAft>
                <a:spcPts val="0"/>
              </a:spcAft>
              <a:buClr>
                <a:schemeClr val="dk1"/>
              </a:buClr>
              <a:buSzPct val="25000"/>
              <a:buFont typeface="Arial"/>
              <a:buNone/>
            </a:pPr>
            <a:r>
              <a:t/>
            </a:r>
            <a:endParaRPr i="0" sz="8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Create an event handler as follows</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var connectHandler = function connected() {</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console.log('connection succesful.');</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 Fire the data_received event </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eventEmitter.emit('data_received');</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a:t>
            </a:r>
          </a:p>
          <a:p>
            <a:pPr indent="0" lvl="0" marL="0" marR="0" rtl="0" algn="l">
              <a:lnSpc>
                <a:spcPct val="80000"/>
              </a:lnSpc>
              <a:spcBef>
                <a:spcPts val="184"/>
              </a:spcBef>
              <a:spcAft>
                <a:spcPts val="0"/>
              </a:spcAft>
              <a:buClr>
                <a:schemeClr val="dk1"/>
              </a:buClr>
              <a:buSzPct val="25000"/>
              <a:buFont typeface="Arial"/>
              <a:buNone/>
            </a:pPr>
            <a:r>
              <a:t/>
            </a:r>
            <a:endParaRPr i="0" sz="8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Bind the connection event with the handler</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eventEmitter.on('connection', connectHandler);</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Bind the data_received event with the anonymous function</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eventEmitter.on('data_received', function(){</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console.log('data received succesfully.');</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a:t>
            </a:r>
          </a:p>
          <a:p>
            <a:pPr indent="0" lvl="0" marL="0" marR="0" rtl="0" algn="l">
              <a:lnSpc>
                <a:spcPct val="80000"/>
              </a:lnSpc>
              <a:spcBef>
                <a:spcPts val="184"/>
              </a:spcBef>
              <a:spcAft>
                <a:spcPts val="0"/>
              </a:spcAft>
              <a:buClr>
                <a:schemeClr val="dk1"/>
              </a:buClr>
              <a:buSzPct val="25000"/>
              <a:buFont typeface="Arial"/>
              <a:buNone/>
            </a:pPr>
            <a:r>
              <a:t/>
            </a:r>
            <a:endParaRPr i="0" sz="8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 Fire the connection event </a:t>
            </a: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eventEmitter.emit('connection');</a:t>
            </a:r>
          </a:p>
          <a:p>
            <a:pPr indent="0" lvl="0" marL="0" marR="0" rtl="0" algn="l">
              <a:lnSpc>
                <a:spcPct val="80000"/>
              </a:lnSpc>
              <a:spcBef>
                <a:spcPts val="184"/>
              </a:spcBef>
              <a:spcAft>
                <a:spcPts val="0"/>
              </a:spcAft>
              <a:buClr>
                <a:schemeClr val="dk1"/>
              </a:buClr>
              <a:buSzPct val="25000"/>
              <a:buFont typeface="Arial"/>
              <a:buNone/>
            </a:pPr>
            <a:r>
              <a:t/>
            </a:r>
            <a:endParaRPr i="0" sz="800" u="none" cap="none" strike="noStrike">
              <a:solidFill>
                <a:schemeClr val="dk1"/>
              </a:solidFill>
              <a:latin typeface="Courier New"/>
              <a:ea typeface="Courier New"/>
              <a:cs typeface="Courier New"/>
              <a:sym typeface="Courier New"/>
            </a:endParaRPr>
          </a:p>
          <a:p>
            <a:pPr indent="0" lvl="0" marL="0" marR="0" rtl="0" algn="l">
              <a:lnSpc>
                <a:spcPct val="80000"/>
              </a:lnSpc>
              <a:spcBef>
                <a:spcPts val="184"/>
              </a:spcBef>
              <a:spcAft>
                <a:spcPts val="0"/>
              </a:spcAft>
              <a:buClr>
                <a:schemeClr val="dk1"/>
              </a:buClr>
              <a:buSzPct val="25000"/>
              <a:buFont typeface="Arial"/>
              <a:buNone/>
            </a:pPr>
            <a:r>
              <a:rPr i="0" lang="en" sz="800" u="none" cap="none" strike="noStrike">
                <a:solidFill>
                  <a:schemeClr val="dk1"/>
                </a:solidFill>
                <a:latin typeface="Courier New"/>
                <a:ea typeface="Courier New"/>
                <a:cs typeface="Courier New"/>
                <a:sym typeface="Courier New"/>
              </a:rPr>
              <a:t>console.log("Program Ended.");</a:t>
            </a:r>
          </a:p>
          <a:p>
            <a:pPr indent="-342900" lvl="0" marL="342900" marR="0" rtl="0" algn="l">
              <a:lnSpc>
                <a:spcPct val="80000"/>
              </a:lnSpc>
              <a:spcBef>
                <a:spcPts val="160"/>
              </a:spcBef>
              <a:buClr>
                <a:schemeClr val="dk1"/>
              </a:buClr>
              <a:buSzPct val="100000"/>
              <a:buFont typeface="Arial"/>
              <a:buNone/>
            </a:pPr>
            <a:r>
              <a:t/>
            </a:r>
            <a:endParaRPr b="0" i="0" sz="800" u="none" cap="none" strike="noStrike">
              <a:solidFill>
                <a:schemeClr val="dk1"/>
              </a:solidFill>
              <a:latin typeface="Calibri"/>
              <a:ea typeface="Calibri"/>
              <a:cs typeface="Calibri"/>
              <a:sym typeface="Calibri"/>
            </a:endParaRPr>
          </a:p>
        </p:txBody>
      </p:sp>
      <p:sp>
        <p:nvSpPr>
          <p:cNvPr id="202" name="Shape 202"/>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03" name="Shape 20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_Internal_Cours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