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61BF-FE06-4F7B-A7F5-A7C9BB43A13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6D8C-D69B-46BD-9B90-193D8482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144000" cy="6629400"/>
            <a:chOff x="960" y="360"/>
            <a:chExt cx="14900" cy="111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360"/>
              <a:ext cx="14900" cy="1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960" y="10094"/>
              <a:ext cx="14900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60" y="10228"/>
              <a:ext cx="3651" cy="1163"/>
            </a:xfrm>
            <a:prstGeom prst="rect">
              <a:avLst/>
            </a:prstGeom>
            <a:solidFill>
              <a:srgbClr val="DD80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809" y="6943"/>
              <a:ext cx="10555" cy="298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53350" tIns="119025" rIns="112042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24075" y="5791200"/>
            <a:ext cx="7019925" cy="738187"/>
          </a:xfrm>
          <a:prstGeom prst="rect">
            <a:avLst/>
          </a:prstGeom>
          <a:solidFill>
            <a:srgbClr val="94B6D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LÊ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NGỌC BẢO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ViỆN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CÔNG NGHỆ BƯU CHÍNH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ViỄN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THÔNG CƠ SỎ TPHCM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362200" y="3732074"/>
            <a:ext cx="6781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3600" b="0" i="0" u="none" strike="noStrike" cap="none" normalizeH="0" baseline="0" dirty="0" smtClean="0">
              <a:ln>
                <a:noFill/>
              </a:ln>
              <a:solidFill>
                <a:srgbClr val="EBDDC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QUẢN TRỊ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GIAO TÁC VÀ ĐIỀU KHIỂN TƯƠNG TRANH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QUẢN TRỊ GIAO TÁC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sảy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chấp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.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mất</a:t>
            </a:r>
            <a:r>
              <a:rPr lang="en-US" sz="2200" dirty="0" smtClean="0"/>
              <a:t> </a:t>
            </a:r>
            <a:r>
              <a:rPr lang="en-US" sz="2200" dirty="0" err="1" smtClean="0"/>
              <a:t>mát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  </a:t>
            </a:r>
            <a:r>
              <a:rPr lang="en-US" sz="2200" dirty="0" err="1" smtClean="0"/>
              <a:t>nhất</a:t>
            </a:r>
            <a:r>
              <a:rPr lang="en-US" sz="22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A, B </a:t>
            </a:r>
            <a:r>
              <a:rPr lang="en-US" sz="2200" dirty="0" err="1" smtClean="0"/>
              <a:t>và</a:t>
            </a:r>
            <a:r>
              <a:rPr lang="en-US" sz="2200" dirty="0" smtClean="0"/>
              <a:t> C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lần</a:t>
            </a:r>
            <a:r>
              <a:rPr lang="en-US" sz="2200" dirty="0" smtClean="0"/>
              <a:t> </a:t>
            </a:r>
            <a:r>
              <a:rPr lang="en-US" sz="2200" dirty="0" err="1" smtClean="0"/>
              <a:t>lượt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$100, $200 </a:t>
            </a:r>
            <a:r>
              <a:rPr lang="en-US" sz="2200" dirty="0" err="1" smtClean="0"/>
              <a:t>và</a:t>
            </a:r>
            <a:r>
              <a:rPr lang="en-US" sz="2200" dirty="0" smtClean="0"/>
              <a:t> $300. A </a:t>
            </a:r>
            <a:r>
              <a:rPr lang="en-US" sz="2200" dirty="0" err="1" smtClean="0"/>
              <a:t>và</a:t>
            </a:r>
            <a:r>
              <a:rPr lang="en-US" sz="2200" dirty="0" smtClean="0"/>
              <a:t> C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B 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tiền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10% 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B, qui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lỗi</a:t>
            </a:r>
            <a:r>
              <a:rPr lang="en-US" sz="2200" dirty="0" smtClean="0"/>
              <a:t> </a:t>
            </a:r>
            <a:r>
              <a:rPr lang="en-US" sz="2200" dirty="0" err="1" smtClean="0"/>
              <a:t>mất</a:t>
            </a:r>
            <a:r>
              <a:rPr lang="en-US" sz="2200" dirty="0" smtClean="0"/>
              <a:t> </a:t>
            </a:r>
            <a:r>
              <a:rPr lang="en-US" sz="2200" dirty="0" err="1" smtClean="0"/>
              <a:t>mát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2000" y="381000"/>
          <a:ext cx="7620000" cy="1365667"/>
        </p:xfrm>
        <a:graphic>
          <a:graphicData uri="http://schemas.openxmlformats.org/drawingml/2006/table">
            <a:tbl>
              <a:tblPr/>
              <a:tblGrid>
                <a:gridCol w="3814944"/>
                <a:gridCol w="3805056"/>
              </a:tblGrid>
              <a:tr h="359827">
                <a:tc>
                  <a:txBody>
                    <a:bodyPr/>
                    <a:lstStyle/>
                    <a:p>
                      <a:pPr marL="584835" marR="0">
                        <a:lnSpc>
                          <a:spcPct val="100000"/>
                        </a:lnSpc>
                        <a:spcBef>
                          <a:spcPts val="78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chuyển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A73"/>
                    </a:solidFill>
                  </a:tcPr>
                </a:tc>
                <a:tc>
                  <a:txBody>
                    <a:bodyPr/>
                    <a:lstStyle/>
                    <a:p>
                      <a:pPr marL="523875" marR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en-US" sz="2200" spc="10">
                          <a:latin typeface="Times New Roman"/>
                          <a:ea typeface="Times New Roman"/>
                          <a:cs typeface="Times New Roman"/>
                        </a:rPr>
                        <a:t>chuyển</a:t>
                      </a:r>
                      <a:r>
                        <a:rPr lang="en-US" sz="2200" spc="-26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cho 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A73"/>
                    </a:solidFill>
                  </a:tcPr>
                </a:tc>
              </a:tr>
              <a:tr h="859373">
                <a:tc>
                  <a:txBody>
                    <a:bodyPr/>
                    <a:lstStyle/>
                    <a:p>
                      <a:pPr marL="6159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balance =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b.getBalance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();</a:t>
                      </a:r>
                    </a:p>
                    <a:p>
                      <a:pPr marL="61595" marR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b.setBalance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(balance*1.1);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a.withdraw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(balance/10)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A73"/>
                    </a:solidFill>
                  </a:tcPr>
                </a:tc>
                <a:tc>
                  <a:txBody>
                    <a:bodyPr/>
                    <a:lstStyle/>
                    <a:p>
                      <a:pPr marL="12636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balance =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b.getBalance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();</a:t>
                      </a:r>
                    </a:p>
                    <a:p>
                      <a:pPr marL="126365" marR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b.setBalance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(balance*1.1);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c.withdraw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(balance/10)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A73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905000"/>
            <a:ext cx="3657600" cy="144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3423" tIns="5554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1238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balance =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b.getBalance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 $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1238" algn="l"/>
              </a:tabLst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1238" algn="l"/>
              </a:tabLst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b.setBalance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(balance*1.1);$220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1238" algn="l"/>
              </a:tabLst>
            </a:pPr>
            <a:endParaRPr lang="en-US" i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1238" algn="l"/>
              </a:tabLst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a.withdraw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(balance/10)        $80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0" y="2133600"/>
            <a:ext cx="4267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balance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b.getBalance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 $20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b.setBalance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(balance*1.1);$220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c.withdraw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(balance/10)	$280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851" y="3669268"/>
            <a:ext cx="453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i="1" dirty="0" err="1" smtClean="0"/>
              <a:t>tiền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tài</a:t>
            </a:r>
            <a:r>
              <a:rPr lang="en-US" i="1" dirty="0" smtClean="0"/>
              <a:t> </a:t>
            </a:r>
            <a:r>
              <a:rPr lang="en-US" i="1" dirty="0" err="1" smtClean="0"/>
              <a:t>khoản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B </a:t>
            </a:r>
            <a:r>
              <a:rPr lang="en-US" i="1" dirty="0" err="1" smtClean="0"/>
              <a:t>lẽ</a:t>
            </a:r>
            <a:r>
              <a:rPr lang="en-US" i="1" dirty="0" smtClean="0"/>
              <a:t> </a:t>
            </a:r>
            <a:r>
              <a:rPr lang="en-US" i="1" dirty="0" err="1" smtClean="0"/>
              <a:t>ra</a:t>
            </a:r>
            <a:r>
              <a:rPr lang="en-US" i="1" dirty="0" smtClean="0"/>
              <a:t> </a:t>
            </a:r>
            <a:r>
              <a:rPr lang="en-US" i="1" dirty="0" err="1" smtClean="0"/>
              <a:t>phải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$240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81000" y="4310896"/>
            <a:ext cx="8305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err="1" smtClean="0"/>
              <a:t>Hai</a:t>
            </a:r>
            <a:r>
              <a:rPr lang="en-US" sz="2200" dirty="0" smtClean="0"/>
              <a:t> 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r>
              <a:rPr lang="en-US" sz="2200" dirty="0" smtClean="0"/>
              <a:t>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 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do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xảy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cặp</a:t>
            </a:r>
            <a:r>
              <a:rPr lang="en-US" sz="2200" dirty="0" smtClean="0"/>
              <a:t>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tuần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PHÂN LOẠI VÀ TÍNH CHẤT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chia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: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phẳng</a:t>
            </a:r>
            <a:r>
              <a:rPr lang="en-US" sz="2200" dirty="0" smtClean="0"/>
              <a:t>,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lồng</a:t>
            </a:r>
            <a:r>
              <a:rPr lang="en-US" sz="2200" dirty="0" smtClean="0"/>
              <a:t> </a:t>
            </a:r>
            <a:r>
              <a:rPr lang="en-US" sz="2200" dirty="0" err="1" smtClean="0"/>
              <a:t>ghép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(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) </a:t>
            </a:r>
            <a:r>
              <a:rPr lang="en-US" sz="2200" dirty="0" err="1" smtClean="0"/>
              <a:t>đọc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 </a:t>
            </a:r>
            <a:r>
              <a:rPr lang="en-US" sz="2200" dirty="0" err="1" smtClean="0"/>
              <a:t>ghi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 tin </a:t>
            </a:r>
            <a:r>
              <a:rPr lang="en-US" sz="2200" dirty="0" err="1" smtClean="0"/>
              <a:t>cậy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quán</a:t>
            </a:r>
            <a:r>
              <a:rPr lang="en-US" sz="2200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(Atomic)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quán</a:t>
            </a:r>
            <a:r>
              <a:rPr lang="en-US" sz="2200" dirty="0" smtClean="0"/>
              <a:t> (Consistent):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vẹn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cô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(Isolated):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độc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hưởng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bền</a:t>
            </a:r>
            <a:r>
              <a:rPr lang="en-US" sz="2200" dirty="0" smtClean="0"/>
              <a:t> </a:t>
            </a:r>
            <a:r>
              <a:rPr lang="en-US" sz="2200" dirty="0" err="1" smtClean="0"/>
              <a:t>vững</a:t>
            </a:r>
            <a:r>
              <a:rPr lang="en-US" sz="2200" dirty="0" smtClean="0"/>
              <a:t> (Durable):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cam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tạm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bền</a:t>
            </a:r>
            <a:r>
              <a:rPr lang="en-US" sz="2200" dirty="0" smtClean="0"/>
              <a:t> </a:t>
            </a:r>
            <a:r>
              <a:rPr lang="en-US" sz="2200" dirty="0" err="1" smtClean="0"/>
              <a:t>vững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thỏa</a:t>
            </a:r>
            <a:r>
              <a:rPr lang="en-US" sz="2200" dirty="0" smtClean="0"/>
              <a:t> </a:t>
            </a:r>
            <a:r>
              <a:rPr lang="en-US" sz="2200" dirty="0" err="1" smtClean="0"/>
              <a:t>mãn</a:t>
            </a:r>
            <a:r>
              <a:rPr lang="en-US" sz="2200" dirty="0" smtClean="0"/>
              <a:t> </a:t>
            </a:r>
            <a:r>
              <a:rPr lang="en-US" sz="2200" dirty="0" err="1" smtClean="0"/>
              <a:t>bốn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dirty="0" err="1" smtClean="0"/>
              <a:t>giao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tác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phẳng</a:t>
            </a:r>
            <a:r>
              <a:rPr lang="en-US" sz="2200" dirty="0" smtClean="0"/>
              <a:t>,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phẳng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tách</a:t>
            </a:r>
            <a:r>
              <a:rPr lang="en-US" sz="2200" dirty="0" smtClean="0"/>
              <a:t> </a:t>
            </a:r>
            <a:r>
              <a:rPr lang="en-US" sz="2200" dirty="0" err="1" smtClean="0"/>
              <a:t>riêng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cam </a:t>
            </a:r>
            <a:r>
              <a:rPr lang="en-US" sz="2200" dirty="0" err="1" smtClean="0"/>
              <a:t>kết</a:t>
            </a:r>
            <a:r>
              <a:rPr lang="en-US" sz="2200" dirty="0" smtClean="0"/>
              <a:t> hay </a:t>
            </a:r>
            <a:r>
              <a:rPr lang="en-US" sz="2200" dirty="0" err="1" smtClean="0"/>
              <a:t>hủy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(aborted).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nhau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khóa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9906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. </a:t>
            </a:r>
            <a:r>
              <a:rPr lang="en-US" sz="2200" dirty="0" err="1" smtClean="0"/>
              <a:t>Phưong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giữ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,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tiên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xong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phóng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.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phóng</a:t>
            </a:r>
            <a:r>
              <a:rPr lang="en-US" sz="2200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giữ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chừng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.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tháo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ngay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luôn</a:t>
            </a:r>
            <a:r>
              <a:rPr lang="en-US" sz="2200" dirty="0" smtClean="0"/>
              <a:t> </a:t>
            </a:r>
            <a:r>
              <a:rPr lang="en-US" sz="2200" dirty="0" err="1" smtClean="0"/>
              <a:t>luôn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mong</a:t>
            </a:r>
            <a:r>
              <a:rPr lang="en-US" sz="2200" dirty="0" smtClean="0"/>
              <a:t> </a:t>
            </a:r>
            <a:r>
              <a:rPr lang="en-US" sz="2200" dirty="0" err="1" smtClean="0"/>
              <a:t>muốn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r>
              <a:rPr lang="en-US" sz="2200" dirty="0" smtClean="0"/>
              <a:t> do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phóng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khóa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chết</a:t>
            </a:r>
            <a:r>
              <a:rPr lang="en-US" sz="2200" dirty="0" smtClean="0"/>
              <a:t> (</a:t>
            </a:r>
            <a:r>
              <a:rPr lang="en-US" sz="2200" i="1" dirty="0" smtClean="0"/>
              <a:t>deadlock</a:t>
            </a:r>
            <a:r>
              <a:rPr lang="en-US" sz="2200" dirty="0" smtClean="0"/>
              <a:t>).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i="1" dirty="0" smtClean="0"/>
              <a:t>wait-for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chờ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chết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 </a:t>
            </a:r>
            <a:r>
              <a:rPr lang="en-US" sz="2200" dirty="0" err="1" smtClean="0"/>
              <a:t>biện</a:t>
            </a:r>
            <a:r>
              <a:rPr lang="en-US" sz="2200" dirty="0" smtClean="0"/>
              <a:t> 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endParaRPr lang="en-US" sz="2200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endParaRPr lang="en-US" sz="2200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,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vệ</a:t>
            </a:r>
            <a:endParaRPr lang="en-US" sz="2200" dirty="0" smtClean="0"/>
          </a:p>
          <a:p>
            <a:pPr algn="just">
              <a:buFont typeface="Wingdings" pitchFamily="2" charset="2"/>
              <a:buChar char="Ø"/>
            </a:pP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: </a:t>
            </a:r>
            <a:r>
              <a:rPr lang="en-US" sz="2200" dirty="0" err="1" smtClean="0"/>
              <a:t>Đkhiển</a:t>
            </a:r>
            <a:r>
              <a:rPr lang="en-US" sz="2200" dirty="0" smtClean="0"/>
              <a:t> bi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đkhiển</a:t>
            </a:r>
            <a:r>
              <a:rPr lang="en-US" sz="2200" dirty="0" smtClean="0"/>
              <a:t>  </a:t>
            </a:r>
            <a:r>
              <a:rPr lang="en-US" sz="2200" dirty="0" err="1" smtClean="0"/>
              <a:t>lạc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bi </a:t>
            </a:r>
            <a:r>
              <a:rPr lang="en-US" sz="2200" dirty="0" err="1" smtClean="0"/>
              <a:t>quan</a:t>
            </a:r>
            <a:r>
              <a:rPr lang="en-US" sz="2200" dirty="0" smtClean="0"/>
              <a:t>, </a:t>
            </a:r>
            <a:r>
              <a:rPr lang="en-US" sz="2200" dirty="0" err="1" smtClean="0"/>
              <a:t>nhược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tải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 </a:t>
            </a:r>
            <a:r>
              <a:rPr lang="en-US" sz="2200" dirty="0" err="1" smtClean="0"/>
              <a:t>lạc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endParaRPr lang="en-US" sz="2200" dirty="0" smtClean="0"/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 </a:t>
            </a:r>
            <a:r>
              <a:rPr lang="en-US" sz="2200" dirty="0" err="1" smtClean="0"/>
              <a:t>pha</a:t>
            </a:r>
            <a:r>
              <a:rPr lang="en-US" sz="2200" dirty="0" smtClean="0"/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đọc</a:t>
            </a:r>
            <a:r>
              <a:rPr lang="en-US" sz="2200" dirty="0" smtClean="0"/>
              <a:t>: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tạm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phê</a:t>
            </a:r>
            <a:r>
              <a:rPr lang="en-US" sz="2200" dirty="0" smtClean="0"/>
              <a:t> </a:t>
            </a:r>
            <a:r>
              <a:rPr lang="en-US" sz="2200" dirty="0" err="1" smtClean="0"/>
              <a:t>chuẩn</a:t>
            </a:r>
            <a:r>
              <a:rPr lang="en-US" sz="2200" dirty="0" smtClean="0"/>
              <a:t>: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xem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r>
              <a:rPr lang="en-US" sz="2200" dirty="0" smtClean="0"/>
              <a:t> hay </a:t>
            </a:r>
            <a:r>
              <a:rPr lang="en-US" sz="2200" dirty="0" err="1" smtClean="0"/>
              <a:t>không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ghi</a:t>
            </a:r>
            <a:r>
              <a:rPr lang="en-US" sz="2200" dirty="0" smtClean="0"/>
              <a:t>: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xung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đột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tạm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vĩnh</a:t>
            </a:r>
            <a:r>
              <a:rPr lang="en-US" sz="2200" dirty="0" smtClean="0"/>
              <a:t> </a:t>
            </a:r>
            <a:r>
              <a:rPr lang="en-US" sz="2200" dirty="0" err="1" smtClean="0"/>
              <a:t>viễn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: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.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mang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phê</a:t>
            </a:r>
            <a:r>
              <a:rPr lang="en-US" sz="2200" dirty="0" smtClean="0"/>
              <a:t> </a:t>
            </a:r>
            <a:r>
              <a:rPr lang="en-US" sz="2200" dirty="0" err="1" smtClean="0"/>
              <a:t>chuẩn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, 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hủy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ngay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tức</a:t>
            </a:r>
            <a:r>
              <a:rPr lang="en-US" sz="2200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Lamport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vậy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tranh</a:t>
            </a:r>
            <a:r>
              <a:rPr lang="en-US" sz="2200" dirty="0" smtClean="0"/>
              <a:t>, </a:t>
            </a:r>
            <a:r>
              <a:rPr lang="en-US" sz="2200" dirty="0" err="1" smtClean="0"/>
              <a:t>tuy</a:t>
            </a:r>
            <a:r>
              <a:rPr lang="en-US" sz="2200" dirty="0" smtClean="0"/>
              <a:t> </a:t>
            </a:r>
            <a:r>
              <a:rPr lang="en-US" sz="2200" dirty="0" err="1" smtClean="0"/>
              <a:t>nhiên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nhạnh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xuyên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ưu</a:t>
            </a:r>
            <a:r>
              <a:rPr lang="en-US" sz="2200" dirty="0" smtClean="0"/>
              <a:t> </a:t>
            </a:r>
            <a:r>
              <a:rPr lang="en-US" sz="2200" dirty="0" err="1" smtClean="0"/>
              <a:t>tiên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1048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QUẢN TRỊ GIAO TÁC</vt:lpstr>
      <vt:lpstr>Slide 3</vt:lpstr>
      <vt:lpstr>PHÂN LOẠI VÀ TÍNH CHẤT</vt:lpstr>
      <vt:lpstr>Các giao tác lồng nhau</vt:lpstr>
      <vt:lpstr>Các khóa</vt:lpstr>
      <vt:lpstr>Các khóa</vt:lpstr>
      <vt:lpstr>Điều khiển tương tranh</vt:lpstr>
      <vt:lpstr>Trình tự nhãn thời gian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Ngọc Bảo Lê</dc:creator>
  <cp:lastModifiedBy>Employee</cp:lastModifiedBy>
  <cp:revision>22</cp:revision>
  <dcterms:created xsi:type="dcterms:W3CDTF">2006-08-16T00:00:00Z</dcterms:created>
  <dcterms:modified xsi:type="dcterms:W3CDTF">2021-09-02T09:21:05Z</dcterms:modified>
</cp:coreProperties>
</file>