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7" r:id="rId2"/>
    <p:sldId id="257" r:id="rId3"/>
    <p:sldId id="258" r:id="rId4"/>
    <p:sldId id="289" r:id="rId5"/>
    <p:sldId id="288" r:id="rId6"/>
    <p:sldId id="259" r:id="rId7"/>
    <p:sldId id="260" r:id="rId8"/>
    <p:sldId id="263" r:id="rId9"/>
    <p:sldId id="261" r:id="rId10"/>
    <p:sldId id="290" r:id="rId11"/>
    <p:sldId id="264" r:id="rId12"/>
    <p:sldId id="271" r:id="rId13"/>
    <p:sldId id="266" r:id="rId14"/>
    <p:sldId id="267" r:id="rId15"/>
    <p:sldId id="268" r:id="rId16"/>
    <p:sldId id="291" r:id="rId17"/>
    <p:sldId id="293" r:id="rId18"/>
    <p:sldId id="295" r:id="rId19"/>
    <p:sldId id="305" r:id="rId20"/>
    <p:sldId id="307" r:id="rId21"/>
    <p:sldId id="306" r:id="rId22"/>
    <p:sldId id="308" r:id="rId23"/>
    <p:sldId id="269" r:id="rId24"/>
    <p:sldId id="270" r:id="rId25"/>
    <p:sldId id="309" r:id="rId26"/>
    <p:sldId id="272" r:id="rId27"/>
    <p:sldId id="310" r:id="rId28"/>
    <p:sldId id="311" r:id="rId29"/>
    <p:sldId id="312" r:id="rId30"/>
    <p:sldId id="273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0DE7A-C2A6-422A-8A62-68AB42B49D1D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F8C0-C4F3-4076-9E51-8000C0421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BA4A9-1A67-4CD5-B42F-57DAEEDA9DBD}" type="slidenum">
              <a:rPr lang="en-US"/>
              <a:pPr/>
              <a:t>8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AF4C33-5F11-4DC0-8B41-3F027F170216}" type="slidenum">
              <a:rPr lang="en-US"/>
              <a:pPr/>
              <a:t>11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3EB17-29E5-436E-B3B9-C01445201011}" type="slidenum">
              <a:rPr lang="en-US"/>
              <a:pPr/>
              <a:t>19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58DA7-E312-4DB6-A904-A24CAA2825E6}" type="slidenum">
              <a:rPr lang="en-US"/>
              <a:pPr/>
              <a:t>21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14CB4-B2D7-480B-A892-818140C99FF6}" type="slidenum">
              <a:rPr lang="en-US"/>
              <a:pPr/>
              <a:t>22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it.edu.v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ann.org/resources/pages/listing-2012-02-25-e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vi.wikipedia.org/wiki/SNMP" TargetMode="External"/><Relationship Id="rId18" Type="http://schemas.openxmlformats.org/officeDocument/2006/relationships/hyperlink" Target="https://vi.wikipedia.org/wiki/Real-time_Transport_Protocol" TargetMode="External"/><Relationship Id="rId26" Type="http://schemas.openxmlformats.org/officeDocument/2006/relationships/hyperlink" Target="https://vi.wikipedia.org/wiki/TCP" TargetMode="External"/><Relationship Id="rId39" Type="http://schemas.openxmlformats.org/officeDocument/2006/relationships/hyperlink" Target="https://vi.wikipedia.org/wiki/ARP" TargetMode="External"/><Relationship Id="rId3" Type="http://schemas.openxmlformats.org/officeDocument/2006/relationships/hyperlink" Target="https://vi.wikipedia.org/wiki/Trivial_File_Transfer_Protocol" TargetMode="External"/><Relationship Id="rId21" Type="http://schemas.openxmlformats.org/officeDocument/2006/relationships/hyperlink" Target="https://vi.wikipedia.org/w/index.php?title=Endpoint_Handlespace_Redundancy_Protocol&amp;action=edit&amp;redlink=1" TargetMode="External"/><Relationship Id="rId34" Type="http://schemas.openxmlformats.org/officeDocument/2006/relationships/hyperlink" Target="https://vi.wikipedia.org/wiki/ICMP" TargetMode="External"/><Relationship Id="rId42" Type="http://schemas.openxmlformats.org/officeDocument/2006/relationships/hyperlink" Target="https://vi.wikipedia.org/wiki/Ethernet" TargetMode="External"/><Relationship Id="rId47" Type="http://schemas.openxmlformats.org/officeDocument/2006/relationships/hyperlink" Target="https://vi.wikipedia.org/wiki/Fiber_distributed_data_interface" TargetMode="External"/><Relationship Id="rId50" Type="http://schemas.openxmlformats.org/officeDocument/2006/relationships/hyperlink" Target="https://vi.wikipedia.org/w/index.php?title=SMDS&amp;action=edit&amp;redlink=1" TargetMode="External"/><Relationship Id="rId7" Type="http://schemas.openxmlformats.org/officeDocument/2006/relationships/hyperlink" Target="https://vi.wikipedia.org/wiki/Internet_Message_Access_Protocol" TargetMode="External"/><Relationship Id="rId12" Type="http://schemas.openxmlformats.org/officeDocument/2006/relationships/hyperlink" Target="https://vi.wikipedia.org/wiki/SMTP" TargetMode="External"/><Relationship Id="rId17" Type="http://schemas.openxmlformats.org/officeDocument/2006/relationships/hyperlink" Target="https://vi.wikipedia.org/wiki/BitTorrent" TargetMode="External"/><Relationship Id="rId25" Type="http://schemas.openxmlformats.org/officeDocument/2006/relationships/hyperlink" Target="https://vi.wikipedia.org/wiki/T%E1%BA%A7ng_m%E1%BA%A1ng" TargetMode="External"/><Relationship Id="rId33" Type="http://schemas.openxmlformats.org/officeDocument/2006/relationships/hyperlink" Target="https://vi.wikipedia.org/wiki/T%E1%BA%A7ng_giao_v%E1%BA%ADn" TargetMode="External"/><Relationship Id="rId38" Type="http://schemas.openxmlformats.org/officeDocument/2006/relationships/hyperlink" Target="https://vi.wikipedia.org/wiki/IPv6" TargetMode="External"/><Relationship Id="rId46" Type="http://schemas.openxmlformats.org/officeDocument/2006/relationships/hyperlink" Target="https://vi.wikipedia.org/w/index.php?title=Serial_Line_Internet_Protocol&amp;action=edit&amp;redlink=1" TargetMode="External"/><Relationship Id="rId2" Type="http://schemas.openxmlformats.org/officeDocument/2006/relationships/hyperlink" Target="https://vi.wikipedia.org/wiki/DNS" TargetMode="External"/><Relationship Id="rId16" Type="http://schemas.openxmlformats.org/officeDocument/2006/relationships/hyperlink" Target="https://vi.wikipedia.org/w/index.php?title=ECHO_protocol&amp;action=edit&amp;redlink=1" TargetMode="External"/><Relationship Id="rId20" Type="http://schemas.openxmlformats.org/officeDocument/2006/relationships/hyperlink" Target="https://vi.wikipedia.org/w/index.php?title=Rlogin&amp;action=edit&amp;redlink=1" TargetMode="External"/><Relationship Id="rId29" Type="http://schemas.openxmlformats.org/officeDocument/2006/relationships/hyperlink" Target="https://vi.wikipedia.org/wiki/Stream_Control_Transmission_Protocol" TargetMode="External"/><Relationship Id="rId41" Type="http://schemas.openxmlformats.org/officeDocument/2006/relationships/hyperlink" Target="https://vi.wikipedia.org/w/index.php?title=T%E1%BA%A7ng_li%C3%AAn_k%E1%BA%BFt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iki/Hypertext_Transfer_Protocol" TargetMode="External"/><Relationship Id="rId11" Type="http://schemas.openxmlformats.org/officeDocument/2006/relationships/hyperlink" Target="https://vi.wikipedia.org/wiki/Session_Initiation_Protocol" TargetMode="External"/><Relationship Id="rId24" Type="http://schemas.openxmlformats.org/officeDocument/2006/relationships/hyperlink" Target="https://vi.wikipedia.org/wiki/T%E1%BA%A7ng_%E1%BB%A9ng_d%E1%BB%A5ng" TargetMode="External"/><Relationship Id="rId32" Type="http://schemas.openxmlformats.org/officeDocument/2006/relationships/hyperlink" Target="https://vi.wikipedia.org/w/index.php?title=OSPF&amp;action=edit&amp;redlink=1" TargetMode="External"/><Relationship Id="rId37" Type="http://schemas.openxmlformats.org/officeDocument/2006/relationships/hyperlink" Target="https://vi.wikipedia.org/wiki/IPv4" TargetMode="External"/><Relationship Id="rId40" Type="http://schemas.openxmlformats.org/officeDocument/2006/relationships/hyperlink" Target="https://vi.wikipedia.org/wiki/RARP" TargetMode="External"/><Relationship Id="rId45" Type="http://schemas.openxmlformats.org/officeDocument/2006/relationships/hyperlink" Target="https://vi.wikipedia.org/wiki/PPP_(giao_th%E1%BB%A9c)" TargetMode="External"/><Relationship Id="rId5" Type="http://schemas.openxmlformats.org/officeDocument/2006/relationships/hyperlink" Target="https://vi.wikipedia.org/wiki/FTP" TargetMode="External"/><Relationship Id="rId15" Type="http://schemas.openxmlformats.org/officeDocument/2006/relationships/hyperlink" Target="https://vi.wikipedia.org/wiki/Telnet" TargetMode="External"/><Relationship Id="rId23" Type="http://schemas.openxmlformats.org/officeDocument/2006/relationships/hyperlink" Target="https://vi.wikipedia.org/wiki/Routing_Information_Protocol" TargetMode="External"/><Relationship Id="rId28" Type="http://schemas.openxmlformats.org/officeDocument/2006/relationships/hyperlink" Target="https://vi.wikipedia.org/w/index.php?title=Datagram_Congestion_Control_Protocol&amp;action=edit&amp;redlink=1" TargetMode="External"/><Relationship Id="rId36" Type="http://schemas.openxmlformats.org/officeDocument/2006/relationships/hyperlink" Target="https://vi.wikipedia.org/wiki/Internet_Protocol" TargetMode="External"/><Relationship Id="rId49" Type="http://schemas.openxmlformats.org/officeDocument/2006/relationships/hyperlink" Target="https://vi.wikipedia.org/wiki/Frame_Relay" TargetMode="External"/><Relationship Id="rId10" Type="http://schemas.openxmlformats.org/officeDocument/2006/relationships/hyperlink" Target="https://vi.wikipedia.org/wiki/Post_Office_Protocol" TargetMode="External"/><Relationship Id="rId19" Type="http://schemas.openxmlformats.org/officeDocument/2006/relationships/hyperlink" Target="https://vi.wikipedia.org/wiki/Peer_Name_Resolution_Protocol" TargetMode="External"/><Relationship Id="rId31" Type="http://schemas.openxmlformats.org/officeDocument/2006/relationships/hyperlink" Target="https://vi.wikipedia.org/w/index.php?title=Reliable_User_Datagram_Protocol&amp;action=edit&amp;redlink=1" TargetMode="External"/><Relationship Id="rId44" Type="http://schemas.openxmlformats.org/officeDocument/2006/relationships/hyperlink" Target="https://vi.wikipedia.org/w/index.php?title=Token_ring&amp;action=edit&amp;redlink=1" TargetMode="External"/><Relationship Id="rId4" Type="http://schemas.openxmlformats.org/officeDocument/2006/relationships/hyperlink" Target="https://vi.wikipedia.org/wiki/Transport_Layer_Security" TargetMode="External"/><Relationship Id="rId9" Type="http://schemas.openxmlformats.org/officeDocument/2006/relationships/hyperlink" Target="https://vi.wikipedia.org/wiki/Network_News_Transfer_Protocol" TargetMode="External"/><Relationship Id="rId14" Type="http://schemas.openxmlformats.org/officeDocument/2006/relationships/hyperlink" Target="https://vi.wikipedia.org/wiki/SSH" TargetMode="External"/><Relationship Id="rId22" Type="http://schemas.openxmlformats.org/officeDocument/2006/relationships/hyperlink" Target="https://vi.wikipedia.org/wiki/BGP" TargetMode="External"/><Relationship Id="rId27" Type="http://schemas.openxmlformats.org/officeDocument/2006/relationships/hyperlink" Target="https://vi.wikipedia.org/wiki/UDP" TargetMode="External"/><Relationship Id="rId30" Type="http://schemas.openxmlformats.org/officeDocument/2006/relationships/hyperlink" Target="https://vi.wikipedia.org/w/index.php?title=IL_Protocol&amp;action=edit&amp;redlink=1" TargetMode="External"/><Relationship Id="rId35" Type="http://schemas.openxmlformats.org/officeDocument/2006/relationships/hyperlink" Target="https://vi.wikipedia.org/wiki/IGMP" TargetMode="External"/><Relationship Id="rId43" Type="http://schemas.openxmlformats.org/officeDocument/2006/relationships/hyperlink" Target="https://vi.wikipedia.org/wiki/Wi-Fi" TargetMode="External"/><Relationship Id="rId48" Type="http://schemas.openxmlformats.org/officeDocument/2006/relationships/hyperlink" Target="https://vi.wikipedia.org/w/index.php?title=Asynchronous_Transfer_Mode&amp;action=edit&amp;redlink=1" TargetMode="External"/><Relationship Id="rId8" Type="http://schemas.openxmlformats.org/officeDocument/2006/relationships/hyperlink" Target="https://vi.wikipedia.org/wiki/IR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6200"/>
            <a:ext cx="9144000" cy="6629400"/>
            <a:chOff x="960" y="360"/>
            <a:chExt cx="14900" cy="1118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360"/>
              <a:ext cx="14900" cy="11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960" y="10094"/>
              <a:ext cx="14900" cy="1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960" y="10228"/>
              <a:ext cx="3651" cy="1163"/>
            </a:xfrm>
            <a:prstGeom prst="rect">
              <a:avLst/>
            </a:prstGeom>
            <a:solidFill>
              <a:srgbClr val="DD804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4809" y="6943"/>
              <a:ext cx="10555" cy="2982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53350" tIns="119025" rIns="1120422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124075" y="5791200"/>
            <a:ext cx="7019925" cy="738187"/>
          </a:xfrm>
          <a:prstGeom prst="rect">
            <a:avLst/>
          </a:prstGeom>
          <a:solidFill>
            <a:srgbClr val="94B6D2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lang="en-US" sz="2700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vi-VN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S.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LÊ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NGỌC BẢO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ViỆN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CÔNG NGHỆ BƯU CHÍNH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ViỄN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THÔNG CƠ SỎ TPHCM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362200" y="3505200"/>
            <a:ext cx="67818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4400" b="0" i="0" u="none" strike="noStrike" cap="none" normalizeH="0" baseline="0" dirty="0" smtClean="0">
              <a:ln>
                <a:noFill/>
              </a:ln>
              <a:solidFill>
                <a:srgbClr val="EBDDC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4400" b="0" i="0" u="none" strike="noStrike" cap="none" normalizeH="0" baseline="0" dirty="0" smtClean="0">
                <a:ln>
                  <a:noFill/>
                </a:ln>
                <a:solidFill>
                  <a:srgbClr val="EBDDC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EBDDC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lang="en-US" sz="4400" dirty="0" smtClean="0">
                <a:solidFill>
                  <a:srgbClr val="EBDDC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UYỀN THÔNG VÀ ĐỊNH DANH HTPT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186732"/>
            <a:ext cx="7315200" cy="38424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7000" y="5410200"/>
            <a:ext cx="32487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 smtClean="0"/>
              <a:t>Nguyên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lý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gọi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thủ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tục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từ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xa</a:t>
            </a:r>
            <a:endParaRPr lang="en-US" sz="22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B60C-96CB-496B-98BE-412BD3C1D7FC}" type="slidenum">
              <a:rPr lang="en-US"/>
              <a:pPr/>
              <a:t>11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Gọi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thủ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tục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743200" y="2209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2-8</a:t>
            </a:r>
          </a:p>
        </p:txBody>
      </p:sp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3"/>
          <a:srcRect l="18814" t="41541" r="17531" b="36253"/>
          <a:stretch>
            <a:fillRect/>
          </a:stretch>
        </p:blipFill>
        <p:spPr bwMode="auto">
          <a:xfrm>
            <a:off x="533400" y="762000"/>
            <a:ext cx="8143875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258763" y="4716463"/>
            <a:ext cx="4602163" cy="1752600"/>
          </a:xfrm>
        </p:spPr>
        <p:txBody>
          <a:bodyPr/>
          <a:lstStyle/>
          <a:p>
            <a:pPr algn="just"/>
            <a:r>
              <a:rPr lang="en-US" sz="1800" dirty="0"/>
              <a:t>	Client </a:t>
            </a:r>
            <a:r>
              <a:rPr lang="en-US" sz="1800" dirty="0" err="1"/>
              <a:t>gọi</a:t>
            </a:r>
            <a:r>
              <a:rPr lang="en-US" sz="1800" dirty="0"/>
              <a:t> client stub. Stub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điệp</a:t>
            </a:r>
            <a:r>
              <a:rPr lang="en-US" sz="1800" dirty="0"/>
              <a:t>;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smtClean="0"/>
              <a:t>HĐH local. </a:t>
            </a:r>
            <a:r>
              <a:rPr lang="en-US" sz="1800" dirty="0"/>
              <a:t>HĐH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điệp</a:t>
            </a:r>
            <a:r>
              <a:rPr lang="en-US" sz="1800" dirty="0"/>
              <a:t> </a:t>
            </a:r>
            <a:r>
              <a:rPr lang="en-US" sz="1800" dirty="0" err="1"/>
              <a:t>tới</a:t>
            </a:r>
            <a:r>
              <a:rPr lang="en-US" sz="1800" dirty="0"/>
              <a:t> HĐH </a:t>
            </a:r>
            <a:r>
              <a:rPr lang="en-US" sz="1800" dirty="0" smtClean="0"/>
              <a:t>server. </a:t>
            </a:r>
            <a:r>
              <a:rPr lang="en-US" sz="1800" dirty="0"/>
              <a:t>HĐH </a:t>
            </a:r>
            <a:r>
              <a:rPr lang="en-US" sz="1800" dirty="0" smtClean="0"/>
              <a:t>server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điệp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server stub. Stub </a:t>
            </a:r>
            <a:r>
              <a:rPr lang="en-US" sz="1800" dirty="0" err="1"/>
              <a:t>tháo</a:t>
            </a:r>
            <a:r>
              <a:rPr lang="en-US" sz="1800" dirty="0"/>
              <a:t> </a:t>
            </a:r>
            <a:r>
              <a:rPr lang="en-US" sz="1800" dirty="0" err="1"/>
              <a:t>gỡ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tham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gọi</a:t>
            </a:r>
            <a:r>
              <a:rPr lang="en-US" sz="1800" dirty="0"/>
              <a:t> server.</a:t>
            </a: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4541838" y="4732338"/>
            <a:ext cx="442753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lang="en-US" sz="1800" b="0" dirty="0"/>
              <a:t>	Server </a:t>
            </a:r>
            <a:r>
              <a:rPr lang="en-US" sz="1800" b="0" dirty="0" err="1"/>
              <a:t>trả</a:t>
            </a:r>
            <a:r>
              <a:rPr lang="en-US" sz="1800" b="0" dirty="0"/>
              <a:t> </a:t>
            </a:r>
            <a:r>
              <a:rPr lang="en-US" sz="1800" b="0" dirty="0" err="1"/>
              <a:t>kết</a:t>
            </a:r>
            <a:r>
              <a:rPr lang="en-US" sz="1800" b="0" dirty="0"/>
              <a:t> </a:t>
            </a:r>
            <a:r>
              <a:rPr lang="en-US" sz="1800" b="0" dirty="0" err="1"/>
              <a:t>quả</a:t>
            </a:r>
            <a:r>
              <a:rPr lang="en-US" sz="1800" b="0" dirty="0"/>
              <a:t> </a:t>
            </a:r>
            <a:r>
              <a:rPr lang="en-US" sz="1800" b="0" dirty="0" err="1"/>
              <a:t>cho</a:t>
            </a:r>
            <a:r>
              <a:rPr lang="en-US" sz="1800" b="0" dirty="0"/>
              <a:t> stub. Stub </a:t>
            </a:r>
            <a:r>
              <a:rPr lang="en-US" sz="1800" b="0" dirty="0" err="1"/>
              <a:t>dựng</a:t>
            </a:r>
            <a:r>
              <a:rPr lang="en-US" sz="1800" b="0" dirty="0"/>
              <a:t> </a:t>
            </a:r>
            <a:r>
              <a:rPr lang="en-US" sz="1800" b="0" dirty="0" err="1"/>
              <a:t>thông</a:t>
            </a:r>
            <a:r>
              <a:rPr lang="en-US" sz="1800" b="0" dirty="0"/>
              <a:t> </a:t>
            </a:r>
            <a:r>
              <a:rPr lang="en-US" sz="1800" b="0" dirty="0" err="1"/>
              <a:t>điệp</a:t>
            </a:r>
            <a:r>
              <a:rPr lang="en-US" sz="1800" b="0" dirty="0"/>
              <a:t>; </a:t>
            </a:r>
            <a:r>
              <a:rPr lang="en-US" sz="1800" b="0" dirty="0" err="1"/>
              <a:t>gọi</a:t>
            </a:r>
            <a:r>
              <a:rPr lang="en-US" sz="1800" b="0" dirty="0"/>
              <a:t> HĐH. HĐH </a:t>
            </a:r>
            <a:r>
              <a:rPr lang="en-US" sz="1800" b="0" dirty="0" err="1"/>
              <a:t>gửi</a:t>
            </a:r>
            <a:r>
              <a:rPr lang="en-US" sz="1800" b="0" dirty="0"/>
              <a:t> </a:t>
            </a:r>
            <a:r>
              <a:rPr lang="en-US" sz="1800" b="0" dirty="0" err="1"/>
              <a:t>thông</a:t>
            </a:r>
            <a:r>
              <a:rPr lang="en-US" sz="1800" b="0" dirty="0"/>
              <a:t> </a:t>
            </a:r>
            <a:r>
              <a:rPr lang="en-US" sz="1800" b="0" dirty="0" err="1"/>
              <a:t>điệp</a:t>
            </a:r>
            <a:r>
              <a:rPr lang="en-US" sz="1800" b="0" dirty="0"/>
              <a:t> </a:t>
            </a:r>
            <a:r>
              <a:rPr lang="en-US" sz="1800" b="0" dirty="0" err="1"/>
              <a:t>cho</a:t>
            </a:r>
            <a:r>
              <a:rPr lang="en-US" sz="1800" b="0" dirty="0"/>
              <a:t> HĐH </a:t>
            </a:r>
            <a:r>
              <a:rPr lang="en-US" sz="1800" b="0" dirty="0" err="1"/>
              <a:t>của</a:t>
            </a:r>
            <a:r>
              <a:rPr lang="en-US" sz="1800" b="0" dirty="0"/>
              <a:t> client. HĐH </a:t>
            </a:r>
            <a:r>
              <a:rPr lang="en-US" sz="1800" b="0" dirty="0" err="1"/>
              <a:t>của</a:t>
            </a:r>
            <a:r>
              <a:rPr lang="en-US" sz="1800" b="0" dirty="0"/>
              <a:t> client </a:t>
            </a:r>
            <a:r>
              <a:rPr lang="en-US" sz="1800" b="0" dirty="0" err="1"/>
              <a:t>chuyển</a:t>
            </a:r>
            <a:r>
              <a:rPr lang="en-US" sz="1800" b="0" dirty="0"/>
              <a:t> </a:t>
            </a:r>
            <a:r>
              <a:rPr lang="en-US" sz="1800" b="0" dirty="0" err="1"/>
              <a:t>thông</a:t>
            </a:r>
            <a:r>
              <a:rPr lang="en-US" sz="1800" b="0" dirty="0"/>
              <a:t> </a:t>
            </a:r>
            <a:r>
              <a:rPr lang="en-US" sz="1800" b="0" dirty="0" err="1"/>
              <a:t>điệp</a:t>
            </a:r>
            <a:r>
              <a:rPr lang="en-US" sz="1800" b="0" dirty="0"/>
              <a:t> </a:t>
            </a:r>
            <a:r>
              <a:rPr lang="en-US" sz="1800" b="0" dirty="0" err="1"/>
              <a:t>cho</a:t>
            </a:r>
            <a:r>
              <a:rPr lang="en-US" sz="1800" b="0" dirty="0"/>
              <a:t> client stub. Stub </a:t>
            </a:r>
            <a:r>
              <a:rPr lang="en-US" sz="1800" b="0" dirty="0" err="1"/>
              <a:t>tháo</a:t>
            </a:r>
            <a:r>
              <a:rPr lang="en-US" sz="1800" b="0" dirty="0"/>
              <a:t> </a:t>
            </a:r>
            <a:r>
              <a:rPr lang="en-US" sz="1800" b="0" dirty="0" err="1"/>
              <a:t>dỡ</a:t>
            </a:r>
            <a:r>
              <a:rPr lang="en-US" sz="1800" b="0" dirty="0"/>
              <a:t> </a:t>
            </a:r>
            <a:r>
              <a:rPr lang="en-US" sz="1800" b="0" dirty="0" err="1"/>
              <a:t>kết</a:t>
            </a:r>
            <a:r>
              <a:rPr lang="en-US" sz="1800" b="0" dirty="0"/>
              <a:t> </a:t>
            </a:r>
            <a:r>
              <a:rPr lang="en-US" sz="1800" b="0" dirty="0" err="1"/>
              <a:t>quả</a:t>
            </a:r>
            <a:r>
              <a:rPr lang="en-US" sz="1800" b="0" dirty="0"/>
              <a:t> </a:t>
            </a:r>
            <a:r>
              <a:rPr lang="en-US" sz="1800" b="0" dirty="0" err="1"/>
              <a:t>và</a:t>
            </a:r>
            <a:r>
              <a:rPr lang="en-US" sz="1800" b="0" dirty="0"/>
              <a:t> </a:t>
            </a:r>
            <a:r>
              <a:rPr lang="en-US" sz="1800" b="0" dirty="0" err="1"/>
              <a:t>trả</a:t>
            </a:r>
            <a:r>
              <a:rPr lang="en-US" sz="1800" b="0" dirty="0"/>
              <a:t> </a:t>
            </a:r>
            <a:r>
              <a:rPr lang="en-US" sz="1800" b="0" dirty="0" err="1"/>
              <a:t>về</a:t>
            </a:r>
            <a:r>
              <a:rPr lang="en-US" sz="1800" b="0" dirty="0"/>
              <a:t> </a:t>
            </a:r>
            <a:r>
              <a:rPr lang="en-US" sz="1800" b="0" dirty="0" err="1"/>
              <a:t>cho</a:t>
            </a:r>
            <a:r>
              <a:rPr lang="en-US" sz="1800" b="0" dirty="0"/>
              <a:t> client.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059363"/>
          </a:xfrm>
        </p:spPr>
        <p:txBody>
          <a:bodyPr>
            <a:noAutofit/>
          </a:bodyPr>
          <a:lstStyle/>
          <a:p>
            <a:pPr indent="1588">
              <a:buNone/>
            </a:pP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thủ</a:t>
            </a:r>
            <a:r>
              <a:rPr lang="en-US" sz="2200" dirty="0" smtClean="0"/>
              <a:t> </a:t>
            </a:r>
            <a:r>
              <a:rPr lang="en-US" sz="2200" dirty="0" err="1" smtClean="0"/>
              <a:t>tục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xa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qua </a:t>
            </a:r>
            <a:r>
              <a:rPr lang="en-US" sz="2200" dirty="0" err="1" smtClean="0"/>
              <a:t>mười</a:t>
            </a:r>
            <a:r>
              <a:rPr lang="en-US" sz="2200" dirty="0" smtClean="0"/>
              <a:t> </a:t>
            </a:r>
            <a:r>
              <a:rPr lang="en-US" sz="2200" dirty="0" err="1" smtClean="0"/>
              <a:t>bước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:</a:t>
            </a:r>
          </a:p>
          <a:p>
            <a:pPr marL="800100" lvl="4" indent="-457200">
              <a:buFont typeface="+mj-lt"/>
              <a:buAutoNum type="arabicPeriod"/>
            </a:pPr>
            <a:r>
              <a:rPr lang="en-US" sz="2200" dirty="0" err="1" smtClean="0"/>
              <a:t>Thủ</a:t>
            </a:r>
            <a:r>
              <a:rPr lang="en-US" sz="2200" dirty="0" smtClean="0"/>
              <a:t> </a:t>
            </a:r>
            <a:r>
              <a:rPr lang="en-US" sz="2200" dirty="0" err="1" smtClean="0"/>
              <a:t>tục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client </a:t>
            </a:r>
            <a:r>
              <a:rPr lang="en-US" sz="2200" dirty="0" err="1" smtClean="0"/>
              <a:t>gọi</a:t>
            </a:r>
            <a:r>
              <a:rPr lang="en-US" sz="2200" dirty="0" smtClean="0"/>
              <a:t> stub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thủ</a:t>
            </a:r>
            <a:r>
              <a:rPr lang="en-US" sz="2200" dirty="0" smtClean="0"/>
              <a:t> </a:t>
            </a:r>
            <a:r>
              <a:rPr lang="en-US" sz="2200" dirty="0" err="1" smtClean="0"/>
              <a:t>tục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.</a:t>
            </a:r>
          </a:p>
          <a:p>
            <a:pPr marL="800100" lvl="4" indent="-457200">
              <a:buFont typeface="+mj-lt"/>
              <a:buAutoNum type="arabicPeriod"/>
            </a:pPr>
            <a:r>
              <a:rPr lang="en-US" sz="2200" dirty="0" smtClean="0"/>
              <a:t>Stub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điệp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hành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client .</a:t>
            </a:r>
          </a:p>
          <a:p>
            <a:pPr marL="800100" lvl="4" indent="-457200">
              <a:buFont typeface="+mj-lt"/>
              <a:buAutoNum type="arabicPeriod"/>
            </a:pPr>
            <a:r>
              <a:rPr lang="en-US" sz="2200" dirty="0" smtClean="0"/>
              <a:t>HĐH </a:t>
            </a:r>
            <a:r>
              <a:rPr lang="en-US" sz="2200" dirty="0" err="1" smtClean="0"/>
              <a:t>của</a:t>
            </a:r>
            <a:r>
              <a:rPr lang="en-US" sz="2200" dirty="0" smtClean="0"/>
              <a:t> client  </a:t>
            </a:r>
            <a:r>
              <a:rPr lang="en-US" sz="2200" dirty="0" err="1" smtClean="0"/>
              <a:t>gửi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điệp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HĐH </a:t>
            </a:r>
            <a:r>
              <a:rPr lang="en-US" sz="2200" dirty="0" err="1" smtClean="0"/>
              <a:t>của</a:t>
            </a:r>
            <a:r>
              <a:rPr lang="en-US" sz="2200" dirty="0" smtClean="0"/>
              <a:t> server.</a:t>
            </a:r>
          </a:p>
          <a:p>
            <a:pPr marL="800100" lvl="4" indent="-457200">
              <a:buFont typeface="+mj-lt"/>
              <a:buAutoNum type="arabicPeriod"/>
            </a:pPr>
            <a:r>
              <a:rPr lang="en-US" sz="2200" dirty="0" smtClean="0"/>
              <a:t>HĐH </a:t>
            </a:r>
            <a:r>
              <a:rPr lang="en-US" sz="2200" dirty="0" err="1" smtClean="0"/>
              <a:t>của</a:t>
            </a:r>
            <a:r>
              <a:rPr lang="en-US" sz="2200" dirty="0" smtClean="0"/>
              <a:t> Server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điệp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Skeleton .</a:t>
            </a:r>
          </a:p>
          <a:p>
            <a:pPr marL="800100" lvl="4" indent="-457200">
              <a:buFont typeface="+mj-lt"/>
              <a:buAutoNum type="arabicPeriod"/>
            </a:pPr>
            <a:r>
              <a:rPr lang="en-US" sz="2200" dirty="0" smtClean="0"/>
              <a:t>Skeleton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mess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,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thủ</a:t>
            </a:r>
            <a:r>
              <a:rPr lang="en-US" sz="2200" dirty="0" smtClean="0"/>
              <a:t> </a:t>
            </a:r>
            <a:r>
              <a:rPr lang="en-US" sz="2200" dirty="0" err="1" smtClean="0"/>
              <a:t>tục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.</a:t>
            </a:r>
          </a:p>
          <a:p>
            <a:pPr marL="800100" lvl="4" indent="-457200">
              <a:buFont typeface="+mj-lt"/>
              <a:buAutoNum type="arabicPeriod"/>
            </a:pP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chủ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lời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thủ</a:t>
            </a:r>
            <a:r>
              <a:rPr lang="en-US" sz="2200" dirty="0" smtClean="0"/>
              <a:t> </a:t>
            </a:r>
            <a:r>
              <a:rPr lang="en-US" sz="2200" dirty="0" err="1" smtClean="0"/>
              <a:t>tục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trả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Skeleton.</a:t>
            </a:r>
          </a:p>
          <a:p>
            <a:pPr marL="800100" lvl="4" indent="-457200">
              <a:buFont typeface="+mj-lt"/>
              <a:buAutoNum type="arabicPeriod"/>
            </a:pPr>
            <a:r>
              <a:rPr lang="en-US" sz="2200" dirty="0" smtClean="0"/>
              <a:t>Skeleton </a:t>
            </a:r>
            <a:r>
              <a:rPr lang="en-US" sz="2200" dirty="0" err="1" smtClean="0"/>
              <a:t>đóng</a:t>
            </a:r>
            <a:r>
              <a:rPr lang="en-US" sz="2200" dirty="0" smtClean="0"/>
              <a:t> </a:t>
            </a:r>
            <a:r>
              <a:rPr lang="en-US" sz="2200" dirty="0" err="1" smtClean="0"/>
              <a:t>gói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trả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điệp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HĐH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chủ</a:t>
            </a:r>
            <a:r>
              <a:rPr lang="en-US" sz="2200" dirty="0" smtClean="0"/>
              <a:t>.</a:t>
            </a:r>
          </a:p>
          <a:p>
            <a:pPr marL="800100" lvl="4" indent="-457200">
              <a:buFont typeface="+mj-lt"/>
              <a:buAutoNum type="arabicPeriod"/>
            </a:pPr>
            <a:r>
              <a:rPr lang="en-US" sz="2200" dirty="0" smtClean="0"/>
              <a:t>HĐH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chủ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điệp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HĐH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khách</a:t>
            </a:r>
            <a:r>
              <a:rPr lang="en-US" sz="2200" dirty="0" smtClean="0"/>
              <a:t>.</a:t>
            </a:r>
          </a:p>
          <a:p>
            <a:pPr marL="800100" lvl="4" indent="-457200">
              <a:buFont typeface="+mj-lt"/>
              <a:buAutoNum type="arabicPeriod"/>
            </a:pP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hành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khách</a:t>
            </a:r>
            <a:r>
              <a:rPr lang="en-US" sz="2200" dirty="0" smtClean="0"/>
              <a:t> </a:t>
            </a:r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điệp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Stub.</a:t>
            </a:r>
          </a:p>
          <a:p>
            <a:pPr marL="800100" lvl="4" indent="-457200">
              <a:buFont typeface="+mj-lt"/>
              <a:buAutoNum type="arabicPeriod"/>
            </a:pPr>
            <a:r>
              <a:rPr lang="en-US" sz="2200" dirty="0" smtClean="0"/>
              <a:t>Stub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trả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yêu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thủ</a:t>
            </a:r>
            <a:r>
              <a:rPr lang="en-US" sz="2200" dirty="0" smtClean="0"/>
              <a:t> </a:t>
            </a:r>
            <a:r>
              <a:rPr lang="en-US" sz="2200" dirty="0" err="1" smtClean="0"/>
              <a:t>tục</a:t>
            </a:r>
            <a:r>
              <a:rPr lang="en-US" sz="2200" dirty="0" smtClean="0"/>
              <a:t> </a:t>
            </a:r>
            <a:r>
              <a:rPr lang="en-US" sz="2200" dirty="0" err="1" smtClean="0"/>
              <a:t>đã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.</a:t>
            </a:r>
          </a:p>
          <a:p>
            <a:pPr marL="800100" indent="-457200"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Gọi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thủ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tục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8077200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3429000"/>
            <a:ext cx="838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err="1" smtClean="0"/>
              <a:t>Gọi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thủ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tục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từ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xa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bằng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phương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pháp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đồng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bộ</a:t>
            </a:r>
            <a:r>
              <a:rPr lang="en-US" sz="2200" i="1" dirty="0" smtClean="0"/>
              <a:t> (a) </a:t>
            </a:r>
            <a:r>
              <a:rPr lang="en-US" sz="2200" i="1" dirty="0" err="1" smtClean="0"/>
              <a:t>và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không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đồng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bộ</a:t>
            </a:r>
            <a:r>
              <a:rPr lang="en-US" sz="2200" i="1" dirty="0" smtClean="0"/>
              <a:t> (b)</a:t>
            </a:r>
            <a:endParaRPr lang="en-US" sz="2200" i="1" dirty="0"/>
          </a:p>
        </p:txBody>
      </p:sp>
      <p:pic>
        <p:nvPicPr>
          <p:cNvPr id="6" name="image2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3962400"/>
            <a:ext cx="7086600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6324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Tương</a:t>
            </a:r>
            <a:r>
              <a:rPr lang="en-US" i="1" dirty="0" smtClean="0"/>
              <a:t> </a:t>
            </a:r>
            <a:r>
              <a:rPr lang="en-US" i="1" dirty="0" err="1" smtClean="0"/>
              <a:t>tác</a:t>
            </a:r>
            <a:r>
              <a:rPr lang="en-US" i="1" dirty="0" smtClean="0"/>
              <a:t> </a:t>
            </a:r>
            <a:r>
              <a:rPr lang="en-US" i="1" dirty="0" err="1" smtClean="0"/>
              <a:t>gọi</a:t>
            </a:r>
            <a:r>
              <a:rPr lang="en-US" i="1" dirty="0" smtClean="0"/>
              <a:t> </a:t>
            </a:r>
            <a:r>
              <a:rPr lang="en-US" i="1" dirty="0" err="1" smtClean="0"/>
              <a:t>thủ</a:t>
            </a:r>
            <a:r>
              <a:rPr lang="en-US" i="1" dirty="0" smtClean="0"/>
              <a:t> </a:t>
            </a:r>
            <a:r>
              <a:rPr lang="en-US" i="1" dirty="0" err="1" smtClean="0"/>
              <a:t>tục</a:t>
            </a:r>
            <a:r>
              <a:rPr lang="en-US" i="1" dirty="0" smtClean="0"/>
              <a:t> </a:t>
            </a:r>
            <a:r>
              <a:rPr lang="en-US" i="1" dirty="0" err="1" smtClean="0"/>
              <a:t>từ</a:t>
            </a:r>
            <a:r>
              <a:rPr lang="en-US" i="1" dirty="0" smtClean="0"/>
              <a:t> </a:t>
            </a:r>
            <a:r>
              <a:rPr lang="en-US" i="1" dirty="0" err="1" smtClean="0"/>
              <a:t>xa</a:t>
            </a:r>
            <a:r>
              <a:rPr lang="en-US" i="1" dirty="0" smtClean="0"/>
              <a:t> </a:t>
            </a:r>
            <a:r>
              <a:rPr lang="en-US" i="1" dirty="0" err="1" smtClean="0"/>
              <a:t>bằng</a:t>
            </a:r>
            <a:r>
              <a:rPr lang="en-US" i="1" dirty="0" smtClean="0"/>
              <a:t> </a:t>
            </a:r>
            <a:r>
              <a:rPr lang="en-US" i="1" dirty="0" err="1" smtClean="0"/>
              <a:t>phương</a:t>
            </a:r>
            <a:r>
              <a:rPr lang="en-US" i="1" dirty="0" smtClean="0"/>
              <a:t> </a:t>
            </a:r>
            <a:r>
              <a:rPr lang="en-US" i="1" dirty="0" err="1" smtClean="0"/>
              <a:t>pháp</a:t>
            </a:r>
            <a:r>
              <a:rPr lang="en-US" i="1" dirty="0" smtClean="0"/>
              <a:t> </a:t>
            </a:r>
            <a:r>
              <a:rPr lang="en-US" i="1" dirty="0" err="1" smtClean="0"/>
              <a:t>không</a:t>
            </a:r>
            <a:r>
              <a:rPr lang="en-US" i="1" dirty="0" smtClean="0"/>
              <a:t> </a:t>
            </a:r>
            <a:r>
              <a:rPr lang="en-US" i="1" dirty="0" err="1" smtClean="0"/>
              <a:t>đồng</a:t>
            </a:r>
            <a:r>
              <a:rPr lang="en-US" i="1" dirty="0" smtClean="0"/>
              <a:t> </a:t>
            </a:r>
            <a:r>
              <a:rPr lang="en-US" i="1" dirty="0" err="1" smtClean="0"/>
              <a:t>bộ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tượng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tán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28600" y="1495485"/>
            <a:ext cx="85344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4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Lập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trình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hướng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đối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tượng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đã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chứng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tỏ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được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tính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ưu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việt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giấu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xử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lý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bên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trong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Tiêu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biểu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Java RMI, Microsoft DCOM, CORBA. </a:t>
            </a:r>
          </a:p>
          <a:p>
            <a:pPr marL="0" marR="0" lvl="0" indent="254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Đối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tượng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dữ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liệu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được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đóng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gói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trong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chương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trình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có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đầy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đủ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các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tính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chất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của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một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đối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tượng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tính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thừa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kế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tính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đa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hình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Có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thể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Máy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trạm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Máy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chủ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cả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254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Môi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trường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yêu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cầu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đối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tượng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(ORB):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phép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các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đối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tượng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tìm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thấy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nhau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phương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pháp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động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giao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tiếp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với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nhau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qua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mạng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254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Các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dịch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vụ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đối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tượng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các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dịch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vụ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phép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người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sử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dụng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thao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tác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xử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lý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các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đối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tượng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844801" y="1227136"/>
            <a:ext cx="7985599" cy="4259264"/>
            <a:chOff x="2980" y="203"/>
            <a:chExt cx="7259" cy="3816"/>
          </a:xfrm>
        </p:grpSpPr>
        <p:sp>
          <p:nvSpPr>
            <p:cNvPr id="29699" name="Freeform 3"/>
            <p:cNvSpPr>
              <a:spLocks/>
            </p:cNvSpPr>
            <p:nvPr/>
          </p:nvSpPr>
          <p:spPr bwMode="auto">
            <a:xfrm>
              <a:off x="2980" y="1576"/>
              <a:ext cx="7259" cy="903"/>
            </a:xfrm>
            <a:custGeom>
              <a:avLst/>
              <a:gdLst/>
              <a:ahLst/>
              <a:cxnLst>
                <a:cxn ang="0">
                  <a:pos x="0" y="451"/>
                </a:cxn>
                <a:cxn ang="0">
                  <a:pos x="1452" y="903"/>
                </a:cxn>
                <a:cxn ang="0">
                  <a:pos x="1452" y="677"/>
                </a:cxn>
                <a:cxn ang="0">
                  <a:pos x="5807" y="677"/>
                </a:cxn>
                <a:cxn ang="0">
                  <a:pos x="5807" y="903"/>
                </a:cxn>
                <a:cxn ang="0">
                  <a:pos x="7259" y="451"/>
                </a:cxn>
                <a:cxn ang="0">
                  <a:pos x="5807" y="0"/>
                </a:cxn>
                <a:cxn ang="0">
                  <a:pos x="5807" y="226"/>
                </a:cxn>
                <a:cxn ang="0">
                  <a:pos x="1452" y="226"/>
                </a:cxn>
                <a:cxn ang="0">
                  <a:pos x="1452" y="0"/>
                </a:cxn>
                <a:cxn ang="0">
                  <a:pos x="0" y="451"/>
                </a:cxn>
              </a:cxnLst>
              <a:rect l="0" t="0" r="r" b="b"/>
              <a:pathLst>
                <a:path w="7259" h="903">
                  <a:moveTo>
                    <a:pt x="0" y="451"/>
                  </a:moveTo>
                  <a:lnTo>
                    <a:pt x="1452" y="903"/>
                  </a:lnTo>
                  <a:lnTo>
                    <a:pt x="1452" y="677"/>
                  </a:lnTo>
                  <a:lnTo>
                    <a:pt x="5807" y="677"/>
                  </a:lnTo>
                  <a:lnTo>
                    <a:pt x="5807" y="903"/>
                  </a:lnTo>
                  <a:lnTo>
                    <a:pt x="7259" y="451"/>
                  </a:lnTo>
                  <a:lnTo>
                    <a:pt x="5807" y="0"/>
                  </a:lnTo>
                  <a:lnTo>
                    <a:pt x="5807" y="226"/>
                  </a:lnTo>
                  <a:lnTo>
                    <a:pt x="1452" y="226"/>
                  </a:lnTo>
                  <a:lnTo>
                    <a:pt x="1452" y="0"/>
                  </a:lnTo>
                  <a:lnTo>
                    <a:pt x="0" y="451"/>
                  </a:lnTo>
                  <a:close/>
                </a:path>
              </a:pathLst>
            </a:custGeom>
            <a:noFill/>
            <a:ln w="8966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9700" name="AutoShape 4"/>
            <p:cNvSpPr>
              <a:spLocks/>
            </p:cNvSpPr>
            <p:nvPr/>
          </p:nvSpPr>
          <p:spPr bwMode="auto">
            <a:xfrm>
              <a:off x="4968" y="1008"/>
              <a:ext cx="3009" cy="784"/>
            </a:xfrm>
            <a:custGeom>
              <a:avLst/>
              <a:gdLst/>
              <a:ahLst/>
              <a:cxnLst>
                <a:cxn ang="0">
                  <a:pos x="113" y="118"/>
                </a:cxn>
                <a:cxn ang="0">
                  <a:pos x="100" y="93"/>
                </a:cxn>
                <a:cxn ang="0">
                  <a:pos x="56" y="6"/>
                </a:cxn>
                <a:cxn ang="0">
                  <a:pos x="0" y="118"/>
                </a:cxn>
                <a:cxn ang="0">
                  <a:pos x="49" y="118"/>
                </a:cxn>
                <a:cxn ang="0">
                  <a:pos x="49" y="670"/>
                </a:cxn>
                <a:cxn ang="0">
                  <a:pos x="0" y="670"/>
                </a:cxn>
                <a:cxn ang="0">
                  <a:pos x="56" y="783"/>
                </a:cxn>
                <a:cxn ang="0">
                  <a:pos x="100" y="696"/>
                </a:cxn>
                <a:cxn ang="0">
                  <a:pos x="113" y="670"/>
                </a:cxn>
                <a:cxn ang="0">
                  <a:pos x="64" y="670"/>
                </a:cxn>
                <a:cxn ang="0">
                  <a:pos x="64" y="118"/>
                </a:cxn>
                <a:cxn ang="0">
                  <a:pos x="113" y="118"/>
                </a:cxn>
                <a:cxn ang="0">
                  <a:pos x="3008" y="112"/>
                </a:cxn>
                <a:cxn ang="0">
                  <a:pos x="2995" y="86"/>
                </a:cxn>
                <a:cxn ang="0">
                  <a:pos x="2952" y="0"/>
                </a:cxn>
                <a:cxn ang="0">
                  <a:pos x="2896" y="112"/>
                </a:cxn>
                <a:cxn ang="0">
                  <a:pos x="2945" y="112"/>
                </a:cxn>
                <a:cxn ang="0">
                  <a:pos x="2945" y="663"/>
                </a:cxn>
                <a:cxn ang="0">
                  <a:pos x="2896" y="663"/>
                </a:cxn>
                <a:cxn ang="0">
                  <a:pos x="2952" y="776"/>
                </a:cxn>
                <a:cxn ang="0">
                  <a:pos x="2995" y="690"/>
                </a:cxn>
                <a:cxn ang="0">
                  <a:pos x="3008" y="663"/>
                </a:cxn>
                <a:cxn ang="0">
                  <a:pos x="2959" y="663"/>
                </a:cxn>
                <a:cxn ang="0">
                  <a:pos x="2959" y="112"/>
                </a:cxn>
                <a:cxn ang="0">
                  <a:pos x="3008" y="112"/>
                </a:cxn>
              </a:cxnLst>
              <a:rect l="0" t="0" r="r" b="b"/>
              <a:pathLst>
                <a:path w="3009" h="784">
                  <a:moveTo>
                    <a:pt x="113" y="118"/>
                  </a:moveTo>
                  <a:lnTo>
                    <a:pt x="100" y="93"/>
                  </a:lnTo>
                  <a:lnTo>
                    <a:pt x="56" y="6"/>
                  </a:lnTo>
                  <a:lnTo>
                    <a:pt x="0" y="118"/>
                  </a:lnTo>
                  <a:lnTo>
                    <a:pt x="49" y="118"/>
                  </a:lnTo>
                  <a:lnTo>
                    <a:pt x="49" y="670"/>
                  </a:lnTo>
                  <a:lnTo>
                    <a:pt x="0" y="670"/>
                  </a:lnTo>
                  <a:lnTo>
                    <a:pt x="56" y="783"/>
                  </a:lnTo>
                  <a:lnTo>
                    <a:pt x="100" y="696"/>
                  </a:lnTo>
                  <a:lnTo>
                    <a:pt x="113" y="670"/>
                  </a:lnTo>
                  <a:lnTo>
                    <a:pt x="64" y="670"/>
                  </a:lnTo>
                  <a:lnTo>
                    <a:pt x="64" y="118"/>
                  </a:lnTo>
                  <a:lnTo>
                    <a:pt x="113" y="118"/>
                  </a:lnTo>
                  <a:close/>
                  <a:moveTo>
                    <a:pt x="3008" y="112"/>
                  </a:moveTo>
                  <a:lnTo>
                    <a:pt x="2995" y="86"/>
                  </a:lnTo>
                  <a:lnTo>
                    <a:pt x="2952" y="0"/>
                  </a:lnTo>
                  <a:lnTo>
                    <a:pt x="2896" y="112"/>
                  </a:lnTo>
                  <a:lnTo>
                    <a:pt x="2945" y="112"/>
                  </a:lnTo>
                  <a:lnTo>
                    <a:pt x="2945" y="663"/>
                  </a:lnTo>
                  <a:lnTo>
                    <a:pt x="2896" y="663"/>
                  </a:lnTo>
                  <a:lnTo>
                    <a:pt x="2952" y="776"/>
                  </a:lnTo>
                  <a:lnTo>
                    <a:pt x="2995" y="690"/>
                  </a:lnTo>
                  <a:lnTo>
                    <a:pt x="3008" y="663"/>
                  </a:lnTo>
                  <a:lnTo>
                    <a:pt x="2959" y="663"/>
                  </a:lnTo>
                  <a:lnTo>
                    <a:pt x="2959" y="112"/>
                  </a:lnTo>
                  <a:lnTo>
                    <a:pt x="3008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auto">
            <a:xfrm>
              <a:off x="4166" y="3024"/>
              <a:ext cx="4787" cy="995"/>
            </a:xfrm>
            <a:custGeom>
              <a:avLst/>
              <a:gdLst/>
              <a:ahLst/>
              <a:cxnLst>
                <a:cxn ang="0">
                  <a:pos x="2277" y="0"/>
                </a:cxn>
                <a:cxn ang="0">
                  <a:pos x="2050" y="5"/>
                </a:cxn>
                <a:cxn ang="0">
                  <a:pos x="1829" y="13"/>
                </a:cxn>
                <a:cxn ang="0">
                  <a:pos x="1616" y="26"/>
                </a:cxn>
                <a:cxn ang="0">
                  <a:pos x="1412" y="43"/>
                </a:cxn>
                <a:cxn ang="0">
                  <a:pos x="1217" y="64"/>
                </a:cxn>
                <a:cxn ang="0">
                  <a:pos x="1033" y="88"/>
                </a:cxn>
                <a:cxn ang="0">
                  <a:pos x="861" y="115"/>
                </a:cxn>
                <a:cxn ang="0">
                  <a:pos x="701" y="145"/>
                </a:cxn>
                <a:cxn ang="0">
                  <a:pos x="556" y="178"/>
                </a:cxn>
                <a:cxn ang="0">
                  <a:pos x="424" y="214"/>
                </a:cxn>
                <a:cxn ang="0">
                  <a:pos x="258" y="272"/>
                </a:cxn>
                <a:cxn ang="0">
                  <a:pos x="96" y="357"/>
                </a:cxn>
                <a:cxn ang="0">
                  <a:pos x="3" y="472"/>
                </a:cxn>
                <a:cxn ang="0">
                  <a:pos x="3" y="521"/>
                </a:cxn>
                <a:cxn ang="0">
                  <a:pos x="96" y="636"/>
                </a:cxn>
                <a:cxn ang="0">
                  <a:pos x="258" y="721"/>
                </a:cxn>
                <a:cxn ang="0">
                  <a:pos x="424" y="779"/>
                </a:cxn>
                <a:cxn ang="0">
                  <a:pos x="556" y="815"/>
                </a:cxn>
                <a:cxn ang="0">
                  <a:pos x="701" y="848"/>
                </a:cxn>
                <a:cxn ang="0">
                  <a:pos x="861" y="879"/>
                </a:cxn>
                <a:cxn ang="0">
                  <a:pos x="1033" y="906"/>
                </a:cxn>
                <a:cxn ang="0">
                  <a:pos x="1217" y="930"/>
                </a:cxn>
                <a:cxn ang="0">
                  <a:pos x="1412" y="951"/>
                </a:cxn>
                <a:cxn ang="0">
                  <a:pos x="1616" y="968"/>
                </a:cxn>
                <a:cxn ang="0">
                  <a:pos x="1829" y="980"/>
                </a:cxn>
                <a:cxn ang="0">
                  <a:pos x="2050" y="989"/>
                </a:cxn>
                <a:cxn ang="0">
                  <a:pos x="2277" y="994"/>
                </a:cxn>
                <a:cxn ang="0">
                  <a:pos x="2509" y="994"/>
                </a:cxn>
                <a:cxn ang="0">
                  <a:pos x="2737" y="989"/>
                </a:cxn>
                <a:cxn ang="0">
                  <a:pos x="2958" y="980"/>
                </a:cxn>
                <a:cxn ang="0">
                  <a:pos x="3171" y="968"/>
                </a:cxn>
                <a:cxn ang="0">
                  <a:pos x="3375" y="951"/>
                </a:cxn>
                <a:cxn ang="0">
                  <a:pos x="3570" y="930"/>
                </a:cxn>
                <a:cxn ang="0">
                  <a:pos x="3754" y="906"/>
                </a:cxn>
                <a:cxn ang="0">
                  <a:pos x="3927" y="879"/>
                </a:cxn>
                <a:cxn ang="0">
                  <a:pos x="4086" y="848"/>
                </a:cxn>
                <a:cxn ang="0">
                  <a:pos x="4232" y="815"/>
                </a:cxn>
                <a:cxn ang="0">
                  <a:pos x="4363" y="779"/>
                </a:cxn>
                <a:cxn ang="0">
                  <a:pos x="4530" y="721"/>
                </a:cxn>
                <a:cxn ang="0">
                  <a:pos x="4692" y="636"/>
                </a:cxn>
                <a:cxn ang="0">
                  <a:pos x="4784" y="521"/>
                </a:cxn>
                <a:cxn ang="0">
                  <a:pos x="4784" y="472"/>
                </a:cxn>
                <a:cxn ang="0">
                  <a:pos x="4692" y="357"/>
                </a:cxn>
                <a:cxn ang="0">
                  <a:pos x="4530" y="272"/>
                </a:cxn>
                <a:cxn ang="0">
                  <a:pos x="4363" y="214"/>
                </a:cxn>
                <a:cxn ang="0">
                  <a:pos x="4232" y="178"/>
                </a:cxn>
                <a:cxn ang="0">
                  <a:pos x="4086" y="145"/>
                </a:cxn>
                <a:cxn ang="0">
                  <a:pos x="3927" y="115"/>
                </a:cxn>
                <a:cxn ang="0">
                  <a:pos x="3754" y="88"/>
                </a:cxn>
                <a:cxn ang="0">
                  <a:pos x="3570" y="64"/>
                </a:cxn>
                <a:cxn ang="0">
                  <a:pos x="3375" y="43"/>
                </a:cxn>
                <a:cxn ang="0">
                  <a:pos x="3171" y="26"/>
                </a:cxn>
                <a:cxn ang="0">
                  <a:pos x="2958" y="13"/>
                </a:cxn>
                <a:cxn ang="0">
                  <a:pos x="2737" y="5"/>
                </a:cxn>
                <a:cxn ang="0">
                  <a:pos x="2509" y="0"/>
                </a:cxn>
              </a:cxnLst>
              <a:rect l="0" t="0" r="r" b="b"/>
              <a:pathLst>
                <a:path w="4787" h="995">
                  <a:moveTo>
                    <a:pt x="2393" y="0"/>
                  </a:moveTo>
                  <a:lnTo>
                    <a:pt x="2277" y="0"/>
                  </a:lnTo>
                  <a:lnTo>
                    <a:pt x="2163" y="2"/>
                  </a:lnTo>
                  <a:lnTo>
                    <a:pt x="2050" y="5"/>
                  </a:lnTo>
                  <a:lnTo>
                    <a:pt x="1939" y="9"/>
                  </a:lnTo>
                  <a:lnTo>
                    <a:pt x="1829" y="13"/>
                  </a:lnTo>
                  <a:lnTo>
                    <a:pt x="1722" y="19"/>
                  </a:lnTo>
                  <a:lnTo>
                    <a:pt x="1616" y="26"/>
                  </a:lnTo>
                  <a:lnTo>
                    <a:pt x="1513" y="34"/>
                  </a:lnTo>
                  <a:lnTo>
                    <a:pt x="1412" y="43"/>
                  </a:lnTo>
                  <a:lnTo>
                    <a:pt x="1313" y="53"/>
                  </a:lnTo>
                  <a:lnTo>
                    <a:pt x="1217" y="64"/>
                  </a:lnTo>
                  <a:lnTo>
                    <a:pt x="1124" y="75"/>
                  </a:lnTo>
                  <a:lnTo>
                    <a:pt x="1033" y="88"/>
                  </a:lnTo>
                  <a:lnTo>
                    <a:pt x="945" y="101"/>
                  </a:lnTo>
                  <a:lnTo>
                    <a:pt x="861" y="115"/>
                  </a:lnTo>
                  <a:lnTo>
                    <a:pt x="779" y="129"/>
                  </a:lnTo>
                  <a:lnTo>
                    <a:pt x="701" y="145"/>
                  </a:lnTo>
                  <a:lnTo>
                    <a:pt x="627" y="161"/>
                  </a:lnTo>
                  <a:lnTo>
                    <a:pt x="556" y="178"/>
                  </a:lnTo>
                  <a:lnTo>
                    <a:pt x="488" y="196"/>
                  </a:lnTo>
                  <a:lnTo>
                    <a:pt x="424" y="214"/>
                  </a:lnTo>
                  <a:lnTo>
                    <a:pt x="365" y="233"/>
                  </a:lnTo>
                  <a:lnTo>
                    <a:pt x="258" y="272"/>
                  </a:lnTo>
                  <a:lnTo>
                    <a:pt x="168" y="313"/>
                  </a:lnTo>
                  <a:lnTo>
                    <a:pt x="96" y="357"/>
                  </a:lnTo>
                  <a:lnTo>
                    <a:pt x="44" y="402"/>
                  </a:lnTo>
                  <a:lnTo>
                    <a:pt x="3" y="472"/>
                  </a:lnTo>
                  <a:lnTo>
                    <a:pt x="0" y="496"/>
                  </a:lnTo>
                  <a:lnTo>
                    <a:pt x="3" y="521"/>
                  </a:lnTo>
                  <a:lnTo>
                    <a:pt x="44" y="591"/>
                  </a:lnTo>
                  <a:lnTo>
                    <a:pt x="96" y="636"/>
                  </a:lnTo>
                  <a:lnTo>
                    <a:pt x="168" y="680"/>
                  </a:lnTo>
                  <a:lnTo>
                    <a:pt x="258" y="721"/>
                  </a:lnTo>
                  <a:lnTo>
                    <a:pt x="365" y="761"/>
                  </a:lnTo>
                  <a:lnTo>
                    <a:pt x="424" y="779"/>
                  </a:lnTo>
                  <a:lnTo>
                    <a:pt x="488" y="798"/>
                  </a:lnTo>
                  <a:lnTo>
                    <a:pt x="556" y="815"/>
                  </a:lnTo>
                  <a:lnTo>
                    <a:pt x="627" y="832"/>
                  </a:lnTo>
                  <a:lnTo>
                    <a:pt x="701" y="848"/>
                  </a:lnTo>
                  <a:lnTo>
                    <a:pt x="779" y="864"/>
                  </a:lnTo>
                  <a:lnTo>
                    <a:pt x="861" y="879"/>
                  </a:lnTo>
                  <a:lnTo>
                    <a:pt x="945" y="893"/>
                  </a:lnTo>
                  <a:lnTo>
                    <a:pt x="1033" y="906"/>
                  </a:lnTo>
                  <a:lnTo>
                    <a:pt x="1124" y="919"/>
                  </a:lnTo>
                  <a:lnTo>
                    <a:pt x="1217" y="930"/>
                  </a:lnTo>
                  <a:lnTo>
                    <a:pt x="1313" y="941"/>
                  </a:lnTo>
                  <a:lnTo>
                    <a:pt x="1412" y="951"/>
                  </a:lnTo>
                  <a:lnTo>
                    <a:pt x="1513" y="960"/>
                  </a:lnTo>
                  <a:lnTo>
                    <a:pt x="1616" y="968"/>
                  </a:lnTo>
                  <a:lnTo>
                    <a:pt x="1722" y="975"/>
                  </a:lnTo>
                  <a:lnTo>
                    <a:pt x="1829" y="980"/>
                  </a:lnTo>
                  <a:lnTo>
                    <a:pt x="1939" y="985"/>
                  </a:lnTo>
                  <a:lnTo>
                    <a:pt x="2050" y="989"/>
                  </a:lnTo>
                  <a:lnTo>
                    <a:pt x="2163" y="992"/>
                  </a:lnTo>
                  <a:lnTo>
                    <a:pt x="2277" y="994"/>
                  </a:lnTo>
                  <a:lnTo>
                    <a:pt x="2393" y="994"/>
                  </a:lnTo>
                  <a:lnTo>
                    <a:pt x="2509" y="994"/>
                  </a:lnTo>
                  <a:lnTo>
                    <a:pt x="2624" y="992"/>
                  </a:lnTo>
                  <a:lnTo>
                    <a:pt x="2737" y="989"/>
                  </a:lnTo>
                  <a:lnTo>
                    <a:pt x="2848" y="985"/>
                  </a:lnTo>
                  <a:lnTo>
                    <a:pt x="2958" y="980"/>
                  </a:lnTo>
                  <a:lnTo>
                    <a:pt x="3065" y="975"/>
                  </a:lnTo>
                  <a:lnTo>
                    <a:pt x="3171" y="968"/>
                  </a:lnTo>
                  <a:lnTo>
                    <a:pt x="3274" y="960"/>
                  </a:lnTo>
                  <a:lnTo>
                    <a:pt x="3375" y="951"/>
                  </a:lnTo>
                  <a:lnTo>
                    <a:pt x="3474" y="941"/>
                  </a:lnTo>
                  <a:lnTo>
                    <a:pt x="3570" y="930"/>
                  </a:lnTo>
                  <a:lnTo>
                    <a:pt x="3664" y="919"/>
                  </a:lnTo>
                  <a:lnTo>
                    <a:pt x="3754" y="906"/>
                  </a:lnTo>
                  <a:lnTo>
                    <a:pt x="3842" y="893"/>
                  </a:lnTo>
                  <a:lnTo>
                    <a:pt x="3927" y="879"/>
                  </a:lnTo>
                  <a:lnTo>
                    <a:pt x="4008" y="864"/>
                  </a:lnTo>
                  <a:lnTo>
                    <a:pt x="4086" y="848"/>
                  </a:lnTo>
                  <a:lnTo>
                    <a:pt x="4161" y="832"/>
                  </a:lnTo>
                  <a:lnTo>
                    <a:pt x="4232" y="815"/>
                  </a:lnTo>
                  <a:lnTo>
                    <a:pt x="4299" y="798"/>
                  </a:lnTo>
                  <a:lnTo>
                    <a:pt x="4363" y="779"/>
                  </a:lnTo>
                  <a:lnTo>
                    <a:pt x="4423" y="761"/>
                  </a:lnTo>
                  <a:lnTo>
                    <a:pt x="4530" y="721"/>
                  </a:lnTo>
                  <a:lnTo>
                    <a:pt x="4620" y="680"/>
                  </a:lnTo>
                  <a:lnTo>
                    <a:pt x="4692" y="636"/>
                  </a:lnTo>
                  <a:lnTo>
                    <a:pt x="4744" y="591"/>
                  </a:lnTo>
                  <a:lnTo>
                    <a:pt x="4784" y="521"/>
                  </a:lnTo>
                  <a:lnTo>
                    <a:pt x="4787" y="496"/>
                  </a:lnTo>
                  <a:lnTo>
                    <a:pt x="4784" y="472"/>
                  </a:lnTo>
                  <a:lnTo>
                    <a:pt x="4744" y="402"/>
                  </a:lnTo>
                  <a:lnTo>
                    <a:pt x="4692" y="357"/>
                  </a:lnTo>
                  <a:lnTo>
                    <a:pt x="4620" y="313"/>
                  </a:lnTo>
                  <a:lnTo>
                    <a:pt x="4530" y="272"/>
                  </a:lnTo>
                  <a:lnTo>
                    <a:pt x="4423" y="233"/>
                  </a:lnTo>
                  <a:lnTo>
                    <a:pt x="4363" y="214"/>
                  </a:lnTo>
                  <a:lnTo>
                    <a:pt x="4299" y="196"/>
                  </a:lnTo>
                  <a:lnTo>
                    <a:pt x="4232" y="178"/>
                  </a:lnTo>
                  <a:lnTo>
                    <a:pt x="4161" y="161"/>
                  </a:lnTo>
                  <a:lnTo>
                    <a:pt x="4086" y="145"/>
                  </a:lnTo>
                  <a:lnTo>
                    <a:pt x="4008" y="129"/>
                  </a:lnTo>
                  <a:lnTo>
                    <a:pt x="3927" y="115"/>
                  </a:lnTo>
                  <a:lnTo>
                    <a:pt x="3842" y="101"/>
                  </a:lnTo>
                  <a:lnTo>
                    <a:pt x="3754" y="88"/>
                  </a:lnTo>
                  <a:lnTo>
                    <a:pt x="3664" y="75"/>
                  </a:lnTo>
                  <a:lnTo>
                    <a:pt x="3570" y="64"/>
                  </a:lnTo>
                  <a:lnTo>
                    <a:pt x="3474" y="53"/>
                  </a:lnTo>
                  <a:lnTo>
                    <a:pt x="3375" y="43"/>
                  </a:lnTo>
                  <a:lnTo>
                    <a:pt x="3274" y="34"/>
                  </a:lnTo>
                  <a:lnTo>
                    <a:pt x="3171" y="26"/>
                  </a:lnTo>
                  <a:lnTo>
                    <a:pt x="3065" y="19"/>
                  </a:lnTo>
                  <a:lnTo>
                    <a:pt x="2958" y="13"/>
                  </a:lnTo>
                  <a:lnTo>
                    <a:pt x="2848" y="9"/>
                  </a:lnTo>
                  <a:lnTo>
                    <a:pt x="2737" y="5"/>
                  </a:lnTo>
                  <a:lnTo>
                    <a:pt x="2624" y="2"/>
                  </a:lnTo>
                  <a:lnTo>
                    <a:pt x="2509" y="0"/>
                  </a:lnTo>
                  <a:lnTo>
                    <a:pt x="2393" y="0"/>
                  </a:lnTo>
                  <a:close/>
                </a:path>
              </a:pathLst>
            </a:custGeom>
            <a:noFill/>
            <a:ln w="8966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9702" name="AutoShape 6"/>
            <p:cNvSpPr>
              <a:spLocks/>
            </p:cNvSpPr>
            <p:nvPr/>
          </p:nvSpPr>
          <p:spPr bwMode="auto">
            <a:xfrm>
              <a:off x="6452" y="2241"/>
              <a:ext cx="113" cy="777"/>
            </a:xfrm>
            <a:custGeom>
              <a:avLst/>
              <a:gdLst/>
              <a:ahLst/>
              <a:cxnLst>
                <a:cxn ang="0">
                  <a:pos x="50" y="664"/>
                </a:cxn>
                <a:cxn ang="0">
                  <a:pos x="0" y="664"/>
                </a:cxn>
                <a:cxn ang="0">
                  <a:pos x="57" y="776"/>
                </a:cxn>
                <a:cxn ang="0">
                  <a:pos x="100" y="690"/>
                </a:cxn>
                <a:cxn ang="0">
                  <a:pos x="57" y="690"/>
                </a:cxn>
                <a:cxn ang="0">
                  <a:pos x="52" y="688"/>
                </a:cxn>
                <a:cxn ang="0">
                  <a:pos x="50" y="683"/>
                </a:cxn>
                <a:cxn ang="0">
                  <a:pos x="50" y="664"/>
                </a:cxn>
                <a:cxn ang="0">
                  <a:pos x="57" y="86"/>
                </a:cxn>
                <a:cxn ang="0">
                  <a:pos x="52" y="89"/>
                </a:cxn>
                <a:cxn ang="0">
                  <a:pos x="50" y="94"/>
                </a:cxn>
                <a:cxn ang="0">
                  <a:pos x="50" y="683"/>
                </a:cxn>
                <a:cxn ang="0">
                  <a:pos x="52" y="688"/>
                </a:cxn>
                <a:cxn ang="0">
                  <a:pos x="57" y="690"/>
                </a:cxn>
                <a:cxn ang="0">
                  <a:pos x="62" y="688"/>
                </a:cxn>
                <a:cxn ang="0">
                  <a:pos x="64" y="683"/>
                </a:cxn>
                <a:cxn ang="0">
                  <a:pos x="64" y="94"/>
                </a:cxn>
                <a:cxn ang="0">
                  <a:pos x="62" y="89"/>
                </a:cxn>
                <a:cxn ang="0">
                  <a:pos x="57" y="86"/>
                </a:cxn>
                <a:cxn ang="0">
                  <a:pos x="113" y="664"/>
                </a:cxn>
                <a:cxn ang="0">
                  <a:pos x="64" y="664"/>
                </a:cxn>
                <a:cxn ang="0">
                  <a:pos x="64" y="683"/>
                </a:cxn>
                <a:cxn ang="0">
                  <a:pos x="62" y="688"/>
                </a:cxn>
                <a:cxn ang="0">
                  <a:pos x="57" y="690"/>
                </a:cxn>
                <a:cxn ang="0">
                  <a:pos x="100" y="690"/>
                </a:cxn>
                <a:cxn ang="0">
                  <a:pos x="113" y="664"/>
                </a:cxn>
                <a:cxn ang="0">
                  <a:pos x="57" y="0"/>
                </a:cxn>
                <a:cxn ang="0">
                  <a:pos x="0" y="113"/>
                </a:cxn>
                <a:cxn ang="0">
                  <a:pos x="50" y="113"/>
                </a:cxn>
                <a:cxn ang="0">
                  <a:pos x="50" y="94"/>
                </a:cxn>
                <a:cxn ang="0">
                  <a:pos x="52" y="89"/>
                </a:cxn>
                <a:cxn ang="0">
                  <a:pos x="57" y="86"/>
                </a:cxn>
                <a:cxn ang="0">
                  <a:pos x="100" y="86"/>
                </a:cxn>
                <a:cxn ang="0">
                  <a:pos x="57" y="0"/>
                </a:cxn>
                <a:cxn ang="0">
                  <a:pos x="100" y="86"/>
                </a:cxn>
                <a:cxn ang="0">
                  <a:pos x="57" y="86"/>
                </a:cxn>
                <a:cxn ang="0">
                  <a:pos x="62" y="89"/>
                </a:cxn>
                <a:cxn ang="0">
                  <a:pos x="64" y="94"/>
                </a:cxn>
                <a:cxn ang="0">
                  <a:pos x="64" y="113"/>
                </a:cxn>
                <a:cxn ang="0">
                  <a:pos x="113" y="113"/>
                </a:cxn>
                <a:cxn ang="0">
                  <a:pos x="100" y="86"/>
                </a:cxn>
              </a:cxnLst>
              <a:rect l="0" t="0" r="r" b="b"/>
              <a:pathLst>
                <a:path w="113" h="777">
                  <a:moveTo>
                    <a:pt x="50" y="664"/>
                  </a:moveTo>
                  <a:lnTo>
                    <a:pt x="0" y="664"/>
                  </a:lnTo>
                  <a:lnTo>
                    <a:pt x="57" y="776"/>
                  </a:lnTo>
                  <a:lnTo>
                    <a:pt x="100" y="690"/>
                  </a:lnTo>
                  <a:lnTo>
                    <a:pt x="57" y="690"/>
                  </a:lnTo>
                  <a:lnTo>
                    <a:pt x="52" y="688"/>
                  </a:lnTo>
                  <a:lnTo>
                    <a:pt x="50" y="683"/>
                  </a:lnTo>
                  <a:lnTo>
                    <a:pt x="50" y="664"/>
                  </a:lnTo>
                  <a:close/>
                  <a:moveTo>
                    <a:pt x="57" y="86"/>
                  </a:moveTo>
                  <a:lnTo>
                    <a:pt x="52" y="89"/>
                  </a:lnTo>
                  <a:lnTo>
                    <a:pt x="50" y="94"/>
                  </a:lnTo>
                  <a:lnTo>
                    <a:pt x="50" y="683"/>
                  </a:lnTo>
                  <a:lnTo>
                    <a:pt x="52" y="688"/>
                  </a:lnTo>
                  <a:lnTo>
                    <a:pt x="57" y="690"/>
                  </a:lnTo>
                  <a:lnTo>
                    <a:pt x="62" y="688"/>
                  </a:lnTo>
                  <a:lnTo>
                    <a:pt x="64" y="683"/>
                  </a:lnTo>
                  <a:lnTo>
                    <a:pt x="64" y="94"/>
                  </a:lnTo>
                  <a:lnTo>
                    <a:pt x="62" y="89"/>
                  </a:lnTo>
                  <a:lnTo>
                    <a:pt x="57" y="86"/>
                  </a:lnTo>
                  <a:close/>
                  <a:moveTo>
                    <a:pt x="113" y="664"/>
                  </a:moveTo>
                  <a:lnTo>
                    <a:pt x="64" y="664"/>
                  </a:lnTo>
                  <a:lnTo>
                    <a:pt x="64" y="683"/>
                  </a:lnTo>
                  <a:lnTo>
                    <a:pt x="62" y="688"/>
                  </a:lnTo>
                  <a:lnTo>
                    <a:pt x="57" y="690"/>
                  </a:lnTo>
                  <a:lnTo>
                    <a:pt x="100" y="690"/>
                  </a:lnTo>
                  <a:lnTo>
                    <a:pt x="113" y="664"/>
                  </a:lnTo>
                  <a:close/>
                  <a:moveTo>
                    <a:pt x="57" y="0"/>
                  </a:moveTo>
                  <a:lnTo>
                    <a:pt x="0" y="113"/>
                  </a:lnTo>
                  <a:lnTo>
                    <a:pt x="50" y="113"/>
                  </a:lnTo>
                  <a:lnTo>
                    <a:pt x="50" y="94"/>
                  </a:lnTo>
                  <a:lnTo>
                    <a:pt x="52" y="89"/>
                  </a:lnTo>
                  <a:lnTo>
                    <a:pt x="57" y="86"/>
                  </a:lnTo>
                  <a:lnTo>
                    <a:pt x="100" y="86"/>
                  </a:lnTo>
                  <a:lnTo>
                    <a:pt x="57" y="0"/>
                  </a:lnTo>
                  <a:close/>
                  <a:moveTo>
                    <a:pt x="100" y="86"/>
                  </a:moveTo>
                  <a:lnTo>
                    <a:pt x="57" y="86"/>
                  </a:lnTo>
                  <a:lnTo>
                    <a:pt x="62" y="89"/>
                  </a:lnTo>
                  <a:lnTo>
                    <a:pt x="64" y="94"/>
                  </a:lnTo>
                  <a:lnTo>
                    <a:pt x="64" y="113"/>
                  </a:lnTo>
                  <a:lnTo>
                    <a:pt x="113" y="113"/>
                  </a:lnTo>
                  <a:lnTo>
                    <a:pt x="100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3805" y="1870"/>
              <a:ext cx="5327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Môi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trường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yêu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cầu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đối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tượng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(Object Request Broker)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5556" y="3241"/>
              <a:ext cx="2029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28575" lvl="0" indent="0" algn="ctr" defTabSz="9144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Các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dịch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vụ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đối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tượng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914400" marR="346075" lvl="2" indent="0" algn="ctr" defTabSz="914400" rtl="0" eaLnBrk="1" fontAlgn="base" latinLnBrk="0" hangingPunct="1">
                <a:lnSpc>
                  <a:spcPct val="100000"/>
                </a:lnSpc>
                <a:spcBef>
                  <a:spcPts val="313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6734" y="203"/>
              <a:ext cx="2422" cy="798"/>
            </a:xfrm>
            <a:prstGeom prst="rect">
              <a:avLst/>
            </a:prstGeom>
            <a:noFill/>
            <a:ln w="8966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Đối tượng Server (Server Object)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3782" y="209"/>
              <a:ext cx="2422" cy="800"/>
            </a:xfrm>
            <a:prstGeom prst="rect">
              <a:avLst/>
            </a:prstGeom>
            <a:noFill/>
            <a:ln w="8966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Đối tượng Client (Client object)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514600" y="5715000"/>
            <a:ext cx="434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Mô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hình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đối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tượng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phân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tán</a:t>
            </a:r>
            <a:endParaRPr lang="en-US" sz="2400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Truyền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hướng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điệp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xa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lúc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cũng</a:t>
            </a:r>
            <a:r>
              <a:rPr lang="en-US" sz="2200" dirty="0" smtClean="0"/>
              <a:t> </a:t>
            </a:r>
            <a:r>
              <a:rPr lang="en-US" sz="2200" dirty="0" err="1" smtClean="0"/>
              <a:t>phù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tán</a:t>
            </a:r>
            <a:r>
              <a:rPr lang="en-US" sz="2200" dirty="0" smtClean="0"/>
              <a:t>. </a:t>
            </a:r>
            <a:r>
              <a:rPr lang="en-US" sz="2200" dirty="0" err="1" smtClean="0"/>
              <a:t>Giống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thủ</a:t>
            </a:r>
            <a:r>
              <a:rPr lang="en-US" sz="2200" dirty="0" smtClean="0"/>
              <a:t> </a:t>
            </a:r>
            <a:r>
              <a:rPr lang="en-US" sz="2200" dirty="0" err="1" smtClean="0"/>
              <a:t>tục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,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trạm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ở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</a:t>
            </a:r>
            <a:r>
              <a:rPr lang="en-US" sz="2200" dirty="0" err="1" smtClean="0"/>
              <a:t>chờ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tán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chủ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 </a:t>
            </a:r>
            <a:r>
              <a:rPr lang="en-US" sz="2200" dirty="0" err="1" smtClean="0"/>
              <a:t>thao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endParaRPr lang="en-US" sz="2200" dirty="0" smtClean="0"/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Truyền</a:t>
            </a:r>
            <a:r>
              <a:rPr lang="en-US" sz="2200" dirty="0" smtClean="0"/>
              <a:t> tin </a:t>
            </a:r>
            <a:r>
              <a:rPr lang="en-US" sz="2200" dirty="0" err="1" smtClean="0"/>
              <a:t>bền</a:t>
            </a:r>
            <a:r>
              <a:rPr lang="en-US" sz="2200" dirty="0" smtClean="0"/>
              <a:t> </a:t>
            </a:r>
            <a:r>
              <a:rPr lang="en-US" sz="2200" dirty="0" err="1" smtClean="0"/>
              <a:t>bỉ</a:t>
            </a:r>
            <a:r>
              <a:rPr lang="en-US" sz="2200" dirty="0" smtClean="0"/>
              <a:t>: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điệp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đệm</a:t>
            </a:r>
            <a:r>
              <a:rPr lang="en-US" sz="2200" dirty="0" smtClean="0"/>
              <a:t>,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thấy</a:t>
            </a:r>
            <a:r>
              <a:rPr lang="en-US" sz="2200" dirty="0" smtClean="0"/>
              <a:t> </a:t>
            </a:r>
            <a:r>
              <a:rPr lang="en-US" sz="2200" dirty="0" err="1" smtClean="0"/>
              <a:t>đích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xóa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đảm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đích</a:t>
            </a:r>
            <a:r>
              <a:rPr lang="en-US" sz="2200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Truyền</a:t>
            </a:r>
            <a:r>
              <a:rPr lang="en-US" sz="2200" dirty="0" smtClean="0"/>
              <a:t> tin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tiếp</a:t>
            </a:r>
            <a:r>
              <a:rPr lang="en-US" sz="2200" dirty="0" smtClean="0"/>
              <a:t> </a:t>
            </a:r>
            <a:r>
              <a:rPr lang="en-US" sz="2200" dirty="0" err="1" smtClean="0"/>
              <a:t>nhanh</a:t>
            </a:r>
            <a:r>
              <a:rPr lang="en-US" sz="2200" dirty="0" smtClean="0"/>
              <a:t>: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điệp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tin,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thấy</a:t>
            </a:r>
            <a:r>
              <a:rPr lang="en-US" sz="2200" dirty="0" smtClean="0"/>
              <a:t> </a:t>
            </a:r>
            <a:r>
              <a:rPr lang="en-US" sz="2200" dirty="0" err="1" smtClean="0"/>
              <a:t>đích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điệp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chối</a:t>
            </a:r>
            <a:r>
              <a:rPr lang="en-US" sz="2200" dirty="0" smtClean="0"/>
              <a:t> </a:t>
            </a:r>
            <a:r>
              <a:rPr lang="en-US" sz="2200" dirty="0" err="1" smtClean="0"/>
              <a:t>bỏ</a:t>
            </a:r>
            <a:r>
              <a:rPr lang="en-US" sz="2200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đồng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: </a:t>
            </a:r>
            <a:r>
              <a:rPr lang="en-US" sz="2200" dirty="0" err="1" smtClean="0"/>
              <a:t>Bên</a:t>
            </a:r>
            <a:r>
              <a:rPr lang="en-US" sz="2200" dirty="0" smtClean="0"/>
              <a:t> </a:t>
            </a:r>
            <a:r>
              <a:rPr lang="en-US" sz="2200" dirty="0" err="1" smtClean="0"/>
              <a:t>gửi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tạm</a:t>
            </a:r>
            <a:r>
              <a:rPr lang="en-US" sz="2200" dirty="0" smtClean="0"/>
              <a:t> </a:t>
            </a:r>
            <a:r>
              <a:rPr lang="en-US" sz="2200" dirty="0" err="1" smtClean="0"/>
              <a:t>ngừng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điệp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đệm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bên</a:t>
            </a:r>
            <a:r>
              <a:rPr lang="en-US" sz="2200" dirty="0" smtClean="0"/>
              <a:t> </a:t>
            </a:r>
            <a:r>
              <a:rPr lang="en-US" sz="2200" dirty="0" err="1" smtClean="0"/>
              <a:t>nhận</a:t>
            </a:r>
            <a:r>
              <a:rPr lang="en-US" sz="2200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đồng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: </a:t>
            </a:r>
            <a:r>
              <a:rPr lang="en-US" sz="2200" dirty="0" err="1" smtClean="0"/>
              <a:t>Bên</a:t>
            </a:r>
            <a:r>
              <a:rPr lang="en-US" sz="2200" dirty="0" smtClean="0"/>
              <a:t> </a:t>
            </a:r>
            <a:r>
              <a:rPr lang="en-US" sz="2200" dirty="0" err="1" smtClean="0"/>
              <a:t>gửi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tạm</a:t>
            </a:r>
            <a:r>
              <a:rPr lang="en-US" sz="2200" dirty="0" smtClean="0"/>
              <a:t> </a:t>
            </a:r>
            <a:r>
              <a:rPr lang="en-US" sz="2200" dirty="0" err="1" smtClean="0"/>
              <a:t>ngừng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điệp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đệm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bên</a:t>
            </a:r>
            <a:r>
              <a:rPr lang="en-US" sz="2200" dirty="0" smtClean="0"/>
              <a:t> </a:t>
            </a:r>
            <a:r>
              <a:rPr lang="en-US" sz="2200" dirty="0" err="1" smtClean="0"/>
              <a:t>gửi</a:t>
            </a:r>
            <a:r>
              <a:rPr lang="en-US" sz="2200" dirty="0" smtClean="0"/>
              <a:t> (</a:t>
            </a:r>
            <a:r>
              <a:rPr lang="en-US" sz="2200" dirty="0" err="1" smtClean="0"/>
              <a:t>chưa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sang </a:t>
            </a:r>
            <a:r>
              <a:rPr lang="en-US" sz="2200" dirty="0" err="1" smtClean="0"/>
              <a:t>bên</a:t>
            </a:r>
            <a:r>
              <a:rPr lang="en-US" sz="2200" dirty="0" smtClean="0"/>
              <a:t> </a:t>
            </a:r>
            <a:r>
              <a:rPr lang="en-US" sz="2200" dirty="0" err="1" smtClean="0"/>
              <a:t>nhận</a:t>
            </a:r>
            <a:r>
              <a:rPr lang="en-US" sz="2200" dirty="0" smtClean="0"/>
              <a:t>).</a:t>
            </a:r>
          </a:p>
          <a:p>
            <a:pPr>
              <a:buFont typeface="Wingdings" pitchFamily="2" charset="2"/>
              <a:buChar char="q"/>
            </a:pPr>
            <a:endParaRPr 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04800"/>
          <a:ext cx="8001000" cy="3017520"/>
        </p:xfrm>
        <a:graphic>
          <a:graphicData uri="http://schemas.openxmlformats.org/drawingml/2006/table">
            <a:tbl>
              <a:tblPr/>
              <a:tblGrid>
                <a:gridCol w="1822010"/>
                <a:gridCol w="6178990"/>
              </a:tblGrid>
              <a:tr h="320213">
                <a:tc>
                  <a:txBody>
                    <a:bodyPr/>
                    <a:lstStyle/>
                    <a:p>
                      <a:pPr marL="264795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latin typeface="Times New Roman"/>
                          <a:ea typeface="Times New Roman"/>
                          <a:cs typeface="Times New Roman"/>
                        </a:rPr>
                        <a:t>Hàm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3680" marR="1500505" algn="ctr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Times New Roman"/>
                          <a:cs typeface="Times New Roman"/>
                        </a:rPr>
                        <a:t>Ý nghĩa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marL="62865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Socket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Tạo Socket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13">
                <a:tc>
                  <a:txBody>
                    <a:bodyPr/>
                    <a:lstStyle/>
                    <a:p>
                      <a:pPr marL="62865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Bind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Gắn địa chỉ cục bộ vào socket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01">
                <a:tc>
                  <a:txBody>
                    <a:bodyPr/>
                    <a:lstStyle/>
                    <a:p>
                      <a:pPr marL="62865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Listen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Thông báo sẵn sạng nhận thông tin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01">
                <a:tc>
                  <a:txBody>
                    <a:bodyPr/>
                    <a:lstStyle/>
                    <a:p>
                      <a:pPr marL="62865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Accept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Tiếp nhận yêu cầu liên kết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01">
                <a:tc>
                  <a:txBody>
                    <a:bodyPr/>
                    <a:lstStyle/>
                    <a:p>
                      <a:pPr marL="62865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Connect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Thiết lập liên kết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01">
                <a:tc>
                  <a:txBody>
                    <a:bodyPr/>
                    <a:lstStyle/>
                    <a:p>
                      <a:pPr marL="62865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Send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Gửi dữ liệu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01">
                <a:tc>
                  <a:txBody>
                    <a:bodyPr/>
                    <a:lstStyle/>
                    <a:p>
                      <a:pPr marL="62865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Receive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Nhận dữ liệu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13">
                <a:tc>
                  <a:txBody>
                    <a:bodyPr/>
                    <a:lstStyle/>
                    <a:p>
                      <a:pPr marL="62865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Close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Hủy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bỏ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liên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kết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505200"/>
          <a:ext cx="8077200" cy="3030982"/>
        </p:xfrm>
        <a:graphic>
          <a:graphicData uri="http://schemas.openxmlformats.org/drawingml/2006/table">
            <a:tbl>
              <a:tblPr/>
              <a:tblGrid>
                <a:gridCol w="1905000"/>
                <a:gridCol w="6172200"/>
              </a:tblGrid>
              <a:tr h="250190">
                <a:tc>
                  <a:txBody>
                    <a:bodyPr/>
                    <a:lstStyle/>
                    <a:p>
                      <a:pPr marL="416560" marR="412115" algn="ctr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latin typeface="Times New Roman"/>
                          <a:ea typeface="Times New Roman"/>
                          <a:cs typeface="Times New Roman"/>
                        </a:rPr>
                        <a:t>Hàm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6895" marR="1823085" algn="ctr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Ý </a:t>
                      </a:r>
                      <a:r>
                        <a:rPr lang="en-US" sz="2200" b="1" dirty="0" err="1">
                          <a:latin typeface="Times New Roman"/>
                          <a:ea typeface="Times New Roman"/>
                          <a:cs typeface="Times New Roman"/>
                        </a:rPr>
                        <a:t>nghĩa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63500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MPLbsend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Thêm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smtClean="0">
                          <a:latin typeface="Times New Roman"/>
                          <a:ea typeface="Times New Roman"/>
                          <a:cs typeface="Times New Roman"/>
                        </a:rPr>
                        <a:t>message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vào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đệm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gửi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63500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MPI-send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0" indent="-635">
                        <a:lnSpc>
                          <a:spcPct val="101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Gửi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smtClean="0">
                          <a:latin typeface="Times New Roman"/>
                          <a:ea typeface="Times New Roman"/>
                          <a:cs typeface="Times New Roman"/>
                        </a:rPr>
                        <a:t>message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và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chờ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đến</a:t>
                      </a:r>
                      <a:r>
                        <a:rPr lang="en-US" sz="2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khi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smtClean="0">
                          <a:latin typeface="Times New Roman"/>
                          <a:ea typeface="Times New Roman"/>
                          <a:cs typeface="Times New Roman"/>
                        </a:rPr>
                        <a:t>message </a:t>
                      </a:r>
                      <a:r>
                        <a:rPr lang="en-US" sz="2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đã</a:t>
                      </a:r>
                      <a:r>
                        <a:rPr lang="en-US" sz="2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được</a:t>
                      </a:r>
                      <a:r>
                        <a:rPr lang="en-US" sz="2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chuyển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đến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đệm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bên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nhận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marL="63500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MPLssend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87630" indent="-635">
                        <a:lnSpc>
                          <a:spcPct val="101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Gửi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smtClean="0">
                          <a:latin typeface="Times New Roman"/>
                          <a:ea typeface="Times New Roman"/>
                          <a:cs typeface="Times New Roman"/>
                        </a:rPr>
                        <a:t>message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và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chờ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khi</a:t>
                      </a:r>
                      <a:r>
                        <a:rPr lang="en-US" sz="2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bên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nhận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bắt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thực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hiện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việc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nhận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smtClean="0">
                          <a:latin typeface="Times New Roman"/>
                          <a:ea typeface="Times New Roman"/>
                          <a:cs typeface="Times New Roman"/>
                        </a:rPr>
                        <a:t>message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marL="63500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MPLsendrecv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Chuyển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smtClean="0">
                          <a:latin typeface="Times New Roman"/>
                          <a:ea typeface="Times New Roman"/>
                          <a:cs typeface="Times New Roman"/>
                        </a:rPr>
                        <a:t>message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và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chờ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khi</a:t>
                      </a:r>
                      <a:r>
                        <a:rPr lang="en-US" sz="2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có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xác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nhận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bên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nhận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63500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</a:rPr>
                        <a:t>MPUsend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Tham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chiếu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đến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thông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đang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chở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Times New Roman"/>
                        </a:rPr>
                        <a:t>gửi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marL="63500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Times New Roman"/>
                          <a:ea typeface="Times New Roman"/>
                          <a:cs typeface="Times New Roman"/>
                        </a:rPr>
                        <a:t>………..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0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Truyền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nhóm</a:t>
            </a:r>
            <a:r>
              <a:rPr lang="en-US" dirty="0" smtClean="0">
                <a:solidFill>
                  <a:srgbClr val="FF0000"/>
                </a:solidFill>
              </a:rPr>
              <a:t> (Multicast)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(</a:t>
            </a:r>
            <a:r>
              <a:rPr lang="en-US" sz="2200" dirty="0" err="1" smtClean="0"/>
              <a:t>multicalst</a:t>
            </a:r>
            <a:r>
              <a:rPr lang="en-US" sz="2200" dirty="0" smtClean="0"/>
              <a:t>)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 </a:t>
            </a:r>
            <a:r>
              <a:rPr lang="en-US" sz="2200" dirty="0" err="1" smtClean="0"/>
              <a:t>một</a:t>
            </a:r>
            <a:r>
              <a:rPr lang="en-US" sz="2200" dirty="0" smtClean="0"/>
              <a:t> 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lần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.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rất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lĩnh</a:t>
            </a:r>
            <a:r>
              <a:rPr lang="en-US" sz="2200" dirty="0" smtClean="0"/>
              <a:t> </a:t>
            </a:r>
            <a:r>
              <a:rPr lang="en-US" sz="2200" dirty="0" err="1" smtClean="0"/>
              <a:t>vực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tán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: </a:t>
            </a:r>
            <a:r>
              <a:rPr lang="en-US" sz="2200" dirty="0" err="1" smtClean="0"/>
              <a:t>dịch</a:t>
            </a:r>
            <a:r>
              <a:rPr lang="en-US" sz="2200" dirty="0" smtClean="0"/>
              <a:t> </a:t>
            </a:r>
            <a:r>
              <a:rPr lang="en-US" sz="2200" dirty="0" err="1" smtClean="0"/>
              <a:t>vụ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, </a:t>
            </a:r>
            <a:r>
              <a:rPr lang="en-US" sz="2200" dirty="0" err="1" smtClean="0"/>
              <a:t>hội</a:t>
            </a:r>
            <a:r>
              <a:rPr lang="en-US" sz="2200" dirty="0" smtClean="0"/>
              <a:t> </a:t>
            </a:r>
            <a:r>
              <a:rPr lang="en-US" sz="2200" dirty="0" err="1" smtClean="0"/>
              <a:t>thảo</a:t>
            </a:r>
            <a:r>
              <a:rPr lang="en-US" sz="2200" dirty="0" smtClean="0"/>
              <a:t>,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diễn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 </a:t>
            </a:r>
            <a:r>
              <a:rPr lang="en-US" sz="2200" dirty="0" err="1" smtClean="0"/>
              <a:t>cáo</a:t>
            </a:r>
            <a:r>
              <a:rPr lang="en-US" sz="2200" dirty="0" smtClean="0"/>
              <a:t>,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phát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tin…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cài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liên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tầng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OSI.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Kiến trúc hệ thống và liên lạc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5EC-03DC-4836-B472-771EB29746C2}" type="slidenum">
              <a:rPr lang="en-US"/>
              <a:pPr/>
              <a:t>19</a:t>
            </a:fld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01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endParaRPr lang="en-US" sz="22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liên</a:t>
            </a:r>
            <a:r>
              <a:rPr lang="en-US" sz="2200" dirty="0"/>
              <a:t> </a:t>
            </a:r>
            <a:r>
              <a:rPr lang="en-US" sz="2200" dirty="0" err="1"/>
              <a:t>lạc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Broadcast (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Multicast (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Sao </a:t>
            </a:r>
            <a:r>
              <a:rPr lang="en-US" sz="2200" dirty="0" err="1"/>
              <a:t>lặp</a:t>
            </a:r>
            <a:r>
              <a:rPr lang="en-US" sz="2200" dirty="0"/>
              <a:t> </a:t>
            </a:r>
            <a:r>
              <a:rPr lang="en-US" sz="2200" dirty="0" err="1"/>
              <a:t>dịch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(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server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sao</a:t>
            </a:r>
            <a:r>
              <a:rPr lang="en-US" sz="2200" dirty="0"/>
              <a:t> </a:t>
            </a:r>
            <a:r>
              <a:rPr lang="en-US" sz="2200" dirty="0" err="1"/>
              <a:t>lặp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Sao </a:t>
            </a:r>
            <a:r>
              <a:rPr lang="en-US" sz="2200" dirty="0" err="1"/>
              <a:t>lặp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(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nhật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server DL </a:t>
            </a:r>
            <a:r>
              <a:rPr lang="en-US" sz="2200" dirty="0" err="1"/>
              <a:t>sao</a:t>
            </a:r>
            <a:r>
              <a:rPr lang="en-US" sz="2200" dirty="0"/>
              <a:t> </a:t>
            </a:r>
            <a:r>
              <a:rPr lang="en-US" sz="2200" dirty="0" err="1"/>
              <a:t>lặp</a:t>
            </a:r>
            <a:r>
              <a:rPr lang="en-US" sz="2200" dirty="0"/>
              <a:t>)</a:t>
            </a:r>
          </a:p>
          <a:p>
            <a:pPr lvl="1"/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dịch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(“</a:t>
            </a:r>
            <a:r>
              <a:rPr lang="en-US" sz="2200" dirty="0" err="1"/>
              <a:t>ai</a:t>
            </a:r>
            <a:r>
              <a:rPr lang="en-US" sz="2200" dirty="0"/>
              <a:t>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dịch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?”)</a:t>
            </a:r>
          </a:p>
          <a:p>
            <a:pPr lvl="1"/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(</a:t>
            </a:r>
            <a:r>
              <a:rPr lang="en-US" sz="2200" dirty="0" err="1"/>
              <a:t>vd</a:t>
            </a:r>
            <a:r>
              <a:rPr lang="en-US" sz="2200" dirty="0"/>
              <a:t>: “</a:t>
            </a:r>
            <a:r>
              <a:rPr lang="en-US" sz="2200" dirty="0" err="1"/>
              <a:t>máy</a:t>
            </a:r>
            <a:r>
              <a:rPr lang="en-US" sz="2200" dirty="0"/>
              <a:t> in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bắt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”)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vấn</a:t>
            </a:r>
            <a:r>
              <a:rPr lang="en-US" sz="2200" dirty="0"/>
              <a:t> </a:t>
            </a:r>
            <a:r>
              <a:rPr lang="en-US" sz="2200" dirty="0" err="1"/>
              <a:t>đề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: </a:t>
            </a:r>
          </a:p>
          <a:p>
            <a:pPr lvl="1"/>
            <a:r>
              <a:rPr lang="en-US" sz="2200" dirty="0" err="1"/>
              <a:t>Độ</a:t>
            </a:r>
            <a:r>
              <a:rPr lang="en-US" sz="2200" dirty="0"/>
              <a:t> tin </a:t>
            </a:r>
            <a:r>
              <a:rPr lang="en-US" sz="2200" dirty="0" err="1"/>
              <a:t>cậy</a:t>
            </a:r>
            <a:r>
              <a:rPr lang="en-US" sz="2200" dirty="0"/>
              <a:t> (</a:t>
            </a:r>
            <a:r>
              <a:rPr lang="en-US" sz="2200" dirty="0" err="1"/>
              <a:t>ai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)</a:t>
            </a:r>
          </a:p>
          <a:p>
            <a:pPr lvl="1"/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(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, </a:t>
            </a:r>
            <a:r>
              <a:rPr lang="en-US" sz="2200" dirty="0" err="1"/>
              <a:t>vd</a:t>
            </a:r>
            <a:r>
              <a:rPr lang="en-US" sz="2200" dirty="0"/>
              <a:t>: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nhật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Truyền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thông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nhóm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(Multicast)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TRUYỀN THÔNG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52596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điệp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đảm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trao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vẫn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qui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Gọi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thủ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tục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(RPC),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gọi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(RMI),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điệp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(MOM).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tán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điệp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suốt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thấp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do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đợi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điệp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(MOM).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âm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ảnh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...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đòi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đáp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yếu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tố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tục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do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điệp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đáp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luồng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(stream).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Ngoài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điểm-điểm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hay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điểm-nhóm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(multicast),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gửi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hay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Truyền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hướng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luồng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 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(</a:t>
            </a: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 </a:t>
            </a:r>
            <a:r>
              <a:rPr lang="en-US" sz="2200" dirty="0" err="1" smtClean="0"/>
              <a:t>âm</a:t>
            </a:r>
            <a:r>
              <a:rPr lang="en-US" sz="2200" dirty="0" smtClean="0"/>
              <a:t> </a:t>
            </a:r>
            <a:r>
              <a:rPr lang="en-US" sz="2200" dirty="0" err="1" smtClean="0"/>
              <a:t>thanh</a:t>
            </a:r>
            <a:r>
              <a:rPr lang="en-US" sz="2200" dirty="0" smtClean="0"/>
              <a:t>, video….)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đáp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yêu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mặt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cũng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liên</a:t>
            </a:r>
            <a:r>
              <a:rPr lang="en-US" sz="2200" dirty="0" smtClean="0"/>
              <a:t> </a:t>
            </a:r>
            <a:r>
              <a:rPr lang="en-US" sz="2200" dirty="0" err="1" smtClean="0"/>
              <a:t>tục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 </a:t>
            </a:r>
            <a:r>
              <a:rPr lang="en-US" sz="2200" b="1" dirty="0" err="1" smtClean="0"/>
              <a:t>truyền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dạng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luồng</a:t>
            </a:r>
            <a:r>
              <a:rPr lang="en-US" sz="2200" b="1" dirty="0" smtClean="0"/>
              <a:t>.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vậy</a:t>
            </a:r>
            <a:r>
              <a:rPr lang="en-US" sz="2200" dirty="0" smtClean="0"/>
              <a:t>, ở </a:t>
            </a:r>
            <a:r>
              <a:rPr lang="en-US" sz="2200" dirty="0" err="1" smtClean="0"/>
              <a:t>đây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chế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tiếp</a:t>
            </a:r>
            <a:r>
              <a:rPr lang="en-US" sz="2200" dirty="0" smtClean="0"/>
              <a:t> </a:t>
            </a:r>
            <a:r>
              <a:rPr lang="en-US" sz="2200" dirty="0" err="1" smtClean="0"/>
              <a:t>nhanh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đồng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trì</a:t>
            </a:r>
            <a:r>
              <a:rPr lang="en-US" sz="2200" dirty="0" smtClean="0"/>
              <a:t> </a:t>
            </a:r>
            <a:r>
              <a:rPr lang="en-US" sz="2200" dirty="0" err="1" smtClean="0"/>
              <a:t>đồng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cuối</a:t>
            </a:r>
            <a:r>
              <a:rPr lang="en-US" sz="2200" dirty="0" smtClean="0"/>
              <a:t> </a:t>
            </a:r>
            <a:r>
              <a:rPr lang="en-US" sz="2200" dirty="0" err="1" smtClean="0"/>
              <a:t>cũng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môi</a:t>
            </a:r>
            <a:r>
              <a:rPr lang="en-US" sz="2200" dirty="0" smtClean="0"/>
              <a:t> </a:t>
            </a:r>
            <a:r>
              <a:rPr lang="en-US" sz="2200" dirty="0" err="1" smtClean="0"/>
              <a:t>trường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CF92-F4A3-4D72-A391-BBA4208CC3B2}" type="slidenum">
              <a:rPr lang="en-US"/>
              <a:pPr/>
              <a:t>21</a:t>
            </a:fld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8229600" cy="4191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err="1" smtClean="0"/>
              <a:t>Giữa</a:t>
            </a:r>
            <a:r>
              <a:rPr lang="en-US" sz="2200" dirty="0" smtClean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Continuous </a:t>
            </a:r>
            <a:r>
              <a:rPr lang="en-US" sz="2200" dirty="0"/>
              <a:t>media:</a:t>
            </a:r>
          </a:p>
          <a:p>
            <a:pPr lvl="1"/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dòng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endParaRPr lang="en-US" sz="2200" dirty="0"/>
          </a:p>
          <a:p>
            <a:pPr lvl="1"/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 </a:t>
            </a:r>
            <a:r>
              <a:rPr lang="en-US" sz="2200" dirty="0" err="1"/>
              <a:t>hưởng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 </a:t>
            </a:r>
            <a:r>
              <a:rPr lang="en-US" sz="2200" dirty="0" err="1"/>
              <a:t>đắn</a:t>
            </a:r>
            <a:r>
              <a:rPr lang="en-US" sz="2200" dirty="0"/>
              <a:t> (</a:t>
            </a: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discrete media)</a:t>
            </a:r>
          </a:p>
          <a:p>
            <a:pPr lvl="1"/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trễ</a:t>
            </a:r>
            <a:r>
              <a:rPr lang="en-US" sz="2200" dirty="0"/>
              <a:t> min </a:t>
            </a:r>
            <a:r>
              <a:rPr lang="en-US" sz="2200" dirty="0" err="1"/>
              <a:t>và</a:t>
            </a:r>
            <a:r>
              <a:rPr lang="en-US" sz="2200" dirty="0"/>
              <a:t> max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dòng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Chuỗi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endParaRPr lang="en-US" sz="2200" dirty="0"/>
          </a:p>
          <a:p>
            <a:pPr lvl="1"/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áp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continuous media </a:t>
            </a:r>
            <a:r>
              <a:rPr lang="en-US" sz="2200" dirty="0" err="1"/>
              <a:t>cũng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discrete media (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nối</a:t>
            </a:r>
            <a:r>
              <a:rPr lang="en-US" sz="2200" dirty="0"/>
              <a:t> TCP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dòng</a:t>
            </a:r>
            <a:r>
              <a:rPr lang="en-US" sz="2200" dirty="0"/>
              <a:t>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Truyền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hướng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luồng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355C-3FD3-4357-B180-212DFFBB83ED}" type="slidenum">
              <a:rPr lang="en-US"/>
              <a:pPr/>
              <a:t>22</a:t>
            </a:fld>
            <a:endParaRPr lang="en-US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stream: </a:t>
            </a:r>
            <a:r>
              <a:rPr lang="en-US" sz="2200" dirty="0" err="1"/>
              <a:t>Bảo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dòng</a:t>
            </a:r>
            <a:r>
              <a:rPr lang="en-US" sz="2200" dirty="0"/>
              <a:t> con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âm</a:t>
            </a:r>
            <a:r>
              <a:rPr lang="en-US" sz="2200" dirty="0"/>
              <a:t> </a:t>
            </a:r>
            <a:r>
              <a:rPr lang="en-US" sz="2200" dirty="0" err="1"/>
              <a:t>thanh</a:t>
            </a:r>
            <a:endParaRPr lang="en-US" sz="22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ở </a:t>
            </a:r>
            <a:r>
              <a:rPr lang="en-US" sz="2200" dirty="0" err="1"/>
              <a:t>phía</a:t>
            </a:r>
            <a:r>
              <a:rPr lang="en-US" sz="2200" dirty="0"/>
              <a:t> client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Client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dòng</a:t>
            </a:r>
            <a:endParaRPr lang="en-US" sz="2200" dirty="0"/>
          </a:p>
          <a:p>
            <a:pPr lvl="2">
              <a:lnSpc>
                <a:spcPct val="90000"/>
              </a:lnSpc>
            </a:pP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(</a:t>
            </a: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timestampt</a:t>
            </a:r>
            <a:r>
              <a:rPr lang="en-US" sz="2200" dirty="0"/>
              <a:t>)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endParaRPr lang="en-US" sz="2200" dirty="0"/>
          </a:p>
          <a:p>
            <a:pPr lvl="2">
              <a:lnSpc>
                <a:spcPct val="90000"/>
              </a:lnSpc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dòng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trễ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ở </a:t>
            </a:r>
            <a:r>
              <a:rPr lang="en-US" sz="2200" dirty="0" err="1"/>
              <a:t>phía</a:t>
            </a:r>
            <a:r>
              <a:rPr lang="en-US" sz="2200" dirty="0"/>
              <a:t> server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Multiplex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dòng</a:t>
            </a:r>
            <a:r>
              <a:rPr lang="en-US" sz="2200" dirty="0"/>
              <a:t> con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dòng</a:t>
            </a:r>
            <a:endParaRPr lang="en-US" sz="2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Truyền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hướng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luồng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ĐỊNH DANH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4400" cy="4525963"/>
          </a:xfrm>
        </p:spPr>
        <p:txBody>
          <a:bodyPr>
            <a:noAutofit/>
          </a:bodyPr>
          <a:lstStyle/>
          <a:p>
            <a:pPr marL="342900" lvl="2" indent="-342900">
              <a:buFont typeface="Wingdings" pitchFamily="2" charset="2"/>
              <a:buChar char="q"/>
            </a:pPr>
            <a:r>
              <a:rPr lang="en-US" sz="2200" b="1" i="1" dirty="0" err="1" smtClean="0"/>
              <a:t>Tên</a:t>
            </a:r>
            <a:r>
              <a:rPr lang="en-US" sz="2200" b="1" i="1" dirty="0" smtClean="0"/>
              <a:t>, </a:t>
            </a:r>
            <a:r>
              <a:rPr lang="en-US" sz="2200" b="1" i="1" dirty="0" err="1" smtClean="0"/>
              <a:t>định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danh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và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địa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chỉ</a:t>
            </a:r>
            <a:endParaRPr lang="en-US" sz="2200" b="1" i="1" dirty="0" smtClean="0"/>
          </a:p>
          <a:p>
            <a:r>
              <a:rPr lang="en-US" sz="2200" dirty="0" err="1" smtClean="0"/>
              <a:t>Tên</a:t>
            </a:r>
            <a:r>
              <a:rPr lang="en-US" sz="2200" dirty="0" smtClean="0"/>
              <a:t> (name); </a:t>
            </a:r>
            <a:r>
              <a:rPr lang="en-US" sz="2200" dirty="0" err="1" smtClean="0"/>
              <a:t>Địa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(address) </a:t>
            </a:r>
          </a:p>
          <a:p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danh</a:t>
            </a:r>
            <a:r>
              <a:rPr lang="en-US" sz="2200" dirty="0" smtClean="0"/>
              <a:t> (Identifiers); </a:t>
            </a:r>
          </a:p>
          <a:p>
            <a:r>
              <a:rPr lang="en-US" sz="2200" dirty="0" err="1" smtClean="0"/>
              <a:t>Không</a:t>
            </a:r>
            <a:r>
              <a:rPr lang="en-US" sz="2200" dirty="0" smtClean="0"/>
              <a:t> 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(Name space). </a:t>
            </a:r>
          </a:p>
          <a:p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thân</a:t>
            </a:r>
            <a:r>
              <a:rPr lang="en-US" sz="2200" dirty="0" smtClean="0"/>
              <a:t> </a:t>
            </a:r>
            <a:r>
              <a:rPr lang="en-US" sz="2200" dirty="0" err="1" smtClean="0"/>
              <a:t>thiện</a:t>
            </a:r>
            <a:r>
              <a:rPr lang="en-US" sz="2200" dirty="0" smtClean="0"/>
              <a:t> (Human-friendly name); </a:t>
            </a:r>
          </a:p>
          <a:p>
            <a:r>
              <a:rPr lang="en-US" sz="2200" dirty="0" err="1" smtClean="0"/>
              <a:t>Địa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: </a:t>
            </a:r>
            <a:r>
              <a:rPr lang="en-US" sz="2200" dirty="0" err="1" smtClean="0"/>
              <a:t>Địa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biệt</a:t>
            </a:r>
            <a:r>
              <a:rPr lang="en-US" sz="2200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 err="1" smtClean="0"/>
              <a:t>Tính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chất</a:t>
            </a:r>
            <a:endParaRPr lang="en-US" sz="2200" b="1" dirty="0" smtClean="0"/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địa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endParaRPr lang="en-US" sz="2200" dirty="0" smtClean="0"/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địa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tồn</a:t>
            </a:r>
            <a:r>
              <a:rPr lang="en-US" sz="2200" dirty="0" smtClean="0"/>
              <a:t> </a:t>
            </a:r>
            <a:r>
              <a:rPr lang="en-US" sz="2200" dirty="0" err="1" smtClean="0"/>
              <a:t>tại</a:t>
            </a:r>
            <a:endParaRPr lang="en-US" sz="2200" dirty="0" smtClean="0"/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địa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trỏ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endParaRPr lang="en-US" sz="2200" dirty="0" smtClean="0"/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Đảm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</a:t>
            </a:r>
            <a:r>
              <a:rPr lang="en-US" sz="2200" dirty="0" err="1" smtClean="0"/>
              <a:t>tới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endParaRPr lang="en-US" sz="2200" dirty="0" smtClean="0"/>
          </a:p>
          <a:p>
            <a:pPr lvl="0">
              <a:buFont typeface="Wingdings" pitchFamily="2" charset="2"/>
              <a:buChar char="q"/>
            </a:pPr>
            <a:r>
              <a:rPr lang="en-US" sz="2200" b="1" dirty="0" err="1" smtClean="0"/>
              <a:t>Ba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yêu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cầu</a:t>
            </a:r>
            <a:r>
              <a:rPr lang="en-US" sz="2200" b="1" dirty="0" smtClean="0"/>
              <a:t>: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danh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1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endParaRPr lang="en-US" sz="2200" dirty="0" smtClean="0"/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danh</a:t>
            </a:r>
            <a:endParaRPr lang="en-US" sz="2200" dirty="0" smtClean="0"/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tái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danh</a:t>
            </a:r>
            <a:r>
              <a:rPr lang="en-US" sz="2200" dirty="0" smtClean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ĐỊNH DANH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685800"/>
            <a:ext cx="8534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buFont typeface="Wingdings" pitchFamily="2" charset="2"/>
              <a:buChar char="q"/>
            </a:pPr>
            <a:r>
              <a:rPr lang="en-US" sz="2200" b="1" i="1" dirty="0" err="1" smtClean="0"/>
              <a:t>Đặt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tên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phẳng</a:t>
            </a:r>
            <a:r>
              <a:rPr lang="en-US" sz="2200" b="1" i="1" dirty="0" smtClean="0"/>
              <a:t>: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phẳng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phi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trúc</a:t>
            </a:r>
            <a:r>
              <a:rPr lang="en-US" sz="2200" dirty="0" smtClean="0"/>
              <a:t>, </a:t>
            </a:r>
            <a:r>
              <a:rPr lang="en-US" sz="2200" dirty="0" err="1" smtClean="0"/>
              <a:t>nó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thuần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chuỗi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bit </a:t>
            </a:r>
            <a:r>
              <a:rPr lang="en-US" sz="2200" dirty="0" err="1" smtClean="0"/>
              <a:t>ngẫu</a:t>
            </a:r>
            <a:r>
              <a:rPr lang="en-US" sz="2200" dirty="0" smtClean="0"/>
              <a:t> </a:t>
            </a:r>
            <a:r>
              <a:rPr lang="en-US" sz="2200" dirty="0" err="1" smtClean="0"/>
              <a:t>nhiên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chứa</a:t>
            </a:r>
            <a:r>
              <a:rPr lang="en-US" sz="2200" dirty="0" smtClean="0"/>
              <a:t> </a:t>
            </a:r>
            <a:r>
              <a:rPr lang="en-US" sz="2200" dirty="0" err="1" smtClean="0"/>
              <a:t>bất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liên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tới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. 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533400" y="1905000"/>
            <a:ext cx="8305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buFont typeface="Wingdings" pitchFamily="2" charset="2"/>
              <a:buChar char="q"/>
            </a:pPr>
            <a:r>
              <a:rPr lang="en-US" sz="2200" b="1" i="1" dirty="0" err="1" smtClean="0"/>
              <a:t>Đặt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tên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có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cấu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trúc</a:t>
            </a:r>
            <a:endParaRPr lang="en-US" sz="2200" b="1" i="1" dirty="0" smtClean="0"/>
          </a:p>
          <a:p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phẳng</a:t>
            </a:r>
            <a:r>
              <a:rPr lang="en-US" sz="2200" dirty="0" smtClean="0"/>
              <a:t> </a:t>
            </a:r>
            <a:r>
              <a:rPr lang="en-US" sz="2200" dirty="0" err="1" smtClean="0"/>
              <a:t>phù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nhưng</a:t>
            </a:r>
            <a:r>
              <a:rPr lang="en-US" sz="2200" dirty="0" smtClean="0"/>
              <a:t> </a:t>
            </a:r>
            <a:r>
              <a:rPr lang="en-US" sz="2200" dirty="0" err="1" smtClean="0"/>
              <a:t>nó</a:t>
            </a:r>
            <a:r>
              <a:rPr lang="en-US" sz="2200" dirty="0" smtClean="0"/>
              <a:t> </a:t>
            </a:r>
            <a:r>
              <a:rPr lang="en-US" sz="2200" dirty="0" err="1" smtClean="0"/>
              <a:t>hoàn</a:t>
            </a:r>
            <a:r>
              <a:rPr lang="en-US" sz="2200" dirty="0" smtClean="0"/>
              <a:t> </a:t>
            </a:r>
            <a:r>
              <a:rPr lang="en-US" sz="2200" dirty="0" err="1" smtClean="0"/>
              <a:t>toàn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thân</a:t>
            </a:r>
            <a:r>
              <a:rPr lang="en-US" sz="2200" dirty="0" smtClean="0"/>
              <a:t> </a:t>
            </a:r>
            <a:r>
              <a:rPr lang="en-US" sz="2200" dirty="0" err="1" smtClean="0"/>
              <a:t>thiện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con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, con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giản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dễ</a:t>
            </a:r>
            <a:r>
              <a:rPr lang="en-US" sz="2200" dirty="0" smtClean="0"/>
              <a:t> </a:t>
            </a:r>
            <a:r>
              <a:rPr lang="en-US" sz="2200" dirty="0" err="1" smtClean="0"/>
              <a:t>đọc</a:t>
            </a:r>
            <a:r>
              <a:rPr lang="en-US" sz="2200" dirty="0" smtClean="0"/>
              <a:t>,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dù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hay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tin.</a:t>
            </a:r>
            <a:endParaRPr lang="en-US" sz="2200" dirty="0"/>
          </a:p>
        </p:txBody>
      </p:sp>
      <p:pic>
        <p:nvPicPr>
          <p:cNvPr id="6" name="image2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581400"/>
            <a:ext cx="8458200" cy="2667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28278" y="6324600"/>
            <a:ext cx="1119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Đồ</a:t>
            </a:r>
            <a:r>
              <a:rPr lang="en-US" i="1" dirty="0" smtClean="0"/>
              <a:t> </a:t>
            </a:r>
            <a:r>
              <a:rPr lang="en-US" i="1" dirty="0" err="1" smtClean="0"/>
              <a:t>thị</a:t>
            </a:r>
            <a:r>
              <a:rPr lang="en-US" i="1" dirty="0" smtClean="0"/>
              <a:t> </a:t>
            </a:r>
            <a:r>
              <a:rPr lang="en-US" i="1" dirty="0" err="1" smtClean="0"/>
              <a:t>tên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tên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458200" cy="559276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địa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tán</a:t>
            </a:r>
            <a:r>
              <a:rPr lang="en-US" sz="2200" dirty="0" smtClean="0"/>
              <a:t>.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đưa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kĩ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nó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dễ</a:t>
            </a:r>
            <a:r>
              <a:rPr lang="en-US" sz="2200" dirty="0" smtClean="0"/>
              <a:t> </a:t>
            </a:r>
            <a:r>
              <a:rPr lang="en-US" sz="2200" dirty="0" err="1" smtClean="0"/>
              <a:t>dàng</a:t>
            </a:r>
            <a:r>
              <a:rPr lang="en-US" sz="2200" dirty="0" smtClean="0"/>
              <a:t>.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hay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(path name).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(name resolution).</a:t>
            </a:r>
            <a:r>
              <a:rPr lang="en-US" sz="2200" dirty="0" err="1" smtClean="0"/>
              <a:t>Trả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danh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, 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: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200" dirty="0" err="1" smtClean="0"/>
              <a:t>Kỹ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gần</a:t>
            </a:r>
            <a:r>
              <a:rPr lang="en-US" sz="2200" dirty="0" smtClean="0"/>
              <a:t> (Closure):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kĩ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ta</a:t>
            </a:r>
            <a:r>
              <a:rPr lang="en-US" sz="2200" dirty="0" smtClean="0"/>
              <a:t> </a:t>
            </a:r>
            <a:r>
              <a:rPr lang="en-US" sz="2200" dirty="0" err="1" smtClean="0"/>
              <a:t>biết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thế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ở </a:t>
            </a:r>
            <a:r>
              <a:rPr lang="en-US" sz="2200" dirty="0" err="1" smtClean="0"/>
              <a:t>đâu</a:t>
            </a:r>
            <a:r>
              <a:rPr lang="en-US" sz="2200" dirty="0" smtClean="0"/>
              <a:t>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200" dirty="0" err="1" smtClean="0"/>
              <a:t>Kỹ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liên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(Linking): </a:t>
            </a:r>
            <a:r>
              <a:rPr lang="en-US" sz="2200" dirty="0" err="1" smtClean="0"/>
              <a:t>kĩ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bí</a:t>
            </a:r>
            <a:r>
              <a:rPr lang="en-US" sz="2200" dirty="0" smtClean="0"/>
              <a:t> </a:t>
            </a:r>
            <a:r>
              <a:rPr lang="en-US" sz="2200" dirty="0" err="1" smtClean="0"/>
              <a:t>danh</a:t>
            </a:r>
            <a:r>
              <a:rPr lang="en-US" sz="2200" dirty="0" smtClean="0"/>
              <a:t> (alias)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giống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. </a:t>
            </a:r>
            <a:r>
              <a:rPr lang="en-US" sz="2200" dirty="0" err="1" smtClean="0"/>
              <a:t>kĩ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phép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đường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thị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.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tiếp</a:t>
            </a:r>
            <a:r>
              <a:rPr lang="en-US" sz="2200" dirty="0" smtClean="0"/>
              <a:t> </a:t>
            </a:r>
            <a:r>
              <a:rPr lang="en-US" sz="2200" dirty="0" err="1" smtClean="0"/>
              <a:t>cận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lá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địa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hay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đường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 </a:t>
            </a:r>
            <a:r>
              <a:rPr lang="en-US" sz="2200" dirty="0" err="1" smtClean="0"/>
              <a:t>tuyệt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tới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err="1" smtClean="0"/>
              <a:t>Kỹ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gắn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(Mounting):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kĩ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.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thư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gắn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giữ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danh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,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thư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bên</a:t>
            </a:r>
            <a:r>
              <a:rPr lang="en-US" sz="2200" dirty="0" smtClean="0"/>
              <a:t> </a:t>
            </a:r>
            <a:r>
              <a:rPr lang="en-US" sz="2200" dirty="0" err="1" smtClean="0"/>
              <a:t>phía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gắn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gắn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: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toàn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(Global): </a:t>
            </a:r>
            <a:r>
              <a:rPr lang="en-US" sz="2200" dirty="0" err="1" smtClean="0"/>
              <a:t>Chứa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thư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ở </a:t>
            </a: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cao</a:t>
            </a:r>
            <a:r>
              <a:rPr lang="en-US" sz="2200" dirty="0" smtClean="0"/>
              <a:t>.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thư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ít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. </a:t>
            </a:r>
            <a:r>
              <a:rPr lang="en-US" sz="2200" dirty="0" err="1" smtClean="0"/>
              <a:t>Khả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sẵn</a:t>
            </a:r>
            <a:r>
              <a:rPr lang="en-US" sz="2200" dirty="0" smtClean="0"/>
              <a:t> </a:t>
            </a:r>
            <a:r>
              <a:rPr lang="en-US" sz="2200" dirty="0" err="1" smtClean="0"/>
              <a:t>sàng</a:t>
            </a:r>
            <a:r>
              <a:rPr lang="en-US" sz="2200" dirty="0" smtClean="0"/>
              <a:t> ở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toàn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yêu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cao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so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. 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(Administrational): </a:t>
            </a:r>
            <a:r>
              <a:rPr lang="en-US" sz="2200" dirty="0" err="1" smtClean="0"/>
              <a:t>Chứa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thư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ở </a:t>
            </a: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,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,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chia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khu</a:t>
            </a:r>
            <a:r>
              <a:rPr lang="en-US" sz="2200" dirty="0" smtClean="0"/>
              <a:t> </a:t>
            </a:r>
            <a:r>
              <a:rPr lang="en-US" sz="2200" dirty="0" err="1" smtClean="0"/>
              <a:t>vực</a:t>
            </a:r>
            <a:r>
              <a:rPr lang="en-US" sz="2200" dirty="0" smtClean="0"/>
              <a:t>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.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ở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cũng</a:t>
            </a:r>
            <a:r>
              <a:rPr lang="en-US" sz="2200" dirty="0" smtClean="0"/>
              <a:t> </a:t>
            </a:r>
            <a:r>
              <a:rPr lang="en-US" sz="2200" dirty="0" err="1" smtClean="0"/>
              <a:t>ít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. </a:t>
            </a:r>
            <a:r>
              <a:rPr lang="en-US" sz="2200" dirty="0" err="1" smtClean="0"/>
              <a:t>Khả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sẵn</a:t>
            </a:r>
            <a:r>
              <a:rPr lang="en-US" sz="2200" dirty="0" smtClean="0"/>
              <a:t> </a:t>
            </a:r>
            <a:r>
              <a:rPr lang="en-US" sz="2200" dirty="0" err="1" smtClean="0"/>
              <a:t>sàng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chủ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administrational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rất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khách</a:t>
            </a:r>
            <a:r>
              <a:rPr lang="en-US" sz="2200" dirty="0" smtClean="0"/>
              <a:t> do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chủ</a:t>
            </a:r>
            <a:r>
              <a:rPr lang="en-US" sz="2200" dirty="0" smtClean="0"/>
              <a:t>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lí</a:t>
            </a:r>
            <a:r>
              <a:rPr lang="en-US" sz="2200" dirty="0" smtClean="0"/>
              <a:t>. 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vị</a:t>
            </a:r>
            <a:r>
              <a:rPr lang="en-US" sz="2200" dirty="0" smtClean="0"/>
              <a:t> (Managerial): </a:t>
            </a:r>
            <a:r>
              <a:rPr lang="en-US" sz="2200" dirty="0" err="1" smtClean="0"/>
              <a:t>Chứa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thư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ở </a:t>
            </a: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thấp</a:t>
            </a:r>
            <a:r>
              <a:rPr lang="en-US" sz="2200" dirty="0" smtClean="0"/>
              <a:t>,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khá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xuyên</a:t>
            </a:r>
            <a:r>
              <a:rPr lang="en-US" sz="2200" dirty="0" smtClean="0"/>
              <a:t>. </a:t>
            </a:r>
            <a:r>
              <a:rPr lang="en-US" sz="2200" dirty="0" err="1" smtClean="0"/>
              <a:t>Yêu</a:t>
            </a:r>
            <a:r>
              <a:rPr lang="en-US" sz="2200" dirty="0" smtClean="0"/>
              <a:t> 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sẵn</a:t>
            </a:r>
            <a:r>
              <a:rPr lang="en-US" sz="2200" dirty="0" smtClean="0"/>
              <a:t> </a:t>
            </a:r>
            <a:r>
              <a:rPr lang="en-US" sz="2200" dirty="0" err="1" smtClean="0"/>
              <a:t>sàng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chủ</a:t>
            </a:r>
            <a:r>
              <a:rPr lang="en-US" sz="2200" dirty="0" smtClean="0"/>
              <a:t>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ít</a:t>
            </a:r>
            <a:r>
              <a:rPr lang="en-US" sz="2200" dirty="0" smtClean="0"/>
              <a:t> </a:t>
            </a:r>
            <a:r>
              <a:rPr lang="en-US" sz="2200" dirty="0" err="1" smtClean="0"/>
              <a:t>khắt</a:t>
            </a:r>
            <a:r>
              <a:rPr lang="en-US" sz="2200" dirty="0" smtClean="0"/>
              <a:t> </a:t>
            </a:r>
            <a:r>
              <a:rPr lang="en-US" sz="2200" dirty="0" err="1" smtClean="0"/>
              <a:t>khe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so  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. </a:t>
            </a:r>
            <a:r>
              <a:rPr lang="en-US" sz="2200" dirty="0" err="1" smtClean="0"/>
              <a:t>Tuy</a:t>
            </a:r>
            <a:r>
              <a:rPr lang="en-US" sz="2200" dirty="0" smtClean="0"/>
              <a:t> </a:t>
            </a:r>
            <a:r>
              <a:rPr lang="en-US" sz="2200" dirty="0" err="1" smtClean="0"/>
              <a:t>nhiên</a:t>
            </a:r>
            <a:r>
              <a:rPr lang="en-US" sz="2200" dirty="0" smtClean="0"/>
              <a:t>, </a:t>
            </a:r>
            <a:r>
              <a:rPr lang="en-US" sz="2200" dirty="0" err="1" smtClean="0"/>
              <a:t>hiệu</a:t>
            </a:r>
            <a:r>
              <a:rPr lang="en-US" sz="2200" dirty="0" smtClean="0"/>
              <a:t> </a:t>
            </a:r>
            <a:r>
              <a:rPr lang="en-US" sz="2200" dirty="0" err="1" smtClean="0"/>
              <a:t>suất</a:t>
            </a:r>
            <a:r>
              <a:rPr lang="en-US" sz="2200" dirty="0" smtClean="0"/>
              <a:t> </a:t>
            </a:r>
            <a:r>
              <a:rPr lang="en-US" sz="2200" dirty="0" err="1" smtClean="0"/>
              <a:t>hoạt</a:t>
            </a:r>
            <a:r>
              <a:rPr lang="en-US" sz="2200" dirty="0" smtClean="0"/>
              <a:t> </a:t>
            </a:r>
            <a:r>
              <a:rPr lang="en-US" sz="2200" dirty="0" err="1" smtClean="0"/>
              <a:t>động</a:t>
            </a:r>
            <a:r>
              <a:rPr lang="en-US" sz="2200" dirty="0" smtClean="0"/>
              <a:t> </a:t>
            </a:r>
            <a:r>
              <a:rPr lang="en-US" sz="2200" dirty="0" err="1" smtClean="0"/>
              <a:t>yêu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cao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do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xuyên</a:t>
            </a:r>
            <a:r>
              <a:rPr lang="en-US" sz="2200" dirty="0" smtClean="0"/>
              <a:t> </a:t>
            </a:r>
            <a:r>
              <a:rPr lang="en-US" sz="2200" dirty="0" err="1" smtClean="0"/>
              <a:t>cập</a:t>
            </a:r>
            <a:r>
              <a:rPr lang="en-US" sz="2200" dirty="0" smtClean="0"/>
              <a:t> </a:t>
            </a:r>
            <a:r>
              <a:rPr lang="en-US" sz="2200" dirty="0" err="1" smtClean="0"/>
              <a:t>nhật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.</a:t>
            </a:r>
          </a:p>
          <a:p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đặt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tên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miền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Dịch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tán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nay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DNS (Domain Name System)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 Internet (1984)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địa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IP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. DNS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gia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thân</a:t>
            </a:r>
            <a:r>
              <a:rPr lang="en-US" sz="2000" dirty="0" smtClean="0"/>
              <a:t> </a:t>
            </a:r>
            <a:r>
              <a:rPr lang="en-US" sz="2000" dirty="0" err="1" smtClean="0"/>
              <a:t>thiện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con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. </a:t>
            </a:r>
          </a:p>
          <a:p>
            <a:pPr indent="1588">
              <a:buNone/>
            </a:pP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2"/>
              </a:rPr>
              <a:t>www.ptit.edu.vn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con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tuyến</a:t>
            </a:r>
            <a:r>
              <a:rPr lang="en-US" sz="2000" dirty="0" smtClean="0"/>
              <a:t>,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gia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tuyến</a:t>
            </a:r>
            <a:r>
              <a:rPr lang="en-US" sz="2000" dirty="0" smtClean="0"/>
              <a:t>,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địa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113.171.248.52.</a:t>
            </a:r>
          </a:p>
          <a:p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gợi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mục</a:t>
            </a:r>
            <a:r>
              <a:rPr lang="en-US" sz="2000" dirty="0" smtClean="0"/>
              <a:t> </a:t>
            </a:r>
            <a:r>
              <a:rPr lang="en-US" sz="2000" dirty="0" err="1" smtClean="0"/>
              <a:t>đich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vi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tổ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sỡ</a:t>
            </a:r>
            <a:r>
              <a:rPr lang="en-US" sz="2000" dirty="0" smtClean="0"/>
              <a:t> </a:t>
            </a:r>
            <a:r>
              <a:rPr lang="en-US" sz="2000" dirty="0" err="1" smtClean="0"/>
              <a:t>hữu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.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tối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63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</a:t>
            </a:r>
            <a:r>
              <a:rPr lang="en-US" sz="2000" dirty="0" err="1" smtClean="0"/>
              <a:t>dấu</a:t>
            </a:r>
            <a:r>
              <a:rPr lang="en-US" sz="2000" dirty="0" smtClean="0"/>
              <a:t> “.”.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(a-z </a:t>
            </a:r>
            <a:r>
              <a:rPr lang="en-US" sz="2000" dirty="0" err="1" smtClean="0"/>
              <a:t>A-Z</a:t>
            </a:r>
            <a:r>
              <a:rPr lang="en-US" sz="2000" dirty="0" smtClean="0"/>
              <a:t> 0-9)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“-”.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đầy</a:t>
            </a:r>
            <a:r>
              <a:rPr lang="en-US" sz="2000" dirty="0" smtClean="0"/>
              <a:t> </a:t>
            </a:r>
            <a:r>
              <a:rPr lang="en-US" sz="2000" dirty="0" err="1" smtClean="0"/>
              <a:t>đủ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 </a:t>
            </a:r>
            <a:r>
              <a:rPr lang="en-US" sz="2000" dirty="0" err="1" smtClean="0"/>
              <a:t>dài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vượt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255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.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chia</a:t>
            </a:r>
            <a:r>
              <a:rPr lang="en-US" sz="2000" dirty="0" smtClean="0"/>
              <a:t> </a:t>
            </a:r>
            <a:r>
              <a:rPr lang="en-US" sz="2000" dirty="0" err="1" smtClean="0"/>
              <a:t>trách</a:t>
            </a:r>
            <a:r>
              <a:rPr lang="en-US" sz="2000" dirty="0" smtClean="0"/>
              <a:t> </a:t>
            </a:r>
            <a:r>
              <a:rPr lang="en-US" sz="2000" dirty="0" err="1" smtClean="0"/>
              <a:t>nhiệm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tới</a:t>
            </a:r>
            <a:r>
              <a:rPr lang="en-US" sz="2000" dirty="0" smtClean="0"/>
              <a:t> </a:t>
            </a:r>
            <a:r>
              <a:rPr lang="en-US" sz="2000" dirty="0" err="1" smtClean="0"/>
              <a:t>địa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IP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rõ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chủ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thẩm</a:t>
            </a:r>
            <a:r>
              <a:rPr lang="en-US" sz="2000" dirty="0" smtClean="0"/>
              <a:t> </a:t>
            </a:r>
            <a:r>
              <a:rPr lang="en-US" sz="2000" dirty="0" err="1" smtClean="0"/>
              <a:t>quyền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.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chủ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thẩm</a:t>
            </a:r>
            <a:r>
              <a:rPr lang="en-US" sz="2000" dirty="0" smtClean="0"/>
              <a:t> </a:t>
            </a:r>
            <a:r>
              <a:rPr lang="en-US" sz="2000" dirty="0" err="1" smtClean="0"/>
              <a:t>quyền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chịu</a:t>
            </a:r>
            <a:r>
              <a:rPr lang="en-US" sz="2000" dirty="0" smtClean="0"/>
              <a:t> </a:t>
            </a:r>
            <a:r>
              <a:rPr lang="en-US" sz="2000" dirty="0" err="1" smtClean="0"/>
              <a:t>trách</a:t>
            </a:r>
            <a:r>
              <a:rPr lang="en-US" sz="2000" dirty="0" smtClean="0"/>
              <a:t> </a:t>
            </a:r>
            <a:r>
              <a:rPr lang="en-US" sz="2000" dirty="0" err="1" smtClean="0"/>
              <a:t>nhiệm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riêng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họ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lượt</a:t>
            </a:r>
            <a:r>
              <a:rPr lang="en-US" sz="2000" dirty="0" smtClean="0"/>
              <a:t> 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chủ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phụ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miền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Ban </a:t>
            </a:r>
            <a:r>
              <a:rPr lang="en-US" sz="2000" dirty="0" err="1" smtClean="0"/>
              <a:t>đầu</a:t>
            </a:r>
            <a:r>
              <a:rPr lang="en-US" sz="2000" dirty="0" smtClean="0"/>
              <a:t>, </a:t>
            </a:r>
            <a:r>
              <a:rPr lang="en-US" sz="2000" dirty="0" err="1" smtClean="0"/>
              <a:t>tất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địa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IP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giữ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tin hosts.txt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mạng</a:t>
            </a:r>
            <a:r>
              <a:rPr lang="en-US" sz="2000" dirty="0" smtClean="0"/>
              <a:t> NIC (Network Information Center)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Mỹ</a:t>
            </a:r>
            <a:r>
              <a:rPr lang="en-US" sz="2000" dirty="0" smtClean="0"/>
              <a:t>. </a:t>
            </a:r>
            <a:r>
              <a:rPr lang="en-US" sz="2000" dirty="0" err="1" smtClean="0"/>
              <a:t>Tuy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Internet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,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giữ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 </a:t>
            </a:r>
            <a:r>
              <a:rPr lang="en-US" sz="2000" dirty="0" err="1" smtClean="0"/>
              <a:t>đáp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nhu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phối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nhật</a:t>
            </a:r>
            <a:r>
              <a:rPr lang="en-US" sz="2000" dirty="0" smtClean="0"/>
              <a:t>. Do </a:t>
            </a:r>
            <a:r>
              <a:rPr lang="en-US" sz="2000" dirty="0" err="1" smtClean="0"/>
              <a:t>đó</a:t>
            </a:r>
            <a:r>
              <a:rPr lang="en-US" sz="2000" dirty="0" smtClean="0"/>
              <a:t>,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DNS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dưới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tán</a:t>
            </a:r>
            <a:r>
              <a:rPr lang="en-US" sz="2000" dirty="0" smtClean="0"/>
              <a:t>,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Hiện</a:t>
            </a:r>
            <a:r>
              <a:rPr lang="en-US" sz="2000" dirty="0" smtClean="0"/>
              <a:t> nay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giới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bố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.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gốc</a:t>
            </a:r>
            <a:r>
              <a:rPr lang="en-US" sz="2000" dirty="0" smtClean="0"/>
              <a:t> (ROOT)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dấu</a:t>
            </a:r>
            <a:r>
              <a:rPr lang="en-US" sz="2000" dirty="0" smtClean="0"/>
              <a:t> ".". </a:t>
            </a:r>
            <a:r>
              <a:rPr lang="en-US" sz="2000" dirty="0" err="1" smtClean="0"/>
              <a:t>Dưới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gốc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: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chung</a:t>
            </a:r>
            <a:r>
              <a:rPr lang="en-US" sz="2000" dirty="0" smtClean="0"/>
              <a:t>- </a:t>
            </a:r>
            <a:r>
              <a:rPr lang="en-US" sz="2000" dirty="0" err="1" smtClean="0"/>
              <a:t>gTLDs</a:t>
            </a:r>
            <a:r>
              <a:rPr lang="en-US" sz="2000" dirty="0" smtClean="0"/>
              <a:t> (generic Top Level Domains)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quốc</a:t>
            </a:r>
            <a:r>
              <a:rPr lang="en-US" sz="2000" dirty="0" smtClean="0"/>
              <a:t> </a:t>
            </a:r>
            <a:r>
              <a:rPr lang="en-US" sz="2000" dirty="0" err="1" smtClean="0"/>
              <a:t>gia</a:t>
            </a:r>
            <a:r>
              <a:rPr lang="en-US" sz="2000" dirty="0" smtClean="0"/>
              <a:t> – </a:t>
            </a:r>
            <a:r>
              <a:rPr lang="en-US" sz="2000" dirty="0" err="1" smtClean="0"/>
              <a:t>ccTLD</a:t>
            </a:r>
            <a:r>
              <a:rPr lang="en-US" sz="2000" dirty="0" smtClean="0"/>
              <a:t> (country code Top Level Domains) </a:t>
            </a:r>
            <a:r>
              <a:rPr lang="en-US" sz="2000" dirty="0" err="1" smtClean="0"/>
              <a:t>như</a:t>
            </a:r>
            <a:r>
              <a:rPr lang="en-US" sz="2000" dirty="0" smtClean="0"/>
              <a:t> .</a:t>
            </a:r>
            <a:r>
              <a:rPr lang="en-US" sz="2000" dirty="0" err="1" smtClean="0"/>
              <a:t>vn</a:t>
            </a:r>
            <a:r>
              <a:rPr lang="en-US" sz="2000" dirty="0" smtClean="0"/>
              <a:t>, .</a:t>
            </a:r>
            <a:r>
              <a:rPr lang="en-US" sz="2000" dirty="0" err="1" smtClean="0"/>
              <a:t>jp</a:t>
            </a:r>
            <a:r>
              <a:rPr lang="en-US" sz="2000" dirty="0" smtClean="0"/>
              <a:t>, .</a:t>
            </a:r>
            <a:r>
              <a:rPr lang="en-US" sz="2000" dirty="0" err="1" smtClean="0"/>
              <a:t>kr</a:t>
            </a:r>
            <a:r>
              <a:rPr lang="en-US" sz="2000" dirty="0" smtClean="0"/>
              <a:t>, .…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iTLD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usTLD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nhóm</a:t>
            </a:r>
            <a:r>
              <a:rPr lang="en-US" sz="2000" dirty="0" smtClean="0"/>
              <a:t> </a:t>
            </a:r>
            <a:r>
              <a:rPr lang="en-US" sz="2000" dirty="0" err="1" smtClean="0"/>
              <a:t>gTLD</a:t>
            </a:r>
            <a:r>
              <a:rPr lang="en-US" sz="2000" dirty="0" smtClean="0"/>
              <a:t> (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tách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ý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lịch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).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chung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nay do </a:t>
            </a:r>
            <a:r>
              <a:rPr lang="en-US" sz="2000" dirty="0" err="1" smtClean="0"/>
              <a:t>tổ</a:t>
            </a:r>
            <a:r>
              <a:rPr lang="en-US" sz="2000" dirty="0" smtClean="0"/>
              <a:t>    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ICANN (Internet </a:t>
            </a:r>
            <a:r>
              <a:rPr lang="en-US" sz="2000" dirty="0" err="1" smtClean="0"/>
              <a:t>Coroperation</a:t>
            </a:r>
            <a:r>
              <a:rPr lang="en-US" sz="2000" dirty="0" smtClean="0"/>
              <a:t> for Assigned Names and Numbers)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,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khảo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địa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u="sng" dirty="0" smtClean="0"/>
              <a:t>http</a:t>
            </a:r>
            <a:r>
              <a:rPr lang="en-US" sz="2000" dirty="0" smtClean="0">
                <a:hlinkClick r:id="rId2"/>
              </a:rPr>
              <a:t>s://w</a:t>
            </a:r>
            <a:r>
              <a:rPr lang="en-US" sz="2000" u="sng" dirty="0" smtClean="0"/>
              <a:t>w</a:t>
            </a:r>
            <a:r>
              <a:rPr lang="en-US" sz="2000" dirty="0" smtClean="0">
                <a:hlinkClick r:id="rId2"/>
              </a:rPr>
              <a:t>w.ica</a:t>
            </a:r>
            <a:r>
              <a:rPr lang="en-US" sz="2000" u="sng" dirty="0" smtClean="0"/>
              <a:t>n</a:t>
            </a:r>
            <a:r>
              <a:rPr lang="en-US" sz="2000" dirty="0" smtClean="0">
                <a:hlinkClick r:id="rId2"/>
              </a:rPr>
              <a:t>n.org/resour</a:t>
            </a:r>
            <a:r>
              <a:rPr lang="en-US" sz="2000" u="sng" dirty="0" smtClean="0"/>
              <a:t>ce</a:t>
            </a:r>
            <a:r>
              <a:rPr lang="en-US" sz="2000" dirty="0" smtClean="0">
                <a:hlinkClick r:id="rId2"/>
              </a:rPr>
              <a:t>s/pages/listing-2012-02-25-en.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miền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COM, BIZ: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EDU: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dục</a:t>
            </a:r>
            <a:r>
              <a:rPr lang="en-US" dirty="0" smtClean="0"/>
              <a:t>,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GOV: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ở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ương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NET: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ORG: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,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INT: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AC: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PRO: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INFO: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lvl="0"/>
            <a:r>
              <a:rPr lang="en-US" dirty="0" smtClean="0"/>
              <a:t>HEALTH: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dược</a:t>
            </a:r>
            <a:r>
              <a:rPr lang="en-US" dirty="0" smtClean="0"/>
              <a:t>, y </a:t>
            </a:r>
            <a:r>
              <a:rPr lang="en-US" dirty="0" err="1" smtClean="0"/>
              <a:t>tế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NAME: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Internet.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895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err="1" smtClean="0"/>
              <a:t>Cơ</a:t>
            </a:r>
            <a:r>
              <a:rPr lang="en-US" sz="2200" dirty="0" smtClean="0"/>
              <a:t> </a:t>
            </a:r>
            <a:r>
              <a:rPr lang="en-US" sz="2200" dirty="0" err="1" smtClean="0"/>
              <a:t>sở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:</a:t>
            </a:r>
          </a:p>
          <a:p>
            <a:pPr marL="342900" lvl="3" indent="-342900">
              <a:buFont typeface="Wingdings" pitchFamily="2" charset="2"/>
              <a:buChar char="Ø"/>
            </a:pPr>
            <a:r>
              <a:rPr lang="en-US" sz="2200" i="1" dirty="0" err="1" smtClean="0"/>
              <a:t>Giao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thức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mạng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TRUYỀN THÔNG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image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1" y="762000"/>
            <a:ext cx="5562600" cy="28624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6400" y="373380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Mô</a:t>
            </a:r>
            <a:r>
              <a:rPr lang="en-US" i="1" dirty="0" smtClean="0"/>
              <a:t> </a:t>
            </a:r>
            <a:r>
              <a:rPr lang="en-US" i="1" dirty="0" err="1" smtClean="0"/>
              <a:t>hình</a:t>
            </a:r>
            <a:r>
              <a:rPr lang="en-US" i="1" dirty="0" smtClean="0"/>
              <a:t> </a:t>
            </a:r>
            <a:r>
              <a:rPr lang="en-US" i="1" dirty="0" err="1" smtClean="0"/>
              <a:t>liên</a:t>
            </a:r>
            <a:r>
              <a:rPr lang="en-US" i="1" dirty="0" smtClean="0"/>
              <a:t> </a:t>
            </a:r>
            <a:r>
              <a:rPr lang="en-US" i="1" dirty="0" err="1" smtClean="0"/>
              <a:t>kết</a:t>
            </a:r>
            <a:r>
              <a:rPr lang="en-US" i="1" dirty="0" smtClean="0"/>
              <a:t> </a:t>
            </a:r>
            <a:r>
              <a:rPr lang="en-US" i="1" dirty="0" err="1" smtClean="0"/>
              <a:t>hệ</a:t>
            </a:r>
            <a:r>
              <a:rPr lang="en-US" i="1" dirty="0" smtClean="0"/>
              <a:t> </a:t>
            </a:r>
            <a:r>
              <a:rPr lang="en-US" i="1" dirty="0" err="1" smtClean="0"/>
              <a:t>thống</a:t>
            </a:r>
            <a:r>
              <a:rPr lang="en-US" i="1" dirty="0" smtClean="0"/>
              <a:t> </a:t>
            </a:r>
            <a:r>
              <a:rPr lang="en-US" i="1" dirty="0" err="1" smtClean="0"/>
              <a:t>mở</a:t>
            </a:r>
            <a:r>
              <a:rPr lang="en-US" i="1" dirty="0" smtClean="0"/>
              <a:t> (OSI)</a:t>
            </a:r>
            <a:endParaRPr lang="en-US" i="1" dirty="0"/>
          </a:p>
        </p:txBody>
      </p:sp>
      <p:pic>
        <p:nvPicPr>
          <p:cNvPr id="7" name="image1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4038600"/>
            <a:ext cx="5105400" cy="21249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248400"/>
            <a:ext cx="409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Đóng</a:t>
            </a:r>
            <a:r>
              <a:rPr lang="en-US" i="1" dirty="0" smtClean="0"/>
              <a:t> </a:t>
            </a:r>
            <a:r>
              <a:rPr lang="en-US" i="1" dirty="0" err="1" smtClean="0"/>
              <a:t>gói</a:t>
            </a:r>
            <a:r>
              <a:rPr lang="en-US" i="1" dirty="0" smtClean="0"/>
              <a:t> </a:t>
            </a:r>
            <a:r>
              <a:rPr lang="en-US" i="1" dirty="0" err="1" smtClean="0"/>
              <a:t>dữ</a:t>
            </a:r>
            <a:r>
              <a:rPr lang="en-US" i="1" dirty="0" smtClean="0"/>
              <a:t> </a:t>
            </a:r>
            <a:r>
              <a:rPr lang="en-US" i="1" dirty="0" err="1" smtClean="0"/>
              <a:t>liệu</a:t>
            </a:r>
            <a:r>
              <a:rPr lang="en-US" i="1" dirty="0" smtClean="0"/>
              <a:t> </a:t>
            </a:r>
            <a:r>
              <a:rPr lang="en-US" i="1" dirty="0" err="1" smtClean="0"/>
              <a:t>tại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tầng</a:t>
            </a:r>
            <a:r>
              <a:rPr lang="en-US" i="1" dirty="0" smtClean="0"/>
              <a:t> </a:t>
            </a:r>
            <a:r>
              <a:rPr lang="en-US" i="1" dirty="0" err="1" smtClean="0"/>
              <a:t>mô</a:t>
            </a:r>
            <a:r>
              <a:rPr lang="en-US" i="1" dirty="0" smtClean="0"/>
              <a:t> </a:t>
            </a:r>
            <a:r>
              <a:rPr lang="en-US" i="1" dirty="0" err="1" smtClean="0"/>
              <a:t>hình</a:t>
            </a:r>
            <a:r>
              <a:rPr lang="en-US" i="1" dirty="0" smtClean="0"/>
              <a:t> OSI </a:t>
            </a:r>
            <a:endParaRPr lang="en-US" i="1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460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8382000" cy="5334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 thong </a:t>
            </a:r>
            <a:r>
              <a:rPr lang="en-US" dirty="0" err="1" smtClean="0">
                <a:solidFill>
                  <a:srgbClr val="FF0000"/>
                </a:solidFill>
              </a:rPr>
              <a:t>tên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miền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6248400"/>
            <a:ext cx="54788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 smtClean="0"/>
              <a:t>Tổ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chức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hệ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thống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tên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miền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trên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mạng</a:t>
            </a:r>
            <a:r>
              <a:rPr lang="en-US" sz="2200" i="1" dirty="0" smtClean="0"/>
              <a:t> Internet</a:t>
            </a:r>
            <a:endParaRPr lang="en-US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06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,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chúng</a:t>
            </a:r>
            <a:r>
              <a:rPr lang="en-US" sz="2200" dirty="0" smtClean="0"/>
              <a:t>,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tả</a:t>
            </a:r>
            <a:r>
              <a:rPr lang="en-US" sz="2200" dirty="0" smtClean="0"/>
              <a:t> </a:t>
            </a:r>
            <a:r>
              <a:rPr lang="en-US" sz="2200" dirty="0" err="1" smtClean="0"/>
              <a:t>càng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càng</a:t>
            </a:r>
            <a:r>
              <a:rPr lang="en-US" sz="2200" dirty="0" smtClean="0"/>
              <a:t> </a:t>
            </a:r>
            <a:r>
              <a:rPr lang="en-US" sz="2200" dirty="0" err="1" smtClean="0"/>
              <a:t>tốt</a:t>
            </a:r>
            <a:r>
              <a:rPr lang="en-US" sz="2200" dirty="0" smtClean="0"/>
              <a:t>. </a:t>
            </a:r>
          </a:p>
          <a:p>
            <a:pPr indent="1588" algn="just">
              <a:buNone/>
            </a:pPr>
            <a:r>
              <a:rPr lang="en-US" sz="2200" dirty="0" err="1" smtClean="0"/>
              <a:t>Chẳng</a:t>
            </a:r>
            <a:r>
              <a:rPr lang="en-US" sz="2200" dirty="0" smtClean="0"/>
              <a:t>  </a:t>
            </a:r>
            <a:r>
              <a:rPr lang="en-US" sz="2200" dirty="0" err="1" smtClean="0"/>
              <a:t>hạn</a:t>
            </a:r>
            <a:r>
              <a:rPr lang="en-US" sz="2200" dirty="0" smtClean="0"/>
              <a:t>,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&lt;A&gt;,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tổ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&lt;FOT&gt;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quốc</a:t>
            </a:r>
            <a:r>
              <a:rPr lang="en-US" sz="2200" dirty="0" smtClean="0"/>
              <a:t> </a:t>
            </a:r>
            <a:r>
              <a:rPr lang="en-US" sz="2200" dirty="0" err="1" smtClean="0"/>
              <a:t>gia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&lt;VN&gt;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tổng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&lt;A.FOT.VN&gt;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. </a:t>
            </a:r>
            <a:r>
              <a:rPr lang="en-US" sz="2200" dirty="0" err="1" smtClean="0"/>
              <a:t>Tổng</a:t>
            </a:r>
            <a:r>
              <a:rPr lang="en-US" sz="2200" dirty="0" smtClean="0"/>
              <a:t> </a:t>
            </a:r>
            <a:r>
              <a:rPr lang="en-US" sz="2200" dirty="0" err="1" smtClean="0"/>
              <a:t>quát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,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thứ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nhờ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. </a:t>
            </a: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 U=A, C=FOT, O=VN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U,   C, </a:t>
            </a:r>
            <a:r>
              <a:rPr lang="en-US" sz="2200" dirty="0" err="1" smtClean="0"/>
              <a:t>và</a:t>
            </a:r>
            <a:r>
              <a:rPr lang="en-US" sz="2200" dirty="0" smtClean="0"/>
              <a:t> O </a:t>
            </a:r>
            <a:r>
              <a:rPr lang="en-US" sz="2200" dirty="0" err="1" smtClean="0"/>
              <a:t>đại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, </a:t>
            </a:r>
            <a:r>
              <a:rPr lang="en-US" sz="2200" dirty="0" err="1" smtClean="0"/>
              <a:t>cơ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quốc</a:t>
            </a:r>
            <a:r>
              <a:rPr lang="en-US" sz="2200" dirty="0" smtClean="0"/>
              <a:t> </a:t>
            </a:r>
            <a:r>
              <a:rPr lang="en-US" sz="2200" dirty="0" err="1" smtClean="0"/>
              <a:t>gia</a:t>
            </a:r>
            <a:r>
              <a:rPr lang="en-US" sz="2200" dirty="0" smtClean="0"/>
              <a:t>.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ghép</a:t>
            </a:r>
            <a:r>
              <a:rPr lang="en-US" sz="2200" dirty="0" smtClean="0"/>
              <a:t> </a:t>
            </a:r>
            <a:r>
              <a:rPr lang="en-US" sz="2200" dirty="0" err="1" smtClean="0"/>
              <a:t>nối</a:t>
            </a:r>
            <a:r>
              <a:rPr lang="en-US" sz="2200" dirty="0" smtClean="0"/>
              <a:t>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 err="1" smtClean="0"/>
              <a:t>tiếp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(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trúc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)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(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trúc</a:t>
            </a:r>
            <a:r>
              <a:rPr lang="en-US" sz="2200" dirty="0" smtClean="0"/>
              <a:t> </a:t>
            </a:r>
            <a:r>
              <a:rPr lang="en-US" sz="2200" dirty="0" err="1" smtClean="0"/>
              <a:t>tùy</a:t>
            </a:r>
            <a:r>
              <a:rPr lang="en-US" sz="2200" dirty="0" smtClean="0"/>
              <a:t> ý).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chia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  </a:t>
            </a:r>
            <a:r>
              <a:rPr lang="en-US" sz="2200" dirty="0" err="1" smtClean="0"/>
              <a:t>căn</a:t>
            </a:r>
            <a:r>
              <a:rPr lang="en-US" sz="2200" dirty="0" smtClean="0"/>
              <a:t> </a:t>
            </a:r>
            <a:r>
              <a:rPr lang="en-US" sz="2200" dirty="0" err="1" smtClean="0"/>
              <a:t>cứ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chất</a:t>
            </a:r>
            <a:r>
              <a:rPr lang="en-US" sz="2200" dirty="0" smtClean="0"/>
              <a:t> </a:t>
            </a:r>
            <a:r>
              <a:rPr lang="en-US" sz="2200" dirty="0" err="1" smtClean="0"/>
              <a:t>vật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,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tổ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.</a:t>
            </a:r>
          </a:p>
          <a:p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Đặt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thuộc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qui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khuôn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thủ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tục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lý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xong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hủy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bỏ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OSI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NSD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khác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nén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nén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DL.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phiên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phiên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vận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khiển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tốc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lỗi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tin.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logic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tốt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gói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tin.</a:t>
            </a: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hai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kề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nhau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bit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phù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5867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vi-VN" sz="2000" b="1" dirty="0" smtClean="0"/>
              <a:t>Tầng ứng </a:t>
            </a:r>
            <a:r>
              <a:rPr lang="en-US" sz="2000" b="1" dirty="0" smtClean="0"/>
              <a:t>d</a:t>
            </a:r>
            <a:r>
              <a:rPr lang="vi-VN" sz="2000" b="1" dirty="0" smtClean="0"/>
              <a:t>ụng</a:t>
            </a:r>
            <a:r>
              <a:rPr lang="en-US" sz="2000" b="1" dirty="0" smtClean="0"/>
              <a:t> </a:t>
            </a:r>
            <a:r>
              <a:rPr lang="vi-VN" sz="2000" dirty="0" smtClean="0">
                <a:hlinkClick r:id="rId2" tooltip="DNS"/>
              </a:rPr>
              <a:t>DNS</a:t>
            </a:r>
            <a:r>
              <a:rPr lang="en-US" sz="2000" dirty="0" smtClean="0"/>
              <a:t> ,  </a:t>
            </a:r>
            <a:r>
              <a:rPr lang="vi-VN" sz="2000" dirty="0" smtClean="0">
                <a:hlinkClick r:id="rId3"/>
              </a:rPr>
              <a:t>TFTP</a:t>
            </a:r>
            <a:r>
              <a:rPr lang="en-US" sz="2000" dirty="0" smtClean="0"/>
              <a:t>  </a:t>
            </a:r>
            <a:r>
              <a:rPr lang="vi-VN" sz="2000" dirty="0" smtClean="0">
                <a:hlinkClick r:id="rId4" tooltip="Transport Layer Security"/>
              </a:rPr>
              <a:t>TLS/SSL</a:t>
            </a:r>
            <a:r>
              <a:rPr lang="vi-VN" sz="2000" dirty="0" smtClean="0"/>
              <a:t>,</a:t>
            </a:r>
            <a:r>
              <a:rPr lang="en-US" sz="2000" dirty="0" smtClean="0"/>
              <a:t> </a:t>
            </a:r>
            <a:r>
              <a:rPr lang="vi-VN" sz="2000" dirty="0" smtClean="0">
                <a:hlinkClick r:id="rId5" tooltip="FTP"/>
              </a:rPr>
              <a:t>FTP</a:t>
            </a:r>
            <a:r>
              <a:rPr lang="vi-VN" sz="2000" dirty="0" smtClean="0"/>
              <a:t>,</a:t>
            </a:r>
            <a:r>
              <a:rPr lang="en-US" sz="2000" dirty="0" smtClean="0"/>
              <a:t> </a:t>
            </a:r>
            <a:r>
              <a:rPr lang="vi-VN" sz="2000" dirty="0" smtClean="0">
                <a:hlinkClick r:id="rId6" tooltip="Hypertext Transfer Protocol"/>
              </a:rPr>
              <a:t>HTTP</a:t>
            </a:r>
            <a:r>
              <a:rPr lang="vi-VN" sz="2000" dirty="0" smtClean="0"/>
              <a:t>,</a:t>
            </a:r>
            <a:r>
              <a:rPr lang="en-US" sz="2000" dirty="0" smtClean="0"/>
              <a:t> </a:t>
            </a:r>
            <a:r>
              <a:rPr lang="vi-VN" sz="2000" dirty="0" smtClean="0">
                <a:hlinkClick r:id="rId7" tooltip="Internet Message Access Protocol"/>
              </a:rPr>
              <a:t>IMAP</a:t>
            </a:r>
            <a:r>
              <a:rPr lang="vi-VN" sz="2000" dirty="0" smtClean="0"/>
              <a:t>,</a:t>
            </a:r>
            <a:r>
              <a:rPr lang="en-US" sz="2000" dirty="0" smtClean="0"/>
              <a:t> </a:t>
            </a:r>
            <a:r>
              <a:rPr lang="vi-VN" sz="2000" dirty="0" smtClean="0">
                <a:hlinkClick r:id="rId8" tooltip="IRC"/>
              </a:rPr>
              <a:t>IRC</a:t>
            </a:r>
            <a:r>
              <a:rPr lang="vi-VN" sz="2000" dirty="0" smtClean="0"/>
              <a:t>,</a:t>
            </a:r>
            <a:r>
              <a:rPr lang="en-US" sz="2000" dirty="0" smtClean="0"/>
              <a:t>  </a:t>
            </a:r>
            <a:r>
              <a:rPr lang="vi-VN" sz="2000" dirty="0" smtClean="0">
                <a:hlinkClick r:id="rId9" tooltip="Network News Transfer Protocol"/>
              </a:rPr>
              <a:t>NNTP</a:t>
            </a:r>
            <a:r>
              <a:rPr lang="vi-VN" sz="2000" dirty="0" smtClean="0"/>
              <a:t>,</a:t>
            </a:r>
            <a:r>
              <a:rPr lang="en-US" sz="2000" dirty="0" smtClean="0"/>
              <a:t> </a:t>
            </a:r>
            <a:r>
              <a:rPr lang="vi-VN" sz="2000" dirty="0" smtClean="0"/>
              <a:t> </a:t>
            </a:r>
            <a:r>
              <a:rPr lang="vi-VN" sz="2000" dirty="0" smtClean="0">
                <a:hlinkClick r:id="rId10" tooltip="Post Office Protocol"/>
              </a:rPr>
              <a:t>POP3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11" tooltip="Session Initiation Protocol"/>
              </a:rPr>
              <a:t>SIP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12" tooltip="SMTP"/>
              </a:rPr>
              <a:t>SMTP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13" tooltip="SNMP"/>
              </a:rPr>
              <a:t>SNMP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14" tooltip="SSH"/>
              </a:rPr>
              <a:t>SSH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15" tooltip="Telnet"/>
              </a:rPr>
              <a:t>TELNET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16" tooltip="ECHO protocol (trang chưa được viết)"/>
              </a:rPr>
              <a:t>ECHO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17" tooltip="BitTorrent"/>
              </a:rPr>
              <a:t>BitTorrent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18" tooltip="Real-time Transport Protocol"/>
              </a:rPr>
              <a:t>RTP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19" tooltip="Peer Name Resolution Protocol"/>
              </a:rPr>
              <a:t>PNRP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20" tooltip="Rlogin (trang chưa được viết)"/>
              </a:rPr>
              <a:t>rlogin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21" tooltip="Endpoint Handlespace Redundancy Protocol (trang chưa được viết)"/>
              </a:rPr>
              <a:t>ENRP</a:t>
            </a:r>
            <a:r>
              <a:rPr lang="vi-VN" sz="2000" dirty="0" smtClean="0"/>
              <a:t>, …</a:t>
            </a:r>
            <a:endParaRPr lang="en-US" sz="2000" dirty="0" smtClean="0"/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      </a:t>
            </a:r>
            <a:r>
              <a:rPr lang="vi-VN" sz="2000" dirty="0" smtClean="0"/>
              <a:t>Các giao thức định tuyến như </a:t>
            </a:r>
            <a:r>
              <a:rPr lang="vi-VN" sz="2000" dirty="0" smtClean="0">
                <a:hlinkClick r:id="rId22" tooltip="BGP"/>
              </a:rPr>
              <a:t>BGP</a:t>
            </a:r>
            <a:r>
              <a:rPr lang="vi-VN" sz="2000" dirty="0" smtClean="0"/>
              <a:t> và </a:t>
            </a:r>
            <a:r>
              <a:rPr lang="vi-VN" sz="2000" dirty="0" smtClean="0">
                <a:hlinkClick r:id="rId23"/>
              </a:rPr>
              <a:t>RIP</a:t>
            </a:r>
            <a:r>
              <a:rPr lang="vi-VN" sz="2000" dirty="0" smtClean="0"/>
              <a:t>, vì một số lý do, chạy trên TCP và UDP - theo thứ tự từng cặp: BGP dùng TCP, RIP dùng UDP - còn có thể được coi là một phần của </a:t>
            </a:r>
            <a:r>
              <a:rPr lang="vi-VN" sz="2000" dirty="0" smtClean="0">
                <a:hlinkClick r:id="rId24" tooltip="Tầng ứng dụng"/>
              </a:rPr>
              <a:t>tầng ứng dụng</a:t>
            </a:r>
            <a:r>
              <a:rPr lang="vi-VN" sz="2000" dirty="0" smtClean="0"/>
              <a:t> hoặc </a:t>
            </a:r>
            <a:r>
              <a:rPr lang="vi-VN" sz="2000" dirty="0" smtClean="0">
                <a:hlinkClick r:id="rId25" tooltip="Trivial File Transfer Protocol"/>
              </a:rPr>
              <a:t>tầng mạng</a:t>
            </a:r>
            <a:r>
              <a:rPr lang="vi-VN" sz="2000" dirty="0" smtClean="0"/>
              <a:t>.</a:t>
            </a:r>
            <a:endParaRPr lang="en-US" sz="20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vi-VN" sz="2000" b="1" dirty="0" smtClean="0"/>
              <a:t>Tầng giao vận</a:t>
            </a:r>
            <a:r>
              <a:rPr lang="vi-VN" sz="2000" dirty="0" smtClean="0">
                <a:hlinkClick r:id="rId26" tooltip="TCP"/>
              </a:rPr>
              <a:t>TCP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27" tooltip="UDP"/>
              </a:rPr>
              <a:t>UDP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28" tooltip="Datagram Congestion Control Protocol (trang chưa được viết)"/>
              </a:rPr>
              <a:t>DCCP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29"/>
              </a:rPr>
              <a:t>SCTP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30" tooltip="IL Protocol (trang chưa được viết)"/>
              </a:rPr>
              <a:t>IL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31" tooltip="Reliable User Datagram Protocol (trang chưa được viết)"/>
              </a:rPr>
              <a:t>RUDP</a:t>
            </a:r>
            <a:r>
              <a:rPr lang="vi-VN" sz="2000" dirty="0" smtClean="0"/>
              <a:t>, …</a:t>
            </a:r>
            <a:endParaRPr lang="en-US" sz="2000" dirty="0" smtClean="0"/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     </a:t>
            </a:r>
            <a:r>
              <a:rPr lang="vi-VN" sz="2000" dirty="0" smtClean="0"/>
              <a:t>Các giao thức định tuyến như </a:t>
            </a:r>
            <a:r>
              <a:rPr lang="vi-VN" sz="2000" dirty="0" smtClean="0">
                <a:hlinkClick r:id="rId32" tooltip="OSPF (trang chưa được viết)"/>
              </a:rPr>
              <a:t>OSPF</a:t>
            </a:r>
            <a:r>
              <a:rPr lang="vi-VN" sz="2000" dirty="0" smtClean="0"/>
              <a:t> , chạy trên IP, cũng có thể được coi là một phần của </a:t>
            </a:r>
            <a:r>
              <a:rPr lang="vi-VN" sz="2000" dirty="0" smtClean="0">
                <a:hlinkClick r:id="rId33" tooltip="Tầng giao vận"/>
              </a:rPr>
              <a:t>tầng giao vận</a:t>
            </a:r>
            <a:r>
              <a:rPr lang="vi-VN" sz="2000" dirty="0" smtClean="0"/>
              <a:t>, hoặc </a:t>
            </a:r>
            <a:r>
              <a:rPr lang="vi-VN" sz="2000" dirty="0" smtClean="0">
                <a:hlinkClick r:id="rId25" tooltip="Tầng mạng"/>
              </a:rPr>
              <a:t>tầng mạng</a:t>
            </a:r>
            <a:r>
              <a:rPr lang="vi-VN" sz="2000" dirty="0" smtClean="0"/>
              <a:t>.</a:t>
            </a:r>
            <a:r>
              <a:rPr lang="en-US" sz="2000" dirty="0" smtClean="0"/>
              <a:t> </a:t>
            </a:r>
            <a:r>
              <a:rPr lang="vi-VN" sz="2000" dirty="0" smtClean="0">
                <a:hlinkClick r:id="rId34" tooltip="ICMP"/>
              </a:rPr>
              <a:t>ICMP</a:t>
            </a:r>
            <a:r>
              <a:rPr lang="vi-VN" sz="2000" dirty="0" smtClean="0"/>
              <a:t> </a:t>
            </a:r>
            <a:r>
              <a:rPr lang="en-US" sz="2000" dirty="0" smtClean="0"/>
              <a:t>  v</a:t>
            </a:r>
            <a:r>
              <a:rPr lang="vi-VN" sz="2000" dirty="0" smtClean="0"/>
              <a:t>à </a:t>
            </a:r>
            <a:r>
              <a:rPr lang="vi-VN" sz="2000" dirty="0" smtClean="0">
                <a:hlinkClick r:id="rId35" tooltip="IGMP"/>
              </a:rPr>
              <a:t>IGMP</a:t>
            </a:r>
            <a:r>
              <a:rPr lang="vi-VN" sz="2000" dirty="0" smtClean="0"/>
              <a:t> chạy trên IP, có thể được coi là một phần của </a:t>
            </a:r>
            <a:r>
              <a:rPr lang="vi-VN" sz="2000" dirty="0" smtClean="0">
                <a:hlinkClick r:id="rId25" tooltip="Tầng mạng"/>
              </a:rPr>
              <a:t>tầng mạng</a:t>
            </a:r>
            <a:r>
              <a:rPr lang="vi-VN" sz="2000" dirty="0" smtClean="0"/>
              <a:t>.</a:t>
            </a:r>
            <a:endParaRPr lang="en-US" sz="20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vi-VN" sz="2000" b="1" dirty="0" smtClean="0"/>
              <a:t>Tầng mạng</a:t>
            </a:r>
            <a:r>
              <a:rPr lang="en-US" sz="2000" b="1" dirty="0" smtClean="0"/>
              <a:t> </a:t>
            </a:r>
            <a:r>
              <a:rPr lang="vi-VN" sz="2000" dirty="0" smtClean="0">
                <a:hlinkClick r:id="rId36" tooltip="Internet Protocol"/>
              </a:rPr>
              <a:t>IP</a:t>
            </a:r>
            <a:r>
              <a:rPr lang="vi-VN" sz="2000" dirty="0" smtClean="0"/>
              <a:t> (</a:t>
            </a:r>
            <a:r>
              <a:rPr lang="vi-VN" sz="2000" dirty="0" smtClean="0">
                <a:hlinkClick r:id="rId37" tooltip="IPv4"/>
              </a:rPr>
              <a:t>IPv4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38" tooltip="IPv6"/>
              </a:rPr>
              <a:t>IPv6</a:t>
            </a:r>
            <a:r>
              <a:rPr lang="vi-VN" sz="2000" dirty="0" smtClean="0"/>
              <a:t>)</a:t>
            </a:r>
            <a:r>
              <a:rPr lang="en-US" sz="2000" dirty="0" smtClean="0"/>
              <a:t> </a:t>
            </a:r>
            <a:r>
              <a:rPr lang="vi-VN" sz="2000" dirty="0" smtClean="0">
                <a:hlinkClick r:id="rId39" tooltip="ARP"/>
              </a:rPr>
              <a:t>ARP</a:t>
            </a:r>
            <a:r>
              <a:rPr lang="vi-VN" sz="2000" dirty="0" smtClean="0"/>
              <a:t> và </a:t>
            </a:r>
            <a:r>
              <a:rPr lang="vi-VN" sz="2000" dirty="0" smtClean="0">
                <a:hlinkClick r:id="rId40" tooltip="RARP"/>
              </a:rPr>
              <a:t>RARP</a:t>
            </a:r>
            <a:r>
              <a:rPr lang="vi-VN" sz="2000" dirty="0" smtClean="0"/>
              <a:t>  hoạt động ở bên dưới IP nhưng ở trên </a:t>
            </a:r>
            <a:r>
              <a:rPr lang="vi-VN" sz="2000" dirty="0" smtClean="0">
                <a:hlinkClick r:id="rId41" tooltip="Tầng liên kết (trang chưa được viết)"/>
              </a:rPr>
              <a:t>tầng liên kết</a:t>
            </a:r>
            <a:r>
              <a:rPr lang="vi-VN" sz="2000" dirty="0" smtClean="0"/>
              <a:t> (</a:t>
            </a:r>
            <a:r>
              <a:rPr lang="vi-VN" sz="2000" i="1" dirty="0" smtClean="0"/>
              <a:t>link layer</a:t>
            </a:r>
            <a:r>
              <a:rPr lang="vi-VN" sz="2000" dirty="0" smtClean="0"/>
              <a:t>), vậy có thể nói là nó nằm ở khoảng trung gian giữa hai tầng.1</a:t>
            </a:r>
            <a:endParaRPr lang="en-US" sz="20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vi-VN" sz="2000" b="1" dirty="0" smtClean="0"/>
              <a:t>Tầng liên kết</a:t>
            </a:r>
            <a:r>
              <a:rPr lang="en-US" sz="2000" b="1" dirty="0" smtClean="0"/>
              <a:t> </a:t>
            </a:r>
            <a:r>
              <a:rPr lang="vi-VN" sz="2000" dirty="0" smtClean="0">
                <a:hlinkClick r:id="rId42" tooltip="Ethernet"/>
              </a:rPr>
              <a:t>Ethernet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43" tooltip="Wi-Fi"/>
              </a:rPr>
              <a:t>Wi-Fi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44" tooltip="Token ring (trang chưa được viết)"/>
              </a:rPr>
              <a:t>Token ring</a:t>
            </a:r>
            <a:r>
              <a:rPr lang="vi-VN" sz="2000" dirty="0" smtClean="0"/>
              <a:t>,</a:t>
            </a:r>
            <a:r>
              <a:rPr lang="en-US" sz="2000" dirty="0" smtClean="0"/>
              <a:t> </a:t>
            </a:r>
            <a:r>
              <a:rPr lang="vi-VN" sz="2000" dirty="0" smtClean="0">
                <a:hlinkClick r:id="rId45" tooltip="PPP (giao thức)"/>
              </a:rPr>
              <a:t>PPP</a:t>
            </a:r>
            <a:r>
              <a:rPr lang="en-US" sz="2000" dirty="0" smtClean="0"/>
              <a:t> </a:t>
            </a:r>
            <a:r>
              <a:rPr lang="vi-VN" sz="2000" dirty="0" smtClean="0"/>
              <a:t>,</a:t>
            </a:r>
            <a:r>
              <a:rPr lang="en-US" sz="2000" dirty="0" smtClean="0"/>
              <a:t>  </a:t>
            </a:r>
            <a:r>
              <a:rPr lang="vi-VN" sz="2000" dirty="0" smtClean="0">
                <a:hlinkClick r:id="rId46" tooltip="Serial Line Internet Protocol (trang chưa được viết)"/>
              </a:rPr>
              <a:t>SLIP</a:t>
            </a:r>
            <a:r>
              <a:rPr lang="en-US" sz="2000" dirty="0" smtClean="0"/>
              <a:t> 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47" tooltip="Fiber distributed data interface"/>
              </a:rPr>
              <a:t>FDDI</a:t>
            </a:r>
            <a:r>
              <a:rPr lang="vi-VN" sz="2000" dirty="0" smtClean="0"/>
              <a:t>,</a:t>
            </a:r>
            <a:r>
              <a:rPr lang="en-US" sz="2000" dirty="0" smtClean="0"/>
              <a:t> </a:t>
            </a:r>
            <a:r>
              <a:rPr lang="vi-VN" sz="2000" dirty="0" smtClean="0"/>
              <a:t> </a:t>
            </a:r>
            <a:r>
              <a:rPr lang="vi-VN" sz="2000" dirty="0" smtClean="0">
                <a:hlinkClick r:id="rId48" tooltip="Asynchronous Transfer Mode (trang chưa được viết)"/>
              </a:rPr>
              <a:t>ATM</a:t>
            </a:r>
            <a:r>
              <a:rPr lang="vi-VN" sz="2000" dirty="0" smtClean="0"/>
              <a:t>,</a:t>
            </a:r>
            <a:r>
              <a:rPr lang="en-US" sz="2000" dirty="0" smtClean="0"/>
              <a:t> </a:t>
            </a:r>
            <a:r>
              <a:rPr lang="vi-VN" sz="2000" dirty="0" smtClean="0"/>
              <a:t> </a:t>
            </a:r>
            <a:r>
              <a:rPr lang="vi-VN" sz="2000" dirty="0" smtClean="0">
                <a:hlinkClick r:id="rId49" tooltip="Frame Relay"/>
              </a:rPr>
              <a:t>Frame Relay</a:t>
            </a:r>
            <a:r>
              <a:rPr lang="vi-VN" sz="2000" dirty="0" smtClean="0"/>
              <a:t>, </a:t>
            </a:r>
            <a:r>
              <a:rPr lang="vi-VN" sz="2000" dirty="0" smtClean="0">
                <a:hlinkClick r:id="rId50" tooltip="SMDS (trang chưa được viết)"/>
              </a:rPr>
              <a:t>SMDS</a:t>
            </a:r>
            <a:r>
              <a:rPr lang="vi-VN" sz="2000" dirty="0" smtClean="0"/>
              <a:t>, …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458200" cy="4754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thấp</a:t>
            </a:r>
            <a:r>
              <a:rPr lang="en-US" sz="2200" dirty="0" smtClean="0"/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vận</a:t>
            </a:r>
            <a:r>
              <a:rPr lang="en-US" sz="2200" dirty="0" smtClean="0"/>
              <a:t>: </a:t>
            </a:r>
            <a:r>
              <a:rPr lang="en-US" sz="2200" dirty="0" err="1" smtClean="0"/>
              <a:t>Nhiệm</a:t>
            </a:r>
            <a:r>
              <a:rPr lang="en-US" sz="2200" dirty="0" smtClean="0"/>
              <a:t> </a:t>
            </a:r>
            <a:r>
              <a:rPr lang="en-US" sz="2200" dirty="0" err="1" smtClean="0"/>
              <a:t>vụ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trì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tuyến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đường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đi</a:t>
            </a:r>
            <a:r>
              <a:rPr lang="en-US" sz="2200" dirty="0" smtClean="0"/>
              <a:t> </a:t>
            </a:r>
            <a:r>
              <a:rPr lang="en-US" sz="2200" dirty="0" err="1" smtClean="0"/>
              <a:t>tốt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gói</a:t>
            </a:r>
            <a:r>
              <a:rPr lang="en-US" sz="2200" dirty="0" smtClean="0"/>
              <a:t> tin.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nay 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đang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áp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phổ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IP.</a:t>
            </a:r>
          </a:p>
          <a:p>
            <a:endParaRPr lang="en-US" sz="2200" dirty="0"/>
          </a:p>
        </p:txBody>
      </p:sp>
      <p:pic>
        <p:nvPicPr>
          <p:cNvPr id="5" name="image1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8153400" cy="419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67000" y="6019800"/>
            <a:ext cx="40506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smtClean="0"/>
              <a:t>Qui </a:t>
            </a:r>
            <a:r>
              <a:rPr lang="en-US" sz="2200" i="1" dirty="0" err="1" smtClean="0"/>
              <a:t>trình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truyền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số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liệu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có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liên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kết</a:t>
            </a:r>
            <a:endParaRPr lang="en-US" sz="22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754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i="1" dirty="0" err="1" smtClean="0"/>
              <a:t>Các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giao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thức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mức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cao</a:t>
            </a:r>
            <a:r>
              <a:rPr lang="en-US" sz="2200" b="1" i="1" dirty="0" smtClean="0"/>
              <a:t>: </a:t>
            </a:r>
            <a:r>
              <a:rPr lang="en-US" sz="2200" b="1" i="1" dirty="0" err="1" smtClean="0"/>
              <a:t>Phần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mềm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trung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gian</a:t>
            </a:r>
            <a:endParaRPr lang="en-US" sz="2200" b="1" i="1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phiên</a:t>
            </a:r>
            <a:r>
              <a:rPr lang="en-US" sz="2200" dirty="0" smtClean="0"/>
              <a:t>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cuộc</a:t>
            </a:r>
            <a:r>
              <a:rPr lang="en-US" sz="2200" dirty="0" smtClean="0"/>
              <a:t> </a:t>
            </a:r>
            <a:r>
              <a:rPr lang="en-US" sz="2200" dirty="0" err="1" smtClean="0"/>
              <a:t>hội</a:t>
            </a:r>
            <a:r>
              <a:rPr lang="en-US" sz="2200" dirty="0" smtClean="0"/>
              <a:t> </a:t>
            </a:r>
            <a:r>
              <a:rPr lang="en-US" sz="2200" dirty="0" err="1" smtClean="0"/>
              <a:t>thoại</a:t>
            </a:r>
            <a:r>
              <a:rPr lang="en-US" sz="2200" dirty="0" smtClean="0"/>
              <a:t> </a:t>
            </a:r>
            <a:r>
              <a:rPr lang="en-US" sz="2200" dirty="0" err="1" smtClean="0"/>
              <a:t>giữa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 </a:t>
            </a:r>
            <a:r>
              <a:rPr lang="en-US" sz="2200" dirty="0" err="1" smtClean="0"/>
              <a:t>mạng</a:t>
            </a:r>
            <a:r>
              <a:rPr lang="en-US" sz="22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diễn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, </a:t>
            </a:r>
            <a:r>
              <a:rPr lang="en-US" sz="2200" dirty="0" err="1" smtClean="0"/>
              <a:t>nén</a:t>
            </a:r>
            <a:r>
              <a:rPr lang="en-US" sz="2200" dirty="0" smtClean="0"/>
              <a:t>/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nén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/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mật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phục</a:t>
            </a:r>
            <a:r>
              <a:rPr lang="en-US" sz="2200" dirty="0" smtClean="0"/>
              <a:t> </a:t>
            </a:r>
            <a:r>
              <a:rPr lang="en-US" sz="2200" dirty="0" err="1" smtClean="0"/>
              <a:t>vụ</a:t>
            </a:r>
            <a:r>
              <a:rPr lang="en-US" sz="2200" dirty="0" smtClean="0"/>
              <a:t> </a:t>
            </a:r>
            <a:r>
              <a:rPr lang="en-US" sz="2200" dirty="0" err="1" smtClean="0"/>
              <a:t>trực</a:t>
            </a:r>
            <a:r>
              <a:rPr lang="en-US" sz="2200" dirty="0" smtClean="0"/>
              <a:t> </a:t>
            </a:r>
            <a:r>
              <a:rPr lang="en-US" sz="2200" dirty="0" err="1" smtClean="0"/>
              <a:t>tiếp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dịch</a:t>
            </a:r>
            <a:r>
              <a:rPr lang="en-US" sz="2200" dirty="0" smtClean="0"/>
              <a:t>   </a:t>
            </a:r>
            <a:r>
              <a:rPr lang="en-US" sz="2200" dirty="0" err="1" smtClean="0"/>
              <a:t>vụ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endParaRPr lang="en-US" sz="2200" b="1" i="1" dirty="0" smtClean="0"/>
          </a:p>
          <a:p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981200" y="6183868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Nguyên</a:t>
            </a:r>
            <a:r>
              <a:rPr lang="en-US" i="1" dirty="0" smtClean="0"/>
              <a:t> </a:t>
            </a:r>
            <a:r>
              <a:rPr lang="en-US" i="1" dirty="0" err="1" smtClean="0"/>
              <a:t>lý</a:t>
            </a:r>
            <a:r>
              <a:rPr lang="en-US" i="1" dirty="0" smtClean="0"/>
              <a:t> </a:t>
            </a:r>
            <a:r>
              <a:rPr lang="en-US" i="1" dirty="0" err="1" smtClean="0"/>
              <a:t>truyền</a:t>
            </a:r>
            <a:r>
              <a:rPr lang="en-US" i="1" dirty="0" smtClean="0"/>
              <a:t> </a:t>
            </a:r>
            <a:r>
              <a:rPr lang="en-US" i="1" dirty="0" err="1" smtClean="0"/>
              <a:t>thông</a:t>
            </a:r>
            <a:r>
              <a:rPr lang="en-US" i="1" dirty="0" smtClean="0"/>
              <a:t> </a:t>
            </a:r>
            <a:r>
              <a:rPr lang="en-US" i="1" dirty="0" err="1" smtClean="0"/>
              <a:t>sử</a:t>
            </a:r>
            <a:r>
              <a:rPr lang="en-US" i="1" dirty="0" smtClean="0"/>
              <a:t> </a:t>
            </a:r>
            <a:r>
              <a:rPr lang="en-US" i="1" dirty="0" err="1" smtClean="0"/>
              <a:t>dụg</a:t>
            </a:r>
            <a:r>
              <a:rPr lang="en-US" i="1" dirty="0" smtClean="0"/>
              <a:t> </a:t>
            </a:r>
            <a:r>
              <a:rPr lang="en-US" i="1" dirty="0" err="1" smtClean="0"/>
              <a:t>thành</a:t>
            </a:r>
            <a:r>
              <a:rPr lang="en-US" i="1" dirty="0" smtClean="0"/>
              <a:t> </a:t>
            </a:r>
            <a:r>
              <a:rPr lang="en-US" i="1" dirty="0" err="1" smtClean="0"/>
              <a:t>phần</a:t>
            </a:r>
            <a:r>
              <a:rPr lang="en-US" i="1" dirty="0" smtClean="0"/>
              <a:t> </a:t>
            </a:r>
            <a:r>
              <a:rPr lang="en-US" i="1" dirty="0" err="1" smtClean="0"/>
              <a:t>trung</a:t>
            </a:r>
            <a:r>
              <a:rPr lang="en-US" i="1" dirty="0" smtClean="0"/>
              <a:t> </a:t>
            </a:r>
            <a:r>
              <a:rPr lang="en-US" i="1" dirty="0" err="1" smtClean="0"/>
              <a:t>gian</a:t>
            </a:r>
            <a:endParaRPr lang="en-US" i="1" dirty="0"/>
          </a:p>
        </p:txBody>
      </p:sp>
      <p:pic>
        <p:nvPicPr>
          <p:cNvPr id="4" name="image1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590800"/>
            <a:ext cx="5398935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48F-EA8C-40E7-8F82-516704DEDECF}" type="slidenum">
              <a:rPr lang="en-US"/>
              <a:pPr/>
              <a:t>8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Gọi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thủ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tục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smtClean="0"/>
              <a:t>Ý </a:t>
            </a:r>
            <a:r>
              <a:rPr lang="en-US" sz="2200" dirty="0" err="1" smtClean="0"/>
              <a:t>tưởng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thủ</a:t>
            </a:r>
            <a:r>
              <a:rPr lang="en-US" sz="2200" dirty="0" smtClean="0"/>
              <a:t> </a:t>
            </a:r>
            <a:r>
              <a:rPr lang="en-US" sz="2200" dirty="0" err="1" smtClean="0"/>
              <a:t>tục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xa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che</a:t>
            </a:r>
            <a:r>
              <a:rPr lang="en-US" sz="2200" dirty="0" smtClean="0"/>
              <a:t> </a:t>
            </a:r>
            <a:r>
              <a:rPr lang="en-US" sz="2200" dirty="0" err="1" smtClean="0"/>
              <a:t>giấu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thủ</a:t>
            </a:r>
            <a:r>
              <a:rPr lang="en-US" sz="2200" dirty="0" smtClean="0"/>
              <a:t> </a:t>
            </a:r>
            <a:r>
              <a:rPr lang="en-US" sz="2200" dirty="0" err="1" smtClean="0"/>
              <a:t>tục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máy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(</a:t>
            </a:r>
            <a:r>
              <a:rPr lang="en-US" sz="2200" dirty="0" err="1" smtClean="0"/>
              <a:t>đảm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suốt</a:t>
            </a:r>
            <a:r>
              <a:rPr lang="en-US" sz="2200" dirty="0" smtClean="0"/>
              <a:t>).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che</a:t>
            </a:r>
            <a:r>
              <a:rPr lang="en-US" sz="2200" dirty="0" smtClean="0"/>
              <a:t> </a:t>
            </a:r>
            <a:r>
              <a:rPr lang="en-US" sz="2200" dirty="0" err="1" smtClean="0"/>
              <a:t>giấu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trao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tin.</a:t>
            </a:r>
            <a:endParaRPr lang="en-US" sz="2200" dirty="0"/>
          </a:p>
          <a:p>
            <a:pPr lvl="1"/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- block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endParaRPr lang="en-US" sz="2200" dirty="0"/>
          </a:p>
          <a:p>
            <a:pPr lvl="1"/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biết</a:t>
            </a:r>
            <a:r>
              <a:rPr lang="en-US" sz="2200" dirty="0"/>
              <a:t> chi </a:t>
            </a:r>
            <a:r>
              <a:rPr lang="en-US" sz="2200" dirty="0" err="1"/>
              <a:t>tiết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endParaRPr lang="en-US" sz="2200" dirty="0"/>
          </a:p>
          <a:p>
            <a:pPr lvl="1"/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lời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endParaRPr lang="en-US" sz="2200" dirty="0"/>
          </a:p>
          <a:p>
            <a:pPr lvl="1"/>
            <a:r>
              <a:rPr lang="en-US" sz="2200" dirty="0"/>
              <a:t>Client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stub </a:t>
            </a:r>
            <a:r>
              <a:rPr lang="en-US" sz="2200" dirty="0" err="1"/>
              <a:t>địa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, stub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đóng</a:t>
            </a:r>
            <a:r>
              <a:rPr lang="en-US" sz="2200" dirty="0"/>
              <a:t> </a:t>
            </a:r>
            <a:r>
              <a:rPr lang="en-US" sz="2200" dirty="0" err="1"/>
              <a:t>gói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(marshalling)</a:t>
            </a:r>
          </a:p>
          <a:p>
            <a:pPr lvl="1"/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 </a:t>
            </a:r>
            <a:r>
              <a:rPr lang="en-US" sz="2200" dirty="0" err="1"/>
              <a:t>liên</a:t>
            </a:r>
            <a:r>
              <a:rPr lang="en-US" sz="2200" dirty="0"/>
              <a:t> </a:t>
            </a:r>
            <a:r>
              <a:rPr lang="en-US" sz="2200" dirty="0" err="1"/>
              <a:t>lạc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endParaRPr lang="en-US" sz="2200" dirty="0"/>
          </a:p>
          <a:p>
            <a:pPr lvl="1">
              <a:buFontTx/>
              <a:buNone/>
            </a:pPr>
            <a:r>
              <a:rPr lang="en-US" sz="2200" dirty="0" err="1">
                <a:solidFill>
                  <a:srgbClr val="0000FF"/>
                </a:solidFill>
              </a:rPr>
              <a:t>Có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thể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bị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lẫn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giữa</a:t>
            </a:r>
            <a:r>
              <a:rPr lang="en-US" sz="2200" dirty="0">
                <a:solidFill>
                  <a:srgbClr val="0000FF"/>
                </a:solidFill>
              </a:rPr>
              <a:t>  </a:t>
            </a:r>
            <a:r>
              <a:rPr lang="en-US" sz="2200" dirty="0" err="1">
                <a:solidFill>
                  <a:srgbClr val="0000FF"/>
                </a:solidFill>
              </a:rPr>
              <a:t>thao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tác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tại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máy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trạm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và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trên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máy</a:t>
            </a:r>
            <a:r>
              <a:rPr lang="en-US" sz="2200" dirty="0">
                <a:solidFill>
                  <a:srgbClr val="0000FF"/>
                </a:solidFill>
              </a:rPr>
              <a:t> ở </a:t>
            </a:r>
            <a:r>
              <a:rPr lang="en-US" sz="2200" dirty="0" err="1">
                <a:solidFill>
                  <a:srgbClr val="0000FF"/>
                </a:solidFill>
              </a:rPr>
              <a:t>xa</a:t>
            </a:r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30763"/>
          </a:xfrm>
        </p:spPr>
        <p:txBody>
          <a:bodyPr>
            <a:normAutofit/>
          </a:bodyPr>
          <a:lstStyle/>
          <a:p>
            <a:pPr marL="342900" lvl="3" indent="-342900">
              <a:buFont typeface="Arial" pitchFamily="34" charset="0"/>
              <a:buChar char="•"/>
            </a:pPr>
            <a:r>
              <a:rPr lang="en-US" sz="2200" i="1" dirty="0" err="1" smtClean="0"/>
              <a:t>Cơ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chế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hoạt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động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của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phương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pháp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gọi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thủ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tục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từ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xa</a:t>
            </a:r>
            <a:endParaRPr lang="en-US" sz="2200" dirty="0" smtClean="0"/>
          </a:p>
          <a:p>
            <a:pPr algn="ctr"/>
            <a:r>
              <a:rPr lang="en-US" sz="2200" dirty="0" smtClean="0"/>
              <a:t>count = read(</a:t>
            </a:r>
            <a:r>
              <a:rPr lang="en-US" sz="2200" i="1" dirty="0" err="1" smtClean="0"/>
              <a:t>fd</a:t>
            </a:r>
            <a:r>
              <a:rPr lang="en-US" sz="2200" i="1" dirty="0" smtClean="0"/>
              <a:t>, buff, </a:t>
            </a:r>
            <a:r>
              <a:rPr lang="en-US" sz="2200" i="1" dirty="0" err="1" smtClean="0"/>
              <a:t>nbytes</a:t>
            </a:r>
            <a:r>
              <a:rPr lang="en-US" sz="2200" dirty="0" smtClean="0"/>
              <a:t>);</a:t>
            </a:r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Gọi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thủ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tục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image1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981200"/>
            <a:ext cx="6858000" cy="365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6183868"/>
            <a:ext cx="6019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err="1" smtClean="0"/>
              <a:t>Gọi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thủ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tục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từ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xa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theo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phương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pháp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truyền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thống</a:t>
            </a:r>
            <a:endParaRPr lang="en-US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3493</Words>
  <Application>Microsoft Office PowerPoint</Application>
  <PresentationFormat>On-screen Show (4:3)</PresentationFormat>
  <Paragraphs>224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TRUYỀN THÔNG</vt:lpstr>
      <vt:lpstr>TRUYỀN THÔNG</vt:lpstr>
      <vt:lpstr>Slide 4</vt:lpstr>
      <vt:lpstr>Slide 5</vt:lpstr>
      <vt:lpstr>Slide 6</vt:lpstr>
      <vt:lpstr>Slide 7</vt:lpstr>
      <vt:lpstr>Gọi thủ tục từ xa</vt:lpstr>
      <vt:lpstr>Gọi thủ tục từ xa</vt:lpstr>
      <vt:lpstr>Slide 10</vt:lpstr>
      <vt:lpstr>Gọi thủ tục từ xa</vt:lpstr>
      <vt:lpstr>Gọi thủ tục từ xa</vt:lpstr>
      <vt:lpstr>Slide 13</vt:lpstr>
      <vt:lpstr>Mô hình đối tượng phân tán</vt:lpstr>
      <vt:lpstr>Slide 15</vt:lpstr>
      <vt:lpstr>Truyền thông hướng thông điệp</vt:lpstr>
      <vt:lpstr>Slide 17</vt:lpstr>
      <vt:lpstr>Truyền thông theo nhóm (Multicast)</vt:lpstr>
      <vt:lpstr>Slide 19</vt:lpstr>
      <vt:lpstr>Truyền thông hướng luồng</vt:lpstr>
      <vt:lpstr>Truyền thông hướng luồng</vt:lpstr>
      <vt:lpstr>Truyền thông hướng luồng</vt:lpstr>
      <vt:lpstr>ĐỊNH DANH</vt:lpstr>
      <vt:lpstr>ĐỊNH DANH</vt:lpstr>
      <vt:lpstr>Phân giải tên</vt:lpstr>
      <vt:lpstr>Cài đặt không gian tên</vt:lpstr>
      <vt:lpstr>Hệ thống tên miền</vt:lpstr>
      <vt:lpstr>Hệ thống tên miền</vt:lpstr>
      <vt:lpstr>Hệ thống tên miền</vt:lpstr>
      <vt:lpstr>Hệ thong tên miền</vt:lpstr>
      <vt:lpstr>Đặt tên theo thuộc tính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Ngọc Bảo Lê</dc:creator>
  <cp:lastModifiedBy>Employee</cp:lastModifiedBy>
  <cp:revision>110</cp:revision>
  <dcterms:created xsi:type="dcterms:W3CDTF">2006-08-16T00:00:00Z</dcterms:created>
  <dcterms:modified xsi:type="dcterms:W3CDTF">2021-08-16T13:50:20Z</dcterms:modified>
</cp:coreProperties>
</file>