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B39EA-D4E3-4463-BC0B-A22D1D039E7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0C0D6-E08D-4EA7-93B3-0B199EA65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6E061-C548-48AE-B53B-871060146C64}" type="slidenum">
              <a:rPr lang="en-US"/>
              <a:pPr/>
              <a:t>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Middleware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74F-D725-4C1E-A2C6-E3A0511FFA69}" type="slidenum">
              <a:rPr lang="en-US"/>
              <a:pPr/>
              <a:t>1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Đồng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hồ</a:t>
            </a:r>
            <a:r>
              <a:rPr lang="en-US" dirty="0">
                <a:solidFill>
                  <a:srgbClr val="FF0000"/>
                </a:solidFill>
              </a:rPr>
              <a:t> vector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125538"/>
            <a:ext cx="8678863" cy="5260975"/>
          </a:xfrm>
        </p:spPr>
        <p:txBody>
          <a:bodyPr>
            <a:normAutofit lnSpcReduction="10000"/>
          </a:bodyPr>
          <a:lstStyle/>
          <a:p>
            <a:pPr marL="533400" indent="-533400">
              <a:buFont typeface="Wingdings" pitchFamily="2" charset="2"/>
              <a:buChar char="q"/>
            </a:pP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 smtClean="0"/>
              <a:t>:</a:t>
            </a:r>
            <a:endParaRPr lang="en-US" sz="2200" dirty="0"/>
          </a:p>
          <a:p>
            <a:pPr marL="914400" lvl="1" indent="-457200"/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hồ</a:t>
            </a:r>
            <a:r>
              <a:rPr lang="en-US" sz="2200" dirty="0"/>
              <a:t>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vector </a:t>
            </a:r>
            <a:r>
              <a:rPr lang="en-US" sz="2200" dirty="0" err="1" smtClean="0"/>
              <a:t>gắn</a:t>
            </a:r>
            <a:r>
              <a:rPr lang="en-US" sz="2200" dirty="0" smtClean="0"/>
              <a:t>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N</a:t>
            </a:r>
            <a:endParaRPr lang="en-US" sz="2200" i="1" dirty="0"/>
          </a:p>
          <a:p>
            <a:pPr marL="914400" lvl="1" indent="-457200"/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dirty="0"/>
              <a:t>[</a:t>
            </a:r>
            <a:r>
              <a:rPr lang="en-US" sz="2200" i="1" dirty="0"/>
              <a:t>j</a:t>
            </a:r>
            <a:r>
              <a:rPr lang="en-US" sz="2200" dirty="0"/>
              <a:t>]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</a:p>
          <a:p>
            <a:pPr marL="914400" lvl="1" indent="-457200"/>
            <a:r>
              <a:rPr lang="en-US" sz="2400" dirty="0" err="1" smtClean="0"/>
              <a:t>Nếu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[j] = k </a:t>
            </a:r>
            <a:r>
              <a:rPr lang="en-US" sz="2400" dirty="0" err="1" smtClean="0"/>
              <a:t>thì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k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ở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  <a:endParaRPr lang="en-US" sz="2200" i="1" dirty="0"/>
          </a:p>
          <a:p>
            <a:pPr marL="533400" indent="-533400">
              <a:buFont typeface="Wingdings" pitchFamily="2" charset="2"/>
              <a:buChar char="q"/>
            </a:pP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:</a:t>
            </a:r>
          </a:p>
          <a:p>
            <a:pPr marL="533400" indent="-533400" algn="just">
              <a:buFontTx/>
              <a:buAutoNum type="arabicPeriod"/>
            </a:pP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: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dirty="0"/>
              <a:t>[</a:t>
            </a:r>
            <a:r>
              <a:rPr lang="en-US" sz="2200" i="1" dirty="0"/>
              <a:t>j</a:t>
            </a:r>
            <a:r>
              <a:rPr lang="en-US" sz="2200" dirty="0"/>
              <a:t>] := 0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 err="1"/>
              <a:t>i</a:t>
            </a:r>
            <a:r>
              <a:rPr lang="en-US" sz="2200" dirty="0" err="1"/>
              <a:t>,</a:t>
            </a:r>
            <a:r>
              <a:rPr lang="en-US" sz="2200" i="1" dirty="0" err="1"/>
              <a:t>j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{1,…, </a:t>
            </a:r>
            <a:r>
              <a:rPr lang="en-US" sz="2200" i="1" dirty="0"/>
              <a:t>N</a:t>
            </a:r>
            <a:r>
              <a:rPr lang="en-US" sz="2200" dirty="0"/>
              <a:t>}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i="1" baseline="-25000" dirty="0"/>
              <a:t>i</a:t>
            </a:r>
            <a:r>
              <a:rPr lang="en-US" sz="2200" dirty="0"/>
              <a:t> </a:t>
            </a:r>
            <a:r>
              <a:rPr lang="en-US" sz="2200" dirty="0" err="1"/>
              <a:t>gắn</a:t>
            </a:r>
            <a:r>
              <a:rPr lang="en-US" sz="2200" dirty="0"/>
              <a:t> </a:t>
            </a:r>
            <a:r>
              <a:rPr lang="en-US" sz="2200" dirty="0" err="1"/>
              <a:t>timestampt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,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dirty="0"/>
              <a:t>[</a:t>
            </a:r>
            <a:r>
              <a:rPr lang="en-US" sz="2200" i="1" dirty="0" err="1"/>
              <a:t>i</a:t>
            </a:r>
            <a:r>
              <a:rPr lang="en-US" sz="2200" dirty="0"/>
              <a:t>] := 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dirty="0"/>
              <a:t>[</a:t>
            </a:r>
            <a:r>
              <a:rPr lang="en-US" sz="2200" i="1" dirty="0" err="1"/>
              <a:t>i</a:t>
            </a:r>
            <a:r>
              <a:rPr lang="en-US" sz="2200" dirty="0"/>
              <a:t>] + 1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i="1" baseline="-25000" dirty="0"/>
              <a:t>i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j</a:t>
            </a:r>
            <a:r>
              <a:rPr lang="en-US" sz="2200" dirty="0"/>
              <a:t>:</a:t>
            </a:r>
          </a:p>
          <a:p>
            <a:pPr marL="914400" lvl="1" indent="-457200"/>
            <a:r>
              <a:rPr lang="en-US" sz="2200" i="1" dirty="0"/>
              <a:t>p</a:t>
            </a:r>
            <a:r>
              <a:rPr lang="en-US" sz="2200" i="1" baseline="-25000" dirty="0"/>
              <a:t>i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dirty="0"/>
              <a:t>[</a:t>
            </a:r>
            <a:r>
              <a:rPr lang="en-US" sz="2200" i="1" dirty="0"/>
              <a:t>j</a:t>
            </a:r>
            <a:r>
              <a:rPr lang="en-US" sz="2200" dirty="0"/>
              <a:t>] := 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dirty="0"/>
              <a:t>[</a:t>
            </a:r>
            <a:r>
              <a:rPr lang="en-US" sz="2200" i="1" dirty="0"/>
              <a:t>j</a:t>
            </a:r>
            <a:r>
              <a:rPr lang="en-US" sz="2200" dirty="0"/>
              <a:t>] + 1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i="1" dirty="0"/>
              <a:t>V</a:t>
            </a:r>
            <a:r>
              <a:rPr lang="en-US" sz="2200" i="1" baseline="-25000" dirty="0"/>
              <a:t>i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.</a:t>
            </a:r>
          </a:p>
          <a:p>
            <a:pPr marL="914400" lvl="1" indent="-457200"/>
            <a:r>
              <a:rPr lang="en-US" sz="2200" i="1" dirty="0" err="1"/>
              <a:t>p</a:t>
            </a:r>
            <a:r>
              <a:rPr lang="en-US" sz="2200" i="1" baseline="-25000" dirty="0" err="1"/>
              <a:t>j</a:t>
            </a:r>
            <a:r>
              <a:rPr lang="en-US" sz="2200" i="1" baseline="-250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i="1" dirty="0"/>
              <a:t>V</a:t>
            </a:r>
            <a:r>
              <a:rPr lang="en-US" sz="2200" i="1" baseline="-25000" dirty="0"/>
              <a:t>i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trộn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hồ</a:t>
            </a:r>
            <a:r>
              <a:rPr lang="en-US" sz="2200" dirty="0"/>
              <a:t> vector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mình</a:t>
            </a:r>
            <a:r>
              <a:rPr lang="en-US" sz="2200" dirty="0"/>
              <a:t>:</a:t>
            </a:r>
          </a:p>
          <a:p>
            <a:pPr marL="533400" indent="-533400"/>
            <a:endParaRPr lang="en-US" sz="2200" dirty="0"/>
          </a:p>
          <a:p>
            <a:pPr marL="533400" indent="-533400"/>
            <a:endParaRPr lang="en-US" sz="2200" dirty="0"/>
          </a:p>
          <a:p>
            <a:pPr marL="533400" indent="-533400"/>
            <a:r>
              <a:rPr lang="en-US" sz="2200" dirty="0" err="1">
                <a:solidFill>
                  <a:schemeClr val="accent2"/>
                </a:solidFill>
              </a:rPr>
              <a:t>Kết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quả</a:t>
            </a:r>
            <a:r>
              <a:rPr lang="en-US" sz="2200" dirty="0">
                <a:solidFill>
                  <a:schemeClr val="accent2"/>
                </a:solidFill>
              </a:rPr>
              <a:t>: 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  </a:t>
            </a:r>
            <a:r>
              <a:rPr lang="en-US" sz="2200" i="1" dirty="0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 → </a:t>
            </a:r>
            <a:r>
              <a:rPr lang="en-US" sz="2200" i="1" dirty="0">
                <a:solidFill>
                  <a:schemeClr val="accent2"/>
                </a:solidFill>
                <a:cs typeface="Times New Roman" pitchFamily="18" charset="0"/>
              </a:rPr>
              <a:t>b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cs typeface="Times New Roman" pitchFamily="18" charset="0"/>
              </a:rPr>
              <a:t>khi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cs typeface="Times New Roman" pitchFamily="18" charset="0"/>
              </a:rPr>
              <a:t>và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cs typeface="Times New Roman" pitchFamily="18" charset="0"/>
              </a:rPr>
              <a:t>chỉ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cs typeface="Times New Roman" pitchFamily="18" charset="0"/>
              </a:rPr>
              <a:t>khi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200" i="1" dirty="0">
                <a:solidFill>
                  <a:schemeClr val="accent2"/>
                </a:solidFill>
                <a:cs typeface="Times New Roman" pitchFamily="18" charset="0"/>
              </a:rPr>
              <a:t>V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) &lt; </a:t>
            </a:r>
            <a:r>
              <a:rPr lang="en-US" sz="2200" i="1" dirty="0">
                <a:solidFill>
                  <a:schemeClr val="accent2"/>
                </a:solidFill>
                <a:cs typeface="Times New Roman" pitchFamily="18" charset="0"/>
              </a:rPr>
              <a:t>V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chemeClr val="accent2"/>
                </a:solidFill>
                <a:cs typeface="Times New Roman" pitchFamily="18" charset="0"/>
              </a:rPr>
              <a:t>b</a:t>
            </a:r>
            <a:r>
              <a:rPr lang="en-US" sz="2200" dirty="0">
                <a:solidFill>
                  <a:schemeClr val="accent2"/>
                </a:solidFill>
                <a:cs typeface="Times New Roman" pitchFamily="18" charset="0"/>
              </a:rPr>
              <a:t>)</a:t>
            </a:r>
            <a:endParaRPr lang="en-US" sz="2200" dirty="0">
              <a:solidFill>
                <a:schemeClr val="accent2"/>
              </a:solidFill>
            </a:endParaRPr>
          </a:p>
          <a:p>
            <a:pPr marL="533400" indent="-533400"/>
            <a:endParaRPr lang="en-US" sz="2200" dirty="0">
              <a:solidFill>
                <a:schemeClr val="accent2"/>
              </a:solidFill>
            </a:endParaRPr>
          </a:p>
        </p:txBody>
      </p:sp>
      <p:pic>
        <p:nvPicPr>
          <p:cNvPr id="270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4856163"/>
            <a:ext cx="49514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Đồng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hồ</a:t>
            </a:r>
            <a:r>
              <a:rPr lang="en-US" dirty="0">
                <a:solidFill>
                  <a:srgbClr val="FF0000"/>
                </a:solidFill>
              </a:rPr>
              <a:t> vector</a:t>
            </a:r>
          </a:p>
        </p:txBody>
      </p:sp>
      <p:pic>
        <p:nvPicPr>
          <p:cNvPr id="5" name="image3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6858000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5867400"/>
            <a:ext cx="312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Cập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nhật</a:t>
            </a:r>
            <a:r>
              <a:rPr lang="en-US" sz="2000" i="1" dirty="0" smtClean="0"/>
              <a:t> vector </a:t>
            </a:r>
            <a:r>
              <a:rPr lang="en-US" sz="2000" i="1" dirty="0" err="1" smtClean="0"/>
              <a:t>thời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gian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FIFO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26" name="Group 2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1080" y="277"/>
            <a:chExt cx="12240" cy="74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80" y="277"/>
              <a:ext cx="12240" cy="6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7" y="3666"/>
              <a:ext cx="6426" cy="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0"/>
            <a:r>
              <a:rPr lang="vi-VN" dirty="0" smtClean="0"/>
              <a:t>Một thứ tự thông điệp mạnh hơn FIFO</a:t>
            </a:r>
            <a:endParaRPr lang="en-US" dirty="0" smtClean="0"/>
          </a:p>
          <a:p>
            <a:pPr lvl="0"/>
            <a:r>
              <a:rPr lang="vi-VN" b="1" dirty="0" smtClean="0"/>
              <a:t>Trực quan</a:t>
            </a:r>
            <a:r>
              <a:rPr lang="vi-VN" dirty="0" smtClean="0"/>
              <a:t>: một thông điệp không bị vượt qua bởi một chuỗi các thông điệp khác</a:t>
            </a:r>
            <a:endParaRPr lang="en-US" dirty="0" smtClean="0"/>
          </a:p>
          <a:p>
            <a:r>
              <a:rPr lang="vi-VN" dirty="0" smtClean="0"/>
              <a:t>Ví dụ: một thứ tự FIFO nhưng không phải	thứ tự nhân quả</a:t>
            </a:r>
            <a:endParaRPr lang="en-US" dirty="0"/>
          </a:p>
        </p:txBody>
      </p:sp>
      <p:pic>
        <p:nvPicPr>
          <p:cNvPr id="4" name="image1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3581400"/>
            <a:ext cx="3677478" cy="2656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nghĩa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5129"/>
            <a:ext cx="8229600" cy="4295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Thuật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vi-VN" sz="2400" dirty="0" smtClean="0"/>
              <a:t>Tại mỗi tiến trình lưu một ma trận M[1..N, 1..N]</a:t>
            </a:r>
            <a:endParaRPr lang="en-US" sz="2400" dirty="0" smtClean="0"/>
          </a:p>
          <a:p>
            <a:pPr lvl="0"/>
            <a:r>
              <a:rPr lang="vi-VN" sz="2400" dirty="0" smtClean="0"/>
              <a:t>Phần tử M[j,k] tại Pi lưu lại số lượng thông điệp được gửi từ tiến trình Pj cho tiến trình Pk, được biết bởi tiến trình Pi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image1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124200"/>
            <a:ext cx="8001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2400" dirty="0" smtClean="0"/>
              <a:t>Thứ tự này mạnh hơn thứ tự nhân quả</a:t>
            </a:r>
            <a:endParaRPr lang="en-US" sz="2400" dirty="0" smtClean="0"/>
          </a:p>
          <a:p>
            <a:pPr lvl="0"/>
            <a:r>
              <a:rPr lang="vi-VN" sz="2400" dirty="0" smtClean="0"/>
              <a:t>Một tính toán thoả mãn thứ tự đồng bộ nếu tất cả thông điệp được gửi &amp; nhận </a:t>
            </a:r>
            <a:r>
              <a:rPr lang="vi-VN" sz="2400" i="1" u="heavy" dirty="0" smtClean="0"/>
              <a:t>một cách tức thời</a:t>
            </a:r>
            <a:endParaRPr lang="en-US" sz="2400" dirty="0" smtClean="0"/>
          </a:p>
          <a:p>
            <a:pPr lvl="1"/>
            <a:r>
              <a:rPr lang="vi-VN" sz="2400" dirty="0" smtClean="0"/>
              <a:t>Dấu thời gian của sự kiện gửi và nhận thông điệp là giống nhau</a:t>
            </a:r>
            <a:endParaRPr lang="en-US" sz="2400" dirty="0" smtClean="0"/>
          </a:p>
          <a:p>
            <a:pPr lvl="1"/>
            <a:r>
              <a:rPr lang="vi-VN" sz="2400" dirty="0" smtClean="0"/>
              <a:t>Truyền thông </a:t>
            </a:r>
            <a:r>
              <a:rPr lang="vi-VN" sz="2400" i="1" dirty="0" smtClean="0"/>
              <a:t>điểm </a:t>
            </a:r>
            <a:r>
              <a:rPr lang="vi-VN" sz="2400" dirty="0" smtClean="0"/>
              <a:t>(point-to-point)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312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Đồng hồ vector</vt:lpstr>
      <vt:lpstr>Đồng hồ vector</vt:lpstr>
      <vt:lpstr>Thứ tự FIFO</vt:lpstr>
      <vt:lpstr>Thứ tự nhân quả</vt:lpstr>
      <vt:lpstr>Định nghĩa - Thứ tự nhân quả</vt:lpstr>
      <vt:lpstr>Thuật toán thứ tự nhân quả</vt:lpstr>
      <vt:lpstr>Thứ tự đồng bộ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Đồng hồ vector</dc:title>
  <dc:creator>Ngọc Bảo Lê</dc:creator>
  <cp:lastModifiedBy>Employee</cp:lastModifiedBy>
  <cp:revision>7</cp:revision>
  <dcterms:created xsi:type="dcterms:W3CDTF">2006-08-16T00:00:00Z</dcterms:created>
  <dcterms:modified xsi:type="dcterms:W3CDTF">2022-01-06T02:10:40Z</dcterms:modified>
</cp:coreProperties>
</file>