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6" r:id="rId2"/>
    <p:sldId id="256" r:id="rId3"/>
    <p:sldId id="288" r:id="rId4"/>
    <p:sldId id="292" r:id="rId5"/>
    <p:sldId id="289" r:id="rId6"/>
    <p:sldId id="293" r:id="rId7"/>
    <p:sldId id="294" r:id="rId8"/>
    <p:sldId id="295" r:id="rId9"/>
    <p:sldId id="284" r:id="rId10"/>
    <p:sldId id="285" r:id="rId11"/>
    <p:sldId id="286" r:id="rId12"/>
    <p:sldId id="28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03E22-BB04-4F8C-B209-74F3473EFDAF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8DF9-313D-4927-BAC9-235AB6B7F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3C0D1-4F2B-4602-9179-62C8D7B3B9B6}" type="slidenum">
              <a:rPr lang="en-US"/>
              <a:pPr/>
              <a:t>2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43453-D89B-4203-A963-C0DFB592C40F}" type="slidenum">
              <a:rPr lang="en-US"/>
              <a:pPr/>
              <a:t>12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96031-4B22-491B-8046-89FB67CD0522}" type="slidenum">
              <a:rPr lang="en-US"/>
              <a:pPr/>
              <a:t>3</a:t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F5F46-818F-457D-8093-17EFEB26563D}" type="slidenum">
              <a:rPr lang="en-US"/>
              <a:pPr/>
              <a:t>5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09823-9BA8-444F-8F6F-80C5946DA310}" type="slidenum">
              <a:rPr lang="en-US"/>
              <a:pPr/>
              <a:t>6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10DB5D-C1EE-4D65-9513-D6C92C659BBA}" type="slidenum">
              <a:rPr lang="en-US"/>
              <a:pPr/>
              <a:t>7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A7347-727F-4959-B398-D5A17313043A}" type="slidenum">
              <a:rPr lang="en-US"/>
              <a:pPr/>
              <a:t>8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DE4F9E-CBA7-46C5-B0A9-D046B0C5D5F3}" type="slidenum">
              <a:rPr lang="en-US"/>
              <a:pPr/>
              <a:t>9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CF53FD-D358-4A9D-BC81-73084885A804}" type="slidenum">
              <a:rPr lang="en-US"/>
              <a:pPr/>
              <a:t>10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BA059-AA00-43F3-BF8C-F0E94D3CE484}" type="slidenum">
              <a:rPr lang="en-US"/>
              <a:pPr/>
              <a:t>11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6200"/>
            <a:ext cx="9144000" cy="6629400"/>
            <a:chOff x="960" y="360"/>
            <a:chExt cx="14900" cy="1118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0" y="360"/>
              <a:ext cx="14900" cy="11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960" y="10094"/>
              <a:ext cx="14900" cy="1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960" y="10228"/>
              <a:ext cx="3651" cy="1163"/>
            </a:xfrm>
            <a:prstGeom prst="rect">
              <a:avLst/>
            </a:prstGeom>
            <a:solidFill>
              <a:srgbClr val="DD804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4809" y="6943"/>
              <a:ext cx="10555" cy="2982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53350" tIns="119025" rIns="1120422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2124075" y="5791200"/>
            <a:ext cx="7019925" cy="738187"/>
          </a:xfrm>
          <a:prstGeom prst="rect">
            <a:avLst/>
          </a:prstGeom>
          <a:solidFill>
            <a:srgbClr val="94B6D2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lang="en-US" sz="2700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h</a:t>
            </a:r>
            <a:r>
              <a:rPr kumimoji="0" lang="vi-VN" sz="2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S. 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LÊ</a:t>
            </a: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NGỌC BẢO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HỌC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ViỆN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CÔNG NGHỆ BƯU CHÍNH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ViỄN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THÔNG CƠ SỎ TPHCM</a:t>
            </a: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362200" y="3887450"/>
            <a:ext cx="6781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4400" b="0" i="0" u="none" strike="noStrike" cap="none" normalizeH="0" baseline="0" dirty="0" smtClean="0">
              <a:ln>
                <a:noFill/>
              </a:ln>
              <a:solidFill>
                <a:srgbClr val="EBDDC3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LOẠI TRỪ</a:t>
            </a:r>
            <a:r>
              <a:rPr kumimoji="0" lang="en-US" sz="4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TƯƠNG HỖ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Thuật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Lớn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bé</a:t>
            </a:r>
            <a:r>
              <a:rPr lang="en-US" dirty="0">
                <a:solidFill>
                  <a:srgbClr val="FF0000"/>
                </a:solidFill>
              </a:rPr>
              <a:t> – Bully algorithm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err="1"/>
              <a:t>Ba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: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Election</a:t>
            </a:r>
            <a:r>
              <a:rPr lang="en-US" sz="2000" dirty="0"/>
              <a:t>: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bầu</a:t>
            </a:r>
            <a:r>
              <a:rPr lang="en-US" sz="2000" dirty="0"/>
              <a:t> </a:t>
            </a:r>
            <a:r>
              <a:rPr lang="en-US" sz="2000" dirty="0" err="1"/>
              <a:t>cử</a:t>
            </a:r>
            <a:endParaRPr lang="en-US" sz="2000" dirty="0"/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Answer: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đáp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bầu</a:t>
            </a:r>
            <a:r>
              <a:rPr lang="en-US" sz="2000" dirty="0"/>
              <a:t> </a:t>
            </a:r>
            <a:r>
              <a:rPr lang="en-US" sz="2000" dirty="0" err="1"/>
              <a:t>cử</a:t>
            </a:r>
            <a:endParaRPr lang="en-US" sz="2000" dirty="0"/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Coordinator: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bố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bầu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bầu</a:t>
            </a:r>
            <a:r>
              <a:rPr lang="en-US" sz="2000" dirty="0"/>
              <a:t> </a:t>
            </a:r>
            <a:r>
              <a:rPr lang="en-US" sz="2000" dirty="0" err="1"/>
              <a:t>cử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endParaRPr lang="en-US" sz="2000" dirty="0"/>
          </a:p>
          <a:p>
            <a:pPr lvl="2"/>
            <a:r>
              <a:rPr lang="en-US" sz="2000" dirty="0" err="1"/>
              <a:t>thấy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vẻ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hỏng</a:t>
            </a:r>
            <a:r>
              <a:rPr lang="en-US" sz="2000" dirty="0"/>
              <a:t> (timeout), </a:t>
            </a:r>
            <a:r>
              <a:rPr lang="en-US" sz="2000" dirty="0" err="1"/>
              <a:t>hoặc</a:t>
            </a:r>
            <a:endParaRPr lang="en-US" sz="2000" dirty="0"/>
          </a:p>
          <a:p>
            <a:pPr lvl="2"/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 Election.</a:t>
            </a:r>
          </a:p>
          <a:p>
            <a:pPr lvl="1"/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Election,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Answer</a:t>
            </a:r>
          </a:p>
          <a:p>
            <a:pPr lvl="1"/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bầu</a:t>
            </a:r>
            <a:r>
              <a:rPr lang="en-US" sz="2000" dirty="0"/>
              <a:t> </a:t>
            </a:r>
            <a:r>
              <a:rPr lang="en-US" sz="2000" dirty="0" err="1"/>
              <a:t>cử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Election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2"/>
                </a:solidFill>
              </a:rPr>
              <a:t>có</a:t>
            </a:r>
            <a:r>
              <a:rPr lang="en-US" sz="2000" dirty="0">
                <a:solidFill>
                  <a:schemeClr val="accent2"/>
                </a:solidFill>
              </a:rPr>
              <a:t> ID </a:t>
            </a:r>
            <a:r>
              <a:rPr lang="en-US" sz="2000" dirty="0" err="1">
                <a:solidFill>
                  <a:schemeClr val="accent2"/>
                </a:solidFill>
              </a:rPr>
              <a:t>cao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hơn</a:t>
            </a:r>
            <a:r>
              <a:rPr lang="en-US" sz="2000" dirty="0"/>
              <a:t> </a:t>
            </a:r>
            <a:r>
              <a:rPr lang="en-US" sz="2000" dirty="0" err="1"/>
              <a:t>mình</a:t>
            </a:r>
            <a:r>
              <a:rPr lang="en-US" sz="2000" dirty="0"/>
              <a:t> </a:t>
            </a:r>
            <a:r>
              <a:rPr lang="en-US" sz="2000" dirty="0" err="1"/>
              <a:t>rồi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Answer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endParaRPr lang="en-US" sz="2000" dirty="0"/>
          </a:p>
          <a:p>
            <a:pPr lvl="1"/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Answer,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trở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Coordinator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endParaRPr lang="en-US" sz="2000" dirty="0"/>
          </a:p>
          <a:p>
            <a:pPr lvl="1"/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Answer,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en-US" sz="2000" dirty="0"/>
              <a:t> Coordinator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bầu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 smtClean="0"/>
              <a:t>mới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3F5D-4DE9-428E-A20D-1E2237457C22}" type="slidenum">
              <a:rPr lang="en-US"/>
              <a:pPr/>
              <a:t>11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Thuật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Lớn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bé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60464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925" y="928688"/>
            <a:ext cx="6831013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476" name="Picture 4" descr="06-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8675" y="1038225"/>
            <a:ext cx="5581650" cy="2711450"/>
          </a:xfrm>
          <a:prstGeom prst="rect">
            <a:avLst/>
          </a:prstGeom>
          <a:noFill/>
        </p:spPr>
      </p:pic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Thuật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vòng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950913"/>
            <a:ext cx="8678863" cy="529113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sắp</a:t>
            </a:r>
            <a:r>
              <a:rPr lang="en-US" sz="2000" dirty="0"/>
              <a:t> </a:t>
            </a:r>
            <a:r>
              <a:rPr lang="en-US" sz="2000" dirty="0" err="1"/>
              <a:t>xếp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(</a:t>
            </a:r>
            <a:r>
              <a:rPr lang="en-US" sz="2000" dirty="0" err="1"/>
              <a:t>lôgic</a:t>
            </a:r>
            <a:r>
              <a:rPr lang="en-US" sz="2000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bầu</a:t>
            </a:r>
            <a:r>
              <a:rPr lang="en-US" sz="2000" dirty="0"/>
              <a:t> </a:t>
            </a:r>
            <a:r>
              <a:rPr lang="en-US" sz="2000" dirty="0" err="1"/>
              <a:t>cử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Election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. </a:t>
            </a:r>
            <a:br>
              <a:rPr lang="en-US" sz="2000" dirty="0"/>
            </a:b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đang</a:t>
            </a:r>
            <a:r>
              <a:rPr lang="en-US" sz="2000" dirty="0"/>
              <a:t> </a:t>
            </a:r>
            <a:r>
              <a:rPr lang="en-US" sz="2000" dirty="0" err="1"/>
              <a:t>hỏng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gắn</a:t>
            </a:r>
            <a:r>
              <a:rPr lang="en-US" sz="2000" dirty="0"/>
              <a:t> ID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mình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.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 quay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bầu</a:t>
            </a:r>
            <a:r>
              <a:rPr lang="en-US" sz="2000" dirty="0"/>
              <a:t> </a:t>
            </a:r>
            <a:r>
              <a:rPr lang="en-US" sz="2000" dirty="0" err="1"/>
              <a:t>cử</a:t>
            </a:r>
            <a:r>
              <a:rPr lang="en-US" sz="2000" dirty="0"/>
              <a:t>,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đều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gia</a:t>
            </a:r>
            <a:r>
              <a:rPr lang="en-US" sz="2000" dirty="0"/>
              <a:t> </a:t>
            </a:r>
            <a:r>
              <a:rPr lang="en-US" sz="2000" dirty="0" err="1"/>
              <a:t>bầu</a:t>
            </a:r>
            <a:r>
              <a:rPr lang="en-US" sz="2000" dirty="0"/>
              <a:t> </a:t>
            </a:r>
            <a:r>
              <a:rPr lang="en-US" sz="2000" dirty="0" err="1"/>
              <a:t>cử</a:t>
            </a:r>
            <a:r>
              <a:rPr lang="en-US" sz="200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 Coordinator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đang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quanh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.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ID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457201"/>
            <a:ext cx="7772400" cy="8382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Loại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tương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106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676400"/>
            <a:ext cx="8458200" cy="43434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Sự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tương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cộng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giữa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trình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xảy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hợp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cùng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lúc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nhiều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cùng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truy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dẫn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sự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hoặc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nào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thực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vẹn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Hai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phương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pháp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nhau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sử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thẻ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cấp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quyền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+ </a:t>
            </a:r>
            <a:r>
              <a:rPr lang="en-US" dirty="0" err="1" smtClean="0">
                <a:solidFill>
                  <a:schemeClr val="tx1"/>
                </a:solidFill>
              </a:rPr>
              <a:t>Phương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pháp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thẻ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duy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trì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điệp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duy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nhất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gọi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thẻ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chuyển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trong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nhóm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thành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hệ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thống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Thành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nào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nắm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giữ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thẻ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thì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quyền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truy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nếu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truy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thì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sẽ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chuyển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thành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tiếp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+ </a:t>
            </a:r>
            <a:r>
              <a:rPr lang="en-US" dirty="0" err="1" smtClean="0">
                <a:solidFill>
                  <a:schemeClr val="tx1"/>
                </a:solidFill>
              </a:rPr>
              <a:t>Phương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pháp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cấp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quyền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hoạt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động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theo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bước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Gửi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yêu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đề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nghị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cấp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quyền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cấp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quyền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chuyển</a:t>
            </a:r>
            <a:r>
              <a:rPr lang="en-US" dirty="0" smtClean="0">
                <a:solidFill>
                  <a:schemeClr val="tx1"/>
                </a:solidFill>
              </a:rPr>
              <a:t> sang </a:t>
            </a:r>
            <a:r>
              <a:rPr lang="en-US" dirty="0" err="1" smtClean="0">
                <a:solidFill>
                  <a:schemeClr val="tx1"/>
                </a:solidFill>
              </a:rPr>
              <a:t>bước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truy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PP 1: </a:t>
            </a:r>
            <a:r>
              <a:rPr lang="en-US" dirty="0" err="1" smtClean="0">
                <a:solidFill>
                  <a:srgbClr val="FF0000"/>
                </a:solidFill>
              </a:rPr>
              <a:t>Giải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tập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trung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giản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critical section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server </a:t>
            </a:r>
            <a:r>
              <a:rPr lang="en-US" sz="2400" dirty="0" err="1"/>
              <a:t>khóa</a:t>
            </a:r>
            <a:endParaRPr lang="en-US" sz="2400" dirty="0"/>
          </a:p>
          <a:p>
            <a:pPr lvl="1"/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token</a:t>
            </a:r>
          </a:p>
          <a:p>
            <a:pPr lvl="1"/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khỏi</a:t>
            </a:r>
            <a:r>
              <a:rPr lang="en-US" sz="2400" dirty="0"/>
              <a:t> critical section, token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server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endParaRPr lang="en-US" sz="2400" dirty="0"/>
          </a:p>
          <a:p>
            <a:pPr lvl="1"/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endParaRPr lang="en-US" sz="2400" dirty="0"/>
          </a:p>
          <a:p>
            <a:pPr lvl="1"/>
            <a:r>
              <a:rPr lang="en-US" sz="2400" dirty="0"/>
              <a:t>Server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tâm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thất</a:t>
            </a:r>
            <a:r>
              <a:rPr lang="en-US" sz="2400" dirty="0"/>
              <a:t> </a:t>
            </a:r>
            <a:r>
              <a:rPr lang="en-US" sz="2400" dirty="0" err="1"/>
              <a:t>bại</a:t>
            </a:r>
            <a:endParaRPr lang="en-US" sz="2400" dirty="0"/>
          </a:p>
        </p:txBody>
      </p:sp>
      <p:pic>
        <p:nvPicPr>
          <p:cNvPr id="3102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5588" y="3289300"/>
            <a:ext cx="6107112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Giải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tập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trung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trung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phối</a:t>
            </a:r>
            <a:r>
              <a:rPr lang="en-US" sz="2200" dirty="0" smtClean="0"/>
              <a:t>,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viên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duy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lựa</a:t>
            </a:r>
            <a:r>
              <a:rPr lang="en-US" sz="2200" dirty="0" smtClean="0"/>
              <a:t> </a:t>
            </a:r>
            <a:r>
              <a:rPr lang="en-US" sz="2200" dirty="0" err="1" smtClean="0"/>
              <a:t>chọn</a:t>
            </a:r>
            <a:r>
              <a:rPr lang="en-US" sz="2200" dirty="0" smtClean="0"/>
              <a:t>.  </a:t>
            </a:r>
          </a:p>
          <a:p>
            <a:pPr algn="just"/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tài</a:t>
            </a:r>
            <a:r>
              <a:rPr lang="en-US" sz="2200" dirty="0" smtClean="0"/>
              <a:t> </a:t>
            </a:r>
            <a:r>
              <a:rPr lang="en-US" sz="2200" dirty="0" err="1" smtClean="0"/>
              <a:t>nguyên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nhân</a:t>
            </a:r>
            <a:r>
              <a:rPr lang="en-US" sz="2200" dirty="0" smtClean="0"/>
              <a:t> </a:t>
            </a:r>
            <a:r>
              <a:rPr lang="en-US" sz="2200" dirty="0" err="1" smtClean="0"/>
              <a:t>bản</a:t>
            </a:r>
            <a:r>
              <a:rPr lang="en-US" sz="2200" dirty="0" smtClean="0"/>
              <a:t> N </a:t>
            </a:r>
            <a:r>
              <a:rPr lang="en-US" sz="2200" dirty="0" err="1" smtClean="0"/>
              <a:t>lần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phối</a:t>
            </a:r>
            <a:r>
              <a:rPr lang="en-US" sz="2200" dirty="0" smtClean="0"/>
              <a:t> </a:t>
            </a:r>
            <a:r>
              <a:rPr lang="en-US" sz="2200" dirty="0" err="1" smtClean="0"/>
              <a:t>riêng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kiểm</a:t>
            </a:r>
            <a:r>
              <a:rPr lang="en-US" sz="2200" dirty="0" smtClean="0"/>
              <a:t>  </a:t>
            </a:r>
            <a:r>
              <a:rPr lang="en-US" sz="2200" dirty="0" err="1" smtClean="0"/>
              <a:t>soát</a:t>
            </a:r>
            <a:r>
              <a:rPr lang="en-US" sz="2200" dirty="0" smtClean="0"/>
              <a:t>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. </a:t>
            </a:r>
          </a:p>
          <a:p>
            <a:pPr algn="just"/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muốn</a:t>
            </a:r>
            <a:r>
              <a:rPr lang="en-US" sz="2200" dirty="0" smtClean="0"/>
              <a:t>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tài</a:t>
            </a:r>
            <a:r>
              <a:rPr lang="en-US" sz="2200" dirty="0" smtClean="0"/>
              <a:t> </a:t>
            </a:r>
            <a:r>
              <a:rPr lang="en-US" sz="2200" dirty="0" err="1" smtClean="0"/>
              <a:t>nguyên</a:t>
            </a:r>
            <a:r>
              <a:rPr lang="en-US" sz="2200" dirty="0" smtClean="0"/>
              <a:t> </a:t>
            </a: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gửi</a:t>
            </a:r>
            <a:r>
              <a:rPr lang="en-US" sz="2200" dirty="0" smtClean="0"/>
              <a:t> </a:t>
            </a:r>
            <a:r>
              <a:rPr lang="en-US" sz="2200" dirty="0" err="1" smtClean="0"/>
              <a:t>yêu</a:t>
            </a:r>
            <a:r>
              <a:rPr lang="en-US" sz="2200" dirty="0" smtClean="0"/>
              <a:t> </a:t>
            </a:r>
            <a:r>
              <a:rPr lang="en-US" sz="2200" dirty="0" err="1" smtClean="0"/>
              <a:t>cầu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N  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phối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cấp</a:t>
            </a:r>
            <a:r>
              <a:rPr lang="en-US" sz="2200" dirty="0" smtClean="0"/>
              <a:t> </a:t>
            </a:r>
            <a:r>
              <a:rPr lang="en-US" sz="2200" dirty="0" err="1" smtClean="0"/>
              <a:t>quyền</a:t>
            </a:r>
            <a:r>
              <a:rPr lang="en-US" sz="2200" dirty="0" smtClean="0"/>
              <a:t>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nhận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phiếu</a:t>
            </a:r>
            <a:r>
              <a:rPr lang="en-US" sz="2200" dirty="0" smtClean="0"/>
              <a:t> </a:t>
            </a:r>
            <a:r>
              <a:rPr lang="en-US" sz="2200" dirty="0" err="1" smtClean="0"/>
              <a:t>đồng</a:t>
            </a:r>
            <a:r>
              <a:rPr lang="en-US" sz="2200" dirty="0" smtClean="0"/>
              <a:t> ý </a:t>
            </a:r>
            <a:r>
              <a:rPr lang="en-US" sz="2200" dirty="0" err="1" smtClean="0"/>
              <a:t>lớn</a:t>
            </a:r>
            <a:r>
              <a:rPr lang="en-US" sz="2200" dirty="0" smtClean="0"/>
              <a:t> </a:t>
            </a:r>
            <a:r>
              <a:rPr lang="en-US" sz="2200" dirty="0" err="1" smtClean="0"/>
              <a:t>hơn</a:t>
            </a:r>
            <a:r>
              <a:rPr lang="en-US" sz="2200" dirty="0" smtClean="0"/>
              <a:t> N/2. </a:t>
            </a:r>
          </a:p>
          <a:p>
            <a:pPr indent="1588" algn="just">
              <a:buNone/>
            </a:pP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ít</a:t>
            </a:r>
            <a:r>
              <a:rPr lang="en-US" sz="2200" dirty="0" smtClean="0"/>
              <a:t> </a:t>
            </a:r>
            <a:r>
              <a:rPr lang="en-US" sz="2200" dirty="0" err="1" smtClean="0"/>
              <a:t>bị</a:t>
            </a:r>
            <a:r>
              <a:rPr lang="en-US" sz="2200" dirty="0" smtClean="0"/>
              <a:t> </a:t>
            </a:r>
            <a:r>
              <a:rPr lang="en-US" sz="2200" dirty="0" err="1" smtClean="0"/>
              <a:t>lỗi</a:t>
            </a:r>
            <a:r>
              <a:rPr lang="en-US" sz="2200" dirty="0" smtClean="0"/>
              <a:t> </a:t>
            </a:r>
            <a:r>
              <a:rPr lang="en-US" sz="2200" dirty="0" err="1" smtClean="0"/>
              <a:t>hơn</a:t>
            </a:r>
            <a:r>
              <a:rPr lang="en-US" sz="2200" dirty="0" smtClean="0"/>
              <a:t>, </a:t>
            </a:r>
            <a:r>
              <a:rPr lang="en-US" sz="2200" dirty="0" err="1" smtClean="0"/>
              <a:t>gọi</a:t>
            </a:r>
            <a:r>
              <a:rPr lang="en-US" sz="2200" dirty="0" smtClean="0"/>
              <a:t> p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xác</a:t>
            </a:r>
            <a:r>
              <a:rPr lang="en-US" sz="2200" dirty="0" smtClean="0"/>
              <a:t> </a:t>
            </a:r>
            <a:r>
              <a:rPr lang="en-US" sz="2200" dirty="0" err="1" smtClean="0"/>
              <a:t>xuất</a:t>
            </a:r>
            <a:r>
              <a:rPr lang="en-US" sz="2200" dirty="0" smtClean="0"/>
              <a:t> </a:t>
            </a:r>
            <a:r>
              <a:rPr lang="en-US" sz="2200" dirty="0" err="1" smtClean="0"/>
              <a:t>bị</a:t>
            </a:r>
            <a:r>
              <a:rPr lang="en-US" sz="2200" dirty="0" smtClean="0"/>
              <a:t> </a:t>
            </a:r>
            <a:r>
              <a:rPr lang="en-US" sz="2200" dirty="0" err="1" smtClean="0"/>
              <a:t>lỗi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phối</a:t>
            </a:r>
            <a:r>
              <a:rPr lang="en-US" sz="2200" dirty="0" smtClean="0"/>
              <a:t>, </a:t>
            </a:r>
            <a:r>
              <a:rPr lang="en-US" sz="2200" dirty="0" err="1" smtClean="0"/>
              <a:t>xác</a:t>
            </a:r>
            <a:r>
              <a:rPr lang="en-US" sz="2200" dirty="0" smtClean="0"/>
              <a:t> </a:t>
            </a:r>
            <a:r>
              <a:rPr lang="en-US" sz="2200" dirty="0" err="1" smtClean="0"/>
              <a:t>xuất</a:t>
            </a:r>
            <a:r>
              <a:rPr lang="en-US" sz="2200" dirty="0" smtClean="0"/>
              <a:t> k </a:t>
            </a:r>
            <a:r>
              <a:rPr lang="en-US" sz="2200" dirty="0" err="1" smtClean="0"/>
              <a:t>trong</a:t>
            </a:r>
            <a:r>
              <a:rPr lang="en-US" sz="2200" dirty="0" smtClean="0"/>
              <a:t>   m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phối</a:t>
            </a:r>
            <a:r>
              <a:rPr lang="en-US" sz="2200" dirty="0" smtClean="0"/>
              <a:t> </a:t>
            </a:r>
            <a:r>
              <a:rPr lang="en-US" sz="2200" dirty="0" err="1" smtClean="0"/>
              <a:t>bị</a:t>
            </a:r>
            <a:r>
              <a:rPr lang="en-US" sz="2200" dirty="0" smtClean="0"/>
              <a:t> </a:t>
            </a:r>
            <a:r>
              <a:rPr lang="en-US" sz="2200" dirty="0" err="1" smtClean="0"/>
              <a:t>lỗi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:</a:t>
            </a:r>
          </a:p>
          <a:p>
            <a:pPr algn="just"/>
            <a:endParaRPr lang="en-US" sz="2200" dirty="0"/>
          </a:p>
        </p:txBody>
      </p:sp>
      <p:pic>
        <p:nvPicPr>
          <p:cNvPr id="4" name="image4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5105400"/>
            <a:ext cx="32004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3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6350" y="3114675"/>
            <a:ext cx="4948238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PP </a:t>
            </a:r>
            <a:r>
              <a:rPr lang="en-US" dirty="0">
                <a:solidFill>
                  <a:srgbClr val="FF0000"/>
                </a:solidFill>
              </a:rPr>
              <a:t>2: Token </a:t>
            </a:r>
            <a:r>
              <a:rPr lang="en-US" dirty="0" smtClean="0">
                <a:solidFill>
                  <a:srgbClr val="FF0000"/>
                </a:solidFill>
              </a:rPr>
              <a:t>ring – </a:t>
            </a:r>
            <a:r>
              <a:rPr lang="en-US" dirty="0" err="1" smtClean="0">
                <a:solidFill>
                  <a:srgbClr val="FF0000"/>
                </a:solidFill>
              </a:rPr>
              <a:t>Giải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thẻ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bài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(</a:t>
            </a:r>
            <a:r>
              <a:rPr lang="en-US" sz="2800" dirty="0" err="1"/>
              <a:t>lôgic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điệp</a:t>
            </a:r>
            <a:r>
              <a:rPr lang="en-US" sz="2800" dirty="0"/>
              <a:t> token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dần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quanh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critical section,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đợi</a:t>
            </a:r>
            <a:r>
              <a:rPr lang="en-US" sz="2800" dirty="0"/>
              <a:t> token </a:t>
            </a:r>
            <a:r>
              <a:rPr lang="en-US" sz="2800" dirty="0" err="1"/>
              <a:t>đến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giữ</a:t>
            </a:r>
            <a:r>
              <a:rPr lang="en-US" sz="2800" dirty="0"/>
              <a:t> token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khỏi</a:t>
            </a:r>
            <a:r>
              <a:rPr lang="en-US" sz="2800" dirty="0"/>
              <a:t> critical section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chất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 smtClean="0"/>
              <a:t>trễ</a:t>
            </a:r>
            <a:r>
              <a:rPr lang="en-US" sz="2400" dirty="0" smtClean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bình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/2 </a:t>
            </a:r>
            <a:r>
              <a:rPr lang="en-US" sz="2400" dirty="0" err="1"/>
              <a:t>chặng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Token </a:t>
            </a:r>
            <a:r>
              <a:rPr lang="en-US" sz="2400" dirty="0" err="1"/>
              <a:t>chiếm</a:t>
            </a:r>
            <a:r>
              <a:rPr lang="en-US" sz="2400" dirty="0"/>
              <a:t> </a:t>
            </a:r>
            <a:r>
              <a:rPr lang="en-US" sz="2400" dirty="0" err="1"/>
              <a:t>băng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vỡ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 </a:t>
            </a:r>
            <a:r>
              <a:rPr lang="en-US" sz="2400" dirty="0" err="1"/>
              <a:t>hỏng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B1C7-D931-4243-A8AF-8E56C4FB3008}" type="slidenum">
              <a:rPr lang="en-US"/>
              <a:pPr/>
              <a:t>6</a:t>
            </a:fld>
            <a:endParaRPr lang="en-US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493838"/>
            <a:ext cx="8678863" cy="4748212"/>
          </a:xfrm>
        </p:spPr>
        <p:txBody>
          <a:bodyPr/>
          <a:lstStyle/>
          <a:p>
            <a:pPr marL="609600" indent="-609600">
              <a:buFont typeface="Wingdings" pitchFamily="2" charset="2"/>
              <a:buChar char="Ø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Ricart</a:t>
            </a:r>
            <a:r>
              <a:rPr lang="en-US" dirty="0"/>
              <a:t> &amp; </a:t>
            </a:r>
            <a:r>
              <a:rPr lang="en-US" dirty="0" err="1"/>
              <a:t>Agrawala</a:t>
            </a:r>
            <a:r>
              <a:rPr lang="en-US" dirty="0"/>
              <a:t>:</a:t>
            </a:r>
          </a:p>
          <a:p>
            <a:pPr marL="609600" indent="-609600">
              <a:buFont typeface="Wingdings" pitchFamily="2" charset="2"/>
              <a:buChar char="Ø"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Lamport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cặp</a:t>
            </a:r>
            <a:endParaRPr lang="en-US" dirty="0"/>
          </a:p>
          <a:p>
            <a:pPr marL="609600" indent="-609600">
              <a:buFont typeface="Wingdings" pitchFamily="2" charset="2"/>
              <a:buChar char="Ø"/>
            </a:pP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ở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:</a:t>
            </a:r>
          </a:p>
          <a:p>
            <a:pPr marL="990600" lvl="1" indent="-533400">
              <a:buFontTx/>
              <a:buAutoNum type="arabicPeriod"/>
            </a:pPr>
            <a:r>
              <a:rPr lang="en-US" b="1" i="1" dirty="0" err="1"/>
              <a:t>Thả</a:t>
            </a:r>
            <a:r>
              <a:rPr lang="en-US" b="1" dirty="0"/>
              <a:t>:</a:t>
            </a:r>
            <a:r>
              <a:rPr lang="en-US" dirty="0"/>
              <a:t> ở </a:t>
            </a:r>
            <a:r>
              <a:rPr lang="en-US" dirty="0" err="1"/>
              <a:t>ngoài</a:t>
            </a:r>
            <a:r>
              <a:rPr lang="en-US" dirty="0"/>
              <a:t> critical section</a:t>
            </a:r>
          </a:p>
          <a:p>
            <a:pPr marL="990600" lvl="1" indent="-533400">
              <a:buFontTx/>
              <a:buAutoNum type="arabicPeriod"/>
            </a:pPr>
            <a:r>
              <a:rPr lang="en-US" b="1" i="1" dirty="0" err="1"/>
              <a:t>Muốn</a:t>
            </a:r>
            <a:r>
              <a:rPr lang="en-US" b="1" dirty="0"/>
              <a:t>: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critical section</a:t>
            </a:r>
          </a:p>
          <a:p>
            <a:pPr marL="990600" lvl="1" indent="-533400">
              <a:buFontTx/>
              <a:buAutoNum type="arabicPeriod"/>
            </a:pPr>
            <a:r>
              <a:rPr lang="en-US" b="1" i="1" dirty="0" err="1"/>
              <a:t>Giữ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ở </a:t>
            </a:r>
            <a:r>
              <a:rPr lang="en-US" dirty="0" err="1"/>
              <a:t>trong</a:t>
            </a:r>
            <a:r>
              <a:rPr lang="en-US" dirty="0"/>
              <a:t> critical section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PP </a:t>
            </a:r>
            <a:r>
              <a:rPr lang="en-US" sz="4000" dirty="0">
                <a:solidFill>
                  <a:srgbClr val="FF0000"/>
                </a:solidFill>
              </a:rPr>
              <a:t>3: </a:t>
            </a:r>
            <a:r>
              <a:rPr lang="en-US" sz="4000" dirty="0" err="1" smtClean="0">
                <a:solidFill>
                  <a:srgbClr val="FF0000"/>
                </a:solidFill>
              </a:rPr>
              <a:t>Giải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thuật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phân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tán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PP </a:t>
            </a:r>
            <a:r>
              <a:rPr lang="en-US" sz="4000" dirty="0">
                <a:solidFill>
                  <a:srgbClr val="FF0000"/>
                </a:solidFill>
              </a:rPr>
              <a:t>3: </a:t>
            </a:r>
            <a:r>
              <a:rPr lang="en-US" sz="4000" dirty="0" err="1" smtClean="0">
                <a:solidFill>
                  <a:srgbClr val="FF0000"/>
                </a:solidFill>
              </a:rPr>
              <a:t>Giải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thuật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phân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tán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493838"/>
            <a:ext cx="8678863" cy="4748212"/>
          </a:xfrm>
        </p:spPr>
        <p:txBody>
          <a:bodyPr/>
          <a:lstStyle/>
          <a:p>
            <a:pPr marL="609600" indent="-609600">
              <a:buFont typeface="Wingdings" pitchFamily="2" charset="2"/>
              <a:buChar char="Ø"/>
            </a:pP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: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critical process, </a:t>
            </a:r>
            <a:r>
              <a:rPr lang="en-US" sz="2400" dirty="0" err="1"/>
              <a:t>nó</a:t>
            </a:r>
            <a:endParaRPr lang="en-US" sz="2400" dirty="0"/>
          </a:p>
          <a:p>
            <a:pPr marL="1371600" lvl="2" indent="-457200">
              <a:buFontTx/>
              <a:buChar char="–"/>
            </a:pPr>
            <a:r>
              <a:rPr lang="en-US" sz="2000" dirty="0"/>
              <a:t>multicast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 (</a:t>
            </a:r>
            <a:r>
              <a:rPr lang="en-US" sz="2000" i="1" dirty="0"/>
              <a:t>L</a:t>
            </a:r>
            <a:r>
              <a:rPr lang="en-US" sz="2000" i="1" baseline="-25000" dirty="0"/>
              <a:t>i</a:t>
            </a:r>
            <a:r>
              <a:rPr lang="en-US" sz="2000" dirty="0"/>
              <a:t>,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) </a:t>
            </a:r>
            <a:r>
              <a:rPr lang="en-US" sz="2000" dirty="0" err="1"/>
              <a:t>và</a:t>
            </a:r>
            <a:endParaRPr lang="en-US" sz="2000" dirty="0"/>
          </a:p>
          <a:p>
            <a:pPr marL="1371600" lvl="2" indent="-457200">
              <a:buFontTx/>
              <a:buChar char="–"/>
            </a:pPr>
            <a:r>
              <a:rPr lang="en-US" sz="2000" dirty="0" err="1"/>
              <a:t>đợi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endParaRPr lang="en-US" sz="2000" dirty="0"/>
          </a:p>
          <a:p>
            <a:pPr marL="990600" lvl="1" indent="-533400">
              <a:buFontTx/>
              <a:buAutoNum type="arabicPeriod"/>
            </a:pP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ở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i="1" dirty="0" err="1"/>
              <a:t>Thả</a:t>
            </a:r>
            <a:r>
              <a:rPr lang="en-US" sz="2400" dirty="0"/>
              <a:t>,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tức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critical section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ở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i="1" dirty="0" err="1"/>
              <a:t>Giữ</a:t>
            </a:r>
            <a:r>
              <a:rPr lang="en-US" sz="2400" dirty="0"/>
              <a:t>,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critical section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ở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i="1" dirty="0" err="1"/>
              <a:t>Muốn</a:t>
            </a:r>
            <a:r>
              <a:rPr lang="en-US" sz="2400" dirty="0"/>
              <a:t>,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tức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timestampt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nhỏ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hơn</a:t>
            </a:r>
            <a:r>
              <a:rPr lang="en-US" sz="2400" dirty="0"/>
              <a:t> timestamp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Multicast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endParaRPr lang="en-US" dirty="0"/>
          </a:p>
          <a:p>
            <a:pPr lvl="1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do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3184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143001"/>
            <a:ext cx="78994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PP 3: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Giải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thuật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phân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tán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giải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bầu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chọn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phối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(coordinator)</a:t>
            </a:r>
          </a:p>
          <a:p>
            <a:pPr lvl="1"/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riêng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endParaRPr lang="en-US" sz="2400" dirty="0"/>
          </a:p>
          <a:p>
            <a:pPr lvl="1"/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endParaRPr lang="en-US" sz="2400" dirty="0"/>
          </a:p>
          <a:p>
            <a:pPr lvl="1"/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endParaRPr lang="en-US" sz="2400" dirty="0"/>
          </a:p>
          <a:p>
            <a:pPr lvl="1"/>
            <a:r>
              <a:rPr lang="en-US" sz="2400" dirty="0" err="1"/>
              <a:t>Giả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ID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endParaRPr lang="en-US" sz="2400" dirty="0"/>
          </a:p>
          <a:p>
            <a:pPr lvl="1"/>
            <a:r>
              <a:rPr lang="en-US" sz="2400" dirty="0" err="1"/>
              <a:t>Bầu</a:t>
            </a:r>
            <a:r>
              <a:rPr lang="en-US" sz="2400" dirty="0"/>
              <a:t> </a:t>
            </a:r>
            <a:r>
              <a:rPr lang="en-US" sz="2400" dirty="0" err="1"/>
              <a:t>cử</a:t>
            </a:r>
            <a:r>
              <a:rPr lang="en-US" sz="2400" dirty="0"/>
              <a:t>: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ID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800" dirty="0" err="1"/>
              <a:t>Đòi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ID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ID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US" sz="2400" dirty="0"/>
          </a:p>
          <a:p>
            <a:pPr lvl="1"/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rồi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treo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endParaRPr lang="en-US" sz="24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840</Words>
  <Application>Microsoft Office PowerPoint</Application>
  <PresentationFormat>On-screen Show (4:3)</PresentationFormat>
  <Paragraphs>104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Loại trừ tương hỗ</vt:lpstr>
      <vt:lpstr>PP 1: Giải thuật tập trung</vt:lpstr>
      <vt:lpstr>Giải thuật không tập trung</vt:lpstr>
      <vt:lpstr>PP 2: Token ring – Giải thuật thẻ bài</vt:lpstr>
      <vt:lpstr>PP 3: Giải thuật phân tán</vt:lpstr>
      <vt:lpstr>PP 3: Giải thuật phân tán</vt:lpstr>
      <vt:lpstr>Slide 8</vt:lpstr>
      <vt:lpstr>Các giải thuật bầu chọn</vt:lpstr>
      <vt:lpstr>Thuật toán Lớn trị bé – Bully algorithm</vt:lpstr>
      <vt:lpstr>Thuật toán Lớn trị bé </vt:lpstr>
      <vt:lpstr>Thuật toán vòng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Tương tranh</dc:title>
  <dc:creator>Ngọc Bảo Lê</dc:creator>
  <cp:lastModifiedBy>Employee</cp:lastModifiedBy>
  <cp:revision>27</cp:revision>
  <dcterms:created xsi:type="dcterms:W3CDTF">2006-08-16T00:00:00Z</dcterms:created>
  <dcterms:modified xsi:type="dcterms:W3CDTF">2021-08-29T09:33:56Z</dcterms:modified>
</cp:coreProperties>
</file>