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1.xml" ContentType="application/vnd.openxmlformats-officedocument.drawingml.chart+xml"/>
  <Override PartName="/ppt/media/image13.tif" ContentType="image/tiff"/>
  <Override PartName="/ppt/media/image12.tif" ContentType="image/tiff"/>
  <Override PartName="/ppt/media/image11.tif" ContentType="image/tiff"/>
  <Override PartName="/ppt/media/image10.tif" ContentType="image/tiff"/>
  <Override PartName="/ppt/media/image8.tif" ContentType="image/tiff"/>
  <Override PartName="/ppt/media/image37.png" ContentType="image/png"/>
  <Override PartName="/ppt/media/image7.tif" ContentType="image/tiff"/>
  <Override PartName="/ppt/media/image16.png" ContentType="image/png"/>
  <Override PartName="/ppt/media/image9.tif" ContentType="image/tiff"/>
  <Override PartName="/ppt/media/image14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.tif" ContentType="image/tiff"/>
  <Override PartName="/ppt/media/image33.png" ContentType="image/png"/>
  <Override PartName="/ppt/media/image4.tif" ContentType="image/tiff"/>
  <Override PartName="/ppt/media/image34.png" ContentType="image/png"/>
  <Override PartName="/ppt/media/image5.tif" ContentType="image/tiff"/>
  <Override PartName="/ppt/media/image35.png" ContentType="image/png"/>
  <Override PartName="/ppt/media/image6.tif" ContentType="image/tiff"/>
  <Override PartName="/ppt/media/image36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
</Relationships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scatterChart>
        <c:scatterStyle val="lineMarker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Using Amun</c:v>
                </c:pt>
              </c:strCache>
            </c:strRef>
          </c:tx>
          <c:spPr>
            <a:solidFill>
              <a:srgbClr val="ff420e"/>
            </a:solidFill>
            <a:ln w="28800">
              <a:noFill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Pt>
            <c:idx val="1"/>
            <c:spPr>
              <a:solidFill>
                <a:srgbClr val="ff420e"/>
              </a:solidFill>
              <a:ln w="28800">
                <a:noFill/>
              </a:ln>
            </c:spPr>
          </c:dPt>
          <c:dLbls>
            <c:numFmt formatCode="General" sourceLinked="1"/>
            <c:dLbl>
              <c:idx val="1"/>
              <c:dLblPos val="t"/>
              <c:showLegendKey val="0"/>
              <c:showVal val="0"/>
              <c:showCatName val="1"/>
              <c:showSerName val="0"/>
              <c:showPercent val="0"/>
            </c:dLbl>
            <c:dLblPos val="t"/>
            <c:showLegendKey val="0"/>
            <c:showVal val="0"/>
            <c:showCatName val="1"/>
            <c:showSerName val="0"/>
            <c:showPercent val="0"/>
            <c:showLeaderLines val="0"/>
          </c:dLbls>
          <c:xVal>
            <c:numRef>
              <c:f>0</c:f>
              <c:numCache>
                <c:formatCode>General</c:formatCode>
                <c:ptCount val="9"/>
                <c:pt idx="0">
                  <c:v>0.176091259055681</c:v>
                </c:pt>
                <c:pt idx="1">
                  <c:v>0.6232492903979</c:v>
                </c:pt>
                <c:pt idx="2">
                  <c:v>0.212187604403958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</c:numCache>
            </c:numRef>
          </c:xVal>
          <c:yVal>
            <c:numRef>
              <c:f>1</c:f>
              <c:numCache>
                <c:formatCode>General</c:formatCode>
                <c:ptCount val="9"/>
                <c:pt idx="0">
                  <c:v>17.74</c:v>
                </c:pt>
                <c:pt idx="1">
                  <c:v>23.85</c:v>
                </c:pt>
                <c:pt idx="2">
                  <c:v>24.06</c:v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</c:numCache>
            </c:numRef>
          </c:yVal>
          <c:smooth val="0"/>
        </c:ser>
        <c:ser>
          <c:idx val="1"/>
          <c:order val="1"/>
          <c:tx>
            <c:strRef>
              <c:f>label 3</c:f>
              <c:strCache>
                <c:ptCount val="1"/>
                <c:pt idx="0">
                  <c:v>Using Marian</c:v>
                </c:pt>
              </c:strCache>
            </c:strRef>
          </c:tx>
          <c:spPr>
            <a:solidFill>
              <a:srgbClr val="004586"/>
            </a:solidFill>
            <a:ln w="28800">
              <a:noFill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Pt>
            <c:idx val="0"/>
            <c:spPr>
              <a:solidFill>
                <a:srgbClr val="004586"/>
              </a:solidFill>
              <a:ln w="28800">
                <a:noFill/>
              </a:ln>
            </c:spPr>
          </c:dPt>
          <c:dPt>
            <c:idx val="1"/>
            <c:spPr>
              <a:solidFill>
                <a:srgbClr val="004586"/>
              </a:solidFill>
              <a:ln w="28800">
                <a:noFill/>
              </a:ln>
            </c:spPr>
          </c:dPt>
          <c:dPt>
            <c:idx val="2"/>
            <c:spPr>
              <a:solidFill>
                <a:srgbClr val="004586"/>
              </a:solidFill>
              <a:ln w="28800">
                <a:noFill/>
              </a:ln>
            </c:spPr>
          </c:dPt>
          <c:dLbls>
            <c:numFmt formatCode="General" sourceLinked="1"/>
            <c:dLbl>
              <c:idx val="0"/>
              <c:dLblPos val="t"/>
              <c:showLegendKey val="0"/>
              <c:showVal val="0"/>
              <c:showCatName val="1"/>
              <c:showSerName val="0"/>
              <c:showPercent val="0"/>
            </c:dLbl>
            <c:dLbl>
              <c:idx val="1"/>
              <c:dLblPos val="t"/>
              <c:showLegendKey val="0"/>
              <c:showVal val="0"/>
              <c:showCatName val="1"/>
              <c:showSerName val="0"/>
              <c:showPercent val="0"/>
            </c:dLbl>
            <c:dLbl>
              <c:idx val="2"/>
              <c:dLblPos val="t"/>
              <c:showLegendKey val="0"/>
              <c:showVal val="0"/>
              <c:showCatName val="1"/>
              <c:showSerName val="0"/>
              <c:showPercent val="0"/>
            </c:dLbl>
            <c:dLblPos val="t"/>
            <c:showLegendKey val="0"/>
            <c:showVal val="0"/>
            <c:showCatName val="1"/>
            <c:showSerName val="0"/>
            <c:showPercent val="0"/>
            <c:showLeaderLines val="0"/>
          </c:dLbls>
          <c:xVal>
            <c:numRef>
              <c:f>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xVal>
          <c:yVal>
            <c:numRef>
              <c:f>3</c:f>
              <c:numCache>
                <c:formatCode>General</c:formatCode>
                <c:ptCount val="9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>27.8</c:v>
                </c:pt>
                <c:pt idx="4">
                  <c:v>28.34</c:v>
                </c:pt>
                <c:pt idx="5">
                  <c:v>26.34</c:v>
                </c:pt>
                <c:pt idx="6">
                  <c:v>27.59</c:v>
                </c:pt>
                <c:pt idx="7">
                  <c:v/>
                </c:pt>
                <c:pt idx="8">
                  <c:v/>
                </c:pt>
              </c:numCache>
            </c:numRef>
          </c:yVal>
          <c:smooth val="0"/>
        </c:ser>
        <c:ser>
          <c:idx val="2"/>
          <c:order val="2"/>
          <c:tx>
            <c:strRef>
              <c:f>label 5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ffd320"/>
            </a:solidFill>
            <a:ln w="28800">
              <a:noFill/>
            </a:ln>
          </c:spPr>
          <c:marker>
            <c:symbol val="triangle"/>
            <c:size val="8"/>
            <c:spPr>
              <a:solidFill>
                <a:srgbClr val="ffd320"/>
              </a:solidFill>
            </c:spPr>
          </c:marker>
          <c:dLbls>
            <c:numFmt formatCode="General" sourceLinked="1"/>
            <c:showLegendKey val="0"/>
            <c:showVal val="0"/>
            <c:showCatName val="1"/>
            <c:showSerName val="0"/>
            <c:showPercent val="0"/>
            <c:showLeaderLines val="0"/>
          </c:dLbls>
          <c:xVal>
            <c:numRef>
              <c:f>4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xVal>
          <c:yVal>
            <c:numRef>
              <c:f>5</c:f>
              <c:numCache>
                <c:formatCode>General</c:formatCode>
                <c:ptCount val="9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>16.79</c:v>
                </c:pt>
                <c:pt idx="8">
                  <c:v>27.6</c:v>
                </c:pt>
              </c:numCache>
            </c:numRef>
          </c:yVal>
          <c:smooth val="0"/>
        </c:ser>
        <c:axId val="57155602"/>
        <c:axId val="49625422"/>
      </c:scatterChart>
      <c:valAx>
        <c:axId val="5715560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900" spc="-1" strike="noStrike">
                    <a:latin typeface="Arial"/>
                  </a:defRPr>
                </a:pPr>
                <a:r>
                  <a:rPr b="0" sz="900" spc="-1" strike="noStrike">
                    <a:latin typeface="Arial"/>
                  </a:rPr>
                  <a:t>Time (s, log scale)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49625422"/>
        <c:crosses val="autoZero"/>
        <c:crossBetween val="midCat"/>
      </c:valAx>
      <c:valAx>
        <c:axId val="49625422"/>
        <c:scaling>
          <c:orientation val="minMax"/>
          <c:max val="32"/>
          <c:min val="0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b="0" sz="900" spc="-1" strike="noStrike">
                    <a:latin typeface="Arial"/>
                  </a:defRPr>
                </a:pPr>
                <a:r>
                  <a:rPr b="0" sz="900" spc="-1" strike="noStrike">
                    <a:latin typeface="Arial"/>
                  </a:rPr>
                  <a:t>BLEU (%)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57155602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ayout>
        <c:manualLayout>
          <c:xMode val="edge"/>
          <c:yMode val="edge"/>
          <c:x val="0.723342160730692"/>
          <c:y val="0.608553857622065"/>
          <c:w val="0.234677332180305"/>
          <c:h val="0.176963936259435"/>
        </c:manualLayout>
      </c:layout>
      <c:spPr>
        <a:solidFill>
          <a:srgbClr val="ffffff"/>
        </a:solidFill>
        <a:ln>
          <a:solidFill>
            <a:srgbClr val="000000"/>
          </a:solidFill>
        </a:ln>
      </c:spPr>
      <c:txPr>
        <a:bodyPr/>
        <a:lstStyle/>
        <a:p>
          <a:pPr>
            <a:defRPr b="0" sz="1000" spc="-1" strike="noStrike">
              <a:latin typeface="Arial"/>
            </a:defRPr>
          </a:pPr>
        </a:p>
      </c:txPr>
    </c:legend>
    <c:plotVisOnly val="1"/>
    <c:dispBlanksAs val="span"/>
  </c:chart>
  <c:spPr>
    <a:solidFill>
      <a:srgbClr val="ffffff"/>
    </a:solidFill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51A9B15-0CDD-47A8-8E76-B382A949144E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This is joint work we’ve these guys on how to make decoding faster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when you have large, multicore servers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which is the normal today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This work led to a new decoder which is compatible with Moses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- Also avaiable in the Moses repository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0E56816-3FB4-4BA7-A10C-4883921FD135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Profiling again, running with the same models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See that memory management is much less than orignal Moses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hardly grow at all when we use lots of threads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E040BA5-F6E7-42DC-B88F-26407F2EDE5F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phrase-tables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 most popular phrase-tables implementation in Moses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is the compact phrase-table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Compresses the target side of translation rules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to use less disk space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consume less memory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 flip side 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during decoding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need to decompress the target side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requires work by the processing time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need memory allocation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</a:t>
            </a:r>
            <a:r>
              <a:rPr b="0" lang="en-GB" sz="2000" spc="-1" strike="noStrike">
                <a:latin typeface="Arial"/>
              </a:rPr>
              <a:t>- with the locking problems that we worked so hard to avoid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Now our servers have 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lots of disk space + memory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No longer optimal strategy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Create a new phrase-table implementation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priority is fast rule lookup &amp; creation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without the need to conserve disk space or memory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E7C819C-FFE4-42EE-85F7-3833CF87A67B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Result as expected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for single threaded decoding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decoding time is roughly the same as the compact phrase-table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But when using multiple threads, 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not having to spend time decompressing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Means that the probing phrase-table is faster and scales to more cores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however, after a certain number of threads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it still exhbitis this slowdown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1173D7E-30A2-44D8-B57E-53009038552D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2</a:t>
            </a:r>
            <a:r>
              <a:rPr b="0" lang="en-GB" sz="2000" spc="-1" strike="noStrike" baseline="30000">
                <a:latin typeface="Arial"/>
              </a:rPr>
              <a:t>nd</a:t>
            </a:r>
            <a:r>
              <a:rPr b="0" lang="en-GB" sz="2000" spc="-1" strike="noStrike">
                <a:latin typeface="Arial"/>
              </a:rPr>
              <a:t> phrase table optimization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Moses caches the most recently used translation rules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To do this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time stamp each entry in the cache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When the cache gets too large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has to do some work to reduce the cache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This active management of the cache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requires processing power 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memory allocation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This was required 10 years ago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didn’t have enough memory to keep the whole phrase table in memory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now we do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</a:t>
            </a:r>
            <a:r>
              <a:rPr b="0" lang="en-GB" sz="2000" spc="-1" strike="noStrike">
                <a:latin typeface="Arial"/>
              </a:rPr>
              <a:t>- memory size isn’t the problem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</a:t>
            </a:r>
            <a:r>
              <a:rPr b="0" lang="en-GB" sz="2000" spc="-1" strike="noStrike">
                <a:latin typeface="Arial"/>
              </a:rPr>
              <a:t>- memory management is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NOW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using a dynamic cache actually SLOW down decoding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8127553-E9D2-474C-97DB-5C2FD67DE35B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Rather than having a dynamic cache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have to update during decoding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Have a static cache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keep set of translations 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of most likely source phrases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 </a:t>
            </a:r>
            <a:r>
              <a:rPr b="0" lang="en-GB" sz="2000" spc="-1" strike="noStrike">
                <a:latin typeface="Arial"/>
              </a:rPr>
              <a:t>- Learn what are the most likely source phrases from the training data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Cache is static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doesn’t change over the course of decoding test set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Using this simpler caching 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can give us around 10% increase in decoding speed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3FFD222-990C-47E1-B502-B9B0A32981F1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Lastly, lets look at the lexicalized reordering model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Like all feature functions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the lex ro gives scores to partial translations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 scores are kept in a model file as key value pairs for random lookup.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</a:t>
            </a:r>
            <a:r>
              <a:rPr b="0" lang="en-GB" sz="2000" spc="-1" strike="noStrike">
                <a:latin typeface="Arial"/>
              </a:rPr>
              <a:t>- BUT key is acutally just the trasnlation rule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So rather than keeping this information in a separate file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we can just keep it in the phrase-table, with each rule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save ourselves the random lookup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29B4B63-5143-4BE6-9B0C-92829B64A671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When we do this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 result is not a great deal faster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single threaded decoding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But when using multiple threads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much faster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AND this time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doesn’t exhibit negative scaling we been seeing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216093C-B686-4876-96E0-053A58D91DFB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When we put all the improvements we have together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Compare it with Moses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On a 32 core server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what would have taken 30 minutes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now take 3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4F281A5-3F18-4583-81B2-89D883D6BCB9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Have we achieved our goal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linear speed up when using more threads?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Not quite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 1</a:t>
            </a:r>
            <a:r>
              <a:rPr b="0" lang="en-GB" sz="2000" spc="-1" strike="noStrike" baseline="30000">
                <a:latin typeface="Arial"/>
              </a:rPr>
              <a:t>st</a:t>
            </a:r>
            <a:r>
              <a:rPr b="0" lang="en-GB" sz="2000" spc="-1" strike="noStrike">
                <a:latin typeface="Arial"/>
              </a:rPr>
              <a:t> thing we notice 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After 16 threads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speedup is not so great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very easy to explain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 </a:t>
            </a:r>
            <a:r>
              <a:rPr b="0" lang="en-GB" sz="2000" spc="-1" strike="noStrike">
                <a:latin typeface="Arial"/>
              </a:rPr>
              <a:t>- our 32 core server doesn’t actually have 32 cores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 </a:t>
            </a:r>
            <a:r>
              <a:rPr b="0" lang="en-GB" sz="2000" spc="-1" strike="noStrike">
                <a:latin typeface="Arial"/>
              </a:rPr>
              <a:t>- has 16 real cores 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 </a:t>
            </a:r>
            <a:r>
              <a:rPr b="0" lang="en-GB" sz="2000" spc="-1" strike="noStrike">
                <a:latin typeface="Arial"/>
              </a:rPr>
              <a:t>- 16 virtual cores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 </a:t>
            </a:r>
            <a:r>
              <a:rPr b="0" lang="en-GB" sz="2000" spc="-1" strike="noStrike">
                <a:latin typeface="Arial"/>
              </a:rPr>
              <a:t>- technique called hyperthreading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 </a:t>
            </a:r>
            <a:r>
              <a:rPr b="0" lang="en-GB" sz="2000" spc="-1" strike="noStrike">
                <a:latin typeface="Arial"/>
              </a:rPr>
              <a:t>- so using more than 16 threads 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        </a:t>
            </a:r>
            <a:r>
              <a:rPr b="0" lang="en-GB" sz="2000" spc="-1" strike="noStrike">
                <a:latin typeface="Arial"/>
              </a:rPr>
              <a:t>- the real cores needs to double up on the work they do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Even before 16 threads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- there is some non-linearity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- the cause of this we don’t know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At a guess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- we’ve saturated the communication bus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- page fault in the CPU cache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Regardless of these faults, 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 main take home message of this graph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our work is much faster than Moses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keep on scaling to 32 cores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A170035-0C8D-4374-AE5D-73E6B5A075F1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Does it slow down with 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different models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sentence length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For all our experiments so far 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the average sentence length 7.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Now try with different model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and test set with average sentence length of 28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Still scales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Comparison with Moses is even better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about 14.5 time faster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6F33023-823F-44FB-BD27-7EEE71F411BE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15 years ago when Moses started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a typical server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- had a small number of cores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- little memory, compared to what we have today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disk were slow, and still are today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a lot of work has gone into how to make the best use of the hardware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To conserve memory and reduce loading time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model files for phrase-tables and language models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only loaded on demand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To reduce disk usage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we sometimes compressed those model files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Cos we don’t have many cores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multithreading was such a priority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These things helped our community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lowering by barrier to entry into MT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allow anyone with a normal, affordable pc or laptop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</a:t>
            </a:r>
            <a:r>
              <a:rPr b="0" lang="en-GB" sz="2000" spc="-1" strike="noStrike">
                <a:latin typeface="Arial"/>
              </a:rPr>
              <a:t>- to use Moses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These innovations are still with us today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kenlm, binary phrase-table, suffix arrays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BBA043B-3743-4E3B-B407-AF948F478CF2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Have we inadvertantly traded speed for quality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perhaps by pruning more harshly than Moses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is there a bug in our decoder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</a:t>
            </a:r>
            <a:r>
              <a:rPr b="0" lang="en-GB" sz="2000" spc="-1" strike="noStrike">
                <a:latin typeface="Arial"/>
              </a:rPr>
              <a:t>- forgotten to do some important but lengthy calculations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 proof of the MT pie is in the BLEU score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BLEU scores are very similar for all pop-limits we’ve tested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8928152-6875-4FEE-9483-50680AF48110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This is not in the paper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might as well tell you now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Apply the same optimizations to the hierarchical model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also available in Moses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Great speedup compared to Moses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Unfair to compare our work with Moses here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hierarchical model has never been speed optimized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</a:t>
            </a:r>
            <a:r>
              <a:rPr b="0" lang="en-GB" sz="2000" spc="-1" strike="noStrike">
                <a:latin typeface="Arial"/>
              </a:rPr>
              <a:t>- no-one uses it in production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Now that we are able to make better use of multi-core server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 perhaps commercially viable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4E6BF8B-A7C7-4BB3-9843-7BF945B57C19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In conclusion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create a drop-in replacement for the Moses decoder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But made multi-core decoder speed a priority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using customized memory management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faster phrase-table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integrated lexicalised reordering model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 result is a phrase-based decoder which is 10-15 times faster than Moses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And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Hierarchical decoder which is a lot faster than moses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6B3C6C5-511E-4B7C-A71E-8E845B18EBAE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Rise NMT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where does SMT stand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heard a lot about superior quality of NMT output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</a:t>
            </a:r>
            <a:r>
              <a:rPr b="0" lang="en-GB" sz="2000" spc="-1" strike="noStrike">
                <a:latin typeface="Arial"/>
              </a:rPr>
              <a:t>- it is the case from this graph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   </a:t>
            </a:r>
            <a:r>
              <a:rPr b="0" lang="en-GB" sz="2000" spc="-1" strike="noStrike">
                <a:latin typeface="Arial"/>
              </a:rPr>
              <a:t>- speed v quality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But if we  want very fast translation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SMT still has a place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Where does It stand?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this is 1 of the last niche for SMT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SMT only has that niche ‘cos I put it there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spent a yr optimizing it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unfair on NMT if I didn’t do the same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D01E527-ACF2-4C49-944C-43BE1C01DC09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1004040" y="694800"/>
            <a:ext cx="4848840" cy="3428640"/>
          </a:xfrm>
          <a:prstGeom prst="rect">
            <a:avLst/>
          </a:prstGeom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343040"/>
            <a:ext cx="5486040" cy="41144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710" spc="-1" strike="noStrike">
                <a:latin typeface="Arial"/>
              </a:rPr>
              <a:t>Found out Marcin and tomacz developing amun</a:t>
            </a:r>
            <a:endParaRPr b="0" lang="en-GB" sz="1710" spc="-1" strike="noStrike">
              <a:latin typeface="Arial"/>
            </a:endParaRPr>
          </a:p>
          <a:p>
            <a:r>
              <a:rPr b="0" lang="en-GB" sz="1710" spc="-1" strike="noStrike">
                <a:latin typeface="Arial"/>
              </a:rPr>
              <a:t>   </a:t>
            </a:r>
            <a:r>
              <a:rPr b="0" lang="en-GB" sz="1710" spc="-1" strike="noStrike">
                <a:latin typeface="Arial"/>
              </a:rPr>
              <a:t>- faster replacement for Nematus’ decoder</a:t>
            </a:r>
            <a:endParaRPr b="0" lang="en-GB" sz="1710" spc="-1" strike="noStrike">
              <a:latin typeface="Arial"/>
            </a:endParaRPr>
          </a:p>
          <a:p>
            <a:r>
              <a:rPr b="0" lang="en-GB" sz="1710" spc="-1" strike="noStrike">
                <a:latin typeface="Arial"/>
              </a:rPr>
              <a:t>Sounded a lot like what I had been doing with Moses2</a:t>
            </a:r>
            <a:endParaRPr b="0" lang="en-GB" sz="1710" spc="-1" strike="noStrike">
              <a:latin typeface="Arial"/>
            </a:endParaRPr>
          </a:p>
          <a:p>
            <a:r>
              <a:rPr b="0" lang="en-GB" sz="1710" spc="-1" strike="noStrike">
                <a:latin typeface="Arial"/>
              </a:rPr>
              <a:t>   </a:t>
            </a:r>
            <a:r>
              <a:rPr b="0" lang="en-GB" sz="1710" spc="-1" strike="noStrike">
                <a:latin typeface="Arial"/>
              </a:rPr>
              <a:t>- keep the existing training and models</a:t>
            </a:r>
            <a:endParaRPr b="0" lang="en-GB" sz="1710" spc="-1" strike="noStrike">
              <a:latin typeface="Arial"/>
            </a:endParaRPr>
          </a:p>
          <a:p>
            <a:r>
              <a:rPr b="0" lang="en-GB" sz="1710" spc="-1" strike="noStrike">
                <a:latin typeface="Arial"/>
              </a:rPr>
              <a:t>   </a:t>
            </a:r>
            <a:r>
              <a:rPr b="0" lang="en-GB" sz="1710" spc="-1" strike="noStrike">
                <a:latin typeface="Arial"/>
              </a:rPr>
              <a:t>- change thvee inference</a:t>
            </a:r>
            <a:endParaRPr b="0" lang="en-GB" sz="1710" spc="-1" strike="noStrike">
              <a:latin typeface="Arial"/>
            </a:endParaRPr>
          </a:p>
          <a:p>
            <a:endParaRPr b="0" lang="en-GB" sz="1710" spc="-1" strike="noStrike">
              <a:latin typeface="Arial"/>
            </a:endParaRPr>
          </a:p>
          <a:p>
            <a:r>
              <a:rPr b="0" lang="en-GB" sz="1710" spc="-1" strike="noStrike">
                <a:latin typeface="Arial"/>
              </a:rPr>
              <a:t>It’s goals altered</a:t>
            </a:r>
            <a:endParaRPr b="0" lang="en-GB" sz="171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However, we also have to recognise that hardware has evolved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today’s affordable pc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much more RAM available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a lot more processors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With the slow down of Moore’s law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This trend is likely to continue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Challenge is how to make optimal use of the hardware of today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with an eye on the future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There’s lots of ways to do this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we can try to come up with a faster decoding algorithm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or, find better trade-off between quality for speed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But in this work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we will keep the same algorithms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compatible with Moses as far as possible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We will look at some of the major components of the decoder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and see how they can be optimized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00A71E6-C1A7-41AD-8F74-B90C8FE4F809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To give you an idea of the challenge we face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we don’t make very good use of many cores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this is for Moses but issue occurs in other decoder too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This graph shows 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number of threads 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</a:t>
            </a:r>
            <a:r>
              <a:rPr b="0" lang="en-GB" sz="2000" spc="-1" strike="noStrike">
                <a:latin typeface="Arial"/>
              </a:rPr>
              <a:t>v.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decoding speed, measured in words/sec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As you can see, 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When we run a typical phrase-based model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on a large, 32 core server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Speed increase is not linear, 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start of tail of after 4-5 threads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Doesn’t just plateau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- at some point around 15-16 threads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using more threads actually slows down decoding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So if you have a 32 core server, you might as well let 16 of those cores sit idle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‘cos trying to use them will just slow you down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D364D3D-AD18-4C41-9594-4B770636A0AE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1004040" y="694800"/>
            <a:ext cx="4848840" cy="342864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43040"/>
            <a:ext cx="5486040" cy="41144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710" spc="-1" strike="noStrike">
                <a:latin typeface="Arial"/>
              </a:rPr>
              <a:t>+12% topup batching</a:t>
            </a:r>
            <a:endParaRPr b="0" lang="en-GB" sz="1710" spc="-1" strike="noStrike">
              <a:latin typeface="Arial"/>
            </a:endParaRPr>
          </a:p>
          <a:p>
            <a:r>
              <a:rPr b="0" lang="en-GB" sz="1710" spc="-1" strike="noStrike">
                <a:latin typeface="Arial"/>
              </a:rPr>
              <a:t>Not as much as max-batching</a:t>
            </a:r>
            <a:endParaRPr b="0" lang="en-GB" sz="1710" spc="-1" strike="noStrike">
              <a:latin typeface="Arial"/>
            </a:endParaRPr>
          </a:p>
          <a:p>
            <a:endParaRPr b="0" lang="en-GB" sz="171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Ideally, what should happen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decoding speed should scale linearly 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until all cores are used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F5C9178-73C4-47DC-87DF-8F888732D206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This is the outline of the rest of the talk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We profile of the decoding process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to see what taking the most time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see what things grow when we use more threads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Then I’ll talk about the the things we did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ultimately led to re-implementation the Moses decoder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</a:t>
            </a:r>
            <a:r>
              <a:rPr b="0" lang="en-GB" sz="2000" spc="-1" strike="noStrike">
                <a:latin typeface="Arial"/>
              </a:rPr>
              <a:t>- that put speed and scalbility at the forefront of our priority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I’ll go into some detail about what we did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1</a:t>
            </a:r>
            <a:r>
              <a:rPr b="0" lang="en-GB" sz="2000" spc="-1" strike="noStrike" baseline="30000">
                <a:latin typeface="Arial"/>
              </a:rPr>
              <a:t>st</a:t>
            </a:r>
            <a:r>
              <a:rPr b="0" lang="en-GB" sz="2000" spc="-1" strike="noStrike">
                <a:latin typeface="Arial"/>
              </a:rPr>
              <a:t> – took charge of memory management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     </a:t>
            </a:r>
            <a:r>
              <a:rPr b="0" lang="en-GB" sz="2000" spc="-1" strike="noStrike">
                <a:latin typeface="Arial"/>
              </a:rPr>
              <a:t>- a role that usually done by the operating system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2</a:t>
            </a:r>
            <a:r>
              <a:rPr b="0" lang="en-GB" sz="2000" spc="-1" strike="noStrike" baseline="30000">
                <a:latin typeface="Arial"/>
              </a:rPr>
              <a:t>nd</a:t>
            </a:r>
            <a:r>
              <a:rPr b="0" lang="en-GB" sz="2000" spc="-1" strike="noStrike">
                <a:latin typeface="Arial"/>
              </a:rPr>
              <a:t> – played around with how we store partial translation in stacks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3rd – create a faster phrase-table which is scales better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Lastly – changed the way the lexicalised reordering model is stored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            </a:t>
            </a:r>
            <a:r>
              <a:rPr b="0" lang="en-GB" sz="2000" spc="-1" strike="noStrike">
                <a:latin typeface="Arial"/>
              </a:rPr>
              <a:t>- reduces the random lookups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0874EB8-0E89-47C0-9E98-82711625F883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Lets decode a few thousand sentences 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see where the decoder spending most of it time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We find that the biggest drag on speed is memory management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And this rises the more threads we used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this is a common issue for multi-threaded application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due to locking to when memory is allocated and deallocated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And there’s actually a ready made solution for better multi-threaded application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919E609-AAF6-4610-BFCD-1C3A56390F37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 solution is libraries, such as the tcmalloc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which replaces the default memory functions in the operating system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Does indeed make multi-threaded decoding faster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But still exhibits the non-linear scaling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And it still slows down after a certain number of threads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So can we do better than this?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9173085-D2CA-4C7B-B515-425BAFD4E0A7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 better solution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is to take memory mamagement entirely out of the hands of the OS and tcmalloc and manage it ourselves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This is a familiar strategy taken by other mutli-threaded applications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Create a large pool of memory at the start 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giving pieces of this to our objects and datastructures when needed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And, because we know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we decode a sentence entirely in 1 thread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– </a:t>
            </a:r>
            <a:r>
              <a:rPr b="0" lang="en-GB" sz="2000" spc="-1" strike="noStrike">
                <a:latin typeface="Arial"/>
              </a:rPr>
              <a:t>have 1 pool per thread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</a:t>
            </a:r>
            <a:r>
              <a:rPr b="0" lang="en-GB" sz="2000" spc="-1" strike="noStrike">
                <a:latin typeface="Arial"/>
              </a:rPr>
              <a:t>- never have to lock whenever we allocate from the pool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br/>
            <a:r>
              <a:rPr b="0" lang="en-GB" sz="2000" spc="-1" strike="noStrike">
                <a:latin typeface="Arial"/>
              </a:rPr>
              <a:t>This resulted large improvement in decoding speed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roughly 3 times that of Moses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it still have the problem of slowing down when using high number of threads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 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B2326E9-FEB1-4D57-AD94-DC2BE551D063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"/>
          <p:cNvPicPr/>
          <p:nvPr/>
        </p:nvPicPr>
        <p:blipFill>
          <a:blip r:embed="rId2"/>
          <a:stretch/>
        </p:blipFill>
        <p:spPr>
          <a:xfrm>
            <a:off x="11353680" y="65880"/>
            <a:ext cx="747720" cy="74772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chart" Target="../charts/chart11.xml"/><Relationship Id="rId2" Type="http://schemas.openxmlformats.org/officeDocument/2006/relationships/slideLayout" Target="../slideLayouts/slideLayout1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4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Fast, Scalable Phrase-Based SMT Decoding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Hieu Hoang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Nikolay Bogoychev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Lane Schwartz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Marcin Junczys-Dowmunt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85" name="Picture 2" descr=""/>
          <p:cNvPicPr/>
          <p:nvPr/>
        </p:nvPicPr>
        <p:blipFill>
          <a:blip r:embed="rId1"/>
          <a:stretch/>
        </p:blipFill>
        <p:spPr>
          <a:xfrm>
            <a:off x="5524560" y="550800"/>
            <a:ext cx="1141560" cy="114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Memory Management (2)</a:t>
            </a:r>
            <a:endParaRPr b="0" lang="en-GB" sz="4400" spc="-1" strike="noStrike">
              <a:latin typeface="Arial"/>
            </a:endParaRPr>
          </a:p>
        </p:txBody>
      </p:sp>
      <p:graphicFrame>
        <p:nvGraphicFramePr>
          <p:cNvPr id="112" name="Table 2"/>
          <p:cNvGraphicFramePr/>
          <p:nvPr/>
        </p:nvGraphicFramePr>
        <p:xfrm>
          <a:off x="838080" y="1949040"/>
          <a:ext cx="9111240" cy="1852920"/>
        </p:xfrm>
        <a:graphic>
          <a:graphicData uri="http://schemas.openxmlformats.org/drawingml/2006/table">
            <a:tbl>
              <a:tblPr/>
              <a:tblGrid>
                <a:gridCol w="1240200"/>
                <a:gridCol w="1240200"/>
                <a:gridCol w="1132200"/>
                <a:gridCol w="1000440"/>
                <a:gridCol w="1124280"/>
                <a:gridCol w="1124280"/>
                <a:gridCol w="1124280"/>
                <a:gridCol w="1125720"/>
              </a:tblGrid>
              <a:tr h="5518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Memory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LM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Phrase-table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Lex RO model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Search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Misc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25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Moses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 thread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25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 threads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39%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25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Our Work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 thread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11%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47%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236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 threads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13%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38%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13" name="CustomShape 3"/>
          <p:cNvSpPr/>
          <p:nvPr/>
        </p:nvSpPr>
        <p:spPr>
          <a:xfrm>
            <a:off x="1821960" y="1305360"/>
            <a:ext cx="28915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%age decoding time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9658800" y="0"/>
            <a:ext cx="169344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  <a:ea typeface="DejaVu Sans"/>
              </a:rPr>
              <a:t>Memory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Stacks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Phrase-table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Lex Reordering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Phrase-Table Optimization (1)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Compact phrase-table</a:t>
            </a:r>
            <a:endParaRPr b="0" lang="en-GB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Compress target side</a:t>
            </a:r>
            <a:endParaRPr b="0" lang="en-GB" sz="24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Less memory</a:t>
            </a:r>
            <a:endParaRPr b="0" lang="en-GB" sz="20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Less disk space</a:t>
            </a:r>
            <a:endParaRPr b="0" lang="en-GB" sz="20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Decompressing</a:t>
            </a:r>
            <a:endParaRPr b="0" lang="en-GB" sz="24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CPU cycles</a:t>
            </a:r>
            <a:endParaRPr b="0" lang="en-GB" sz="20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CPU working memory</a:t>
            </a:r>
            <a:endParaRPr b="0" lang="en-GB" sz="20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Locking</a:t>
            </a:r>
            <a:endParaRPr b="0" lang="en-GB" sz="20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Probing phrase-table</a:t>
            </a:r>
            <a:endParaRPr b="0" lang="en-GB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compression/decompression</a:t>
            </a:r>
            <a:endParaRPr b="0" lang="en-GB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caching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9658800" y="0"/>
            <a:ext cx="169344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Memory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Stacks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  <a:ea typeface="DejaVu Sans"/>
              </a:rPr>
              <a:t>Phrase-table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Lex Reordering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Phrase-Table Optimization (1)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19" name="Picture 3" descr=""/>
          <p:cNvPicPr/>
          <p:nvPr/>
        </p:nvPicPr>
        <p:blipFill>
          <a:blip r:embed="rId1"/>
          <a:stretch/>
        </p:blipFill>
        <p:spPr>
          <a:xfrm>
            <a:off x="1834560" y="1845000"/>
            <a:ext cx="7618680" cy="471024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1463040" y="1406880"/>
            <a:ext cx="60195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Compact PT v. Probing PT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9658800" y="0"/>
            <a:ext cx="169344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Memory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Stacks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  <a:ea typeface="DejaVu Sans"/>
              </a:rPr>
              <a:t>Phrase-table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Lex Reordering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Phrase-Table Optimization (2)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Dynamic caching</a:t>
            </a:r>
            <a:endParaRPr b="0" lang="en-GB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Most recently used translation rules</a:t>
            </a:r>
            <a:endParaRPr b="0" lang="en-GB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Active management</a:t>
            </a:r>
            <a:endParaRPr b="0" lang="en-GB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Memory allocation</a:t>
            </a:r>
            <a:endParaRPr b="0" lang="en-GB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Decreases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decoding speed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  <p:graphicFrame>
        <p:nvGraphicFramePr>
          <p:cNvPr id="124" name="Table 3"/>
          <p:cNvGraphicFramePr/>
          <p:nvPr/>
        </p:nvGraphicFramePr>
        <p:xfrm>
          <a:off x="1640160" y="4358520"/>
          <a:ext cx="8127360" cy="740160"/>
        </p:xfrm>
        <a:graphic>
          <a:graphicData uri="http://schemas.openxmlformats.org/drawingml/2006/table">
            <a:tbl>
              <a:tblPr/>
              <a:tblGrid>
                <a:gridCol w="3043800"/>
                <a:gridCol w="2374560"/>
                <a:gridCol w="270936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 caching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Caching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69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Decoding speed (words/sec)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2877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2540 (+12%)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125" name="CustomShape 4"/>
          <p:cNvSpPr/>
          <p:nvPr/>
        </p:nvSpPr>
        <p:spPr>
          <a:xfrm>
            <a:off x="9658800" y="0"/>
            <a:ext cx="169344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Memory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Stacks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  <a:ea typeface="DejaVu Sans"/>
              </a:rPr>
              <a:t>Phrase-table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Lex Reordering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Phrase-Table Optimization (2)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38080" y="140184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Static caching</a:t>
            </a:r>
            <a:endParaRPr b="0" lang="en-GB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Most likely source phrase</a:t>
            </a:r>
            <a:endParaRPr b="0" lang="en-GB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Learnt from training data</a:t>
            </a:r>
            <a:endParaRPr b="0" lang="en-GB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10% increase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decoding speed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  <p:graphicFrame>
        <p:nvGraphicFramePr>
          <p:cNvPr id="128" name="Table 3"/>
          <p:cNvGraphicFramePr/>
          <p:nvPr/>
        </p:nvGraphicFramePr>
        <p:xfrm>
          <a:off x="1509480" y="3475080"/>
          <a:ext cx="8127360" cy="2594520"/>
        </p:xfrm>
        <a:graphic>
          <a:graphicData uri="http://schemas.openxmlformats.org/drawingml/2006/table">
            <a:tbl>
              <a:tblPr/>
              <a:tblGrid>
                <a:gridCol w="3360960"/>
                <a:gridCol w="2481840"/>
                <a:gridCol w="228492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Cache size (# source phrases)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Decoding time (sec)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Cache hit %age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 caching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229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239 (+4.4%)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1,000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213 (-7.0%)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2,000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204 (-10.9%)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4,000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205 (-10.5%)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69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10,000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207 (-9.7%)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29" name="CustomShape 4"/>
          <p:cNvSpPr/>
          <p:nvPr/>
        </p:nvSpPr>
        <p:spPr>
          <a:xfrm>
            <a:off x="9658800" y="0"/>
            <a:ext cx="169344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Memory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Stacks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  <a:ea typeface="DejaVu Sans"/>
              </a:rPr>
              <a:t>Phrase-table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Lex Reordering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Lexicalized Reordering Model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Score partial translations</a:t>
            </a:r>
            <a:endParaRPr b="0" lang="en-GB" sz="32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Model file</a:t>
            </a:r>
            <a:endParaRPr b="0" lang="en-GB" sz="32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Key-Value random lookup</a:t>
            </a:r>
            <a:endParaRPr b="0" lang="en-GB" sz="28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Key = translation rule</a:t>
            </a:r>
            <a:endParaRPr b="0" lang="en-GB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Optimization</a:t>
            </a:r>
            <a:endParaRPr b="0" lang="en-GB" sz="32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Add values to phrase-table</a:t>
            </a:r>
            <a:endParaRPr b="0" lang="en-GB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 random lookup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9658800" y="0"/>
            <a:ext cx="169344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e2f0d9"/>
                </a:solidFill>
                <a:latin typeface="Calibri"/>
                <a:ea typeface="DejaVu Sans"/>
              </a:rPr>
              <a:t>Memory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e2f0d9"/>
                </a:solidFill>
                <a:latin typeface="Calibri"/>
                <a:ea typeface="DejaVu Sans"/>
              </a:rPr>
              <a:t>Stacks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e2f0d9"/>
                </a:solidFill>
                <a:latin typeface="Calibri"/>
                <a:ea typeface="DejaVu Sans"/>
              </a:rPr>
              <a:t>Phrase-table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  <a:ea typeface="DejaVu Sans"/>
              </a:rPr>
              <a:t>Lex Reordering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Lexicalized Reordering Model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34" name="Picture 3" descr=""/>
          <p:cNvPicPr/>
          <p:nvPr/>
        </p:nvPicPr>
        <p:blipFill>
          <a:blip r:embed="rId1"/>
          <a:stretch/>
        </p:blipFill>
        <p:spPr>
          <a:xfrm>
            <a:off x="2286000" y="1831320"/>
            <a:ext cx="7618680" cy="471024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1463040" y="1406880"/>
            <a:ext cx="60195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Separate model v. Integrated model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9658800" y="0"/>
            <a:ext cx="169344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e2f0d9"/>
                </a:solidFill>
                <a:latin typeface="Calibri"/>
                <a:ea typeface="DejaVu Sans"/>
              </a:rPr>
              <a:t>Memory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e2f0d9"/>
                </a:solidFill>
                <a:latin typeface="Calibri"/>
                <a:ea typeface="DejaVu Sans"/>
              </a:rPr>
              <a:t>Stacks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e2f0d9"/>
                </a:solidFill>
                <a:latin typeface="Calibri"/>
                <a:ea typeface="DejaVu Sans"/>
              </a:rPr>
              <a:t>Phrase-table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  <a:ea typeface="DejaVu Sans"/>
              </a:rPr>
              <a:t>Lex Reordering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Cummulative Result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38" name="Picture 3" descr=""/>
          <p:cNvPicPr/>
          <p:nvPr/>
        </p:nvPicPr>
        <p:blipFill>
          <a:blip r:embed="rId1"/>
          <a:stretch/>
        </p:blipFill>
        <p:spPr>
          <a:xfrm>
            <a:off x="2040120" y="1986120"/>
            <a:ext cx="7885440" cy="471024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1434960" y="1350360"/>
            <a:ext cx="38530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10.4x faster (32 threads)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4.3x faster (1 thread)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Cumulative Result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41" name="Picture 3" descr=""/>
          <p:cNvPicPr/>
          <p:nvPr/>
        </p:nvPicPr>
        <p:blipFill>
          <a:blip r:embed="rId1"/>
          <a:stretch/>
        </p:blipFill>
        <p:spPr>
          <a:xfrm>
            <a:off x="2040120" y="2126880"/>
            <a:ext cx="7885440" cy="4710240"/>
          </a:xfrm>
          <a:prstGeom prst="rect">
            <a:avLst/>
          </a:prstGeom>
          <a:ln>
            <a:noFill/>
          </a:ln>
        </p:spPr>
      </p:pic>
      <p:sp>
        <p:nvSpPr>
          <p:cNvPr id="142" name="Line 2"/>
          <p:cNvSpPr/>
          <p:nvPr/>
        </p:nvSpPr>
        <p:spPr>
          <a:xfrm flipV="1">
            <a:off x="3387600" y="-389520"/>
            <a:ext cx="4901760" cy="6310440"/>
          </a:xfrm>
          <a:prstGeom prst="line">
            <a:avLst/>
          </a:prstGeom>
          <a:ln w="28440">
            <a:solidFill>
              <a:schemeClr val="accent6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"/>
          <p:cNvSpPr/>
          <p:nvPr/>
        </p:nvSpPr>
        <p:spPr>
          <a:xfrm>
            <a:off x="1434960" y="1350360"/>
            <a:ext cx="38530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10.4x faster (32 threads)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4.3x faster (1 thread)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44" name="Line 4"/>
          <p:cNvSpPr/>
          <p:nvPr/>
        </p:nvSpPr>
        <p:spPr>
          <a:xfrm flipV="1">
            <a:off x="5621760" y="1690560"/>
            <a:ext cx="5367960" cy="1780560"/>
          </a:xfrm>
          <a:prstGeom prst="line">
            <a:avLst/>
          </a:prstGeom>
          <a:ln w="28440">
            <a:solidFill>
              <a:schemeClr val="accent6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Longer test sentences &amp; different model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Average sentence length = 28.7</a:t>
            </a:r>
            <a:endParaRPr b="0" lang="en-GB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14.5x faster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47" name="Picture 3" descr=""/>
          <p:cNvPicPr/>
          <p:nvPr/>
        </p:nvPicPr>
        <p:blipFill>
          <a:blip r:embed="rId1"/>
          <a:stretch/>
        </p:blipFill>
        <p:spPr>
          <a:xfrm>
            <a:off x="4501800" y="2201760"/>
            <a:ext cx="7119000" cy="440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Fast Translation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15 years ago</a:t>
            </a:r>
            <a:endParaRPr b="0" lang="en-GB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Small number of cores (1-4 cores)</a:t>
            </a:r>
            <a:endParaRPr b="0" lang="en-GB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Limited memory (~16GB RAM)</a:t>
            </a:r>
            <a:endParaRPr b="0" lang="en-GB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Slow disk drives</a:t>
            </a:r>
            <a:endParaRPr b="0" lang="en-GB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Solutions</a:t>
            </a:r>
            <a:endParaRPr b="0" lang="en-GB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Read-on-demand models</a:t>
            </a:r>
            <a:endParaRPr b="0" lang="en-GB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Compressed representation</a:t>
            </a:r>
            <a:endParaRPr b="0" lang="en-GB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Single-threaded efficiency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Translation Quality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Similar quality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50" name="Picture 3" descr=""/>
          <p:cNvPicPr/>
          <p:nvPr/>
        </p:nvPicPr>
        <p:blipFill>
          <a:blip r:embed="rId1"/>
          <a:stretch/>
        </p:blipFill>
        <p:spPr>
          <a:xfrm>
            <a:off x="2419560" y="2413080"/>
            <a:ext cx="6310440" cy="389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Hierarchical Phrase-Based Models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More complicated data-structures</a:t>
            </a:r>
            <a:endParaRPr b="0" lang="en-GB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Larger phrase-tables</a:t>
            </a:r>
            <a:endParaRPr b="0" lang="en-GB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 lexicalized RO</a:t>
            </a:r>
            <a:endParaRPr b="0" lang="en-GB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Rarely used commercially</a:t>
            </a:r>
            <a:endParaRPr b="0" lang="en-GB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Not optimized</a:t>
            </a:r>
            <a:endParaRPr b="0" lang="en-GB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Too slow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Our work</a:t>
            </a:r>
            <a:endParaRPr b="0" lang="en-GB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1200+ words per second</a:t>
            </a:r>
            <a:endParaRPr b="0" lang="en-GB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Commercially viable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400" spc="-1" strike="noStrike">
              <a:latin typeface="Arial"/>
            </a:endParaRPr>
          </a:p>
        </p:txBody>
      </p:sp>
      <p:pic>
        <p:nvPicPr>
          <p:cNvPr id="153" name="Picture 3" descr=""/>
          <p:cNvPicPr/>
          <p:nvPr/>
        </p:nvPicPr>
        <p:blipFill>
          <a:blip r:embed="rId1"/>
          <a:stretch/>
        </p:blipFill>
        <p:spPr>
          <a:xfrm>
            <a:off x="5334120" y="2242800"/>
            <a:ext cx="6856560" cy="422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SMT Conclusion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Decoder re-implementation</a:t>
            </a:r>
            <a:endParaRPr b="0" lang="en-GB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Drop-in replacement for Moses</a:t>
            </a:r>
            <a:endParaRPr b="0" lang="en-GB" sz="24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Subset of Moses functionality</a:t>
            </a:r>
            <a:endParaRPr b="0" lang="en-GB" sz="20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Similar translation quality</a:t>
            </a:r>
            <a:endParaRPr b="0" lang="en-GB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Prioritize multi-core speed</a:t>
            </a:r>
            <a:endParaRPr b="0" lang="en-GB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Memory management</a:t>
            </a:r>
            <a:endParaRPr b="0" lang="en-GB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Faster phrase-table</a:t>
            </a:r>
            <a:endParaRPr b="0" lang="en-GB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Integrated lexicalized reordering model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10-15x faster than Moses (with 32 cores)</a:t>
            </a:r>
            <a:endParaRPr b="0" lang="en-GB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4x faster (single thread)</a:t>
            </a:r>
            <a:endParaRPr b="0" lang="en-GB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Hierarchical model</a:t>
            </a:r>
            <a:endParaRPr b="0" lang="en-GB" sz="24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Commercially viable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SMT v. NMT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463040" y="1406880"/>
            <a:ext cx="60195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Speed / Quality Trade-off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3043440" y="2160000"/>
            <a:ext cx="4875840" cy="27136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2700000" y="5256000"/>
            <a:ext cx="6407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Varying cube-pruning pop-limit (SMT), beam size (NMT)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Amun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Inference only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Train using Nematus / Marian</a:t>
            </a:r>
            <a:endParaRPr b="0" lang="en-GB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Support limited number of models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RNN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GRU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LSTM</a:t>
            </a:r>
            <a:endParaRPr b="0" lang="en-GB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Prioritize speed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Focus on GPU</a:t>
            </a:r>
            <a:endParaRPr b="0" lang="en-GB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Written in C++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Custom CUDA kernel functions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Outline of Talk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Profiling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Solutions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Focus on translation on GPU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Prioritize speed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GB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Liberation Serif"/>
              <a:buAutoNum type="arabicPeriod"/>
            </a:pPr>
            <a:r>
              <a:rPr b="0" lang="en-GB" sz="2800" spc="-1" strike="noStrike">
                <a:latin typeface="Arial"/>
              </a:rPr>
              <a:t>  </a:t>
            </a:r>
            <a:r>
              <a:rPr b="0" lang="en-GB" sz="2800" spc="-1" strike="noStrike">
                <a:latin typeface="Arial"/>
              </a:rPr>
              <a:t>Softmax &amp; Output layer fusion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Liberation Serif"/>
              <a:buAutoNum type="arabicPeriod"/>
            </a:pPr>
            <a:r>
              <a:rPr b="0" lang="en-GB" sz="2800" spc="-1" strike="noStrike">
                <a:latin typeface="Arial"/>
              </a:rPr>
              <a:t>  </a:t>
            </a:r>
            <a:r>
              <a:rPr b="0" lang="en-GB" sz="2800" spc="-1" strike="noStrike">
                <a:latin typeface="Arial"/>
              </a:rPr>
              <a:t>Mini Batching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Font typeface="Liberation Serif"/>
              <a:buAutoNum type="arabicPeriod"/>
            </a:pPr>
            <a:r>
              <a:rPr b="0" lang="en-GB" sz="2400" spc="-1" strike="noStrike">
                <a:latin typeface="Arial"/>
              </a:rPr>
              <a:t>Remove finished sentences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Liberation Serif"/>
              <a:buAutoNum type="arabicPeriod"/>
            </a:pPr>
            <a:r>
              <a:rPr b="0" lang="en-GB" sz="2800" spc="-1" strike="noStrike">
                <a:latin typeface="Arial"/>
              </a:rPr>
              <a:t>Top-up batching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Font typeface="Liberation Serif"/>
              <a:buAutoNum type="arabicPeriod"/>
            </a:pPr>
            <a:r>
              <a:rPr b="0" lang="en-GB" sz="2400" spc="-1" strike="noStrike">
                <a:latin typeface="Arial"/>
              </a:rPr>
              <a:t>Replace finished sentence with new sentence</a:t>
            </a:r>
            <a:endParaRPr b="0" lang="en-GB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Conclusion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400" spc="-1" strike="noStrike">
                <a:latin typeface="Arial"/>
              </a:rPr>
              <a:t>Profiling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348120" y="4114800"/>
            <a:ext cx="4754880" cy="248184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5105880" y="1758240"/>
            <a:ext cx="6912000" cy="3205440"/>
          </a:xfrm>
          <a:prstGeom prst="rect">
            <a:avLst/>
          </a:prstGeom>
          <a:ln>
            <a:noFill/>
          </a:ln>
        </p:spPr>
      </p:pic>
      <p:sp>
        <p:nvSpPr>
          <p:cNvPr id="167" name="Freeform 2"/>
          <p:cNvSpPr/>
          <p:nvPr/>
        </p:nvSpPr>
        <p:spPr>
          <a:xfrm>
            <a:off x="4859280" y="4744440"/>
            <a:ext cx="4161960" cy="542520"/>
          </a:xfrm>
          <a:custGeom>
            <a:avLst/>
            <a:gdLst/>
            <a:ahLst/>
            <a:rect l="0" t="0" r="r" b="b"/>
            <a:pathLst>
              <a:path w="11561" h="1507">
                <a:moveTo>
                  <a:pt x="11493" y="0"/>
                </a:moveTo>
                <a:cubicBezTo>
                  <a:pt x="11414" y="337"/>
                  <a:pt x="11560" y="788"/>
                  <a:pt x="10968" y="938"/>
                </a:cubicBezTo>
                <a:cubicBezTo>
                  <a:pt x="10596" y="1032"/>
                  <a:pt x="10320" y="1274"/>
                  <a:pt x="9949" y="1375"/>
                </a:cubicBezTo>
                <a:cubicBezTo>
                  <a:pt x="9554" y="1481"/>
                  <a:pt x="9113" y="1506"/>
                  <a:pt x="8699" y="1461"/>
                </a:cubicBezTo>
                <a:cubicBezTo>
                  <a:pt x="8336" y="1422"/>
                  <a:pt x="7982" y="1402"/>
                  <a:pt x="7622" y="1353"/>
                </a:cubicBezTo>
                <a:cubicBezTo>
                  <a:pt x="7174" y="1290"/>
                  <a:pt x="6709" y="1325"/>
                  <a:pt x="6256" y="1331"/>
                </a:cubicBezTo>
                <a:cubicBezTo>
                  <a:pt x="5804" y="1337"/>
                  <a:pt x="5362" y="1286"/>
                  <a:pt x="4917" y="1244"/>
                </a:cubicBezTo>
                <a:cubicBezTo>
                  <a:pt x="4566" y="1210"/>
                  <a:pt x="4216" y="1197"/>
                  <a:pt x="3869" y="1156"/>
                </a:cubicBezTo>
                <a:cubicBezTo>
                  <a:pt x="3452" y="1107"/>
                  <a:pt x="3041" y="1013"/>
                  <a:pt x="2619" y="1003"/>
                </a:cubicBezTo>
                <a:cubicBezTo>
                  <a:pt x="2266" y="996"/>
                  <a:pt x="1923" y="879"/>
                  <a:pt x="1571" y="938"/>
                </a:cubicBezTo>
                <a:cubicBezTo>
                  <a:pt x="1167" y="1005"/>
                  <a:pt x="756" y="1019"/>
                  <a:pt x="350" y="981"/>
                </a:cubicBezTo>
                <a:lnTo>
                  <a:pt x="58" y="960"/>
                </a:lnTo>
                <a:lnTo>
                  <a:pt x="0" y="960"/>
                </a:lnTo>
              </a:path>
            </a:pathLst>
          </a:custGeom>
          <a:ln>
            <a:solidFill>
              <a:srgbClr val="000000"/>
            </a:solidFill>
          </a:ln>
        </p:spPr>
      </p:sp>
      <p:sp>
        <p:nvSpPr>
          <p:cNvPr id="168" name="Freeform 3"/>
          <p:cNvSpPr/>
          <p:nvPr/>
        </p:nvSpPr>
        <p:spPr>
          <a:xfrm>
            <a:off x="4764960" y="4618440"/>
            <a:ext cx="3048120" cy="432360"/>
          </a:xfrm>
          <a:custGeom>
            <a:avLst/>
            <a:gdLst/>
            <a:ahLst/>
            <a:rect l="0" t="0" r="r" b="b"/>
            <a:pathLst>
              <a:path w="8467" h="1201">
                <a:moveTo>
                  <a:pt x="8466" y="0"/>
                </a:moveTo>
                <a:cubicBezTo>
                  <a:pt x="8030" y="51"/>
                  <a:pt x="7589" y="70"/>
                  <a:pt x="7157" y="131"/>
                </a:cubicBezTo>
                <a:cubicBezTo>
                  <a:pt x="6707" y="194"/>
                  <a:pt x="6283" y="331"/>
                  <a:pt x="5818" y="349"/>
                </a:cubicBezTo>
                <a:cubicBezTo>
                  <a:pt x="5329" y="368"/>
                  <a:pt x="4850" y="473"/>
                  <a:pt x="4364" y="502"/>
                </a:cubicBezTo>
                <a:cubicBezTo>
                  <a:pt x="3982" y="525"/>
                  <a:pt x="3607" y="590"/>
                  <a:pt x="3230" y="632"/>
                </a:cubicBezTo>
                <a:cubicBezTo>
                  <a:pt x="2861" y="673"/>
                  <a:pt x="2477" y="678"/>
                  <a:pt x="2124" y="764"/>
                </a:cubicBezTo>
                <a:cubicBezTo>
                  <a:pt x="1804" y="842"/>
                  <a:pt x="1484" y="839"/>
                  <a:pt x="1164" y="894"/>
                </a:cubicBezTo>
                <a:cubicBezTo>
                  <a:pt x="832" y="952"/>
                  <a:pt x="474" y="1005"/>
                  <a:pt x="232" y="1200"/>
                </a:cubicBezTo>
                <a:lnTo>
                  <a:pt x="0" y="1178"/>
                </a:lnTo>
              </a:path>
            </a:pathLst>
          </a:custGeom>
          <a:ln>
            <a:solidFill>
              <a:srgbClr val="000000"/>
            </a:solidFill>
          </a:ln>
        </p:spPr>
      </p:sp>
      <p:sp>
        <p:nvSpPr>
          <p:cNvPr id="169" name="Freeform 4"/>
          <p:cNvSpPr/>
          <p:nvPr/>
        </p:nvSpPr>
        <p:spPr>
          <a:xfrm>
            <a:off x="4733640" y="4406400"/>
            <a:ext cx="2629080" cy="269280"/>
          </a:xfrm>
          <a:custGeom>
            <a:avLst/>
            <a:gdLst/>
            <a:ahLst/>
            <a:rect l="0" t="0" r="r" b="b"/>
            <a:pathLst>
              <a:path w="7303" h="748">
                <a:moveTo>
                  <a:pt x="7302" y="0"/>
                </a:moveTo>
                <a:cubicBezTo>
                  <a:pt x="6912" y="82"/>
                  <a:pt x="6517" y="164"/>
                  <a:pt x="6110" y="197"/>
                </a:cubicBezTo>
                <a:cubicBezTo>
                  <a:pt x="5748" y="226"/>
                  <a:pt x="5388" y="251"/>
                  <a:pt x="5033" y="305"/>
                </a:cubicBezTo>
                <a:cubicBezTo>
                  <a:pt x="4626" y="368"/>
                  <a:pt x="4225" y="472"/>
                  <a:pt x="3810" y="481"/>
                </a:cubicBezTo>
                <a:cubicBezTo>
                  <a:pt x="3429" y="489"/>
                  <a:pt x="3078" y="590"/>
                  <a:pt x="2704" y="612"/>
                </a:cubicBezTo>
                <a:cubicBezTo>
                  <a:pt x="2306" y="634"/>
                  <a:pt x="1906" y="650"/>
                  <a:pt x="1512" y="699"/>
                </a:cubicBezTo>
                <a:cubicBezTo>
                  <a:pt x="1117" y="747"/>
                  <a:pt x="714" y="691"/>
                  <a:pt x="320" y="742"/>
                </a:cubicBezTo>
                <a:lnTo>
                  <a:pt x="0" y="742"/>
                </a:lnTo>
              </a:path>
            </a:pathLst>
          </a:custGeom>
          <a:ln>
            <a:solidFill>
              <a:srgbClr val="000000"/>
            </a:solidFill>
          </a:ln>
        </p:spPr>
      </p:sp>
      <p:sp>
        <p:nvSpPr>
          <p:cNvPr id="170" name="Freeform 5"/>
          <p:cNvSpPr/>
          <p:nvPr/>
        </p:nvSpPr>
        <p:spPr>
          <a:xfrm>
            <a:off x="4838400" y="2851200"/>
            <a:ext cx="1917360" cy="1563120"/>
          </a:xfrm>
          <a:custGeom>
            <a:avLst/>
            <a:gdLst/>
            <a:ahLst/>
            <a:rect l="0" t="0" r="r" b="b"/>
            <a:pathLst>
              <a:path w="5326" h="4342">
                <a:moveTo>
                  <a:pt x="5325" y="0"/>
                </a:moveTo>
                <a:cubicBezTo>
                  <a:pt x="4674" y="38"/>
                  <a:pt x="4026" y="103"/>
                  <a:pt x="3375" y="131"/>
                </a:cubicBezTo>
                <a:cubicBezTo>
                  <a:pt x="2947" y="149"/>
                  <a:pt x="2543" y="219"/>
                  <a:pt x="2153" y="327"/>
                </a:cubicBezTo>
                <a:cubicBezTo>
                  <a:pt x="1677" y="461"/>
                  <a:pt x="1277" y="751"/>
                  <a:pt x="1048" y="1091"/>
                </a:cubicBezTo>
                <a:cubicBezTo>
                  <a:pt x="896" y="1316"/>
                  <a:pt x="746" y="1561"/>
                  <a:pt x="785" y="1832"/>
                </a:cubicBezTo>
                <a:cubicBezTo>
                  <a:pt x="824" y="2108"/>
                  <a:pt x="769" y="2389"/>
                  <a:pt x="669" y="2661"/>
                </a:cubicBezTo>
                <a:cubicBezTo>
                  <a:pt x="577" y="2911"/>
                  <a:pt x="470" y="3147"/>
                  <a:pt x="466" y="3425"/>
                </a:cubicBezTo>
                <a:cubicBezTo>
                  <a:pt x="462" y="3664"/>
                  <a:pt x="143" y="3868"/>
                  <a:pt x="232" y="4124"/>
                </a:cubicBezTo>
                <a:lnTo>
                  <a:pt x="0" y="4341"/>
                </a:lnTo>
              </a:path>
            </a:pathLst>
          </a:custGeom>
          <a:ln>
            <a:solidFill>
              <a:srgbClr val="000000"/>
            </a:solidFill>
          </a:ln>
        </p:spPr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400" spc="-1" strike="noStrike">
                <a:latin typeface="Arial"/>
              </a:rPr>
              <a:t>Softmax &amp; Output layer fusion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609840" y="1604520"/>
            <a:ext cx="10972440" cy="2901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Multiplication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p = w x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Add bias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    p = p + b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Softmax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 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p</a:t>
            </a:r>
            <a:r>
              <a:rPr b="0" lang="en-GB" sz="3200" spc="-1" strike="noStrike" baseline="-33000">
                <a:latin typeface="Arial"/>
              </a:rPr>
              <a:t>i</a:t>
            </a:r>
            <a:r>
              <a:rPr b="0" lang="en-GB" sz="3200" spc="-1" strike="noStrike">
                <a:latin typeface="Arial"/>
              </a:rPr>
              <a:t> = exp(p</a:t>
            </a:r>
            <a:r>
              <a:rPr b="0" lang="en-GB" sz="3200" spc="-1" strike="noStrike" baseline="-33000">
                <a:latin typeface="Arial"/>
              </a:rPr>
              <a:t>i</a:t>
            </a:r>
            <a:r>
              <a:rPr b="0" lang="en-GB" sz="3200" spc="-1" strike="noStrike">
                <a:latin typeface="Arial"/>
              </a:rPr>
              <a:t>) / Sum exp(p</a:t>
            </a:r>
            <a:r>
              <a:rPr b="0" lang="en-GB" sz="3200" spc="-1" strike="noStrike" baseline="-33000">
                <a:latin typeface="Arial"/>
              </a:rPr>
              <a:t>i</a:t>
            </a:r>
            <a:r>
              <a:rPr b="0" lang="en-GB" sz="3200" spc="-1" strike="noStrike">
                <a:latin typeface="Arial"/>
              </a:rPr>
              <a:t>)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K-best classes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  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argmax p</a:t>
            </a:r>
            <a:r>
              <a:rPr b="0" lang="en-GB" sz="3200" spc="-1" strike="noStrike" baseline="-33000">
                <a:latin typeface="Arial"/>
              </a:rPr>
              <a:t>i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400" spc="-1" strike="noStrike">
                <a:latin typeface="Arial"/>
              </a:rPr>
              <a:t>Softmax &amp; Output layer fusion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609840" y="1604520"/>
            <a:ext cx="10972440" cy="2901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Multiplication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	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p</a:t>
            </a:r>
            <a:r>
              <a:rPr b="0" lang="en-GB" sz="2800" spc="-1" strike="noStrike">
                <a:solidFill>
                  <a:srgbClr val="ff3333"/>
                </a:solidFill>
                <a:latin typeface="Arial"/>
              </a:rPr>
              <a:t>[30000x1024]</a:t>
            </a:r>
            <a:r>
              <a:rPr b="0" lang="en-GB" sz="2800" spc="-1" strike="noStrike">
                <a:latin typeface="Arial"/>
              </a:rPr>
              <a:t> = w</a:t>
            </a:r>
            <a:r>
              <a:rPr b="0" lang="en-GB" sz="2800" spc="-1" strike="noStrike">
                <a:solidFill>
                  <a:srgbClr val="ff3333"/>
                </a:solidFill>
                <a:latin typeface="Arial"/>
              </a:rPr>
              <a:t>[30000x512]</a:t>
            </a:r>
            <a:r>
              <a:rPr b="0" lang="en-GB" sz="2800" spc="-1" strike="noStrike">
                <a:latin typeface="Arial"/>
              </a:rPr>
              <a:t> x</a:t>
            </a:r>
            <a:r>
              <a:rPr b="0" lang="en-GB" sz="2800" spc="-1" strike="noStrike">
                <a:solidFill>
                  <a:srgbClr val="ff3333"/>
                </a:solidFill>
                <a:latin typeface="Arial"/>
              </a:rPr>
              <a:t>[512x1024]</a:t>
            </a:r>
            <a:endParaRPr b="0" lang="en-GB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Add bias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    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p</a:t>
            </a:r>
            <a:r>
              <a:rPr b="0" lang="en-GB" sz="2800" spc="-1" strike="noStrike">
                <a:solidFill>
                  <a:srgbClr val="ff3333"/>
                </a:solidFill>
                <a:latin typeface="Arial"/>
              </a:rPr>
              <a:t>[30,000x1024]</a:t>
            </a:r>
            <a:r>
              <a:rPr b="0" lang="en-GB" sz="2800" spc="-1" strike="noStrike">
                <a:latin typeface="Arial"/>
              </a:rPr>
              <a:t> = p</a:t>
            </a:r>
            <a:r>
              <a:rPr b="0" lang="en-GB" sz="2800" spc="-1" strike="noStrike">
                <a:solidFill>
                  <a:srgbClr val="ff3333"/>
                </a:solidFill>
                <a:latin typeface="Arial"/>
              </a:rPr>
              <a:t>[30,000x1024]</a:t>
            </a:r>
            <a:r>
              <a:rPr b="0" lang="en-GB" sz="2800" spc="-1" strike="noStrike">
                <a:latin typeface="Arial"/>
              </a:rPr>
              <a:t> + b</a:t>
            </a:r>
            <a:r>
              <a:rPr b="0" lang="en-GB" sz="2800" spc="-1" strike="noStrike">
                <a:solidFill>
                  <a:srgbClr val="ff3333"/>
                </a:solidFill>
                <a:latin typeface="Arial"/>
              </a:rPr>
              <a:t>[30,000x1]</a:t>
            </a:r>
            <a:endParaRPr b="0" lang="en-GB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Softmax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 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	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p</a:t>
            </a:r>
            <a:r>
              <a:rPr b="0" lang="en-GB" sz="2800" spc="-1" strike="noStrike" baseline="-33000">
                <a:latin typeface="Arial"/>
              </a:rPr>
              <a:t>i</a:t>
            </a:r>
            <a:r>
              <a:rPr b="0" lang="en-GB" sz="2800" spc="-1" strike="noStrike">
                <a:latin typeface="Arial"/>
              </a:rPr>
              <a:t> = exp(p</a:t>
            </a:r>
            <a:r>
              <a:rPr b="0" lang="en-GB" sz="2800" spc="-1" strike="noStrike" baseline="-33000">
                <a:latin typeface="Arial"/>
              </a:rPr>
              <a:t>i</a:t>
            </a:r>
            <a:r>
              <a:rPr b="0" lang="en-GB" sz="2800" spc="-1" strike="noStrike">
                <a:latin typeface="Arial"/>
              </a:rPr>
              <a:t>) / Sum exp(p</a:t>
            </a:r>
            <a:r>
              <a:rPr b="0" lang="en-GB" sz="2800" spc="-1" strike="noStrike" baseline="-33000">
                <a:latin typeface="Arial"/>
              </a:rPr>
              <a:t>i</a:t>
            </a:r>
            <a:r>
              <a:rPr b="0" lang="en-GB" sz="2800" spc="-1" strike="noStrike">
                <a:latin typeface="Arial"/>
              </a:rPr>
              <a:t>) </a:t>
            </a:r>
            <a:r>
              <a:rPr b="0" lang="en-GB" sz="2800" spc="-1" strike="noStrike">
                <a:solidFill>
                  <a:srgbClr val="ff3333"/>
                </a:solidFill>
                <a:latin typeface="Arial"/>
              </a:rPr>
              <a:t>[30000x1024]</a:t>
            </a:r>
            <a:endParaRPr b="0" lang="en-GB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K-best classes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  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	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argmax p</a:t>
            </a:r>
            <a:r>
              <a:rPr b="0" lang="en-GB" sz="2800" spc="-1" strike="noStrike" baseline="-33000">
                <a:latin typeface="Arial"/>
              </a:rPr>
              <a:t>i</a:t>
            </a:r>
            <a:r>
              <a:rPr b="0" lang="en-GB" sz="2800" spc="-1" strike="noStrike">
                <a:solidFill>
                  <a:srgbClr val="ff3333"/>
                </a:solidFill>
                <a:latin typeface="Arial"/>
              </a:rPr>
              <a:t>[30000x1024]</a:t>
            </a:r>
            <a:r>
              <a:rPr b="0" lang="en-GB" sz="2800" spc="-1" strike="noStrike" baseline="-33000">
                <a:latin typeface="Arial"/>
              </a:rPr>
              <a:t> 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400" spc="-1" strike="noStrike">
                <a:latin typeface="Arial"/>
              </a:rPr>
              <a:t>Softmax &amp; Output layer fusion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3831480" y="1176480"/>
            <a:ext cx="3559680" cy="56160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77" name="TextShape 2"/>
          <p:cNvSpPr txBox="1"/>
          <p:nvPr/>
        </p:nvSpPr>
        <p:spPr>
          <a:xfrm>
            <a:off x="783720" y="1175400"/>
            <a:ext cx="3309120" cy="505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Add Bias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Softmax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p</a:t>
            </a:r>
            <a:r>
              <a:rPr b="0" lang="en-GB" sz="1800" spc="-1" strike="noStrike" baseline="-33000">
                <a:latin typeface="Arial"/>
              </a:rPr>
              <a:t>i</a:t>
            </a:r>
            <a:r>
              <a:rPr b="0" lang="en-GB" sz="1800" spc="-1" strike="noStrike">
                <a:latin typeface="Arial"/>
              </a:rPr>
              <a:t> = exp(p</a:t>
            </a:r>
            <a:r>
              <a:rPr b="0" lang="en-GB" sz="1800" spc="-1" strike="noStrike" baseline="-33000">
                <a:latin typeface="Arial"/>
              </a:rPr>
              <a:t>i</a:t>
            </a:r>
            <a:r>
              <a:rPr b="0" lang="en-GB" sz="1800" spc="-1" strike="noStrike">
                <a:latin typeface="Arial"/>
              </a:rPr>
              <a:t>-max</a:t>
            </a:r>
            <a:r>
              <a:rPr b="0" lang="en-GB" sz="1800" spc="-1" strike="noStrike">
                <a:latin typeface="Arial"/>
              </a:rPr>
              <a:t>) /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   </a:t>
            </a:r>
            <a:r>
              <a:rPr b="0" lang="en-GB" sz="1800" spc="-1" strike="noStrike">
                <a:latin typeface="Arial"/>
              </a:rPr>
              <a:t>Sum exp(p</a:t>
            </a:r>
            <a:r>
              <a:rPr b="0" lang="en-GB" sz="1800" spc="-1" strike="noStrike" baseline="-33000">
                <a:latin typeface="Arial"/>
              </a:rPr>
              <a:t>i</a:t>
            </a:r>
            <a:r>
              <a:rPr b="0" lang="en-GB" sz="1800" spc="-1" strike="noStrike">
                <a:latin typeface="Arial"/>
              </a:rPr>
              <a:t>-max</a:t>
            </a:r>
            <a:r>
              <a:rPr b="0" lang="en-GB" sz="1800" spc="-1" strike="noStrike">
                <a:latin typeface="Arial"/>
              </a:rPr>
              <a:t>) 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  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K-Best classes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8011800" y="1177560"/>
            <a:ext cx="3767040" cy="352512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Fast Translation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Today’s Servers</a:t>
            </a:r>
            <a:endParaRPr b="0" lang="en-GB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Large number of cores (+32 cores)</a:t>
            </a:r>
            <a:endParaRPr b="0" lang="en-GB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Sufficient memory (~128GB)</a:t>
            </a:r>
            <a:endParaRPr b="0" lang="en-GB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Slow disk drives </a:t>
            </a:r>
            <a:endParaRPr b="0" lang="en-GB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Challenge</a:t>
            </a:r>
            <a:endParaRPr b="0" lang="en-GB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Make best use of hardware</a:t>
            </a:r>
            <a:endParaRPr b="0" lang="en-GB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Same decoding algorithm</a:t>
            </a:r>
            <a:endParaRPr b="0" lang="en-GB" sz="24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Compatibility with Moses</a:t>
            </a:r>
            <a:endParaRPr b="0" lang="en-GB" sz="20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Optimize major components of decoder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400" spc="-1" strike="noStrike">
                <a:latin typeface="Arial"/>
              </a:rPr>
              <a:t>Softmax &amp; Output layer fusion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610200" y="82836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latin typeface="Arial"/>
              </a:rPr>
              <a:t>Max and Sum in 1 loop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610200" y="1604520"/>
            <a:ext cx="10972440" cy="2901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Subset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New max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GB" sz="32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1915560" y="3276720"/>
            <a:ext cx="6009120" cy="207900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2525400" y="5551560"/>
            <a:ext cx="2961000" cy="31500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/>
        </p:blipFill>
        <p:spPr>
          <a:xfrm>
            <a:off x="1915560" y="2089800"/>
            <a:ext cx="4022640" cy="63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400" spc="-1" strike="noStrike">
                <a:latin typeface="Arial"/>
              </a:rPr>
              <a:t>Softmax &amp; Output layer fusion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3831480" y="1176480"/>
            <a:ext cx="3559680" cy="56160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87" name="TextShape 2"/>
          <p:cNvSpPr txBox="1"/>
          <p:nvPr/>
        </p:nvSpPr>
        <p:spPr>
          <a:xfrm>
            <a:off x="783720" y="1175400"/>
            <a:ext cx="3309120" cy="505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640" spc="-1" strike="noStrike">
                <a:latin typeface="Arial"/>
              </a:rPr>
              <a:t>Add Bias</a:t>
            </a:r>
            <a:endParaRPr b="0" lang="en-GB" sz="1640" spc="-1" strike="noStrike">
              <a:latin typeface="Arial"/>
            </a:endParaRPr>
          </a:p>
          <a:p>
            <a:endParaRPr b="0" lang="en-GB" sz="1640" spc="-1" strike="noStrike">
              <a:latin typeface="Arial"/>
            </a:endParaRPr>
          </a:p>
          <a:p>
            <a:endParaRPr b="0" lang="en-GB" sz="1640" spc="-1" strike="noStrike">
              <a:latin typeface="Arial"/>
            </a:endParaRPr>
          </a:p>
          <a:p>
            <a:endParaRPr b="0" lang="en-GB" sz="1640" spc="-1" strike="noStrike">
              <a:latin typeface="Arial"/>
            </a:endParaRPr>
          </a:p>
          <a:p>
            <a:r>
              <a:rPr b="0" lang="en-GB" sz="1640" spc="-1" strike="noStrike">
                <a:latin typeface="Arial"/>
              </a:rPr>
              <a:t>Softmax</a:t>
            </a:r>
            <a:endParaRPr b="0" lang="en-GB" sz="164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40" spc="-1" strike="noStrike">
                <a:latin typeface="Arial"/>
              </a:rPr>
              <a:t>p</a:t>
            </a:r>
            <a:r>
              <a:rPr b="0" lang="en-GB" sz="1639" spc="-1" strike="noStrike" baseline="-33000">
                <a:latin typeface="Arial"/>
              </a:rPr>
              <a:t>i</a:t>
            </a:r>
            <a:r>
              <a:rPr b="0" lang="en-GB" sz="1640" spc="-1" strike="noStrike">
                <a:latin typeface="Arial"/>
              </a:rPr>
              <a:t> = exp(p</a:t>
            </a:r>
            <a:r>
              <a:rPr b="0" lang="en-GB" sz="1639" spc="-1" strike="noStrike" baseline="-33000">
                <a:latin typeface="Arial"/>
              </a:rPr>
              <a:t>i</a:t>
            </a:r>
            <a:r>
              <a:rPr b="0" lang="en-GB" sz="1640" spc="-1" strike="noStrike">
                <a:latin typeface="Arial"/>
              </a:rPr>
              <a:t>-max</a:t>
            </a:r>
            <a:r>
              <a:rPr b="0" lang="en-GB" sz="1640" spc="-1" strike="noStrike">
                <a:latin typeface="Arial"/>
              </a:rPr>
              <a:t>) /</a:t>
            </a:r>
            <a:endParaRPr b="0" lang="en-GB" sz="164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40" spc="-1" strike="noStrike">
                <a:latin typeface="Arial"/>
              </a:rPr>
              <a:t>   </a:t>
            </a:r>
            <a:r>
              <a:rPr b="0" lang="en-GB" sz="1640" spc="-1" strike="noStrike">
                <a:latin typeface="Arial"/>
              </a:rPr>
              <a:t>Sum exp(p</a:t>
            </a:r>
            <a:r>
              <a:rPr b="0" lang="en-GB" sz="1639" spc="-1" strike="noStrike" baseline="-33000">
                <a:latin typeface="Arial"/>
              </a:rPr>
              <a:t>i</a:t>
            </a:r>
            <a:r>
              <a:rPr b="0" lang="en-GB" sz="1640" spc="-1" strike="noStrike">
                <a:latin typeface="Arial"/>
              </a:rPr>
              <a:t>-max</a:t>
            </a:r>
            <a:r>
              <a:rPr b="0" lang="en-GB" sz="1640" spc="-1" strike="noStrike">
                <a:latin typeface="Arial"/>
              </a:rPr>
              <a:t>) </a:t>
            </a:r>
            <a:endParaRPr b="0" lang="en-GB" sz="1640" spc="-1" strike="noStrike">
              <a:latin typeface="Arial"/>
            </a:endParaRPr>
          </a:p>
          <a:p>
            <a:r>
              <a:rPr b="0" lang="en-GB" sz="1640" spc="-1" strike="noStrike">
                <a:latin typeface="Arial"/>
              </a:rPr>
              <a:t>  </a:t>
            </a:r>
            <a:endParaRPr b="0" lang="en-GB" sz="1640" spc="-1" strike="noStrike">
              <a:latin typeface="Arial"/>
            </a:endParaRPr>
          </a:p>
          <a:p>
            <a:endParaRPr b="0" lang="en-GB" sz="1640" spc="-1" strike="noStrike">
              <a:latin typeface="Arial"/>
            </a:endParaRPr>
          </a:p>
          <a:p>
            <a:endParaRPr b="0" lang="en-GB" sz="1640" spc="-1" strike="noStrike">
              <a:latin typeface="Arial"/>
            </a:endParaRPr>
          </a:p>
          <a:p>
            <a:endParaRPr b="0" lang="en-GB" sz="1640" spc="-1" strike="noStrike">
              <a:latin typeface="Arial"/>
            </a:endParaRPr>
          </a:p>
          <a:p>
            <a:endParaRPr b="0" lang="en-GB" sz="1640" spc="-1" strike="noStrike">
              <a:latin typeface="Arial"/>
            </a:endParaRPr>
          </a:p>
          <a:p>
            <a:endParaRPr b="0" lang="en-GB" sz="1640" spc="-1" strike="noStrike">
              <a:latin typeface="Arial"/>
            </a:endParaRPr>
          </a:p>
          <a:p>
            <a:endParaRPr b="0" lang="en-GB" sz="1640" spc="-1" strike="noStrike">
              <a:latin typeface="Arial"/>
            </a:endParaRPr>
          </a:p>
          <a:p>
            <a:endParaRPr b="0" lang="en-GB" sz="1640" spc="-1" strike="noStrike">
              <a:latin typeface="Arial"/>
            </a:endParaRPr>
          </a:p>
          <a:p>
            <a:endParaRPr b="0" lang="en-GB" sz="1640" spc="-1" strike="noStrike">
              <a:latin typeface="Arial"/>
            </a:endParaRPr>
          </a:p>
          <a:p>
            <a:endParaRPr b="0" lang="en-GB" sz="1640" spc="-1" strike="noStrike">
              <a:latin typeface="Arial"/>
            </a:endParaRPr>
          </a:p>
          <a:p>
            <a:r>
              <a:rPr b="0" lang="en-GB" sz="1640" spc="-1" strike="noStrike">
                <a:latin typeface="Arial"/>
              </a:rPr>
              <a:t>K-Best classes</a:t>
            </a:r>
            <a:endParaRPr b="0" lang="en-GB" sz="164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7750440" y="1175400"/>
            <a:ext cx="3432960" cy="272124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400" spc="-1" strike="noStrike">
                <a:latin typeface="Arial"/>
              </a:rPr>
              <a:t>Softmax &amp; Output layer fusion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610200" y="82836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latin typeface="Arial"/>
              </a:rPr>
              <a:t>Results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044720" y="2024640"/>
            <a:ext cx="3225240" cy="271296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6048000" y="2286000"/>
            <a:ext cx="4479840" cy="197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Mini-batching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609480" y="1604520"/>
            <a:ext cx="10972440" cy="704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Process many input in parallel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2691720" y="2308680"/>
            <a:ext cx="6912000" cy="320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Mini-batching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609480" y="1604520"/>
            <a:ext cx="10972440" cy="48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Different sentence lengths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What happens after end of sentence?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GB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GB" sz="2800" spc="-1" strike="noStrike">
              <a:latin typeface="Arial"/>
            </a:endParaRPr>
          </a:p>
        </p:txBody>
      </p:sp>
      <p:graphicFrame>
        <p:nvGraphicFramePr>
          <p:cNvPr id="198" name="Table 3"/>
          <p:cNvGraphicFramePr/>
          <p:nvPr/>
        </p:nvGraphicFramePr>
        <p:xfrm>
          <a:off x="246600" y="3063240"/>
          <a:ext cx="11797200" cy="954000"/>
        </p:xfrm>
        <a:graphic>
          <a:graphicData uri="http://schemas.openxmlformats.org/drawingml/2006/table">
            <a:tbl>
              <a:tblPr/>
              <a:tblGrid>
                <a:gridCol w="983160"/>
                <a:gridCol w="983160"/>
                <a:gridCol w="983160"/>
                <a:gridCol w="982440"/>
                <a:gridCol w="983160"/>
                <a:gridCol w="983160"/>
                <a:gridCol w="983160"/>
                <a:gridCol w="982440"/>
                <a:gridCol w="983160"/>
                <a:gridCol w="983160"/>
                <a:gridCol w="983160"/>
                <a:gridCol w="983880"/>
              </a:tblGrid>
              <a:tr h="363960">
                <a:tc>
                  <a:txBody>
                    <a:bodyPr lIns="90000" rIns="90000" tIns="46800" bIns="46800"/>
                    <a:p>
                      <a:r>
                        <a:rPr b="1" lang="en-GB" sz="1300" spc="-1" strike="noStrike">
                          <a:latin typeface="Arial"/>
                        </a:rPr>
                        <a:t>...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other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640" spc="-1" strike="noStrike">
                          <a:latin typeface="Arial"/>
                        </a:rPr>
                        <a:t>.</a:t>
                      </a:r>
                      <a:endParaRPr b="0" lang="en-GB" sz="164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94840">
                <a:tc>
                  <a:txBody>
                    <a:bodyPr lIns="90000" rIns="90000" tIns="46800" bIns="46800"/>
                    <a:p>
                      <a:r>
                        <a:rPr b="1" lang="en-GB" sz="1300" spc="-1" strike="noStrike">
                          <a:latin typeface="Arial"/>
                        </a:rPr>
                        <a:t>...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to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go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their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separate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ways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.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5200">
                <a:tc>
                  <a:txBody>
                    <a:bodyPr lIns="90000" rIns="90000" tIns="46800" bIns="46800"/>
                    <a:p>
                      <a:r>
                        <a:rPr b="1" lang="en-GB" sz="1300" spc="-1" strike="noStrike">
                          <a:latin typeface="Arial"/>
                        </a:rPr>
                        <a:t>...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said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that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he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and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Kerr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still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love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each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other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.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Mini-batching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609480" y="1604520"/>
            <a:ext cx="10972440" cy="505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Masking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Process all sentences until they ALL finish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Ignore the problem</a:t>
            </a:r>
            <a:endParaRPr b="0" lang="en-GB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Maxi-batching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Group input (encoder) of similar lengths together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Don’t know output (decoder) sentence length</a:t>
            </a:r>
            <a:endParaRPr b="0" lang="en-GB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Remove completed sentences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1828800" y="4245120"/>
            <a:ext cx="7004520" cy="116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Mini-batching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609480" y="1604520"/>
            <a:ext cx="10972440" cy="2901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Masking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Process all sentences until they ALL finish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Ignore the problem</a:t>
            </a:r>
            <a:endParaRPr b="0" lang="en-GB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Maxi-batching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Group input (encoder) of similar lengths together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Don’t know output (decoder) sentence length</a:t>
            </a:r>
            <a:endParaRPr b="0" lang="en-GB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Remove completed sentences</a:t>
            </a:r>
            <a:endParaRPr b="0" lang="en-GB" sz="3200" spc="-1" strike="noStrike">
              <a:latin typeface="Arial"/>
            </a:endParaRPr>
          </a:p>
        </p:txBody>
      </p:sp>
      <p:graphicFrame>
        <p:nvGraphicFramePr>
          <p:cNvPr id="204" name="Table 3"/>
          <p:cNvGraphicFramePr/>
          <p:nvPr/>
        </p:nvGraphicFramePr>
        <p:xfrm>
          <a:off x="254880" y="4720320"/>
          <a:ext cx="11797200" cy="954000"/>
        </p:xfrm>
        <a:graphic>
          <a:graphicData uri="http://schemas.openxmlformats.org/drawingml/2006/table">
            <a:tbl>
              <a:tblPr/>
              <a:tblGrid>
                <a:gridCol w="983160"/>
                <a:gridCol w="983160"/>
                <a:gridCol w="983160"/>
                <a:gridCol w="982440"/>
                <a:gridCol w="983160"/>
                <a:gridCol w="983160"/>
                <a:gridCol w="983160"/>
                <a:gridCol w="982440"/>
                <a:gridCol w="983160"/>
                <a:gridCol w="983160"/>
                <a:gridCol w="983160"/>
                <a:gridCol w="983880"/>
              </a:tblGrid>
              <a:tr h="363960">
                <a:tc>
                  <a:txBody>
                    <a:bodyPr lIns="90000" rIns="90000" tIns="46800" bIns="46800"/>
                    <a:p>
                      <a:r>
                        <a:rPr b="1" lang="en-GB" sz="1300" spc="-1" strike="noStrike">
                          <a:latin typeface="Arial"/>
                        </a:rPr>
                        <a:t>...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other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640" spc="-1" strike="noStrike">
                          <a:latin typeface="Arial"/>
                        </a:rPr>
                        <a:t>.</a:t>
                      </a:r>
                      <a:endParaRPr b="0" lang="en-GB" sz="164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94840">
                <a:tc>
                  <a:txBody>
                    <a:bodyPr lIns="90000" rIns="90000" tIns="46800" bIns="46800"/>
                    <a:p>
                      <a:r>
                        <a:rPr b="1" lang="en-GB" sz="1300" spc="-1" strike="noStrike">
                          <a:latin typeface="Arial"/>
                        </a:rPr>
                        <a:t>...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to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go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their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separate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ways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.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5200">
                <a:tc>
                  <a:txBody>
                    <a:bodyPr lIns="90000" rIns="90000" tIns="46800" bIns="46800"/>
                    <a:p>
                      <a:r>
                        <a:rPr b="1" lang="en-GB" sz="1300" spc="-1" strike="noStrike">
                          <a:latin typeface="Arial"/>
                        </a:rPr>
                        <a:t>...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said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that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he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and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Kerr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still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love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each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other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.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Mini-batching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609480" y="1604520"/>
            <a:ext cx="10972440" cy="2901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Masking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Process all sentences until they ALL finish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Ignore the problem</a:t>
            </a:r>
            <a:endParaRPr b="0" lang="en-GB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Maxi-batching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Group input (encoder) of similar lengths together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Don’t know output (decoder) sentence length</a:t>
            </a:r>
            <a:endParaRPr b="0" lang="en-GB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Remove completed sentences</a:t>
            </a:r>
            <a:endParaRPr b="0" lang="en-GB" sz="3200" spc="-1" strike="noStrike">
              <a:latin typeface="Arial"/>
            </a:endParaRPr>
          </a:p>
        </p:txBody>
      </p:sp>
      <p:graphicFrame>
        <p:nvGraphicFramePr>
          <p:cNvPr id="207" name="Table 3"/>
          <p:cNvGraphicFramePr/>
          <p:nvPr/>
        </p:nvGraphicFramePr>
        <p:xfrm>
          <a:off x="254880" y="4720320"/>
          <a:ext cx="11797200" cy="590040"/>
        </p:xfrm>
        <a:graphic>
          <a:graphicData uri="http://schemas.openxmlformats.org/drawingml/2006/table">
            <a:tbl>
              <a:tblPr/>
              <a:tblGrid>
                <a:gridCol w="983160"/>
                <a:gridCol w="983160"/>
                <a:gridCol w="983160"/>
                <a:gridCol w="982440"/>
                <a:gridCol w="983160"/>
                <a:gridCol w="983160"/>
                <a:gridCol w="983160"/>
                <a:gridCol w="982440"/>
                <a:gridCol w="983160"/>
                <a:gridCol w="983160"/>
                <a:gridCol w="983160"/>
                <a:gridCol w="983880"/>
              </a:tblGrid>
              <a:tr h="294840">
                <a:tc>
                  <a:txBody>
                    <a:bodyPr lIns="90000" rIns="90000" tIns="46800" bIns="46800"/>
                    <a:p>
                      <a:r>
                        <a:rPr b="1" lang="en-GB" sz="1300" spc="-1" strike="noStrike">
                          <a:latin typeface="Arial"/>
                        </a:rPr>
                        <a:t>...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to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go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their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separate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ways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.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95200">
                <a:tc>
                  <a:txBody>
                    <a:bodyPr lIns="90000" rIns="90000" tIns="46800" bIns="46800"/>
                    <a:p>
                      <a:r>
                        <a:rPr b="1" lang="en-GB" sz="1300" spc="-1" strike="noStrike">
                          <a:latin typeface="Arial"/>
                        </a:rPr>
                        <a:t>...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said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that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he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and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Kerr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still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love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each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other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.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Mini-batching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609480" y="1604520"/>
            <a:ext cx="10972440" cy="2901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Masking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Process all sentences until they ALL finish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Ignore the problem</a:t>
            </a:r>
            <a:endParaRPr b="0" lang="en-GB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Maxi-batching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Group input (encoder) of similar lengths together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Don’t know output (decoder) sentence length</a:t>
            </a:r>
            <a:endParaRPr b="0" lang="en-GB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Remove completed sentences</a:t>
            </a:r>
            <a:endParaRPr b="0" lang="en-GB" sz="3200" spc="-1" strike="noStrike">
              <a:latin typeface="Arial"/>
            </a:endParaRPr>
          </a:p>
        </p:txBody>
      </p:sp>
      <p:graphicFrame>
        <p:nvGraphicFramePr>
          <p:cNvPr id="210" name="Table 3"/>
          <p:cNvGraphicFramePr/>
          <p:nvPr/>
        </p:nvGraphicFramePr>
        <p:xfrm>
          <a:off x="254880" y="4720320"/>
          <a:ext cx="11797200" cy="295200"/>
        </p:xfrm>
        <a:graphic>
          <a:graphicData uri="http://schemas.openxmlformats.org/drawingml/2006/table">
            <a:tbl>
              <a:tblPr/>
              <a:tblGrid>
                <a:gridCol w="983160"/>
                <a:gridCol w="983160"/>
                <a:gridCol w="983160"/>
                <a:gridCol w="982440"/>
                <a:gridCol w="983160"/>
                <a:gridCol w="983160"/>
                <a:gridCol w="983160"/>
                <a:gridCol w="982440"/>
                <a:gridCol w="983160"/>
                <a:gridCol w="983160"/>
                <a:gridCol w="983160"/>
                <a:gridCol w="983880"/>
              </a:tblGrid>
              <a:tr h="295200">
                <a:tc>
                  <a:txBody>
                    <a:bodyPr lIns="90000" rIns="90000" tIns="46800" bIns="46800"/>
                    <a:p>
                      <a:r>
                        <a:rPr b="1" lang="en-GB" sz="1300" spc="-1" strike="noStrike">
                          <a:latin typeface="Arial"/>
                        </a:rPr>
                        <a:t>...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said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that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he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and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Kerr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still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love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each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other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100" spc="-1" strike="noStrike">
                          <a:latin typeface="Arial"/>
                        </a:rPr>
                        <a:t>.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Algorithm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522360" y="1893960"/>
            <a:ext cx="5264280" cy="1874520"/>
          </a:xfrm>
          <a:prstGeom prst="rect">
            <a:avLst/>
          </a:prstGeom>
          <a:ln>
            <a:noFill/>
          </a:ln>
        </p:spPr>
      </p:pic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5998680" y="1959120"/>
            <a:ext cx="5322240" cy="303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Multi-Core Scalability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Non-linear scaling</a:t>
            </a:r>
            <a:endParaRPr b="0" lang="en-GB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Negative scaling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92" name="Picture 5" descr=""/>
          <p:cNvPicPr/>
          <p:nvPr/>
        </p:nvPicPr>
        <p:blipFill>
          <a:blip r:embed="rId1"/>
          <a:stretch/>
        </p:blipFill>
        <p:spPr>
          <a:xfrm>
            <a:off x="4016160" y="1690560"/>
            <a:ext cx="7618680" cy="471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Mini-batching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2691720" y="2356200"/>
            <a:ext cx="6912000" cy="320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Results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609480" y="1604520"/>
            <a:ext cx="10972440" cy="133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latin typeface="Arial"/>
              </a:rPr>
              <a:t>Faster translation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Scalable to large batch size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1393200" y="3330720"/>
            <a:ext cx="8997480" cy="3205440"/>
          </a:xfrm>
          <a:prstGeom prst="rect">
            <a:avLst/>
          </a:prstGeom>
          <a:ln>
            <a:noFill/>
          </a:ln>
        </p:spPr>
      </p:pic>
      <p:sp>
        <p:nvSpPr>
          <p:cNvPr id="219" name="TextShape 3"/>
          <p:cNvSpPr txBox="1"/>
          <p:nvPr/>
        </p:nvSpPr>
        <p:spPr>
          <a:xfrm>
            <a:off x="3134880" y="2886120"/>
            <a:ext cx="8011800" cy="32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640" spc="-1" strike="noStrike">
                <a:latin typeface="Arial"/>
              </a:rPr>
              <a:t>Beam size and Sentence Length Pruning</a:t>
            </a:r>
            <a:endParaRPr b="0" lang="en-GB" sz="164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Results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609480" y="1604520"/>
            <a:ext cx="10972440" cy="133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Faster translation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latin typeface="Arial"/>
              </a:rPr>
              <a:t>Scalable to large batch size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2310120" y="3407760"/>
            <a:ext cx="6912000" cy="320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WNMT 2018 Shared Task</a:t>
            </a:r>
            <a:endParaRPr b="0" lang="en-GB" sz="4400" spc="-1" strike="noStrike">
              <a:latin typeface="Arial"/>
            </a:endParaRPr>
          </a:p>
        </p:txBody>
      </p:sp>
      <p:graphicFrame>
        <p:nvGraphicFramePr>
          <p:cNvPr id="224" name=""/>
          <p:cNvGraphicFramePr/>
          <p:nvPr/>
        </p:nvGraphicFramePr>
        <p:xfrm>
          <a:off x="2306880" y="1981800"/>
          <a:ext cx="8056440" cy="350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25" name="TextShape 2"/>
          <p:cNvSpPr txBox="1"/>
          <p:nvPr/>
        </p:nvSpPr>
        <p:spPr>
          <a:xfrm>
            <a:off x="3134880" y="1306080"/>
            <a:ext cx="5922000" cy="457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2800" spc="-1" strike="noStrike">
                <a:latin typeface="Arial"/>
              </a:rPr>
              <a:t>Speed v Quality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Top-up Batching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2691720" y="2356200"/>
            <a:ext cx="6912000" cy="320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Top-up Batching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1654560" y="1828800"/>
            <a:ext cx="9214920" cy="427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Algorithm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425160" y="1931040"/>
            <a:ext cx="5322240" cy="303264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2"/>
          <a:stretch/>
        </p:blipFill>
        <p:spPr>
          <a:xfrm>
            <a:off x="6235200" y="1819440"/>
            <a:ext cx="5085720" cy="314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Results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2525400" y="1175040"/>
            <a:ext cx="7489440" cy="71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2800" spc="-1" strike="noStrike">
                <a:latin typeface="Arial"/>
              </a:rPr>
              <a:t>Comparison with maxi-batching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3015720" y="2215440"/>
            <a:ext cx="6912000" cy="320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3" descr=""/>
          <p:cNvPicPr/>
          <p:nvPr/>
        </p:nvPicPr>
        <p:blipFill>
          <a:blip r:embed="rId1"/>
          <a:stretch/>
        </p:blipFill>
        <p:spPr>
          <a:xfrm>
            <a:off x="4016160" y="1690560"/>
            <a:ext cx="7618680" cy="471024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Multi-Core Scalability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Non-linear scaling</a:t>
            </a:r>
            <a:endParaRPr b="0" lang="en-GB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Negative scaling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96" name="Line 3"/>
          <p:cNvSpPr/>
          <p:nvPr/>
        </p:nvSpPr>
        <p:spPr>
          <a:xfrm flipV="1">
            <a:off x="4993920" y="-365760"/>
            <a:ext cx="2968200" cy="5640840"/>
          </a:xfrm>
          <a:prstGeom prst="line">
            <a:avLst/>
          </a:prstGeom>
          <a:ln w="28440">
            <a:solidFill>
              <a:schemeClr val="accent6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Outline of Talk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Profiling</a:t>
            </a:r>
            <a:endParaRPr b="0" lang="en-GB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Solution</a:t>
            </a:r>
            <a:endParaRPr b="0" lang="en-GB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Re-implement decoder</a:t>
            </a:r>
            <a:endParaRPr b="0" lang="en-GB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Prioritize speed and scalability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lvl="1" marL="914400" indent="-45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Efficient memory management</a:t>
            </a:r>
            <a:endParaRPr b="0" lang="en-GB" sz="2400" spc="-1" strike="noStrike">
              <a:latin typeface="Arial"/>
            </a:endParaRPr>
          </a:p>
          <a:p>
            <a:pPr lvl="1" marL="914400" indent="-45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Phrase-table optimization</a:t>
            </a:r>
            <a:endParaRPr b="0" lang="en-GB" sz="2400" spc="-1" strike="noStrike">
              <a:latin typeface="Arial"/>
            </a:endParaRPr>
          </a:p>
          <a:p>
            <a:pPr lvl="1" marL="914400" indent="-45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Lexicalized reordering model optimization</a:t>
            </a:r>
            <a:endParaRPr b="0" lang="en-GB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Conclusions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Profiling</a:t>
            </a:r>
            <a:endParaRPr b="0" lang="en-GB" sz="4400" spc="-1" strike="noStrike">
              <a:latin typeface="Arial"/>
            </a:endParaRPr>
          </a:p>
        </p:txBody>
      </p:sp>
      <p:graphicFrame>
        <p:nvGraphicFramePr>
          <p:cNvPr id="100" name="Table 2"/>
          <p:cNvGraphicFramePr/>
          <p:nvPr/>
        </p:nvGraphicFramePr>
        <p:xfrm>
          <a:off x="1821960" y="1949040"/>
          <a:ext cx="8127360" cy="1195200"/>
        </p:xfrm>
        <a:graphic>
          <a:graphicData uri="http://schemas.openxmlformats.org/drawingml/2006/table">
            <a:tbl>
              <a:tblPr/>
              <a:tblGrid>
                <a:gridCol w="1280520"/>
                <a:gridCol w="1168920"/>
                <a:gridCol w="1033200"/>
                <a:gridCol w="1161000"/>
                <a:gridCol w="1161000"/>
                <a:gridCol w="1161000"/>
                <a:gridCol w="1162080"/>
              </a:tblGrid>
              <a:tr h="5518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Memory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LM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Phrase-table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Lex RO model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Search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Misc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 thread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24%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 threads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30%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39%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01" name="CustomShape 3"/>
          <p:cNvSpPr/>
          <p:nvPr/>
        </p:nvSpPr>
        <p:spPr>
          <a:xfrm>
            <a:off x="1821960" y="1305360"/>
            <a:ext cx="28915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%age decoding time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838080" y="3747600"/>
            <a:ext cx="10514160" cy="242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Memory allocation &amp; de-allocation</a:t>
            </a:r>
            <a:endParaRPr b="0" lang="en-GB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Increases with number of threads</a:t>
            </a:r>
            <a:endParaRPr b="0" lang="en-GB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OS-level locking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Memory management (1)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8080" y="1473120"/>
            <a:ext cx="10514160" cy="470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Tcmalloc library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Replacement </a:t>
            </a:r>
            <a:endParaRPr b="0" lang="en-GB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malloc/free</a:t>
            </a:r>
            <a:endParaRPr b="0" lang="en-GB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Faster multi-threaded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applications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05" name="Picture 4" descr=""/>
          <p:cNvPicPr/>
          <p:nvPr/>
        </p:nvPicPr>
        <p:blipFill>
          <a:blip r:embed="rId1"/>
          <a:stretch/>
        </p:blipFill>
        <p:spPr>
          <a:xfrm>
            <a:off x="4572000" y="1645560"/>
            <a:ext cx="7618680" cy="4710240"/>
          </a:xfrm>
          <a:prstGeom prst="rect">
            <a:avLst/>
          </a:prstGeom>
          <a:ln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9658800" y="0"/>
            <a:ext cx="169344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  <a:ea typeface="DejaVu Sans"/>
              </a:rPr>
              <a:t>Memory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Stacks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Phrase-table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Lex Reordering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Memory management (2)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38080" y="1456200"/>
            <a:ext cx="10514160" cy="47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Custom memory management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Obtain memory from OS</a:t>
            </a:r>
            <a:endParaRPr b="0" lang="en-GB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Allocate to our datastructures</a:t>
            </a:r>
            <a:endParaRPr b="0" lang="en-GB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 pool-per-thread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  <p:pic>
        <p:nvPicPr>
          <p:cNvPr id="109" name="Picture 3" descr=""/>
          <p:cNvPicPr/>
          <p:nvPr/>
        </p:nvPicPr>
        <p:blipFill>
          <a:blip r:embed="rId1"/>
          <a:stretch/>
        </p:blipFill>
        <p:spPr>
          <a:xfrm>
            <a:off x="5570640" y="2052000"/>
            <a:ext cx="6303240" cy="389700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9658800" y="0"/>
            <a:ext cx="169344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  <a:ea typeface="DejaVu Sans"/>
              </a:rPr>
              <a:t>Memory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Stacks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Phrase-table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Lex Reordering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2591</TotalTime>
  <Application>LibreOffice/6.0.7.3$Linux_X86_64 LibreOffice_project/00m0$Build-3</Application>
  <Words>2901</Words>
  <Paragraphs>667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2016-10-25T10:27:36Z</dcterms:created>
  <dc:creator>Microsoft Office User</dc:creator>
  <dc:description/>
  <dc:language>en-GB</dc:language>
  <cp:lastModifiedBy/>
  <dcterms:modified xsi:type="dcterms:W3CDTF">2019-01-06T19:23:02Z</dcterms:modified>
  <cp:revision>848</cp:revision>
  <dc:subject/>
  <dc:title>Fast, Scalable Phrase-Based SMT Decoding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28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