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3.tif" ContentType="image/tiff"/>
  <Override PartName="/ppt/media/image12.tif" ContentType="image/tiff"/>
  <Override PartName="/ppt/media/image11.tif" ContentType="image/tiff"/>
  <Override PartName="/ppt/media/image10.tif" ContentType="image/tiff"/>
  <Override PartName="/ppt/media/image9.tif" ContentType="image/tiff"/>
  <Override PartName="/ppt/media/image8.tif" ContentType="image/tiff"/>
  <Override PartName="/ppt/media/image7.tif" ContentType="image/tiff"/>
  <Override PartName="/ppt/media/image2.png" ContentType="image/png"/>
  <Override PartName="/ppt/media/image3.tif" ContentType="image/tiff"/>
  <Override PartName="/ppt/media/image4.tif" ContentType="image/tiff"/>
  <Override PartName="/ppt/media/image14.png" ContentType="image/png"/>
  <Override PartName="/ppt/media/image5.tif" ContentType="image/tiff"/>
  <Override PartName="/ppt/media/image1.png" ContentType="image/png"/>
  <Override PartName="/ppt/media/image6.tif" ContentType="image/tif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0491493-ACC0-4DCE-98F5-00DD7858FC45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joint work we’ve these guys on how to make decoding faster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when you have large, multicore servers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which is the normal today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work led to a new decoder which is compatible with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Also avaiable in the Moses repository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0EF19F-2479-453D-80E0-8E657626AA09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Profiling again, running with the same models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See that memory management is much less than orignal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hardly grow at all when we use lots of threads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2A5BC1-B4BC-49C2-9330-2B4929918C5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phrase-tables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most popular phrase-tables implementation in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is the compact phrase-table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Compresses the target side of translation rules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to use less disk space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consume less memory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flip side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during decoding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need to decompress the target side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requires work by the processing time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need memory allocation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</a:t>
            </a:r>
            <a:r>
              <a:rPr b="0" lang="en-GB" sz="2000" spc="-1" strike="noStrike">
                <a:latin typeface="Arial"/>
              </a:rPr>
              <a:t>- with the locking problems that we worked so hard to avoid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 our servers have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lots of disk space + memory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 longer optimal strategy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Create a new phrase-table implementation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priority is fast rule lookup &amp; creation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without the need to conserve disk space or memory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C278B3-70A1-48F7-AFDC-916C61927B1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Result as expected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for single threaded decoding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decoding time is roughly the same as the compact phrase-table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when using multiple threads,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not having to spend time decompressing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Means that the probing phrase-table is faster and scales to more cores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however, after a certain number of threads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it still exhbitis this slowdown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E0AC24-D403-4D6C-A90F-88F2CF04FDF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2</a:t>
            </a:r>
            <a:r>
              <a:rPr b="0" lang="en-GB" sz="2000" spc="-1" strike="noStrike" baseline="30000">
                <a:latin typeface="Arial"/>
              </a:rPr>
              <a:t>nd</a:t>
            </a:r>
            <a:r>
              <a:rPr b="0" lang="en-GB" sz="2000" spc="-1" strike="noStrike">
                <a:latin typeface="Arial"/>
              </a:rPr>
              <a:t> phrase table optimization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Moses caches the most recently used translation rules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do this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time stamp each entry in the cache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When the cache gets too large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has to do some work to reduce the cache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active management of the cache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requires processing power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memory allocation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was required 10 years ago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didn’t have enough memory to keep the whole phrase table in memory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now we do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memory size isn’t the problem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memory management is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using a dynamic cache actually SLOW down decoding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AF370C-4305-459B-A327-C2D79A151AB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Rather than having a dynamic cache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have to update during decoding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Have a static cache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keep set of translations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of most likely source phrases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Learn what are the most likely source phrases from the training data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Cache is static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doesn’t change over the course of decoding test set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Using this simpler caching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can give us around 10% increase in decoding speed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0A2F9EA-E2BB-4B8B-8CFC-33C9AFA39FF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Lastly, lets look at the lexicalized reordering model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Like all feature functions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the lex ro gives scores to partial translations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scores are kept in a model file as key value pairs for random lookup.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</a:t>
            </a:r>
            <a:r>
              <a:rPr b="0" lang="en-GB" sz="2000" spc="-1" strike="noStrike">
                <a:latin typeface="Arial"/>
              </a:rPr>
              <a:t>- BUT key is acutally just the trasnlation rule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So rather than keeping this information in a separate file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can just keep it in the phrase-table, with each rule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save ourselves the random lookup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6260A5-9CD1-4CD2-ADBD-4D2E003C3B6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When we do this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result is not a great deal faster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single threaded decoding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when using multiple threads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much faster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this time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doesn’t exhibit negative scaling we been seeing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80642C5-D136-4C87-A422-9DFB7FE7168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When we put all the improvements we have together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Compare it with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On a 32 core server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what would have taken 30 minutes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now take 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2E5C617-00BD-4A0B-9E75-4764F53E4DA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Have we achieved our goal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linear speed up when using more threads?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Not quite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1</a:t>
            </a:r>
            <a:r>
              <a:rPr b="0" lang="en-GB" sz="2000" spc="-1" strike="noStrike" baseline="30000">
                <a:latin typeface="Arial"/>
              </a:rPr>
              <a:t>st</a:t>
            </a:r>
            <a:r>
              <a:rPr b="0" lang="en-GB" sz="2000" spc="-1" strike="noStrike">
                <a:latin typeface="Arial"/>
              </a:rPr>
              <a:t> thing we notice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After 16 threads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speedup is not so great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very easy to explain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our 32 core server doesn’t actually have 32 cores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has 16 real cores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- 16 virtual cores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technique called hyperthreading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so using more than 16 threads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       </a:t>
            </a:r>
            <a:r>
              <a:rPr b="0" lang="en-GB" sz="2000" spc="-1" strike="noStrike">
                <a:latin typeface="Arial"/>
              </a:rPr>
              <a:t>- the real cores needs to double up on the work they do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Even before 16 threads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there is some non-linearity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the cause of this we don’t know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At a guess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we’ve saturated the communication bus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page fault in the CPU cache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Regardless of these faults,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main take home message of this graph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our work is much faster than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keep on scaling to 32 cores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1AA5241-C3D3-41CE-8403-2F246A3CDF3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Does it slow down with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different models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sentence length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For all our experiments so far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the average sentence length 7.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 try with different model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and test set with average sentence length of 28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Still scales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Comparison with Moses is even better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about 14.5 time faster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D42BB5-8F65-4096-9197-D123DBDB0F7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10 years ago when Moses started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 typical server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had a small number of cores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little memory, compared to what we have today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disk were slow, and still are today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Over the last 10 years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 lot of work has gone into how to make the best use of the hardware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conserve memory and reduce loading time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model files for phrase-tables and language models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only loaded on demand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reduce disk usage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we sometimes compressed those model files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Cos we don’t have many cores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multithreading was such a priority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These things helped our community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lowering by barrier to entry into MT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allow anyone with a normal, affordable pc or laptop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to use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These innovations are still with us today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kenlm, binary phrase-table, suffix arrays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89B3F60-F319-4B6A-8745-79121D77626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Have we inadvertantly traded speed for quality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perhaps by pruning more harshly than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is there a bug in our decoder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forgotten to do some important but lengthy calculations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proof of the MT pie is in the BLEU score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BLEU scores are very similar for all pop-limits we’ve tested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0957F8-7B93-4F5C-99D1-12C89E1F1F8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not in the paper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might as well tell you now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Apply the same optimizations to the hierarchical model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also available in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Great speedup compared to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Unfair to compare our work with Moses here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hierarchical model has never been speed optimized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no-one uses it in production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 that we are able to make better use of multi-core server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 perhaps commercially viable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8DC17A-8298-4D18-956B-5827F9174183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In conclusion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create a drop-in replacement for the Moses decoder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made multi-core decoder speed a priority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using customized memory management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faster phrase-table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integrated lexicalised reordering model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result is a phrase-based decoder which is 10-15 times faster than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Hierarchical decoder which is a lot faster than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EAA4C7-9FA1-446C-8261-036F64564E5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In conclusion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create a drop-in replacement for the Moses decoder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made multi-core decoder speed a priority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using customized memory management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faster phrase-table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integrated lexicalised reordering model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result is a phrase-based decoder which is 10-15 times faster than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Hierarchical decoder which is a lot faster than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35D7CB-8184-47AB-848D-EAD81B419623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However, we also have to recognise that hardware has evolved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today’s affordable pc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much more RAM available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 lot more processors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With the slow down of Moore’s law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This trend is likely to continue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Challenge is how to make optimal use of the hardware of today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with an eye on the future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There’s lots of ways to do this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can try to come up with a faster decoding algorithm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or, find better trade-off between quality for speed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in this work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will keep the same algorithms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compatible with Moses as far as possible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We will look at some of the major components of the decoder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and see how they can be optimized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71F14D-25D6-442C-B190-8B5EB8120D2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give you an idea of the challenge we face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we don’t make very good use of many cores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this is for Moses but issue occurs in other decoder too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graph shows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number of threads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v.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decoding speed, measured in words/sec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As you can see,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When we run a typical phrase-based model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on a large, 32 core server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Speed increase is not linear,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start of tail of after 4-5 threads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Doesn’t just plateau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at some point around 15-16 threads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using more threads actually slows down decoding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So if you have a 32 core server, you might as well let 16 of those cores sit idle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‘cos trying to use them will just slow you down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863609-64B6-4F69-9577-5BBEB620DD2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Ideally, what should happen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decoding speed should scale linearly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until all cores are used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54255A-DEBC-4A4C-A313-D74B86FA277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the outline of the rest of the talk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We profile of the decoding process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to see what taking the most time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see what things grow when we use more threads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Then I’ll talk about the the things we did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ultimately led to re-implementation the Moses decoder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</a:t>
            </a:r>
            <a:r>
              <a:rPr b="0" lang="en-GB" sz="2000" spc="-1" strike="noStrike">
                <a:latin typeface="Arial"/>
              </a:rPr>
              <a:t>- that put speed and scalbility at the forefront of our priority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I’ll go into some detail about what we did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1</a:t>
            </a:r>
            <a:r>
              <a:rPr b="0" lang="en-GB" sz="2000" spc="-1" strike="noStrike" baseline="30000">
                <a:latin typeface="Arial"/>
              </a:rPr>
              <a:t>st</a:t>
            </a:r>
            <a:r>
              <a:rPr b="0" lang="en-GB" sz="2000" spc="-1" strike="noStrike">
                <a:latin typeface="Arial"/>
              </a:rPr>
              <a:t> – took charge of memory management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    </a:t>
            </a:r>
            <a:r>
              <a:rPr b="0" lang="en-GB" sz="2000" spc="-1" strike="noStrike">
                <a:latin typeface="Arial"/>
              </a:rPr>
              <a:t>- a role that usually done by the operating system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2</a:t>
            </a:r>
            <a:r>
              <a:rPr b="0" lang="en-GB" sz="2000" spc="-1" strike="noStrike" baseline="30000">
                <a:latin typeface="Arial"/>
              </a:rPr>
              <a:t>nd</a:t>
            </a:r>
            <a:r>
              <a:rPr b="0" lang="en-GB" sz="2000" spc="-1" strike="noStrike">
                <a:latin typeface="Arial"/>
              </a:rPr>
              <a:t> – played around with how we store partial translation in stacks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3rd – create a faster phrase-table which is scales better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Lastly – changed the way the lexicalised reordering model is stored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           </a:t>
            </a:r>
            <a:r>
              <a:rPr b="0" lang="en-GB" sz="2000" spc="-1" strike="noStrike">
                <a:latin typeface="Arial"/>
              </a:rPr>
              <a:t>- reduces the random lookups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2B00CD-E41C-4104-8334-61149BD931A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Lets decode a few thousand sentences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see where the decoder spending most of it time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We find that the biggest drag on speed is memory management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this rises the more threads we used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this is a common issue for multi-threaded application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due to locking to when memory is allocated and deallocated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there’s actually a ready made solution for better multi-threaded application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F620B5-CE57-4428-B84B-DAD4777F250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solution is libraries, such as the tcmalloc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which replaces the default memory functions in the operating system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Does indeed make multi-threaded decoding faster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still exhibits the non-linear scaling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it still slows down after a certain number of threads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So can we do better than this?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9BB1CE-FA00-47FD-BAAC-03E1747BFD5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better solution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is to take memory mamagement entirely out of the hands of the OS and tcmalloc and manage it ourselves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a familiar strategy taken by other mutli-threaded applications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Create a large pool of memory at the start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giving pieces of this to our objects and datastructures when needed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And, because we know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decode a sentence entirely in 1 thread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– </a:t>
            </a:r>
            <a:r>
              <a:rPr b="0" lang="en-GB" sz="2000" spc="-1" strike="noStrike">
                <a:latin typeface="Arial"/>
              </a:rPr>
              <a:t>have 1 pool per thread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</a:t>
            </a:r>
            <a:r>
              <a:rPr b="0" lang="en-GB" sz="2000" spc="-1" strike="noStrike">
                <a:latin typeface="Arial"/>
              </a:rPr>
              <a:t>- never have to lock whenever we allocate from the pool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br/>
            <a:r>
              <a:rPr b="0" lang="en-GB" sz="2000" spc="-1" strike="noStrike">
                <a:latin typeface="Arial"/>
              </a:rPr>
              <a:t>This resulted large improvement in decoding speed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roughly 3 times that of Moses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it still have the problem of slowing down when using high number of threads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6CB755-4869-4A12-B900-F3A9E202A0BA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"/>
          <p:cNvPicPr/>
          <p:nvPr/>
        </p:nvPicPr>
        <p:blipFill>
          <a:blip r:embed="rId2"/>
          <a:stretch/>
        </p:blipFill>
        <p:spPr>
          <a:xfrm>
            <a:off x="11353680" y="65880"/>
            <a:ext cx="748440" cy="7484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Fast, Scalable Phrase-Based SMT Decoding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Hieu Hoang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Nikolay Bogoychev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Lane Schwartz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Marcin Junczys-Dowmunt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5524560" y="550800"/>
            <a:ext cx="1142280" cy="114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Memory Management (2)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838080" y="1949040"/>
          <a:ext cx="9111240" cy="1853640"/>
        </p:xfrm>
        <a:graphic>
          <a:graphicData uri="http://schemas.openxmlformats.org/drawingml/2006/table">
            <a:tbl>
              <a:tblPr/>
              <a:tblGrid>
                <a:gridCol w="1240200"/>
                <a:gridCol w="1240200"/>
                <a:gridCol w="1132200"/>
                <a:gridCol w="1000440"/>
                <a:gridCol w="1124280"/>
                <a:gridCol w="1124280"/>
                <a:gridCol w="1124280"/>
                <a:gridCol w="1125720"/>
              </a:tblGrid>
              <a:tr h="5518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Memory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Phrase-table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Lex RO model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Misc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25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Moses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thread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5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 threads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5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Our Work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thread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11%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 threads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13%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13" name="CustomShape 3"/>
          <p:cNvSpPr/>
          <p:nvPr/>
        </p:nvSpPr>
        <p:spPr>
          <a:xfrm>
            <a:off x="1821960" y="1305360"/>
            <a:ext cx="2892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%age decoding time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9658800" y="0"/>
            <a:ext cx="16941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Phrase-Table Optimization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Compact phrase-table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Compress target side</a:t>
            </a:r>
            <a:endParaRPr b="0" lang="en-GB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Less memory</a:t>
            </a:r>
            <a:endParaRPr b="0" lang="en-GB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Less disk space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Decompressing</a:t>
            </a:r>
            <a:endParaRPr b="0" lang="en-GB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CPU cycles</a:t>
            </a:r>
            <a:endParaRPr b="0" lang="en-GB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CPU working memory</a:t>
            </a:r>
            <a:endParaRPr b="0" lang="en-GB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Locking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Probing phrase-table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No compression/decompression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No caching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9658800" y="0"/>
            <a:ext cx="16941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Phrase-Table Optimization (1)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1834560" y="1845000"/>
            <a:ext cx="7619400" cy="471096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1463040" y="1406880"/>
            <a:ext cx="60202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Compact PT v. Probing PT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9658800" y="0"/>
            <a:ext cx="16941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Phrase-Table Optimization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Dynamic caching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Most recently used translation rules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Active management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Memory allocation</a:t>
            </a: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Decreases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decoding speed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124" name="Table 3"/>
          <p:cNvGraphicFramePr/>
          <p:nvPr/>
        </p:nvGraphicFramePr>
        <p:xfrm>
          <a:off x="1640160" y="4358520"/>
          <a:ext cx="8127360" cy="740880"/>
        </p:xfrm>
        <a:graphic>
          <a:graphicData uri="http://schemas.openxmlformats.org/drawingml/2006/table">
            <a:tbl>
              <a:tblPr/>
              <a:tblGrid>
                <a:gridCol w="3043800"/>
                <a:gridCol w="2374560"/>
                <a:gridCol w="27093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 caching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Caching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Decoding speed (words/sec)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2877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2540 (+12%)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25" name="CustomShape 4"/>
          <p:cNvSpPr/>
          <p:nvPr/>
        </p:nvSpPr>
        <p:spPr>
          <a:xfrm>
            <a:off x="9658800" y="0"/>
            <a:ext cx="16941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Phrase-Table Optimization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4018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Static caching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Most likely source phrase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Learnt from training data</a:t>
            </a: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10% increase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decoding speed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128" name="Table 3"/>
          <p:cNvGraphicFramePr/>
          <p:nvPr/>
        </p:nvGraphicFramePr>
        <p:xfrm>
          <a:off x="1509480" y="3475080"/>
          <a:ext cx="8127360" cy="2595240"/>
        </p:xfrm>
        <a:graphic>
          <a:graphicData uri="http://schemas.openxmlformats.org/drawingml/2006/table">
            <a:tbl>
              <a:tblPr/>
              <a:tblGrid>
                <a:gridCol w="3360960"/>
                <a:gridCol w="2481840"/>
                <a:gridCol w="22849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Cache size (# source phrases)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Decoding time (sec)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Cache hit %age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caching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239 (+4.4%)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213 (-7.0%)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204 (-10.9%)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205 (-10.5%)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207 (-9.7%)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29" name="CustomShape 4"/>
          <p:cNvSpPr/>
          <p:nvPr/>
        </p:nvSpPr>
        <p:spPr>
          <a:xfrm>
            <a:off x="9658800" y="0"/>
            <a:ext cx="16941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Lexicalized Reordering Model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Score partial translations</a:t>
            </a:r>
            <a:endParaRPr b="0" lang="en-GB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Model file</a:t>
            </a:r>
            <a:endParaRPr b="0" lang="en-GB" sz="3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Key-Value random lookup</a:t>
            </a:r>
            <a:endParaRPr b="0" lang="en-GB" sz="2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Key = translation rule</a:t>
            </a: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Optimization</a:t>
            </a:r>
            <a:endParaRPr b="0" lang="en-GB" sz="3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Add values to phrase-table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No random lookup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658800" y="0"/>
            <a:ext cx="16941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Lexicalized Reordering Model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/>
        </p:blipFill>
        <p:spPr>
          <a:xfrm>
            <a:off x="2286000" y="1831320"/>
            <a:ext cx="7619400" cy="47109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1463040" y="1406880"/>
            <a:ext cx="60202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Separate model v. Integrated model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658800" y="0"/>
            <a:ext cx="16941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Cummulative Result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2040120" y="1986120"/>
            <a:ext cx="7886160" cy="47109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434960" y="1350360"/>
            <a:ext cx="38538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10.4x faster (32 threads)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4.3x faster (1 thread)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Cummulative Result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2040120" y="2126880"/>
            <a:ext cx="7886160" cy="4710960"/>
          </a:xfrm>
          <a:prstGeom prst="rect">
            <a:avLst/>
          </a:prstGeom>
          <a:ln>
            <a:noFill/>
          </a:ln>
        </p:spPr>
      </p:pic>
      <p:sp>
        <p:nvSpPr>
          <p:cNvPr id="142" name="Line 2"/>
          <p:cNvSpPr/>
          <p:nvPr/>
        </p:nvSpPr>
        <p:spPr>
          <a:xfrm flipV="1">
            <a:off x="3387600" y="-389520"/>
            <a:ext cx="4901760" cy="6310440"/>
          </a:xfrm>
          <a:prstGeom prst="line">
            <a:avLst/>
          </a:prstGeom>
          <a:ln w="28440">
            <a:solidFill>
              <a:schemeClr val="accent6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1434960" y="1350360"/>
            <a:ext cx="38538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10.4x faster (32 threads)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4.3x faster (1 thread)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 flipV="1">
            <a:off x="5621760" y="1690560"/>
            <a:ext cx="5367960" cy="1780560"/>
          </a:xfrm>
          <a:prstGeom prst="line">
            <a:avLst/>
          </a:prstGeom>
          <a:ln w="28440">
            <a:solidFill>
              <a:schemeClr val="accent6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Longer test sentences &amp; different model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Average sentence length = 28.7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14.5x faster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4501800" y="2201760"/>
            <a:ext cx="7119720" cy="440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Fast Translation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15 years ago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Small number of cores (1-4 cores)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Limited memory (~16GB RAM)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Slow disk drives</a:t>
            </a: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Solutions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Read-on-demand models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Compressed representation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Single-threaded efficiency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Translation Quality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Similar quality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2419560" y="2413080"/>
            <a:ext cx="6311160" cy="389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Hierarchical Phrase-Based Models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More complicated data-structures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Larger phrase-tables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No lexicalized RO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Rarely used commercially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Not optimized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Too slow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Our work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1200+ words per second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Commercially viable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5334120" y="2242800"/>
            <a:ext cx="6857280" cy="42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Conclusion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Decoder re-implementation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Drop-in replacement for Moses</a:t>
            </a:r>
            <a:endParaRPr b="0" lang="en-GB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Subset of Moses functionality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Similar translation quality</a:t>
            </a: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Prioritize multi-core speed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Memory management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Faster phrase-table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Integrated lexicalized reordering model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10-15x faster than Moses (with 32 cores)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4x faster (single thread)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Hierarchical model</a:t>
            </a:r>
            <a:endParaRPr b="0" lang="en-GB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Commercially viable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SMT v. NMT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463040" y="1406880"/>
            <a:ext cx="60202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Speed / Quality Trade-off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043440" y="2160000"/>
            <a:ext cx="4876560" cy="2714400"/>
          </a:xfrm>
          <a:prstGeom prst="rect">
            <a:avLst/>
          </a:prstGeom>
          <a:ln>
            <a:noFill/>
          </a:ln>
        </p:spPr>
      </p:pic>
      <p:sp>
        <p:nvSpPr>
          <p:cNvPr id="159" name="TextShape 3"/>
          <p:cNvSpPr txBox="1"/>
          <p:nvPr/>
        </p:nvSpPr>
        <p:spPr>
          <a:xfrm>
            <a:off x="2700000" y="5256000"/>
            <a:ext cx="64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Varying cube-pruning pop-limit (SMT), beam size (NMT)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Fast Translation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Today’s Servers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Large number of cores (+32 cores)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Sufficient memory (~128GB)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Slow disk drives </a:t>
            </a: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Challenge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Make best use of hardware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Same decoding algorithm</a:t>
            </a:r>
            <a:endParaRPr b="0" lang="en-GB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Compatibility with Moses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Optimize major components of decoder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Multi-Core Scalability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Non-linear scaling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Negative scaling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4016160" y="1690560"/>
            <a:ext cx="7619400" cy="47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4016160" y="1690560"/>
            <a:ext cx="7619400" cy="471096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Multi-Core Scalability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Non-linear scaling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Negative scaling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6" name="Line 3"/>
          <p:cNvSpPr/>
          <p:nvPr/>
        </p:nvSpPr>
        <p:spPr>
          <a:xfrm flipV="1">
            <a:off x="4993920" y="-365760"/>
            <a:ext cx="2968200" cy="5640840"/>
          </a:xfrm>
          <a:prstGeom prst="line">
            <a:avLst/>
          </a:prstGeom>
          <a:ln w="28440">
            <a:solidFill>
              <a:schemeClr val="accent6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Outline of Talk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Profiling</a:t>
            </a: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Re-implement decoder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Prioritize speed and scalability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Efficient memory management</a:t>
            </a:r>
            <a:endParaRPr b="0" lang="en-GB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Phrase-table optimization</a:t>
            </a:r>
            <a:endParaRPr b="0" lang="en-GB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Lexicalized reordering model optimization</a:t>
            </a: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Conclusions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Profiling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1821960" y="1949040"/>
          <a:ext cx="8127360" cy="1195200"/>
        </p:xfrm>
        <a:graphic>
          <a:graphicData uri="http://schemas.openxmlformats.org/drawingml/2006/table">
            <a:tbl>
              <a:tblPr/>
              <a:tblGrid>
                <a:gridCol w="1280520"/>
                <a:gridCol w="1168920"/>
                <a:gridCol w="1033200"/>
                <a:gridCol w="1161000"/>
                <a:gridCol w="1161000"/>
                <a:gridCol w="1161000"/>
                <a:gridCol w="1162080"/>
              </a:tblGrid>
              <a:tr h="5518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Memory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Phrase-table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Lex RO model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Misc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thread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 threads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01" name="CustomShape 3"/>
          <p:cNvSpPr/>
          <p:nvPr/>
        </p:nvSpPr>
        <p:spPr>
          <a:xfrm>
            <a:off x="1821960" y="1305360"/>
            <a:ext cx="2892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%age decoding time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838080" y="3747600"/>
            <a:ext cx="10514880" cy="24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Memory allocation &amp; de-allocation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Increases with number of threads</a:t>
            </a:r>
            <a:endParaRPr b="0" lang="en-GB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OS-level locking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Memory management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473120"/>
            <a:ext cx="10514880" cy="47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Tcmalloc library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Replacement 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malloc/free</a:t>
            </a: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Faster multi-threaded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applications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4572000" y="1645560"/>
            <a:ext cx="7619400" cy="471096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9658800" y="0"/>
            <a:ext cx="16941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Memory management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456200"/>
            <a:ext cx="10514880" cy="47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Custom memory management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Obtain memory from OS</a:t>
            </a:r>
            <a:endParaRPr b="0" lang="en-GB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Allocate to our datastructures</a:t>
            </a: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1 pool-per-thread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5570640" y="2052000"/>
            <a:ext cx="6303960" cy="389772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9658800" y="0"/>
            <a:ext cx="16941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  <a:ea typeface="DejaVu Sans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</TotalTime>
  <Application>LibreOffice/6.0.7.3$Linux_X86_64 LibreOffice_project/00m0$Build-3</Application>
  <Words>2901</Words>
  <Paragraphs>667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2016-10-25T10:27:36Z</dcterms:created>
  <dc:creator>Microsoft Office User</dc:creator>
  <dc:description/>
  <dc:language>en-GB</dc:language>
  <cp:lastModifiedBy/>
  <dcterms:modified xsi:type="dcterms:W3CDTF">2019-01-04T13:25:34Z</dcterms:modified>
  <cp:revision>827</cp:revision>
  <dc:subject/>
  <dc:title>Fast, Scalable Phrase-Based SMT Decoding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