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7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media/image13.tif" ContentType="image/tiff"/>
  <Override PartName="/ppt/media/image12.tif" ContentType="image/tiff"/>
  <Override PartName="/ppt/media/image11.tif" ContentType="image/tiff"/>
  <Override PartName="/ppt/media/image10.tif" ContentType="image/tiff"/>
  <Override PartName="/ppt/media/image9.tif" ContentType="image/tiff"/>
  <Override PartName="/ppt/media/image8.tif" ContentType="image/tiff"/>
  <Override PartName="/ppt/media/image7.tif" ContentType="image/tiff"/>
  <Override PartName="/ppt/media/image2.png" ContentType="image/png"/>
  <Override PartName="/ppt/media/image3.tif" ContentType="image/tiff"/>
  <Override PartName="/ppt/media/image4.tif" ContentType="image/tiff"/>
  <Override PartName="/ppt/media/image5.tif" ContentType="image/tiff"/>
  <Override PartName="/ppt/media/image1.png" ContentType="image/png"/>
  <Override PartName="/ppt/media/image6.tif" ContentType="image/tiff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move the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2000" spc="-1" strike="noStrike">
                <a:latin typeface="Arial"/>
              </a:rPr>
              <a:t>Click to </a:t>
            </a:r>
            <a:r>
              <a:rPr b="0" lang="en-GB" sz="2000" spc="-1" strike="noStrike">
                <a:latin typeface="Arial"/>
              </a:rPr>
              <a:t>edit </a:t>
            </a:r>
            <a:r>
              <a:rPr b="0" lang="en-GB" sz="2000" spc="-1" strike="noStrike">
                <a:latin typeface="Arial"/>
              </a:rPr>
              <a:t>the </a:t>
            </a:r>
            <a:r>
              <a:rPr b="0" lang="en-GB" sz="2000" spc="-1" strike="noStrike">
                <a:latin typeface="Arial"/>
              </a:rPr>
              <a:t>notes' </a:t>
            </a:r>
            <a:r>
              <a:rPr b="0" lang="en-GB" sz="2000" spc="-1" strike="noStrike">
                <a:latin typeface="Arial"/>
              </a:rPr>
              <a:t>format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1400" spc="-1" strike="noStrike">
                <a:latin typeface="Times New Roman"/>
              </a:rPr>
              <a:t> 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GB" sz="1400" spc="-1" strike="noStrike">
                <a:latin typeface="Times New Roman"/>
              </a:rPr>
              <a:t> 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GB" sz="1400" spc="-1" strike="noStrike">
                <a:latin typeface="Times New Roman"/>
              </a:rPr>
              <a:t> 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CF185637-AD48-42CC-A1BC-1E3C8C8324A8}" type="slidenum">
              <a:rPr b="0" lang="en-GB" sz="1400" spc="-1" strike="noStrike">
                <a:latin typeface="Times New Roman"/>
              </a:rPr>
              <a:t>1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This is joint work we’ve these guys on how to make decoding faster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 </a:t>
            </a:r>
            <a:r>
              <a:rPr b="0" lang="en-GB" sz="2000" spc="-1" strike="noStrike">
                <a:latin typeface="Arial"/>
              </a:rPr>
              <a:t>- when you have large, multicore servers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 </a:t>
            </a:r>
            <a:r>
              <a:rPr b="0" lang="en-GB" sz="2000" spc="-1" strike="noStrike">
                <a:latin typeface="Arial"/>
              </a:rPr>
              <a:t>- which is the normal today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This work led to a new decoder which is compatible with Moses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- Also avaiable in the Moses repository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 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6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D90B5E4-507E-4BDF-AB3F-995891486D9C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Profiling again, running with the same models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See that memory management is much less than orignal Moses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hardly grow at all when we use lots of threads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9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E11A3D8-3BA9-40CD-982D-F9E5D6720DB2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phrase-</a:t>
            </a:r>
            <a:r>
              <a:rPr b="0" lang="en-GB" sz="2000" spc="-1" strike="noStrike">
                <a:latin typeface="Arial"/>
              </a:rPr>
              <a:t>tables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The </a:t>
            </a:r>
            <a:r>
              <a:rPr b="0" lang="en-GB" sz="2000" spc="-1" strike="noStrike">
                <a:latin typeface="Arial"/>
              </a:rPr>
              <a:t>most </a:t>
            </a:r>
            <a:r>
              <a:rPr b="0" lang="en-GB" sz="2000" spc="-1" strike="noStrike">
                <a:latin typeface="Arial"/>
              </a:rPr>
              <a:t>popular </a:t>
            </a:r>
            <a:r>
              <a:rPr b="0" lang="en-GB" sz="2000" spc="-1" strike="noStrike">
                <a:latin typeface="Arial"/>
              </a:rPr>
              <a:t>phrase-</a:t>
            </a:r>
            <a:r>
              <a:rPr b="0" lang="en-GB" sz="2000" spc="-1" strike="noStrike">
                <a:latin typeface="Arial"/>
              </a:rPr>
              <a:t>tables </a:t>
            </a:r>
            <a:r>
              <a:rPr b="0" lang="en-GB" sz="2000" spc="-1" strike="noStrike">
                <a:latin typeface="Arial"/>
              </a:rPr>
              <a:t>impleme</a:t>
            </a:r>
            <a:r>
              <a:rPr b="0" lang="en-GB" sz="2000" spc="-1" strike="noStrike">
                <a:latin typeface="Arial"/>
              </a:rPr>
              <a:t>ntation in </a:t>
            </a:r>
            <a:r>
              <a:rPr b="0" lang="en-GB" sz="2000" spc="-1" strike="noStrike">
                <a:latin typeface="Arial"/>
              </a:rPr>
              <a:t>Moses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is the </a:t>
            </a:r>
            <a:r>
              <a:rPr b="0" lang="en-GB" sz="2000" spc="-1" strike="noStrike">
                <a:latin typeface="Arial"/>
              </a:rPr>
              <a:t>compact </a:t>
            </a:r>
            <a:r>
              <a:rPr b="0" lang="en-GB" sz="2000" spc="-1" strike="noStrike">
                <a:latin typeface="Arial"/>
              </a:rPr>
              <a:t>phrase-</a:t>
            </a:r>
            <a:r>
              <a:rPr b="0" lang="en-GB" sz="2000" spc="-1" strike="noStrike">
                <a:latin typeface="Arial"/>
              </a:rPr>
              <a:t>table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Compres</a:t>
            </a:r>
            <a:r>
              <a:rPr b="0" lang="en-GB" sz="2000" spc="-1" strike="noStrike">
                <a:latin typeface="Arial"/>
              </a:rPr>
              <a:t>ses the </a:t>
            </a:r>
            <a:r>
              <a:rPr b="0" lang="en-GB" sz="2000" spc="-1" strike="noStrike">
                <a:latin typeface="Arial"/>
              </a:rPr>
              <a:t>target </a:t>
            </a:r>
            <a:r>
              <a:rPr b="0" lang="en-GB" sz="2000" spc="-1" strike="noStrike">
                <a:latin typeface="Arial"/>
              </a:rPr>
              <a:t>side of </a:t>
            </a:r>
            <a:r>
              <a:rPr b="0" lang="en-GB" sz="2000" spc="-1" strike="noStrike">
                <a:latin typeface="Arial"/>
              </a:rPr>
              <a:t>translatio</a:t>
            </a:r>
            <a:r>
              <a:rPr b="0" lang="en-GB" sz="2000" spc="-1" strike="noStrike">
                <a:latin typeface="Arial"/>
              </a:rPr>
              <a:t>n rules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to use </a:t>
            </a:r>
            <a:r>
              <a:rPr b="0" lang="en-GB" sz="2000" spc="-1" strike="noStrike">
                <a:latin typeface="Arial"/>
              </a:rPr>
              <a:t>less disk </a:t>
            </a:r>
            <a:r>
              <a:rPr b="0" lang="en-GB" sz="2000" spc="-1" strike="noStrike">
                <a:latin typeface="Arial"/>
              </a:rPr>
              <a:t>space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</a:t>
            </a:r>
            <a:r>
              <a:rPr b="0" lang="en-GB" sz="2000" spc="-1" strike="noStrike">
                <a:latin typeface="Arial"/>
              </a:rPr>
              <a:t>consume </a:t>
            </a:r>
            <a:r>
              <a:rPr b="0" lang="en-GB" sz="2000" spc="-1" strike="noStrike">
                <a:latin typeface="Arial"/>
              </a:rPr>
              <a:t>less </a:t>
            </a:r>
            <a:r>
              <a:rPr b="0" lang="en-GB" sz="2000" spc="-1" strike="noStrike">
                <a:latin typeface="Arial"/>
              </a:rPr>
              <a:t>memory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The flip </a:t>
            </a:r>
            <a:r>
              <a:rPr b="0" lang="en-GB" sz="2000" spc="-1" strike="noStrike">
                <a:latin typeface="Arial"/>
              </a:rPr>
              <a:t>side 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during </a:t>
            </a:r>
            <a:r>
              <a:rPr b="0" lang="en-GB" sz="2000" spc="-1" strike="noStrike">
                <a:latin typeface="Arial"/>
              </a:rPr>
              <a:t>decoding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need </a:t>
            </a:r>
            <a:r>
              <a:rPr b="0" lang="en-GB" sz="2000" spc="-1" strike="noStrike">
                <a:latin typeface="Arial"/>
              </a:rPr>
              <a:t>to </a:t>
            </a:r>
            <a:r>
              <a:rPr b="0" lang="en-GB" sz="2000" spc="-1" strike="noStrike">
                <a:latin typeface="Arial"/>
              </a:rPr>
              <a:t>decompr</a:t>
            </a:r>
            <a:r>
              <a:rPr b="0" lang="en-GB" sz="2000" spc="-1" strike="noStrike">
                <a:latin typeface="Arial"/>
              </a:rPr>
              <a:t>ess the </a:t>
            </a:r>
            <a:r>
              <a:rPr b="0" lang="en-GB" sz="2000" spc="-1" strike="noStrike">
                <a:latin typeface="Arial"/>
              </a:rPr>
              <a:t>target </a:t>
            </a:r>
            <a:r>
              <a:rPr b="0" lang="en-GB" sz="2000" spc="-1" strike="noStrike">
                <a:latin typeface="Arial"/>
              </a:rPr>
              <a:t>side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</a:t>
            </a:r>
            <a:r>
              <a:rPr b="0" lang="en-GB" sz="2000" spc="-1" strike="noStrike">
                <a:latin typeface="Arial"/>
              </a:rPr>
              <a:t>requires </a:t>
            </a:r>
            <a:r>
              <a:rPr b="0" lang="en-GB" sz="2000" spc="-1" strike="noStrike">
                <a:latin typeface="Arial"/>
              </a:rPr>
              <a:t>work by </a:t>
            </a:r>
            <a:r>
              <a:rPr b="0" lang="en-GB" sz="2000" spc="-1" strike="noStrike">
                <a:latin typeface="Arial"/>
              </a:rPr>
              <a:t>the </a:t>
            </a:r>
            <a:r>
              <a:rPr b="0" lang="en-GB" sz="2000" spc="-1" strike="noStrike">
                <a:latin typeface="Arial"/>
              </a:rPr>
              <a:t>processi</a:t>
            </a:r>
            <a:r>
              <a:rPr b="0" lang="en-GB" sz="2000" spc="-1" strike="noStrike">
                <a:latin typeface="Arial"/>
              </a:rPr>
              <a:t>ng time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need </a:t>
            </a:r>
            <a:r>
              <a:rPr b="0" lang="en-GB" sz="2000" spc="-1" strike="noStrike">
                <a:latin typeface="Arial"/>
              </a:rPr>
              <a:t>memory </a:t>
            </a:r>
            <a:r>
              <a:rPr b="0" lang="en-GB" sz="2000" spc="-1" strike="noStrike">
                <a:latin typeface="Arial"/>
              </a:rPr>
              <a:t>allocatio</a:t>
            </a:r>
            <a:r>
              <a:rPr b="0" lang="en-GB" sz="2000" spc="-1" strike="noStrike">
                <a:latin typeface="Arial"/>
              </a:rPr>
              <a:t>n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    </a:t>
            </a:r>
            <a:r>
              <a:rPr b="0" lang="en-GB" sz="2000" spc="-1" strike="noStrike">
                <a:latin typeface="Arial"/>
              </a:rPr>
              <a:t>- </a:t>
            </a:r>
            <a:r>
              <a:rPr b="0" lang="en-GB" sz="2000" spc="-1" strike="noStrike">
                <a:latin typeface="Arial"/>
              </a:rPr>
              <a:t>with the </a:t>
            </a:r>
            <a:r>
              <a:rPr b="0" lang="en-GB" sz="2000" spc="-1" strike="noStrike">
                <a:latin typeface="Arial"/>
              </a:rPr>
              <a:t>locking </a:t>
            </a:r>
            <a:r>
              <a:rPr b="0" lang="en-GB" sz="2000" spc="-1" strike="noStrike">
                <a:latin typeface="Arial"/>
              </a:rPr>
              <a:t>problems </a:t>
            </a:r>
            <a:r>
              <a:rPr b="0" lang="en-GB" sz="2000" spc="-1" strike="noStrike">
                <a:latin typeface="Arial"/>
              </a:rPr>
              <a:t>that we </a:t>
            </a:r>
            <a:r>
              <a:rPr b="0" lang="en-GB" sz="2000" spc="-1" strike="noStrike">
                <a:latin typeface="Arial"/>
              </a:rPr>
              <a:t>worked </a:t>
            </a:r>
            <a:r>
              <a:rPr b="0" lang="en-GB" sz="2000" spc="-1" strike="noStrike">
                <a:latin typeface="Arial"/>
              </a:rPr>
              <a:t>so hard </a:t>
            </a:r>
            <a:r>
              <a:rPr b="0" lang="en-GB" sz="2000" spc="-1" strike="noStrike">
                <a:latin typeface="Arial"/>
              </a:rPr>
              <a:t>to avoid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Now our </a:t>
            </a:r>
            <a:r>
              <a:rPr b="0" lang="en-GB" sz="2000" spc="-1" strike="noStrike">
                <a:latin typeface="Arial"/>
              </a:rPr>
              <a:t>servers </a:t>
            </a:r>
            <a:r>
              <a:rPr b="0" lang="en-GB" sz="2000" spc="-1" strike="noStrike">
                <a:latin typeface="Arial"/>
              </a:rPr>
              <a:t>have 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lots of </a:t>
            </a:r>
            <a:r>
              <a:rPr b="0" lang="en-GB" sz="2000" spc="-1" strike="noStrike">
                <a:latin typeface="Arial"/>
              </a:rPr>
              <a:t>disk </a:t>
            </a:r>
            <a:r>
              <a:rPr b="0" lang="en-GB" sz="2000" spc="-1" strike="noStrike">
                <a:latin typeface="Arial"/>
              </a:rPr>
              <a:t>space + </a:t>
            </a:r>
            <a:r>
              <a:rPr b="0" lang="en-GB" sz="2000" spc="-1" strike="noStrike">
                <a:latin typeface="Arial"/>
              </a:rPr>
              <a:t>memory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No </a:t>
            </a:r>
            <a:r>
              <a:rPr b="0" lang="en-GB" sz="2000" spc="-1" strike="noStrike">
                <a:latin typeface="Arial"/>
              </a:rPr>
              <a:t>longer </a:t>
            </a:r>
            <a:r>
              <a:rPr b="0" lang="en-GB" sz="2000" spc="-1" strike="noStrike">
                <a:latin typeface="Arial"/>
              </a:rPr>
              <a:t>optimal </a:t>
            </a:r>
            <a:r>
              <a:rPr b="0" lang="en-GB" sz="2000" spc="-1" strike="noStrike">
                <a:latin typeface="Arial"/>
              </a:rPr>
              <a:t>strategy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Create a </a:t>
            </a:r>
            <a:r>
              <a:rPr b="0" lang="en-GB" sz="2000" spc="-1" strike="noStrike">
                <a:latin typeface="Arial"/>
              </a:rPr>
              <a:t>new </a:t>
            </a:r>
            <a:r>
              <a:rPr b="0" lang="en-GB" sz="2000" spc="-1" strike="noStrike">
                <a:latin typeface="Arial"/>
              </a:rPr>
              <a:t>phrase-</a:t>
            </a:r>
            <a:r>
              <a:rPr b="0" lang="en-GB" sz="2000" spc="-1" strike="noStrike">
                <a:latin typeface="Arial"/>
              </a:rPr>
              <a:t>table </a:t>
            </a:r>
            <a:r>
              <a:rPr b="0" lang="en-GB" sz="2000" spc="-1" strike="noStrike">
                <a:latin typeface="Arial"/>
              </a:rPr>
              <a:t>impleme</a:t>
            </a:r>
            <a:r>
              <a:rPr b="0" lang="en-GB" sz="2000" spc="-1" strike="noStrike">
                <a:latin typeface="Arial"/>
              </a:rPr>
              <a:t>ntation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</a:t>
            </a:r>
            <a:r>
              <a:rPr b="0" lang="en-GB" sz="2000" spc="-1" strike="noStrike">
                <a:latin typeface="Arial"/>
              </a:rPr>
              <a:t>priority is </a:t>
            </a:r>
            <a:r>
              <a:rPr b="0" lang="en-GB" sz="2000" spc="-1" strike="noStrike">
                <a:latin typeface="Arial"/>
              </a:rPr>
              <a:t>fast rule </a:t>
            </a:r>
            <a:r>
              <a:rPr b="0" lang="en-GB" sz="2000" spc="-1" strike="noStrike">
                <a:latin typeface="Arial"/>
              </a:rPr>
              <a:t>lookup &amp; </a:t>
            </a:r>
            <a:r>
              <a:rPr b="0" lang="en-GB" sz="2000" spc="-1" strike="noStrike">
                <a:latin typeface="Arial"/>
              </a:rPr>
              <a:t>creation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</a:t>
            </a:r>
            <a:r>
              <a:rPr b="0" lang="en-GB" sz="2000" spc="-1" strike="noStrike">
                <a:latin typeface="Arial"/>
              </a:rPr>
              <a:t>without </a:t>
            </a:r>
            <a:r>
              <a:rPr b="0" lang="en-GB" sz="2000" spc="-1" strike="noStrike">
                <a:latin typeface="Arial"/>
              </a:rPr>
              <a:t>the need </a:t>
            </a:r>
            <a:r>
              <a:rPr b="0" lang="en-GB" sz="2000" spc="-1" strike="noStrike">
                <a:latin typeface="Arial"/>
              </a:rPr>
              <a:t>to </a:t>
            </a:r>
            <a:r>
              <a:rPr b="0" lang="en-GB" sz="2000" spc="-1" strike="noStrike">
                <a:latin typeface="Arial"/>
              </a:rPr>
              <a:t>conserve </a:t>
            </a:r>
            <a:r>
              <a:rPr b="0" lang="en-GB" sz="2000" spc="-1" strike="noStrike">
                <a:latin typeface="Arial"/>
              </a:rPr>
              <a:t>disk </a:t>
            </a:r>
            <a:r>
              <a:rPr b="0" lang="en-GB" sz="2000" spc="-1" strike="noStrike">
                <a:latin typeface="Arial"/>
              </a:rPr>
              <a:t>space or </a:t>
            </a:r>
            <a:r>
              <a:rPr b="0" lang="en-GB" sz="2000" spc="-1" strike="noStrike">
                <a:latin typeface="Arial"/>
              </a:rPr>
              <a:t>memory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19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3AFC8D7-30A3-4EF9-AB14-C45837A7F318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Result </a:t>
            </a:r>
            <a:r>
              <a:rPr b="0" lang="en-GB" sz="2000" spc="-1" strike="noStrike">
                <a:latin typeface="Arial"/>
              </a:rPr>
              <a:t>as </a:t>
            </a:r>
            <a:r>
              <a:rPr b="0" lang="en-GB" sz="2000" spc="-1" strike="noStrike">
                <a:latin typeface="Arial"/>
              </a:rPr>
              <a:t>expect</a:t>
            </a:r>
            <a:r>
              <a:rPr b="0" lang="en-GB" sz="2000" spc="-1" strike="noStrike">
                <a:latin typeface="Arial"/>
              </a:rPr>
              <a:t>ed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for </a:t>
            </a:r>
            <a:r>
              <a:rPr b="0" lang="en-GB" sz="2000" spc="-1" strike="noStrike">
                <a:latin typeface="Arial"/>
              </a:rPr>
              <a:t>single </a:t>
            </a:r>
            <a:r>
              <a:rPr b="0" lang="en-GB" sz="2000" spc="-1" strike="noStrike">
                <a:latin typeface="Arial"/>
              </a:rPr>
              <a:t>thread</a:t>
            </a:r>
            <a:r>
              <a:rPr b="0" lang="en-GB" sz="2000" spc="-1" strike="noStrike">
                <a:latin typeface="Arial"/>
              </a:rPr>
              <a:t>ed </a:t>
            </a:r>
            <a:r>
              <a:rPr b="0" lang="en-GB" sz="2000" spc="-1" strike="noStrike">
                <a:latin typeface="Arial"/>
              </a:rPr>
              <a:t>decodi</a:t>
            </a:r>
            <a:r>
              <a:rPr b="0" lang="en-GB" sz="2000" spc="-1" strike="noStrike">
                <a:latin typeface="Arial"/>
              </a:rPr>
              <a:t>ng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</a:t>
            </a:r>
            <a:r>
              <a:rPr b="0" lang="en-GB" sz="2000" spc="-1" strike="noStrike">
                <a:latin typeface="Arial"/>
              </a:rPr>
              <a:t>decodi</a:t>
            </a:r>
            <a:r>
              <a:rPr b="0" lang="en-GB" sz="2000" spc="-1" strike="noStrike">
                <a:latin typeface="Arial"/>
              </a:rPr>
              <a:t>ng </a:t>
            </a:r>
            <a:r>
              <a:rPr b="0" lang="en-GB" sz="2000" spc="-1" strike="noStrike">
                <a:latin typeface="Arial"/>
              </a:rPr>
              <a:t>time is </a:t>
            </a:r>
            <a:r>
              <a:rPr b="0" lang="en-GB" sz="2000" spc="-1" strike="noStrike">
                <a:latin typeface="Arial"/>
              </a:rPr>
              <a:t>roughl</a:t>
            </a:r>
            <a:r>
              <a:rPr b="0" lang="en-GB" sz="2000" spc="-1" strike="noStrike">
                <a:latin typeface="Arial"/>
              </a:rPr>
              <a:t>y the </a:t>
            </a:r>
            <a:r>
              <a:rPr b="0" lang="en-GB" sz="2000" spc="-1" strike="noStrike">
                <a:latin typeface="Arial"/>
              </a:rPr>
              <a:t>same </a:t>
            </a:r>
            <a:r>
              <a:rPr b="0" lang="en-GB" sz="2000" spc="-1" strike="noStrike">
                <a:latin typeface="Arial"/>
              </a:rPr>
              <a:t>as the </a:t>
            </a:r>
            <a:r>
              <a:rPr b="0" lang="en-GB" sz="2000" spc="-1" strike="noStrike">
                <a:latin typeface="Arial"/>
              </a:rPr>
              <a:t>compa</a:t>
            </a:r>
            <a:r>
              <a:rPr b="0" lang="en-GB" sz="2000" spc="-1" strike="noStrike">
                <a:latin typeface="Arial"/>
              </a:rPr>
              <a:t>ct </a:t>
            </a:r>
            <a:r>
              <a:rPr b="0" lang="en-GB" sz="2000" spc="-1" strike="noStrike">
                <a:latin typeface="Arial"/>
              </a:rPr>
              <a:t>phrase</a:t>
            </a:r>
            <a:r>
              <a:rPr b="0" lang="en-GB" sz="2000" spc="-1" strike="noStrike">
                <a:latin typeface="Arial"/>
              </a:rPr>
              <a:t>-table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But </a:t>
            </a:r>
            <a:r>
              <a:rPr b="0" lang="en-GB" sz="2000" spc="-1" strike="noStrike">
                <a:latin typeface="Arial"/>
              </a:rPr>
              <a:t>when </a:t>
            </a:r>
            <a:r>
              <a:rPr b="0" lang="en-GB" sz="2000" spc="-1" strike="noStrike">
                <a:latin typeface="Arial"/>
              </a:rPr>
              <a:t>using </a:t>
            </a:r>
            <a:r>
              <a:rPr b="0" lang="en-GB" sz="2000" spc="-1" strike="noStrike">
                <a:latin typeface="Arial"/>
              </a:rPr>
              <a:t>multipl</a:t>
            </a:r>
            <a:r>
              <a:rPr b="0" lang="en-GB" sz="2000" spc="-1" strike="noStrike">
                <a:latin typeface="Arial"/>
              </a:rPr>
              <a:t>e </a:t>
            </a:r>
            <a:r>
              <a:rPr b="0" lang="en-GB" sz="2000" spc="-1" strike="noStrike">
                <a:latin typeface="Arial"/>
              </a:rPr>
              <a:t>thread</a:t>
            </a:r>
            <a:r>
              <a:rPr b="0" lang="en-GB" sz="2000" spc="-1" strike="noStrike">
                <a:latin typeface="Arial"/>
              </a:rPr>
              <a:t>s, 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not </a:t>
            </a:r>
            <a:r>
              <a:rPr b="0" lang="en-GB" sz="2000" spc="-1" strike="noStrike">
                <a:latin typeface="Arial"/>
              </a:rPr>
              <a:t>having </a:t>
            </a:r>
            <a:r>
              <a:rPr b="0" lang="en-GB" sz="2000" spc="-1" strike="noStrike">
                <a:latin typeface="Arial"/>
              </a:rPr>
              <a:t>to </a:t>
            </a:r>
            <a:r>
              <a:rPr b="0" lang="en-GB" sz="2000" spc="-1" strike="noStrike">
                <a:latin typeface="Arial"/>
              </a:rPr>
              <a:t>spend </a:t>
            </a:r>
            <a:r>
              <a:rPr b="0" lang="en-GB" sz="2000" spc="-1" strike="noStrike">
                <a:latin typeface="Arial"/>
              </a:rPr>
              <a:t>time </a:t>
            </a:r>
            <a:r>
              <a:rPr b="0" lang="en-GB" sz="2000" spc="-1" strike="noStrike">
                <a:latin typeface="Arial"/>
              </a:rPr>
              <a:t>decom</a:t>
            </a:r>
            <a:r>
              <a:rPr b="0" lang="en-GB" sz="2000" spc="-1" strike="noStrike">
                <a:latin typeface="Arial"/>
              </a:rPr>
              <a:t>pressin</a:t>
            </a:r>
            <a:r>
              <a:rPr b="0" lang="en-GB" sz="2000" spc="-1" strike="noStrike">
                <a:latin typeface="Arial"/>
              </a:rPr>
              <a:t>g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Means </a:t>
            </a:r>
            <a:r>
              <a:rPr b="0" lang="en-GB" sz="2000" spc="-1" strike="noStrike">
                <a:latin typeface="Arial"/>
              </a:rPr>
              <a:t>that </a:t>
            </a:r>
            <a:r>
              <a:rPr b="0" lang="en-GB" sz="2000" spc="-1" strike="noStrike">
                <a:latin typeface="Arial"/>
              </a:rPr>
              <a:t>the </a:t>
            </a:r>
            <a:r>
              <a:rPr b="0" lang="en-GB" sz="2000" spc="-1" strike="noStrike">
                <a:latin typeface="Arial"/>
              </a:rPr>
              <a:t>probin</a:t>
            </a:r>
            <a:r>
              <a:rPr b="0" lang="en-GB" sz="2000" spc="-1" strike="noStrike">
                <a:latin typeface="Arial"/>
              </a:rPr>
              <a:t>g </a:t>
            </a:r>
            <a:r>
              <a:rPr b="0" lang="en-GB" sz="2000" spc="-1" strike="noStrike">
                <a:latin typeface="Arial"/>
              </a:rPr>
              <a:t>phrase</a:t>
            </a:r>
            <a:r>
              <a:rPr b="0" lang="en-GB" sz="2000" spc="-1" strike="noStrike">
                <a:latin typeface="Arial"/>
              </a:rPr>
              <a:t>-table </a:t>
            </a:r>
            <a:r>
              <a:rPr b="0" lang="en-GB" sz="2000" spc="-1" strike="noStrike">
                <a:latin typeface="Arial"/>
              </a:rPr>
              <a:t>is </a:t>
            </a:r>
            <a:r>
              <a:rPr b="0" lang="en-GB" sz="2000" spc="-1" strike="noStrike">
                <a:latin typeface="Arial"/>
              </a:rPr>
              <a:t>faster </a:t>
            </a:r>
            <a:r>
              <a:rPr b="0" lang="en-GB" sz="2000" spc="-1" strike="noStrike">
                <a:latin typeface="Arial"/>
              </a:rPr>
              <a:t>and </a:t>
            </a:r>
            <a:r>
              <a:rPr b="0" lang="en-GB" sz="2000" spc="-1" strike="noStrike">
                <a:latin typeface="Arial"/>
              </a:rPr>
              <a:t>scales </a:t>
            </a:r>
            <a:r>
              <a:rPr b="0" lang="en-GB" sz="2000" spc="-1" strike="noStrike">
                <a:latin typeface="Arial"/>
              </a:rPr>
              <a:t>to </a:t>
            </a:r>
            <a:r>
              <a:rPr b="0" lang="en-GB" sz="2000" spc="-1" strike="noStrike">
                <a:latin typeface="Arial"/>
              </a:rPr>
              <a:t>more </a:t>
            </a:r>
            <a:r>
              <a:rPr b="0" lang="en-GB" sz="2000" spc="-1" strike="noStrike">
                <a:latin typeface="Arial"/>
              </a:rPr>
              <a:t>cores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however, </a:t>
            </a:r>
            <a:r>
              <a:rPr b="0" lang="en-GB" sz="2000" spc="-1" strike="noStrike">
                <a:latin typeface="Arial"/>
              </a:rPr>
              <a:t>after a </a:t>
            </a:r>
            <a:r>
              <a:rPr b="0" lang="en-GB" sz="2000" spc="-1" strike="noStrike">
                <a:latin typeface="Arial"/>
              </a:rPr>
              <a:t>certain </a:t>
            </a:r>
            <a:r>
              <a:rPr b="0" lang="en-GB" sz="2000" spc="-1" strike="noStrike">
                <a:latin typeface="Arial"/>
              </a:rPr>
              <a:t>numbe</a:t>
            </a:r>
            <a:r>
              <a:rPr b="0" lang="en-GB" sz="2000" spc="-1" strike="noStrike">
                <a:latin typeface="Arial"/>
              </a:rPr>
              <a:t>r of </a:t>
            </a:r>
            <a:r>
              <a:rPr b="0" lang="en-GB" sz="2000" spc="-1" strike="noStrike">
                <a:latin typeface="Arial"/>
              </a:rPr>
              <a:t>thread</a:t>
            </a:r>
            <a:r>
              <a:rPr b="0" lang="en-GB" sz="2000" spc="-1" strike="noStrike">
                <a:latin typeface="Arial"/>
              </a:rPr>
              <a:t>s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it still </a:t>
            </a:r>
            <a:r>
              <a:rPr b="0" lang="en-GB" sz="2000" spc="-1" strike="noStrike">
                <a:latin typeface="Arial"/>
              </a:rPr>
              <a:t>exhbiti</a:t>
            </a:r>
            <a:r>
              <a:rPr b="0" lang="en-GB" sz="2000" spc="-1" strike="noStrike">
                <a:latin typeface="Arial"/>
              </a:rPr>
              <a:t>s this </a:t>
            </a:r>
            <a:r>
              <a:rPr b="0" lang="en-GB" sz="2000" spc="-1" strike="noStrike">
                <a:latin typeface="Arial"/>
              </a:rPr>
              <a:t>slowdo</a:t>
            </a:r>
            <a:r>
              <a:rPr b="0" lang="en-GB" sz="2000" spc="-1" strike="noStrike">
                <a:latin typeface="Arial"/>
              </a:rPr>
              <a:t>wn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19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21E78AB-9990-42C6-BBAE-A04C1508934E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2</a:t>
            </a:r>
            <a:r>
              <a:rPr b="0" lang="en-GB" sz="2000" spc="-1" strike="noStrike" baseline="30000">
                <a:latin typeface="Arial"/>
              </a:rPr>
              <a:t>nd</a:t>
            </a:r>
            <a:r>
              <a:rPr b="0" lang="en-GB" sz="2000" spc="-1" strike="noStrike">
                <a:latin typeface="Arial"/>
              </a:rPr>
              <a:t> </a:t>
            </a:r>
            <a:r>
              <a:rPr b="0" lang="en-GB" sz="2000" spc="-1" strike="noStrike">
                <a:latin typeface="Arial"/>
              </a:rPr>
              <a:t>phrase </a:t>
            </a:r>
            <a:r>
              <a:rPr b="0" lang="en-GB" sz="2000" spc="-1" strike="noStrike">
                <a:latin typeface="Arial"/>
              </a:rPr>
              <a:t>table </a:t>
            </a:r>
            <a:r>
              <a:rPr b="0" lang="en-GB" sz="2000" spc="-1" strike="noStrike">
                <a:latin typeface="Arial"/>
              </a:rPr>
              <a:t>optimiz</a:t>
            </a:r>
            <a:r>
              <a:rPr b="0" lang="en-GB" sz="2000" spc="-1" strike="noStrike">
                <a:latin typeface="Arial"/>
              </a:rPr>
              <a:t>ation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Moses </a:t>
            </a:r>
            <a:r>
              <a:rPr b="0" lang="en-GB" sz="2000" spc="-1" strike="noStrike">
                <a:latin typeface="Arial"/>
              </a:rPr>
              <a:t>caches </a:t>
            </a:r>
            <a:r>
              <a:rPr b="0" lang="en-GB" sz="2000" spc="-1" strike="noStrike">
                <a:latin typeface="Arial"/>
              </a:rPr>
              <a:t>the </a:t>
            </a:r>
            <a:r>
              <a:rPr b="0" lang="en-GB" sz="2000" spc="-1" strike="noStrike">
                <a:latin typeface="Arial"/>
              </a:rPr>
              <a:t>most </a:t>
            </a:r>
            <a:r>
              <a:rPr b="0" lang="en-GB" sz="2000" spc="-1" strike="noStrike">
                <a:latin typeface="Arial"/>
              </a:rPr>
              <a:t>recentl</a:t>
            </a:r>
            <a:r>
              <a:rPr b="0" lang="en-GB" sz="2000" spc="-1" strike="noStrike">
                <a:latin typeface="Arial"/>
              </a:rPr>
              <a:t>y used </a:t>
            </a:r>
            <a:r>
              <a:rPr b="0" lang="en-GB" sz="2000" spc="-1" strike="noStrike">
                <a:latin typeface="Arial"/>
              </a:rPr>
              <a:t>transla</a:t>
            </a:r>
            <a:r>
              <a:rPr b="0" lang="en-GB" sz="2000" spc="-1" strike="noStrike">
                <a:latin typeface="Arial"/>
              </a:rPr>
              <a:t>tion </a:t>
            </a:r>
            <a:r>
              <a:rPr b="0" lang="en-GB" sz="2000" spc="-1" strike="noStrike">
                <a:latin typeface="Arial"/>
              </a:rPr>
              <a:t>rules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To do </a:t>
            </a:r>
            <a:r>
              <a:rPr b="0" lang="en-GB" sz="2000" spc="-1" strike="noStrike">
                <a:latin typeface="Arial"/>
              </a:rPr>
              <a:t>this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time </a:t>
            </a:r>
            <a:r>
              <a:rPr b="0" lang="en-GB" sz="2000" spc="-1" strike="noStrike">
                <a:latin typeface="Arial"/>
              </a:rPr>
              <a:t>stamp </a:t>
            </a:r>
            <a:r>
              <a:rPr b="0" lang="en-GB" sz="2000" spc="-1" strike="noStrike">
                <a:latin typeface="Arial"/>
              </a:rPr>
              <a:t>each </a:t>
            </a:r>
            <a:r>
              <a:rPr b="0" lang="en-GB" sz="2000" spc="-1" strike="noStrike">
                <a:latin typeface="Arial"/>
              </a:rPr>
              <a:t>entry </a:t>
            </a:r>
            <a:r>
              <a:rPr b="0" lang="en-GB" sz="2000" spc="-1" strike="noStrike">
                <a:latin typeface="Arial"/>
              </a:rPr>
              <a:t>in the </a:t>
            </a:r>
            <a:r>
              <a:rPr b="0" lang="en-GB" sz="2000" spc="-1" strike="noStrike">
                <a:latin typeface="Arial"/>
              </a:rPr>
              <a:t>cache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</a:t>
            </a:r>
            <a:r>
              <a:rPr b="0" lang="en-GB" sz="2000" spc="-1" strike="noStrike">
                <a:latin typeface="Arial"/>
              </a:rPr>
              <a:t>When </a:t>
            </a:r>
            <a:r>
              <a:rPr b="0" lang="en-GB" sz="2000" spc="-1" strike="noStrike">
                <a:latin typeface="Arial"/>
              </a:rPr>
              <a:t>the </a:t>
            </a:r>
            <a:r>
              <a:rPr b="0" lang="en-GB" sz="2000" spc="-1" strike="noStrike">
                <a:latin typeface="Arial"/>
              </a:rPr>
              <a:t>cache </a:t>
            </a:r>
            <a:r>
              <a:rPr b="0" lang="en-GB" sz="2000" spc="-1" strike="noStrike">
                <a:latin typeface="Arial"/>
              </a:rPr>
              <a:t>gets </a:t>
            </a:r>
            <a:r>
              <a:rPr b="0" lang="en-GB" sz="2000" spc="-1" strike="noStrike">
                <a:latin typeface="Arial"/>
              </a:rPr>
              <a:t>too </a:t>
            </a:r>
            <a:r>
              <a:rPr b="0" lang="en-GB" sz="2000" spc="-1" strike="noStrike">
                <a:latin typeface="Arial"/>
              </a:rPr>
              <a:t>large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has to </a:t>
            </a:r>
            <a:r>
              <a:rPr b="0" lang="en-GB" sz="2000" spc="-1" strike="noStrike">
                <a:latin typeface="Arial"/>
              </a:rPr>
              <a:t>do </a:t>
            </a:r>
            <a:r>
              <a:rPr b="0" lang="en-GB" sz="2000" spc="-1" strike="noStrike">
                <a:latin typeface="Arial"/>
              </a:rPr>
              <a:t>some </a:t>
            </a:r>
            <a:r>
              <a:rPr b="0" lang="en-GB" sz="2000" spc="-1" strike="noStrike">
                <a:latin typeface="Arial"/>
              </a:rPr>
              <a:t>work to </a:t>
            </a:r>
            <a:r>
              <a:rPr b="0" lang="en-GB" sz="2000" spc="-1" strike="noStrike">
                <a:latin typeface="Arial"/>
              </a:rPr>
              <a:t>reduce </a:t>
            </a:r>
            <a:r>
              <a:rPr b="0" lang="en-GB" sz="2000" spc="-1" strike="noStrike">
                <a:latin typeface="Arial"/>
              </a:rPr>
              <a:t>the </a:t>
            </a:r>
            <a:r>
              <a:rPr b="0" lang="en-GB" sz="2000" spc="-1" strike="noStrike">
                <a:latin typeface="Arial"/>
              </a:rPr>
              <a:t>cache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This </a:t>
            </a:r>
            <a:r>
              <a:rPr b="0" lang="en-GB" sz="2000" spc="-1" strike="noStrike">
                <a:latin typeface="Arial"/>
              </a:rPr>
              <a:t>active </a:t>
            </a:r>
            <a:r>
              <a:rPr b="0" lang="en-GB" sz="2000" spc="-1" strike="noStrike">
                <a:latin typeface="Arial"/>
              </a:rPr>
              <a:t>manag</a:t>
            </a:r>
            <a:r>
              <a:rPr b="0" lang="en-GB" sz="2000" spc="-1" strike="noStrike">
                <a:latin typeface="Arial"/>
              </a:rPr>
              <a:t>ement </a:t>
            </a:r>
            <a:r>
              <a:rPr b="0" lang="en-GB" sz="2000" spc="-1" strike="noStrike">
                <a:latin typeface="Arial"/>
              </a:rPr>
              <a:t>of the </a:t>
            </a:r>
            <a:r>
              <a:rPr b="0" lang="en-GB" sz="2000" spc="-1" strike="noStrike">
                <a:latin typeface="Arial"/>
              </a:rPr>
              <a:t>cache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</a:t>
            </a:r>
            <a:r>
              <a:rPr b="0" lang="en-GB" sz="2000" spc="-1" strike="noStrike">
                <a:latin typeface="Arial"/>
              </a:rPr>
              <a:t>require</a:t>
            </a:r>
            <a:r>
              <a:rPr b="0" lang="en-GB" sz="2000" spc="-1" strike="noStrike">
                <a:latin typeface="Arial"/>
              </a:rPr>
              <a:t>s </a:t>
            </a:r>
            <a:r>
              <a:rPr b="0" lang="en-GB" sz="2000" spc="-1" strike="noStrike">
                <a:latin typeface="Arial"/>
              </a:rPr>
              <a:t>proces</a:t>
            </a:r>
            <a:r>
              <a:rPr b="0" lang="en-GB" sz="2000" spc="-1" strike="noStrike">
                <a:latin typeface="Arial"/>
              </a:rPr>
              <a:t>sing </a:t>
            </a:r>
            <a:r>
              <a:rPr b="0" lang="en-GB" sz="2000" spc="-1" strike="noStrike">
                <a:latin typeface="Arial"/>
              </a:rPr>
              <a:t>power 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</a:t>
            </a:r>
            <a:r>
              <a:rPr b="0" lang="en-GB" sz="2000" spc="-1" strike="noStrike">
                <a:latin typeface="Arial"/>
              </a:rPr>
              <a:t>memor</a:t>
            </a:r>
            <a:r>
              <a:rPr b="0" lang="en-GB" sz="2000" spc="-1" strike="noStrike">
                <a:latin typeface="Arial"/>
              </a:rPr>
              <a:t>y </a:t>
            </a:r>
            <a:r>
              <a:rPr b="0" lang="en-GB" sz="2000" spc="-1" strike="noStrike">
                <a:latin typeface="Arial"/>
              </a:rPr>
              <a:t>allocati</a:t>
            </a:r>
            <a:r>
              <a:rPr b="0" lang="en-GB" sz="2000" spc="-1" strike="noStrike">
                <a:latin typeface="Arial"/>
              </a:rPr>
              <a:t>on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This was </a:t>
            </a:r>
            <a:r>
              <a:rPr b="0" lang="en-GB" sz="2000" spc="-1" strike="noStrike">
                <a:latin typeface="Arial"/>
              </a:rPr>
              <a:t>require</a:t>
            </a:r>
            <a:r>
              <a:rPr b="0" lang="en-GB" sz="2000" spc="-1" strike="noStrike">
                <a:latin typeface="Arial"/>
              </a:rPr>
              <a:t>d 10 </a:t>
            </a:r>
            <a:r>
              <a:rPr b="0" lang="en-GB" sz="2000" spc="-1" strike="noStrike">
                <a:latin typeface="Arial"/>
              </a:rPr>
              <a:t>years </a:t>
            </a:r>
            <a:r>
              <a:rPr b="0" lang="en-GB" sz="2000" spc="-1" strike="noStrike">
                <a:latin typeface="Arial"/>
              </a:rPr>
              <a:t>ago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didn’t </a:t>
            </a:r>
            <a:r>
              <a:rPr b="0" lang="en-GB" sz="2000" spc="-1" strike="noStrike">
                <a:latin typeface="Arial"/>
              </a:rPr>
              <a:t>have </a:t>
            </a:r>
            <a:r>
              <a:rPr b="0" lang="en-GB" sz="2000" spc="-1" strike="noStrike">
                <a:latin typeface="Arial"/>
              </a:rPr>
              <a:t>enoug</a:t>
            </a:r>
            <a:r>
              <a:rPr b="0" lang="en-GB" sz="2000" spc="-1" strike="noStrike">
                <a:latin typeface="Arial"/>
              </a:rPr>
              <a:t>h </a:t>
            </a:r>
            <a:r>
              <a:rPr b="0" lang="en-GB" sz="2000" spc="-1" strike="noStrike">
                <a:latin typeface="Arial"/>
              </a:rPr>
              <a:t>memor</a:t>
            </a:r>
            <a:r>
              <a:rPr b="0" lang="en-GB" sz="2000" spc="-1" strike="noStrike">
                <a:latin typeface="Arial"/>
              </a:rPr>
              <a:t>y to </a:t>
            </a:r>
            <a:r>
              <a:rPr b="0" lang="en-GB" sz="2000" spc="-1" strike="noStrike">
                <a:latin typeface="Arial"/>
              </a:rPr>
              <a:t>keep </a:t>
            </a:r>
            <a:r>
              <a:rPr b="0" lang="en-GB" sz="2000" spc="-1" strike="noStrike">
                <a:latin typeface="Arial"/>
              </a:rPr>
              <a:t>the </a:t>
            </a:r>
            <a:r>
              <a:rPr b="0" lang="en-GB" sz="2000" spc="-1" strike="noStrike">
                <a:latin typeface="Arial"/>
              </a:rPr>
              <a:t>whole </a:t>
            </a:r>
            <a:r>
              <a:rPr b="0" lang="en-GB" sz="2000" spc="-1" strike="noStrike">
                <a:latin typeface="Arial"/>
              </a:rPr>
              <a:t>phrase </a:t>
            </a:r>
            <a:r>
              <a:rPr b="0" lang="en-GB" sz="2000" spc="-1" strike="noStrike">
                <a:latin typeface="Arial"/>
              </a:rPr>
              <a:t>table in </a:t>
            </a:r>
            <a:r>
              <a:rPr b="0" lang="en-GB" sz="2000" spc="-1" strike="noStrike">
                <a:latin typeface="Arial"/>
              </a:rPr>
              <a:t>memor</a:t>
            </a:r>
            <a:r>
              <a:rPr b="0" lang="en-GB" sz="2000" spc="-1" strike="noStrike">
                <a:latin typeface="Arial"/>
              </a:rPr>
              <a:t>y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now </a:t>
            </a:r>
            <a:r>
              <a:rPr b="0" lang="en-GB" sz="2000" spc="-1" strike="noStrike">
                <a:latin typeface="Arial"/>
              </a:rPr>
              <a:t>we do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   </a:t>
            </a:r>
            <a:r>
              <a:rPr b="0" lang="en-GB" sz="2000" spc="-1" strike="noStrike">
                <a:latin typeface="Arial"/>
              </a:rPr>
              <a:t>- </a:t>
            </a:r>
            <a:r>
              <a:rPr b="0" lang="en-GB" sz="2000" spc="-1" strike="noStrike">
                <a:latin typeface="Arial"/>
              </a:rPr>
              <a:t>memor</a:t>
            </a:r>
            <a:r>
              <a:rPr b="0" lang="en-GB" sz="2000" spc="-1" strike="noStrike">
                <a:latin typeface="Arial"/>
              </a:rPr>
              <a:t>y size </a:t>
            </a:r>
            <a:r>
              <a:rPr b="0" lang="en-GB" sz="2000" spc="-1" strike="noStrike">
                <a:latin typeface="Arial"/>
              </a:rPr>
              <a:t>isn’t </a:t>
            </a:r>
            <a:r>
              <a:rPr b="0" lang="en-GB" sz="2000" spc="-1" strike="noStrike">
                <a:latin typeface="Arial"/>
              </a:rPr>
              <a:t>the </a:t>
            </a:r>
            <a:r>
              <a:rPr b="0" lang="en-GB" sz="2000" spc="-1" strike="noStrike">
                <a:latin typeface="Arial"/>
              </a:rPr>
              <a:t>proble</a:t>
            </a:r>
            <a:r>
              <a:rPr b="0" lang="en-GB" sz="2000" spc="-1" strike="noStrike">
                <a:latin typeface="Arial"/>
              </a:rPr>
              <a:t>m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   </a:t>
            </a:r>
            <a:r>
              <a:rPr b="0" lang="en-GB" sz="2000" spc="-1" strike="noStrike">
                <a:latin typeface="Arial"/>
              </a:rPr>
              <a:t>- </a:t>
            </a:r>
            <a:r>
              <a:rPr b="0" lang="en-GB" sz="2000" spc="-1" strike="noStrike">
                <a:latin typeface="Arial"/>
              </a:rPr>
              <a:t>memor</a:t>
            </a:r>
            <a:r>
              <a:rPr b="0" lang="en-GB" sz="2000" spc="-1" strike="noStrike">
                <a:latin typeface="Arial"/>
              </a:rPr>
              <a:t>y </a:t>
            </a:r>
            <a:r>
              <a:rPr b="0" lang="en-GB" sz="2000" spc="-1" strike="noStrike">
                <a:latin typeface="Arial"/>
              </a:rPr>
              <a:t>manag</a:t>
            </a:r>
            <a:r>
              <a:rPr b="0" lang="en-GB" sz="2000" spc="-1" strike="noStrike">
                <a:latin typeface="Arial"/>
              </a:rPr>
              <a:t>ement </a:t>
            </a:r>
            <a:r>
              <a:rPr b="0" lang="en-GB" sz="2000" spc="-1" strike="noStrike">
                <a:latin typeface="Arial"/>
              </a:rPr>
              <a:t>is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NOW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using </a:t>
            </a:r>
            <a:r>
              <a:rPr b="0" lang="en-GB" sz="2000" spc="-1" strike="noStrike">
                <a:latin typeface="Arial"/>
              </a:rPr>
              <a:t>a </a:t>
            </a:r>
            <a:r>
              <a:rPr b="0" lang="en-GB" sz="2000" spc="-1" strike="noStrike">
                <a:latin typeface="Arial"/>
              </a:rPr>
              <a:t>dynami</a:t>
            </a:r>
            <a:r>
              <a:rPr b="0" lang="en-GB" sz="2000" spc="-1" strike="noStrike">
                <a:latin typeface="Arial"/>
              </a:rPr>
              <a:t>c </a:t>
            </a:r>
            <a:r>
              <a:rPr b="0" lang="en-GB" sz="2000" spc="-1" strike="noStrike">
                <a:latin typeface="Arial"/>
              </a:rPr>
              <a:t>cache </a:t>
            </a:r>
            <a:r>
              <a:rPr b="0" lang="en-GB" sz="2000" spc="-1" strike="noStrike">
                <a:latin typeface="Arial"/>
              </a:rPr>
              <a:t>actuall</a:t>
            </a:r>
            <a:r>
              <a:rPr b="0" lang="en-GB" sz="2000" spc="-1" strike="noStrike">
                <a:latin typeface="Arial"/>
              </a:rPr>
              <a:t>y </a:t>
            </a:r>
            <a:r>
              <a:rPr b="0" lang="en-GB" sz="2000" spc="-1" strike="noStrike">
                <a:latin typeface="Arial"/>
              </a:rPr>
              <a:t>SLOW </a:t>
            </a:r>
            <a:r>
              <a:rPr b="0" lang="en-GB" sz="2000" spc="-1" strike="noStrike">
                <a:latin typeface="Arial"/>
              </a:rPr>
              <a:t>down </a:t>
            </a:r>
            <a:r>
              <a:rPr b="0" lang="en-GB" sz="2000" spc="-1" strike="noStrike">
                <a:latin typeface="Arial"/>
              </a:rPr>
              <a:t>decodi</a:t>
            </a:r>
            <a:r>
              <a:rPr b="0" lang="en-GB" sz="2000" spc="-1" strike="noStrike">
                <a:latin typeface="Arial"/>
              </a:rPr>
              <a:t>ng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20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C019EC5-94CB-4903-AC01-8EF35006EA9D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Rather </a:t>
            </a:r>
            <a:r>
              <a:rPr b="0" lang="en-GB" sz="2000" spc="-1" strike="noStrike">
                <a:latin typeface="Arial"/>
              </a:rPr>
              <a:t>than </a:t>
            </a:r>
            <a:r>
              <a:rPr b="0" lang="en-GB" sz="2000" spc="-1" strike="noStrike">
                <a:latin typeface="Arial"/>
              </a:rPr>
              <a:t>having </a:t>
            </a:r>
            <a:r>
              <a:rPr b="0" lang="en-GB" sz="2000" spc="-1" strike="noStrike">
                <a:latin typeface="Arial"/>
              </a:rPr>
              <a:t>a </a:t>
            </a:r>
            <a:r>
              <a:rPr b="0" lang="en-GB" sz="2000" spc="-1" strike="noStrike">
                <a:latin typeface="Arial"/>
              </a:rPr>
              <a:t>dynami</a:t>
            </a:r>
            <a:r>
              <a:rPr b="0" lang="en-GB" sz="2000" spc="-1" strike="noStrike">
                <a:latin typeface="Arial"/>
              </a:rPr>
              <a:t>c </a:t>
            </a:r>
            <a:r>
              <a:rPr b="0" lang="en-GB" sz="2000" spc="-1" strike="noStrike">
                <a:latin typeface="Arial"/>
              </a:rPr>
              <a:t>cache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have </a:t>
            </a:r>
            <a:r>
              <a:rPr b="0" lang="en-GB" sz="2000" spc="-1" strike="noStrike">
                <a:latin typeface="Arial"/>
              </a:rPr>
              <a:t>to </a:t>
            </a:r>
            <a:r>
              <a:rPr b="0" lang="en-GB" sz="2000" spc="-1" strike="noStrike">
                <a:latin typeface="Arial"/>
              </a:rPr>
              <a:t>update </a:t>
            </a:r>
            <a:r>
              <a:rPr b="0" lang="en-GB" sz="2000" spc="-1" strike="noStrike">
                <a:latin typeface="Arial"/>
              </a:rPr>
              <a:t>during </a:t>
            </a:r>
            <a:r>
              <a:rPr b="0" lang="en-GB" sz="2000" spc="-1" strike="noStrike">
                <a:latin typeface="Arial"/>
              </a:rPr>
              <a:t>decodi</a:t>
            </a:r>
            <a:r>
              <a:rPr b="0" lang="en-GB" sz="2000" spc="-1" strike="noStrike">
                <a:latin typeface="Arial"/>
              </a:rPr>
              <a:t>ng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Have a </a:t>
            </a:r>
            <a:r>
              <a:rPr b="0" lang="en-GB" sz="2000" spc="-1" strike="noStrike">
                <a:latin typeface="Arial"/>
              </a:rPr>
              <a:t>static </a:t>
            </a:r>
            <a:r>
              <a:rPr b="0" lang="en-GB" sz="2000" spc="-1" strike="noStrike">
                <a:latin typeface="Arial"/>
              </a:rPr>
              <a:t>cache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keep </a:t>
            </a:r>
            <a:r>
              <a:rPr b="0" lang="en-GB" sz="2000" spc="-1" strike="noStrike">
                <a:latin typeface="Arial"/>
              </a:rPr>
              <a:t>set of </a:t>
            </a:r>
            <a:r>
              <a:rPr b="0" lang="en-GB" sz="2000" spc="-1" strike="noStrike">
                <a:latin typeface="Arial"/>
              </a:rPr>
              <a:t>transla</a:t>
            </a:r>
            <a:r>
              <a:rPr b="0" lang="en-GB" sz="2000" spc="-1" strike="noStrike">
                <a:latin typeface="Arial"/>
              </a:rPr>
              <a:t>tions 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of </a:t>
            </a:r>
            <a:r>
              <a:rPr b="0" lang="en-GB" sz="2000" spc="-1" strike="noStrike">
                <a:latin typeface="Arial"/>
              </a:rPr>
              <a:t>most </a:t>
            </a:r>
            <a:r>
              <a:rPr b="0" lang="en-GB" sz="2000" spc="-1" strike="noStrike">
                <a:latin typeface="Arial"/>
              </a:rPr>
              <a:t>likely </a:t>
            </a:r>
            <a:r>
              <a:rPr b="0" lang="en-GB" sz="2000" spc="-1" strike="noStrike">
                <a:latin typeface="Arial"/>
              </a:rPr>
              <a:t>source </a:t>
            </a:r>
            <a:r>
              <a:rPr b="0" lang="en-GB" sz="2000" spc="-1" strike="noStrike">
                <a:latin typeface="Arial"/>
              </a:rPr>
              <a:t>phrase</a:t>
            </a:r>
            <a:r>
              <a:rPr b="0" lang="en-GB" sz="2000" spc="-1" strike="noStrike">
                <a:latin typeface="Arial"/>
              </a:rPr>
              <a:t>s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     </a:t>
            </a:r>
            <a:r>
              <a:rPr b="0" lang="en-GB" sz="2000" spc="-1" strike="noStrike">
                <a:latin typeface="Arial"/>
              </a:rPr>
              <a:t>- </a:t>
            </a:r>
            <a:r>
              <a:rPr b="0" lang="en-GB" sz="2000" spc="-1" strike="noStrike">
                <a:latin typeface="Arial"/>
              </a:rPr>
              <a:t>Learn </a:t>
            </a:r>
            <a:r>
              <a:rPr b="0" lang="en-GB" sz="2000" spc="-1" strike="noStrike">
                <a:latin typeface="Arial"/>
              </a:rPr>
              <a:t>what are </a:t>
            </a:r>
            <a:r>
              <a:rPr b="0" lang="en-GB" sz="2000" spc="-1" strike="noStrike">
                <a:latin typeface="Arial"/>
              </a:rPr>
              <a:t>the most </a:t>
            </a:r>
            <a:r>
              <a:rPr b="0" lang="en-GB" sz="2000" spc="-1" strike="noStrike">
                <a:latin typeface="Arial"/>
              </a:rPr>
              <a:t>likely </a:t>
            </a:r>
            <a:r>
              <a:rPr b="0" lang="en-GB" sz="2000" spc="-1" strike="noStrike">
                <a:latin typeface="Arial"/>
              </a:rPr>
              <a:t>source </a:t>
            </a:r>
            <a:r>
              <a:rPr b="0" lang="en-GB" sz="2000" spc="-1" strike="noStrike">
                <a:latin typeface="Arial"/>
              </a:rPr>
              <a:t>phrases </a:t>
            </a:r>
            <a:r>
              <a:rPr b="0" lang="en-GB" sz="2000" spc="-1" strike="noStrike">
                <a:latin typeface="Arial"/>
              </a:rPr>
              <a:t>from the </a:t>
            </a:r>
            <a:r>
              <a:rPr b="0" lang="en-GB" sz="2000" spc="-1" strike="noStrike">
                <a:latin typeface="Arial"/>
              </a:rPr>
              <a:t>training </a:t>
            </a:r>
            <a:r>
              <a:rPr b="0" lang="en-GB" sz="2000" spc="-1" strike="noStrike">
                <a:latin typeface="Arial"/>
              </a:rPr>
              <a:t>data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Cache is </a:t>
            </a:r>
            <a:r>
              <a:rPr b="0" lang="en-GB" sz="2000" spc="-1" strike="noStrike">
                <a:latin typeface="Arial"/>
              </a:rPr>
              <a:t>static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</a:t>
            </a:r>
            <a:r>
              <a:rPr b="0" lang="en-GB" sz="2000" spc="-1" strike="noStrike">
                <a:latin typeface="Arial"/>
              </a:rPr>
              <a:t>doesn’t </a:t>
            </a:r>
            <a:r>
              <a:rPr b="0" lang="en-GB" sz="2000" spc="-1" strike="noStrike">
                <a:latin typeface="Arial"/>
              </a:rPr>
              <a:t>change </a:t>
            </a:r>
            <a:r>
              <a:rPr b="0" lang="en-GB" sz="2000" spc="-1" strike="noStrike">
                <a:latin typeface="Arial"/>
              </a:rPr>
              <a:t>over the </a:t>
            </a:r>
            <a:r>
              <a:rPr b="0" lang="en-GB" sz="2000" spc="-1" strike="noStrike">
                <a:latin typeface="Arial"/>
              </a:rPr>
              <a:t>course </a:t>
            </a:r>
            <a:r>
              <a:rPr b="0" lang="en-GB" sz="2000" spc="-1" strike="noStrike">
                <a:latin typeface="Arial"/>
              </a:rPr>
              <a:t>of </a:t>
            </a:r>
            <a:r>
              <a:rPr b="0" lang="en-GB" sz="2000" spc="-1" strike="noStrike">
                <a:latin typeface="Arial"/>
              </a:rPr>
              <a:t>decoding </a:t>
            </a:r>
            <a:r>
              <a:rPr b="0" lang="en-GB" sz="2000" spc="-1" strike="noStrike">
                <a:latin typeface="Arial"/>
              </a:rPr>
              <a:t>test set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Using </a:t>
            </a:r>
            <a:r>
              <a:rPr b="0" lang="en-GB" sz="2000" spc="-1" strike="noStrike">
                <a:latin typeface="Arial"/>
              </a:rPr>
              <a:t>this </a:t>
            </a:r>
            <a:r>
              <a:rPr b="0" lang="en-GB" sz="2000" spc="-1" strike="noStrike">
                <a:latin typeface="Arial"/>
              </a:rPr>
              <a:t>simpler </a:t>
            </a:r>
            <a:r>
              <a:rPr b="0" lang="en-GB" sz="2000" spc="-1" strike="noStrike">
                <a:latin typeface="Arial"/>
              </a:rPr>
              <a:t>caching 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can </a:t>
            </a:r>
            <a:r>
              <a:rPr b="0" lang="en-GB" sz="2000" spc="-1" strike="noStrike">
                <a:latin typeface="Arial"/>
              </a:rPr>
              <a:t>give us </a:t>
            </a:r>
            <a:r>
              <a:rPr b="0" lang="en-GB" sz="2000" spc="-1" strike="noStrike">
                <a:latin typeface="Arial"/>
              </a:rPr>
              <a:t>around </a:t>
            </a:r>
            <a:r>
              <a:rPr b="0" lang="en-GB" sz="2000" spc="-1" strike="noStrike">
                <a:latin typeface="Arial"/>
              </a:rPr>
              <a:t>10% </a:t>
            </a:r>
            <a:r>
              <a:rPr b="0" lang="en-GB" sz="2000" spc="-1" strike="noStrike">
                <a:latin typeface="Arial"/>
              </a:rPr>
              <a:t>increase </a:t>
            </a:r>
            <a:r>
              <a:rPr b="0" lang="en-GB" sz="2000" spc="-1" strike="noStrike">
                <a:latin typeface="Arial"/>
              </a:rPr>
              <a:t>in </a:t>
            </a:r>
            <a:r>
              <a:rPr b="0" lang="en-GB" sz="2000" spc="-1" strike="noStrike">
                <a:latin typeface="Arial"/>
              </a:rPr>
              <a:t>decoding </a:t>
            </a:r>
            <a:r>
              <a:rPr b="0" lang="en-GB" sz="2000" spc="-1" strike="noStrike">
                <a:latin typeface="Arial"/>
              </a:rPr>
              <a:t>speed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20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2A386C0-EC5D-415D-B8CA-CC9B6EAE17E1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Lastly, </a:t>
            </a:r>
            <a:r>
              <a:rPr b="0" lang="en-GB" sz="2000" spc="-1" strike="noStrike">
                <a:latin typeface="Arial"/>
              </a:rPr>
              <a:t>lets </a:t>
            </a:r>
            <a:r>
              <a:rPr b="0" lang="en-GB" sz="2000" spc="-1" strike="noStrike">
                <a:latin typeface="Arial"/>
              </a:rPr>
              <a:t>look at </a:t>
            </a:r>
            <a:r>
              <a:rPr b="0" lang="en-GB" sz="2000" spc="-1" strike="noStrike">
                <a:latin typeface="Arial"/>
              </a:rPr>
              <a:t>the </a:t>
            </a:r>
            <a:r>
              <a:rPr b="0" lang="en-GB" sz="2000" spc="-1" strike="noStrike">
                <a:latin typeface="Arial"/>
              </a:rPr>
              <a:t>lexicali</a:t>
            </a:r>
            <a:r>
              <a:rPr b="0" lang="en-GB" sz="2000" spc="-1" strike="noStrike">
                <a:latin typeface="Arial"/>
              </a:rPr>
              <a:t>zed </a:t>
            </a:r>
            <a:r>
              <a:rPr b="0" lang="en-GB" sz="2000" spc="-1" strike="noStrike">
                <a:latin typeface="Arial"/>
              </a:rPr>
              <a:t>reorder</a:t>
            </a:r>
            <a:r>
              <a:rPr b="0" lang="en-GB" sz="2000" spc="-1" strike="noStrike">
                <a:latin typeface="Arial"/>
              </a:rPr>
              <a:t>ing </a:t>
            </a:r>
            <a:r>
              <a:rPr b="0" lang="en-GB" sz="2000" spc="-1" strike="noStrike">
                <a:latin typeface="Arial"/>
              </a:rPr>
              <a:t>model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Like all </a:t>
            </a:r>
            <a:r>
              <a:rPr b="0" lang="en-GB" sz="2000" spc="-1" strike="noStrike">
                <a:latin typeface="Arial"/>
              </a:rPr>
              <a:t>feature </a:t>
            </a:r>
            <a:r>
              <a:rPr b="0" lang="en-GB" sz="2000" spc="-1" strike="noStrike">
                <a:latin typeface="Arial"/>
              </a:rPr>
              <a:t>functio</a:t>
            </a:r>
            <a:r>
              <a:rPr b="0" lang="en-GB" sz="2000" spc="-1" strike="noStrike">
                <a:latin typeface="Arial"/>
              </a:rPr>
              <a:t>ns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the </a:t>
            </a:r>
            <a:r>
              <a:rPr b="0" lang="en-GB" sz="2000" spc="-1" strike="noStrike">
                <a:latin typeface="Arial"/>
              </a:rPr>
              <a:t>lex ro </a:t>
            </a:r>
            <a:r>
              <a:rPr b="0" lang="en-GB" sz="2000" spc="-1" strike="noStrike">
                <a:latin typeface="Arial"/>
              </a:rPr>
              <a:t>gives </a:t>
            </a:r>
            <a:r>
              <a:rPr b="0" lang="en-GB" sz="2000" spc="-1" strike="noStrike">
                <a:latin typeface="Arial"/>
              </a:rPr>
              <a:t>scores </a:t>
            </a:r>
            <a:r>
              <a:rPr b="0" lang="en-GB" sz="2000" spc="-1" strike="noStrike">
                <a:latin typeface="Arial"/>
              </a:rPr>
              <a:t>to </a:t>
            </a:r>
            <a:r>
              <a:rPr b="0" lang="en-GB" sz="2000" spc="-1" strike="noStrike">
                <a:latin typeface="Arial"/>
              </a:rPr>
              <a:t>partial </a:t>
            </a:r>
            <a:r>
              <a:rPr b="0" lang="en-GB" sz="2000" spc="-1" strike="noStrike">
                <a:latin typeface="Arial"/>
              </a:rPr>
              <a:t>transla</a:t>
            </a:r>
            <a:r>
              <a:rPr b="0" lang="en-GB" sz="2000" spc="-1" strike="noStrike">
                <a:latin typeface="Arial"/>
              </a:rPr>
              <a:t>tions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The </a:t>
            </a:r>
            <a:r>
              <a:rPr b="0" lang="en-GB" sz="2000" spc="-1" strike="noStrike">
                <a:latin typeface="Arial"/>
              </a:rPr>
              <a:t>scores </a:t>
            </a:r>
            <a:r>
              <a:rPr b="0" lang="en-GB" sz="2000" spc="-1" strike="noStrike">
                <a:latin typeface="Arial"/>
              </a:rPr>
              <a:t>are </a:t>
            </a:r>
            <a:r>
              <a:rPr b="0" lang="en-GB" sz="2000" spc="-1" strike="noStrike">
                <a:latin typeface="Arial"/>
              </a:rPr>
              <a:t>kept in </a:t>
            </a:r>
            <a:r>
              <a:rPr b="0" lang="en-GB" sz="2000" spc="-1" strike="noStrike">
                <a:latin typeface="Arial"/>
              </a:rPr>
              <a:t>a </a:t>
            </a:r>
            <a:r>
              <a:rPr b="0" lang="en-GB" sz="2000" spc="-1" strike="noStrike">
                <a:latin typeface="Arial"/>
              </a:rPr>
              <a:t>model </a:t>
            </a:r>
            <a:r>
              <a:rPr b="0" lang="en-GB" sz="2000" spc="-1" strike="noStrike">
                <a:latin typeface="Arial"/>
              </a:rPr>
              <a:t>file as </a:t>
            </a:r>
            <a:r>
              <a:rPr b="0" lang="en-GB" sz="2000" spc="-1" strike="noStrike">
                <a:latin typeface="Arial"/>
              </a:rPr>
              <a:t>key </a:t>
            </a:r>
            <a:r>
              <a:rPr b="0" lang="en-GB" sz="2000" spc="-1" strike="noStrike">
                <a:latin typeface="Arial"/>
              </a:rPr>
              <a:t>value </a:t>
            </a:r>
            <a:r>
              <a:rPr b="0" lang="en-GB" sz="2000" spc="-1" strike="noStrike">
                <a:latin typeface="Arial"/>
              </a:rPr>
              <a:t>pairs </a:t>
            </a:r>
            <a:r>
              <a:rPr b="0" lang="en-GB" sz="2000" spc="-1" strike="noStrike">
                <a:latin typeface="Arial"/>
              </a:rPr>
              <a:t>for </a:t>
            </a:r>
            <a:r>
              <a:rPr b="0" lang="en-GB" sz="2000" spc="-1" strike="noStrike">
                <a:latin typeface="Arial"/>
              </a:rPr>
              <a:t>rando</a:t>
            </a:r>
            <a:r>
              <a:rPr b="0" lang="en-GB" sz="2000" spc="-1" strike="noStrike">
                <a:latin typeface="Arial"/>
              </a:rPr>
              <a:t>m </a:t>
            </a:r>
            <a:r>
              <a:rPr b="0" lang="en-GB" sz="2000" spc="-1" strike="noStrike">
                <a:latin typeface="Arial"/>
              </a:rPr>
              <a:t>lookup.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  </a:t>
            </a:r>
            <a:r>
              <a:rPr b="0" lang="en-GB" sz="2000" spc="-1" strike="noStrike">
                <a:latin typeface="Arial"/>
              </a:rPr>
              <a:t>- BUT </a:t>
            </a:r>
            <a:r>
              <a:rPr b="0" lang="en-GB" sz="2000" spc="-1" strike="noStrike">
                <a:latin typeface="Arial"/>
              </a:rPr>
              <a:t>key is </a:t>
            </a:r>
            <a:r>
              <a:rPr b="0" lang="en-GB" sz="2000" spc="-1" strike="noStrike">
                <a:latin typeface="Arial"/>
              </a:rPr>
              <a:t>acutall</a:t>
            </a:r>
            <a:r>
              <a:rPr b="0" lang="en-GB" sz="2000" spc="-1" strike="noStrike">
                <a:latin typeface="Arial"/>
              </a:rPr>
              <a:t>y just </a:t>
            </a:r>
            <a:r>
              <a:rPr b="0" lang="en-GB" sz="2000" spc="-1" strike="noStrike">
                <a:latin typeface="Arial"/>
              </a:rPr>
              <a:t>the </a:t>
            </a:r>
            <a:r>
              <a:rPr b="0" lang="en-GB" sz="2000" spc="-1" strike="noStrike">
                <a:latin typeface="Arial"/>
              </a:rPr>
              <a:t>trasnla</a:t>
            </a:r>
            <a:r>
              <a:rPr b="0" lang="en-GB" sz="2000" spc="-1" strike="noStrike">
                <a:latin typeface="Arial"/>
              </a:rPr>
              <a:t>tion </a:t>
            </a:r>
            <a:r>
              <a:rPr b="0" lang="en-GB" sz="2000" spc="-1" strike="noStrike">
                <a:latin typeface="Arial"/>
              </a:rPr>
              <a:t>rule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So </a:t>
            </a:r>
            <a:r>
              <a:rPr b="0" lang="en-GB" sz="2000" spc="-1" strike="noStrike">
                <a:latin typeface="Arial"/>
              </a:rPr>
              <a:t>rather </a:t>
            </a:r>
            <a:r>
              <a:rPr b="0" lang="en-GB" sz="2000" spc="-1" strike="noStrike">
                <a:latin typeface="Arial"/>
              </a:rPr>
              <a:t>than </a:t>
            </a:r>
            <a:r>
              <a:rPr b="0" lang="en-GB" sz="2000" spc="-1" strike="noStrike">
                <a:latin typeface="Arial"/>
              </a:rPr>
              <a:t>keepin</a:t>
            </a:r>
            <a:r>
              <a:rPr b="0" lang="en-GB" sz="2000" spc="-1" strike="noStrike">
                <a:latin typeface="Arial"/>
              </a:rPr>
              <a:t>g this </a:t>
            </a:r>
            <a:r>
              <a:rPr b="0" lang="en-GB" sz="2000" spc="-1" strike="noStrike">
                <a:latin typeface="Arial"/>
              </a:rPr>
              <a:t>inform</a:t>
            </a:r>
            <a:r>
              <a:rPr b="0" lang="en-GB" sz="2000" spc="-1" strike="noStrike">
                <a:latin typeface="Arial"/>
              </a:rPr>
              <a:t>ation in </a:t>
            </a:r>
            <a:r>
              <a:rPr b="0" lang="en-GB" sz="2000" spc="-1" strike="noStrike">
                <a:latin typeface="Arial"/>
              </a:rPr>
              <a:t>a </a:t>
            </a:r>
            <a:r>
              <a:rPr b="0" lang="en-GB" sz="2000" spc="-1" strike="noStrike">
                <a:latin typeface="Arial"/>
              </a:rPr>
              <a:t>separa</a:t>
            </a:r>
            <a:r>
              <a:rPr b="0" lang="en-GB" sz="2000" spc="-1" strike="noStrike">
                <a:latin typeface="Arial"/>
              </a:rPr>
              <a:t>te file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we </a:t>
            </a:r>
            <a:r>
              <a:rPr b="0" lang="en-GB" sz="2000" spc="-1" strike="noStrike">
                <a:latin typeface="Arial"/>
              </a:rPr>
              <a:t>can </a:t>
            </a:r>
            <a:r>
              <a:rPr b="0" lang="en-GB" sz="2000" spc="-1" strike="noStrike">
                <a:latin typeface="Arial"/>
              </a:rPr>
              <a:t>just </a:t>
            </a:r>
            <a:r>
              <a:rPr b="0" lang="en-GB" sz="2000" spc="-1" strike="noStrike">
                <a:latin typeface="Arial"/>
              </a:rPr>
              <a:t>keep it </a:t>
            </a:r>
            <a:r>
              <a:rPr b="0" lang="en-GB" sz="2000" spc="-1" strike="noStrike">
                <a:latin typeface="Arial"/>
              </a:rPr>
              <a:t>in the </a:t>
            </a:r>
            <a:r>
              <a:rPr b="0" lang="en-GB" sz="2000" spc="-1" strike="noStrike">
                <a:latin typeface="Arial"/>
              </a:rPr>
              <a:t>phrase</a:t>
            </a:r>
            <a:r>
              <a:rPr b="0" lang="en-GB" sz="2000" spc="-1" strike="noStrike">
                <a:latin typeface="Arial"/>
              </a:rPr>
              <a:t>-table, </a:t>
            </a:r>
            <a:r>
              <a:rPr b="0" lang="en-GB" sz="2000" spc="-1" strike="noStrike">
                <a:latin typeface="Arial"/>
              </a:rPr>
              <a:t>with </a:t>
            </a:r>
            <a:r>
              <a:rPr b="0" lang="en-GB" sz="2000" spc="-1" strike="noStrike">
                <a:latin typeface="Arial"/>
              </a:rPr>
              <a:t>each </a:t>
            </a:r>
            <a:r>
              <a:rPr b="0" lang="en-GB" sz="2000" spc="-1" strike="noStrike">
                <a:latin typeface="Arial"/>
              </a:rPr>
              <a:t>rule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save </a:t>
            </a:r>
            <a:r>
              <a:rPr b="0" lang="en-GB" sz="2000" spc="-1" strike="noStrike">
                <a:latin typeface="Arial"/>
              </a:rPr>
              <a:t>ourselv</a:t>
            </a:r>
            <a:r>
              <a:rPr b="0" lang="en-GB" sz="2000" spc="-1" strike="noStrike">
                <a:latin typeface="Arial"/>
              </a:rPr>
              <a:t>es the </a:t>
            </a:r>
            <a:r>
              <a:rPr b="0" lang="en-GB" sz="2000" spc="-1" strike="noStrike">
                <a:latin typeface="Arial"/>
              </a:rPr>
              <a:t>rando</a:t>
            </a:r>
            <a:r>
              <a:rPr b="0" lang="en-GB" sz="2000" spc="-1" strike="noStrike">
                <a:latin typeface="Arial"/>
              </a:rPr>
              <a:t>m </a:t>
            </a:r>
            <a:r>
              <a:rPr b="0" lang="en-GB" sz="2000" spc="-1" strike="noStrike">
                <a:latin typeface="Arial"/>
              </a:rPr>
              <a:t>lookup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20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8BDB168-BC45-45CA-8FDE-E15145C89AC1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When </a:t>
            </a:r>
            <a:r>
              <a:rPr b="0" lang="en-GB" sz="2000" spc="-1" strike="noStrike">
                <a:latin typeface="Arial"/>
              </a:rPr>
              <a:t>we do </a:t>
            </a:r>
            <a:r>
              <a:rPr b="0" lang="en-GB" sz="2000" spc="-1" strike="noStrike">
                <a:latin typeface="Arial"/>
              </a:rPr>
              <a:t>this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The </a:t>
            </a:r>
            <a:r>
              <a:rPr b="0" lang="en-GB" sz="2000" spc="-1" strike="noStrike">
                <a:latin typeface="Arial"/>
              </a:rPr>
              <a:t>result </a:t>
            </a:r>
            <a:r>
              <a:rPr b="0" lang="en-GB" sz="2000" spc="-1" strike="noStrike">
                <a:latin typeface="Arial"/>
              </a:rPr>
              <a:t>is not </a:t>
            </a:r>
            <a:r>
              <a:rPr b="0" lang="en-GB" sz="2000" spc="-1" strike="noStrike">
                <a:latin typeface="Arial"/>
              </a:rPr>
              <a:t>a great </a:t>
            </a:r>
            <a:r>
              <a:rPr b="0" lang="en-GB" sz="2000" spc="-1" strike="noStrike">
                <a:latin typeface="Arial"/>
              </a:rPr>
              <a:t>deal </a:t>
            </a:r>
            <a:r>
              <a:rPr b="0" lang="en-GB" sz="2000" spc="-1" strike="noStrike">
                <a:latin typeface="Arial"/>
              </a:rPr>
              <a:t>faster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 </a:t>
            </a:r>
            <a:r>
              <a:rPr b="0" lang="en-GB" sz="2000" spc="-1" strike="noStrike">
                <a:latin typeface="Arial"/>
              </a:rPr>
              <a:t>- </a:t>
            </a:r>
            <a:r>
              <a:rPr b="0" lang="en-GB" sz="2000" spc="-1" strike="noStrike">
                <a:latin typeface="Arial"/>
              </a:rPr>
              <a:t>single </a:t>
            </a:r>
            <a:r>
              <a:rPr b="0" lang="en-GB" sz="2000" spc="-1" strike="noStrike">
                <a:latin typeface="Arial"/>
              </a:rPr>
              <a:t>thread</a:t>
            </a:r>
            <a:r>
              <a:rPr b="0" lang="en-GB" sz="2000" spc="-1" strike="noStrike">
                <a:latin typeface="Arial"/>
              </a:rPr>
              <a:t>ed </a:t>
            </a:r>
            <a:r>
              <a:rPr b="0" lang="en-GB" sz="2000" spc="-1" strike="noStrike">
                <a:latin typeface="Arial"/>
              </a:rPr>
              <a:t>decodi</a:t>
            </a:r>
            <a:r>
              <a:rPr b="0" lang="en-GB" sz="2000" spc="-1" strike="noStrike">
                <a:latin typeface="Arial"/>
              </a:rPr>
              <a:t>ng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But </a:t>
            </a:r>
            <a:r>
              <a:rPr b="0" lang="en-GB" sz="2000" spc="-1" strike="noStrike">
                <a:latin typeface="Arial"/>
              </a:rPr>
              <a:t>when </a:t>
            </a:r>
            <a:r>
              <a:rPr b="0" lang="en-GB" sz="2000" spc="-1" strike="noStrike">
                <a:latin typeface="Arial"/>
              </a:rPr>
              <a:t>using </a:t>
            </a:r>
            <a:r>
              <a:rPr b="0" lang="en-GB" sz="2000" spc="-1" strike="noStrike">
                <a:latin typeface="Arial"/>
              </a:rPr>
              <a:t>multipl</a:t>
            </a:r>
            <a:r>
              <a:rPr b="0" lang="en-GB" sz="2000" spc="-1" strike="noStrike">
                <a:latin typeface="Arial"/>
              </a:rPr>
              <a:t>e </a:t>
            </a:r>
            <a:r>
              <a:rPr b="0" lang="en-GB" sz="2000" spc="-1" strike="noStrike">
                <a:latin typeface="Arial"/>
              </a:rPr>
              <a:t>thread</a:t>
            </a:r>
            <a:r>
              <a:rPr b="0" lang="en-GB" sz="2000" spc="-1" strike="noStrike">
                <a:latin typeface="Arial"/>
              </a:rPr>
              <a:t>s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much </a:t>
            </a:r>
            <a:r>
              <a:rPr b="0" lang="en-GB" sz="2000" spc="-1" strike="noStrike">
                <a:latin typeface="Arial"/>
              </a:rPr>
              <a:t>faster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AND this </a:t>
            </a:r>
            <a:r>
              <a:rPr b="0" lang="en-GB" sz="2000" spc="-1" strike="noStrike">
                <a:latin typeface="Arial"/>
              </a:rPr>
              <a:t>time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doesn’t </a:t>
            </a:r>
            <a:r>
              <a:rPr b="0" lang="en-GB" sz="2000" spc="-1" strike="noStrike">
                <a:latin typeface="Arial"/>
              </a:rPr>
              <a:t>exhibit </a:t>
            </a:r>
            <a:r>
              <a:rPr b="0" lang="en-GB" sz="2000" spc="-1" strike="noStrike">
                <a:latin typeface="Arial"/>
              </a:rPr>
              <a:t>negativ</a:t>
            </a:r>
            <a:r>
              <a:rPr b="0" lang="en-GB" sz="2000" spc="-1" strike="noStrike">
                <a:latin typeface="Arial"/>
              </a:rPr>
              <a:t>e </a:t>
            </a:r>
            <a:r>
              <a:rPr b="0" lang="en-GB" sz="2000" spc="-1" strike="noStrike">
                <a:latin typeface="Arial"/>
              </a:rPr>
              <a:t>scaling </a:t>
            </a:r>
            <a:r>
              <a:rPr b="0" lang="en-GB" sz="2000" spc="-1" strike="noStrike">
                <a:latin typeface="Arial"/>
              </a:rPr>
              <a:t>we </a:t>
            </a:r>
            <a:r>
              <a:rPr b="0" lang="en-GB" sz="2000" spc="-1" strike="noStrike">
                <a:latin typeface="Arial"/>
              </a:rPr>
              <a:t>been </a:t>
            </a:r>
            <a:r>
              <a:rPr b="0" lang="en-GB" sz="2000" spc="-1" strike="noStrike">
                <a:latin typeface="Arial"/>
              </a:rPr>
              <a:t>seeing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20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722E5AE-9799-45ED-9432-4686E1F62961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When </a:t>
            </a:r>
            <a:r>
              <a:rPr b="0" lang="en-GB" sz="2000" spc="-1" strike="noStrike">
                <a:latin typeface="Arial"/>
              </a:rPr>
              <a:t>we put </a:t>
            </a:r>
            <a:r>
              <a:rPr b="0" lang="en-GB" sz="2000" spc="-1" strike="noStrike">
                <a:latin typeface="Arial"/>
              </a:rPr>
              <a:t>all the </a:t>
            </a:r>
            <a:r>
              <a:rPr b="0" lang="en-GB" sz="2000" spc="-1" strike="noStrike">
                <a:latin typeface="Arial"/>
              </a:rPr>
              <a:t>improv</a:t>
            </a:r>
            <a:r>
              <a:rPr b="0" lang="en-GB" sz="2000" spc="-1" strike="noStrike">
                <a:latin typeface="Arial"/>
              </a:rPr>
              <a:t>ement</a:t>
            </a:r>
            <a:r>
              <a:rPr b="0" lang="en-GB" sz="2000" spc="-1" strike="noStrike">
                <a:latin typeface="Arial"/>
              </a:rPr>
              <a:t>s we </a:t>
            </a:r>
            <a:r>
              <a:rPr b="0" lang="en-GB" sz="2000" spc="-1" strike="noStrike">
                <a:latin typeface="Arial"/>
              </a:rPr>
              <a:t>have </a:t>
            </a:r>
            <a:r>
              <a:rPr b="0" lang="en-GB" sz="2000" spc="-1" strike="noStrike">
                <a:latin typeface="Arial"/>
              </a:rPr>
              <a:t>togeth</a:t>
            </a:r>
            <a:r>
              <a:rPr b="0" lang="en-GB" sz="2000" spc="-1" strike="noStrike">
                <a:latin typeface="Arial"/>
              </a:rPr>
              <a:t>er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Compare </a:t>
            </a:r>
            <a:r>
              <a:rPr b="0" lang="en-GB" sz="2000" spc="-1" strike="noStrike">
                <a:latin typeface="Arial"/>
              </a:rPr>
              <a:t>it with </a:t>
            </a:r>
            <a:r>
              <a:rPr b="0" lang="en-GB" sz="2000" spc="-1" strike="noStrike">
                <a:latin typeface="Arial"/>
              </a:rPr>
              <a:t>Moses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On a 32 </a:t>
            </a:r>
            <a:r>
              <a:rPr b="0" lang="en-GB" sz="2000" spc="-1" strike="noStrike">
                <a:latin typeface="Arial"/>
              </a:rPr>
              <a:t>core </a:t>
            </a:r>
            <a:r>
              <a:rPr b="0" lang="en-GB" sz="2000" spc="-1" strike="noStrike">
                <a:latin typeface="Arial"/>
              </a:rPr>
              <a:t>server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what </a:t>
            </a:r>
            <a:r>
              <a:rPr b="0" lang="en-GB" sz="2000" spc="-1" strike="noStrike">
                <a:latin typeface="Arial"/>
              </a:rPr>
              <a:t>would </a:t>
            </a:r>
            <a:r>
              <a:rPr b="0" lang="en-GB" sz="2000" spc="-1" strike="noStrike">
                <a:latin typeface="Arial"/>
              </a:rPr>
              <a:t>have </a:t>
            </a:r>
            <a:r>
              <a:rPr b="0" lang="en-GB" sz="2000" spc="-1" strike="noStrike">
                <a:latin typeface="Arial"/>
              </a:rPr>
              <a:t>taken </a:t>
            </a:r>
            <a:r>
              <a:rPr b="0" lang="en-GB" sz="2000" spc="-1" strike="noStrike">
                <a:latin typeface="Arial"/>
              </a:rPr>
              <a:t>30 </a:t>
            </a:r>
            <a:r>
              <a:rPr b="0" lang="en-GB" sz="2000" spc="-1" strike="noStrike">
                <a:latin typeface="Arial"/>
              </a:rPr>
              <a:t>minute</a:t>
            </a:r>
            <a:r>
              <a:rPr b="0" lang="en-GB" sz="2000" spc="-1" strike="noStrike">
                <a:latin typeface="Arial"/>
              </a:rPr>
              <a:t>s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now </a:t>
            </a:r>
            <a:r>
              <a:rPr b="0" lang="en-GB" sz="2000" spc="-1" strike="noStrike">
                <a:latin typeface="Arial"/>
              </a:rPr>
              <a:t>take 3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1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8D41E96-F706-4213-8D48-17AAED96A60E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Have we </a:t>
            </a:r>
            <a:r>
              <a:rPr b="0" lang="en-GB" sz="2000" spc="-1" strike="noStrike">
                <a:latin typeface="Arial"/>
              </a:rPr>
              <a:t>achiev</a:t>
            </a:r>
            <a:r>
              <a:rPr b="0" lang="en-GB" sz="2000" spc="-1" strike="noStrike">
                <a:latin typeface="Arial"/>
              </a:rPr>
              <a:t>ed our </a:t>
            </a:r>
            <a:r>
              <a:rPr b="0" lang="en-GB" sz="2000" spc="-1" strike="noStrike">
                <a:latin typeface="Arial"/>
              </a:rPr>
              <a:t>goal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 </a:t>
            </a:r>
            <a:r>
              <a:rPr b="0" lang="en-GB" sz="2000" spc="-1" strike="noStrike">
                <a:latin typeface="Arial"/>
              </a:rPr>
              <a:t>- linear </a:t>
            </a:r>
            <a:r>
              <a:rPr b="0" lang="en-GB" sz="2000" spc="-1" strike="noStrike">
                <a:latin typeface="Arial"/>
              </a:rPr>
              <a:t>speed </a:t>
            </a:r>
            <a:r>
              <a:rPr b="0" lang="en-GB" sz="2000" spc="-1" strike="noStrike">
                <a:latin typeface="Arial"/>
              </a:rPr>
              <a:t>up </a:t>
            </a:r>
            <a:r>
              <a:rPr b="0" lang="en-GB" sz="2000" spc="-1" strike="noStrike">
                <a:latin typeface="Arial"/>
              </a:rPr>
              <a:t>when </a:t>
            </a:r>
            <a:r>
              <a:rPr b="0" lang="en-GB" sz="2000" spc="-1" strike="noStrike">
                <a:latin typeface="Arial"/>
              </a:rPr>
              <a:t>using </a:t>
            </a:r>
            <a:r>
              <a:rPr b="0" lang="en-GB" sz="2000" spc="-1" strike="noStrike">
                <a:latin typeface="Arial"/>
              </a:rPr>
              <a:t>more </a:t>
            </a:r>
            <a:r>
              <a:rPr b="0" lang="en-GB" sz="2000" spc="-1" strike="noStrike">
                <a:latin typeface="Arial"/>
              </a:rPr>
              <a:t>thread</a:t>
            </a:r>
            <a:r>
              <a:rPr b="0" lang="en-GB" sz="2000" spc="-1" strike="noStrike">
                <a:latin typeface="Arial"/>
              </a:rPr>
              <a:t>s?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Not quite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The 1</a:t>
            </a:r>
            <a:r>
              <a:rPr b="0" lang="en-GB" sz="2000" spc="-1" strike="noStrike" baseline="30000">
                <a:latin typeface="Arial"/>
              </a:rPr>
              <a:t>st</a:t>
            </a:r>
            <a:r>
              <a:rPr b="0" lang="en-GB" sz="2000" spc="-1" strike="noStrike">
                <a:latin typeface="Arial"/>
              </a:rPr>
              <a:t> </a:t>
            </a:r>
            <a:r>
              <a:rPr b="0" lang="en-GB" sz="2000" spc="-1" strike="noStrike">
                <a:latin typeface="Arial"/>
              </a:rPr>
              <a:t>thing </a:t>
            </a:r>
            <a:r>
              <a:rPr b="0" lang="en-GB" sz="2000" spc="-1" strike="noStrike">
                <a:latin typeface="Arial"/>
              </a:rPr>
              <a:t>we </a:t>
            </a:r>
            <a:r>
              <a:rPr b="0" lang="en-GB" sz="2000" spc="-1" strike="noStrike">
                <a:latin typeface="Arial"/>
              </a:rPr>
              <a:t>notice 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After 16 </a:t>
            </a:r>
            <a:r>
              <a:rPr b="0" lang="en-GB" sz="2000" spc="-1" strike="noStrike">
                <a:latin typeface="Arial"/>
              </a:rPr>
              <a:t>thread</a:t>
            </a:r>
            <a:r>
              <a:rPr b="0" lang="en-GB" sz="2000" spc="-1" strike="noStrike">
                <a:latin typeface="Arial"/>
              </a:rPr>
              <a:t>s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</a:t>
            </a:r>
            <a:r>
              <a:rPr b="0" lang="en-GB" sz="2000" spc="-1" strike="noStrike">
                <a:latin typeface="Arial"/>
              </a:rPr>
              <a:t>speed</a:t>
            </a:r>
            <a:r>
              <a:rPr b="0" lang="en-GB" sz="2000" spc="-1" strike="noStrike">
                <a:latin typeface="Arial"/>
              </a:rPr>
              <a:t>up is </a:t>
            </a:r>
            <a:r>
              <a:rPr b="0" lang="en-GB" sz="2000" spc="-1" strike="noStrike">
                <a:latin typeface="Arial"/>
              </a:rPr>
              <a:t>not so </a:t>
            </a:r>
            <a:r>
              <a:rPr b="0" lang="en-GB" sz="2000" spc="-1" strike="noStrike">
                <a:latin typeface="Arial"/>
              </a:rPr>
              <a:t>great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 </a:t>
            </a:r>
            <a:r>
              <a:rPr b="0" lang="en-GB" sz="2000" spc="-1" strike="noStrike">
                <a:latin typeface="Arial"/>
              </a:rPr>
              <a:t>- very </a:t>
            </a:r>
            <a:r>
              <a:rPr b="0" lang="en-GB" sz="2000" spc="-1" strike="noStrike">
                <a:latin typeface="Arial"/>
              </a:rPr>
              <a:t>easy </a:t>
            </a:r>
            <a:r>
              <a:rPr b="0" lang="en-GB" sz="2000" spc="-1" strike="noStrike">
                <a:latin typeface="Arial"/>
              </a:rPr>
              <a:t>to </a:t>
            </a:r>
            <a:r>
              <a:rPr b="0" lang="en-GB" sz="2000" spc="-1" strike="noStrike">
                <a:latin typeface="Arial"/>
              </a:rPr>
              <a:t>explain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     </a:t>
            </a:r>
            <a:r>
              <a:rPr b="0" lang="en-GB" sz="2000" spc="-1" strike="noStrike">
                <a:latin typeface="Arial"/>
              </a:rPr>
              <a:t>- </a:t>
            </a:r>
            <a:r>
              <a:rPr b="0" lang="en-GB" sz="2000" spc="-1" strike="noStrike">
                <a:latin typeface="Arial"/>
              </a:rPr>
              <a:t>our 32 </a:t>
            </a:r>
            <a:r>
              <a:rPr b="0" lang="en-GB" sz="2000" spc="-1" strike="noStrike">
                <a:latin typeface="Arial"/>
              </a:rPr>
              <a:t>core </a:t>
            </a:r>
            <a:r>
              <a:rPr b="0" lang="en-GB" sz="2000" spc="-1" strike="noStrike">
                <a:latin typeface="Arial"/>
              </a:rPr>
              <a:t>server </a:t>
            </a:r>
            <a:r>
              <a:rPr b="0" lang="en-GB" sz="2000" spc="-1" strike="noStrike">
                <a:latin typeface="Arial"/>
              </a:rPr>
              <a:t>doesn’t </a:t>
            </a:r>
            <a:r>
              <a:rPr b="0" lang="en-GB" sz="2000" spc="-1" strike="noStrike">
                <a:latin typeface="Arial"/>
              </a:rPr>
              <a:t>actuall</a:t>
            </a:r>
            <a:r>
              <a:rPr b="0" lang="en-GB" sz="2000" spc="-1" strike="noStrike">
                <a:latin typeface="Arial"/>
              </a:rPr>
              <a:t>y have </a:t>
            </a:r>
            <a:r>
              <a:rPr b="0" lang="en-GB" sz="2000" spc="-1" strike="noStrike">
                <a:latin typeface="Arial"/>
              </a:rPr>
              <a:t>32 </a:t>
            </a:r>
            <a:r>
              <a:rPr b="0" lang="en-GB" sz="2000" spc="-1" strike="noStrike">
                <a:latin typeface="Arial"/>
              </a:rPr>
              <a:t>cores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     </a:t>
            </a:r>
            <a:r>
              <a:rPr b="0" lang="en-GB" sz="2000" spc="-1" strike="noStrike">
                <a:latin typeface="Arial"/>
              </a:rPr>
              <a:t>- </a:t>
            </a:r>
            <a:r>
              <a:rPr b="0" lang="en-GB" sz="2000" spc="-1" strike="noStrike">
                <a:latin typeface="Arial"/>
              </a:rPr>
              <a:t>has 16 </a:t>
            </a:r>
            <a:r>
              <a:rPr b="0" lang="en-GB" sz="2000" spc="-1" strike="noStrike">
                <a:latin typeface="Arial"/>
              </a:rPr>
              <a:t>real </a:t>
            </a:r>
            <a:r>
              <a:rPr b="0" lang="en-GB" sz="2000" spc="-1" strike="noStrike">
                <a:latin typeface="Arial"/>
              </a:rPr>
              <a:t>cores 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     </a:t>
            </a:r>
            <a:r>
              <a:rPr b="0" lang="en-GB" sz="2000" spc="-1" strike="noStrike">
                <a:latin typeface="Arial"/>
              </a:rPr>
              <a:t>- 16 </a:t>
            </a:r>
            <a:r>
              <a:rPr b="0" lang="en-GB" sz="2000" spc="-1" strike="noStrike">
                <a:latin typeface="Arial"/>
              </a:rPr>
              <a:t>virtual </a:t>
            </a:r>
            <a:r>
              <a:rPr b="0" lang="en-GB" sz="2000" spc="-1" strike="noStrike">
                <a:latin typeface="Arial"/>
              </a:rPr>
              <a:t>cores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     </a:t>
            </a:r>
            <a:r>
              <a:rPr b="0" lang="en-GB" sz="2000" spc="-1" strike="noStrike">
                <a:latin typeface="Arial"/>
              </a:rPr>
              <a:t>- </a:t>
            </a:r>
            <a:r>
              <a:rPr b="0" lang="en-GB" sz="2000" spc="-1" strike="noStrike">
                <a:latin typeface="Arial"/>
              </a:rPr>
              <a:t>techniq</a:t>
            </a:r>
            <a:r>
              <a:rPr b="0" lang="en-GB" sz="2000" spc="-1" strike="noStrike">
                <a:latin typeface="Arial"/>
              </a:rPr>
              <a:t>ue </a:t>
            </a:r>
            <a:r>
              <a:rPr b="0" lang="en-GB" sz="2000" spc="-1" strike="noStrike">
                <a:latin typeface="Arial"/>
              </a:rPr>
              <a:t>called </a:t>
            </a:r>
            <a:r>
              <a:rPr b="0" lang="en-GB" sz="2000" spc="-1" strike="noStrike">
                <a:latin typeface="Arial"/>
              </a:rPr>
              <a:t>hypert</a:t>
            </a:r>
            <a:r>
              <a:rPr b="0" lang="en-GB" sz="2000" spc="-1" strike="noStrike">
                <a:latin typeface="Arial"/>
              </a:rPr>
              <a:t>hreadi</a:t>
            </a:r>
            <a:r>
              <a:rPr b="0" lang="en-GB" sz="2000" spc="-1" strike="noStrike">
                <a:latin typeface="Arial"/>
              </a:rPr>
              <a:t>ng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     </a:t>
            </a:r>
            <a:r>
              <a:rPr b="0" lang="en-GB" sz="2000" spc="-1" strike="noStrike">
                <a:latin typeface="Arial"/>
              </a:rPr>
              <a:t>- so </a:t>
            </a:r>
            <a:r>
              <a:rPr b="0" lang="en-GB" sz="2000" spc="-1" strike="noStrike">
                <a:latin typeface="Arial"/>
              </a:rPr>
              <a:t>using </a:t>
            </a:r>
            <a:r>
              <a:rPr b="0" lang="en-GB" sz="2000" spc="-1" strike="noStrike">
                <a:latin typeface="Arial"/>
              </a:rPr>
              <a:t>more </a:t>
            </a:r>
            <a:r>
              <a:rPr b="0" lang="en-GB" sz="2000" spc="-1" strike="noStrike">
                <a:latin typeface="Arial"/>
              </a:rPr>
              <a:t>than </a:t>
            </a:r>
            <a:r>
              <a:rPr b="0" lang="en-GB" sz="2000" spc="-1" strike="noStrike">
                <a:latin typeface="Arial"/>
              </a:rPr>
              <a:t>16 </a:t>
            </a:r>
            <a:r>
              <a:rPr b="0" lang="en-GB" sz="2000" spc="-1" strike="noStrike">
                <a:latin typeface="Arial"/>
              </a:rPr>
              <a:t>thread</a:t>
            </a:r>
            <a:r>
              <a:rPr b="0" lang="en-GB" sz="2000" spc="-1" strike="noStrike">
                <a:latin typeface="Arial"/>
              </a:rPr>
              <a:t>s 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            </a:t>
            </a:r>
            <a:r>
              <a:rPr b="0" lang="en-GB" sz="2000" spc="-1" strike="noStrike">
                <a:latin typeface="Arial"/>
              </a:rPr>
              <a:t>- the </a:t>
            </a:r>
            <a:r>
              <a:rPr b="0" lang="en-GB" sz="2000" spc="-1" strike="noStrike">
                <a:latin typeface="Arial"/>
              </a:rPr>
              <a:t>real </a:t>
            </a:r>
            <a:r>
              <a:rPr b="0" lang="en-GB" sz="2000" spc="-1" strike="noStrike">
                <a:latin typeface="Arial"/>
              </a:rPr>
              <a:t>cores </a:t>
            </a:r>
            <a:r>
              <a:rPr b="0" lang="en-GB" sz="2000" spc="-1" strike="noStrike">
                <a:latin typeface="Arial"/>
              </a:rPr>
              <a:t>needs </a:t>
            </a:r>
            <a:r>
              <a:rPr b="0" lang="en-GB" sz="2000" spc="-1" strike="noStrike">
                <a:latin typeface="Arial"/>
              </a:rPr>
              <a:t>to </a:t>
            </a:r>
            <a:r>
              <a:rPr b="0" lang="en-GB" sz="2000" spc="-1" strike="noStrike">
                <a:latin typeface="Arial"/>
              </a:rPr>
              <a:t>double </a:t>
            </a:r>
            <a:r>
              <a:rPr b="0" lang="en-GB" sz="2000" spc="-1" strike="noStrike">
                <a:latin typeface="Arial"/>
              </a:rPr>
              <a:t>up on </a:t>
            </a:r>
            <a:r>
              <a:rPr b="0" lang="en-GB" sz="2000" spc="-1" strike="noStrike">
                <a:latin typeface="Arial"/>
              </a:rPr>
              <a:t>the </a:t>
            </a:r>
            <a:r>
              <a:rPr b="0" lang="en-GB" sz="2000" spc="-1" strike="noStrike">
                <a:latin typeface="Arial"/>
              </a:rPr>
              <a:t>work </a:t>
            </a:r>
            <a:r>
              <a:rPr b="0" lang="en-GB" sz="2000" spc="-1" strike="noStrike">
                <a:latin typeface="Arial"/>
              </a:rPr>
              <a:t>they </a:t>
            </a:r>
            <a:r>
              <a:rPr b="0" lang="en-GB" sz="2000" spc="-1" strike="noStrike">
                <a:latin typeface="Arial"/>
              </a:rPr>
              <a:t>do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Even </a:t>
            </a:r>
            <a:r>
              <a:rPr b="0" lang="en-GB" sz="2000" spc="-1" strike="noStrike">
                <a:latin typeface="Arial"/>
              </a:rPr>
              <a:t>before </a:t>
            </a:r>
            <a:r>
              <a:rPr b="0" lang="en-GB" sz="2000" spc="-1" strike="noStrike">
                <a:latin typeface="Arial"/>
              </a:rPr>
              <a:t>16 </a:t>
            </a:r>
            <a:r>
              <a:rPr b="0" lang="en-GB" sz="2000" spc="-1" strike="noStrike">
                <a:latin typeface="Arial"/>
              </a:rPr>
              <a:t>thread</a:t>
            </a:r>
            <a:r>
              <a:rPr b="0" lang="en-GB" sz="2000" spc="-1" strike="noStrike">
                <a:latin typeface="Arial"/>
              </a:rPr>
              <a:t>s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- there is </a:t>
            </a:r>
            <a:r>
              <a:rPr b="0" lang="en-GB" sz="2000" spc="-1" strike="noStrike">
                <a:latin typeface="Arial"/>
              </a:rPr>
              <a:t>some </a:t>
            </a:r>
            <a:r>
              <a:rPr b="0" lang="en-GB" sz="2000" spc="-1" strike="noStrike">
                <a:latin typeface="Arial"/>
              </a:rPr>
              <a:t>non-</a:t>
            </a:r>
            <a:r>
              <a:rPr b="0" lang="en-GB" sz="2000" spc="-1" strike="noStrike">
                <a:latin typeface="Arial"/>
              </a:rPr>
              <a:t>linearit</a:t>
            </a:r>
            <a:r>
              <a:rPr b="0" lang="en-GB" sz="2000" spc="-1" strike="noStrike">
                <a:latin typeface="Arial"/>
              </a:rPr>
              <a:t>y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</a:t>
            </a:r>
            <a:r>
              <a:rPr b="0" lang="en-GB" sz="2000" spc="-1" strike="noStrike">
                <a:latin typeface="Arial"/>
              </a:rPr>
              <a:t>- the </a:t>
            </a:r>
            <a:r>
              <a:rPr b="0" lang="en-GB" sz="2000" spc="-1" strike="noStrike">
                <a:latin typeface="Arial"/>
              </a:rPr>
              <a:t>cause </a:t>
            </a:r>
            <a:r>
              <a:rPr b="0" lang="en-GB" sz="2000" spc="-1" strike="noStrike">
                <a:latin typeface="Arial"/>
              </a:rPr>
              <a:t>of this </a:t>
            </a:r>
            <a:r>
              <a:rPr b="0" lang="en-GB" sz="2000" spc="-1" strike="noStrike">
                <a:latin typeface="Arial"/>
              </a:rPr>
              <a:t>we </a:t>
            </a:r>
            <a:r>
              <a:rPr b="0" lang="en-GB" sz="2000" spc="-1" strike="noStrike">
                <a:latin typeface="Arial"/>
              </a:rPr>
              <a:t>don’t </a:t>
            </a:r>
            <a:r>
              <a:rPr b="0" lang="en-GB" sz="2000" spc="-1" strike="noStrike">
                <a:latin typeface="Arial"/>
              </a:rPr>
              <a:t>know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At a </a:t>
            </a:r>
            <a:r>
              <a:rPr b="0" lang="en-GB" sz="2000" spc="-1" strike="noStrike">
                <a:latin typeface="Arial"/>
              </a:rPr>
              <a:t>guess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</a:t>
            </a:r>
            <a:r>
              <a:rPr b="0" lang="en-GB" sz="2000" spc="-1" strike="noStrike">
                <a:latin typeface="Arial"/>
              </a:rPr>
              <a:t>- we’ve </a:t>
            </a:r>
            <a:r>
              <a:rPr b="0" lang="en-GB" sz="2000" spc="-1" strike="noStrike">
                <a:latin typeface="Arial"/>
              </a:rPr>
              <a:t>saturat</a:t>
            </a:r>
            <a:r>
              <a:rPr b="0" lang="en-GB" sz="2000" spc="-1" strike="noStrike">
                <a:latin typeface="Arial"/>
              </a:rPr>
              <a:t>ed the </a:t>
            </a:r>
            <a:r>
              <a:rPr b="0" lang="en-GB" sz="2000" spc="-1" strike="noStrike">
                <a:latin typeface="Arial"/>
              </a:rPr>
              <a:t>commu</a:t>
            </a:r>
            <a:r>
              <a:rPr b="0" lang="en-GB" sz="2000" spc="-1" strike="noStrike">
                <a:latin typeface="Arial"/>
              </a:rPr>
              <a:t>nicatio</a:t>
            </a:r>
            <a:r>
              <a:rPr b="0" lang="en-GB" sz="2000" spc="-1" strike="noStrike">
                <a:latin typeface="Arial"/>
              </a:rPr>
              <a:t>n bus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</a:t>
            </a:r>
            <a:r>
              <a:rPr b="0" lang="en-GB" sz="2000" spc="-1" strike="noStrike">
                <a:latin typeface="Arial"/>
              </a:rPr>
              <a:t>- page </a:t>
            </a:r>
            <a:r>
              <a:rPr b="0" lang="en-GB" sz="2000" spc="-1" strike="noStrike">
                <a:latin typeface="Arial"/>
              </a:rPr>
              <a:t>fault in </a:t>
            </a:r>
            <a:r>
              <a:rPr b="0" lang="en-GB" sz="2000" spc="-1" strike="noStrike">
                <a:latin typeface="Arial"/>
              </a:rPr>
              <a:t>the </a:t>
            </a:r>
            <a:r>
              <a:rPr b="0" lang="en-GB" sz="2000" spc="-1" strike="noStrike">
                <a:latin typeface="Arial"/>
              </a:rPr>
              <a:t>CPU </a:t>
            </a:r>
            <a:r>
              <a:rPr b="0" lang="en-GB" sz="2000" spc="-1" strike="noStrike">
                <a:latin typeface="Arial"/>
              </a:rPr>
              <a:t>cache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Regardle</a:t>
            </a:r>
            <a:r>
              <a:rPr b="0" lang="en-GB" sz="2000" spc="-1" strike="noStrike">
                <a:latin typeface="Arial"/>
              </a:rPr>
              <a:t>ss of </a:t>
            </a:r>
            <a:r>
              <a:rPr b="0" lang="en-GB" sz="2000" spc="-1" strike="noStrike">
                <a:latin typeface="Arial"/>
              </a:rPr>
              <a:t>these </a:t>
            </a:r>
            <a:r>
              <a:rPr b="0" lang="en-GB" sz="2000" spc="-1" strike="noStrike">
                <a:latin typeface="Arial"/>
              </a:rPr>
              <a:t>faults, 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the main </a:t>
            </a:r>
            <a:r>
              <a:rPr b="0" lang="en-GB" sz="2000" spc="-1" strike="noStrike">
                <a:latin typeface="Arial"/>
              </a:rPr>
              <a:t>take </a:t>
            </a:r>
            <a:r>
              <a:rPr b="0" lang="en-GB" sz="2000" spc="-1" strike="noStrike">
                <a:latin typeface="Arial"/>
              </a:rPr>
              <a:t>home </a:t>
            </a:r>
            <a:r>
              <a:rPr b="0" lang="en-GB" sz="2000" spc="-1" strike="noStrike">
                <a:latin typeface="Arial"/>
              </a:rPr>
              <a:t>messa</a:t>
            </a:r>
            <a:r>
              <a:rPr b="0" lang="en-GB" sz="2000" spc="-1" strike="noStrike">
                <a:latin typeface="Arial"/>
              </a:rPr>
              <a:t>ge of </a:t>
            </a:r>
            <a:r>
              <a:rPr b="0" lang="en-GB" sz="2000" spc="-1" strike="noStrike">
                <a:latin typeface="Arial"/>
              </a:rPr>
              <a:t>this </a:t>
            </a:r>
            <a:r>
              <a:rPr b="0" lang="en-GB" sz="2000" spc="-1" strike="noStrike">
                <a:latin typeface="Arial"/>
              </a:rPr>
              <a:t>graph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our </a:t>
            </a:r>
            <a:r>
              <a:rPr b="0" lang="en-GB" sz="2000" spc="-1" strike="noStrike">
                <a:latin typeface="Arial"/>
              </a:rPr>
              <a:t>work is </a:t>
            </a:r>
            <a:r>
              <a:rPr b="0" lang="en-GB" sz="2000" spc="-1" strike="noStrike">
                <a:latin typeface="Arial"/>
              </a:rPr>
              <a:t>much </a:t>
            </a:r>
            <a:r>
              <a:rPr b="0" lang="en-GB" sz="2000" spc="-1" strike="noStrike">
                <a:latin typeface="Arial"/>
              </a:rPr>
              <a:t>faster </a:t>
            </a:r>
            <a:r>
              <a:rPr b="0" lang="en-GB" sz="2000" spc="-1" strike="noStrike">
                <a:latin typeface="Arial"/>
              </a:rPr>
              <a:t>than </a:t>
            </a:r>
            <a:r>
              <a:rPr b="0" lang="en-GB" sz="2000" spc="-1" strike="noStrike">
                <a:latin typeface="Arial"/>
              </a:rPr>
              <a:t>Moses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keep </a:t>
            </a:r>
            <a:r>
              <a:rPr b="0" lang="en-GB" sz="2000" spc="-1" strike="noStrike">
                <a:latin typeface="Arial"/>
              </a:rPr>
              <a:t>on </a:t>
            </a:r>
            <a:r>
              <a:rPr b="0" lang="en-GB" sz="2000" spc="-1" strike="noStrike">
                <a:latin typeface="Arial"/>
              </a:rPr>
              <a:t>scaling </a:t>
            </a:r>
            <a:r>
              <a:rPr b="0" lang="en-GB" sz="2000" spc="-1" strike="noStrike">
                <a:latin typeface="Arial"/>
              </a:rPr>
              <a:t>to 32 </a:t>
            </a:r>
            <a:r>
              <a:rPr b="0" lang="en-GB" sz="2000" spc="-1" strike="noStrike">
                <a:latin typeface="Arial"/>
              </a:rPr>
              <a:t>cores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21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DA84F94-F178-47D9-978A-6602A597A1EC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Does it </a:t>
            </a:r>
            <a:r>
              <a:rPr b="0" lang="en-GB" sz="2000" spc="-1" strike="noStrike">
                <a:latin typeface="Arial"/>
              </a:rPr>
              <a:t>slow </a:t>
            </a:r>
            <a:r>
              <a:rPr b="0" lang="en-GB" sz="2000" spc="-1" strike="noStrike">
                <a:latin typeface="Arial"/>
              </a:rPr>
              <a:t>down </a:t>
            </a:r>
            <a:r>
              <a:rPr b="0" lang="en-GB" sz="2000" spc="-1" strike="noStrike">
                <a:latin typeface="Arial"/>
              </a:rPr>
              <a:t>with 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</a:t>
            </a:r>
            <a:r>
              <a:rPr b="0" lang="en-GB" sz="2000" spc="-1" strike="noStrike">
                <a:latin typeface="Arial"/>
              </a:rPr>
              <a:t>differe</a:t>
            </a:r>
            <a:r>
              <a:rPr b="0" lang="en-GB" sz="2000" spc="-1" strike="noStrike">
                <a:latin typeface="Arial"/>
              </a:rPr>
              <a:t>nt </a:t>
            </a:r>
            <a:r>
              <a:rPr b="0" lang="en-GB" sz="2000" spc="-1" strike="noStrike">
                <a:latin typeface="Arial"/>
              </a:rPr>
              <a:t>models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</a:t>
            </a:r>
            <a:r>
              <a:rPr b="0" lang="en-GB" sz="2000" spc="-1" strike="noStrike">
                <a:latin typeface="Arial"/>
              </a:rPr>
              <a:t>senten</a:t>
            </a:r>
            <a:r>
              <a:rPr b="0" lang="en-GB" sz="2000" spc="-1" strike="noStrike">
                <a:latin typeface="Arial"/>
              </a:rPr>
              <a:t>ce </a:t>
            </a:r>
            <a:r>
              <a:rPr b="0" lang="en-GB" sz="2000" spc="-1" strike="noStrike">
                <a:latin typeface="Arial"/>
              </a:rPr>
              <a:t>length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For all </a:t>
            </a:r>
            <a:r>
              <a:rPr b="0" lang="en-GB" sz="2000" spc="-1" strike="noStrike">
                <a:latin typeface="Arial"/>
              </a:rPr>
              <a:t>our </a:t>
            </a:r>
            <a:r>
              <a:rPr b="0" lang="en-GB" sz="2000" spc="-1" strike="noStrike">
                <a:latin typeface="Arial"/>
              </a:rPr>
              <a:t>experi</a:t>
            </a:r>
            <a:r>
              <a:rPr b="0" lang="en-GB" sz="2000" spc="-1" strike="noStrike">
                <a:latin typeface="Arial"/>
              </a:rPr>
              <a:t>ments </a:t>
            </a:r>
            <a:r>
              <a:rPr b="0" lang="en-GB" sz="2000" spc="-1" strike="noStrike">
                <a:latin typeface="Arial"/>
              </a:rPr>
              <a:t>so far 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the </a:t>
            </a:r>
            <a:r>
              <a:rPr b="0" lang="en-GB" sz="2000" spc="-1" strike="noStrike">
                <a:latin typeface="Arial"/>
              </a:rPr>
              <a:t>averag</a:t>
            </a:r>
            <a:r>
              <a:rPr b="0" lang="en-GB" sz="2000" spc="-1" strike="noStrike">
                <a:latin typeface="Arial"/>
              </a:rPr>
              <a:t>e </a:t>
            </a:r>
            <a:r>
              <a:rPr b="0" lang="en-GB" sz="2000" spc="-1" strike="noStrike">
                <a:latin typeface="Arial"/>
              </a:rPr>
              <a:t>senten</a:t>
            </a:r>
            <a:r>
              <a:rPr b="0" lang="en-GB" sz="2000" spc="-1" strike="noStrike">
                <a:latin typeface="Arial"/>
              </a:rPr>
              <a:t>ce </a:t>
            </a:r>
            <a:r>
              <a:rPr b="0" lang="en-GB" sz="2000" spc="-1" strike="noStrike">
                <a:latin typeface="Arial"/>
              </a:rPr>
              <a:t>length </a:t>
            </a:r>
            <a:r>
              <a:rPr b="0" lang="en-GB" sz="2000" spc="-1" strike="noStrike">
                <a:latin typeface="Arial"/>
              </a:rPr>
              <a:t>7.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Now try </a:t>
            </a:r>
            <a:r>
              <a:rPr b="0" lang="en-GB" sz="2000" spc="-1" strike="noStrike">
                <a:latin typeface="Arial"/>
              </a:rPr>
              <a:t>with </a:t>
            </a:r>
            <a:r>
              <a:rPr b="0" lang="en-GB" sz="2000" spc="-1" strike="noStrike">
                <a:latin typeface="Arial"/>
              </a:rPr>
              <a:t>differe</a:t>
            </a:r>
            <a:r>
              <a:rPr b="0" lang="en-GB" sz="2000" spc="-1" strike="noStrike">
                <a:latin typeface="Arial"/>
              </a:rPr>
              <a:t>nt </a:t>
            </a:r>
            <a:r>
              <a:rPr b="0" lang="en-GB" sz="2000" spc="-1" strike="noStrike">
                <a:latin typeface="Arial"/>
              </a:rPr>
              <a:t>model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and </a:t>
            </a:r>
            <a:r>
              <a:rPr b="0" lang="en-GB" sz="2000" spc="-1" strike="noStrike">
                <a:latin typeface="Arial"/>
              </a:rPr>
              <a:t>test </a:t>
            </a:r>
            <a:r>
              <a:rPr b="0" lang="en-GB" sz="2000" spc="-1" strike="noStrike">
                <a:latin typeface="Arial"/>
              </a:rPr>
              <a:t>set </a:t>
            </a:r>
            <a:r>
              <a:rPr b="0" lang="en-GB" sz="2000" spc="-1" strike="noStrike">
                <a:latin typeface="Arial"/>
              </a:rPr>
              <a:t>with </a:t>
            </a:r>
            <a:r>
              <a:rPr b="0" lang="en-GB" sz="2000" spc="-1" strike="noStrike">
                <a:latin typeface="Arial"/>
              </a:rPr>
              <a:t>averag</a:t>
            </a:r>
            <a:r>
              <a:rPr b="0" lang="en-GB" sz="2000" spc="-1" strike="noStrike">
                <a:latin typeface="Arial"/>
              </a:rPr>
              <a:t>e </a:t>
            </a:r>
            <a:r>
              <a:rPr b="0" lang="en-GB" sz="2000" spc="-1" strike="noStrike">
                <a:latin typeface="Arial"/>
              </a:rPr>
              <a:t>senten</a:t>
            </a:r>
            <a:r>
              <a:rPr b="0" lang="en-GB" sz="2000" spc="-1" strike="noStrike">
                <a:latin typeface="Arial"/>
              </a:rPr>
              <a:t>ce </a:t>
            </a:r>
            <a:r>
              <a:rPr b="0" lang="en-GB" sz="2000" spc="-1" strike="noStrike">
                <a:latin typeface="Arial"/>
              </a:rPr>
              <a:t>length </a:t>
            </a:r>
            <a:r>
              <a:rPr b="0" lang="en-GB" sz="2000" spc="-1" strike="noStrike">
                <a:latin typeface="Arial"/>
              </a:rPr>
              <a:t>of 28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Still </a:t>
            </a:r>
            <a:r>
              <a:rPr b="0" lang="en-GB" sz="2000" spc="-1" strike="noStrike">
                <a:latin typeface="Arial"/>
              </a:rPr>
              <a:t>scales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Compari</a:t>
            </a:r>
            <a:r>
              <a:rPr b="0" lang="en-GB" sz="2000" spc="-1" strike="noStrike">
                <a:latin typeface="Arial"/>
              </a:rPr>
              <a:t>son </a:t>
            </a:r>
            <a:r>
              <a:rPr b="0" lang="en-GB" sz="2000" spc="-1" strike="noStrike">
                <a:latin typeface="Arial"/>
              </a:rPr>
              <a:t>with </a:t>
            </a:r>
            <a:r>
              <a:rPr b="0" lang="en-GB" sz="2000" spc="-1" strike="noStrike">
                <a:latin typeface="Arial"/>
              </a:rPr>
              <a:t>Moses </a:t>
            </a:r>
            <a:r>
              <a:rPr b="0" lang="en-GB" sz="2000" spc="-1" strike="noStrike">
                <a:latin typeface="Arial"/>
              </a:rPr>
              <a:t>is even </a:t>
            </a:r>
            <a:r>
              <a:rPr b="0" lang="en-GB" sz="2000" spc="-1" strike="noStrike">
                <a:latin typeface="Arial"/>
              </a:rPr>
              <a:t>better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about </a:t>
            </a:r>
            <a:r>
              <a:rPr b="0" lang="en-GB" sz="2000" spc="-1" strike="noStrike">
                <a:latin typeface="Arial"/>
              </a:rPr>
              <a:t>14.5 </a:t>
            </a:r>
            <a:r>
              <a:rPr b="0" lang="en-GB" sz="2000" spc="-1" strike="noStrike">
                <a:latin typeface="Arial"/>
              </a:rPr>
              <a:t>time </a:t>
            </a:r>
            <a:r>
              <a:rPr b="0" lang="en-GB" sz="2000" spc="-1" strike="noStrike">
                <a:latin typeface="Arial"/>
              </a:rPr>
              <a:t>faster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B844FE0-A2DC-47A4-B153-6705C09700A7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10 years ago when Moses started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a typical server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</a:t>
            </a:r>
            <a:r>
              <a:rPr b="0" lang="en-GB" sz="2000" spc="-1" strike="noStrike">
                <a:latin typeface="Arial"/>
              </a:rPr>
              <a:t>- had a small number of cores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</a:t>
            </a:r>
            <a:r>
              <a:rPr b="0" lang="en-GB" sz="2000" spc="-1" strike="noStrike">
                <a:latin typeface="Arial"/>
              </a:rPr>
              <a:t>- little memory, compared to what we have today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disk were slow, and still are today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Over the last 10 years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a lot of work has gone into how to make the best use of the hardware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To conserve memory and reduce loading time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model files for phrase-tables and language models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only loaded on demand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To reduce disk usage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 </a:t>
            </a:r>
            <a:r>
              <a:rPr b="0" lang="en-GB" sz="2000" spc="-1" strike="noStrike">
                <a:latin typeface="Arial"/>
              </a:rPr>
              <a:t>- we sometimes compressed those model files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Cos we don’t have many cores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multithreading was such a priority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These things helped our community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 </a:t>
            </a:r>
            <a:r>
              <a:rPr b="0" lang="en-GB" sz="2000" spc="-1" strike="noStrike">
                <a:latin typeface="Arial"/>
              </a:rPr>
              <a:t>- lowering by barrier to entry into MT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allow anyone with a normal, affordable pc or laptop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   </a:t>
            </a:r>
            <a:r>
              <a:rPr b="0" lang="en-GB" sz="2000" spc="-1" strike="noStrike">
                <a:latin typeface="Arial"/>
              </a:rPr>
              <a:t>- to use Moses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These innovations are still with us today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kenlm, binary phrase-table, suffix arrays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16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C8EDA09-9A36-4D62-AF86-A71B76435D0F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Have we </a:t>
            </a:r>
            <a:r>
              <a:rPr b="0" lang="en-GB" sz="2000" spc="-1" strike="noStrike">
                <a:latin typeface="Arial"/>
              </a:rPr>
              <a:t>inadve</a:t>
            </a:r>
            <a:r>
              <a:rPr b="0" lang="en-GB" sz="2000" spc="-1" strike="noStrike">
                <a:latin typeface="Arial"/>
              </a:rPr>
              <a:t>rtantly </a:t>
            </a:r>
            <a:r>
              <a:rPr b="0" lang="en-GB" sz="2000" spc="-1" strike="noStrike">
                <a:latin typeface="Arial"/>
              </a:rPr>
              <a:t>traded </a:t>
            </a:r>
            <a:r>
              <a:rPr b="0" lang="en-GB" sz="2000" spc="-1" strike="noStrike">
                <a:latin typeface="Arial"/>
              </a:rPr>
              <a:t>speed </a:t>
            </a:r>
            <a:r>
              <a:rPr b="0" lang="en-GB" sz="2000" spc="-1" strike="noStrike">
                <a:latin typeface="Arial"/>
              </a:rPr>
              <a:t>for </a:t>
            </a:r>
            <a:r>
              <a:rPr b="0" lang="en-GB" sz="2000" spc="-1" strike="noStrike">
                <a:latin typeface="Arial"/>
              </a:rPr>
              <a:t>quality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</a:t>
            </a:r>
            <a:r>
              <a:rPr b="0" lang="en-GB" sz="2000" spc="-1" strike="noStrike">
                <a:latin typeface="Arial"/>
              </a:rPr>
              <a:t>perhap</a:t>
            </a:r>
            <a:r>
              <a:rPr b="0" lang="en-GB" sz="2000" spc="-1" strike="noStrike">
                <a:latin typeface="Arial"/>
              </a:rPr>
              <a:t>s by </a:t>
            </a:r>
            <a:r>
              <a:rPr b="0" lang="en-GB" sz="2000" spc="-1" strike="noStrike">
                <a:latin typeface="Arial"/>
              </a:rPr>
              <a:t>prunin</a:t>
            </a:r>
            <a:r>
              <a:rPr b="0" lang="en-GB" sz="2000" spc="-1" strike="noStrike">
                <a:latin typeface="Arial"/>
              </a:rPr>
              <a:t>g more </a:t>
            </a:r>
            <a:r>
              <a:rPr b="0" lang="en-GB" sz="2000" spc="-1" strike="noStrike">
                <a:latin typeface="Arial"/>
              </a:rPr>
              <a:t>harshly </a:t>
            </a:r>
            <a:r>
              <a:rPr b="0" lang="en-GB" sz="2000" spc="-1" strike="noStrike">
                <a:latin typeface="Arial"/>
              </a:rPr>
              <a:t>than </a:t>
            </a:r>
            <a:r>
              <a:rPr b="0" lang="en-GB" sz="2000" spc="-1" strike="noStrike">
                <a:latin typeface="Arial"/>
              </a:rPr>
              <a:t>Moses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is </a:t>
            </a:r>
            <a:r>
              <a:rPr b="0" lang="en-GB" sz="2000" spc="-1" strike="noStrike">
                <a:latin typeface="Arial"/>
              </a:rPr>
              <a:t>there a </a:t>
            </a:r>
            <a:r>
              <a:rPr b="0" lang="en-GB" sz="2000" spc="-1" strike="noStrike">
                <a:latin typeface="Arial"/>
              </a:rPr>
              <a:t>bug in </a:t>
            </a:r>
            <a:r>
              <a:rPr b="0" lang="en-GB" sz="2000" spc="-1" strike="noStrike">
                <a:latin typeface="Arial"/>
              </a:rPr>
              <a:t>our </a:t>
            </a:r>
            <a:r>
              <a:rPr b="0" lang="en-GB" sz="2000" spc="-1" strike="noStrike">
                <a:latin typeface="Arial"/>
              </a:rPr>
              <a:t>decod</a:t>
            </a:r>
            <a:r>
              <a:rPr b="0" lang="en-GB" sz="2000" spc="-1" strike="noStrike">
                <a:latin typeface="Arial"/>
              </a:rPr>
              <a:t>er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   </a:t>
            </a:r>
            <a:r>
              <a:rPr b="0" lang="en-GB" sz="2000" spc="-1" strike="noStrike">
                <a:latin typeface="Arial"/>
              </a:rPr>
              <a:t>- </a:t>
            </a:r>
            <a:r>
              <a:rPr b="0" lang="en-GB" sz="2000" spc="-1" strike="noStrike">
                <a:latin typeface="Arial"/>
              </a:rPr>
              <a:t>forgott</a:t>
            </a:r>
            <a:r>
              <a:rPr b="0" lang="en-GB" sz="2000" spc="-1" strike="noStrike">
                <a:latin typeface="Arial"/>
              </a:rPr>
              <a:t>en to </a:t>
            </a:r>
            <a:r>
              <a:rPr b="0" lang="en-GB" sz="2000" spc="-1" strike="noStrike">
                <a:latin typeface="Arial"/>
              </a:rPr>
              <a:t>do </a:t>
            </a:r>
            <a:r>
              <a:rPr b="0" lang="en-GB" sz="2000" spc="-1" strike="noStrike">
                <a:latin typeface="Arial"/>
              </a:rPr>
              <a:t>some </a:t>
            </a:r>
            <a:r>
              <a:rPr b="0" lang="en-GB" sz="2000" spc="-1" strike="noStrike">
                <a:latin typeface="Arial"/>
              </a:rPr>
              <a:t>import</a:t>
            </a:r>
            <a:r>
              <a:rPr b="0" lang="en-GB" sz="2000" spc="-1" strike="noStrike">
                <a:latin typeface="Arial"/>
              </a:rPr>
              <a:t>ant but </a:t>
            </a:r>
            <a:r>
              <a:rPr b="0" lang="en-GB" sz="2000" spc="-1" strike="noStrike">
                <a:latin typeface="Arial"/>
              </a:rPr>
              <a:t>lengthy </a:t>
            </a:r>
            <a:r>
              <a:rPr b="0" lang="en-GB" sz="2000" spc="-1" strike="noStrike">
                <a:latin typeface="Arial"/>
              </a:rPr>
              <a:t>calcula</a:t>
            </a:r>
            <a:r>
              <a:rPr b="0" lang="en-GB" sz="2000" spc="-1" strike="noStrike">
                <a:latin typeface="Arial"/>
              </a:rPr>
              <a:t>tions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The </a:t>
            </a:r>
            <a:r>
              <a:rPr b="0" lang="en-GB" sz="2000" spc="-1" strike="noStrike">
                <a:latin typeface="Arial"/>
              </a:rPr>
              <a:t>proof </a:t>
            </a:r>
            <a:r>
              <a:rPr b="0" lang="en-GB" sz="2000" spc="-1" strike="noStrike">
                <a:latin typeface="Arial"/>
              </a:rPr>
              <a:t>of the </a:t>
            </a:r>
            <a:r>
              <a:rPr b="0" lang="en-GB" sz="2000" spc="-1" strike="noStrike">
                <a:latin typeface="Arial"/>
              </a:rPr>
              <a:t>MT pie </a:t>
            </a:r>
            <a:r>
              <a:rPr b="0" lang="en-GB" sz="2000" spc="-1" strike="noStrike">
                <a:latin typeface="Arial"/>
              </a:rPr>
              <a:t>is in </a:t>
            </a:r>
            <a:r>
              <a:rPr b="0" lang="en-GB" sz="2000" spc="-1" strike="noStrike">
                <a:latin typeface="Arial"/>
              </a:rPr>
              <a:t>the </a:t>
            </a:r>
            <a:r>
              <a:rPr b="0" lang="en-GB" sz="2000" spc="-1" strike="noStrike">
                <a:latin typeface="Arial"/>
              </a:rPr>
              <a:t>BLEU </a:t>
            </a:r>
            <a:r>
              <a:rPr b="0" lang="en-GB" sz="2000" spc="-1" strike="noStrike">
                <a:latin typeface="Arial"/>
              </a:rPr>
              <a:t>score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BLEU </a:t>
            </a:r>
            <a:r>
              <a:rPr b="0" lang="en-GB" sz="2000" spc="-1" strike="noStrike">
                <a:latin typeface="Arial"/>
              </a:rPr>
              <a:t>scores </a:t>
            </a:r>
            <a:r>
              <a:rPr b="0" lang="en-GB" sz="2000" spc="-1" strike="noStrike">
                <a:latin typeface="Arial"/>
              </a:rPr>
              <a:t>are </a:t>
            </a:r>
            <a:r>
              <a:rPr b="0" lang="en-GB" sz="2000" spc="-1" strike="noStrike">
                <a:latin typeface="Arial"/>
              </a:rPr>
              <a:t>very </a:t>
            </a:r>
            <a:r>
              <a:rPr b="0" lang="en-GB" sz="2000" spc="-1" strike="noStrike">
                <a:latin typeface="Arial"/>
              </a:rPr>
              <a:t>similar </a:t>
            </a:r>
            <a:r>
              <a:rPr b="0" lang="en-GB" sz="2000" spc="-1" strike="noStrike">
                <a:latin typeface="Arial"/>
              </a:rPr>
              <a:t>for all </a:t>
            </a:r>
            <a:r>
              <a:rPr b="0" lang="en-GB" sz="2000" spc="-1" strike="noStrike">
                <a:latin typeface="Arial"/>
              </a:rPr>
              <a:t>pop-</a:t>
            </a:r>
            <a:r>
              <a:rPr b="0" lang="en-GB" sz="2000" spc="-1" strike="noStrike">
                <a:latin typeface="Arial"/>
              </a:rPr>
              <a:t>limits </a:t>
            </a:r>
            <a:r>
              <a:rPr b="0" lang="en-GB" sz="2000" spc="-1" strike="noStrike">
                <a:latin typeface="Arial"/>
              </a:rPr>
              <a:t>we’ve </a:t>
            </a:r>
            <a:r>
              <a:rPr b="0" lang="en-GB" sz="2000" spc="-1" strike="noStrike">
                <a:latin typeface="Arial"/>
              </a:rPr>
              <a:t>tested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2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99A5C1E-0041-49FB-8E9F-D95958CA304C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This is </a:t>
            </a:r>
            <a:r>
              <a:rPr b="0" lang="en-GB" sz="2000" spc="-1" strike="noStrike">
                <a:latin typeface="Arial"/>
              </a:rPr>
              <a:t>not in </a:t>
            </a:r>
            <a:r>
              <a:rPr b="0" lang="en-GB" sz="2000" spc="-1" strike="noStrike">
                <a:latin typeface="Arial"/>
              </a:rPr>
              <a:t>the </a:t>
            </a:r>
            <a:r>
              <a:rPr b="0" lang="en-GB" sz="2000" spc="-1" strike="noStrike">
                <a:latin typeface="Arial"/>
              </a:rPr>
              <a:t>paper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might </a:t>
            </a:r>
            <a:r>
              <a:rPr b="0" lang="en-GB" sz="2000" spc="-1" strike="noStrike">
                <a:latin typeface="Arial"/>
              </a:rPr>
              <a:t>as well </a:t>
            </a:r>
            <a:r>
              <a:rPr b="0" lang="en-GB" sz="2000" spc="-1" strike="noStrike">
                <a:latin typeface="Arial"/>
              </a:rPr>
              <a:t>tell you </a:t>
            </a:r>
            <a:r>
              <a:rPr b="0" lang="en-GB" sz="2000" spc="-1" strike="noStrike">
                <a:latin typeface="Arial"/>
              </a:rPr>
              <a:t>now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Apply </a:t>
            </a:r>
            <a:r>
              <a:rPr b="0" lang="en-GB" sz="2000" spc="-1" strike="noStrike">
                <a:latin typeface="Arial"/>
              </a:rPr>
              <a:t>the </a:t>
            </a:r>
            <a:r>
              <a:rPr b="0" lang="en-GB" sz="2000" spc="-1" strike="noStrike">
                <a:latin typeface="Arial"/>
              </a:rPr>
              <a:t>same </a:t>
            </a:r>
            <a:r>
              <a:rPr b="0" lang="en-GB" sz="2000" spc="-1" strike="noStrike">
                <a:latin typeface="Arial"/>
              </a:rPr>
              <a:t>optimiz</a:t>
            </a:r>
            <a:r>
              <a:rPr b="0" lang="en-GB" sz="2000" spc="-1" strike="noStrike">
                <a:latin typeface="Arial"/>
              </a:rPr>
              <a:t>ations </a:t>
            </a:r>
            <a:r>
              <a:rPr b="0" lang="en-GB" sz="2000" spc="-1" strike="noStrike">
                <a:latin typeface="Arial"/>
              </a:rPr>
              <a:t>to the </a:t>
            </a:r>
            <a:r>
              <a:rPr b="0" lang="en-GB" sz="2000" spc="-1" strike="noStrike">
                <a:latin typeface="Arial"/>
              </a:rPr>
              <a:t>hierarc</a:t>
            </a:r>
            <a:r>
              <a:rPr b="0" lang="en-GB" sz="2000" spc="-1" strike="noStrike">
                <a:latin typeface="Arial"/>
              </a:rPr>
              <a:t>hical </a:t>
            </a:r>
            <a:r>
              <a:rPr b="0" lang="en-GB" sz="2000" spc="-1" strike="noStrike">
                <a:latin typeface="Arial"/>
              </a:rPr>
              <a:t>model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also </a:t>
            </a:r>
            <a:r>
              <a:rPr b="0" lang="en-GB" sz="2000" spc="-1" strike="noStrike">
                <a:latin typeface="Arial"/>
              </a:rPr>
              <a:t>availab</a:t>
            </a:r>
            <a:r>
              <a:rPr b="0" lang="en-GB" sz="2000" spc="-1" strike="noStrike">
                <a:latin typeface="Arial"/>
              </a:rPr>
              <a:t>le in </a:t>
            </a:r>
            <a:r>
              <a:rPr b="0" lang="en-GB" sz="2000" spc="-1" strike="noStrike">
                <a:latin typeface="Arial"/>
              </a:rPr>
              <a:t>Moses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Great </a:t>
            </a:r>
            <a:r>
              <a:rPr b="0" lang="en-GB" sz="2000" spc="-1" strike="noStrike">
                <a:latin typeface="Arial"/>
              </a:rPr>
              <a:t>speed</a:t>
            </a:r>
            <a:r>
              <a:rPr b="0" lang="en-GB" sz="2000" spc="-1" strike="noStrike">
                <a:latin typeface="Arial"/>
              </a:rPr>
              <a:t>up </a:t>
            </a:r>
            <a:r>
              <a:rPr b="0" lang="en-GB" sz="2000" spc="-1" strike="noStrike">
                <a:latin typeface="Arial"/>
              </a:rPr>
              <a:t>compa</a:t>
            </a:r>
            <a:r>
              <a:rPr b="0" lang="en-GB" sz="2000" spc="-1" strike="noStrike">
                <a:latin typeface="Arial"/>
              </a:rPr>
              <a:t>red to </a:t>
            </a:r>
            <a:r>
              <a:rPr b="0" lang="en-GB" sz="2000" spc="-1" strike="noStrike">
                <a:latin typeface="Arial"/>
              </a:rPr>
              <a:t>Moses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Unfair </a:t>
            </a:r>
            <a:r>
              <a:rPr b="0" lang="en-GB" sz="2000" spc="-1" strike="noStrike">
                <a:latin typeface="Arial"/>
              </a:rPr>
              <a:t>to </a:t>
            </a:r>
            <a:r>
              <a:rPr b="0" lang="en-GB" sz="2000" spc="-1" strike="noStrike">
                <a:latin typeface="Arial"/>
              </a:rPr>
              <a:t>compa</a:t>
            </a:r>
            <a:r>
              <a:rPr b="0" lang="en-GB" sz="2000" spc="-1" strike="noStrike">
                <a:latin typeface="Arial"/>
              </a:rPr>
              <a:t>re our </a:t>
            </a:r>
            <a:r>
              <a:rPr b="0" lang="en-GB" sz="2000" spc="-1" strike="noStrike">
                <a:latin typeface="Arial"/>
              </a:rPr>
              <a:t>work </a:t>
            </a:r>
            <a:r>
              <a:rPr b="0" lang="en-GB" sz="2000" spc="-1" strike="noStrike">
                <a:latin typeface="Arial"/>
              </a:rPr>
              <a:t>with </a:t>
            </a:r>
            <a:r>
              <a:rPr b="0" lang="en-GB" sz="2000" spc="-1" strike="noStrike">
                <a:latin typeface="Arial"/>
              </a:rPr>
              <a:t>Moses </a:t>
            </a:r>
            <a:r>
              <a:rPr b="0" lang="en-GB" sz="2000" spc="-1" strike="noStrike">
                <a:latin typeface="Arial"/>
              </a:rPr>
              <a:t>here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</a:t>
            </a:r>
            <a:r>
              <a:rPr b="0" lang="en-GB" sz="2000" spc="-1" strike="noStrike">
                <a:latin typeface="Arial"/>
              </a:rPr>
              <a:t>hierarc</a:t>
            </a:r>
            <a:r>
              <a:rPr b="0" lang="en-GB" sz="2000" spc="-1" strike="noStrike">
                <a:latin typeface="Arial"/>
              </a:rPr>
              <a:t>hical </a:t>
            </a:r>
            <a:r>
              <a:rPr b="0" lang="en-GB" sz="2000" spc="-1" strike="noStrike">
                <a:latin typeface="Arial"/>
              </a:rPr>
              <a:t>model </a:t>
            </a:r>
            <a:r>
              <a:rPr b="0" lang="en-GB" sz="2000" spc="-1" strike="noStrike">
                <a:latin typeface="Arial"/>
              </a:rPr>
              <a:t>has </a:t>
            </a:r>
            <a:r>
              <a:rPr b="0" lang="en-GB" sz="2000" spc="-1" strike="noStrike">
                <a:latin typeface="Arial"/>
              </a:rPr>
              <a:t>never </a:t>
            </a:r>
            <a:r>
              <a:rPr b="0" lang="en-GB" sz="2000" spc="-1" strike="noStrike">
                <a:latin typeface="Arial"/>
              </a:rPr>
              <a:t>been </a:t>
            </a:r>
            <a:r>
              <a:rPr b="0" lang="en-GB" sz="2000" spc="-1" strike="noStrike">
                <a:latin typeface="Arial"/>
              </a:rPr>
              <a:t>speed </a:t>
            </a:r>
            <a:r>
              <a:rPr b="0" lang="en-GB" sz="2000" spc="-1" strike="noStrike">
                <a:latin typeface="Arial"/>
              </a:rPr>
              <a:t>optimiz</a:t>
            </a:r>
            <a:r>
              <a:rPr b="0" lang="en-GB" sz="2000" spc="-1" strike="noStrike">
                <a:latin typeface="Arial"/>
              </a:rPr>
              <a:t>ed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   </a:t>
            </a:r>
            <a:r>
              <a:rPr b="0" lang="en-GB" sz="2000" spc="-1" strike="noStrike">
                <a:latin typeface="Arial"/>
              </a:rPr>
              <a:t>- no-</a:t>
            </a:r>
            <a:r>
              <a:rPr b="0" lang="en-GB" sz="2000" spc="-1" strike="noStrike">
                <a:latin typeface="Arial"/>
              </a:rPr>
              <a:t>one </a:t>
            </a:r>
            <a:r>
              <a:rPr b="0" lang="en-GB" sz="2000" spc="-1" strike="noStrike">
                <a:latin typeface="Arial"/>
              </a:rPr>
              <a:t>uses it </a:t>
            </a:r>
            <a:r>
              <a:rPr b="0" lang="en-GB" sz="2000" spc="-1" strike="noStrike">
                <a:latin typeface="Arial"/>
              </a:rPr>
              <a:t>in </a:t>
            </a:r>
            <a:r>
              <a:rPr b="0" lang="en-GB" sz="2000" spc="-1" strike="noStrike">
                <a:latin typeface="Arial"/>
              </a:rPr>
              <a:t>produc</a:t>
            </a:r>
            <a:r>
              <a:rPr b="0" lang="en-GB" sz="2000" spc="-1" strike="noStrike">
                <a:latin typeface="Arial"/>
              </a:rPr>
              <a:t>tion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Now that </a:t>
            </a:r>
            <a:r>
              <a:rPr b="0" lang="en-GB" sz="2000" spc="-1" strike="noStrike">
                <a:latin typeface="Arial"/>
              </a:rPr>
              <a:t>we are </a:t>
            </a:r>
            <a:r>
              <a:rPr b="0" lang="en-GB" sz="2000" spc="-1" strike="noStrike">
                <a:latin typeface="Arial"/>
              </a:rPr>
              <a:t>able to </a:t>
            </a:r>
            <a:r>
              <a:rPr b="0" lang="en-GB" sz="2000" spc="-1" strike="noStrike">
                <a:latin typeface="Arial"/>
              </a:rPr>
              <a:t>make </a:t>
            </a:r>
            <a:r>
              <a:rPr b="0" lang="en-GB" sz="2000" spc="-1" strike="noStrike">
                <a:latin typeface="Arial"/>
              </a:rPr>
              <a:t>better </a:t>
            </a:r>
            <a:r>
              <a:rPr b="0" lang="en-GB" sz="2000" spc="-1" strike="noStrike">
                <a:latin typeface="Arial"/>
              </a:rPr>
              <a:t>use of </a:t>
            </a:r>
            <a:r>
              <a:rPr b="0" lang="en-GB" sz="2000" spc="-1" strike="noStrike">
                <a:latin typeface="Arial"/>
              </a:rPr>
              <a:t>multi-</a:t>
            </a:r>
            <a:r>
              <a:rPr b="0" lang="en-GB" sz="2000" spc="-1" strike="noStrike">
                <a:latin typeface="Arial"/>
              </a:rPr>
              <a:t>core </a:t>
            </a:r>
            <a:r>
              <a:rPr b="0" lang="en-GB" sz="2000" spc="-1" strike="noStrike">
                <a:latin typeface="Arial"/>
              </a:rPr>
              <a:t>server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 </a:t>
            </a:r>
            <a:r>
              <a:rPr b="0" lang="en-GB" sz="2000" spc="-1" strike="noStrike">
                <a:latin typeface="Arial"/>
              </a:rPr>
              <a:t>-  </a:t>
            </a:r>
            <a:r>
              <a:rPr b="0" lang="en-GB" sz="2000" spc="-1" strike="noStrike">
                <a:latin typeface="Arial"/>
              </a:rPr>
              <a:t>perhap</a:t>
            </a:r>
            <a:r>
              <a:rPr b="0" lang="en-GB" sz="2000" spc="-1" strike="noStrike">
                <a:latin typeface="Arial"/>
              </a:rPr>
              <a:t>s </a:t>
            </a:r>
            <a:r>
              <a:rPr b="0" lang="en-GB" sz="2000" spc="-1" strike="noStrike">
                <a:latin typeface="Arial"/>
              </a:rPr>
              <a:t>comme</a:t>
            </a:r>
            <a:r>
              <a:rPr b="0" lang="en-GB" sz="2000" spc="-1" strike="noStrike">
                <a:latin typeface="Arial"/>
              </a:rPr>
              <a:t>rcially </a:t>
            </a:r>
            <a:r>
              <a:rPr b="0" lang="en-GB" sz="2000" spc="-1" strike="noStrike">
                <a:latin typeface="Arial"/>
              </a:rPr>
              <a:t>viable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2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B82A14B-9282-4577-8B7E-6CE9C8F604CF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In </a:t>
            </a:r>
            <a:r>
              <a:rPr b="0" lang="en-GB" sz="2000" spc="-1" strike="noStrike">
                <a:latin typeface="Arial"/>
              </a:rPr>
              <a:t>conclu</a:t>
            </a:r>
            <a:r>
              <a:rPr b="0" lang="en-GB" sz="2000" spc="-1" strike="noStrike">
                <a:latin typeface="Arial"/>
              </a:rPr>
              <a:t>sion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create </a:t>
            </a:r>
            <a:r>
              <a:rPr b="0" lang="en-GB" sz="2000" spc="-1" strike="noStrike">
                <a:latin typeface="Arial"/>
              </a:rPr>
              <a:t>a drop-</a:t>
            </a:r>
            <a:r>
              <a:rPr b="0" lang="en-GB" sz="2000" spc="-1" strike="noStrike">
                <a:latin typeface="Arial"/>
              </a:rPr>
              <a:t>in </a:t>
            </a:r>
            <a:r>
              <a:rPr b="0" lang="en-GB" sz="2000" spc="-1" strike="noStrike">
                <a:latin typeface="Arial"/>
              </a:rPr>
              <a:t>replac</a:t>
            </a:r>
            <a:r>
              <a:rPr b="0" lang="en-GB" sz="2000" spc="-1" strike="noStrike">
                <a:latin typeface="Arial"/>
              </a:rPr>
              <a:t>ement </a:t>
            </a:r>
            <a:r>
              <a:rPr b="0" lang="en-GB" sz="2000" spc="-1" strike="noStrike">
                <a:latin typeface="Arial"/>
              </a:rPr>
              <a:t>for the </a:t>
            </a:r>
            <a:r>
              <a:rPr b="0" lang="en-GB" sz="2000" spc="-1" strike="noStrike">
                <a:latin typeface="Arial"/>
              </a:rPr>
              <a:t>Moses </a:t>
            </a:r>
            <a:r>
              <a:rPr b="0" lang="en-GB" sz="2000" spc="-1" strike="noStrike">
                <a:latin typeface="Arial"/>
              </a:rPr>
              <a:t>decod</a:t>
            </a:r>
            <a:r>
              <a:rPr b="0" lang="en-GB" sz="2000" spc="-1" strike="noStrike">
                <a:latin typeface="Arial"/>
              </a:rPr>
              <a:t>er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But </a:t>
            </a:r>
            <a:r>
              <a:rPr b="0" lang="en-GB" sz="2000" spc="-1" strike="noStrike">
                <a:latin typeface="Arial"/>
              </a:rPr>
              <a:t>made </a:t>
            </a:r>
            <a:r>
              <a:rPr b="0" lang="en-GB" sz="2000" spc="-1" strike="noStrike">
                <a:latin typeface="Arial"/>
              </a:rPr>
              <a:t>multi-</a:t>
            </a:r>
            <a:r>
              <a:rPr b="0" lang="en-GB" sz="2000" spc="-1" strike="noStrike">
                <a:latin typeface="Arial"/>
              </a:rPr>
              <a:t>core </a:t>
            </a:r>
            <a:r>
              <a:rPr b="0" lang="en-GB" sz="2000" spc="-1" strike="noStrike">
                <a:latin typeface="Arial"/>
              </a:rPr>
              <a:t>decod</a:t>
            </a:r>
            <a:r>
              <a:rPr b="0" lang="en-GB" sz="2000" spc="-1" strike="noStrike">
                <a:latin typeface="Arial"/>
              </a:rPr>
              <a:t>er </a:t>
            </a:r>
            <a:r>
              <a:rPr b="0" lang="en-GB" sz="2000" spc="-1" strike="noStrike">
                <a:latin typeface="Arial"/>
              </a:rPr>
              <a:t>speed </a:t>
            </a:r>
            <a:r>
              <a:rPr b="0" lang="en-GB" sz="2000" spc="-1" strike="noStrike">
                <a:latin typeface="Arial"/>
              </a:rPr>
              <a:t>a </a:t>
            </a:r>
            <a:r>
              <a:rPr b="0" lang="en-GB" sz="2000" spc="-1" strike="noStrike">
                <a:latin typeface="Arial"/>
              </a:rPr>
              <a:t>priority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using </a:t>
            </a:r>
            <a:r>
              <a:rPr b="0" lang="en-GB" sz="2000" spc="-1" strike="noStrike">
                <a:latin typeface="Arial"/>
              </a:rPr>
              <a:t>custom</a:t>
            </a:r>
            <a:r>
              <a:rPr b="0" lang="en-GB" sz="2000" spc="-1" strike="noStrike">
                <a:latin typeface="Arial"/>
              </a:rPr>
              <a:t>ized </a:t>
            </a:r>
            <a:r>
              <a:rPr b="0" lang="en-GB" sz="2000" spc="-1" strike="noStrike">
                <a:latin typeface="Arial"/>
              </a:rPr>
              <a:t>memor</a:t>
            </a:r>
            <a:r>
              <a:rPr b="0" lang="en-GB" sz="2000" spc="-1" strike="noStrike">
                <a:latin typeface="Arial"/>
              </a:rPr>
              <a:t>y </a:t>
            </a:r>
            <a:r>
              <a:rPr b="0" lang="en-GB" sz="2000" spc="-1" strike="noStrike">
                <a:latin typeface="Arial"/>
              </a:rPr>
              <a:t>manag</a:t>
            </a:r>
            <a:r>
              <a:rPr b="0" lang="en-GB" sz="2000" spc="-1" strike="noStrike">
                <a:latin typeface="Arial"/>
              </a:rPr>
              <a:t>ement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faster </a:t>
            </a:r>
            <a:r>
              <a:rPr b="0" lang="en-GB" sz="2000" spc="-1" strike="noStrike">
                <a:latin typeface="Arial"/>
              </a:rPr>
              <a:t>phrase</a:t>
            </a:r>
            <a:r>
              <a:rPr b="0" lang="en-GB" sz="2000" spc="-1" strike="noStrike">
                <a:latin typeface="Arial"/>
              </a:rPr>
              <a:t>-table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</a:t>
            </a:r>
            <a:r>
              <a:rPr b="0" lang="en-GB" sz="2000" spc="-1" strike="noStrike">
                <a:latin typeface="Arial"/>
              </a:rPr>
              <a:t>integra</a:t>
            </a:r>
            <a:r>
              <a:rPr b="0" lang="en-GB" sz="2000" spc="-1" strike="noStrike">
                <a:latin typeface="Arial"/>
              </a:rPr>
              <a:t>ted </a:t>
            </a:r>
            <a:r>
              <a:rPr b="0" lang="en-GB" sz="2000" spc="-1" strike="noStrike">
                <a:latin typeface="Arial"/>
              </a:rPr>
              <a:t>lexicali</a:t>
            </a:r>
            <a:r>
              <a:rPr b="0" lang="en-GB" sz="2000" spc="-1" strike="noStrike">
                <a:latin typeface="Arial"/>
              </a:rPr>
              <a:t>sed </a:t>
            </a:r>
            <a:r>
              <a:rPr b="0" lang="en-GB" sz="2000" spc="-1" strike="noStrike">
                <a:latin typeface="Arial"/>
              </a:rPr>
              <a:t>reorder</a:t>
            </a:r>
            <a:r>
              <a:rPr b="0" lang="en-GB" sz="2000" spc="-1" strike="noStrike">
                <a:latin typeface="Arial"/>
              </a:rPr>
              <a:t>ing </a:t>
            </a:r>
            <a:r>
              <a:rPr b="0" lang="en-GB" sz="2000" spc="-1" strike="noStrike">
                <a:latin typeface="Arial"/>
              </a:rPr>
              <a:t>model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The </a:t>
            </a:r>
            <a:r>
              <a:rPr b="0" lang="en-GB" sz="2000" spc="-1" strike="noStrike">
                <a:latin typeface="Arial"/>
              </a:rPr>
              <a:t>result </a:t>
            </a:r>
            <a:r>
              <a:rPr b="0" lang="en-GB" sz="2000" spc="-1" strike="noStrike">
                <a:latin typeface="Arial"/>
              </a:rPr>
              <a:t>is a </a:t>
            </a:r>
            <a:r>
              <a:rPr b="0" lang="en-GB" sz="2000" spc="-1" strike="noStrike">
                <a:latin typeface="Arial"/>
              </a:rPr>
              <a:t>phrase</a:t>
            </a:r>
            <a:r>
              <a:rPr b="0" lang="en-GB" sz="2000" spc="-1" strike="noStrike">
                <a:latin typeface="Arial"/>
              </a:rPr>
              <a:t>-based </a:t>
            </a:r>
            <a:r>
              <a:rPr b="0" lang="en-GB" sz="2000" spc="-1" strike="noStrike">
                <a:latin typeface="Arial"/>
              </a:rPr>
              <a:t>decod</a:t>
            </a:r>
            <a:r>
              <a:rPr b="0" lang="en-GB" sz="2000" spc="-1" strike="noStrike">
                <a:latin typeface="Arial"/>
              </a:rPr>
              <a:t>er </a:t>
            </a:r>
            <a:r>
              <a:rPr b="0" lang="en-GB" sz="2000" spc="-1" strike="noStrike">
                <a:latin typeface="Arial"/>
              </a:rPr>
              <a:t>which </a:t>
            </a:r>
            <a:r>
              <a:rPr b="0" lang="en-GB" sz="2000" spc="-1" strike="noStrike">
                <a:latin typeface="Arial"/>
              </a:rPr>
              <a:t>is 10-</a:t>
            </a:r>
            <a:r>
              <a:rPr b="0" lang="en-GB" sz="2000" spc="-1" strike="noStrike">
                <a:latin typeface="Arial"/>
              </a:rPr>
              <a:t>15 </a:t>
            </a:r>
            <a:r>
              <a:rPr b="0" lang="en-GB" sz="2000" spc="-1" strike="noStrike">
                <a:latin typeface="Arial"/>
              </a:rPr>
              <a:t>times </a:t>
            </a:r>
            <a:r>
              <a:rPr b="0" lang="en-GB" sz="2000" spc="-1" strike="noStrike">
                <a:latin typeface="Arial"/>
              </a:rPr>
              <a:t>faster </a:t>
            </a:r>
            <a:r>
              <a:rPr b="0" lang="en-GB" sz="2000" spc="-1" strike="noStrike">
                <a:latin typeface="Arial"/>
              </a:rPr>
              <a:t>than </a:t>
            </a:r>
            <a:r>
              <a:rPr b="0" lang="en-GB" sz="2000" spc="-1" strike="noStrike">
                <a:latin typeface="Arial"/>
              </a:rPr>
              <a:t>Moses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And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Hierarchi</a:t>
            </a:r>
            <a:r>
              <a:rPr b="0" lang="en-GB" sz="2000" spc="-1" strike="noStrike">
                <a:latin typeface="Arial"/>
              </a:rPr>
              <a:t>cal </a:t>
            </a:r>
            <a:r>
              <a:rPr b="0" lang="en-GB" sz="2000" spc="-1" strike="noStrike">
                <a:latin typeface="Arial"/>
              </a:rPr>
              <a:t>decod</a:t>
            </a:r>
            <a:r>
              <a:rPr b="0" lang="en-GB" sz="2000" spc="-1" strike="noStrike">
                <a:latin typeface="Arial"/>
              </a:rPr>
              <a:t>er </a:t>
            </a:r>
            <a:r>
              <a:rPr b="0" lang="en-GB" sz="2000" spc="-1" strike="noStrike">
                <a:latin typeface="Arial"/>
              </a:rPr>
              <a:t>which </a:t>
            </a:r>
            <a:r>
              <a:rPr b="0" lang="en-GB" sz="2000" spc="-1" strike="noStrike">
                <a:latin typeface="Arial"/>
              </a:rPr>
              <a:t>is a lot </a:t>
            </a:r>
            <a:r>
              <a:rPr b="0" lang="en-GB" sz="2000" spc="-1" strike="noStrike">
                <a:latin typeface="Arial"/>
              </a:rPr>
              <a:t>faster </a:t>
            </a:r>
            <a:r>
              <a:rPr b="0" lang="en-GB" sz="2000" spc="-1" strike="noStrike">
                <a:latin typeface="Arial"/>
              </a:rPr>
              <a:t>than </a:t>
            </a:r>
            <a:r>
              <a:rPr b="0" lang="en-GB" sz="2000" spc="-1" strike="noStrike">
                <a:latin typeface="Arial"/>
              </a:rPr>
              <a:t>moses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22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2A01785-7088-4F0E-8734-F088CF697D2D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However, we also have to recognise that hardware has evolved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today’s affordable pc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much more RAM available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a lot more processors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With the slow down of Moore’s law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This trend is likely to continue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Challenge is how to make optimal use of the hardware of today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with an eye on the future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There’s lots of ways to do this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we can try to come up with a faster decoding algorithm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 </a:t>
            </a:r>
            <a:r>
              <a:rPr b="0" lang="en-GB" sz="2000" spc="-1" strike="noStrike">
                <a:latin typeface="Arial"/>
              </a:rPr>
              <a:t>- or, find better trade-off between quality for speed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But in this work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we will keep the same algorithms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 </a:t>
            </a:r>
            <a:r>
              <a:rPr b="0" lang="en-GB" sz="2000" spc="-1" strike="noStrike">
                <a:latin typeface="Arial"/>
              </a:rPr>
              <a:t>- compatible with Moses as far as possible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We will look at some of the major components of the decoder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and see how they can be optimized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7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9B4F1EB-5629-4A13-B91C-940E454EB824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To give you an idea of the challenge we face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 </a:t>
            </a:r>
            <a:r>
              <a:rPr b="0" lang="en-GB" sz="2000" spc="-1" strike="noStrike">
                <a:latin typeface="Arial"/>
              </a:rPr>
              <a:t>- we don’t make very good use of many cores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 </a:t>
            </a:r>
            <a:r>
              <a:rPr b="0" lang="en-GB" sz="2000" spc="-1" strike="noStrike">
                <a:latin typeface="Arial"/>
              </a:rPr>
              <a:t>- this is for Moses but issue occurs in other decoder too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This graph shows 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 </a:t>
            </a:r>
            <a:r>
              <a:rPr b="0" lang="en-GB" sz="2000" spc="-1" strike="noStrike">
                <a:latin typeface="Arial"/>
              </a:rPr>
              <a:t>- number of threads 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   </a:t>
            </a:r>
            <a:r>
              <a:rPr b="0" lang="en-GB" sz="2000" spc="-1" strike="noStrike">
                <a:latin typeface="Arial"/>
              </a:rPr>
              <a:t>v.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 </a:t>
            </a:r>
            <a:r>
              <a:rPr b="0" lang="en-GB" sz="2000" spc="-1" strike="noStrike">
                <a:latin typeface="Arial"/>
              </a:rPr>
              <a:t>- decoding speed, measured in words/sec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As you can see, 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When we run a typical phrase-based model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on a large, 32 core server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Speed increase is not linear, 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start of tail of after 4-5 threads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Doesn’t just plateau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</a:t>
            </a:r>
            <a:r>
              <a:rPr b="0" lang="en-GB" sz="2000" spc="-1" strike="noStrike">
                <a:latin typeface="Arial"/>
              </a:rPr>
              <a:t>- at some point around 15-16 threads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using more threads actually slows down decoding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So if you have a 32 core server, you might as well let 16 of those cores sit idle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‘cos trying to use them will just slow you down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17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38AB33C-E0CC-4252-B3A2-E76969F5972E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Ideally, what should happen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decoding speed should scale linearly 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until all cores are used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7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7CC04F8-9CB1-490E-97AC-25797EA7468F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This is the outline of the rest of the talk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We profile of the decoding process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to see what taking the most time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see what things grow when we use more threads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Then I’ll talk about the the things we did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 </a:t>
            </a:r>
            <a:r>
              <a:rPr b="0" lang="en-GB" sz="2000" spc="-1" strike="noStrike">
                <a:latin typeface="Arial"/>
              </a:rPr>
              <a:t>- ultimately led to re-implementation the Moses decoder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    </a:t>
            </a:r>
            <a:r>
              <a:rPr b="0" lang="en-GB" sz="2000" spc="-1" strike="noStrike">
                <a:latin typeface="Arial"/>
              </a:rPr>
              <a:t>- that put speed and scalbility at the forefront of our priority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I’ll go into some detail about what we did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</a:t>
            </a:r>
            <a:r>
              <a:rPr b="0" lang="en-GB" sz="2000" spc="-1" strike="noStrike">
                <a:latin typeface="Arial"/>
              </a:rPr>
              <a:t>1</a:t>
            </a:r>
            <a:r>
              <a:rPr b="0" lang="en-GB" sz="2000" spc="-1" strike="noStrike" baseline="30000">
                <a:latin typeface="Arial"/>
              </a:rPr>
              <a:t>st</a:t>
            </a:r>
            <a:r>
              <a:rPr b="0" lang="en-GB" sz="2000" spc="-1" strike="noStrike">
                <a:latin typeface="Arial"/>
              </a:rPr>
              <a:t> – took charge of memory management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         </a:t>
            </a:r>
            <a:r>
              <a:rPr b="0" lang="en-GB" sz="2000" spc="-1" strike="noStrike">
                <a:latin typeface="Arial"/>
              </a:rPr>
              <a:t>- a role that usually done by the operating system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2</a:t>
            </a:r>
            <a:r>
              <a:rPr b="0" lang="en-GB" sz="2000" spc="-1" strike="noStrike" baseline="30000">
                <a:latin typeface="Arial"/>
              </a:rPr>
              <a:t>nd</a:t>
            </a:r>
            <a:r>
              <a:rPr b="0" lang="en-GB" sz="2000" spc="-1" strike="noStrike">
                <a:latin typeface="Arial"/>
              </a:rPr>
              <a:t> – played around with how we store partial translation in stacks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3rd – create a faster phrase-table which is scales better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Lastly – changed the way the lexicalised reordering model is stored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                </a:t>
            </a:r>
            <a:r>
              <a:rPr b="0" lang="en-GB" sz="2000" spc="-1" strike="noStrike">
                <a:latin typeface="Arial"/>
              </a:rPr>
              <a:t>- reduces the random lookups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17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81E4220-9AE1-43B8-9D6A-5B8D4235BACD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Lets decode a few thousand sentences 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 </a:t>
            </a:r>
            <a:r>
              <a:rPr b="0" lang="en-GB" sz="2000" spc="-1" strike="noStrike">
                <a:latin typeface="Arial"/>
              </a:rPr>
              <a:t>- see where the decoder spending most of it time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We find that the biggest drag on speed is memory management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And this rises the more threads we used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this is a common issue for multi-threaded application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 </a:t>
            </a:r>
            <a:r>
              <a:rPr b="0" lang="en-GB" sz="2000" spc="-1" strike="noStrike">
                <a:latin typeface="Arial"/>
              </a:rPr>
              <a:t>- due to locking to when memory is allocated and deallocated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And there’s actually a ready made solution for better multi-threaded application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02AB27A-4E4F-48AE-B719-448F584A43EB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The solution is libraries, such as the tcmalloc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which replaces the default memory functions in the operating system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Does indeed make multi-threaded decoding faster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But still exhibits the non-linear scaling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And it still slows down after a certain number of threads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So can we do better than this?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18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956C710-980F-479A-925E-3B0E2413F0BB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The better solution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 </a:t>
            </a:r>
            <a:r>
              <a:rPr b="0" lang="en-GB" sz="2000" spc="-1" strike="noStrike">
                <a:latin typeface="Arial"/>
              </a:rPr>
              <a:t>- is to take memory mamagement entirely out of the hands of the OS and tcmalloc and manage it ourselves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This is a familiar strategy taken by other mutli-threaded applications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Create a large pool of memory at the start 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 </a:t>
            </a:r>
            <a:r>
              <a:rPr b="0" lang="en-GB" sz="2000" spc="-1" strike="noStrike">
                <a:latin typeface="Arial"/>
              </a:rPr>
              <a:t>- giving pieces of this to our objects and datastructures when needed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And, because we know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we decode a sentence entirely in 1 thread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– </a:t>
            </a:r>
            <a:r>
              <a:rPr b="0" lang="en-GB" sz="2000" spc="-1" strike="noStrike">
                <a:latin typeface="Arial"/>
              </a:rPr>
              <a:t>have 1 pool per thread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    </a:t>
            </a:r>
            <a:r>
              <a:rPr b="0" lang="en-GB" sz="2000" spc="-1" strike="noStrike">
                <a:latin typeface="Arial"/>
              </a:rPr>
              <a:t>- never have to lock whenever we allocate from the pool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br/>
            <a:r>
              <a:rPr b="0" lang="en-GB" sz="2000" spc="-1" strike="noStrike">
                <a:latin typeface="Arial"/>
              </a:rPr>
              <a:t>This resulted large improvement in decoding speed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roughly 3 times that of Moses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</a:t>
            </a:r>
            <a:r>
              <a:rPr b="0" lang="en-GB" sz="2000" spc="-1" strike="noStrike">
                <a:latin typeface="Arial"/>
              </a:rPr>
              <a:t>- it still have the problem of slowing down when using high number of threads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       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8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5FCF7E9-6C2D-4972-A769-9CB7B5FA4981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9A275D40-D85A-40E2-9B3D-185EDA4FEC55}" type="datetime">
              <a:rPr b="0" lang="en-GB" sz="1200" spc="-1" strike="noStrike">
                <a:solidFill>
                  <a:srgbClr val="8b8b8b"/>
                </a:solidFill>
                <a:latin typeface="Calibri"/>
              </a:rPr>
              <a:t>04/01/19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4E29146-5E31-472D-8595-48DF62543E07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edit Master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11845EC5-2ED1-488A-AEF9-C89CF373D0AF}" type="datetime">
              <a:rPr b="0" lang="en-GB" sz="1200" spc="-1" strike="noStrike">
                <a:solidFill>
                  <a:srgbClr val="8b8b8b"/>
                </a:solidFill>
                <a:latin typeface="Calibri"/>
              </a:rPr>
              <a:t>04/01/19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30920ED-3365-4A80-A4E4-D7C63E419BB9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  <p:pic>
        <p:nvPicPr>
          <p:cNvPr id="46" name="Picture 2" descr=""/>
          <p:cNvPicPr/>
          <p:nvPr/>
        </p:nvPicPr>
        <p:blipFill>
          <a:blip r:embed="rId2"/>
          <a:stretch/>
        </p:blipFill>
        <p:spPr>
          <a:xfrm>
            <a:off x="11353680" y="65880"/>
            <a:ext cx="748800" cy="74880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ti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8.ti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9.ti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0.ti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1.ti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2.ti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3.ti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ti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ti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ti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ti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Fast, Scalable Phrase-Based SMT Decoding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Hieu Hoang</a:t>
            </a:r>
            <a:endParaRPr b="0" lang="en-GB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Nikolay Bogoychev</a:t>
            </a:r>
            <a:endParaRPr b="0" lang="en-GB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Lane Schwartz</a:t>
            </a:r>
            <a:endParaRPr b="0" lang="en-GB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Marcin Junczys-Dowmunt</a:t>
            </a:r>
            <a:endParaRPr b="0" lang="en-GB" sz="2400" spc="-1" strike="noStrike">
              <a:latin typeface="Arial"/>
            </a:endParaRPr>
          </a:p>
        </p:txBody>
      </p:sp>
      <p:pic>
        <p:nvPicPr>
          <p:cNvPr id="91" name="Picture 2" descr=""/>
          <p:cNvPicPr/>
          <p:nvPr/>
        </p:nvPicPr>
        <p:blipFill>
          <a:blip r:embed="rId1"/>
          <a:stretch/>
        </p:blipFill>
        <p:spPr>
          <a:xfrm>
            <a:off x="5524560" y="550800"/>
            <a:ext cx="1142640" cy="1142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Memory Management (2)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18" name="Table 2"/>
          <p:cNvGraphicFramePr/>
          <p:nvPr/>
        </p:nvGraphicFramePr>
        <p:xfrm>
          <a:off x="838080" y="1949040"/>
          <a:ext cx="9111600" cy="1854000"/>
        </p:xfrm>
        <a:graphic>
          <a:graphicData uri="http://schemas.openxmlformats.org/drawingml/2006/table">
            <a:tbl>
              <a:tblPr/>
              <a:tblGrid>
                <a:gridCol w="1240200"/>
                <a:gridCol w="1240200"/>
                <a:gridCol w="1132200"/>
                <a:gridCol w="1000440"/>
                <a:gridCol w="1124280"/>
                <a:gridCol w="1124280"/>
                <a:gridCol w="1124280"/>
                <a:gridCol w="1125720"/>
              </a:tblGrid>
              <a:tr h="55188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Memory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LM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Phrase-table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Lex RO model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Search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Misc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325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Moses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 thread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24%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12%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9%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8%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2%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45%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258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32 threads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30%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2%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5%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2%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0%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39%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25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Our Work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 thread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11%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47%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2%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2%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14%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24%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2472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32 threads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13%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38%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4%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2%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19%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29%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  <p:sp>
        <p:nvSpPr>
          <p:cNvPr id="119" name="CustomShape 3"/>
          <p:cNvSpPr/>
          <p:nvPr/>
        </p:nvSpPr>
        <p:spPr>
          <a:xfrm>
            <a:off x="1821960" y="1305360"/>
            <a:ext cx="28926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%age decoding time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20" name="CustomShape 4"/>
          <p:cNvSpPr/>
          <p:nvPr/>
        </p:nvSpPr>
        <p:spPr>
          <a:xfrm>
            <a:off x="9658800" y="0"/>
            <a:ext cx="169452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GB" sz="1800" spc="-1" strike="noStrike">
                <a:solidFill>
                  <a:srgbClr val="548235"/>
                </a:solidFill>
                <a:latin typeface="Calibri"/>
              </a:rPr>
              <a:t>Memory</a:t>
            </a:r>
            <a:endParaRPr b="0" lang="en-GB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GB" sz="1800" spc="-1" strike="noStrike">
                <a:solidFill>
                  <a:srgbClr val="c5e0b4"/>
                </a:solidFill>
                <a:latin typeface="Calibri"/>
              </a:rPr>
              <a:t>Stacks</a:t>
            </a:r>
            <a:endParaRPr b="0" lang="en-GB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GB" sz="1800" spc="-1" strike="noStrike">
                <a:solidFill>
                  <a:srgbClr val="c5e0b4"/>
                </a:solidFill>
                <a:latin typeface="Calibri"/>
              </a:rPr>
              <a:t>Phrase-table</a:t>
            </a:r>
            <a:endParaRPr b="0" lang="en-GB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GB" sz="1800" spc="-1" strike="noStrike">
                <a:solidFill>
                  <a:srgbClr val="c5e0b4"/>
                </a:solidFill>
                <a:latin typeface="Calibri"/>
              </a:rPr>
              <a:t>Lex Reordering</a:t>
            </a: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Phrase-Table Optimization (1)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Compact phrase-table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Compress target side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Less memory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Less disk space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Decompressing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CPU cycles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CPU working memory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Locking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Probing phrase-table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No compression/decompression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No caching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9658800" y="0"/>
            <a:ext cx="169452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GB" sz="1800" spc="-1" strike="noStrike">
                <a:solidFill>
                  <a:srgbClr val="c5e0b4"/>
                </a:solidFill>
                <a:latin typeface="Calibri"/>
              </a:rPr>
              <a:t>Memory</a:t>
            </a:r>
            <a:endParaRPr b="0" lang="en-GB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GB" sz="1800" spc="-1" strike="noStrike">
                <a:solidFill>
                  <a:srgbClr val="c5e0b4"/>
                </a:solidFill>
                <a:latin typeface="Calibri"/>
              </a:rPr>
              <a:t>Stacks</a:t>
            </a:r>
            <a:endParaRPr b="0" lang="en-GB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GB" sz="1800" spc="-1" strike="noStrike">
                <a:solidFill>
                  <a:srgbClr val="548235"/>
                </a:solidFill>
                <a:latin typeface="Calibri"/>
              </a:rPr>
              <a:t>Phrase-table</a:t>
            </a:r>
            <a:endParaRPr b="0" lang="en-GB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GB" sz="1800" spc="-1" strike="noStrike">
                <a:solidFill>
                  <a:srgbClr val="c5e0b4"/>
                </a:solidFill>
                <a:latin typeface="Calibri"/>
              </a:rPr>
              <a:t>Lex Reordering</a:t>
            </a: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Phrase-Table Optimization (1)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5" name="Picture 3" descr=""/>
          <p:cNvPicPr/>
          <p:nvPr/>
        </p:nvPicPr>
        <p:blipFill>
          <a:blip r:embed="rId1"/>
          <a:stretch/>
        </p:blipFill>
        <p:spPr>
          <a:xfrm>
            <a:off x="1834560" y="1845000"/>
            <a:ext cx="7619760" cy="4711320"/>
          </a:xfrm>
          <a:prstGeom prst="rect">
            <a:avLst/>
          </a:prstGeom>
          <a:ln>
            <a:noFill/>
          </a:ln>
        </p:spPr>
      </p:pic>
      <p:sp>
        <p:nvSpPr>
          <p:cNvPr id="126" name="CustomShape 2"/>
          <p:cNvSpPr/>
          <p:nvPr/>
        </p:nvSpPr>
        <p:spPr>
          <a:xfrm>
            <a:off x="1463040" y="1406880"/>
            <a:ext cx="60206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Compact PT v. Probing PT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9658800" y="0"/>
            <a:ext cx="169452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GB" sz="1800" spc="-1" strike="noStrike">
                <a:solidFill>
                  <a:srgbClr val="c5e0b4"/>
                </a:solidFill>
                <a:latin typeface="Calibri"/>
              </a:rPr>
              <a:t>Memory</a:t>
            </a:r>
            <a:endParaRPr b="0" lang="en-GB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GB" sz="1800" spc="-1" strike="noStrike">
                <a:solidFill>
                  <a:srgbClr val="c5e0b4"/>
                </a:solidFill>
                <a:latin typeface="Calibri"/>
              </a:rPr>
              <a:t>Stacks</a:t>
            </a:r>
            <a:endParaRPr b="0" lang="en-GB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GB" sz="1800" spc="-1" strike="noStrike">
                <a:solidFill>
                  <a:srgbClr val="548235"/>
                </a:solidFill>
                <a:latin typeface="Calibri"/>
              </a:rPr>
              <a:t>Phrase-table</a:t>
            </a:r>
            <a:endParaRPr b="0" lang="en-GB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GB" sz="1800" spc="-1" strike="noStrike">
                <a:solidFill>
                  <a:srgbClr val="c5e0b4"/>
                </a:solidFill>
                <a:latin typeface="Calibri"/>
              </a:rPr>
              <a:t>Lex Reordering</a:t>
            </a: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Phrase-Table Optimization (2)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Dynamic caching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Most recently used translation rules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Active management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Memory allocation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Decreases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decoding speed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30" name="Table 3"/>
          <p:cNvGraphicFramePr/>
          <p:nvPr/>
        </p:nvGraphicFramePr>
        <p:xfrm>
          <a:off x="1640160" y="4358520"/>
          <a:ext cx="8127720" cy="741240"/>
        </p:xfrm>
        <a:graphic>
          <a:graphicData uri="http://schemas.openxmlformats.org/drawingml/2006/table">
            <a:tbl>
              <a:tblPr/>
              <a:tblGrid>
                <a:gridCol w="3043800"/>
                <a:gridCol w="2374560"/>
                <a:gridCol w="2709360"/>
              </a:tblGrid>
              <a:tr h="3708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No caching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Caching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370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Decoding speed (words/sec)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2877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2540 (+12%)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</a:tbl>
          </a:graphicData>
        </a:graphic>
      </p:graphicFrame>
      <p:sp>
        <p:nvSpPr>
          <p:cNvPr id="131" name="CustomShape 4"/>
          <p:cNvSpPr/>
          <p:nvPr/>
        </p:nvSpPr>
        <p:spPr>
          <a:xfrm>
            <a:off x="9658800" y="0"/>
            <a:ext cx="169452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GB" sz="1800" spc="-1" strike="noStrike">
                <a:solidFill>
                  <a:srgbClr val="c5e0b4"/>
                </a:solidFill>
                <a:latin typeface="Calibri"/>
              </a:rPr>
              <a:t>Memory</a:t>
            </a:r>
            <a:endParaRPr b="0" lang="en-GB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GB" sz="1800" spc="-1" strike="noStrike">
                <a:solidFill>
                  <a:srgbClr val="c5e0b4"/>
                </a:solidFill>
                <a:latin typeface="Calibri"/>
              </a:rPr>
              <a:t>Stacks</a:t>
            </a:r>
            <a:endParaRPr b="0" lang="en-GB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GB" sz="1800" spc="-1" strike="noStrike">
                <a:solidFill>
                  <a:srgbClr val="548235"/>
                </a:solidFill>
                <a:latin typeface="Calibri"/>
              </a:rPr>
              <a:t>Phrase-table</a:t>
            </a:r>
            <a:endParaRPr b="0" lang="en-GB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GB" sz="1800" spc="-1" strike="noStrike">
                <a:solidFill>
                  <a:srgbClr val="c5e0b4"/>
                </a:solidFill>
                <a:latin typeface="Calibri"/>
              </a:rPr>
              <a:t>Lex Reordering</a:t>
            </a: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Phrase-Table Optimization (2)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838080" y="140184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Static caching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Most likely source phrase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Learnt from training data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10% increase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decoding speed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34" name="Table 3"/>
          <p:cNvGraphicFramePr/>
          <p:nvPr/>
        </p:nvGraphicFramePr>
        <p:xfrm>
          <a:off x="1509480" y="3475080"/>
          <a:ext cx="8127720" cy="2595600"/>
        </p:xfrm>
        <a:graphic>
          <a:graphicData uri="http://schemas.openxmlformats.org/drawingml/2006/table">
            <a:tbl>
              <a:tblPr/>
              <a:tblGrid>
                <a:gridCol w="3360960"/>
                <a:gridCol w="2481840"/>
                <a:gridCol w="2284920"/>
              </a:tblGrid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Cache size (# source phrases)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Decoding time (sec)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Cache hit %age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No caching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229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0%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239 (+4.4%)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0%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1,000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213 (-7.0%)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11%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2,000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204 (-10.9%)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13%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4,000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205 (-10.5%)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14%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10,000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207 (-9.7%)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17%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  <p:sp>
        <p:nvSpPr>
          <p:cNvPr id="135" name="CustomShape 4"/>
          <p:cNvSpPr/>
          <p:nvPr/>
        </p:nvSpPr>
        <p:spPr>
          <a:xfrm>
            <a:off x="9658800" y="0"/>
            <a:ext cx="169452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GB" sz="1800" spc="-1" strike="noStrike">
                <a:solidFill>
                  <a:srgbClr val="c5e0b4"/>
                </a:solidFill>
                <a:latin typeface="Calibri"/>
              </a:rPr>
              <a:t>Memory</a:t>
            </a:r>
            <a:endParaRPr b="0" lang="en-GB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GB" sz="1800" spc="-1" strike="noStrike">
                <a:solidFill>
                  <a:srgbClr val="c5e0b4"/>
                </a:solidFill>
                <a:latin typeface="Calibri"/>
              </a:rPr>
              <a:t>Stacks</a:t>
            </a:r>
            <a:endParaRPr b="0" lang="en-GB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GB" sz="1800" spc="-1" strike="noStrike">
                <a:solidFill>
                  <a:srgbClr val="548235"/>
                </a:solidFill>
                <a:latin typeface="Calibri"/>
              </a:rPr>
              <a:t>Phrase-table</a:t>
            </a:r>
            <a:endParaRPr b="0" lang="en-GB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GB" sz="1800" spc="-1" strike="noStrike">
                <a:solidFill>
                  <a:srgbClr val="c5e0b4"/>
                </a:solidFill>
                <a:latin typeface="Calibri"/>
              </a:rPr>
              <a:t>Lex Reordering</a:t>
            </a: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Lexicalized Reordering Model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Score partial translations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Model file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Key-Value random lookup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Key = translation rule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Optimization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Add values to phrase-table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 random lookup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9658800" y="0"/>
            <a:ext cx="169452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GB" sz="1800" spc="-1" strike="noStrike">
                <a:solidFill>
                  <a:srgbClr val="e2f0d9"/>
                </a:solidFill>
                <a:latin typeface="Calibri"/>
              </a:rPr>
              <a:t>Memory</a:t>
            </a:r>
            <a:endParaRPr b="0" lang="en-GB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GB" sz="1800" spc="-1" strike="noStrike">
                <a:solidFill>
                  <a:srgbClr val="e2f0d9"/>
                </a:solidFill>
                <a:latin typeface="Calibri"/>
              </a:rPr>
              <a:t>Stacks</a:t>
            </a:r>
            <a:endParaRPr b="0" lang="en-GB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GB" sz="1800" spc="-1" strike="noStrike">
                <a:solidFill>
                  <a:srgbClr val="e2f0d9"/>
                </a:solidFill>
                <a:latin typeface="Calibri"/>
              </a:rPr>
              <a:t>Phrase-table</a:t>
            </a:r>
            <a:endParaRPr b="0" lang="en-GB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GB" sz="1800" spc="-1" strike="noStrike">
                <a:solidFill>
                  <a:srgbClr val="548235"/>
                </a:solidFill>
                <a:latin typeface="Calibri"/>
              </a:rPr>
              <a:t>Lex Reordering</a:t>
            </a: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Lexicalized Reordering Model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0" name="Picture 3" descr=""/>
          <p:cNvPicPr/>
          <p:nvPr/>
        </p:nvPicPr>
        <p:blipFill>
          <a:blip r:embed="rId1"/>
          <a:stretch/>
        </p:blipFill>
        <p:spPr>
          <a:xfrm>
            <a:off x="2286000" y="1831320"/>
            <a:ext cx="7619760" cy="4711320"/>
          </a:xfrm>
          <a:prstGeom prst="rect">
            <a:avLst/>
          </a:prstGeom>
          <a:ln>
            <a:noFill/>
          </a:ln>
        </p:spPr>
      </p:pic>
      <p:sp>
        <p:nvSpPr>
          <p:cNvPr id="141" name="CustomShape 2"/>
          <p:cNvSpPr/>
          <p:nvPr/>
        </p:nvSpPr>
        <p:spPr>
          <a:xfrm>
            <a:off x="1463040" y="1406880"/>
            <a:ext cx="60206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Separate model v. Integrated model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9658800" y="0"/>
            <a:ext cx="169452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GB" sz="1800" spc="-1" strike="noStrike">
                <a:solidFill>
                  <a:srgbClr val="e2f0d9"/>
                </a:solidFill>
                <a:latin typeface="Calibri"/>
              </a:rPr>
              <a:t>Memory</a:t>
            </a:r>
            <a:endParaRPr b="0" lang="en-GB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GB" sz="1800" spc="-1" strike="noStrike">
                <a:solidFill>
                  <a:srgbClr val="e2f0d9"/>
                </a:solidFill>
                <a:latin typeface="Calibri"/>
              </a:rPr>
              <a:t>Stacks</a:t>
            </a:r>
            <a:endParaRPr b="0" lang="en-GB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GB" sz="1800" spc="-1" strike="noStrike">
                <a:solidFill>
                  <a:srgbClr val="e2f0d9"/>
                </a:solidFill>
                <a:latin typeface="Calibri"/>
              </a:rPr>
              <a:t>Phrase-table</a:t>
            </a:r>
            <a:endParaRPr b="0" lang="en-GB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GB" sz="1800" spc="-1" strike="noStrike">
                <a:solidFill>
                  <a:srgbClr val="548235"/>
                </a:solidFill>
                <a:latin typeface="Calibri"/>
              </a:rPr>
              <a:t>Lex Reordering</a:t>
            </a: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Cummulative Result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4" name="Picture 3" descr=""/>
          <p:cNvPicPr/>
          <p:nvPr/>
        </p:nvPicPr>
        <p:blipFill>
          <a:blip r:embed="rId1"/>
          <a:stretch/>
        </p:blipFill>
        <p:spPr>
          <a:xfrm>
            <a:off x="2040120" y="1986120"/>
            <a:ext cx="7886520" cy="4711320"/>
          </a:xfrm>
          <a:prstGeom prst="rect">
            <a:avLst/>
          </a:prstGeom>
          <a:ln>
            <a:noFill/>
          </a:ln>
        </p:spPr>
      </p:pic>
      <p:sp>
        <p:nvSpPr>
          <p:cNvPr id="145" name="CustomShape 2"/>
          <p:cNvSpPr/>
          <p:nvPr/>
        </p:nvSpPr>
        <p:spPr>
          <a:xfrm>
            <a:off x="1434960" y="1350360"/>
            <a:ext cx="385416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10.4x faster (32 threads)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4.3x faster (1 thread)</a:t>
            </a:r>
            <a:endParaRPr b="0" lang="en-GB" sz="24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Cummulative Result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7" name="Picture 3" descr=""/>
          <p:cNvPicPr/>
          <p:nvPr/>
        </p:nvPicPr>
        <p:blipFill>
          <a:blip r:embed="rId1"/>
          <a:stretch/>
        </p:blipFill>
        <p:spPr>
          <a:xfrm>
            <a:off x="2040120" y="2126880"/>
            <a:ext cx="7886520" cy="4711320"/>
          </a:xfrm>
          <a:prstGeom prst="rect">
            <a:avLst/>
          </a:prstGeom>
          <a:ln>
            <a:noFill/>
          </a:ln>
        </p:spPr>
      </p:pic>
      <p:sp>
        <p:nvSpPr>
          <p:cNvPr id="148" name="Line 2"/>
          <p:cNvSpPr/>
          <p:nvPr/>
        </p:nvSpPr>
        <p:spPr>
          <a:xfrm flipV="1">
            <a:off x="3387600" y="-389520"/>
            <a:ext cx="4901760" cy="6310440"/>
          </a:xfrm>
          <a:prstGeom prst="line">
            <a:avLst/>
          </a:prstGeom>
          <a:ln w="28440">
            <a:solidFill>
              <a:schemeClr val="accent6"/>
            </a:solidFill>
            <a:custDash>
              <a:ds d="1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3"/>
          <p:cNvSpPr/>
          <p:nvPr/>
        </p:nvSpPr>
        <p:spPr>
          <a:xfrm>
            <a:off x="1434960" y="1350360"/>
            <a:ext cx="385416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10.4x faster (32 threads)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4.3x faster (1 thread)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50" name="Line 4"/>
          <p:cNvSpPr/>
          <p:nvPr/>
        </p:nvSpPr>
        <p:spPr>
          <a:xfrm flipV="1">
            <a:off x="5621760" y="1690560"/>
            <a:ext cx="5367960" cy="1780560"/>
          </a:xfrm>
          <a:prstGeom prst="line">
            <a:avLst/>
          </a:prstGeom>
          <a:ln w="28440">
            <a:solidFill>
              <a:schemeClr val="accent6"/>
            </a:solidFill>
            <a:custDash>
              <a:ds d="1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Longer test sentences &amp; different model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Average sentence length = 28.7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14.5x faster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3" name="Picture 3" descr=""/>
          <p:cNvPicPr/>
          <p:nvPr/>
        </p:nvPicPr>
        <p:blipFill>
          <a:blip r:embed="rId1"/>
          <a:stretch/>
        </p:blipFill>
        <p:spPr>
          <a:xfrm>
            <a:off x="4501800" y="2201760"/>
            <a:ext cx="7120080" cy="4402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Fast Translation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15 years ago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Small number of cores (1-4 cores)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Limited memory (~16GB RAM)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Slow disk drives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Solutions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Read-on-demand models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Compressed representation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Single-threaded efficiency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Tra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nsl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atio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n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Qu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alit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Similar quality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6" name="Picture 3" descr=""/>
          <p:cNvPicPr/>
          <p:nvPr/>
        </p:nvPicPr>
        <p:blipFill>
          <a:blip r:embed="rId1"/>
          <a:stretch/>
        </p:blipFill>
        <p:spPr>
          <a:xfrm>
            <a:off x="2419560" y="2413080"/>
            <a:ext cx="6311520" cy="3898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Hie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rar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chi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cal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Phr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ase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-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Bas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ed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Mo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del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More complicated data-structures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Larger phrase-tables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 lexicalized RO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Rarely used commercially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Not optimized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Too slow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Our work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1200+ words per second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Commercially viable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9" name="Picture 3" descr=""/>
          <p:cNvPicPr/>
          <p:nvPr/>
        </p:nvPicPr>
        <p:blipFill>
          <a:blip r:embed="rId1"/>
          <a:stretch/>
        </p:blipFill>
        <p:spPr>
          <a:xfrm>
            <a:off x="5334120" y="2242800"/>
            <a:ext cx="6857640" cy="4228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Conclusion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Decoder re-implementation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Drop-in replacement for Moses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Subset of Moses functionality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Similar translation quality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Prioritize multi-core speed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Memory management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Faster phrase-table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Integrated lexicalized reordering model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10-15x faster than Moses (with 32 cores)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4x faster (single thread)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Hierarchical model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Commercially viable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Fast Translation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Today’s Servers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Large number of cores (+32 cores)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Sufficient memory (~128GB)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Slow disk drives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Challenge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Make best use of hardware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Same decoding algorithm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Compatibility with Moses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Optimize major components of decoder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Multi-Core Scalability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Non-linear scaling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Negative scaling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8" name="Picture 5" descr=""/>
          <p:cNvPicPr/>
          <p:nvPr/>
        </p:nvPicPr>
        <p:blipFill>
          <a:blip r:embed="rId1"/>
          <a:stretch/>
        </p:blipFill>
        <p:spPr>
          <a:xfrm>
            <a:off x="4016160" y="1690560"/>
            <a:ext cx="7619760" cy="4711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3" descr=""/>
          <p:cNvPicPr/>
          <p:nvPr/>
        </p:nvPicPr>
        <p:blipFill>
          <a:blip r:embed="rId1"/>
          <a:stretch/>
        </p:blipFill>
        <p:spPr>
          <a:xfrm>
            <a:off x="4016160" y="1690560"/>
            <a:ext cx="7619760" cy="4711320"/>
          </a:xfrm>
          <a:prstGeom prst="rect">
            <a:avLst/>
          </a:prstGeom>
          <a:ln>
            <a:noFill/>
          </a:ln>
        </p:spPr>
      </p:pic>
      <p:sp>
        <p:nvSpPr>
          <p:cNvPr id="10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Multi-Core Scalability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Non-linear scaling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Negative scaling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Line 3"/>
          <p:cNvSpPr/>
          <p:nvPr/>
        </p:nvSpPr>
        <p:spPr>
          <a:xfrm flipV="1">
            <a:off x="4993920" y="-365760"/>
            <a:ext cx="2968200" cy="5640840"/>
          </a:xfrm>
          <a:prstGeom prst="line">
            <a:avLst/>
          </a:prstGeom>
          <a:ln w="28440">
            <a:solidFill>
              <a:schemeClr val="accent6"/>
            </a:solidFill>
            <a:custDash>
              <a:ds d="1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Outline of Talk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Profiling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Solution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Re-implement decoder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Prioritize speed and scalability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914400" indent="-4568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Efficient memory management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914400" indent="-4568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Phrase-table optimization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914400" indent="-4568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Lexicalized reordering model optimization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Conclusions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Profiling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06" name="Table 2"/>
          <p:cNvGraphicFramePr/>
          <p:nvPr/>
        </p:nvGraphicFramePr>
        <p:xfrm>
          <a:off x="1821960" y="1949040"/>
          <a:ext cx="8127720" cy="1112040"/>
        </p:xfrm>
        <a:graphic>
          <a:graphicData uri="http://schemas.openxmlformats.org/drawingml/2006/table">
            <a:tbl>
              <a:tblPr/>
              <a:tblGrid>
                <a:gridCol w="1280520"/>
                <a:gridCol w="1168920"/>
                <a:gridCol w="1033200"/>
                <a:gridCol w="1161000"/>
                <a:gridCol w="1161000"/>
                <a:gridCol w="1161000"/>
                <a:gridCol w="1162080"/>
              </a:tblGrid>
              <a:tr h="55188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Memory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LM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Phrase-table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Lex RO model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Search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Misc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321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 thread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24%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12%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9%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8%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2%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45%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21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32 threads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30%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2%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5%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2%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0%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39%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  <p:sp>
        <p:nvSpPr>
          <p:cNvPr id="107" name="CustomShape 3"/>
          <p:cNvSpPr/>
          <p:nvPr/>
        </p:nvSpPr>
        <p:spPr>
          <a:xfrm>
            <a:off x="1821960" y="1305360"/>
            <a:ext cx="28926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%age decoding time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08" name="TextShape 4"/>
          <p:cNvSpPr txBox="1"/>
          <p:nvPr/>
        </p:nvSpPr>
        <p:spPr>
          <a:xfrm>
            <a:off x="838080" y="3747600"/>
            <a:ext cx="10515240" cy="24289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Memory allocation &amp; de-allocation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Increases with number of threads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OS-level locking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Memory management (1)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838080" y="1473120"/>
            <a:ext cx="10515240" cy="47034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Tcmalloc library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Replacement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malloc/free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Faster multi-threaded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applications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1" name="Picture 4" descr=""/>
          <p:cNvPicPr/>
          <p:nvPr/>
        </p:nvPicPr>
        <p:blipFill>
          <a:blip r:embed="rId1"/>
          <a:stretch/>
        </p:blipFill>
        <p:spPr>
          <a:xfrm>
            <a:off x="4572000" y="1645560"/>
            <a:ext cx="7619760" cy="4711320"/>
          </a:xfrm>
          <a:prstGeom prst="rect">
            <a:avLst/>
          </a:prstGeom>
          <a:ln>
            <a:noFill/>
          </a:ln>
        </p:spPr>
      </p:pic>
      <p:sp>
        <p:nvSpPr>
          <p:cNvPr id="112" name="CustomShape 3"/>
          <p:cNvSpPr/>
          <p:nvPr/>
        </p:nvSpPr>
        <p:spPr>
          <a:xfrm>
            <a:off x="9658800" y="0"/>
            <a:ext cx="169452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GB" sz="1800" spc="-1" strike="noStrike">
                <a:solidFill>
                  <a:srgbClr val="548235"/>
                </a:solidFill>
                <a:latin typeface="Calibri"/>
              </a:rPr>
              <a:t>Memory</a:t>
            </a:r>
            <a:endParaRPr b="0" lang="en-GB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GB" sz="1800" spc="-1" strike="noStrike">
                <a:solidFill>
                  <a:srgbClr val="c5e0b4"/>
                </a:solidFill>
                <a:latin typeface="Calibri"/>
              </a:rPr>
              <a:t>Stacks</a:t>
            </a:r>
            <a:endParaRPr b="0" lang="en-GB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GB" sz="1800" spc="-1" strike="noStrike">
                <a:solidFill>
                  <a:srgbClr val="c5e0b4"/>
                </a:solidFill>
                <a:latin typeface="Calibri"/>
              </a:rPr>
              <a:t>Phrase-table</a:t>
            </a:r>
            <a:endParaRPr b="0" lang="en-GB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GB" sz="1800" spc="-1" strike="noStrike">
                <a:solidFill>
                  <a:srgbClr val="c5e0b4"/>
                </a:solidFill>
                <a:latin typeface="Calibri"/>
              </a:rPr>
              <a:t>Lex Reordering</a:t>
            </a: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Memory management (2)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838080" y="1456200"/>
            <a:ext cx="10515240" cy="4720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Custom memory management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Obtain memory from OS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Allocate to our datastructures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1 pool-per-thread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5" name="Picture 3" descr=""/>
          <p:cNvPicPr/>
          <p:nvPr/>
        </p:nvPicPr>
        <p:blipFill>
          <a:blip r:embed="rId1"/>
          <a:stretch/>
        </p:blipFill>
        <p:spPr>
          <a:xfrm>
            <a:off x="5570640" y="2052000"/>
            <a:ext cx="6304320" cy="3898080"/>
          </a:xfrm>
          <a:prstGeom prst="rect">
            <a:avLst/>
          </a:prstGeom>
          <a:ln>
            <a:noFill/>
          </a:ln>
        </p:spPr>
      </p:pic>
      <p:sp>
        <p:nvSpPr>
          <p:cNvPr id="116" name="CustomShape 3"/>
          <p:cNvSpPr/>
          <p:nvPr/>
        </p:nvSpPr>
        <p:spPr>
          <a:xfrm>
            <a:off x="9658800" y="0"/>
            <a:ext cx="169452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GB" sz="1800" spc="-1" strike="noStrike">
                <a:solidFill>
                  <a:srgbClr val="548235"/>
                </a:solidFill>
                <a:latin typeface="Calibri"/>
              </a:rPr>
              <a:t>Memory</a:t>
            </a:r>
            <a:endParaRPr b="0" lang="en-GB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GB" sz="1800" spc="-1" strike="noStrike">
                <a:solidFill>
                  <a:srgbClr val="c5e0b4"/>
                </a:solidFill>
                <a:latin typeface="Calibri"/>
              </a:rPr>
              <a:t>Stacks</a:t>
            </a:r>
            <a:endParaRPr b="0" lang="en-GB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GB" sz="1800" spc="-1" strike="noStrike">
                <a:solidFill>
                  <a:srgbClr val="c5e0b4"/>
                </a:solidFill>
                <a:latin typeface="Calibri"/>
              </a:rPr>
              <a:t>Phrase-table</a:t>
            </a:r>
            <a:endParaRPr b="0" lang="en-GB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GB" sz="1800" spc="-1" strike="noStrike">
                <a:solidFill>
                  <a:srgbClr val="c5e0b4"/>
                </a:solidFill>
                <a:latin typeface="Calibri"/>
              </a:rPr>
              <a:t>Lex Reordering</a:t>
            </a: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2267</TotalTime>
  <Application>LibreOffice/6.0.7.3$Linux_X86_64 LibreOffice_project/00m0$Build-3</Application>
  <Words>2901</Words>
  <Paragraphs>667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2016-10-25T10:27:36Z</dcterms:created>
  <dc:creator>Microsoft Office User</dc:creator>
  <dc:description/>
  <dc:language>en-GB</dc:language>
  <cp:lastModifiedBy/>
  <dcterms:modified xsi:type="dcterms:W3CDTF">2019-01-04T13:06:46Z</dcterms:modified>
  <cp:revision>824</cp:revision>
  <dc:subject/>
  <dc:title>Fast, Scalable Phrase-Based SMT Decoding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15.0027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28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28</vt:i4>
  </property>
</Properties>
</file>