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53"/>
  </p:notesMasterIdLst>
  <p:handoutMasterIdLst>
    <p:handoutMasterId r:id="rId54"/>
  </p:handoutMasterIdLst>
  <p:sldIdLst>
    <p:sldId id="256" r:id="rId5"/>
    <p:sldId id="264" r:id="rId6"/>
    <p:sldId id="265" r:id="rId7"/>
    <p:sldId id="268" r:id="rId8"/>
    <p:sldId id="266" r:id="rId9"/>
    <p:sldId id="281" r:id="rId10"/>
    <p:sldId id="267" r:id="rId11"/>
    <p:sldId id="269" r:id="rId12"/>
    <p:sldId id="270" r:id="rId13"/>
    <p:sldId id="271" r:id="rId14"/>
    <p:sldId id="272" r:id="rId15"/>
    <p:sldId id="273" r:id="rId16"/>
    <p:sldId id="274" r:id="rId17"/>
    <p:sldId id="275" r:id="rId18"/>
    <p:sldId id="276" r:id="rId19"/>
    <p:sldId id="277" r:id="rId20"/>
    <p:sldId id="278" r:id="rId21"/>
    <p:sldId id="279" r:id="rId22"/>
    <p:sldId id="282" r:id="rId23"/>
    <p:sldId id="280" r:id="rId24"/>
    <p:sldId id="283" r:id="rId25"/>
    <p:sldId id="284" r:id="rId26"/>
    <p:sldId id="285" r:id="rId27"/>
    <p:sldId id="286" r:id="rId28"/>
    <p:sldId id="287" r:id="rId29"/>
    <p:sldId id="288" r:id="rId30"/>
    <p:sldId id="289" r:id="rId31"/>
    <p:sldId id="290" r:id="rId32"/>
    <p:sldId id="291" r:id="rId33"/>
    <p:sldId id="292" r:id="rId34"/>
    <p:sldId id="293" r:id="rId35"/>
    <p:sldId id="294" r:id="rId36"/>
    <p:sldId id="299" r:id="rId37"/>
    <p:sldId id="295" r:id="rId38"/>
    <p:sldId id="296" r:id="rId39"/>
    <p:sldId id="297" r:id="rId40"/>
    <p:sldId id="298" r:id="rId41"/>
    <p:sldId id="300" r:id="rId42"/>
    <p:sldId id="301" r:id="rId43"/>
    <p:sldId id="303" r:id="rId44"/>
    <p:sldId id="302" r:id="rId45"/>
    <p:sldId id="304" r:id="rId46"/>
    <p:sldId id="305" r:id="rId47"/>
    <p:sldId id="306" r:id="rId48"/>
    <p:sldId id="307" r:id="rId49"/>
    <p:sldId id="308" r:id="rId50"/>
    <p:sldId id="309" r:id="rId51"/>
    <p:sldId id="258" r:id="rId5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5CF603-547B-420E-B3C3-E410CC8F5A9C}" v="3465" dt="2024-08-06T09:09:32.48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131" autoAdjust="0"/>
    <p:restoredTop sz="88743" autoAdjust="0"/>
  </p:normalViewPr>
  <p:slideViewPr>
    <p:cSldViewPr snapToGrid="0">
      <p:cViewPr varScale="1">
        <p:scale>
          <a:sx n="57" d="100"/>
          <a:sy n="57" d="100"/>
        </p:scale>
        <p:origin x="704" y="40"/>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8742A0-4797-C01D-2F2A-979813E7040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891EC5A2-38A3-9C87-F973-722410E32CE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2D60800-8BF7-4D27-A3B1-FA22A2AC7BA7}" type="datetimeFigureOut">
              <a:rPr lang="en-US" smtClean="0"/>
              <a:t>8/6/2024</a:t>
            </a:fld>
            <a:endParaRPr lang="en-US"/>
          </a:p>
        </p:txBody>
      </p:sp>
      <p:sp>
        <p:nvSpPr>
          <p:cNvPr id="4" name="Footer Placeholder 3">
            <a:extLst>
              <a:ext uri="{FF2B5EF4-FFF2-40B4-BE49-F238E27FC236}">
                <a16:creationId xmlns:a16="http://schemas.microsoft.com/office/drawing/2014/main" id="{EFE06BAF-0D5E-FE4C-DEAB-3CAF89EB7DB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01A05EA-1DBD-3508-C719-AEACC101F25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C49D4B0-07E5-45F8-9E7F-799FB38A5810}" type="slidenum">
              <a:rPr lang="en-US" smtClean="0"/>
              <a:t>‹#›</a:t>
            </a:fld>
            <a:endParaRPr lang="en-US"/>
          </a:p>
        </p:txBody>
      </p:sp>
    </p:spTree>
    <p:extLst>
      <p:ext uri="{BB962C8B-B14F-4D97-AF65-F5344CB8AC3E}">
        <p14:creationId xmlns:p14="http://schemas.microsoft.com/office/powerpoint/2010/main" val="2919140006"/>
      </p:ext>
    </p:extLst>
  </p:cSld>
  <p:clrMap bg1="lt1" tx1="dk1" bg2="lt2" tx2="dk2" accent1="accent1" accent2="accent2" accent3="accent3" accent4="accent4" accent5="accent5" accent6="accent6" hlink="hlink" folHlink="folHlink"/>
  <p:hf sldNum="0"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68CE55-69F1-43EA-A6E7-B5FECDC87551}" type="datetimeFigureOut">
              <a:rPr lang="en-US" smtClean="0"/>
              <a:t>8/6/2024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5719A8-5507-4DE7-9CBD-FF18F9953970}" type="slidenum">
              <a:rPr lang="en-US" smtClean="0"/>
              <a:t>‹#›</a:t>
            </a:fld>
            <a:endParaRPr lang="en-US"/>
          </a:p>
        </p:txBody>
      </p:sp>
    </p:spTree>
    <p:extLst>
      <p:ext uri="{BB962C8B-B14F-4D97-AF65-F5344CB8AC3E}">
        <p14:creationId xmlns:p14="http://schemas.microsoft.com/office/powerpoint/2010/main" val="3568125591"/>
      </p:ext>
    </p:extLst>
  </p:cSld>
  <p:clrMap bg1="lt1" tx1="dk1" bg2="lt2" tx2="dk2" accent1="accent1" accent2="accent2" accent3="accent3" accent4="accent4" accent5="accent5" accent6="accent6" hlink="hlink" folHlink="folHlink"/>
  <p:hf sldNum="0"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DF44B-482B-41B2-BB5B-A39257B390F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4D0183B-C228-4392-867B-033D85BB85F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4236193-4837-4C5F-97F5-2B22CCFB15EE}"/>
              </a:ext>
            </a:extLst>
          </p:cNvPr>
          <p:cNvSpPr>
            <a:spLocks noGrp="1"/>
          </p:cNvSpPr>
          <p:nvPr>
            <p:ph type="dt" sz="half" idx="10"/>
          </p:nvPr>
        </p:nvSpPr>
        <p:spPr/>
        <p:txBody>
          <a:bodyPr/>
          <a:lstStyle/>
          <a:p>
            <a:fld id="{D54D155C-FF97-44AE-B6B4-E284E023063A}" type="datetime1">
              <a:rPr lang="en-US" smtClean="0"/>
              <a:t>8/6/2024</a:t>
            </a:fld>
            <a:endParaRPr lang="en-US"/>
          </a:p>
        </p:txBody>
      </p:sp>
      <p:sp>
        <p:nvSpPr>
          <p:cNvPr id="5" name="Footer Placeholder 4">
            <a:extLst>
              <a:ext uri="{FF2B5EF4-FFF2-40B4-BE49-F238E27FC236}">
                <a16:creationId xmlns:a16="http://schemas.microsoft.com/office/drawing/2014/main" id="{1D9EC688-6052-48BB-BEB7-CFBDB1BC0233}"/>
              </a:ext>
            </a:extLst>
          </p:cNvPr>
          <p:cNvSpPr>
            <a:spLocks noGrp="1"/>
          </p:cNvSpPr>
          <p:nvPr>
            <p:ph type="ftr" sz="quarter" idx="11"/>
          </p:nvPr>
        </p:nvSpPr>
        <p:spPr/>
        <p:txBody>
          <a:bodyPr/>
          <a:lstStyle/>
          <a:p>
            <a:r>
              <a:rPr lang="en-US"/>
              <a:t>INTERNAL ONLY</a:t>
            </a:r>
          </a:p>
        </p:txBody>
      </p:sp>
      <p:sp>
        <p:nvSpPr>
          <p:cNvPr id="6" name="Slide Number Placeholder 5">
            <a:extLst>
              <a:ext uri="{FF2B5EF4-FFF2-40B4-BE49-F238E27FC236}">
                <a16:creationId xmlns:a16="http://schemas.microsoft.com/office/drawing/2014/main" id="{95AAD1DE-0CE1-4893-BD53-26FCB53095F5}"/>
              </a:ext>
            </a:extLst>
          </p:cNvPr>
          <p:cNvSpPr>
            <a:spLocks noGrp="1"/>
          </p:cNvSpPr>
          <p:nvPr>
            <p:ph type="sldNum" sz="quarter" idx="12"/>
          </p:nvPr>
        </p:nvSpPr>
        <p:spPr/>
        <p:txBody>
          <a:bodyPr/>
          <a:lstStyle/>
          <a:p>
            <a:fld id="{B8673726-229C-46D4-AAF5-D12BE1B584AD}" type="slidenum">
              <a:rPr lang="en-US" smtClean="0"/>
              <a:t>‹#›</a:t>
            </a:fld>
            <a:endParaRPr lang="en-US"/>
          </a:p>
        </p:txBody>
      </p:sp>
    </p:spTree>
    <p:extLst>
      <p:ext uri="{BB962C8B-B14F-4D97-AF65-F5344CB8AC3E}">
        <p14:creationId xmlns:p14="http://schemas.microsoft.com/office/powerpoint/2010/main" val="38481178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8845C-F480-4B1C-BC44-1C253032431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0F79A9F-D4D2-450A-BB11-C2B624D065B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4ADADB-BC5C-439F-983B-20368C7341D1}"/>
              </a:ext>
            </a:extLst>
          </p:cNvPr>
          <p:cNvSpPr>
            <a:spLocks noGrp="1"/>
          </p:cNvSpPr>
          <p:nvPr>
            <p:ph type="dt" sz="half" idx="10"/>
          </p:nvPr>
        </p:nvSpPr>
        <p:spPr/>
        <p:txBody>
          <a:bodyPr/>
          <a:lstStyle/>
          <a:p>
            <a:fld id="{EC87EB8E-CCA8-4DE5-A8C6-591CCA5DE455}" type="datetime1">
              <a:rPr lang="en-US" smtClean="0"/>
              <a:t>8/6/2024</a:t>
            </a:fld>
            <a:endParaRPr lang="en-US"/>
          </a:p>
        </p:txBody>
      </p:sp>
      <p:sp>
        <p:nvSpPr>
          <p:cNvPr id="5" name="Footer Placeholder 4">
            <a:extLst>
              <a:ext uri="{FF2B5EF4-FFF2-40B4-BE49-F238E27FC236}">
                <a16:creationId xmlns:a16="http://schemas.microsoft.com/office/drawing/2014/main" id="{56454AAB-CE23-47E4-8688-8F03C381C3F6}"/>
              </a:ext>
            </a:extLst>
          </p:cNvPr>
          <p:cNvSpPr>
            <a:spLocks noGrp="1"/>
          </p:cNvSpPr>
          <p:nvPr>
            <p:ph type="ftr" sz="quarter" idx="11"/>
          </p:nvPr>
        </p:nvSpPr>
        <p:spPr/>
        <p:txBody>
          <a:bodyPr/>
          <a:lstStyle/>
          <a:p>
            <a:r>
              <a:rPr lang="en-US"/>
              <a:t>INTERNAL ONLY</a:t>
            </a:r>
          </a:p>
        </p:txBody>
      </p:sp>
      <p:sp>
        <p:nvSpPr>
          <p:cNvPr id="6" name="Slide Number Placeholder 5">
            <a:extLst>
              <a:ext uri="{FF2B5EF4-FFF2-40B4-BE49-F238E27FC236}">
                <a16:creationId xmlns:a16="http://schemas.microsoft.com/office/drawing/2014/main" id="{7A631E4F-E676-414F-9C10-E27D38E170A6}"/>
              </a:ext>
            </a:extLst>
          </p:cNvPr>
          <p:cNvSpPr>
            <a:spLocks noGrp="1"/>
          </p:cNvSpPr>
          <p:nvPr>
            <p:ph type="sldNum" sz="quarter" idx="12"/>
          </p:nvPr>
        </p:nvSpPr>
        <p:spPr/>
        <p:txBody>
          <a:bodyPr/>
          <a:lstStyle/>
          <a:p>
            <a:fld id="{B8673726-229C-46D4-AAF5-D12BE1B584AD}" type="slidenum">
              <a:rPr lang="en-US" smtClean="0"/>
              <a:t>‹#›</a:t>
            </a:fld>
            <a:endParaRPr lang="en-US"/>
          </a:p>
        </p:txBody>
      </p:sp>
    </p:spTree>
    <p:extLst>
      <p:ext uri="{BB962C8B-B14F-4D97-AF65-F5344CB8AC3E}">
        <p14:creationId xmlns:p14="http://schemas.microsoft.com/office/powerpoint/2010/main" val="28432756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ED35340-B35E-41FB-A597-064F385184A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513EBFC-6DFD-4EFF-B0E2-9872CC871DE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71802D-3D97-4DE9-8E23-143E390B5594}"/>
              </a:ext>
            </a:extLst>
          </p:cNvPr>
          <p:cNvSpPr>
            <a:spLocks noGrp="1"/>
          </p:cNvSpPr>
          <p:nvPr>
            <p:ph type="dt" sz="half" idx="10"/>
          </p:nvPr>
        </p:nvSpPr>
        <p:spPr/>
        <p:txBody>
          <a:bodyPr/>
          <a:lstStyle/>
          <a:p>
            <a:fld id="{1CE1D8DB-C8D4-451F-B218-230BD7838D13}" type="datetime1">
              <a:rPr lang="en-US" smtClean="0"/>
              <a:t>8/6/2024</a:t>
            </a:fld>
            <a:endParaRPr lang="en-US"/>
          </a:p>
        </p:txBody>
      </p:sp>
      <p:sp>
        <p:nvSpPr>
          <p:cNvPr id="5" name="Footer Placeholder 4">
            <a:extLst>
              <a:ext uri="{FF2B5EF4-FFF2-40B4-BE49-F238E27FC236}">
                <a16:creationId xmlns:a16="http://schemas.microsoft.com/office/drawing/2014/main" id="{91091F9C-C4F0-4FDC-BC82-D81DB1CCCB72}"/>
              </a:ext>
            </a:extLst>
          </p:cNvPr>
          <p:cNvSpPr>
            <a:spLocks noGrp="1"/>
          </p:cNvSpPr>
          <p:nvPr>
            <p:ph type="ftr" sz="quarter" idx="11"/>
          </p:nvPr>
        </p:nvSpPr>
        <p:spPr/>
        <p:txBody>
          <a:bodyPr/>
          <a:lstStyle/>
          <a:p>
            <a:r>
              <a:rPr lang="en-US"/>
              <a:t>INTERNAL ONLY</a:t>
            </a:r>
          </a:p>
        </p:txBody>
      </p:sp>
      <p:sp>
        <p:nvSpPr>
          <p:cNvPr id="6" name="Slide Number Placeholder 5">
            <a:extLst>
              <a:ext uri="{FF2B5EF4-FFF2-40B4-BE49-F238E27FC236}">
                <a16:creationId xmlns:a16="http://schemas.microsoft.com/office/drawing/2014/main" id="{1D05B553-2D70-4094-8F95-15FBB1DAA4EF}"/>
              </a:ext>
            </a:extLst>
          </p:cNvPr>
          <p:cNvSpPr>
            <a:spLocks noGrp="1"/>
          </p:cNvSpPr>
          <p:nvPr>
            <p:ph type="sldNum" sz="quarter" idx="12"/>
          </p:nvPr>
        </p:nvSpPr>
        <p:spPr/>
        <p:txBody>
          <a:bodyPr/>
          <a:lstStyle/>
          <a:p>
            <a:fld id="{B8673726-229C-46D4-AAF5-D12BE1B584AD}" type="slidenum">
              <a:rPr lang="en-US" smtClean="0"/>
              <a:t>‹#›</a:t>
            </a:fld>
            <a:endParaRPr lang="en-US"/>
          </a:p>
        </p:txBody>
      </p:sp>
    </p:spTree>
    <p:extLst>
      <p:ext uri="{BB962C8B-B14F-4D97-AF65-F5344CB8AC3E}">
        <p14:creationId xmlns:p14="http://schemas.microsoft.com/office/powerpoint/2010/main" val="23635857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487FE-051E-478C-906E-324D624E3FB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110E20C-2F1D-4C81-BF1B-A599D86EC79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A2FA00-EF79-40FD-B564-9EA84C397AF2}"/>
              </a:ext>
            </a:extLst>
          </p:cNvPr>
          <p:cNvSpPr>
            <a:spLocks noGrp="1"/>
          </p:cNvSpPr>
          <p:nvPr>
            <p:ph type="dt" sz="half" idx="10"/>
          </p:nvPr>
        </p:nvSpPr>
        <p:spPr/>
        <p:txBody>
          <a:bodyPr/>
          <a:lstStyle/>
          <a:p>
            <a:fld id="{042A9A98-2FE9-416C-89DE-CFFCD79E2FCB}" type="datetime1">
              <a:rPr lang="en-US" smtClean="0"/>
              <a:t>8/6/2024</a:t>
            </a:fld>
            <a:endParaRPr lang="en-US"/>
          </a:p>
        </p:txBody>
      </p:sp>
      <p:sp>
        <p:nvSpPr>
          <p:cNvPr id="5" name="Footer Placeholder 4">
            <a:extLst>
              <a:ext uri="{FF2B5EF4-FFF2-40B4-BE49-F238E27FC236}">
                <a16:creationId xmlns:a16="http://schemas.microsoft.com/office/drawing/2014/main" id="{45D468ED-5F3E-4B92-A667-A33BF9A17692}"/>
              </a:ext>
            </a:extLst>
          </p:cNvPr>
          <p:cNvSpPr>
            <a:spLocks noGrp="1"/>
          </p:cNvSpPr>
          <p:nvPr>
            <p:ph type="ftr" sz="quarter" idx="11"/>
          </p:nvPr>
        </p:nvSpPr>
        <p:spPr/>
        <p:txBody>
          <a:bodyPr/>
          <a:lstStyle/>
          <a:p>
            <a:r>
              <a:rPr lang="en-US"/>
              <a:t>INTERNAL ONLY</a:t>
            </a:r>
          </a:p>
        </p:txBody>
      </p:sp>
      <p:sp>
        <p:nvSpPr>
          <p:cNvPr id="6" name="Slide Number Placeholder 5">
            <a:extLst>
              <a:ext uri="{FF2B5EF4-FFF2-40B4-BE49-F238E27FC236}">
                <a16:creationId xmlns:a16="http://schemas.microsoft.com/office/drawing/2014/main" id="{30593377-7A37-49F5-8DFD-6C9C30397DFA}"/>
              </a:ext>
            </a:extLst>
          </p:cNvPr>
          <p:cNvSpPr>
            <a:spLocks noGrp="1"/>
          </p:cNvSpPr>
          <p:nvPr>
            <p:ph type="sldNum" sz="quarter" idx="12"/>
          </p:nvPr>
        </p:nvSpPr>
        <p:spPr/>
        <p:txBody>
          <a:bodyPr/>
          <a:lstStyle/>
          <a:p>
            <a:fld id="{B8673726-229C-46D4-AAF5-D12BE1B584AD}" type="slidenum">
              <a:rPr lang="en-US" smtClean="0"/>
              <a:t>‹#›</a:t>
            </a:fld>
            <a:endParaRPr lang="en-US"/>
          </a:p>
        </p:txBody>
      </p:sp>
    </p:spTree>
    <p:extLst>
      <p:ext uri="{BB962C8B-B14F-4D97-AF65-F5344CB8AC3E}">
        <p14:creationId xmlns:p14="http://schemas.microsoft.com/office/powerpoint/2010/main" val="26937493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1F9CB-3C64-47E8-A2B7-0A0BAEF84C4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AD2AEBE-D10D-4619-9C58-75D33CCBBF4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6F717A5-0271-4319-9F4A-544330C0916A}"/>
              </a:ext>
            </a:extLst>
          </p:cNvPr>
          <p:cNvSpPr>
            <a:spLocks noGrp="1"/>
          </p:cNvSpPr>
          <p:nvPr>
            <p:ph type="dt" sz="half" idx="10"/>
          </p:nvPr>
        </p:nvSpPr>
        <p:spPr/>
        <p:txBody>
          <a:bodyPr/>
          <a:lstStyle/>
          <a:p>
            <a:fld id="{503BE53D-FB0B-45BE-8B19-D7A205788F06}" type="datetime1">
              <a:rPr lang="en-US" smtClean="0"/>
              <a:t>8/6/2024</a:t>
            </a:fld>
            <a:endParaRPr lang="en-US"/>
          </a:p>
        </p:txBody>
      </p:sp>
      <p:sp>
        <p:nvSpPr>
          <p:cNvPr id="5" name="Footer Placeholder 4">
            <a:extLst>
              <a:ext uri="{FF2B5EF4-FFF2-40B4-BE49-F238E27FC236}">
                <a16:creationId xmlns:a16="http://schemas.microsoft.com/office/drawing/2014/main" id="{E8D8611A-9665-44CF-B7A3-38C320D19EA7}"/>
              </a:ext>
            </a:extLst>
          </p:cNvPr>
          <p:cNvSpPr>
            <a:spLocks noGrp="1"/>
          </p:cNvSpPr>
          <p:nvPr>
            <p:ph type="ftr" sz="quarter" idx="11"/>
          </p:nvPr>
        </p:nvSpPr>
        <p:spPr/>
        <p:txBody>
          <a:bodyPr/>
          <a:lstStyle/>
          <a:p>
            <a:r>
              <a:rPr lang="en-US"/>
              <a:t>INTERNAL ONLY</a:t>
            </a:r>
          </a:p>
        </p:txBody>
      </p:sp>
      <p:sp>
        <p:nvSpPr>
          <p:cNvPr id="6" name="Slide Number Placeholder 5">
            <a:extLst>
              <a:ext uri="{FF2B5EF4-FFF2-40B4-BE49-F238E27FC236}">
                <a16:creationId xmlns:a16="http://schemas.microsoft.com/office/drawing/2014/main" id="{CA90BA07-C658-4B3C-8D43-B677B7D6E219}"/>
              </a:ext>
            </a:extLst>
          </p:cNvPr>
          <p:cNvSpPr>
            <a:spLocks noGrp="1"/>
          </p:cNvSpPr>
          <p:nvPr>
            <p:ph type="sldNum" sz="quarter" idx="12"/>
          </p:nvPr>
        </p:nvSpPr>
        <p:spPr/>
        <p:txBody>
          <a:bodyPr/>
          <a:lstStyle/>
          <a:p>
            <a:fld id="{B8673726-229C-46D4-AAF5-D12BE1B584AD}" type="slidenum">
              <a:rPr lang="en-US" smtClean="0"/>
              <a:t>‹#›</a:t>
            </a:fld>
            <a:endParaRPr lang="en-US"/>
          </a:p>
        </p:txBody>
      </p:sp>
    </p:spTree>
    <p:extLst>
      <p:ext uri="{BB962C8B-B14F-4D97-AF65-F5344CB8AC3E}">
        <p14:creationId xmlns:p14="http://schemas.microsoft.com/office/powerpoint/2010/main" val="39497668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39DA7-CEC3-4CAC-BAC5-63EDD1DDC4A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92AABDF-CC1D-4B92-B78B-352B5A37D60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D07D744-3C41-437F-A03F-06BA3CF2126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220F9A7-9DAE-4968-9D5C-325CAFB95C12}"/>
              </a:ext>
            </a:extLst>
          </p:cNvPr>
          <p:cNvSpPr>
            <a:spLocks noGrp="1"/>
          </p:cNvSpPr>
          <p:nvPr>
            <p:ph type="dt" sz="half" idx="10"/>
          </p:nvPr>
        </p:nvSpPr>
        <p:spPr/>
        <p:txBody>
          <a:bodyPr/>
          <a:lstStyle/>
          <a:p>
            <a:fld id="{3D92F832-6636-4EF8-B51E-952355469942}" type="datetime1">
              <a:rPr lang="en-US" smtClean="0"/>
              <a:t>8/6/2024</a:t>
            </a:fld>
            <a:endParaRPr lang="en-US"/>
          </a:p>
        </p:txBody>
      </p:sp>
      <p:sp>
        <p:nvSpPr>
          <p:cNvPr id="6" name="Footer Placeholder 5">
            <a:extLst>
              <a:ext uri="{FF2B5EF4-FFF2-40B4-BE49-F238E27FC236}">
                <a16:creationId xmlns:a16="http://schemas.microsoft.com/office/drawing/2014/main" id="{82C3C37B-4ECA-43C9-BDB9-7E5FD26AA7E8}"/>
              </a:ext>
            </a:extLst>
          </p:cNvPr>
          <p:cNvSpPr>
            <a:spLocks noGrp="1"/>
          </p:cNvSpPr>
          <p:nvPr>
            <p:ph type="ftr" sz="quarter" idx="11"/>
          </p:nvPr>
        </p:nvSpPr>
        <p:spPr/>
        <p:txBody>
          <a:bodyPr/>
          <a:lstStyle/>
          <a:p>
            <a:r>
              <a:rPr lang="en-US"/>
              <a:t>INTERNAL ONLY</a:t>
            </a:r>
          </a:p>
        </p:txBody>
      </p:sp>
      <p:sp>
        <p:nvSpPr>
          <p:cNvPr id="7" name="Slide Number Placeholder 6">
            <a:extLst>
              <a:ext uri="{FF2B5EF4-FFF2-40B4-BE49-F238E27FC236}">
                <a16:creationId xmlns:a16="http://schemas.microsoft.com/office/drawing/2014/main" id="{2A688C55-49A2-4C68-96D3-F7D57D7666DB}"/>
              </a:ext>
            </a:extLst>
          </p:cNvPr>
          <p:cNvSpPr>
            <a:spLocks noGrp="1"/>
          </p:cNvSpPr>
          <p:nvPr>
            <p:ph type="sldNum" sz="quarter" idx="12"/>
          </p:nvPr>
        </p:nvSpPr>
        <p:spPr/>
        <p:txBody>
          <a:bodyPr/>
          <a:lstStyle/>
          <a:p>
            <a:fld id="{B8673726-229C-46D4-AAF5-D12BE1B584AD}" type="slidenum">
              <a:rPr lang="en-US" smtClean="0"/>
              <a:t>‹#›</a:t>
            </a:fld>
            <a:endParaRPr lang="en-US"/>
          </a:p>
        </p:txBody>
      </p:sp>
    </p:spTree>
    <p:extLst>
      <p:ext uri="{BB962C8B-B14F-4D97-AF65-F5344CB8AC3E}">
        <p14:creationId xmlns:p14="http://schemas.microsoft.com/office/powerpoint/2010/main" val="14174702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7162A-BA87-42A0-A01F-8F5F6281115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94A94F9-7BD9-4F0F-B086-D2901A2C04D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3C32B9E-11EB-4506-B08A-5F9211712F5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BF84405-20CF-4A22-B9F5-5D75FA55574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8D16CB4-2564-46AC-A736-1305341408D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1AB2798-9A8E-4EDF-8570-CE8B5B43C736}"/>
              </a:ext>
            </a:extLst>
          </p:cNvPr>
          <p:cNvSpPr>
            <a:spLocks noGrp="1"/>
          </p:cNvSpPr>
          <p:nvPr>
            <p:ph type="dt" sz="half" idx="10"/>
          </p:nvPr>
        </p:nvSpPr>
        <p:spPr/>
        <p:txBody>
          <a:bodyPr/>
          <a:lstStyle/>
          <a:p>
            <a:fld id="{62E2C9BF-5C7A-4B71-8CC3-0A4414E5BF0F}" type="datetime1">
              <a:rPr lang="en-US" smtClean="0"/>
              <a:t>8/6/2024</a:t>
            </a:fld>
            <a:endParaRPr lang="en-US"/>
          </a:p>
        </p:txBody>
      </p:sp>
      <p:sp>
        <p:nvSpPr>
          <p:cNvPr id="8" name="Footer Placeholder 7">
            <a:extLst>
              <a:ext uri="{FF2B5EF4-FFF2-40B4-BE49-F238E27FC236}">
                <a16:creationId xmlns:a16="http://schemas.microsoft.com/office/drawing/2014/main" id="{92FEE53D-5C89-4F84-A8A1-D5E0FED20BE2}"/>
              </a:ext>
            </a:extLst>
          </p:cNvPr>
          <p:cNvSpPr>
            <a:spLocks noGrp="1"/>
          </p:cNvSpPr>
          <p:nvPr>
            <p:ph type="ftr" sz="quarter" idx="11"/>
          </p:nvPr>
        </p:nvSpPr>
        <p:spPr/>
        <p:txBody>
          <a:bodyPr/>
          <a:lstStyle/>
          <a:p>
            <a:r>
              <a:rPr lang="en-US"/>
              <a:t>INTERNAL ONLY</a:t>
            </a:r>
          </a:p>
        </p:txBody>
      </p:sp>
      <p:sp>
        <p:nvSpPr>
          <p:cNvPr id="9" name="Slide Number Placeholder 8">
            <a:extLst>
              <a:ext uri="{FF2B5EF4-FFF2-40B4-BE49-F238E27FC236}">
                <a16:creationId xmlns:a16="http://schemas.microsoft.com/office/drawing/2014/main" id="{AC6C5C3A-359A-485F-B8DC-7653FF69D037}"/>
              </a:ext>
            </a:extLst>
          </p:cNvPr>
          <p:cNvSpPr>
            <a:spLocks noGrp="1"/>
          </p:cNvSpPr>
          <p:nvPr>
            <p:ph type="sldNum" sz="quarter" idx="12"/>
          </p:nvPr>
        </p:nvSpPr>
        <p:spPr/>
        <p:txBody>
          <a:bodyPr/>
          <a:lstStyle/>
          <a:p>
            <a:fld id="{B8673726-229C-46D4-AAF5-D12BE1B584AD}" type="slidenum">
              <a:rPr lang="en-US" smtClean="0"/>
              <a:t>‹#›</a:t>
            </a:fld>
            <a:endParaRPr lang="en-US"/>
          </a:p>
        </p:txBody>
      </p:sp>
    </p:spTree>
    <p:extLst>
      <p:ext uri="{BB962C8B-B14F-4D97-AF65-F5344CB8AC3E}">
        <p14:creationId xmlns:p14="http://schemas.microsoft.com/office/powerpoint/2010/main" val="8056840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0FC1A-3AF3-4138-B609-D8324E1AF03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FB2BE6D-C8FC-4B3F-9C28-0BB12FFF038D}"/>
              </a:ext>
            </a:extLst>
          </p:cNvPr>
          <p:cNvSpPr>
            <a:spLocks noGrp="1"/>
          </p:cNvSpPr>
          <p:nvPr>
            <p:ph type="dt" sz="half" idx="10"/>
          </p:nvPr>
        </p:nvSpPr>
        <p:spPr/>
        <p:txBody>
          <a:bodyPr/>
          <a:lstStyle/>
          <a:p>
            <a:fld id="{E9017B55-E495-4FAC-9BEA-4FACFE9787AE}" type="datetime1">
              <a:rPr lang="en-US" smtClean="0"/>
              <a:t>8/6/2024</a:t>
            </a:fld>
            <a:endParaRPr lang="en-US"/>
          </a:p>
        </p:txBody>
      </p:sp>
      <p:sp>
        <p:nvSpPr>
          <p:cNvPr id="4" name="Footer Placeholder 3">
            <a:extLst>
              <a:ext uri="{FF2B5EF4-FFF2-40B4-BE49-F238E27FC236}">
                <a16:creationId xmlns:a16="http://schemas.microsoft.com/office/drawing/2014/main" id="{2596C5A9-958A-4A1A-912B-7A9199D24BB4}"/>
              </a:ext>
            </a:extLst>
          </p:cNvPr>
          <p:cNvSpPr>
            <a:spLocks noGrp="1"/>
          </p:cNvSpPr>
          <p:nvPr>
            <p:ph type="ftr" sz="quarter" idx="11"/>
          </p:nvPr>
        </p:nvSpPr>
        <p:spPr/>
        <p:txBody>
          <a:bodyPr/>
          <a:lstStyle/>
          <a:p>
            <a:r>
              <a:rPr lang="en-US"/>
              <a:t>INTERNAL ONLY</a:t>
            </a:r>
          </a:p>
        </p:txBody>
      </p:sp>
      <p:sp>
        <p:nvSpPr>
          <p:cNvPr id="5" name="Slide Number Placeholder 4">
            <a:extLst>
              <a:ext uri="{FF2B5EF4-FFF2-40B4-BE49-F238E27FC236}">
                <a16:creationId xmlns:a16="http://schemas.microsoft.com/office/drawing/2014/main" id="{F7B77C14-0268-446C-987E-798B369AA3F1}"/>
              </a:ext>
            </a:extLst>
          </p:cNvPr>
          <p:cNvSpPr>
            <a:spLocks noGrp="1"/>
          </p:cNvSpPr>
          <p:nvPr>
            <p:ph type="sldNum" sz="quarter" idx="12"/>
          </p:nvPr>
        </p:nvSpPr>
        <p:spPr/>
        <p:txBody>
          <a:bodyPr/>
          <a:lstStyle/>
          <a:p>
            <a:fld id="{B8673726-229C-46D4-AAF5-D12BE1B584AD}" type="slidenum">
              <a:rPr lang="en-US" smtClean="0"/>
              <a:t>‹#›</a:t>
            </a:fld>
            <a:endParaRPr lang="en-US"/>
          </a:p>
        </p:txBody>
      </p:sp>
    </p:spTree>
    <p:extLst>
      <p:ext uri="{BB962C8B-B14F-4D97-AF65-F5344CB8AC3E}">
        <p14:creationId xmlns:p14="http://schemas.microsoft.com/office/powerpoint/2010/main" val="15426599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3E6C0BD-EFA2-40DA-9394-96165149800C}"/>
              </a:ext>
            </a:extLst>
          </p:cNvPr>
          <p:cNvSpPr>
            <a:spLocks noGrp="1"/>
          </p:cNvSpPr>
          <p:nvPr>
            <p:ph type="dt" sz="half" idx="10"/>
          </p:nvPr>
        </p:nvSpPr>
        <p:spPr/>
        <p:txBody>
          <a:bodyPr/>
          <a:lstStyle/>
          <a:p>
            <a:fld id="{12D35B39-7EAD-4628-9128-601CC343701A}" type="datetime1">
              <a:rPr lang="en-US" smtClean="0"/>
              <a:t>8/6/2024</a:t>
            </a:fld>
            <a:endParaRPr lang="en-US"/>
          </a:p>
        </p:txBody>
      </p:sp>
      <p:sp>
        <p:nvSpPr>
          <p:cNvPr id="3" name="Footer Placeholder 2">
            <a:extLst>
              <a:ext uri="{FF2B5EF4-FFF2-40B4-BE49-F238E27FC236}">
                <a16:creationId xmlns:a16="http://schemas.microsoft.com/office/drawing/2014/main" id="{CDE908DB-5320-481B-9663-A1C84D4E4D06}"/>
              </a:ext>
            </a:extLst>
          </p:cNvPr>
          <p:cNvSpPr>
            <a:spLocks noGrp="1"/>
          </p:cNvSpPr>
          <p:nvPr>
            <p:ph type="ftr" sz="quarter" idx="11"/>
          </p:nvPr>
        </p:nvSpPr>
        <p:spPr/>
        <p:txBody>
          <a:bodyPr/>
          <a:lstStyle/>
          <a:p>
            <a:r>
              <a:rPr lang="en-US"/>
              <a:t>INTERNAL ONLY</a:t>
            </a:r>
          </a:p>
        </p:txBody>
      </p:sp>
      <p:sp>
        <p:nvSpPr>
          <p:cNvPr id="4" name="Slide Number Placeholder 3">
            <a:extLst>
              <a:ext uri="{FF2B5EF4-FFF2-40B4-BE49-F238E27FC236}">
                <a16:creationId xmlns:a16="http://schemas.microsoft.com/office/drawing/2014/main" id="{7D28708B-9573-49A8-8E10-5BB4DB791B40}"/>
              </a:ext>
            </a:extLst>
          </p:cNvPr>
          <p:cNvSpPr>
            <a:spLocks noGrp="1"/>
          </p:cNvSpPr>
          <p:nvPr>
            <p:ph type="sldNum" sz="quarter" idx="12"/>
          </p:nvPr>
        </p:nvSpPr>
        <p:spPr/>
        <p:txBody>
          <a:bodyPr/>
          <a:lstStyle/>
          <a:p>
            <a:fld id="{B8673726-229C-46D4-AAF5-D12BE1B584AD}" type="slidenum">
              <a:rPr lang="en-US" smtClean="0"/>
              <a:t>‹#›</a:t>
            </a:fld>
            <a:endParaRPr lang="en-US"/>
          </a:p>
        </p:txBody>
      </p:sp>
    </p:spTree>
    <p:extLst>
      <p:ext uri="{BB962C8B-B14F-4D97-AF65-F5344CB8AC3E}">
        <p14:creationId xmlns:p14="http://schemas.microsoft.com/office/powerpoint/2010/main" val="4010784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2B7B8-5A44-4E32-B83A-F83286E5B3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3144010-3D09-4177-8E4F-B094C8E766D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E91341B-DB21-4143-886C-4167A64B9B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8001457-4D01-4786-A5F1-E8059C3D5E26}"/>
              </a:ext>
            </a:extLst>
          </p:cNvPr>
          <p:cNvSpPr>
            <a:spLocks noGrp="1"/>
          </p:cNvSpPr>
          <p:nvPr>
            <p:ph type="dt" sz="half" idx="10"/>
          </p:nvPr>
        </p:nvSpPr>
        <p:spPr/>
        <p:txBody>
          <a:bodyPr/>
          <a:lstStyle/>
          <a:p>
            <a:fld id="{0DD65E66-0258-4724-A354-DF34859EF969}" type="datetime1">
              <a:rPr lang="en-US" smtClean="0"/>
              <a:t>8/6/2024</a:t>
            </a:fld>
            <a:endParaRPr lang="en-US"/>
          </a:p>
        </p:txBody>
      </p:sp>
      <p:sp>
        <p:nvSpPr>
          <p:cNvPr id="6" name="Footer Placeholder 5">
            <a:extLst>
              <a:ext uri="{FF2B5EF4-FFF2-40B4-BE49-F238E27FC236}">
                <a16:creationId xmlns:a16="http://schemas.microsoft.com/office/drawing/2014/main" id="{EDF6B869-DA21-417C-A356-60BC23726847}"/>
              </a:ext>
            </a:extLst>
          </p:cNvPr>
          <p:cNvSpPr>
            <a:spLocks noGrp="1"/>
          </p:cNvSpPr>
          <p:nvPr>
            <p:ph type="ftr" sz="quarter" idx="11"/>
          </p:nvPr>
        </p:nvSpPr>
        <p:spPr/>
        <p:txBody>
          <a:bodyPr/>
          <a:lstStyle/>
          <a:p>
            <a:r>
              <a:rPr lang="en-US"/>
              <a:t>INTERNAL ONLY</a:t>
            </a:r>
          </a:p>
        </p:txBody>
      </p:sp>
      <p:sp>
        <p:nvSpPr>
          <p:cNvPr id="7" name="Slide Number Placeholder 6">
            <a:extLst>
              <a:ext uri="{FF2B5EF4-FFF2-40B4-BE49-F238E27FC236}">
                <a16:creationId xmlns:a16="http://schemas.microsoft.com/office/drawing/2014/main" id="{FE9C768E-0C0C-4DDF-AF6A-2C5C6A911582}"/>
              </a:ext>
            </a:extLst>
          </p:cNvPr>
          <p:cNvSpPr>
            <a:spLocks noGrp="1"/>
          </p:cNvSpPr>
          <p:nvPr>
            <p:ph type="sldNum" sz="quarter" idx="12"/>
          </p:nvPr>
        </p:nvSpPr>
        <p:spPr/>
        <p:txBody>
          <a:bodyPr/>
          <a:lstStyle/>
          <a:p>
            <a:fld id="{B8673726-229C-46D4-AAF5-D12BE1B584AD}" type="slidenum">
              <a:rPr lang="en-US" smtClean="0"/>
              <a:t>‹#›</a:t>
            </a:fld>
            <a:endParaRPr lang="en-US"/>
          </a:p>
        </p:txBody>
      </p:sp>
    </p:spTree>
    <p:extLst>
      <p:ext uri="{BB962C8B-B14F-4D97-AF65-F5344CB8AC3E}">
        <p14:creationId xmlns:p14="http://schemas.microsoft.com/office/powerpoint/2010/main" val="21140160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6D9F4-5D8B-4EDC-B7D7-A0380E337C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38B7D62-10A6-4612-8A3B-7A6FB6FD6EF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9485EDA-F735-4001-B0FF-244F60CD15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BEF5920-DEAB-4FA0-91AD-998D9F12164F}"/>
              </a:ext>
            </a:extLst>
          </p:cNvPr>
          <p:cNvSpPr>
            <a:spLocks noGrp="1"/>
          </p:cNvSpPr>
          <p:nvPr>
            <p:ph type="dt" sz="half" idx="10"/>
          </p:nvPr>
        </p:nvSpPr>
        <p:spPr/>
        <p:txBody>
          <a:bodyPr/>
          <a:lstStyle/>
          <a:p>
            <a:fld id="{279B8058-9A5C-43BD-ACB5-D76958FEF7D9}" type="datetime1">
              <a:rPr lang="en-US" smtClean="0"/>
              <a:t>8/6/2024</a:t>
            </a:fld>
            <a:endParaRPr lang="en-US"/>
          </a:p>
        </p:txBody>
      </p:sp>
      <p:sp>
        <p:nvSpPr>
          <p:cNvPr id="6" name="Footer Placeholder 5">
            <a:extLst>
              <a:ext uri="{FF2B5EF4-FFF2-40B4-BE49-F238E27FC236}">
                <a16:creationId xmlns:a16="http://schemas.microsoft.com/office/drawing/2014/main" id="{B0ADCC36-90DC-4C30-AFD4-2B24164A75F7}"/>
              </a:ext>
            </a:extLst>
          </p:cNvPr>
          <p:cNvSpPr>
            <a:spLocks noGrp="1"/>
          </p:cNvSpPr>
          <p:nvPr>
            <p:ph type="ftr" sz="quarter" idx="11"/>
          </p:nvPr>
        </p:nvSpPr>
        <p:spPr/>
        <p:txBody>
          <a:bodyPr/>
          <a:lstStyle/>
          <a:p>
            <a:r>
              <a:rPr lang="en-US"/>
              <a:t>INTERNAL ONLY</a:t>
            </a:r>
          </a:p>
        </p:txBody>
      </p:sp>
      <p:sp>
        <p:nvSpPr>
          <p:cNvPr id="7" name="Slide Number Placeholder 6">
            <a:extLst>
              <a:ext uri="{FF2B5EF4-FFF2-40B4-BE49-F238E27FC236}">
                <a16:creationId xmlns:a16="http://schemas.microsoft.com/office/drawing/2014/main" id="{A6AEB2A8-7756-4FFB-BBAD-D8BD439A38FE}"/>
              </a:ext>
            </a:extLst>
          </p:cNvPr>
          <p:cNvSpPr>
            <a:spLocks noGrp="1"/>
          </p:cNvSpPr>
          <p:nvPr>
            <p:ph type="sldNum" sz="quarter" idx="12"/>
          </p:nvPr>
        </p:nvSpPr>
        <p:spPr/>
        <p:txBody>
          <a:bodyPr/>
          <a:lstStyle/>
          <a:p>
            <a:fld id="{B8673726-229C-46D4-AAF5-D12BE1B584AD}" type="slidenum">
              <a:rPr lang="en-US" smtClean="0"/>
              <a:t>‹#›</a:t>
            </a:fld>
            <a:endParaRPr lang="en-US"/>
          </a:p>
        </p:txBody>
      </p:sp>
    </p:spTree>
    <p:extLst>
      <p:ext uri="{BB962C8B-B14F-4D97-AF65-F5344CB8AC3E}">
        <p14:creationId xmlns:p14="http://schemas.microsoft.com/office/powerpoint/2010/main" val="4584355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C593176-96D0-464E-AE38-5F48578DC36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9C7C4A0-4798-46C3-A23C-0CD31DB0E0B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1C2633-B4D0-4E0A-A727-21287BF152D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EDAC9D-043C-463E-8150-2B17F7B1A6D0}" type="datetime1">
              <a:rPr lang="en-US" smtClean="0"/>
              <a:t>8/6/2024</a:t>
            </a:fld>
            <a:endParaRPr lang="en-US"/>
          </a:p>
        </p:txBody>
      </p:sp>
      <p:sp>
        <p:nvSpPr>
          <p:cNvPr id="5" name="Footer Placeholder 4">
            <a:extLst>
              <a:ext uri="{FF2B5EF4-FFF2-40B4-BE49-F238E27FC236}">
                <a16:creationId xmlns:a16="http://schemas.microsoft.com/office/drawing/2014/main" id="{46BA3179-7544-4996-990C-219E0C04922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INTERNAL ONLY</a:t>
            </a:r>
          </a:p>
        </p:txBody>
      </p:sp>
      <p:sp>
        <p:nvSpPr>
          <p:cNvPr id="6" name="Slide Number Placeholder 5">
            <a:extLst>
              <a:ext uri="{FF2B5EF4-FFF2-40B4-BE49-F238E27FC236}">
                <a16:creationId xmlns:a16="http://schemas.microsoft.com/office/drawing/2014/main" id="{FEF385B3-CD0C-409C-801C-EBAC20A17B0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673726-229C-46D4-AAF5-D12BE1B584AD}" type="slidenum">
              <a:rPr lang="en-US" smtClean="0"/>
              <a:t>‹#›</a:t>
            </a:fld>
            <a:endParaRPr lang="en-US"/>
          </a:p>
        </p:txBody>
      </p:sp>
    </p:spTree>
    <p:extLst>
      <p:ext uri="{BB962C8B-B14F-4D97-AF65-F5344CB8AC3E}">
        <p14:creationId xmlns:p14="http://schemas.microsoft.com/office/powerpoint/2010/main" val="4329222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oleObject" Target="../embeddings/oleObject1.bin"/><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www.selenium.dev/downloads/"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github.com/mozilla/geckodriver/releases" TargetMode="External"/><Relationship Id="rId2" Type="http://schemas.openxmlformats.org/officeDocument/2006/relationships/hyperlink" Target="https://chromedriver.chromium.org/downloads" TargetMode="External"/><Relationship Id="rId1" Type="http://schemas.openxmlformats.org/officeDocument/2006/relationships/slideLayout" Target="../slideLayouts/slideLayout2.xml"/><Relationship Id="rId5" Type="http://schemas.openxmlformats.org/officeDocument/2006/relationships/hyperlink" Target="https://webkit.org/blog/6900/webdriver-support-in-safari-10/" TargetMode="External"/><Relationship Id="rId4" Type="http://schemas.openxmlformats.org/officeDocument/2006/relationships/hyperlink" Target="https://developer.microsoft.com/en-us/microsoft-edge/tools/webdriver/"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elearning.dai-ichi-life.com.vn/"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https://adaptivecards.io/samples/" TargetMode="External"/><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oleObject" Target="../embeddings/oleObject2.bin"/><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
            <a:extLst>
              <a:ext uri="{FF2B5EF4-FFF2-40B4-BE49-F238E27FC236}">
                <a16:creationId xmlns:a16="http://schemas.microsoft.com/office/drawing/2014/main" id="{875D1625-05D5-4E53-9BF5-39E75D822C53}"/>
              </a:ext>
            </a:extLst>
          </p:cNvPr>
          <p:cNvSpPr>
            <a:spLocks noGrp="1" noChangeArrowheads="1"/>
          </p:cNvSpPr>
          <p:nvPr>
            <p:ph type="ctrTitle"/>
          </p:nvPr>
        </p:nvSpPr>
        <p:spPr>
          <a:xfrm>
            <a:off x="1649203" y="2091291"/>
            <a:ext cx="9138920" cy="1086806"/>
          </a:xfrm>
        </p:spPr>
        <p:txBody>
          <a:bodyPr>
            <a:normAutofit/>
          </a:bodyPr>
          <a:lstStyle/>
          <a:p>
            <a:r>
              <a:rPr lang="en-US" altLang="en-US" b="1" dirty="0">
                <a:solidFill>
                  <a:srgbClr val="C00000"/>
                </a:solidFill>
                <a:latin typeface="Segoe UI" panose="020B0502040204020203" pitchFamily="34" charset="0"/>
                <a:cs typeface="Segoe UI" panose="020B0502040204020203" pitchFamily="34" charset="0"/>
              </a:rPr>
              <a:t>AUTOMATION TEST </a:t>
            </a:r>
          </a:p>
        </p:txBody>
      </p:sp>
      <p:graphicFrame>
        <p:nvGraphicFramePr>
          <p:cNvPr id="2" name="Object 1">
            <a:extLst>
              <a:ext uri="{FF2B5EF4-FFF2-40B4-BE49-F238E27FC236}">
                <a16:creationId xmlns:a16="http://schemas.microsoft.com/office/drawing/2014/main" id="{A9BE22CD-F750-BBDA-FFE6-D81B1FAB5B1B}"/>
              </a:ext>
            </a:extLst>
          </p:cNvPr>
          <p:cNvGraphicFramePr>
            <a:graphicFrameLocks noChangeAspect="1"/>
          </p:cNvGraphicFramePr>
          <p:nvPr>
            <p:extLst>
              <p:ext uri="{D42A27DB-BD31-4B8C-83A1-F6EECF244321}">
                <p14:modId xmlns:p14="http://schemas.microsoft.com/office/powerpoint/2010/main" val="4076372367"/>
              </p:ext>
            </p:extLst>
          </p:nvPr>
        </p:nvGraphicFramePr>
        <p:xfrm>
          <a:off x="9367520" y="4866925"/>
          <a:ext cx="2751137" cy="1555750"/>
        </p:xfrm>
        <a:graphic>
          <a:graphicData uri="http://schemas.openxmlformats.org/presentationml/2006/ole">
            <mc:AlternateContent xmlns:mc="http://schemas.openxmlformats.org/markup-compatibility/2006">
              <mc:Choice xmlns:v="urn:schemas-microsoft-com:vml" Requires="v">
                <p:oleObj name="Bitmap Image" r:id="rId2" imgW="2751151" imgH="1555296" progId="Paint.Picture.1">
                  <p:embed/>
                </p:oleObj>
              </mc:Choice>
              <mc:Fallback>
                <p:oleObj name="Bitmap Image" r:id="rId2" imgW="2751151" imgH="1555296" progId="Paint.Picture.1">
                  <p:embed/>
                  <p:pic>
                    <p:nvPicPr>
                      <p:cNvPr id="2" name="Object 1">
                        <a:extLst>
                          <a:ext uri="{FF2B5EF4-FFF2-40B4-BE49-F238E27FC236}">
                            <a16:creationId xmlns:a16="http://schemas.microsoft.com/office/drawing/2014/main" id="{A9BE22CD-F750-BBDA-FFE6-D81B1FAB5B1B}"/>
                          </a:ext>
                        </a:extLst>
                      </p:cNvPr>
                      <p:cNvPicPr/>
                      <p:nvPr/>
                    </p:nvPicPr>
                    <p:blipFill>
                      <a:blip r:embed="rId3"/>
                      <a:stretch>
                        <a:fillRect/>
                      </a:stretch>
                    </p:blipFill>
                    <p:spPr>
                      <a:xfrm>
                        <a:off x="9367520" y="4866925"/>
                        <a:ext cx="2751137" cy="1555750"/>
                      </a:xfrm>
                      <a:prstGeom prst="rect">
                        <a:avLst/>
                      </a:prstGeom>
                    </p:spPr>
                  </p:pic>
                </p:oleObj>
              </mc:Fallback>
            </mc:AlternateContent>
          </a:graphicData>
        </a:graphic>
      </p:graphicFrame>
      <p:sp>
        <p:nvSpPr>
          <p:cNvPr id="3" name="Rectangle 4">
            <a:extLst>
              <a:ext uri="{FF2B5EF4-FFF2-40B4-BE49-F238E27FC236}">
                <a16:creationId xmlns:a16="http://schemas.microsoft.com/office/drawing/2014/main" id="{71FE1D1C-90BA-D665-AE10-B9594E7B6C09}"/>
              </a:ext>
            </a:extLst>
          </p:cNvPr>
          <p:cNvSpPr txBox="1">
            <a:spLocks noChangeArrowheads="1"/>
          </p:cNvSpPr>
          <p:nvPr/>
        </p:nvSpPr>
        <p:spPr>
          <a:xfrm>
            <a:off x="1477932" y="5073805"/>
            <a:ext cx="4740731" cy="68022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altLang="en-US" sz="2000" b="1" dirty="0">
                <a:latin typeface="Segoe UI"/>
                <a:cs typeface="Segoe UI"/>
              </a:rPr>
              <a:t>Prepared by Doan Hong Hieu Kien</a:t>
            </a:r>
          </a:p>
          <a:p>
            <a:pPr algn="l"/>
            <a:r>
              <a:rPr lang="en-US" altLang="en-US" sz="2000" b="1" dirty="0">
                <a:latin typeface="Segoe UI" panose="020B0502040204020203" pitchFamily="34" charset="0"/>
                <a:cs typeface="Segoe UI" panose="020B0502040204020203" pitchFamily="34" charset="0"/>
              </a:rPr>
              <a:t>Date: July 15</a:t>
            </a:r>
            <a:r>
              <a:rPr lang="en-US" altLang="en-US" sz="2000" b="1" baseline="30000" dirty="0">
                <a:latin typeface="Segoe UI" panose="020B0502040204020203" pitchFamily="34" charset="0"/>
                <a:cs typeface="Segoe UI" panose="020B0502040204020203" pitchFamily="34" charset="0"/>
              </a:rPr>
              <a:t>th</a:t>
            </a:r>
            <a:r>
              <a:rPr lang="en-US" altLang="en-US" sz="2000" b="1" dirty="0">
                <a:latin typeface="Segoe UI" panose="020B0502040204020203" pitchFamily="34" charset="0"/>
                <a:cs typeface="Segoe UI" panose="020B0502040204020203" pitchFamily="34" charset="0"/>
              </a:rPr>
              <a:t>, 2024</a:t>
            </a:r>
          </a:p>
        </p:txBody>
      </p:sp>
    </p:spTree>
    <p:extLst>
      <p:ext uri="{BB962C8B-B14F-4D97-AF65-F5344CB8AC3E}">
        <p14:creationId xmlns:p14="http://schemas.microsoft.com/office/powerpoint/2010/main" val="14769300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FF46F-98E3-396A-84DD-4CD085CB63CC}"/>
              </a:ext>
            </a:extLst>
          </p:cNvPr>
          <p:cNvSpPr>
            <a:spLocks noGrp="1"/>
          </p:cNvSpPr>
          <p:nvPr>
            <p:ph type="title"/>
          </p:nvPr>
        </p:nvSpPr>
        <p:spPr>
          <a:xfrm>
            <a:off x="2194955" y="91993"/>
            <a:ext cx="7802089" cy="929285"/>
          </a:xfrm>
        </p:spPr>
        <p:txBody>
          <a:bodyPr>
            <a:normAutofit/>
          </a:bodyPr>
          <a:lstStyle/>
          <a:p>
            <a:pPr marL="0" indent="0" algn="ctr">
              <a:buNone/>
            </a:pPr>
            <a:r>
              <a:rPr lang="en-US" sz="2800" b="1" dirty="0">
                <a:solidFill>
                  <a:srgbClr val="C00000"/>
                </a:solidFill>
              </a:rPr>
              <a:t>Types of Automation Testing Framework (cont’d)</a:t>
            </a:r>
          </a:p>
        </p:txBody>
      </p:sp>
      <p:sp>
        <p:nvSpPr>
          <p:cNvPr id="3" name="Content Placeholder 2">
            <a:extLst>
              <a:ext uri="{FF2B5EF4-FFF2-40B4-BE49-F238E27FC236}">
                <a16:creationId xmlns:a16="http://schemas.microsoft.com/office/drawing/2014/main" id="{733ECE6F-D1B9-3CFA-1438-CE37FD3405E4}"/>
              </a:ext>
            </a:extLst>
          </p:cNvPr>
          <p:cNvSpPr>
            <a:spLocks noGrp="1"/>
          </p:cNvSpPr>
          <p:nvPr>
            <p:ph idx="1"/>
          </p:nvPr>
        </p:nvSpPr>
        <p:spPr>
          <a:xfrm>
            <a:off x="838200" y="1303252"/>
            <a:ext cx="10515600" cy="4696104"/>
          </a:xfrm>
        </p:spPr>
        <p:txBody>
          <a:bodyPr>
            <a:normAutofit/>
          </a:bodyPr>
          <a:lstStyle/>
          <a:p>
            <a:pPr marL="0" indent="0">
              <a:buNone/>
            </a:pPr>
            <a:r>
              <a:rPr lang="en-US" b="1" dirty="0">
                <a:solidFill>
                  <a:srgbClr val="C00000"/>
                </a:solidFill>
              </a:rPr>
              <a:t>Modular Based Testing Framework:</a:t>
            </a:r>
          </a:p>
          <a:p>
            <a:pPr algn="just">
              <a:buFont typeface="Wingdings" panose="05000000000000000000" pitchFamily="2" charset="2"/>
              <a:buChar char="§"/>
            </a:pPr>
            <a:r>
              <a:rPr lang="en-US" dirty="0">
                <a:effectLst/>
                <a:ea typeface="Calibri" panose="020F0502020204030204" pitchFamily="34" charset="0"/>
              </a:rPr>
              <a:t>The framework builds an abstract layer for a component to hide that component from the rest of the application. Therefore, the changes made to the other part of the application do not affect that component.</a:t>
            </a:r>
            <a:endParaRPr lang="en-US" b="1" dirty="0"/>
          </a:p>
          <a:p>
            <a:pPr algn="just">
              <a:buFont typeface="Wingdings" panose="05000000000000000000" pitchFamily="2" charset="2"/>
              <a:buChar char="§"/>
            </a:pPr>
            <a:r>
              <a:rPr lang="en-US" dirty="0">
                <a:effectLst/>
                <a:ea typeface="Calibri" panose="020F0502020204030204" pitchFamily="34" charset="0"/>
              </a:rPr>
              <a:t>Involve the creation of small, independent scripts that represent the modules of the application under test. These modules in turn are used in a hierarchical fashion to build large test cases.</a:t>
            </a:r>
          </a:p>
          <a:p>
            <a:pPr algn="just">
              <a:buFont typeface="Wingdings" panose="05000000000000000000" pitchFamily="2" charset="2"/>
              <a:buChar char="§"/>
            </a:pPr>
            <a:endParaRPr lang="en-US" dirty="0">
              <a:effectLst/>
              <a:ea typeface="Calibri" panose="020F0502020204030204" pitchFamily="34" charset="0"/>
            </a:endParaRPr>
          </a:p>
        </p:txBody>
      </p:sp>
      <p:pic>
        <p:nvPicPr>
          <p:cNvPr id="4" name="Picture 3" descr="Architecture of Modular testing framework">
            <a:extLst>
              <a:ext uri="{FF2B5EF4-FFF2-40B4-BE49-F238E27FC236}">
                <a16:creationId xmlns:a16="http://schemas.microsoft.com/office/drawing/2014/main" id="{C3F8A598-A4C6-F973-6511-8F4E75C87018}"/>
              </a:ext>
            </a:extLst>
          </p:cNvPr>
          <p:cNvPicPr>
            <a:picLocks noChangeAspect="1"/>
          </p:cNvPicPr>
          <p:nvPr/>
        </p:nvPicPr>
        <p:blipFill>
          <a:blip r:embed="rId2"/>
          <a:stretch>
            <a:fillRect/>
          </a:stretch>
        </p:blipFill>
        <p:spPr>
          <a:xfrm>
            <a:off x="2798956" y="4659639"/>
            <a:ext cx="6858000" cy="1785765"/>
          </a:xfrm>
          <a:prstGeom prst="rect">
            <a:avLst/>
          </a:prstGeom>
        </p:spPr>
      </p:pic>
    </p:spTree>
    <p:extLst>
      <p:ext uri="{BB962C8B-B14F-4D97-AF65-F5344CB8AC3E}">
        <p14:creationId xmlns:p14="http://schemas.microsoft.com/office/powerpoint/2010/main" val="32259011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FF46F-98E3-396A-84DD-4CD085CB63CC}"/>
              </a:ext>
            </a:extLst>
          </p:cNvPr>
          <p:cNvSpPr>
            <a:spLocks noGrp="1"/>
          </p:cNvSpPr>
          <p:nvPr>
            <p:ph type="title"/>
          </p:nvPr>
        </p:nvSpPr>
        <p:spPr>
          <a:xfrm>
            <a:off x="2194955" y="91993"/>
            <a:ext cx="7802089" cy="929285"/>
          </a:xfrm>
        </p:spPr>
        <p:txBody>
          <a:bodyPr>
            <a:normAutofit/>
          </a:bodyPr>
          <a:lstStyle/>
          <a:p>
            <a:pPr marL="0" indent="0" algn="ctr">
              <a:buNone/>
            </a:pPr>
            <a:r>
              <a:rPr lang="en-US" sz="2800" b="1" dirty="0">
                <a:solidFill>
                  <a:srgbClr val="C00000"/>
                </a:solidFill>
              </a:rPr>
              <a:t>Types of Automation Testing Framework (cont’d)</a:t>
            </a:r>
          </a:p>
        </p:txBody>
      </p:sp>
      <p:sp>
        <p:nvSpPr>
          <p:cNvPr id="3" name="Content Placeholder 2">
            <a:extLst>
              <a:ext uri="{FF2B5EF4-FFF2-40B4-BE49-F238E27FC236}">
                <a16:creationId xmlns:a16="http://schemas.microsoft.com/office/drawing/2014/main" id="{733ECE6F-D1B9-3CFA-1438-CE37FD3405E4}"/>
              </a:ext>
            </a:extLst>
          </p:cNvPr>
          <p:cNvSpPr>
            <a:spLocks noGrp="1"/>
          </p:cNvSpPr>
          <p:nvPr>
            <p:ph idx="1"/>
          </p:nvPr>
        </p:nvSpPr>
        <p:spPr>
          <a:xfrm>
            <a:off x="838199" y="1705776"/>
            <a:ext cx="10515600" cy="3446447"/>
          </a:xfrm>
        </p:spPr>
        <p:txBody>
          <a:bodyPr>
            <a:normAutofit/>
          </a:bodyPr>
          <a:lstStyle/>
          <a:p>
            <a:pPr algn="just">
              <a:buFont typeface="Wingdings" panose="05000000000000000000" pitchFamily="2" charset="2"/>
              <a:buChar char="§"/>
            </a:pPr>
            <a:r>
              <a:rPr lang="en-US" b="1" dirty="0">
                <a:solidFill>
                  <a:srgbClr val="C00000"/>
                </a:solidFill>
              </a:rPr>
              <a:t>Advantages:</a:t>
            </a:r>
          </a:p>
          <a:p>
            <a:pPr algn="just"/>
            <a:r>
              <a:rPr lang="en-US" sz="2400" dirty="0"/>
              <a:t>Only fix the module and its associated individual test script if any changes are made to the application.</a:t>
            </a:r>
          </a:p>
          <a:p>
            <a:pPr algn="just"/>
            <a:r>
              <a:rPr lang="en-US" sz="2400" dirty="0"/>
              <a:t>Less effort to create test cases.</a:t>
            </a:r>
          </a:p>
          <a:p>
            <a:pPr algn="just">
              <a:buFont typeface="Wingdings" panose="05000000000000000000" pitchFamily="2" charset="2"/>
              <a:buChar char="§"/>
            </a:pPr>
            <a:r>
              <a:rPr lang="en-US" b="1" dirty="0">
                <a:solidFill>
                  <a:srgbClr val="C00000"/>
                </a:solidFill>
              </a:rPr>
              <a:t>Disadvantages:</a:t>
            </a:r>
          </a:p>
          <a:p>
            <a:pPr algn="just"/>
            <a:r>
              <a:rPr lang="en-US" sz="2400" dirty="0"/>
              <a:t>Data is hard-coded into the test script, cannot use multiple data sets.</a:t>
            </a:r>
          </a:p>
          <a:p>
            <a:pPr algn="just"/>
            <a:r>
              <a:rPr lang="en-US" sz="2400" dirty="0"/>
              <a:t>Programming knowledge is required to set up the framework.</a:t>
            </a:r>
          </a:p>
        </p:txBody>
      </p:sp>
    </p:spTree>
    <p:extLst>
      <p:ext uri="{BB962C8B-B14F-4D97-AF65-F5344CB8AC3E}">
        <p14:creationId xmlns:p14="http://schemas.microsoft.com/office/powerpoint/2010/main" val="42386590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FF46F-98E3-396A-84DD-4CD085CB63CC}"/>
              </a:ext>
            </a:extLst>
          </p:cNvPr>
          <p:cNvSpPr>
            <a:spLocks noGrp="1"/>
          </p:cNvSpPr>
          <p:nvPr>
            <p:ph type="title"/>
          </p:nvPr>
        </p:nvSpPr>
        <p:spPr>
          <a:xfrm>
            <a:off x="2194955" y="91993"/>
            <a:ext cx="7802089" cy="929285"/>
          </a:xfrm>
        </p:spPr>
        <p:txBody>
          <a:bodyPr>
            <a:normAutofit/>
          </a:bodyPr>
          <a:lstStyle/>
          <a:p>
            <a:pPr marL="0" indent="0" algn="ctr">
              <a:buNone/>
            </a:pPr>
            <a:r>
              <a:rPr lang="en-US" sz="2800" b="1" dirty="0">
                <a:solidFill>
                  <a:srgbClr val="C00000"/>
                </a:solidFill>
              </a:rPr>
              <a:t>Types of Automation Testing Framework (cont’d)</a:t>
            </a:r>
          </a:p>
        </p:txBody>
      </p:sp>
      <p:sp>
        <p:nvSpPr>
          <p:cNvPr id="3" name="Content Placeholder 2">
            <a:extLst>
              <a:ext uri="{FF2B5EF4-FFF2-40B4-BE49-F238E27FC236}">
                <a16:creationId xmlns:a16="http://schemas.microsoft.com/office/drawing/2014/main" id="{733ECE6F-D1B9-3CFA-1438-CE37FD3405E4}"/>
              </a:ext>
            </a:extLst>
          </p:cNvPr>
          <p:cNvSpPr>
            <a:spLocks noGrp="1"/>
          </p:cNvSpPr>
          <p:nvPr>
            <p:ph idx="1"/>
          </p:nvPr>
        </p:nvSpPr>
        <p:spPr>
          <a:xfrm>
            <a:off x="838200" y="2179343"/>
            <a:ext cx="10515600" cy="2499314"/>
          </a:xfrm>
        </p:spPr>
        <p:txBody>
          <a:bodyPr>
            <a:normAutofit/>
          </a:bodyPr>
          <a:lstStyle/>
          <a:p>
            <a:pPr marL="0" indent="0">
              <a:buNone/>
            </a:pPr>
            <a:r>
              <a:rPr lang="en-US" b="1" dirty="0">
                <a:solidFill>
                  <a:srgbClr val="C00000"/>
                </a:solidFill>
              </a:rPr>
              <a:t>Library Architecture Testing Framework:</a:t>
            </a:r>
          </a:p>
          <a:p>
            <a:pPr>
              <a:buFont typeface="Wingdings" panose="05000000000000000000" pitchFamily="2" charset="2"/>
              <a:buChar char="§"/>
            </a:pPr>
            <a:r>
              <a:rPr lang="en-US" dirty="0">
                <a:effectLst/>
                <a:ea typeface="Calibri" panose="020F0502020204030204" pitchFamily="34" charset="0"/>
              </a:rPr>
              <a:t>Based on Modular framework.</a:t>
            </a:r>
            <a:endParaRPr lang="en-US" b="1" dirty="0"/>
          </a:p>
          <a:p>
            <a:pPr algn="just">
              <a:buFont typeface="Wingdings" panose="05000000000000000000" pitchFamily="2" charset="2"/>
              <a:buChar char="§"/>
            </a:pPr>
            <a:r>
              <a:rPr lang="en-US" dirty="0">
                <a:effectLst/>
                <a:ea typeface="Calibri" panose="020F0502020204030204" pitchFamily="34" charset="0"/>
              </a:rPr>
              <a:t>Similar tasks within the scripts are identified and later grouped by function. </a:t>
            </a:r>
            <a:r>
              <a:rPr lang="en-US">
                <a:effectLst/>
                <a:ea typeface="Calibri" panose="020F0502020204030204" pitchFamily="34" charset="0"/>
              </a:rPr>
              <a:t>These functions </a:t>
            </a:r>
            <a:r>
              <a:rPr lang="en-US" dirty="0">
                <a:effectLst/>
                <a:ea typeface="Calibri" panose="020F0502020204030204" pitchFamily="34" charset="0"/>
              </a:rPr>
              <a:t>are kept in a library which can be called upon by the test scripts whenever needed.</a:t>
            </a:r>
          </a:p>
        </p:txBody>
      </p:sp>
    </p:spTree>
    <p:extLst>
      <p:ext uri="{BB962C8B-B14F-4D97-AF65-F5344CB8AC3E}">
        <p14:creationId xmlns:p14="http://schemas.microsoft.com/office/powerpoint/2010/main" val="5094378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FF46F-98E3-396A-84DD-4CD085CB63CC}"/>
              </a:ext>
            </a:extLst>
          </p:cNvPr>
          <p:cNvSpPr>
            <a:spLocks noGrp="1"/>
          </p:cNvSpPr>
          <p:nvPr>
            <p:ph type="title"/>
          </p:nvPr>
        </p:nvSpPr>
        <p:spPr>
          <a:xfrm>
            <a:off x="2194955" y="91993"/>
            <a:ext cx="7802089" cy="929285"/>
          </a:xfrm>
        </p:spPr>
        <p:txBody>
          <a:bodyPr>
            <a:normAutofit/>
          </a:bodyPr>
          <a:lstStyle/>
          <a:p>
            <a:pPr marL="0" indent="0" algn="ctr">
              <a:buNone/>
            </a:pPr>
            <a:r>
              <a:rPr lang="en-US" sz="2800" b="1" dirty="0">
                <a:solidFill>
                  <a:srgbClr val="C00000"/>
                </a:solidFill>
              </a:rPr>
              <a:t>Types of Automation Testing Framework (cont’d)</a:t>
            </a:r>
          </a:p>
        </p:txBody>
      </p:sp>
      <p:sp>
        <p:nvSpPr>
          <p:cNvPr id="3" name="Content Placeholder 2">
            <a:extLst>
              <a:ext uri="{FF2B5EF4-FFF2-40B4-BE49-F238E27FC236}">
                <a16:creationId xmlns:a16="http://schemas.microsoft.com/office/drawing/2014/main" id="{733ECE6F-D1B9-3CFA-1438-CE37FD3405E4}"/>
              </a:ext>
            </a:extLst>
          </p:cNvPr>
          <p:cNvSpPr>
            <a:spLocks noGrp="1"/>
          </p:cNvSpPr>
          <p:nvPr>
            <p:ph idx="1"/>
          </p:nvPr>
        </p:nvSpPr>
        <p:spPr>
          <a:xfrm>
            <a:off x="838200" y="1722143"/>
            <a:ext cx="10515600" cy="3413714"/>
          </a:xfrm>
        </p:spPr>
        <p:txBody>
          <a:bodyPr>
            <a:normAutofit/>
          </a:bodyPr>
          <a:lstStyle/>
          <a:p>
            <a:pPr algn="just">
              <a:buFont typeface="Wingdings" panose="05000000000000000000" pitchFamily="2" charset="2"/>
              <a:buChar char="§"/>
            </a:pPr>
            <a:r>
              <a:rPr lang="en-US" b="1" dirty="0">
                <a:solidFill>
                  <a:srgbClr val="C00000"/>
                </a:solidFill>
              </a:rPr>
              <a:t>Advantages:</a:t>
            </a:r>
          </a:p>
          <a:p>
            <a:pPr algn="just"/>
            <a:r>
              <a:rPr lang="en-US" sz="2400" dirty="0"/>
              <a:t>Test maintenance and scalability becomes easier and more cost effective</a:t>
            </a:r>
          </a:p>
          <a:p>
            <a:pPr algn="just"/>
            <a:r>
              <a:rPr lang="en-US" sz="2400" dirty="0"/>
              <a:t>Higher degree of reusability</a:t>
            </a:r>
          </a:p>
          <a:p>
            <a:pPr algn="just">
              <a:buFont typeface="Wingdings" panose="05000000000000000000" pitchFamily="2" charset="2"/>
              <a:buChar char="§"/>
            </a:pPr>
            <a:r>
              <a:rPr lang="en-US" b="1" dirty="0">
                <a:solidFill>
                  <a:srgbClr val="C00000"/>
                </a:solidFill>
              </a:rPr>
              <a:t>Disadvantages:</a:t>
            </a:r>
          </a:p>
          <a:p>
            <a:pPr algn="just"/>
            <a:r>
              <a:rPr lang="en-US" sz="2400" dirty="0"/>
              <a:t>Data is hard-coded into the test script.</a:t>
            </a:r>
          </a:p>
          <a:p>
            <a:pPr algn="just"/>
            <a:r>
              <a:rPr lang="en-US" sz="2400" dirty="0"/>
              <a:t>Technical expertise is needed to write and analyze the common functions within the test scripts.</a:t>
            </a:r>
          </a:p>
        </p:txBody>
      </p:sp>
    </p:spTree>
    <p:extLst>
      <p:ext uri="{BB962C8B-B14F-4D97-AF65-F5344CB8AC3E}">
        <p14:creationId xmlns:p14="http://schemas.microsoft.com/office/powerpoint/2010/main" val="18966696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FF46F-98E3-396A-84DD-4CD085CB63CC}"/>
              </a:ext>
            </a:extLst>
          </p:cNvPr>
          <p:cNvSpPr>
            <a:spLocks noGrp="1"/>
          </p:cNvSpPr>
          <p:nvPr>
            <p:ph type="title"/>
          </p:nvPr>
        </p:nvSpPr>
        <p:spPr>
          <a:xfrm>
            <a:off x="2194955" y="91993"/>
            <a:ext cx="7802089" cy="929285"/>
          </a:xfrm>
        </p:spPr>
        <p:txBody>
          <a:bodyPr>
            <a:normAutofit/>
          </a:bodyPr>
          <a:lstStyle/>
          <a:p>
            <a:pPr marL="0" indent="0" algn="ctr">
              <a:buNone/>
            </a:pPr>
            <a:r>
              <a:rPr lang="en-US" sz="2800" b="1" dirty="0">
                <a:solidFill>
                  <a:srgbClr val="C00000"/>
                </a:solidFill>
              </a:rPr>
              <a:t>Types of Automation Testing Framework (cont’d)</a:t>
            </a:r>
          </a:p>
        </p:txBody>
      </p:sp>
      <p:sp>
        <p:nvSpPr>
          <p:cNvPr id="3" name="Content Placeholder 2">
            <a:extLst>
              <a:ext uri="{FF2B5EF4-FFF2-40B4-BE49-F238E27FC236}">
                <a16:creationId xmlns:a16="http://schemas.microsoft.com/office/drawing/2014/main" id="{733ECE6F-D1B9-3CFA-1438-CE37FD3405E4}"/>
              </a:ext>
            </a:extLst>
          </p:cNvPr>
          <p:cNvSpPr>
            <a:spLocks noGrp="1"/>
          </p:cNvSpPr>
          <p:nvPr>
            <p:ph idx="1"/>
          </p:nvPr>
        </p:nvSpPr>
        <p:spPr>
          <a:xfrm>
            <a:off x="838200" y="1492823"/>
            <a:ext cx="10515600" cy="4696104"/>
          </a:xfrm>
        </p:spPr>
        <p:txBody>
          <a:bodyPr>
            <a:normAutofit/>
          </a:bodyPr>
          <a:lstStyle/>
          <a:p>
            <a:pPr marL="0" indent="0">
              <a:buNone/>
            </a:pPr>
            <a:r>
              <a:rPr lang="en-US" b="1" dirty="0">
                <a:solidFill>
                  <a:srgbClr val="C00000"/>
                </a:solidFill>
              </a:rPr>
              <a:t>Data – Driven Testing Framework:</a:t>
            </a:r>
          </a:p>
          <a:p>
            <a:pPr algn="just">
              <a:buFont typeface="Wingdings" panose="05000000000000000000" pitchFamily="2" charset="2"/>
              <a:buChar char="§"/>
            </a:pPr>
            <a:r>
              <a:rPr lang="en-US" dirty="0">
                <a:effectLst/>
                <a:ea typeface="Calibri" panose="020F0502020204030204" pitchFamily="34" charset="0"/>
              </a:rPr>
              <a:t>The test input and the expected output results are stored in a separate data file (normally in a tabular format) so that a single driver script can execute all the test cases with multiple sets of data.</a:t>
            </a:r>
            <a:endParaRPr lang="en-US" b="1" dirty="0"/>
          </a:p>
          <a:p>
            <a:pPr algn="just">
              <a:buFont typeface="Wingdings" panose="05000000000000000000" pitchFamily="2" charset="2"/>
              <a:buChar char="§"/>
            </a:pPr>
            <a:r>
              <a:rPr lang="en-US" dirty="0">
                <a:effectLst/>
                <a:ea typeface="Calibri" panose="020F0502020204030204" pitchFamily="34" charset="0"/>
              </a:rPr>
              <a:t>The driver script contains navigation through the program, reading of the data files and logging of the test status information.</a:t>
            </a:r>
            <a:endParaRPr lang="en-US" dirty="0">
              <a:ea typeface="Calibri" panose="020F0502020204030204" pitchFamily="34" charset="0"/>
            </a:endParaRPr>
          </a:p>
          <a:p>
            <a:pPr marL="0" indent="0" algn="just">
              <a:buNone/>
            </a:pPr>
            <a:endParaRPr lang="en-US" dirty="0">
              <a:effectLst/>
              <a:ea typeface="Calibri" panose="020F0502020204030204" pitchFamily="34" charset="0"/>
            </a:endParaRPr>
          </a:p>
        </p:txBody>
      </p:sp>
      <p:pic>
        <p:nvPicPr>
          <p:cNvPr id="4" name="Picture 3" descr="Architecture of Data - driven testing framework">
            <a:extLst>
              <a:ext uri="{FF2B5EF4-FFF2-40B4-BE49-F238E27FC236}">
                <a16:creationId xmlns:a16="http://schemas.microsoft.com/office/drawing/2014/main" id="{6A3D3C4D-22A8-3987-58ED-7063105D4210}"/>
              </a:ext>
            </a:extLst>
          </p:cNvPr>
          <p:cNvPicPr>
            <a:picLocks noChangeAspect="1"/>
          </p:cNvPicPr>
          <p:nvPr/>
        </p:nvPicPr>
        <p:blipFill>
          <a:blip r:embed="rId2"/>
          <a:stretch>
            <a:fillRect/>
          </a:stretch>
        </p:blipFill>
        <p:spPr>
          <a:xfrm>
            <a:off x="3053599" y="4119753"/>
            <a:ext cx="6558752" cy="2269895"/>
          </a:xfrm>
          <a:prstGeom prst="rect">
            <a:avLst/>
          </a:prstGeom>
        </p:spPr>
      </p:pic>
    </p:spTree>
    <p:extLst>
      <p:ext uri="{BB962C8B-B14F-4D97-AF65-F5344CB8AC3E}">
        <p14:creationId xmlns:p14="http://schemas.microsoft.com/office/powerpoint/2010/main" val="22618598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FF46F-98E3-396A-84DD-4CD085CB63CC}"/>
              </a:ext>
            </a:extLst>
          </p:cNvPr>
          <p:cNvSpPr>
            <a:spLocks noGrp="1"/>
          </p:cNvSpPr>
          <p:nvPr>
            <p:ph type="title"/>
          </p:nvPr>
        </p:nvSpPr>
        <p:spPr>
          <a:xfrm>
            <a:off x="2194955" y="91993"/>
            <a:ext cx="7802089" cy="929285"/>
          </a:xfrm>
        </p:spPr>
        <p:txBody>
          <a:bodyPr>
            <a:normAutofit/>
          </a:bodyPr>
          <a:lstStyle/>
          <a:p>
            <a:pPr marL="0" indent="0" algn="ctr">
              <a:buNone/>
            </a:pPr>
            <a:r>
              <a:rPr lang="en-US" sz="2800" b="1" dirty="0">
                <a:solidFill>
                  <a:srgbClr val="C00000"/>
                </a:solidFill>
              </a:rPr>
              <a:t>Types of Automation Testing Framework (cont’d)</a:t>
            </a:r>
          </a:p>
        </p:txBody>
      </p:sp>
      <p:sp>
        <p:nvSpPr>
          <p:cNvPr id="3" name="Content Placeholder 2">
            <a:extLst>
              <a:ext uri="{FF2B5EF4-FFF2-40B4-BE49-F238E27FC236}">
                <a16:creationId xmlns:a16="http://schemas.microsoft.com/office/drawing/2014/main" id="{733ECE6F-D1B9-3CFA-1438-CE37FD3405E4}"/>
              </a:ext>
            </a:extLst>
          </p:cNvPr>
          <p:cNvSpPr>
            <a:spLocks noGrp="1"/>
          </p:cNvSpPr>
          <p:nvPr>
            <p:ph idx="1"/>
          </p:nvPr>
        </p:nvSpPr>
        <p:spPr>
          <a:xfrm>
            <a:off x="838200" y="1497051"/>
            <a:ext cx="10515600" cy="3863898"/>
          </a:xfrm>
        </p:spPr>
        <p:txBody>
          <a:bodyPr>
            <a:normAutofit/>
          </a:bodyPr>
          <a:lstStyle/>
          <a:p>
            <a:pPr algn="just">
              <a:buFont typeface="Wingdings" panose="05000000000000000000" pitchFamily="2" charset="2"/>
              <a:buChar char="§"/>
            </a:pPr>
            <a:r>
              <a:rPr lang="en-US" b="1" dirty="0">
                <a:solidFill>
                  <a:srgbClr val="C00000"/>
                </a:solidFill>
              </a:rPr>
              <a:t>Advantages:</a:t>
            </a:r>
          </a:p>
          <a:p>
            <a:pPr algn="just"/>
            <a:r>
              <a:rPr lang="en-US" sz="2400" dirty="0"/>
              <a:t>Tests can be executed with multiple data sets.</a:t>
            </a:r>
          </a:p>
          <a:p>
            <a:pPr algn="just"/>
            <a:r>
              <a:rPr lang="en-US" sz="2400" dirty="0"/>
              <a:t>Multiple scenarios can be tested quickly by varying the data.</a:t>
            </a:r>
          </a:p>
          <a:p>
            <a:pPr algn="just"/>
            <a:r>
              <a:rPr lang="en-US" sz="2400" dirty="0"/>
              <a:t>Hard-coding data can be avoided.</a:t>
            </a:r>
          </a:p>
          <a:p>
            <a:pPr algn="just"/>
            <a:r>
              <a:rPr lang="en-US" sz="2400" dirty="0"/>
              <a:t>Save time</a:t>
            </a:r>
          </a:p>
          <a:p>
            <a:pPr algn="just">
              <a:buFont typeface="Wingdings" panose="05000000000000000000" pitchFamily="2" charset="2"/>
              <a:buChar char="§"/>
            </a:pPr>
            <a:r>
              <a:rPr lang="en-US" b="1" dirty="0">
                <a:solidFill>
                  <a:srgbClr val="C00000"/>
                </a:solidFill>
              </a:rPr>
              <a:t>Disadvantages:</a:t>
            </a:r>
          </a:p>
          <a:p>
            <a:pPr algn="just"/>
            <a:r>
              <a:rPr lang="en-US" sz="2400" dirty="0"/>
              <a:t>Need a highly-experienced tester.</a:t>
            </a:r>
          </a:p>
          <a:p>
            <a:pPr algn="just"/>
            <a:r>
              <a:rPr lang="en-US" sz="2400" dirty="0"/>
              <a:t>Setting up a data-driven framework takes a significant amount of time.</a:t>
            </a:r>
          </a:p>
        </p:txBody>
      </p:sp>
    </p:spTree>
    <p:extLst>
      <p:ext uri="{BB962C8B-B14F-4D97-AF65-F5344CB8AC3E}">
        <p14:creationId xmlns:p14="http://schemas.microsoft.com/office/powerpoint/2010/main" val="42678717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FF46F-98E3-396A-84DD-4CD085CB63CC}"/>
              </a:ext>
            </a:extLst>
          </p:cNvPr>
          <p:cNvSpPr>
            <a:spLocks noGrp="1"/>
          </p:cNvSpPr>
          <p:nvPr>
            <p:ph type="title"/>
          </p:nvPr>
        </p:nvSpPr>
        <p:spPr>
          <a:xfrm>
            <a:off x="2194955" y="91993"/>
            <a:ext cx="7802089" cy="929285"/>
          </a:xfrm>
        </p:spPr>
        <p:txBody>
          <a:bodyPr>
            <a:normAutofit/>
          </a:bodyPr>
          <a:lstStyle/>
          <a:p>
            <a:pPr marL="0" indent="0" algn="ctr">
              <a:buNone/>
            </a:pPr>
            <a:r>
              <a:rPr lang="en-US" sz="2800" b="1" dirty="0">
                <a:solidFill>
                  <a:srgbClr val="C00000"/>
                </a:solidFill>
              </a:rPr>
              <a:t>Types of Automation Testing Framework (cont’d)</a:t>
            </a:r>
          </a:p>
        </p:txBody>
      </p:sp>
      <p:sp>
        <p:nvSpPr>
          <p:cNvPr id="3" name="Content Placeholder 2">
            <a:extLst>
              <a:ext uri="{FF2B5EF4-FFF2-40B4-BE49-F238E27FC236}">
                <a16:creationId xmlns:a16="http://schemas.microsoft.com/office/drawing/2014/main" id="{733ECE6F-D1B9-3CFA-1438-CE37FD3405E4}"/>
              </a:ext>
            </a:extLst>
          </p:cNvPr>
          <p:cNvSpPr>
            <a:spLocks noGrp="1"/>
          </p:cNvSpPr>
          <p:nvPr>
            <p:ph idx="1"/>
          </p:nvPr>
        </p:nvSpPr>
        <p:spPr>
          <a:xfrm>
            <a:off x="838200" y="1492823"/>
            <a:ext cx="10515600" cy="4696104"/>
          </a:xfrm>
        </p:spPr>
        <p:txBody>
          <a:bodyPr>
            <a:normAutofit/>
          </a:bodyPr>
          <a:lstStyle/>
          <a:p>
            <a:pPr marL="0" indent="0">
              <a:buNone/>
            </a:pPr>
            <a:r>
              <a:rPr lang="en-US" b="1" dirty="0">
                <a:solidFill>
                  <a:srgbClr val="C00000"/>
                </a:solidFill>
              </a:rPr>
              <a:t>Keyword – Driven Testing Framework:</a:t>
            </a:r>
          </a:p>
          <a:p>
            <a:pPr marL="400050" marR="0" indent="-285750" algn="just">
              <a:lnSpc>
                <a:spcPct val="115000"/>
              </a:lnSpc>
              <a:spcBef>
                <a:spcPts val="0"/>
              </a:spcBef>
              <a:spcAft>
                <a:spcPts val="0"/>
              </a:spcAft>
              <a:buFont typeface="Wingdings" panose="05000000000000000000" pitchFamily="2" charset="2"/>
              <a:buChar char="§"/>
            </a:pPr>
            <a:r>
              <a:rPr lang="en-US" kern="100" dirty="0">
                <a:effectLst/>
                <a:ea typeface="Calibri" panose="020F0502020204030204" pitchFamily="34" charset="0"/>
                <a:cs typeface="Times New Roman" panose="02020603050405020304" pitchFamily="18" charset="0"/>
              </a:rPr>
              <a:t>An application independent framework utilizing data tables and self-explanatory keywords to explain the actions to be performed on the application under test.</a:t>
            </a:r>
          </a:p>
          <a:p>
            <a:pPr marL="400050" marR="0" indent="-285750" algn="just">
              <a:lnSpc>
                <a:spcPct val="115000"/>
              </a:lnSpc>
              <a:spcBef>
                <a:spcPts val="0"/>
              </a:spcBef>
              <a:spcAft>
                <a:spcPts val="0"/>
              </a:spcAft>
              <a:buFont typeface="Wingdings" panose="05000000000000000000" pitchFamily="2" charset="2"/>
              <a:buChar char="§"/>
            </a:pPr>
            <a:r>
              <a:rPr lang="en-US" kern="100" dirty="0">
                <a:ea typeface="Calibri" panose="020F0502020204030204" pitchFamily="34" charset="0"/>
                <a:cs typeface="Times New Roman" panose="02020603050405020304" pitchFamily="18" charset="0"/>
              </a:rPr>
              <a:t>The test data and the directives (called keywords) telling what to do which in the test scripts are put in the external input data file.</a:t>
            </a:r>
            <a:endParaRPr lang="en-US" kern="100" dirty="0">
              <a:effectLst/>
              <a:ea typeface="Calibri" panose="020F0502020204030204" pitchFamily="34" charset="0"/>
              <a:cs typeface="Times New Roman" panose="02020603050405020304" pitchFamily="18" charset="0"/>
            </a:endParaRPr>
          </a:p>
          <a:p>
            <a:pPr marL="0" indent="0" algn="just">
              <a:buNone/>
            </a:pPr>
            <a:endParaRPr lang="en-US" dirty="0">
              <a:effectLst/>
              <a:ea typeface="Calibri" panose="020F0502020204030204" pitchFamily="34" charset="0"/>
            </a:endParaRPr>
          </a:p>
        </p:txBody>
      </p:sp>
      <p:pic>
        <p:nvPicPr>
          <p:cNvPr id="5" name="Picture 4" descr="Architecture of Keyword - driven testing framework">
            <a:extLst>
              <a:ext uri="{FF2B5EF4-FFF2-40B4-BE49-F238E27FC236}">
                <a16:creationId xmlns:a16="http://schemas.microsoft.com/office/drawing/2014/main" id="{8CAABD34-ACC9-8A5B-CC33-F1B08C0C3E21}"/>
              </a:ext>
            </a:extLst>
          </p:cNvPr>
          <p:cNvPicPr>
            <a:picLocks noChangeAspect="1"/>
          </p:cNvPicPr>
          <p:nvPr/>
        </p:nvPicPr>
        <p:blipFill>
          <a:blip r:embed="rId2"/>
          <a:stretch>
            <a:fillRect/>
          </a:stretch>
        </p:blipFill>
        <p:spPr>
          <a:xfrm>
            <a:off x="3127297" y="4562321"/>
            <a:ext cx="6220776" cy="1626606"/>
          </a:xfrm>
          <a:prstGeom prst="rect">
            <a:avLst/>
          </a:prstGeom>
        </p:spPr>
      </p:pic>
    </p:spTree>
    <p:extLst>
      <p:ext uri="{BB962C8B-B14F-4D97-AF65-F5344CB8AC3E}">
        <p14:creationId xmlns:p14="http://schemas.microsoft.com/office/powerpoint/2010/main" val="12286861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FF46F-98E3-396A-84DD-4CD085CB63CC}"/>
              </a:ext>
            </a:extLst>
          </p:cNvPr>
          <p:cNvSpPr>
            <a:spLocks noGrp="1"/>
          </p:cNvSpPr>
          <p:nvPr>
            <p:ph type="title"/>
          </p:nvPr>
        </p:nvSpPr>
        <p:spPr>
          <a:xfrm>
            <a:off x="2194955" y="91993"/>
            <a:ext cx="7802089" cy="929285"/>
          </a:xfrm>
        </p:spPr>
        <p:txBody>
          <a:bodyPr>
            <a:normAutofit/>
          </a:bodyPr>
          <a:lstStyle/>
          <a:p>
            <a:pPr marL="0" indent="0" algn="ctr">
              <a:buNone/>
            </a:pPr>
            <a:r>
              <a:rPr lang="en-US" sz="2800" b="1" dirty="0">
                <a:solidFill>
                  <a:srgbClr val="C00000"/>
                </a:solidFill>
              </a:rPr>
              <a:t>Types of Automation Testing Framework (cont’d)</a:t>
            </a:r>
          </a:p>
        </p:txBody>
      </p:sp>
      <p:sp>
        <p:nvSpPr>
          <p:cNvPr id="3" name="Content Placeholder 2">
            <a:extLst>
              <a:ext uri="{FF2B5EF4-FFF2-40B4-BE49-F238E27FC236}">
                <a16:creationId xmlns:a16="http://schemas.microsoft.com/office/drawing/2014/main" id="{733ECE6F-D1B9-3CFA-1438-CE37FD3405E4}"/>
              </a:ext>
            </a:extLst>
          </p:cNvPr>
          <p:cNvSpPr>
            <a:spLocks noGrp="1"/>
          </p:cNvSpPr>
          <p:nvPr>
            <p:ph idx="1"/>
          </p:nvPr>
        </p:nvSpPr>
        <p:spPr>
          <a:xfrm>
            <a:off x="838200" y="1454514"/>
            <a:ext cx="10515600" cy="3948972"/>
          </a:xfrm>
        </p:spPr>
        <p:txBody>
          <a:bodyPr>
            <a:normAutofit/>
          </a:bodyPr>
          <a:lstStyle/>
          <a:p>
            <a:pPr algn="just">
              <a:buFont typeface="Wingdings" panose="05000000000000000000" pitchFamily="2" charset="2"/>
              <a:buChar char="§"/>
            </a:pPr>
            <a:r>
              <a:rPr lang="en-US" b="1" dirty="0">
                <a:solidFill>
                  <a:srgbClr val="C00000"/>
                </a:solidFill>
              </a:rPr>
              <a:t>Advantages:</a:t>
            </a:r>
          </a:p>
          <a:p>
            <a:pPr algn="just"/>
            <a:r>
              <a:rPr lang="en-US" sz="2400" dirty="0"/>
              <a:t>Minimal scripting knowledge is needed.</a:t>
            </a:r>
          </a:p>
          <a:p>
            <a:pPr algn="just"/>
            <a:r>
              <a:rPr lang="en-US" sz="2400" dirty="0"/>
              <a:t>A single keyword can be used across multiple test scripts, so the code is reusable.</a:t>
            </a:r>
          </a:p>
          <a:p>
            <a:pPr algn="just"/>
            <a:r>
              <a:rPr lang="en-US" sz="2400" dirty="0"/>
              <a:t>Test scripts can be built independent of the AUT (application under test).</a:t>
            </a:r>
          </a:p>
          <a:p>
            <a:pPr algn="just">
              <a:buFont typeface="Wingdings" panose="05000000000000000000" pitchFamily="2" charset="2"/>
              <a:buChar char="§"/>
            </a:pPr>
            <a:r>
              <a:rPr lang="en-US" b="1" dirty="0">
                <a:solidFill>
                  <a:srgbClr val="C00000"/>
                </a:solidFill>
              </a:rPr>
              <a:t>Disadvantages:</a:t>
            </a:r>
          </a:p>
          <a:p>
            <a:pPr algn="just"/>
            <a:r>
              <a:rPr lang="en-US" sz="2400" dirty="0"/>
              <a:t>Initial cost of setting up the framework is high.</a:t>
            </a:r>
          </a:p>
          <a:p>
            <a:pPr algn="just"/>
            <a:r>
              <a:rPr lang="en-US" sz="2400" dirty="0"/>
              <a:t>Need an employee with good test automation skills.</a:t>
            </a:r>
          </a:p>
          <a:p>
            <a:pPr algn="just"/>
            <a:r>
              <a:rPr lang="en-US" sz="2400" dirty="0"/>
              <a:t>Keywords can be a hassle to maintain when scaling a test operation.</a:t>
            </a:r>
          </a:p>
        </p:txBody>
      </p:sp>
    </p:spTree>
    <p:extLst>
      <p:ext uri="{BB962C8B-B14F-4D97-AF65-F5344CB8AC3E}">
        <p14:creationId xmlns:p14="http://schemas.microsoft.com/office/powerpoint/2010/main" val="4818497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FF46F-98E3-396A-84DD-4CD085CB63CC}"/>
              </a:ext>
            </a:extLst>
          </p:cNvPr>
          <p:cNvSpPr>
            <a:spLocks noGrp="1"/>
          </p:cNvSpPr>
          <p:nvPr>
            <p:ph type="title"/>
          </p:nvPr>
        </p:nvSpPr>
        <p:spPr>
          <a:xfrm>
            <a:off x="2194955" y="91993"/>
            <a:ext cx="7802089" cy="929285"/>
          </a:xfrm>
        </p:spPr>
        <p:txBody>
          <a:bodyPr>
            <a:normAutofit/>
          </a:bodyPr>
          <a:lstStyle/>
          <a:p>
            <a:pPr marL="0" indent="0" algn="ctr">
              <a:buNone/>
            </a:pPr>
            <a:r>
              <a:rPr lang="en-US" sz="2800" b="1" dirty="0">
                <a:solidFill>
                  <a:srgbClr val="C00000"/>
                </a:solidFill>
              </a:rPr>
              <a:t>Types of Automation Testing Framework (cont’d)</a:t>
            </a:r>
          </a:p>
        </p:txBody>
      </p:sp>
      <p:sp>
        <p:nvSpPr>
          <p:cNvPr id="3" name="Content Placeholder 2">
            <a:extLst>
              <a:ext uri="{FF2B5EF4-FFF2-40B4-BE49-F238E27FC236}">
                <a16:creationId xmlns:a16="http://schemas.microsoft.com/office/drawing/2014/main" id="{733ECE6F-D1B9-3CFA-1438-CE37FD3405E4}"/>
              </a:ext>
            </a:extLst>
          </p:cNvPr>
          <p:cNvSpPr>
            <a:spLocks noGrp="1"/>
          </p:cNvSpPr>
          <p:nvPr>
            <p:ph idx="1"/>
          </p:nvPr>
        </p:nvSpPr>
        <p:spPr>
          <a:xfrm>
            <a:off x="838200" y="1492823"/>
            <a:ext cx="10515600" cy="4696104"/>
          </a:xfrm>
        </p:spPr>
        <p:txBody>
          <a:bodyPr>
            <a:normAutofit/>
          </a:bodyPr>
          <a:lstStyle/>
          <a:p>
            <a:pPr marL="0" indent="0">
              <a:buNone/>
            </a:pPr>
            <a:r>
              <a:rPr lang="en-US" b="1" dirty="0">
                <a:solidFill>
                  <a:srgbClr val="C00000"/>
                </a:solidFill>
              </a:rPr>
              <a:t>Hybrid Testing Framework:</a:t>
            </a:r>
          </a:p>
          <a:p>
            <a:pPr>
              <a:buFont typeface="Wingdings" panose="05000000000000000000" pitchFamily="2" charset="2"/>
              <a:buChar char="§"/>
            </a:pPr>
            <a:r>
              <a:rPr lang="en-US" dirty="0">
                <a:ea typeface="Calibri" panose="020F0502020204030204" pitchFamily="34" charset="0"/>
              </a:rPr>
              <a:t>A </a:t>
            </a:r>
            <a:r>
              <a:rPr lang="en-US" dirty="0">
                <a:effectLst/>
                <a:ea typeface="Calibri" panose="020F0502020204030204" pitchFamily="34" charset="0"/>
              </a:rPr>
              <a:t>combination of any of the previously mentioned frameworks to leverage the advantages of some and mitigate the weakness of others</a:t>
            </a:r>
            <a:r>
              <a:rPr lang="en-US" kern="100" dirty="0">
                <a:effectLst/>
                <a:ea typeface="Calibri" panose="020F0502020204030204" pitchFamily="34" charset="0"/>
                <a:cs typeface="Times New Roman" panose="02020603050405020304" pitchFamily="18" charset="0"/>
              </a:rPr>
              <a:t>.</a:t>
            </a:r>
            <a:endParaRPr lang="en-US" kern="100" dirty="0">
              <a:ea typeface="Calibri" panose="020F0502020204030204" pitchFamily="34" charset="0"/>
              <a:cs typeface="Times New Roman" panose="02020603050405020304" pitchFamily="18" charset="0"/>
            </a:endParaRPr>
          </a:p>
        </p:txBody>
      </p:sp>
      <p:pic>
        <p:nvPicPr>
          <p:cNvPr id="6" name="Picture 5" descr="Architecture of Hybrid testing framework">
            <a:extLst>
              <a:ext uri="{FF2B5EF4-FFF2-40B4-BE49-F238E27FC236}">
                <a16:creationId xmlns:a16="http://schemas.microsoft.com/office/drawing/2014/main" id="{3867DDF7-C7FB-5578-0A8E-C13ECB01B5F1}"/>
              </a:ext>
            </a:extLst>
          </p:cNvPr>
          <p:cNvPicPr>
            <a:picLocks noChangeAspect="1"/>
          </p:cNvPicPr>
          <p:nvPr/>
        </p:nvPicPr>
        <p:blipFill>
          <a:blip r:embed="rId2"/>
          <a:stretch>
            <a:fillRect/>
          </a:stretch>
        </p:blipFill>
        <p:spPr>
          <a:xfrm>
            <a:off x="3547117" y="3429000"/>
            <a:ext cx="5097763" cy="2739452"/>
          </a:xfrm>
          <a:prstGeom prst="rect">
            <a:avLst/>
          </a:prstGeom>
        </p:spPr>
      </p:pic>
    </p:spTree>
    <p:extLst>
      <p:ext uri="{BB962C8B-B14F-4D97-AF65-F5344CB8AC3E}">
        <p14:creationId xmlns:p14="http://schemas.microsoft.com/office/powerpoint/2010/main" val="28131375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FF46F-98E3-396A-84DD-4CD085CB63CC}"/>
              </a:ext>
            </a:extLst>
          </p:cNvPr>
          <p:cNvSpPr>
            <a:spLocks noGrp="1"/>
          </p:cNvSpPr>
          <p:nvPr>
            <p:ph type="title"/>
          </p:nvPr>
        </p:nvSpPr>
        <p:spPr>
          <a:xfrm>
            <a:off x="2194955" y="91993"/>
            <a:ext cx="7802089" cy="929285"/>
          </a:xfrm>
        </p:spPr>
        <p:txBody>
          <a:bodyPr>
            <a:normAutofit/>
          </a:bodyPr>
          <a:lstStyle/>
          <a:p>
            <a:pPr marL="0" indent="0" algn="ctr">
              <a:buNone/>
            </a:pPr>
            <a:r>
              <a:rPr lang="en-US" sz="2800" b="1" dirty="0">
                <a:solidFill>
                  <a:srgbClr val="C00000"/>
                </a:solidFill>
              </a:rPr>
              <a:t>Benefits</a:t>
            </a:r>
          </a:p>
        </p:txBody>
      </p:sp>
      <p:sp>
        <p:nvSpPr>
          <p:cNvPr id="3" name="Content Placeholder 2">
            <a:extLst>
              <a:ext uri="{FF2B5EF4-FFF2-40B4-BE49-F238E27FC236}">
                <a16:creationId xmlns:a16="http://schemas.microsoft.com/office/drawing/2014/main" id="{733ECE6F-D1B9-3CFA-1438-CE37FD3405E4}"/>
              </a:ext>
            </a:extLst>
          </p:cNvPr>
          <p:cNvSpPr>
            <a:spLocks noGrp="1"/>
          </p:cNvSpPr>
          <p:nvPr>
            <p:ph idx="1"/>
          </p:nvPr>
        </p:nvSpPr>
        <p:spPr>
          <a:xfrm>
            <a:off x="748990" y="1605776"/>
            <a:ext cx="10515600" cy="4337823"/>
          </a:xfrm>
        </p:spPr>
        <p:txBody>
          <a:bodyPr>
            <a:normAutofit/>
          </a:bodyPr>
          <a:lstStyle/>
          <a:p>
            <a:pPr marL="571500" marR="0" indent="-457200" algn="just">
              <a:lnSpc>
                <a:spcPct val="115000"/>
              </a:lnSpc>
              <a:spcBef>
                <a:spcPts val="0"/>
              </a:spcBef>
              <a:spcAft>
                <a:spcPts val="0"/>
              </a:spcAft>
              <a:buFont typeface="Wingdings" panose="05000000000000000000" pitchFamily="2" charset="2"/>
              <a:buChar char="§"/>
            </a:pPr>
            <a:r>
              <a:rPr lang="en-US" kern="100" dirty="0">
                <a:effectLst/>
                <a:ea typeface="Calibri" panose="020F0502020204030204" pitchFamily="34" charset="0"/>
                <a:cs typeface="Times New Roman" panose="02020603050405020304" pitchFamily="18" charset="0"/>
              </a:rPr>
              <a:t>Cost efficiency</a:t>
            </a:r>
          </a:p>
          <a:p>
            <a:pPr marL="571500" marR="0" indent="-457200" algn="just">
              <a:lnSpc>
                <a:spcPct val="115000"/>
              </a:lnSpc>
              <a:spcBef>
                <a:spcPts val="0"/>
              </a:spcBef>
              <a:spcAft>
                <a:spcPts val="0"/>
              </a:spcAft>
              <a:buFont typeface="Wingdings" panose="05000000000000000000" pitchFamily="2" charset="2"/>
              <a:buChar char="§"/>
            </a:pPr>
            <a:r>
              <a:rPr lang="en-US" kern="100" dirty="0">
                <a:effectLst/>
                <a:ea typeface="Calibri" panose="020F0502020204030204" pitchFamily="34" charset="0"/>
                <a:cs typeface="Times New Roman" panose="02020603050405020304" pitchFamily="18" charset="0"/>
              </a:rPr>
              <a:t>Improve test accuracy</a:t>
            </a:r>
          </a:p>
          <a:p>
            <a:pPr marL="571500" marR="0" indent="-457200" algn="just">
              <a:lnSpc>
                <a:spcPct val="115000"/>
              </a:lnSpc>
              <a:spcBef>
                <a:spcPts val="0"/>
              </a:spcBef>
              <a:spcAft>
                <a:spcPts val="0"/>
              </a:spcAft>
              <a:buFont typeface="Wingdings" panose="05000000000000000000" pitchFamily="2" charset="2"/>
              <a:buChar char="§"/>
            </a:pPr>
            <a:r>
              <a:rPr lang="en-US" kern="100" dirty="0">
                <a:ea typeface="Calibri" panose="020F0502020204030204" pitchFamily="34" charset="0"/>
                <a:cs typeface="Times New Roman" panose="02020603050405020304" pitchFamily="18" charset="0"/>
              </a:rPr>
              <a:t>Improve test coverage</a:t>
            </a:r>
          </a:p>
          <a:p>
            <a:pPr marL="571500" marR="0" indent="-457200" algn="just">
              <a:lnSpc>
                <a:spcPct val="115000"/>
              </a:lnSpc>
              <a:spcBef>
                <a:spcPts val="0"/>
              </a:spcBef>
              <a:spcAft>
                <a:spcPts val="0"/>
              </a:spcAft>
              <a:buFont typeface="Wingdings" panose="05000000000000000000" pitchFamily="2" charset="2"/>
              <a:buChar char="§"/>
            </a:pPr>
            <a:r>
              <a:rPr lang="en-US" kern="100" dirty="0">
                <a:ea typeface="Calibri" panose="020F0502020204030204" pitchFamily="34" charset="0"/>
                <a:cs typeface="Times New Roman" panose="02020603050405020304" pitchFamily="18" charset="0"/>
              </a:rPr>
              <a:t>Maximize ROI (Return on Investment)</a:t>
            </a:r>
          </a:p>
          <a:p>
            <a:pPr marL="571500" marR="0" indent="-457200" algn="just">
              <a:lnSpc>
                <a:spcPct val="115000"/>
              </a:lnSpc>
              <a:spcBef>
                <a:spcPts val="0"/>
              </a:spcBef>
              <a:spcAft>
                <a:spcPts val="0"/>
              </a:spcAft>
              <a:buFont typeface="Wingdings" panose="05000000000000000000" pitchFamily="2" charset="2"/>
              <a:buChar char="§"/>
            </a:pPr>
            <a:r>
              <a:rPr lang="en-US" kern="100" dirty="0">
                <a:ea typeface="Calibri" panose="020F0502020204030204" pitchFamily="34" charset="0"/>
                <a:cs typeface="Times New Roman" panose="02020603050405020304" pitchFamily="18" charset="0"/>
              </a:rPr>
              <a:t>Fast Feedback loop</a:t>
            </a:r>
          </a:p>
          <a:p>
            <a:pPr marL="571500" marR="0" indent="-457200" algn="just">
              <a:lnSpc>
                <a:spcPct val="115000"/>
              </a:lnSpc>
              <a:spcBef>
                <a:spcPts val="0"/>
              </a:spcBef>
              <a:spcAft>
                <a:spcPts val="0"/>
              </a:spcAft>
              <a:buFont typeface="Wingdings" panose="05000000000000000000" pitchFamily="2" charset="2"/>
              <a:buChar char="§"/>
            </a:pPr>
            <a:r>
              <a:rPr lang="en-US" kern="100" dirty="0">
                <a:ea typeface="Calibri" panose="020F0502020204030204" pitchFamily="34" charset="0"/>
                <a:cs typeface="Times New Roman" panose="02020603050405020304" pitchFamily="18" charset="0"/>
              </a:rPr>
              <a:t>Better Allocation of Resources</a:t>
            </a:r>
          </a:p>
          <a:p>
            <a:pPr marL="571500" marR="0" indent="-457200" algn="just">
              <a:lnSpc>
                <a:spcPct val="115000"/>
              </a:lnSpc>
              <a:spcBef>
                <a:spcPts val="0"/>
              </a:spcBef>
              <a:spcAft>
                <a:spcPts val="0"/>
              </a:spcAft>
              <a:buFont typeface="Wingdings" panose="05000000000000000000" pitchFamily="2" charset="2"/>
              <a:buChar char="§"/>
            </a:pPr>
            <a:r>
              <a:rPr lang="en-US" kern="100" dirty="0">
                <a:effectLst/>
                <a:ea typeface="Calibri" panose="020F0502020204030204" pitchFamily="34" charset="0"/>
                <a:cs typeface="Times New Roman" panose="02020603050405020304" pitchFamily="18" charset="0"/>
              </a:rPr>
              <a:t>Detects bugs earlier</a:t>
            </a:r>
          </a:p>
          <a:p>
            <a:pPr marL="571500" marR="0" indent="-457200" algn="just">
              <a:lnSpc>
                <a:spcPct val="115000"/>
              </a:lnSpc>
              <a:spcBef>
                <a:spcPts val="0"/>
              </a:spcBef>
              <a:spcAft>
                <a:spcPts val="0"/>
              </a:spcAft>
              <a:buFont typeface="Wingdings" panose="05000000000000000000" pitchFamily="2" charset="2"/>
              <a:buChar char="§"/>
            </a:pPr>
            <a:r>
              <a:rPr lang="en-US" kern="100" dirty="0">
                <a:ea typeface="Calibri" panose="020F0502020204030204" pitchFamily="34" charset="0"/>
                <a:cs typeface="Times New Roman" panose="02020603050405020304" pitchFamily="18" charset="0"/>
              </a:rPr>
              <a:t>Test at Scale</a:t>
            </a:r>
            <a:endParaRPr lang="en-US" kern="100" dirty="0">
              <a:effectLst/>
              <a:ea typeface="Calibri" panose="020F0502020204030204" pitchFamily="34" charset="0"/>
              <a:cs typeface="Times New Roman" panose="02020603050405020304" pitchFamily="18" charset="0"/>
            </a:endParaRPr>
          </a:p>
          <a:p>
            <a:pPr algn="just">
              <a:buFont typeface="Wingdings" panose="05000000000000000000" pitchFamily="2" charset="2"/>
              <a:buChar char="§"/>
            </a:pPr>
            <a:endParaRPr lang="en-US" dirty="0"/>
          </a:p>
        </p:txBody>
      </p:sp>
    </p:spTree>
    <p:extLst>
      <p:ext uri="{BB962C8B-B14F-4D97-AF65-F5344CB8AC3E}">
        <p14:creationId xmlns:p14="http://schemas.microsoft.com/office/powerpoint/2010/main" val="34101709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FF46F-98E3-396A-84DD-4CD085CB63CC}"/>
              </a:ext>
            </a:extLst>
          </p:cNvPr>
          <p:cNvSpPr>
            <a:spLocks noGrp="1"/>
          </p:cNvSpPr>
          <p:nvPr>
            <p:ph type="title"/>
          </p:nvPr>
        </p:nvSpPr>
        <p:spPr>
          <a:xfrm>
            <a:off x="2194955" y="91993"/>
            <a:ext cx="7802089" cy="929285"/>
          </a:xfrm>
        </p:spPr>
        <p:txBody>
          <a:bodyPr>
            <a:normAutofit/>
          </a:bodyPr>
          <a:lstStyle/>
          <a:p>
            <a:pPr algn="ctr"/>
            <a:r>
              <a:rPr lang="en-US" sz="3200" b="1" dirty="0">
                <a:solidFill>
                  <a:srgbClr val="C00000"/>
                </a:solidFill>
                <a:latin typeface="Segoe UI" panose="020B0502040204020203" pitchFamily="34" charset="0"/>
                <a:cs typeface="Segoe UI" panose="020B0502040204020203" pitchFamily="34" charset="0"/>
              </a:rPr>
              <a:t>Training Objectives</a:t>
            </a:r>
          </a:p>
        </p:txBody>
      </p:sp>
      <p:sp>
        <p:nvSpPr>
          <p:cNvPr id="3" name="Content Placeholder 2">
            <a:extLst>
              <a:ext uri="{FF2B5EF4-FFF2-40B4-BE49-F238E27FC236}">
                <a16:creationId xmlns:a16="http://schemas.microsoft.com/office/drawing/2014/main" id="{733ECE6F-D1B9-3CFA-1438-CE37FD3405E4}"/>
              </a:ext>
            </a:extLst>
          </p:cNvPr>
          <p:cNvSpPr>
            <a:spLocks noGrp="1"/>
          </p:cNvSpPr>
          <p:nvPr>
            <p:ph idx="1"/>
          </p:nvPr>
        </p:nvSpPr>
        <p:spPr>
          <a:xfrm>
            <a:off x="838200" y="1379577"/>
            <a:ext cx="10515600" cy="4865106"/>
          </a:xfrm>
        </p:spPr>
        <p:txBody>
          <a:bodyPr>
            <a:normAutofit lnSpcReduction="10000"/>
          </a:bodyPr>
          <a:lstStyle/>
          <a:p>
            <a:pPr>
              <a:buFont typeface="Wingdings" panose="05000000000000000000" pitchFamily="2" charset="2"/>
              <a:buChar char="§"/>
            </a:pPr>
            <a:r>
              <a:rPr lang="en-US" b="1" dirty="0">
                <a:solidFill>
                  <a:srgbClr val="C00000"/>
                </a:solidFill>
              </a:rPr>
              <a:t>Study about Automation Testing:</a:t>
            </a:r>
          </a:p>
          <a:p>
            <a:r>
              <a:rPr lang="en-US" sz="2400" dirty="0"/>
              <a:t>Definition, Types of Automation Framework</a:t>
            </a:r>
          </a:p>
          <a:p>
            <a:r>
              <a:rPr lang="en-US" sz="2400" dirty="0"/>
              <a:t>Key features of a Good Automated Test</a:t>
            </a:r>
          </a:p>
          <a:p>
            <a:r>
              <a:rPr lang="en-US" sz="2400" dirty="0"/>
              <a:t>Benefits of Automation Testing</a:t>
            </a:r>
          </a:p>
          <a:p>
            <a:pPr>
              <a:buFont typeface="Wingdings" panose="05000000000000000000" pitchFamily="2" charset="2"/>
              <a:buChar char="§"/>
            </a:pPr>
            <a:r>
              <a:rPr lang="en-US" b="1" dirty="0">
                <a:solidFill>
                  <a:srgbClr val="C00000"/>
                </a:solidFill>
              </a:rPr>
              <a:t>Study about Selenium:</a:t>
            </a:r>
          </a:p>
          <a:p>
            <a:r>
              <a:rPr lang="en-US" sz="2400" dirty="0"/>
              <a:t>Selenium Framework, Selenium IDE and Selenium WebDriver</a:t>
            </a:r>
          </a:p>
          <a:p>
            <a:r>
              <a:rPr lang="en-US" sz="2400" dirty="0"/>
              <a:t>Design a simple testcase using Selenium</a:t>
            </a:r>
          </a:p>
          <a:p>
            <a:pPr>
              <a:buFont typeface="Wingdings" panose="05000000000000000000" pitchFamily="2" charset="2"/>
              <a:buChar char="§"/>
            </a:pPr>
            <a:r>
              <a:rPr lang="en-US" b="1" dirty="0">
                <a:solidFill>
                  <a:srgbClr val="C00000"/>
                </a:solidFill>
              </a:rPr>
              <a:t>Logging, Test Report</a:t>
            </a:r>
          </a:p>
          <a:p>
            <a:r>
              <a:rPr lang="en-US" sz="2400" dirty="0"/>
              <a:t>Logging module</a:t>
            </a:r>
          </a:p>
          <a:p>
            <a:r>
              <a:rPr lang="en-US" sz="2400" dirty="0"/>
              <a:t>Pytest-html in generating Test Report</a:t>
            </a:r>
          </a:p>
          <a:p>
            <a:pPr>
              <a:buFont typeface="Wingdings" panose="05000000000000000000" pitchFamily="2" charset="2"/>
              <a:buChar char="§"/>
            </a:pPr>
            <a:r>
              <a:rPr lang="en-US" b="1" dirty="0">
                <a:solidFill>
                  <a:srgbClr val="C00000"/>
                </a:solidFill>
              </a:rPr>
              <a:t>Push notifications to Microsoft Teams</a:t>
            </a:r>
          </a:p>
        </p:txBody>
      </p:sp>
    </p:spTree>
    <p:extLst>
      <p:ext uri="{BB962C8B-B14F-4D97-AF65-F5344CB8AC3E}">
        <p14:creationId xmlns:p14="http://schemas.microsoft.com/office/powerpoint/2010/main" val="37688076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33ECE6F-D1B9-3CFA-1438-CE37FD3405E4}"/>
              </a:ext>
            </a:extLst>
          </p:cNvPr>
          <p:cNvSpPr>
            <a:spLocks noGrp="1"/>
          </p:cNvSpPr>
          <p:nvPr>
            <p:ph idx="1"/>
          </p:nvPr>
        </p:nvSpPr>
        <p:spPr>
          <a:xfrm>
            <a:off x="838200" y="3053846"/>
            <a:ext cx="10515600" cy="750307"/>
          </a:xfrm>
        </p:spPr>
        <p:txBody>
          <a:bodyPr>
            <a:normAutofit/>
          </a:bodyPr>
          <a:lstStyle/>
          <a:p>
            <a:pPr marL="0" indent="0" algn="ctr">
              <a:buNone/>
            </a:pPr>
            <a:r>
              <a:rPr lang="en-US" sz="4000" b="1" dirty="0">
                <a:solidFill>
                  <a:srgbClr val="C00000"/>
                </a:solidFill>
              </a:rPr>
              <a:t>PART-II: SELENIUM AUTOMATION FRAMEWORK</a:t>
            </a:r>
          </a:p>
        </p:txBody>
      </p:sp>
    </p:spTree>
    <p:extLst>
      <p:ext uri="{BB962C8B-B14F-4D97-AF65-F5344CB8AC3E}">
        <p14:creationId xmlns:p14="http://schemas.microsoft.com/office/powerpoint/2010/main" val="24263232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FF46F-98E3-396A-84DD-4CD085CB63CC}"/>
              </a:ext>
            </a:extLst>
          </p:cNvPr>
          <p:cNvSpPr>
            <a:spLocks noGrp="1"/>
          </p:cNvSpPr>
          <p:nvPr>
            <p:ph type="title"/>
          </p:nvPr>
        </p:nvSpPr>
        <p:spPr>
          <a:xfrm>
            <a:off x="2194955" y="91993"/>
            <a:ext cx="7802089" cy="929285"/>
          </a:xfrm>
        </p:spPr>
        <p:txBody>
          <a:bodyPr>
            <a:normAutofit/>
          </a:bodyPr>
          <a:lstStyle/>
          <a:p>
            <a:pPr marL="0" indent="0" algn="ctr">
              <a:buNone/>
            </a:pPr>
            <a:r>
              <a:rPr lang="en-US" sz="2800" b="1" dirty="0">
                <a:solidFill>
                  <a:srgbClr val="C00000"/>
                </a:solidFill>
              </a:rPr>
              <a:t>Some definitions</a:t>
            </a:r>
          </a:p>
        </p:txBody>
      </p:sp>
      <p:sp>
        <p:nvSpPr>
          <p:cNvPr id="3" name="Content Placeholder 2">
            <a:extLst>
              <a:ext uri="{FF2B5EF4-FFF2-40B4-BE49-F238E27FC236}">
                <a16:creationId xmlns:a16="http://schemas.microsoft.com/office/drawing/2014/main" id="{733ECE6F-D1B9-3CFA-1438-CE37FD3405E4}"/>
              </a:ext>
            </a:extLst>
          </p:cNvPr>
          <p:cNvSpPr>
            <a:spLocks noGrp="1"/>
          </p:cNvSpPr>
          <p:nvPr>
            <p:ph idx="1"/>
          </p:nvPr>
        </p:nvSpPr>
        <p:spPr>
          <a:xfrm>
            <a:off x="838200" y="1483112"/>
            <a:ext cx="10515600" cy="4750420"/>
          </a:xfrm>
        </p:spPr>
        <p:txBody>
          <a:bodyPr>
            <a:normAutofit/>
          </a:bodyPr>
          <a:lstStyle/>
          <a:p>
            <a:pPr algn="just">
              <a:buFont typeface="Wingdings" panose="05000000000000000000" pitchFamily="2" charset="2"/>
              <a:buChar char="§"/>
            </a:pPr>
            <a:r>
              <a:rPr lang="en-US" b="1" dirty="0">
                <a:solidFill>
                  <a:srgbClr val="C00000"/>
                </a:solidFill>
              </a:rPr>
              <a:t>Selenium Framework: </a:t>
            </a:r>
            <a:r>
              <a:rPr lang="en-US" dirty="0">
                <a:effectLst/>
                <a:ea typeface="Calibri" panose="020F0502020204030204" pitchFamily="34" charset="0"/>
              </a:rPr>
              <a:t>is a suite of automation testing tools based on JavaScript framework. It could run the tests directly on the target browser, drive the interactions on the required web page and rerun them without any manual input. It eliminates repetitive manual testing that consumes lots of time and effort.</a:t>
            </a:r>
          </a:p>
          <a:p>
            <a:pPr algn="just">
              <a:buFont typeface="Wingdings" panose="05000000000000000000" pitchFamily="2" charset="2"/>
              <a:buChar char="§"/>
            </a:pPr>
            <a:r>
              <a:rPr lang="en-US" b="1" dirty="0">
                <a:solidFill>
                  <a:srgbClr val="C00000"/>
                </a:solidFill>
              </a:rPr>
              <a:t>Selenium IDE: </a:t>
            </a:r>
            <a:r>
              <a:rPr lang="en-US" dirty="0">
                <a:effectLst/>
                <a:ea typeface="Calibri" panose="020F0502020204030204" pitchFamily="34" charset="0"/>
              </a:rPr>
              <a:t>is an open – source record / run tool that a test case developer uses to develop Selenium Test cases. Selenium IDE is an easy – to – use tool from the Selenium Test Suite and can even be used by someone new to developing automated test cases for their web applications.</a:t>
            </a:r>
          </a:p>
          <a:p>
            <a:pPr algn="just"/>
            <a:r>
              <a:rPr lang="en-US" sz="2400" dirty="0"/>
              <a:t>Download Selenium IDE: </a:t>
            </a:r>
            <a:r>
              <a:rPr lang="en-US" sz="2400" dirty="0">
                <a:hlinkClick r:id="rId2"/>
              </a:rPr>
              <a:t>https://www.selenium.dev/downloads/</a:t>
            </a:r>
            <a:endParaRPr lang="en-US" sz="2400" dirty="0"/>
          </a:p>
        </p:txBody>
      </p:sp>
    </p:spTree>
    <p:extLst>
      <p:ext uri="{BB962C8B-B14F-4D97-AF65-F5344CB8AC3E}">
        <p14:creationId xmlns:p14="http://schemas.microsoft.com/office/powerpoint/2010/main" val="14814358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FF46F-98E3-396A-84DD-4CD085CB63CC}"/>
              </a:ext>
            </a:extLst>
          </p:cNvPr>
          <p:cNvSpPr>
            <a:spLocks noGrp="1"/>
          </p:cNvSpPr>
          <p:nvPr>
            <p:ph type="title"/>
          </p:nvPr>
        </p:nvSpPr>
        <p:spPr>
          <a:xfrm>
            <a:off x="2194955" y="91993"/>
            <a:ext cx="7802089" cy="929285"/>
          </a:xfrm>
        </p:spPr>
        <p:txBody>
          <a:bodyPr>
            <a:normAutofit/>
          </a:bodyPr>
          <a:lstStyle/>
          <a:p>
            <a:pPr marL="0" indent="0" algn="ctr">
              <a:buNone/>
            </a:pPr>
            <a:r>
              <a:rPr lang="en-US" sz="2800" b="1" dirty="0">
                <a:solidFill>
                  <a:srgbClr val="C00000"/>
                </a:solidFill>
              </a:rPr>
              <a:t>Some definitions (cont’d)</a:t>
            </a:r>
          </a:p>
        </p:txBody>
      </p:sp>
      <p:sp>
        <p:nvSpPr>
          <p:cNvPr id="3" name="Content Placeholder 2">
            <a:extLst>
              <a:ext uri="{FF2B5EF4-FFF2-40B4-BE49-F238E27FC236}">
                <a16:creationId xmlns:a16="http://schemas.microsoft.com/office/drawing/2014/main" id="{733ECE6F-D1B9-3CFA-1438-CE37FD3405E4}"/>
              </a:ext>
            </a:extLst>
          </p:cNvPr>
          <p:cNvSpPr>
            <a:spLocks noGrp="1"/>
          </p:cNvSpPr>
          <p:nvPr>
            <p:ph idx="1"/>
          </p:nvPr>
        </p:nvSpPr>
        <p:spPr>
          <a:xfrm>
            <a:off x="838199" y="2308302"/>
            <a:ext cx="10515600" cy="2241396"/>
          </a:xfrm>
        </p:spPr>
        <p:txBody>
          <a:bodyPr>
            <a:normAutofit/>
          </a:bodyPr>
          <a:lstStyle/>
          <a:p>
            <a:pPr algn="just">
              <a:buFont typeface="Wingdings" panose="05000000000000000000" pitchFamily="2" charset="2"/>
              <a:buChar char="§"/>
            </a:pPr>
            <a:r>
              <a:rPr lang="en-US" b="1" dirty="0">
                <a:solidFill>
                  <a:srgbClr val="C00000"/>
                </a:solidFill>
              </a:rPr>
              <a:t>Selenium WebDriver: </a:t>
            </a:r>
            <a:r>
              <a:rPr lang="en-US" dirty="0">
                <a:effectLst/>
                <a:ea typeface="Calibri" panose="020F0502020204030204" pitchFamily="34" charset="0"/>
              </a:rPr>
              <a:t>is the core component of Selenium which provides a programming interface for driving the web browsers. It allows us to write tests in different programming languages to interact with the web elements, simulate user interactions and perform assertions.</a:t>
            </a:r>
            <a:endParaRPr lang="en-US" b="1" dirty="0">
              <a:solidFill>
                <a:srgbClr val="C00000"/>
              </a:solidFill>
            </a:endParaRPr>
          </a:p>
        </p:txBody>
      </p:sp>
    </p:spTree>
    <p:extLst>
      <p:ext uri="{BB962C8B-B14F-4D97-AF65-F5344CB8AC3E}">
        <p14:creationId xmlns:p14="http://schemas.microsoft.com/office/powerpoint/2010/main" val="36985457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FF46F-98E3-396A-84DD-4CD085CB63CC}"/>
              </a:ext>
            </a:extLst>
          </p:cNvPr>
          <p:cNvSpPr>
            <a:spLocks noGrp="1"/>
          </p:cNvSpPr>
          <p:nvPr>
            <p:ph type="title"/>
          </p:nvPr>
        </p:nvSpPr>
        <p:spPr>
          <a:xfrm>
            <a:off x="2194955" y="91993"/>
            <a:ext cx="7802089" cy="929285"/>
          </a:xfrm>
        </p:spPr>
        <p:txBody>
          <a:bodyPr>
            <a:normAutofit/>
          </a:bodyPr>
          <a:lstStyle/>
          <a:p>
            <a:pPr marL="0" indent="0" algn="ctr">
              <a:buNone/>
            </a:pPr>
            <a:r>
              <a:rPr lang="en-US" sz="2800" b="1" dirty="0">
                <a:solidFill>
                  <a:srgbClr val="C00000"/>
                </a:solidFill>
              </a:rPr>
              <a:t>Why choose Selenium?</a:t>
            </a:r>
          </a:p>
        </p:txBody>
      </p:sp>
      <p:sp>
        <p:nvSpPr>
          <p:cNvPr id="3" name="Content Placeholder 2">
            <a:extLst>
              <a:ext uri="{FF2B5EF4-FFF2-40B4-BE49-F238E27FC236}">
                <a16:creationId xmlns:a16="http://schemas.microsoft.com/office/drawing/2014/main" id="{733ECE6F-D1B9-3CFA-1438-CE37FD3405E4}"/>
              </a:ext>
            </a:extLst>
          </p:cNvPr>
          <p:cNvSpPr>
            <a:spLocks noGrp="1"/>
          </p:cNvSpPr>
          <p:nvPr>
            <p:ph idx="1"/>
          </p:nvPr>
        </p:nvSpPr>
        <p:spPr>
          <a:xfrm>
            <a:off x="838200" y="1377174"/>
            <a:ext cx="10515600" cy="4956717"/>
          </a:xfrm>
        </p:spPr>
        <p:txBody>
          <a:bodyPr>
            <a:normAutofit fontScale="85000" lnSpcReduction="20000"/>
          </a:bodyPr>
          <a:lstStyle/>
          <a:p>
            <a:pPr marR="0" algn="just">
              <a:lnSpc>
                <a:spcPct val="115000"/>
              </a:lnSpc>
              <a:spcBef>
                <a:spcPts val="0"/>
              </a:spcBef>
              <a:spcAft>
                <a:spcPts val="0"/>
              </a:spcAft>
              <a:buFont typeface="Wingdings" panose="05000000000000000000" pitchFamily="2" charset="2"/>
              <a:buChar char="§"/>
            </a:pPr>
            <a:r>
              <a:rPr lang="en-US" sz="3300" kern="100" dirty="0">
                <a:solidFill>
                  <a:srgbClr val="111111"/>
                </a:solidFill>
                <a:effectLst/>
                <a:latin typeface="Calibri" panose="020F0502020204030204" pitchFamily="34" charset="0"/>
                <a:ea typeface="Calibri" panose="020F0502020204030204" pitchFamily="34" charset="0"/>
                <a:cs typeface="Times New Roman" panose="02020603050405020304" pitchFamily="18" charset="0"/>
              </a:rPr>
              <a:t>Allow running tests across various web browsers like Chrome, Firefox, Safari, IE, Opera, Edge.</a:t>
            </a:r>
            <a:endParaRPr lang="en-US" sz="3300" kern="100" dirty="0">
              <a:effectLst/>
              <a:latin typeface="Calibri" panose="020F0502020204030204" pitchFamily="34" charset="0"/>
              <a:ea typeface="Calibri" panose="020F0502020204030204" pitchFamily="34" charset="0"/>
              <a:cs typeface="Times New Roman" panose="02020603050405020304" pitchFamily="18" charset="0"/>
            </a:endParaRPr>
          </a:p>
          <a:p>
            <a:pPr marR="0" algn="just">
              <a:lnSpc>
                <a:spcPct val="115000"/>
              </a:lnSpc>
              <a:spcBef>
                <a:spcPts val="0"/>
              </a:spcBef>
              <a:spcAft>
                <a:spcPts val="0"/>
              </a:spcAft>
              <a:buFont typeface="Wingdings" panose="05000000000000000000" pitchFamily="2" charset="2"/>
              <a:buChar char="§"/>
            </a:pPr>
            <a:r>
              <a:rPr lang="en-US" sz="3300" kern="100" dirty="0">
                <a:solidFill>
                  <a:srgbClr val="111111"/>
                </a:solidFill>
                <a:effectLst/>
                <a:latin typeface="Calibri" panose="020F0502020204030204" pitchFamily="34" charset="0"/>
                <a:ea typeface="Calibri" panose="020F0502020204030204" pitchFamily="34" charset="0"/>
                <a:cs typeface="Times New Roman" panose="02020603050405020304" pitchFamily="18" charset="0"/>
              </a:rPr>
              <a:t>Open - source, free to use and distributed with no upfront cost.</a:t>
            </a:r>
            <a:endParaRPr lang="en-US" sz="3300" kern="100" dirty="0">
              <a:effectLst/>
              <a:latin typeface="Calibri" panose="020F0502020204030204" pitchFamily="34" charset="0"/>
              <a:ea typeface="Calibri" panose="020F0502020204030204" pitchFamily="34" charset="0"/>
              <a:cs typeface="Times New Roman" panose="02020603050405020304" pitchFamily="18" charset="0"/>
            </a:endParaRPr>
          </a:p>
          <a:p>
            <a:pPr marR="0" algn="just">
              <a:lnSpc>
                <a:spcPct val="115000"/>
              </a:lnSpc>
              <a:spcBef>
                <a:spcPts val="0"/>
              </a:spcBef>
              <a:spcAft>
                <a:spcPts val="0"/>
              </a:spcAft>
              <a:buFont typeface="Wingdings" panose="05000000000000000000" pitchFamily="2" charset="2"/>
              <a:buChar char="§"/>
            </a:pPr>
            <a:r>
              <a:rPr lang="en-US" sz="3300" kern="100" dirty="0">
                <a:solidFill>
                  <a:srgbClr val="111111"/>
                </a:solidFill>
                <a:effectLst/>
                <a:latin typeface="Calibri" panose="020F0502020204030204" pitchFamily="34" charset="0"/>
                <a:ea typeface="Calibri" panose="020F0502020204030204" pitchFamily="34" charset="0"/>
                <a:cs typeface="Times New Roman" panose="02020603050405020304" pitchFamily="18" charset="0"/>
              </a:rPr>
              <a:t>Support multiple programming languages: C#, Java, Ruby, Python and more.</a:t>
            </a:r>
            <a:endParaRPr lang="en-US" sz="3300" kern="100" dirty="0">
              <a:effectLst/>
              <a:latin typeface="Calibri" panose="020F0502020204030204" pitchFamily="34" charset="0"/>
              <a:ea typeface="Calibri" panose="020F0502020204030204" pitchFamily="34" charset="0"/>
              <a:cs typeface="Times New Roman" panose="02020603050405020304" pitchFamily="18" charset="0"/>
            </a:endParaRPr>
          </a:p>
          <a:p>
            <a:pPr marR="0" algn="just">
              <a:lnSpc>
                <a:spcPct val="115000"/>
              </a:lnSpc>
              <a:spcBef>
                <a:spcPts val="0"/>
              </a:spcBef>
              <a:spcAft>
                <a:spcPts val="0"/>
              </a:spcAft>
              <a:buFont typeface="Wingdings" panose="05000000000000000000" pitchFamily="2" charset="2"/>
              <a:buChar char="§"/>
            </a:pPr>
            <a:r>
              <a:rPr lang="en-US" sz="3300" kern="100" dirty="0">
                <a:solidFill>
                  <a:srgbClr val="111111"/>
                </a:solidFill>
                <a:effectLst/>
                <a:latin typeface="Calibri" panose="020F0502020204030204" pitchFamily="34" charset="0"/>
                <a:ea typeface="Calibri" panose="020F0502020204030204" pitchFamily="34" charset="0"/>
                <a:cs typeface="Times New Roman" panose="02020603050405020304" pitchFamily="18" charset="0"/>
              </a:rPr>
              <a:t>Can integrate with various testing frameworks like JUnit, TestNG, NUnit and more.</a:t>
            </a:r>
            <a:endParaRPr lang="en-US" sz="3300" kern="100" dirty="0">
              <a:effectLst/>
              <a:latin typeface="Calibri" panose="020F0502020204030204" pitchFamily="34" charset="0"/>
              <a:ea typeface="Calibri" panose="020F0502020204030204" pitchFamily="34" charset="0"/>
              <a:cs typeface="Times New Roman" panose="02020603050405020304" pitchFamily="18" charset="0"/>
            </a:endParaRPr>
          </a:p>
          <a:p>
            <a:pPr marR="0" algn="just">
              <a:lnSpc>
                <a:spcPct val="115000"/>
              </a:lnSpc>
              <a:spcBef>
                <a:spcPts val="0"/>
              </a:spcBef>
              <a:spcAft>
                <a:spcPts val="0"/>
              </a:spcAft>
              <a:buFont typeface="Wingdings" panose="05000000000000000000" pitchFamily="2" charset="2"/>
              <a:buChar char="§"/>
            </a:pPr>
            <a:r>
              <a:rPr lang="en-US" sz="3300" kern="100" dirty="0">
                <a:solidFill>
                  <a:srgbClr val="111111"/>
                </a:solidFill>
                <a:effectLst/>
                <a:latin typeface="Calibri" panose="020F0502020204030204" pitchFamily="34" charset="0"/>
                <a:ea typeface="Calibri" panose="020F0502020204030204" pitchFamily="34" charset="0"/>
                <a:cs typeface="Times New Roman" panose="02020603050405020304" pitchFamily="18" charset="0"/>
              </a:rPr>
              <a:t>Easy customization and extensibility to meet specific testing needs.</a:t>
            </a:r>
            <a:endParaRPr lang="en-US" sz="3300" kern="100" dirty="0">
              <a:effectLst/>
              <a:latin typeface="Calibri" panose="020F0502020204030204" pitchFamily="34" charset="0"/>
              <a:ea typeface="Calibri" panose="020F0502020204030204" pitchFamily="34" charset="0"/>
              <a:cs typeface="Times New Roman" panose="02020603050405020304" pitchFamily="18" charset="0"/>
            </a:endParaRPr>
          </a:p>
          <a:p>
            <a:pPr marR="0" algn="just">
              <a:lnSpc>
                <a:spcPct val="115000"/>
              </a:lnSpc>
              <a:spcBef>
                <a:spcPts val="0"/>
              </a:spcBef>
              <a:spcAft>
                <a:spcPts val="0"/>
              </a:spcAft>
              <a:buFont typeface="Wingdings" panose="05000000000000000000" pitchFamily="2" charset="2"/>
              <a:buChar char="§"/>
            </a:pPr>
            <a:r>
              <a:rPr lang="en-US" sz="3300" kern="100" dirty="0">
                <a:solidFill>
                  <a:srgbClr val="111111"/>
                </a:solidFill>
                <a:effectLst/>
                <a:latin typeface="Calibri" panose="020F0502020204030204" pitchFamily="34" charset="0"/>
                <a:ea typeface="Calibri" panose="020F0502020204030204" pitchFamily="34" charset="0"/>
                <a:cs typeface="Times New Roman" panose="02020603050405020304" pitchFamily="18" charset="0"/>
              </a:rPr>
              <a:t>Test scripts can be executed on any operating system.</a:t>
            </a:r>
            <a:endParaRPr lang="en-US" sz="3300" kern="100" dirty="0">
              <a:effectLst/>
              <a:latin typeface="Calibri" panose="020F0502020204030204" pitchFamily="34" charset="0"/>
              <a:ea typeface="Calibri" panose="020F0502020204030204" pitchFamily="34" charset="0"/>
              <a:cs typeface="Times New Roman" panose="02020603050405020304" pitchFamily="18" charset="0"/>
            </a:endParaRPr>
          </a:p>
          <a:p>
            <a:pPr marR="0" algn="just">
              <a:lnSpc>
                <a:spcPct val="115000"/>
              </a:lnSpc>
              <a:spcBef>
                <a:spcPts val="0"/>
              </a:spcBef>
              <a:spcAft>
                <a:spcPts val="0"/>
              </a:spcAft>
              <a:buFont typeface="Wingdings" panose="05000000000000000000" pitchFamily="2" charset="2"/>
              <a:buChar char="§"/>
            </a:pPr>
            <a:r>
              <a:rPr lang="en-US" sz="3300" kern="100" dirty="0">
                <a:solidFill>
                  <a:srgbClr val="111111"/>
                </a:solidFill>
                <a:effectLst/>
                <a:latin typeface="Calibri" panose="020F0502020204030204" pitchFamily="34" charset="0"/>
                <a:ea typeface="Calibri" panose="020F0502020204030204" pitchFamily="34" charset="0"/>
                <a:cs typeface="Times New Roman" panose="02020603050405020304" pitchFamily="18" charset="0"/>
              </a:rPr>
              <a:t>Allow parallel test execution, reduce overall testing time, enabling faster feedback and quicker releases.</a:t>
            </a:r>
            <a:endParaRPr lang="en-US" sz="3300" kern="100" dirty="0">
              <a:effectLst/>
              <a:latin typeface="Calibri" panose="020F0502020204030204" pitchFamily="34" charset="0"/>
              <a:ea typeface="Calibri" panose="020F0502020204030204" pitchFamily="34" charset="0"/>
              <a:cs typeface="Times New Roman" panose="02020603050405020304" pitchFamily="18" charset="0"/>
            </a:endParaRPr>
          </a:p>
          <a:p>
            <a:pPr marR="0" algn="just">
              <a:lnSpc>
                <a:spcPct val="115000"/>
              </a:lnSpc>
              <a:spcBef>
                <a:spcPts val="0"/>
              </a:spcBef>
              <a:spcAft>
                <a:spcPts val="0"/>
              </a:spcAft>
              <a:buFont typeface="Wingdings" panose="05000000000000000000" pitchFamily="2" charset="2"/>
              <a:buChar char="§"/>
            </a:pPr>
            <a:r>
              <a:rPr lang="en-US" sz="3300" kern="100" dirty="0">
                <a:solidFill>
                  <a:srgbClr val="111111"/>
                </a:solidFill>
                <a:effectLst/>
                <a:latin typeface="Calibri" panose="020F0502020204030204" pitchFamily="34" charset="0"/>
                <a:ea typeface="Calibri" panose="020F0502020204030204" pitchFamily="34" charset="0"/>
                <a:cs typeface="Times New Roman" panose="02020603050405020304" pitchFamily="18" charset="0"/>
              </a:rPr>
              <a:t>Allow running tests repeatably.</a:t>
            </a:r>
            <a:endParaRPr lang="en-US" sz="33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buFont typeface="Wingdings" panose="05000000000000000000" pitchFamily="2" charset="2"/>
              <a:buChar char="§"/>
            </a:pPr>
            <a:endParaRPr lang="en-US" b="1" dirty="0"/>
          </a:p>
        </p:txBody>
      </p:sp>
    </p:spTree>
    <p:extLst>
      <p:ext uri="{BB962C8B-B14F-4D97-AF65-F5344CB8AC3E}">
        <p14:creationId xmlns:p14="http://schemas.microsoft.com/office/powerpoint/2010/main" val="4893027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FF46F-98E3-396A-84DD-4CD085CB63CC}"/>
              </a:ext>
            </a:extLst>
          </p:cNvPr>
          <p:cNvSpPr>
            <a:spLocks noGrp="1"/>
          </p:cNvSpPr>
          <p:nvPr>
            <p:ph type="title"/>
          </p:nvPr>
        </p:nvSpPr>
        <p:spPr>
          <a:xfrm>
            <a:off x="2194955" y="91993"/>
            <a:ext cx="7802089" cy="929285"/>
          </a:xfrm>
        </p:spPr>
        <p:txBody>
          <a:bodyPr>
            <a:normAutofit/>
          </a:bodyPr>
          <a:lstStyle/>
          <a:p>
            <a:pPr marL="0" indent="0" algn="ctr">
              <a:buNone/>
            </a:pPr>
            <a:r>
              <a:rPr lang="en-US" sz="2800" b="1" dirty="0">
                <a:solidFill>
                  <a:srgbClr val="C00000"/>
                </a:solidFill>
              </a:rPr>
              <a:t>Selenium in Python</a:t>
            </a:r>
          </a:p>
        </p:txBody>
      </p:sp>
      <p:sp>
        <p:nvSpPr>
          <p:cNvPr id="3" name="Content Placeholder 2">
            <a:extLst>
              <a:ext uri="{FF2B5EF4-FFF2-40B4-BE49-F238E27FC236}">
                <a16:creationId xmlns:a16="http://schemas.microsoft.com/office/drawing/2014/main" id="{733ECE6F-D1B9-3CFA-1438-CE37FD3405E4}"/>
              </a:ext>
            </a:extLst>
          </p:cNvPr>
          <p:cNvSpPr>
            <a:spLocks noGrp="1"/>
          </p:cNvSpPr>
          <p:nvPr>
            <p:ph idx="1"/>
          </p:nvPr>
        </p:nvSpPr>
        <p:spPr>
          <a:xfrm>
            <a:off x="838200" y="1664318"/>
            <a:ext cx="10515600" cy="4624970"/>
          </a:xfrm>
        </p:spPr>
        <p:txBody>
          <a:bodyPr>
            <a:normAutofit/>
          </a:bodyPr>
          <a:lstStyle/>
          <a:p>
            <a:pPr algn="just">
              <a:buFont typeface="Wingdings" panose="05000000000000000000" pitchFamily="2" charset="2"/>
              <a:buChar char="§"/>
            </a:pPr>
            <a:r>
              <a:rPr lang="en-US" dirty="0"/>
              <a:t>Selenium Python bindings provides a simple API to write functional/acceptance tests using Selenium WebDriver. Through Selenium Python API you can access all functionalities of Selenium WebDriver in an intuitive way.</a:t>
            </a:r>
          </a:p>
          <a:p>
            <a:pPr algn="just">
              <a:buFont typeface="Wingdings" panose="05000000000000000000" pitchFamily="2" charset="2"/>
              <a:buChar char="§"/>
            </a:pPr>
            <a:r>
              <a:rPr lang="en-US" dirty="0"/>
              <a:t>Selenium Python bindings provide a convenient API to access Selenium WebDriver like Firefox, IE, Chrome, Remote etc. The current supported Python versions are 3.5 and above.</a:t>
            </a:r>
          </a:p>
          <a:p>
            <a:pPr algn="just">
              <a:buFont typeface="Wingdings" panose="05000000000000000000" pitchFamily="2" charset="2"/>
              <a:buChar char="§"/>
            </a:pPr>
            <a:r>
              <a:rPr lang="en-US" dirty="0"/>
              <a:t>Selenium 2 WebDriver API is used.</a:t>
            </a:r>
          </a:p>
          <a:p>
            <a:pPr algn="just">
              <a:buFont typeface="Wingdings" panose="05000000000000000000" pitchFamily="2" charset="2"/>
              <a:buChar char="§"/>
            </a:pPr>
            <a:r>
              <a:rPr lang="en-US" dirty="0"/>
              <a:t>Current version: 4.22.0</a:t>
            </a:r>
          </a:p>
        </p:txBody>
      </p:sp>
    </p:spTree>
    <p:extLst>
      <p:ext uri="{BB962C8B-B14F-4D97-AF65-F5344CB8AC3E}">
        <p14:creationId xmlns:p14="http://schemas.microsoft.com/office/powerpoint/2010/main" val="10733349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FF46F-98E3-396A-84DD-4CD085CB63CC}"/>
              </a:ext>
            </a:extLst>
          </p:cNvPr>
          <p:cNvSpPr>
            <a:spLocks noGrp="1"/>
          </p:cNvSpPr>
          <p:nvPr>
            <p:ph type="title"/>
          </p:nvPr>
        </p:nvSpPr>
        <p:spPr>
          <a:xfrm>
            <a:off x="2194955" y="91993"/>
            <a:ext cx="7802089" cy="929285"/>
          </a:xfrm>
        </p:spPr>
        <p:txBody>
          <a:bodyPr>
            <a:normAutofit/>
          </a:bodyPr>
          <a:lstStyle/>
          <a:p>
            <a:pPr marL="0" indent="0" algn="ctr">
              <a:buNone/>
            </a:pPr>
            <a:r>
              <a:rPr lang="en-US" sz="2800" b="1" dirty="0">
                <a:solidFill>
                  <a:srgbClr val="C00000"/>
                </a:solidFill>
              </a:rPr>
              <a:t>Install Selenium for Python</a:t>
            </a:r>
          </a:p>
        </p:txBody>
      </p:sp>
      <p:sp>
        <p:nvSpPr>
          <p:cNvPr id="3" name="Content Placeholder 2">
            <a:extLst>
              <a:ext uri="{FF2B5EF4-FFF2-40B4-BE49-F238E27FC236}">
                <a16:creationId xmlns:a16="http://schemas.microsoft.com/office/drawing/2014/main" id="{733ECE6F-D1B9-3CFA-1438-CE37FD3405E4}"/>
              </a:ext>
            </a:extLst>
          </p:cNvPr>
          <p:cNvSpPr>
            <a:spLocks noGrp="1"/>
          </p:cNvSpPr>
          <p:nvPr>
            <p:ph idx="1"/>
          </p:nvPr>
        </p:nvSpPr>
        <p:spPr>
          <a:xfrm>
            <a:off x="838200" y="1916739"/>
            <a:ext cx="10515600" cy="3024522"/>
          </a:xfrm>
        </p:spPr>
        <p:txBody>
          <a:bodyPr>
            <a:normAutofit/>
          </a:bodyPr>
          <a:lstStyle/>
          <a:p>
            <a:pPr algn="just">
              <a:buFont typeface="Wingdings" panose="05000000000000000000" pitchFamily="2" charset="2"/>
              <a:buChar char="§"/>
            </a:pPr>
            <a:r>
              <a:rPr lang="en-US" dirty="0"/>
              <a:t>Install using pip: </a:t>
            </a:r>
            <a:r>
              <a:rPr lang="en-US" dirty="0">
                <a:latin typeface="Consolas" panose="020B0609020204030204" pitchFamily="49" charset="0"/>
              </a:rPr>
              <a:t>pip install selenium</a:t>
            </a:r>
          </a:p>
          <a:p>
            <a:pPr algn="just">
              <a:buFont typeface="Wingdings" panose="05000000000000000000" pitchFamily="2" charset="2"/>
              <a:buChar char="§"/>
            </a:pPr>
            <a:r>
              <a:rPr lang="en-US" dirty="0"/>
              <a:t>For browser drivers, download via the following links:</a:t>
            </a:r>
          </a:p>
          <a:p>
            <a:pPr algn="just"/>
            <a:r>
              <a:rPr lang="en-US" sz="2400" dirty="0"/>
              <a:t>Chrome: </a:t>
            </a:r>
            <a:r>
              <a:rPr lang="en-US" sz="2400" dirty="0">
                <a:hlinkClick r:id="rId2"/>
              </a:rPr>
              <a:t>https://chromedriver.chromium.org/downloads</a:t>
            </a:r>
            <a:endParaRPr lang="en-US" sz="2400" dirty="0"/>
          </a:p>
          <a:p>
            <a:pPr algn="just"/>
            <a:r>
              <a:rPr lang="en-US" sz="2400" dirty="0"/>
              <a:t>Firefox: </a:t>
            </a:r>
            <a:r>
              <a:rPr lang="en-US" sz="2400" dirty="0">
                <a:hlinkClick r:id="rId3"/>
              </a:rPr>
              <a:t>https://github.com/mozilla/geckodriver/releases</a:t>
            </a:r>
            <a:endParaRPr lang="en-US" sz="2400" dirty="0"/>
          </a:p>
          <a:p>
            <a:pPr algn="just"/>
            <a:r>
              <a:rPr lang="en-US" sz="2400" dirty="0"/>
              <a:t>Edge: </a:t>
            </a:r>
            <a:r>
              <a:rPr lang="en-US" sz="2400" dirty="0">
                <a:hlinkClick r:id="rId4"/>
              </a:rPr>
              <a:t>https://developer.microsoft.com/en-us/microsoft-edge/tools/webdriver/</a:t>
            </a:r>
            <a:endParaRPr lang="en-US" sz="2400" dirty="0"/>
          </a:p>
          <a:p>
            <a:pPr algn="just"/>
            <a:r>
              <a:rPr lang="en-US" sz="2400" dirty="0"/>
              <a:t>Safari: </a:t>
            </a:r>
            <a:r>
              <a:rPr lang="en-US" sz="2400" dirty="0">
                <a:hlinkClick r:id="rId5"/>
              </a:rPr>
              <a:t>https://webkit.org/blog/6900/webdriver-support-in-safari-10/</a:t>
            </a:r>
            <a:endParaRPr lang="en-US" sz="2400" dirty="0"/>
          </a:p>
        </p:txBody>
      </p:sp>
    </p:spTree>
    <p:extLst>
      <p:ext uri="{BB962C8B-B14F-4D97-AF65-F5344CB8AC3E}">
        <p14:creationId xmlns:p14="http://schemas.microsoft.com/office/powerpoint/2010/main" val="10767362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33ECE6F-D1B9-3CFA-1438-CE37FD3405E4}"/>
              </a:ext>
            </a:extLst>
          </p:cNvPr>
          <p:cNvSpPr>
            <a:spLocks noGrp="1"/>
          </p:cNvSpPr>
          <p:nvPr>
            <p:ph idx="1"/>
          </p:nvPr>
        </p:nvSpPr>
        <p:spPr>
          <a:xfrm>
            <a:off x="938561" y="2770442"/>
            <a:ext cx="10515600" cy="1317115"/>
          </a:xfrm>
        </p:spPr>
        <p:txBody>
          <a:bodyPr>
            <a:normAutofit/>
          </a:bodyPr>
          <a:lstStyle/>
          <a:p>
            <a:pPr marL="0" indent="0" algn="ctr">
              <a:buNone/>
            </a:pPr>
            <a:r>
              <a:rPr lang="en-US" sz="4000" b="1" dirty="0">
                <a:solidFill>
                  <a:srgbClr val="C00000"/>
                </a:solidFill>
              </a:rPr>
              <a:t>PART-III: DESIGN SIMPLE TEST CASES</a:t>
            </a:r>
          </a:p>
          <a:p>
            <a:pPr marL="0" indent="0" algn="ctr">
              <a:buNone/>
            </a:pPr>
            <a:r>
              <a:rPr lang="en-US" sz="4000" b="1" dirty="0">
                <a:solidFill>
                  <a:srgbClr val="C00000"/>
                </a:solidFill>
              </a:rPr>
              <a:t>USING SELENIUM AND PYTHON</a:t>
            </a:r>
          </a:p>
        </p:txBody>
      </p:sp>
    </p:spTree>
    <p:extLst>
      <p:ext uri="{BB962C8B-B14F-4D97-AF65-F5344CB8AC3E}">
        <p14:creationId xmlns:p14="http://schemas.microsoft.com/office/powerpoint/2010/main" val="14689463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FF46F-98E3-396A-84DD-4CD085CB63CC}"/>
              </a:ext>
            </a:extLst>
          </p:cNvPr>
          <p:cNvSpPr>
            <a:spLocks noGrp="1"/>
          </p:cNvSpPr>
          <p:nvPr>
            <p:ph type="title"/>
          </p:nvPr>
        </p:nvSpPr>
        <p:spPr>
          <a:xfrm>
            <a:off x="2194955" y="91993"/>
            <a:ext cx="7802089" cy="929285"/>
          </a:xfrm>
        </p:spPr>
        <p:txBody>
          <a:bodyPr>
            <a:normAutofit/>
          </a:bodyPr>
          <a:lstStyle/>
          <a:p>
            <a:pPr marL="0" indent="0" algn="ctr">
              <a:buNone/>
            </a:pPr>
            <a:r>
              <a:rPr lang="en-US" sz="2800" b="1" dirty="0">
                <a:solidFill>
                  <a:srgbClr val="C00000"/>
                </a:solidFill>
              </a:rPr>
              <a:t>Environment for Testing</a:t>
            </a:r>
          </a:p>
        </p:txBody>
      </p:sp>
      <p:sp>
        <p:nvSpPr>
          <p:cNvPr id="3" name="Content Placeholder 2">
            <a:extLst>
              <a:ext uri="{FF2B5EF4-FFF2-40B4-BE49-F238E27FC236}">
                <a16:creationId xmlns:a16="http://schemas.microsoft.com/office/drawing/2014/main" id="{733ECE6F-D1B9-3CFA-1438-CE37FD3405E4}"/>
              </a:ext>
            </a:extLst>
          </p:cNvPr>
          <p:cNvSpPr>
            <a:spLocks noGrp="1"/>
          </p:cNvSpPr>
          <p:nvPr>
            <p:ph idx="1"/>
          </p:nvPr>
        </p:nvSpPr>
        <p:spPr>
          <a:xfrm>
            <a:off x="838200" y="2040355"/>
            <a:ext cx="10515600" cy="3524104"/>
          </a:xfrm>
        </p:spPr>
        <p:txBody>
          <a:bodyPr>
            <a:normAutofit/>
          </a:bodyPr>
          <a:lstStyle/>
          <a:p>
            <a:pPr algn="just">
              <a:buFont typeface="Wingdings" panose="05000000000000000000" pitchFamily="2" charset="2"/>
              <a:buChar char="§"/>
            </a:pPr>
            <a:r>
              <a:rPr lang="en-US" dirty="0"/>
              <a:t>OS: Microsoft Windows 10 Enterprise (64bit)</a:t>
            </a:r>
          </a:p>
          <a:p>
            <a:pPr algn="just">
              <a:buFont typeface="Wingdings" panose="05000000000000000000" pitchFamily="2" charset="2"/>
              <a:buChar char="§"/>
            </a:pPr>
            <a:r>
              <a:rPr lang="en-US" dirty="0"/>
              <a:t>Python version: 3.9.6</a:t>
            </a:r>
          </a:p>
          <a:p>
            <a:pPr algn="just">
              <a:buFont typeface="Wingdings" panose="05000000000000000000" pitchFamily="2" charset="2"/>
              <a:buChar char="§"/>
            </a:pPr>
            <a:r>
              <a:rPr lang="en-US" dirty="0"/>
              <a:t>Selenium version: 4.22.0</a:t>
            </a:r>
          </a:p>
          <a:p>
            <a:pPr algn="just">
              <a:buFont typeface="Wingdings" panose="05000000000000000000" pitchFamily="2" charset="2"/>
              <a:buChar char="§"/>
            </a:pPr>
            <a:r>
              <a:rPr lang="en-US" dirty="0"/>
              <a:t>Chrome version: 126.0.6478.183</a:t>
            </a:r>
          </a:p>
          <a:p>
            <a:pPr algn="just">
              <a:buFont typeface="Wingdings" panose="05000000000000000000" pitchFamily="2" charset="2"/>
              <a:buChar char="§"/>
            </a:pPr>
            <a:r>
              <a:rPr lang="en-US" dirty="0"/>
              <a:t>Support tool: Visual Studio Code, Selenium IDE</a:t>
            </a:r>
          </a:p>
          <a:p>
            <a:pPr algn="just">
              <a:buFont typeface="Wingdings" panose="05000000000000000000" pitchFamily="2" charset="2"/>
              <a:buChar char="§"/>
            </a:pPr>
            <a:r>
              <a:rPr lang="en-US" dirty="0"/>
              <a:t>URL for Testing: </a:t>
            </a:r>
            <a:r>
              <a:rPr lang="en-US" dirty="0">
                <a:hlinkClick r:id="rId2"/>
              </a:rPr>
              <a:t>https://elearning.dai-ichi-life.com.vn/</a:t>
            </a:r>
            <a:endParaRPr lang="en-US" dirty="0"/>
          </a:p>
        </p:txBody>
      </p:sp>
    </p:spTree>
    <p:extLst>
      <p:ext uri="{BB962C8B-B14F-4D97-AF65-F5344CB8AC3E}">
        <p14:creationId xmlns:p14="http://schemas.microsoft.com/office/powerpoint/2010/main" val="26282170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FF46F-98E3-396A-84DD-4CD085CB63CC}"/>
              </a:ext>
            </a:extLst>
          </p:cNvPr>
          <p:cNvSpPr>
            <a:spLocks noGrp="1"/>
          </p:cNvSpPr>
          <p:nvPr>
            <p:ph type="title"/>
          </p:nvPr>
        </p:nvSpPr>
        <p:spPr>
          <a:xfrm>
            <a:off x="2194955" y="91993"/>
            <a:ext cx="7802089" cy="929285"/>
          </a:xfrm>
        </p:spPr>
        <p:txBody>
          <a:bodyPr>
            <a:normAutofit/>
          </a:bodyPr>
          <a:lstStyle/>
          <a:p>
            <a:pPr marL="0" indent="0" algn="ctr">
              <a:buNone/>
            </a:pPr>
            <a:r>
              <a:rPr lang="en-US" sz="2800" b="1" dirty="0">
                <a:solidFill>
                  <a:srgbClr val="C00000"/>
                </a:solidFill>
              </a:rPr>
              <a:t>Test Case and Test Scenario</a:t>
            </a:r>
          </a:p>
        </p:txBody>
      </p:sp>
      <p:sp>
        <p:nvSpPr>
          <p:cNvPr id="3" name="Content Placeholder 2">
            <a:extLst>
              <a:ext uri="{FF2B5EF4-FFF2-40B4-BE49-F238E27FC236}">
                <a16:creationId xmlns:a16="http://schemas.microsoft.com/office/drawing/2014/main" id="{733ECE6F-D1B9-3CFA-1438-CE37FD3405E4}"/>
              </a:ext>
            </a:extLst>
          </p:cNvPr>
          <p:cNvSpPr>
            <a:spLocks noGrp="1"/>
          </p:cNvSpPr>
          <p:nvPr>
            <p:ph idx="1"/>
          </p:nvPr>
        </p:nvSpPr>
        <p:spPr>
          <a:xfrm>
            <a:off x="637478" y="1281689"/>
            <a:ext cx="10515600" cy="479821"/>
          </a:xfrm>
        </p:spPr>
        <p:txBody>
          <a:bodyPr>
            <a:normAutofit/>
          </a:bodyPr>
          <a:lstStyle/>
          <a:p>
            <a:pPr algn="just">
              <a:buFont typeface="Wingdings" panose="05000000000000000000" pitchFamily="2" charset="2"/>
              <a:buChar char="§"/>
            </a:pPr>
            <a:r>
              <a:rPr lang="en-US" dirty="0">
                <a:solidFill>
                  <a:srgbClr val="C00000"/>
                </a:solidFill>
              </a:rPr>
              <a:t>Log In</a:t>
            </a:r>
          </a:p>
        </p:txBody>
      </p:sp>
      <p:pic>
        <p:nvPicPr>
          <p:cNvPr id="5" name="Picture 4" descr="A white sheet with black text&#10;&#10;Description automatically generated">
            <a:extLst>
              <a:ext uri="{FF2B5EF4-FFF2-40B4-BE49-F238E27FC236}">
                <a16:creationId xmlns:a16="http://schemas.microsoft.com/office/drawing/2014/main" id="{4B11B029-8D4D-6675-B9BB-4675A90A45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0102" y="1761510"/>
            <a:ext cx="7996929" cy="2280213"/>
          </a:xfrm>
          <a:prstGeom prst="rect">
            <a:avLst/>
          </a:prstGeom>
        </p:spPr>
      </p:pic>
      <p:pic>
        <p:nvPicPr>
          <p:cNvPr id="7" name="Picture 6" descr="A white sheet with black text&#10;&#10;Description automatically generated">
            <a:extLst>
              <a:ext uri="{FF2B5EF4-FFF2-40B4-BE49-F238E27FC236}">
                <a16:creationId xmlns:a16="http://schemas.microsoft.com/office/drawing/2014/main" id="{13CBF6F9-6537-E608-0F82-7C42A492D2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60102" y="4041723"/>
            <a:ext cx="7996929" cy="2407200"/>
          </a:xfrm>
          <a:prstGeom prst="rect">
            <a:avLst/>
          </a:prstGeom>
        </p:spPr>
      </p:pic>
    </p:spTree>
    <p:extLst>
      <p:ext uri="{BB962C8B-B14F-4D97-AF65-F5344CB8AC3E}">
        <p14:creationId xmlns:p14="http://schemas.microsoft.com/office/powerpoint/2010/main" val="31590045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FF46F-98E3-396A-84DD-4CD085CB63CC}"/>
              </a:ext>
            </a:extLst>
          </p:cNvPr>
          <p:cNvSpPr>
            <a:spLocks noGrp="1"/>
          </p:cNvSpPr>
          <p:nvPr>
            <p:ph type="title"/>
          </p:nvPr>
        </p:nvSpPr>
        <p:spPr>
          <a:xfrm>
            <a:off x="2194955" y="91993"/>
            <a:ext cx="7802089" cy="929285"/>
          </a:xfrm>
        </p:spPr>
        <p:txBody>
          <a:bodyPr>
            <a:normAutofit/>
          </a:bodyPr>
          <a:lstStyle/>
          <a:p>
            <a:pPr marL="0" indent="0" algn="ctr">
              <a:buNone/>
            </a:pPr>
            <a:r>
              <a:rPr lang="en-US" sz="2800" b="1" dirty="0">
                <a:solidFill>
                  <a:srgbClr val="C00000"/>
                </a:solidFill>
              </a:rPr>
              <a:t>Test Case and Test Scenario (</a:t>
            </a:r>
            <a:r>
              <a:rPr lang="en-US" sz="2800" b="1" dirty="0" err="1">
                <a:solidFill>
                  <a:srgbClr val="C00000"/>
                </a:solidFill>
              </a:rPr>
              <a:t>con’t</a:t>
            </a:r>
            <a:r>
              <a:rPr lang="en-US" sz="2800" b="1" dirty="0">
                <a:solidFill>
                  <a:srgbClr val="C00000"/>
                </a:solidFill>
              </a:rPr>
              <a:t>)</a:t>
            </a:r>
          </a:p>
        </p:txBody>
      </p:sp>
      <p:pic>
        <p:nvPicPr>
          <p:cNvPr id="9" name="Picture 8" descr="A screenshot of a computer&#10;&#10;Description automatically generated">
            <a:extLst>
              <a:ext uri="{FF2B5EF4-FFF2-40B4-BE49-F238E27FC236}">
                <a16:creationId xmlns:a16="http://schemas.microsoft.com/office/drawing/2014/main" id="{9EBD44B4-4ECC-9AE8-03BE-01C590B280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4955" y="1391394"/>
            <a:ext cx="8103016" cy="2252929"/>
          </a:xfrm>
          <a:prstGeom prst="rect">
            <a:avLst/>
          </a:prstGeom>
        </p:spPr>
      </p:pic>
      <p:pic>
        <p:nvPicPr>
          <p:cNvPr id="11" name="Picture 10" descr="A white sheet with black text&#10;&#10;Description automatically generated">
            <a:extLst>
              <a:ext uri="{FF2B5EF4-FFF2-40B4-BE49-F238E27FC236}">
                <a16:creationId xmlns:a16="http://schemas.microsoft.com/office/drawing/2014/main" id="{F6EA0BA5-9D78-7557-B7E8-A19AE36CCD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94955" y="3914078"/>
            <a:ext cx="8103016" cy="2442117"/>
          </a:xfrm>
          <a:prstGeom prst="rect">
            <a:avLst/>
          </a:prstGeom>
        </p:spPr>
      </p:pic>
    </p:spTree>
    <p:extLst>
      <p:ext uri="{BB962C8B-B14F-4D97-AF65-F5344CB8AC3E}">
        <p14:creationId xmlns:p14="http://schemas.microsoft.com/office/powerpoint/2010/main" val="15958017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FF46F-98E3-396A-84DD-4CD085CB63CC}"/>
              </a:ext>
            </a:extLst>
          </p:cNvPr>
          <p:cNvSpPr>
            <a:spLocks noGrp="1"/>
          </p:cNvSpPr>
          <p:nvPr>
            <p:ph type="title"/>
          </p:nvPr>
        </p:nvSpPr>
        <p:spPr>
          <a:xfrm>
            <a:off x="2194955" y="91993"/>
            <a:ext cx="7802089" cy="929285"/>
          </a:xfrm>
        </p:spPr>
        <p:txBody>
          <a:bodyPr>
            <a:normAutofit/>
          </a:bodyPr>
          <a:lstStyle/>
          <a:p>
            <a:pPr algn="ctr"/>
            <a:r>
              <a:rPr lang="en-US" sz="3200" b="1" dirty="0">
                <a:solidFill>
                  <a:srgbClr val="C00000"/>
                </a:solidFill>
                <a:latin typeface="Segoe UI" panose="020B0502040204020203" pitchFamily="34" charset="0"/>
                <a:cs typeface="Segoe UI" panose="020B0502040204020203" pitchFamily="34" charset="0"/>
              </a:rPr>
              <a:t>Content Table</a:t>
            </a:r>
          </a:p>
        </p:txBody>
      </p:sp>
      <p:sp>
        <p:nvSpPr>
          <p:cNvPr id="3" name="Content Placeholder 2">
            <a:extLst>
              <a:ext uri="{FF2B5EF4-FFF2-40B4-BE49-F238E27FC236}">
                <a16:creationId xmlns:a16="http://schemas.microsoft.com/office/drawing/2014/main" id="{733ECE6F-D1B9-3CFA-1438-CE37FD3405E4}"/>
              </a:ext>
            </a:extLst>
          </p:cNvPr>
          <p:cNvSpPr>
            <a:spLocks noGrp="1"/>
          </p:cNvSpPr>
          <p:nvPr>
            <p:ph idx="1"/>
          </p:nvPr>
        </p:nvSpPr>
        <p:spPr>
          <a:xfrm>
            <a:off x="838200" y="2061388"/>
            <a:ext cx="10515600" cy="2735224"/>
          </a:xfrm>
        </p:spPr>
        <p:txBody>
          <a:bodyPr>
            <a:normAutofit/>
          </a:bodyPr>
          <a:lstStyle/>
          <a:p>
            <a:pPr marL="0" indent="0">
              <a:buNone/>
            </a:pPr>
            <a:r>
              <a:rPr lang="en-US" b="1" dirty="0">
                <a:solidFill>
                  <a:srgbClr val="C00000"/>
                </a:solidFill>
              </a:rPr>
              <a:t>Part-I: Introduction to Automation Testing</a:t>
            </a:r>
          </a:p>
          <a:p>
            <a:pPr marL="0" indent="0">
              <a:buNone/>
            </a:pPr>
            <a:r>
              <a:rPr lang="en-US" b="1" dirty="0">
                <a:solidFill>
                  <a:srgbClr val="C00000"/>
                </a:solidFill>
              </a:rPr>
              <a:t>Part-II: Selenium Automation Framework</a:t>
            </a:r>
          </a:p>
          <a:p>
            <a:pPr marL="0" indent="0">
              <a:buNone/>
            </a:pPr>
            <a:r>
              <a:rPr lang="en-US" b="1" dirty="0">
                <a:solidFill>
                  <a:srgbClr val="C00000"/>
                </a:solidFill>
              </a:rPr>
              <a:t>Part-III: Design simple test cases using Selenium and Python </a:t>
            </a:r>
          </a:p>
          <a:p>
            <a:pPr marL="0" indent="0">
              <a:buNone/>
            </a:pPr>
            <a:r>
              <a:rPr lang="en-US" b="1" dirty="0">
                <a:solidFill>
                  <a:srgbClr val="C00000"/>
                </a:solidFill>
              </a:rPr>
              <a:t>Part-IV: Logging and Generate Test Report using Python</a:t>
            </a:r>
          </a:p>
          <a:p>
            <a:pPr marL="0" indent="0">
              <a:buNone/>
            </a:pPr>
            <a:r>
              <a:rPr lang="en-US" b="1" dirty="0">
                <a:solidFill>
                  <a:srgbClr val="C00000"/>
                </a:solidFill>
              </a:rPr>
              <a:t>Part-V: Integrate push notifications in Microsoft Teams using Python</a:t>
            </a:r>
          </a:p>
        </p:txBody>
      </p:sp>
    </p:spTree>
    <p:extLst>
      <p:ext uri="{BB962C8B-B14F-4D97-AF65-F5344CB8AC3E}">
        <p14:creationId xmlns:p14="http://schemas.microsoft.com/office/powerpoint/2010/main" val="40988575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FF46F-98E3-396A-84DD-4CD085CB63CC}"/>
              </a:ext>
            </a:extLst>
          </p:cNvPr>
          <p:cNvSpPr>
            <a:spLocks noGrp="1"/>
          </p:cNvSpPr>
          <p:nvPr>
            <p:ph type="title"/>
          </p:nvPr>
        </p:nvSpPr>
        <p:spPr>
          <a:xfrm>
            <a:off x="2194955" y="91993"/>
            <a:ext cx="7802089" cy="929285"/>
          </a:xfrm>
        </p:spPr>
        <p:txBody>
          <a:bodyPr>
            <a:normAutofit/>
          </a:bodyPr>
          <a:lstStyle/>
          <a:p>
            <a:pPr marL="0" indent="0" algn="ctr">
              <a:buNone/>
            </a:pPr>
            <a:r>
              <a:rPr lang="en-US" sz="2800" b="1" dirty="0">
                <a:solidFill>
                  <a:srgbClr val="C00000"/>
                </a:solidFill>
              </a:rPr>
              <a:t>Test Case and Test Scenario (</a:t>
            </a:r>
            <a:r>
              <a:rPr lang="en-US" sz="2800" b="1" dirty="0" err="1">
                <a:solidFill>
                  <a:srgbClr val="C00000"/>
                </a:solidFill>
              </a:rPr>
              <a:t>con’t</a:t>
            </a:r>
            <a:r>
              <a:rPr lang="en-US" sz="2800" b="1" dirty="0">
                <a:solidFill>
                  <a:srgbClr val="C00000"/>
                </a:solidFill>
              </a:rPr>
              <a:t>)</a:t>
            </a:r>
          </a:p>
        </p:txBody>
      </p:sp>
      <p:sp>
        <p:nvSpPr>
          <p:cNvPr id="4" name="Title 1">
            <a:extLst>
              <a:ext uri="{FF2B5EF4-FFF2-40B4-BE49-F238E27FC236}">
                <a16:creationId xmlns:a16="http://schemas.microsoft.com/office/drawing/2014/main" id="{C3A1976D-D18E-229A-4B28-27018102D121}"/>
              </a:ext>
            </a:extLst>
          </p:cNvPr>
          <p:cNvSpPr txBox="1">
            <a:spLocks/>
          </p:cNvSpPr>
          <p:nvPr/>
        </p:nvSpPr>
        <p:spPr>
          <a:xfrm>
            <a:off x="1003609" y="1359515"/>
            <a:ext cx="7802089" cy="64770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457200" indent="-457200">
              <a:buFont typeface="Wingdings" panose="05000000000000000000" pitchFamily="2" charset="2"/>
              <a:buChar char="§"/>
            </a:pPr>
            <a:r>
              <a:rPr lang="en-US" sz="2800" dirty="0">
                <a:solidFill>
                  <a:srgbClr val="C00000"/>
                </a:solidFill>
                <a:latin typeface="+mn-lt"/>
              </a:rPr>
              <a:t>Sign Out</a:t>
            </a:r>
          </a:p>
        </p:txBody>
      </p:sp>
      <p:pic>
        <p:nvPicPr>
          <p:cNvPr id="6" name="Picture 5" descr="A white and blue box with black text&#10;&#10;Description automatically generated">
            <a:extLst>
              <a:ext uri="{FF2B5EF4-FFF2-40B4-BE49-F238E27FC236}">
                <a16:creationId xmlns:a16="http://schemas.microsoft.com/office/drawing/2014/main" id="{3A20A636-8ED1-6449-3F91-D4E3611348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28616" y="2736814"/>
            <a:ext cx="8134768" cy="1679069"/>
          </a:xfrm>
          <a:prstGeom prst="rect">
            <a:avLst/>
          </a:prstGeom>
        </p:spPr>
      </p:pic>
    </p:spTree>
    <p:extLst>
      <p:ext uri="{BB962C8B-B14F-4D97-AF65-F5344CB8AC3E}">
        <p14:creationId xmlns:p14="http://schemas.microsoft.com/office/powerpoint/2010/main" val="34994012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FF46F-98E3-396A-84DD-4CD085CB63CC}"/>
              </a:ext>
            </a:extLst>
          </p:cNvPr>
          <p:cNvSpPr>
            <a:spLocks noGrp="1"/>
          </p:cNvSpPr>
          <p:nvPr>
            <p:ph type="title"/>
          </p:nvPr>
        </p:nvSpPr>
        <p:spPr>
          <a:xfrm>
            <a:off x="2194955" y="91993"/>
            <a:ext cx="7802089" cy="929285"/>
          </a:xfrm>
        </p:spPr>
        <p:txBody>
          <a:bodyPr>
            <a:normAutofit/>
          </a:bodyPr>
          <a:lstStyle/>
          <a:p>
            <a:pPr marL="0" indent="0" algn="ctr">
              <a:buNone/>
            </a:pPr>
            <a:r>
              <a:rPr lang="en-US" sz="2800" b="1" dirty="0">
                <a:solidFill>
                  <a:srgbClr val="C00000"/>
                </a:solidFill>
              </a:rPr>
              <a:t>Test Case and Test Scenario (</a:t>
            </a:r>
            <a:r>
              <a:rPr lang="en-US" sz="2800" b="1" dirty="0" err="1">
                <a:solidFill>
                  <a:srgbClr val="C00000"/>
                </a:solidFill>
              </a:rPr>
              <a:t>con’t</a:t>
            </a:r>
            <a:r>
              <a:rPr lang="en-US" sz="2800" b="1" dirty="0">
                <a:solidFill>
                  <a:srgbClr val="C00000"/>
                </a:solidFill>
              </a:rPr>
              <a:t>)</a:t>
            </a:r>
          </a:p>
        </p:txBody>
      </p:sp>
      <p:sp>
        <p:nvSpPr>
          <p:cNvPr id="4" name="Title 1">
            <a:extLst>
              <a:ext uri="{FF2B5EF4-FFF2-40B4-BE49-F238E27FC236}">
                <a16:creationId xmlns:a16="http://schemas.microsoft.com/office/drawing/2014/main" id="{C3A1976D-D18E-229A-4B28-27018102D121}"/>
              </a:ext>
            </a:extLst>
          </p:cNvPr>
          <p:cNvSpPr txBox="1">
            <a:spLocks/>
          </p:cNvSpPr>
          <p:nvPr/>
        </p:nvSpPr>
        <p:spPr>
          <a:xfrm>
            <a:off x="1003609" y="1359515"/>
            <a:ext cx="7802089" cy="64770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457200" indent="-457200">
              <a:buFont typeface="Wingdings" panose="05000000000000000000" pitchFamily="2" charset="2"/>
              <a:buChar char="§"/>
            </a:pPr>
            <a:r>
              <a:rPr lang="en-US" sz="2800" dirty="0">
                <a:solidFill>
                  <a:srgbClr val="C00000"/>
                </a:solidFill>
                <a:latin typeface="+mn-lt"/>
              </a:rPr>
              <a:t>Library Interaction</a:t>
            </a:r>
          </a:p>
        </p:txBody>
      </p:sp>
      <p:pic>
        <p:nvPicPr>
          <p:cNvPr id="5" name="Picture 4" descr="A white grid with black text&#10;&#10;Description automatically generated">
            <a:extLst>
              <a:ext uri="{FF2B5EF4-FFF2-40B4-BE49-F238E27FC236}">
                <a16:creationId xmlns:a16="http://schemas.microsoft.com/office/drawing/2014/main" id="{CCD42932-2412-C9F7-208D-ACFC58807A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93794" y="1906859"/>
            <a:ext cx="7404409" cy="4482790"/>
          </a:xfrm>
          <a:prstGeom prst="rect">
            <a:avLst/>
          </a:prstGeom>
        </p:spPr>
      </p:pic>
    </p:spTree>
    <p:extLst>
      <p:ext uri="{BB962C8B-B14F-4D97-AF65-F5344CB8AC3E}">
        <p14:creationId xmlns:p14="http://schemas.microsoft.com/office/powerpoint/2010/main" val="29428478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FF46F-98E3-396A-84DD-4CD085CB63CC}"/>
              </a:ext>
            </a:extLst>
          </p:cNvPr>
          <p:cNvSpPr>
            <a:spLocks noGrp="1"/>
          </p:cNvSpPr>
          <p:nvPr>
            <p:ph type="title"/>
          </p:nvPr>
        </p:nvSpPr>
        <p:spPr>
          <a:xfrm>
            <a:off x="2194955" y="91993"/>
            <a:ext cx="7802089" cy="929285"/>
          </a:xfrm>
        </p:spPr>
        <p:txBody>
          <a:bodyPr>
            <a:normAutofit/>
          </a:bodyPr>
          <a:lstStyle/>
          <a:p>
            <a:pPr marL="0" indent="0" algn="ctr">
              <a:buNone/>
            </a:pPr>
            <a:r>
              <a:rPr lang="en-US" sz="2800" b="1" dirty="0">
                <a:solidFill>
                  <a:srgbClr val="C00000"/>
                </a:solidFill>
              </a:rPr>
              <a:t>Test Suite structure in Selenium IDE</a:t>
            </a:r>
          </a:p>
        </p:txBody>
      </p:sp>
      <p:pic>
        <p:nvPicPr>
          <p:cNvPr id="6" name="Picture 5" descr="A screenshot of a computer&#10;&#10;Description automatically generated">
            <a:extLst>
              <a:ext uri="{FF2B5EF4-FFF2-40B4-BE49-F238E27FC236}">
                <a16:creationId xmlns:a16="http://schemas.microsoft.com/office/drawing/2014/main" id="{FC2D6B9D-ED45-3844-B335-40374205EF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2667" y="1293781"/>
            <a:ext cx="9566663" cy="5118169"/>
          </a:xfrm>
          <a:prstGeom prst="rect">
            <a:avLst/>
          </a:prstGeom>
        </p:spPr>
      </p:pic>
    </p:spTree>
    <p:extLst>
      <p:ext uri="{BB962C8B-B14F-4D97-AF65-F5344CB8AC3E}">
        <p14:creationId xmlns:p14="http://schemas.microsoft.com/office/powerpoint/2010/main" val="35450237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33ECE6F-D1B9-3CFA-1438-CE37FD3405E4}"/>
              </a:ext>
            </a:extLst>
          </p:cNvPr>
          <p:cNvSpPr>
            <a:spLocks noGrp="1"/>
          </p:cNvSpPr>
          <p:nvPr>
            <p:ph idx="1"/>
          </p:nvPr>
        </p:nvSpPr>
        <p:spPr>
          <a:xfrm>
            <a:off x="938561" y="2770442"/>
            <a:ext cx="10515600" cy="1317115"/>
          </a:xfrm>
        </p:spPr>
        <p:txBody>
          <a:bodyPr>
            <a:normAutofit/>
          </a:bodyPr>
          <a:lstStyle/>
          <a:p>
            <a:pPr marL="0" indent="0" algn="ctr">
              <a:buNone/>
            </a:pPr>
            <a:r>
              <a:rPr lang="en-US" sz="4000" b="1" dirty="0">
                <a:solidFill>
                  <a:srgbClr val="C00000"/>
                </a:solidFill>
              </a:rPr>
              <a:t>PART-IV: LOGGING AND GENERATING</a:t>
            </a:r>
          </a:p>
          <a:p>
            <a:pPr marL="0" indent="0" algn="ctr">
              <a:buNone/>
            </a:pPr>
            <a:r>
              <a:rPr lang="en-US" sz="4000" b="1" dirty="0">
                <a:solidFill>
                  <a:srgbClr val="C00000"/>
                </a:solidFill>
              </a:rPr>
              <a:t>TEST REPORT USING PYTHON</a:t>
            </a:r>
          </a:p>
        </p:txBody>
      </p:sp>
    </p:spTree>
    <p:extLst>
      <p:ext uri="{BB962C8B-B14F-4D97-AF65-F5344CB8AC3E}">
        <p14:creationId xmlns:p14="http://schemas.microsoft.com/office/powerpoint/2010/main" val="2344019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33ECE6F-D1B9-3CFA-1438-CE37FD3405E4}"/>
              </a:ext>
            </a:extLst>
          </p:cNvPr>
          <p:cNvSpPr>
            <a:spLocks noGrp="1"/>
          </p:cNvSpPr>
          <p:nvPr>
            <p:ph idx="1"/>
          </p:nvPr>
        </p:nvSpPr>
        <p:spPr>
          <a:xfrm>
            <a:off x="838200" y="1354237"/>
            <a:ext cx="10515600" cy="3017041"/>
          </a:xfrm>
        </p:spPr>
        <p:txBody>
          <a:bodyPr>
            <a:noAutofit/>
          </a:bodyPr>
          <a:lstStyle/>
          <a:p>
            <a:pPr algn="just">
              <a:buFont typeface="Wingdings" panose="05000000000000000000" pitchFamily="2" charset="2"/>
              <a:buChar char="§"/>
            </a:pPr>
            <a:r>
              <a:rPr lang="en-US" dirty="0"/>
              <a:t>Logging refers to the process of recording or storing information or messages that help in understanding the behavior and execution of a program. It is a way to track the flow of the program and identify any issues or bugs.</a:t>
            </a:r>
          </a:p>
          <a:p>
            <a:pPr algn="just">
              <a:buFont typeface="Wingdings" panose="05000000000000000000" pitchFamily="2" charset="2"/>
              <a:buChar char="§"/>
            </a:pPr>
            <a:r>
              <a:rPr lang="en-US" dirty="0"/>
              <a:t>Logging can be done in various programming languages, such as JavaScript, Python, or Java. In Python, logging module is used to track code execution.</a:t>
            </a:r>
          </a:p>
          <a:p>
            <a:pPr marL="0" indent="0" algn="ctr">
              <a:buNone/>
            </a:pPr>
            <a:endParaRPr lang="en-US" dirty="0"/>
          </a:p>
        </p:txBody>
      </p:sp>
      <p:sp>
        <p:nvSpPr>
          <p:cNvPr id="2" name="Title 1">
            <a:extLst>
              <a:ext uri="{FF2B5EF4-FFF2-40B4-BE49-F238E27FC236}">
                <a16:creationId xmlns:a16="http://schemas.microsoft.com/office/drawing/2014/main" id="{289DA27A-2AAE-5AEE-F8C3-D0884BB3174E}"/>
              </a:ext>
            </a:extLst>
          </p:cNvPr>
          <p:cNvSpPr>
            <a:spLocks noGrp="1"/>
          </p:cNvSpPr>
          <p:nvPr>
            <p:ph type="title"/>
          </p:nvPr>
        </p:nvSpPr>
        <p:spPr>
          <a:xfrm>
            <a:off x="2194955" y="91993"/>
            <a:ext cx="7802089" cy="929285"/>
          </a:xfrm>
        </p:spPr>
        <p:txBody>
          <a:bodyPr>
            <a:normAutofit/>
          </a:bodyPr>
          <a:lstStyle/>
          <a:p>
            <a:pPr marL="0" indent="0" algn="ctr">
              <a:buNone/>
            </a:pPr>
            <a:r>
              <a:rPr lang="en-US" sz="2800" b="1" dirty="0">
                <a:solidFill>
                  <a:srgbClr val="C00000"/>
                </a:solidFill>
              </a:rPr>
              <a:t>What is logging?</a:t>
            </a:r>
          </a:p>
        </p:txBody>
      </p:sp>
      <p:pic>
        <p:nvPicPr>
          <p:cNvPr id="5" name="Picture 4">
            <a:extLst>
              <a:ext uri="{FF2B5EF4-FFF2-40B4-BE49-F238E27FC236}">
                <a16:creationId xmlns:a16="http://schemas.microsoft.com/office/drawing/2014/main" id="{FCC1D428-C9EC-9145-D5ED-EE736B2ECFBC}"/>
              </a:ext>
            </a:extLst>
          </p:cNvPr>
          <p:cNvPicPr>
            <a:picLocks noChangeAspect="1"/>
          </p:cNvPicPr>
          <p:nvPr/>
        </p:nvPicPr>
        <p:blipFill>
          <a:blip r:embed="rId2"/>
          <a:stretch>
            <a:fillRect/>
          </a:stretch>
        </p:blipFill>
        <p:spPr>
          <a:xfrm>
            <a:off x="3129774" y="4226312"/>
            <a:ext cx="5932449" cy="2386361"/>
          </a:xfrm>
          <a:prstGeom prst="rect">
            <a:avLst/>
          </a:prstGeom>
        </p:spPr>
      </p:pic>
    </p:spTree>
    <p:extLst>
      <p:ext uri="{BB962C8B-B14F-4D97-AF65-F5344CB8AC3E}">
        <p14:creationId xmlns:p14="http://schemas.microsoft.com/office/powerpoint/2010/main" val="12465407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6DB30-04A8-8306-E134-B68478A5C15D}"/>
              </a:ext>
            </a:extLst>
          </p:cNvPr>
          <p:cNvSpPr>
            <a:spLocks noGrp="1"/>
          </p:cNvSpPr>
          <p:nvPr>
            <p:ph type="title"/>
          </p:nvPr>
        </p:nvSpPr>
        <p:spPr>
          <a:xfrm>
            <a:off x="2194955" y="91993"/>
            <a:ext cx="7802089" cy="929285"/>
          </a:xfrm>
        </p:spPr>
        <p:txBody>
          <a:bodyPr>
            <a:normAutofit/>
          </a:bodyPr>
          <a:lstStyle/>
          <a:p>
            <a:pPr marL="0" indent="0" algn="ctr">
              <a:buNone/>
            </a:pPr>
            <a:r>
              <a:rPr lang="en-US" sz="2800" b="1" dirty="0">
                <a:solidFill>
                  <a:srgbClr val="C00000"/>
                </a:solidFill>
              </a:rPr>
              <a:t>Difference between logging and printing to console</a:t>
            </a:r>
          </a:p>
        </p:txBody>
      </p:sp>
      <p:graphicFrame>
        <p:nvGraphicFramePr>
          <p:cNvPr id="4" name="Table 3">
            <a:extLst>
              <a:ext uri="{FF2B5EF4-FFF2-40B4-BE49-F238E27FC236}">
                <a16:creationId xmlns:a16="http://schemas.microsoft.com/office/drawing/2014/main" id="{2D8E3D52-5A41-CA59-0889-8431A48ED718}"/>
              </a:ext>
            </a:extLst>
          </p:cNvPr>
          <p:cNvGraphicFramePr>
            <a:graphicFrameLocks noGrp="1"/>
          </p:cNvGraphicFramePr>
          <p:nvPr>
            <p:extLst>
              <p:ext uri="{D42A27DB-BD31-4B8C-83A1-F6EECF244321}">
                <p14:modId xmlns:p14="http://schemas.microsoft.com/office/powerpoint/2010/main" val="2648733437"/>
              </p:ext>
            </p:extLst>
          </p:nvPr>
        </p:nvGraphicFramePr>
        <p:xfrm>
          <a:off x="2031999" y="1463040"/>
          <a:ext cx="8128000" cy="3931920"/>
        </p:xfrm>
        <a:graphic>
          <a:graphicData uri="http://schemas.openxmlformats.org/drawingml/2006/table">
            <a:tbl>
              <a:tblPr firstRow="1" bandRow="1">
                <a:tableStyleId>{BDBED569-4797-4DF1-A0F4-6AAB3CD982D8}</a:tableStyleId>
              </a:tblPr>
              <a:tblGrid>
                <a:gridCol w="4064000">
                  <a:extLst>
                    <a:ext uri="{9D8B030D-6E8A-4147-A177-3AD203B41FA5}">
                      <a16:colId xmlns:a16="http://schemas.microsoft.com/office/drawing/2014/main" val="2331318841"/>
                    </a:ext>
                  </a:extLst>
                </a:gridCol>
                <a:gridCol w="4064000">
                  <a:extLst>
                    <a:ext uri="{9D8B030D-6E8A-4147-A177-3AD203B41FA5}">
                      <a16:colId xmlns:a16="http://schemas.microsoft.com/office/drawing/2014/main" val="3247932309"/>
                    </a:ext>
                  </a:extLst>
                </a:gridCol>
              </a:tblGrid>
              <a:tr h="381287">
                <a:tc>
                  <a:txBody>
                    <a:bodyPr/>
                    <a:lstStyle/>
                    <a:p>
                      <a:pPr algn="ctr"/>
                      <a:r>
                        <a:rPr lang="en-US" sz="2400" b="1" dirty="0"/>
                        <a:t>Logging</a:t>
                      </a:r>
                    </a:p>
                  </a:txBody>
                  <a:tcPr/>
                </a:tc>
                <a:tc>
                  <a:txBody>
                    <a:bodyPr/>
                    <a:lstStyle/>
                    <a:p>
                      <a:pPr algn="ctr"/>
                      <a:r>
                        <a:rPr lang="en-US" sz="2400" b="1" dirty="0"/>
                        <a:t>Printing to console</a:t>
                      </a:r>
                    </a:p>
                  </a:txBody>
                  <a:tcPr/>
                </a:tc>
                <a:extLst>
                  <a:ext uri="{0D108BD9-81ED-4DB2-BD59-A6C34878D82A}">
                    <a16:rowId xmlns:a16="http://schemas.microsoft.com/office/drawing/2014/main" val="1316507039"/>
                  </a:ext>
                </a:extLst>
              </a:tr>
              <a:tr h="533802">
                <a:tc>
                  <a:txBody>
                    <a:bodyPr/>
                    <a:lstStyle/>
                    <a:p>
                      <a:pPr algn="just"/>
                      <a:r>
                        <a:rPr lang="en-US" sz="1800" b="0" i="0" kern="1200" dirty="0">
                          <a:solidFill>
                            <a:schemeClr val="tx1"/>
                          </a:solidFill>
                          <a:effectLst/>
                          <a:latin typeface="+mn-lt"/>
                          <a:ea typeface="+mn-ea"/>
                          <a:cs typeface="+mn-cs"/>
                        </a:rPr>
                        <a:t>Record events and errors that occur during the execution of Python programs.</a:t>
                      </a:r>
                      <a:endParaRPr lang="en-US" sz="2400" dirty="0"/>
                    </a:p>
                  </a:txBody>
                  <a:tcPr/>
                </a:tc>
                <a:tc>
                  <a:txBody>
                    <a:bodyPr/>
                    <a:lstStyle/>
                    <a:p>
                      <a:pPr algn="just"/>
                      <a:r>
                        <a:rPr lang="en-US" sz="1800" b="0" i="0" kern="1200" dirty="0">
                          <a:solidFill>
                            <a:schemeClr val="tx1"/>
                          </a:solidFill>
                          <a:effectLst/>
                          <a:latin typeface="+mn-lt"/>
                          <a:ea typeface="+mn-ea"/>
                          <a:cs typeface="+mn-cs"/>
                        </a:rPr>
                        <a:t>Displays the information to the console for the debugging purposes.</a:t>
                      </a:r>
                      <a:endParaRPr lang="en-US" dirty="0"/>
                    </a:p>
                  </a:txBody>
                  <a:tcPr/>
                </a:tc>
                <a:extLst>
                  <a:ext uri="{0D108BD9-81ED-4DB2-BD59-A6C34878D82A}">
                    <a16:rowId xmlns:a16="http://schemas.microsoft.com/office/drawing/2014/main" val="2198623207"/>
                  </a:ext>
                </a:extLst>
              </a:tr>
              <a:tr h="533802">
                <a:tc>
                  <a:txBody>
                    <a:bodyPr/>
                    <a:lstStyle/>
                    <a:p>
                      <a:pPr algn="just"/>
                      <a:r>
                        <a:rPr lang="en-US" sz="1800" b="0" i="0" kern="1200" dirty="0">
                          <a:solidFill>
                            <a:schemeClr val="tx1"/>
                          </a:solidFill>
                          <a:effectLst/>
                          <a:latin typeface="+mn-lt"/>
                          <a:ea typeface="+mn-ea"/>
                          <a:cs typeface="+mn-cs"/>
                        </a:rPr>
                        <a:t>Mainly used in the production environment.</a:t>
                      </a:r>
                      <a:endParaRPr lang="en-US" dirty="0"/>
                    </a:p>
                  </a:txBody>
                  <a:tcPr/>
                </a:tc>
                <a:tc>
                  <a:txBody>
                    <a:bodyPr/>
                    <a:lstStyle/>
                    <a:p>
                      <a:pPr algn="just"/>
                      <a:r>
                        <a:rPr lang="en-US" sz="1800" b="0" i="0" kern="1200" dirty="0">
                          <a:solidFill>
                            <a:schemeClr val="tx1"/>
                          </a:solidFill>
                          <a:effectLst/>
                          <a:latin typeface="+mn-lt"/>
                          <a:ea typeface="+mn-ea"/>
                          <a:cs typeface="+mn-cs"/>
                        </a:rPr>
                        <a:t>Mainly for debugging.</a:t>
                      </a:r>
                      <a:endParaRPr lang="en-US" dirty="0"/>
                    </a:p>
                  </a:txBody>
                  <a:tcPr/>
                </a:tc>
                <a:extLst>
                  <a:ext uri="{0D108BD9-81ED-4DB2-BD59-A6C34878D82A}">
                    <a16:rowId xmlns:a16="http://schemas.microsoft.com/office/drawing/2014/main" val="763118806"/>
                  </a:ext>
                </a:extLst>
              </a:tr>
              <a:tr h="533802">
                <a:tc>
                  <a:txBody>
                    <a:bodyPr/>
                    <a:lstStyle/>
                    <a:p>
                      <a:pPr algn="just"/>
                      <a:r>
                        <a:rPr lang="en-US" sz="1800" b="0" i="0" kern="1200" dirty="0">
                          <a:solidFill>
                            <a:schemeClr val="tx1"/>
                          </a:solidFill>
                          <a:effectLst/>
                          <a:latin typeface="+mn-lt"/>
                          <a:ea typeface="+mn-ea"/>
                          <a:cs typeface="+mn-cs"/>
                        </a:rPr>
                        <a:t>Some features are Log levels, filtering, formatting, and more.</a:t>
                      </a:r>
                      <a:endParaRPr lang="en-US" dirty="0"/>
                    </a:p>
                  </a:txBody>
                  <a:tcPr/>
                </a:tc>
                <a:tc>
                  <a:txBody>
                    <a:bodyPr/>
                    <a:lstStyle/>
                    <a:p>
                      <a:pPr algn="just"/>
                      <a:r>
                        <a:rPr lang="en-US" sz="1800" b="0" i="0" kern="1200" dirty="0">
                          <a:solidFill>
                            <a:schemeClr val="tx1"/>
                          </a:solidFill>
                          <a:effectLst/>
                          <a:latin typeface="+mn-lt"/>
                          <a:ea typeface="+mn-ea"/>
                          <a:cs typeface="+mn-cs"/>
                        </a:rPr>
                        <a:t>There are no good features.</a:t>
                      </a:r>
                      <a:endParaRPr lang="en-US" dirty="0"/>
                    </a:p>
                  </a:txBody>
                  <a:tcPr/>
                </a:tc>
                <a:extLst>
                  <a:ext uri="{0D108BD9-81ED-4DB2-BD59-A6C34878D82A}">
                    <a16:rowId xmlns:a16="http://schemas.microsoft.com/office/drawing/2014/main" val="4284114327"/>
                  </a:ext>
                </a:extLst>
              </a:tr>
              <a:tr h="533802">
                <a:tc>
                  <a:txBody>
                    <a:bodyPr/>
                    <a:lstStyle/>
                    <a:p>
                      <a:pPr algn="just"/>
                      <a:r>
                        <a:rPr lang="en-US" sz="1800" b="0" i="0" kern="1200" dirty="0">
                          <a:solidFill>
                            <a:schemeClr val="tx1"/>
                          </a:solidFill>
                          <a:effectLst/>
                          <a:latin typeface="+mn-lt"/>
                          <a:ea typeface="+mn-ea"/>
                          <a:cs typeface="+mn-cs"/>
                        </a:rPr>
                        <a:t>It provides different log levels such as Debug, Info, Error, Warning, and Critical.</a:t>
                      </a:r>
                      <a:endParaRPr lang="en-US" dirty="0"/>
                    </a:p>
                  </a:txBody>
                  <a:tcPr/>
                </a:tc>
                <a:tc>
                  <a:txBody>
                    <a:bodyPr/>
                    <a:lstStyle/>
                    <a:p>
                      <a:pPr algn="just"/>
                      <a:r>
                        <a:rPr lang="en-US" sz="1800" b="0" i="0" kern="1200" dirty="0">
                          <a:solidFill>
                            <a:schemeClr val="tx1"/>
                          </a:solidFill>
                          <a:effectLst/>
                          <a:latin typeface="+mn-lt"/>
                          <a:ea typeface="+mn-ea"/>
                          <a:cs typeface="+mn-cs"/>
                        </a:rPr>
                        <a:t>It does not have any levels; it simply prints whatever is passed to it.</a:t>
                      </a:r>
                      <a:endParaRPr lang="en-US" dirty="0"/>
                    </a:p>
                  </a:txBody>
                  <a:tcPr/>
                </a:tc>
                <a:extLst>
                  <a:ext uri="{0D108BD9-81ED-4DB2-BD59-A6C34878D82A}">
                    <a16:rowId xmlns:a16="http://schemas.microsoft.com/office/drawing/2014/main" val="2931552091"/>
                  </a:ext>
                </a:extLst>
              </a:tr>
              <a:tr h="762574">
                <a:tc>
                  <a:txBody>
                    <a:bodyPr/>
                    <a:lstStyle/>
                    <a:p>
                      <a:pPr algn="just"/>
                      <a:r>
                        <a:rPr lang="en-US" sz="1800" b="0" i="0" kern="1200" dirty="0">
                          <a:solidFill>
                            <a:schemeClr val="tx1"/>
                          </a:solidFill>
                          <a:effectLst/>
                          <a:latin typeface="+mn-lt"/>
                          <a:ea typeface="+mn-ea"/>
                          <a:cs typeface="+mn-cs"/>
                        </a:rPr>
                        <a:t>Can be configured to log to different output destinations (e.g., console, file, network)</a:t>
                      </a:r>
                      <a:endParaRPr lang="en-US" dirty="0"/>
                    </a:p>
                  </a:txBody>
                  <a:tcPr/>
                </a:tc>
                <a:tc>
                  <a:txBody>
                    <a:bodyPr/>
                    <a:lstStyle/>
                    <a:p>
                      <a:pPr algn="just"/>
                      <a:r>
                        <a:rPr lang="en-US" sz="1800" b="0" i="0" kern="1200" dirty="0">
                          <a:solidFill>
                            <a:schemeClr val="tx1"/>
                          </a:solidFill>
                          <a:effectLst/>
                          <a:latin typeface="+mn-lt"/>
                          <a:ea typeface="+mn-ea"/>
                          <a:cs typeface="+mn-cs"/>
                        </a:rPr>
                        <a:t>Prints only on the console</a:t>
                      </a:r>
                      <a:endParaRPr lang="en-US" dirty="0"/>
                    </a:p>
                  </a:txBody>
                  <a:tcPr/>
                </a:tc>
                <a:extLst>
                  <a:ext uri="{0D108BD9-81ED-4DB2-BD59-A6C34878D82A}">
                    <a16:rowId xmlns:a16="http://schemas.microsoft.com/office/drawing/2014/main" val="3122243334"/>
                  </a:ext>
                </a:extLst>
              </a:tr>
            </a:tbl>
          </a:graphicData>
        </a:graphic>
      </p:graphicFrame>
    </p:spTree>
    <p:extLst>
      <p:ext uri="{BB962C8B-B14F-4D97-AF65-F5344CB8AC3E}">
        <p14:creationId xmlns:p14="http://schemas.microsoft.com/office/powerpoint/2010/main" val="229754363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6DB30-04A8-8306-E134-B68478A5C15D}"/>
              </a:ext>
            </a:extLst>
          </p:cNvPr>
          <p:cNvSpPr>
            <a:spLocks noGrp="1"/>
          </p:cNvSpPr>
          <p:nvPr>
            <p:ph type="title"/>
          </p:nvPr>
        </p:nvSpPr>
        <p:spPr>
          <a:xfrm>
            <a:off x="2194955" y="91993"/>
            <a:ext cx="7802089" cy="929285"/>
          </a:xfrm>
        </p:spPr>
        <p:txBody>
          <a:bodyPr>
            <a:normAutofit/>
          </a:bodyPr>
          <a:lstStyle/>
          <a:p>
            <a:pPr marL="0" indent="0" algn="ctr">
              <a:buNone/>
            </a:pPr>
            <a:r>
              <a:rPr lang="en-US" sz="2800" b="1" dirty="0">
                <a:solidFill>
                  <a:srgbClr val="C00000"/>
                </a:solidFill>
              </a:rPr>
              <a:t>Test Report</a:t>
            </a:r>
          </a:p>
        </p:txBody>
      </p:sp>
      <p:sp>
        <p:nvSpPr>
          <p:cNvPr id="3" name="Content Placeholder 2">
            <a:extLst>
              <a:ext uri="{FF2B5EF4-FFF2-40B4-BE49-F238E27FC236}">
                <a16:creationId xmlns:a16="http://schemas.microsoft.com/office/drawing/2014/main" id="{E39C6802-B94D-C122-182F-FFAEB165E9C1}"/>
              </a:ext>
            </a:extLst>
          </p:cNvPr>
          <p:cNvSpPr>
            <a:spLocks noGrp="1"/>
          </p:cNvSpPr>
          <p:nvPr>
            <p:ph idx="1"/>
          </p:nvPr>
        </p:nvSpPr>
        <p:spPr>
          <a:xfrm>
            <a:off x="838200" y="1714182"/>
            <a:ext cx="10515600" cy="3429636"/>
          </a:xfrm>
        </p:spPr>
        <p:txBody>
          <a:bodyPr>
            <a:noAutofit/>
          </a:bodyPr>
          <a:lstStyle/>
          <a:p>
            <a:pPr algn="just">
              <a:buFont typeface="Wingdings" panose="05000000000000000000" pitchFamily="2" charset="2"/>
              <a:buChar char="§"/>
            </a:pPr>
            <a:r>
              <a:rPr lang="en-US" b="0" i="0" dirty="0">
                <a:solidFill>
                  <a:srgbClr val="374151"/>
                </a:solidFill>
                <a:effectLst/>
                <a:highlight>
                  <a:srgbClr val="FFFFFF"/>
                </a:highlight>
                <a:latin typeface="Source Serif 4"/>
              </a:rPr>
              <a:t>A Test Report is a summary of all the tests that were done, what was intended to be achieved with them, and what were the testing results once the tests were complete. It aims to summarize the results of the entire testing process formally and shares a comprehensive view of the testing status overall.</a:t>
            </a:r>
          </a:p>
          <a:p>
            <a:pPr algn="just">
              <a:buFont typeface="Wingdings" panose="05000000000000000000" pitchFamily="2" charset="2"/>
              <a:buChar char="§"/>
            </a:pPr>
            <a:r>
              <a:rPr lang="en-US" b="0" i="0" dirty="0">
                <a:solidFill>
                  <a:srgbClr val="374151"/>
                </a:solidFill>
                <a:effectLst/>
                <a:highlight>
                  <a:srgbClr val="FFFFFF"/>
                </a:highlight>
                <a:latin typeface="Source Serif 4"/>
              </a:rPr>
              <a:t>Test Reporting helps foster collaboration among the team as well as the stakeholders, and it makes sure everyone involved in the software development process is on the same page.</a:t>
            </a:r>
          </a:p>
        </p:txBody>
      </p:sp>
    </p:spTree>
    <p:extLst>
      <p:ext uri="{BB962C8B-B14F-4D97-AF65-F5344CB8AC3E}">
        <p14:creationId xmlns:p14="http://schemas.microsoft.com/office/powerpoint/2010/main" val="2182458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6DB30-04A8-8306-E134-B68478A5C15D}"/>
              </a:ext>
            </a:extLst>
          </p:cNvPr>
          <p:cNvSpPr>
            <a:spLocks noGrp="1"/>
          </p:cNvSpPr>
          <p:nvPr>
            <p:ph type="title"/>
          </p:nvPr>
        </p:nvSpPr>
        <p:spPr>
          <a:xfrm>
            <a:off x="2194955" y="91993"/>
            <a:ext cx="7802089" cy="929285"/>
          </a:xfrm>
        </p:spPr>
        <p:txBody>
          <a:bodyPr>
            <a:normAutofit/>
          </a:bodyPr>
          <a:lstStyle/>
          <a:p>
            <a:pPr marL="0" indent="0" algn="ctr">
              <a:buNone/>
            </a:pPr>
            <a:r>
              <a:rPr lang="en-US" sz="2800" b="1" dirty="0">
                <a:solidFill>
                  <a:srgbClr val="C00000"/>
                </a:solidFill>
              </a:rPr>
              <a:t>How to generate Test Report in Python</a:t>
            </a:r>
          </a:p>
        </p:txBody>
      </p:sp>
      <p:sp>
        <p:nvSpPr>
          <p:cNvPr id="3" name="Content Placeholder 2">
            <a:extLst>
              <a:ext uri="{FF2B5EF4-FFF2-40B4-BE49-F238E27FC236}">
                <a16:creationId xmlns:a16="http://schemas.microsoft.com/office/drawing/2014/main" id="{E39C6802-B94D-C122-182F-FFAEB165E9C1}"/>
              </a:ext>
            </a:extLst>
          </p:cNvPr>
          <p:cNvSpPr>
            <a:spLocks noGrp="1"/>
          </p:cNvSpPr>
          <p:nvPr>
            <p:ph idx="1"/>
          </p:nvPr>
        </p:nvSpPr>
        <p:spPr>
          <a:xfrm>
            <a:off x="838200" y="1714182"/>
            <a:ext cx="10515600" cy="3429636"/>
          </a:xfrm>
        </p:spPr>
        <p:txBody>
          <a:bodyPr>
            <a:noAutofit/>
          </a:bodyPr>
          <a:lstStyle/>
          <a:p>
            <a:pPr algn="just">
              <a:buFont typeface="Wingdings" panose="05000000000000000000" pitchFamily="2" charset="2"/>
              <a:buChar char="§"/>
            </a:pPr>
            <a:r>
              <a:rPr lang="en-US" dirty="0">
                <a:solidFill>
                  <a:srgbClr val="374151"/>
                </a:solidFill>
                <a:highlight>
                  <a:srgbClr val="FFFFFF"/>
                </a:highlight>
              </a:rPr>
              <a:t>We can use pytest-html as a supportive module to generate a HTML Test Report in Python (if unittest is used instead of Pytest, HTMLTestRunner can be used, but must be downloaded manually since it is not a standard python module).</a:t>
            </a:r>
          </a:p>
          <a:p>
            <a:pPr algn="just"/>
            <a:r>
              <a:rPr lang="en-US" sz="2400" b="0" i="0" dirty="0">
                <a:solidFill>
                  <a:srgbClr val="374151"/>
                </a:solidFill>
                <a:effectLst/>
                <a:highlight>
                  <a:srgbClr val="FFFFFF"/>
                </a:highlight>
              </a:rPr>
              <a:t>To install, run </a:t>
            </a:r>
            <a:r>
              <a:rPr lang="en-US" sz="2400" b="0" i="0" dirty="0">
                <a:solidFill>
                  <a:srgbClr val="374151"/>
                </a:solidFill>
                <a:effectLst/>
                <a:highlight>
                  <a:srgbClr val="FFFFFF"/>
                </a:highlight>
                <a:latin typeface="Consolas" panose="020B0609020204030204" pitchFamily="49" charset="0"/>
              </a:rPr>
              <a:t>pip install pytest-htm</a:t>
            </a:r>
            <a:r>
              <a:rPr lang="en-US" sz="2400" dirty="0">
                <a:solidFill>
                  <a:srgbClr val="374151"/>
                </a:solidFill>
                <a:highlight>
                  <a:srgbClr val="FFFFFF"/>
                </a:highlight>
                <a:latin typeface="Consolas" panose="020B0609020204030204" pitchFamily="49" charset="0"/>
              </a:rPr>
              <a:t>l</a:t>
            </a:r>
          </a:p>
          <a:p>
            <a:pPr algn="just">
              <a:buFont typeface="Wingdings" panose="05000000000000000000" pitchFamily="2" charset="2"/>
              <a:buChar char="§"/>
            </a:pPr>
            <a:r>
              <a:rPr lang="en-US" b="0" i="0" dirty="0">
                <a:solidFill>
                  <a:srgbClr val="374151"/>
                </a:solidFill>
                <a:effectLst/>
                <a:highlight>
                  <a:srgbClr val="FFFFFF"/>
                </a:highlight>
              </a:rPr>
              <a:t>To generate HTML Test Report, simply run:</a:t>
            </a:r>
          </a:p>
          <a:p>
            <a:pPr marL="0" indent="0" algn="ctr">
              <a:buNone/>
            </a:pPr>
            <a:r>
              <a:rPr lang="en-US" sz="2400" dirty="0">
                <a:solidFill>
                  <a:srgbClr val="374151"/>
                </a:solidFill>
                <a:highlight>
                  <a:srgbClr val="FFFFFF"/>
                </a:highlight>
                <a:latin typeface="Consolas" panose="020B0609020204030204" pitchFamily="49" charset="0"/>
              </a:rPr>
              <a:t>p</a:t>
            </a:r>
            <a:r>
              <a:rPr lang="en-US" sz="2400" b="0" i="0" dirty="0">
                <a:solidFill>
                  <a:srgbClr val="374151"/>
                </a:solidFill>
                <a:effectLst/>
                <a:highlight>
                  <a:srgbClr val="FFFFFF"/>
                </a:highlight>
                <a:latin typeface="Consolas" panose="020B0609020204030204" pitchFamily="49" charset="0"/>
              </a:rPr>
              <a:t>ytest --html=“directory_to_report” “some other </a:t>
            </a:r>
            <a:r>
              <a:rPr lang="en-US" sz="2400" b="0" i="0" dirty="0" err="1">
                <a:solidFill>
                  <a:srgbClr val="374151"/>
                </a:solidFill>
                <a:effectLst/>
                <a:highlight>
                  <a:srgbClr val="FFFFFF"/>
                </a:highlight>
                <a:latin typeface="Consolas" panose="020B0609020204030204" pitchFamily="49" charset="0"/>
              </a:rPr>
              <a:t>args</a:t>
            </a:r>
            <a:r>
              <a:rPr lang="en-US" sz="2400" b="0" i="0" dirty="0">
                <a:solidFill>
                  <a:srgbClr val="374151"/>
                </a:solidFill>
                <a:effectLst/>
                <a:highlight>
                  <a:srgbClr val="FFFFFF"/>
                </a:highlight>
                <a:latin typeface="Consolas" panose="020B0609020204030204" pitchFamily="49" charset="0"/>
              </a:rPr>
              <a:t>”</a:t>
            </a:r>
          </a:p>
        </p:txBody>
      </p:sp>
    </p:spTree>
    <p:extLst>
      <p:ext uri="{BB962C8B-B14F-4D97-AF65-F5344CB8AC3E}">
        <p14:creationId xmlns:p14="http://schemas.microsoft.com/office/powerpoint/2010/main" val="155678826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6DB30-04A8-8306-E134-B68478A5C15D}"/>
              </a:ext>
            </a:extLst>
          </p:cNvPr>
          <p:cNvSpPr>
            <a:spLocks noGrp="1"/>
          </p:cNvSpPr>
          <p:nvPr>
            <p:ph type="title"/>
          </p:nvPr>
        </p:nvSpPr>
        <p:spPr>
          <a:xfrm>
            <a:off x="2194955" y="91993"/>
            <a:ext cx="7802089" cy="929285"/>
          </a:xfrm>
        </p:spPr>
        <p:txBody>
          <a:bodyPr>
            <a:normAutofit/>
          </a:bodyPr>
          <a:lstStyle/>
          <a:p>
            <a:pPr marL="0" indent="0" algn="ctr">
              <a:buNone/>
            </a:pPr>
            <a:r>
              <a:rPr lang="en-US" sz="2800" b="1" dirty="0">
                <a:solidFill>
                  <a:srgbClr val="C00000"/>
                </a:solidFill>
              </a:rPr>
              <a:t>How to generate Test Report in Python (cont’d)</a:t>
            </a:r>
          </a:p>
        </p:txBody>
      </p:sp>
      <p:pic>
        <p:nvPicPr>
          <p:cNvPr id="6" name="Content Placeholder 5" descr="A screenshot of a computer&#10;&#10;Description automatically generated">
            <a:extLst>
              <a:ext uri="{FF2B5EF4-FFF2-40B4-BE49-F238E27FC236}">
                <a16:creationId xmlns:a16="http://schemas.microsoft.com/office/drawing/2014/main" id="{6E2BFEAC-D9C6-F5BF-C6D9-11D4F51BE5C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38400" y="1435331"/>
            <a:ext cx="7315200" cy="4664386"/>
          </a:xfrm>
        </p:spPr>
      </p:pic>
    </p:spTree>
    <p:extLst>
      <p:ext uri="{BB962C8B-B14F-4D97-AF65-F5344CB8AC3E}">
        <p14:creationId xmlns:p14="http://schemas.microsoft.com/office/powerpoint/2010/main" val="82725113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33ECE6F-D1B9-3CFA-1438-CE37FD3405E4}"/>
              </a:ext>
            </a:extLst>
          </p:cNvPr>
          <p:cNvSpPr>
            <a:spLocks noGrp="1"/>
          </p:cNvSpPr>
          <p:nvPr>
            <p:ph idx="1"/>
          </p:nvPr>
        </p:nvSpPr>
        <p:spPr>
          <a:xfrm>
            <a:off x="938561" y="2770442"/>
            <a:ext cx="10515600" cy="1317115"/>
          </a:xfrm>
        </p:spPr>
        <p:txBody>
          <a:bodyPr>
            <a:normAutofit/>
          </a:bodyPr>
          <a:lstStyle/>
          <a:p>
            <a:pPr marL="0" indent="0" algn="ctr">
              <a:buNone/>
            </a:pPr>
            <a:r>
              <a:rPr lang="en-US" sz="4000" b="1" dirty="0">
                <a:solidFill>
                  <a:srgbClr val="C00000"/>
                </a:solidFill>
              </a:rPr>
              <a:t>PART-V: INTEGRATE PUSH NOTIFICATIONS IN MICROSOFT TEAMS USING PYTHON</a:t>
            </a:r>
          </a:p>
        </p:txBody>
      </p:sp>
    </p:spTree>
    <p:extLst>
      <p:ext uri="{BB962C8B-B14F-4D97-AF65-F5344CB8AC3E}">
        <p14:creationId xmlns:p14="http://schemas.microsoft.com/office/powerpoint/2010/main" val="26006340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33ECE6F-D1B9-3CFA-1438-CE37FD3405E4}"/>
              </a:ext>
            </a:extLst>
          </p:cNvPr>
          <p:cNvSpPr>
            <a:spLocks noGrp="1"/>
          </p:cNvSpPr>
          <p:nvPr>
            <p:ph idx="1"/>
          </p:nvPr>
        </p:nvSpPr>
        <p:spPr>
          <a:xfrm>
            <a:off x="838200" y="3053846"/>
            <a:ext cx="10515600" cy="750307"/>
          </a:xfrm>
        </p:spPr>
        <p:txBody>
          <a:bodyPr>
            <a:normAutofit fontScale="92500"/>
          </a:bodyPr>
          <a:lstStyle/>
          <a:p>
            <a:pPr marL="0" indent="0" algn="ctr">
              <a:buNone/>
            </a:pPr>
            <a:r>
              <a:rPr lang="en-US" sz="4000" b="1" dirty="0">
                <a:solidFill>
                  <a:srgbClr val="C00000"/>
                </a:solidFill>
              </a:rPr>
              <a:t>PART-I: INTRODUCTION TO AUTOMATION TESTING</a:t>
            </a:r>
          </a:p>
        </p:txBody>
      </p:sp>
    </p:spTree>
    <p:extLst>
      <p:ext uri="{BB962C8B-B14F-4D97-AF65-F5344CB8AC3E}">
        <p14:creationId xmlns:p14="http://schemas.microsoft.com/office/powerpoint/2010/main" val="111955050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6DB30-04A8-8306-E134-B68478A5C15D}"/>
              </a:ext>
            </a:extLst>
          </p:cNvPr>
          <p:cNvSpPr>
            <a:spLocks noGrp="1"/>
          </p:cNvSpPr>
          <p:nvPr>
            <p:ph type="title"/>
          </p:nvPr>
        </p:nvSpPr>
        <p:spPr>
          <a:xfrm>
            <a:off x="2194955" y="91993"/>
            <a:ext cx="7802089" cy="929285"/>
          </a:xfrm>
        </p:spPr>
        <p:txBody>
          <a:bodyPr>
            <a:normAutofit/>
          </a:bodyPr>
          <a:lstStyle/>
          <a:p>
            <a:pPr marL="0" indent="0" algn="ctr">
              <a:buNone/>
            </a:pPr>
            <a:r>
              <a:rPr lang="en-US" sz="2800" b="1" dirty="0">
                <a:solidFill>
                  <a:srgbClr val="C00000"/>
                </a:solidFill>
              </a:rPr>
              <a:t>Purpose of Push Notifications in MS-Teams</a:t>
            </a:r>
          </a:p>
        </p:txBody>
      </p:sp>
      <p:sp>
        <p:nvSpPr>
          <p:cNvPr id="4" name="Content Placeholder 3">
            <a:extLst>
              <a:ext uri="{FF2B5EF4-FFF2-40B4-BE49-F238E27FC236}">
                <a16:creationId xmlns:a16="http://schemas.microsoft.com/office/drawing/2014/main" id="{77211AF3-675D-8266-DDAE-E42DBE0532FE}"/>
              </a:ext>
            </a:extLst>
          </p:cNvPr>
          <p:cNvSpPr>
            <a:spLocks noGrp="1"/>
          </p:cNvSpPr>
          <p:nvPr>
            <p:ph idx="1"/>
          </p:nvPr>
        </p:nvSpPr>
        <p:spPr>
          <a:xfrm>
            <a:off x="838198" y="1474361"/>
            <a:ext cx="10515600" cy="2311478"/>
          </a:xfrm>
        </p:spPr>
        <p:txBody>
          <a:bodyPr>
            <a:normAutofit/>
          </a:bodyPr>
          <a:lstStyle/>
          <a:p>
            <a:pPr algn="just">
              <a:buFont typeface="Wingdings" panose="05000000000000000000" pitchFamily="2" charset="2"/>
              <a:buChar char="§"/>
            </a:pPr>
            <a:r>
              <a:rPr lang="en-US" dirty="0"/>
              <a:t>Help promote urgent updates by automatically sharing the most important information in real-time with all users.</a:t>
            </a:r>
          </a:p>
          <a:p>
            <a:pPr algn="just">
              <a:buFont typeface="Wingdings" panose="05000000000000000000" pitchFamily="2" charset="2"/>
              <a:buChar char="§"/>
            </a:pPr>
            <a:r>
              <a:rPr lang="en-US" dirty="0"/>
              <a:t>Push notifications can support the work of all company departments. Every department can share its communications with an automatic, customizable, and intuitive system.</a:t>
            </a:r>
          </a:p>
        </p:txBody>
      </p:sp>
      <p:pic>
        <p:nvPicPr>
          <p:cNvPr id="5" name="Picture 4">
            <a:extLst>
              <a:ext uri="{FF2B5EF4-FFF2-40B4-BE49-F238E27FC236}">
                <a16:creationId xmlns:a16="http://schemas.microsoft.com/office/drawing/2014/main" id="{AABB38D1-05C3-CA1F-C84D-754CC6869A9C}"/>
              </a:ext>
            </a:extLst>
          </p:cNvPr>
          <p:cNvPicPr>
            <a:picLocks noChangeAspect="1"/>
          </p:cNvPicPr>
          <p:nvPr/>
        </p:nvPicPr>
        <p:blipFill>
          <a:blip r:embed="rId2"/>
          <a:stretch>
            <a:fillRect/>
          </a:stretch>
        </p:blipFill>
        <p:spPr>
          <a:xfrm>
            <a:off x="1599326" y="3972233"/>
            <a:ext cx="8993344" cy="2266039"/>
          </a:xfrm>
          <a:prstGeom prst="rect">
            <a:avLst/>
          </a:prstGeom>
        </p:spPr>
      </p:pic>
    </p:spTree>
    <p:extLst>
      <p:ext uri="{BB962C8B-B14F-4D97-AF65-F5344CB8AC3E}">
        <p14:creationId xmlns:p14="http://schemas.microsoft.com/office/powerpoint/2010/main" val="331454266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6DB30-04A8-8306-E134-B68478A5C15D}"/>
              </a:ext>
            </a:extLst>
          </p:cNvPr>
          <p:cNvSpPr>
            <a:spLocks noGrp="1"/>
          </p:cNvSpPr>
          <p:nvPr>
            <p:ph type="title"/>
          </p:nvPr>
        </p:nvSpPr>
        <p:spPr>
          <a:xfrm>
            <a:off x="2194955" y="91993"/>
            <a:ext cx="7802089" cy="929285"/>
          </a:xfrm>
        </p:spPr>
        <p:txBody>
          <a:bodyPr>
            <a:normAutofit/>
          </a:bodyPr>
          <a:lstStyle/>
          <a:p>
            <a:pPr marL="0" indent="0" algn="ctr">
              <a:buNone/>
            </a:pPr>
            <a:r>
              <a:rPr lang="en-US" sz="2800" b="1">
                <a:solidFill>
                  <a:srgbClr val="C00000"/>
                </a:solidFill>
              </a:rPr>
              <a:t>What is Adaptive Card?</a:t>
            </a:r>
            <a:endParaRPr lang="en-US" sz="2800" b="1" dirty="0">
              <a:solidFill>
                <a:srgbClr val="C00000"/>
              </a:solidFill>
            </a:endParaRPr>
          </a:p>
        </p:txBody>
      </p:sp>
      <p:sp>
        <p:nvSpPr>
          <p:cNvPr id="4" name="Content Placeholder 3">
            <a:extLst>
              <a:ext uri="{FF2B5EF4-FFF2-40B4-BE49-F238E27FC236}">
                <a16:creationId xmlns:a16="http://schemas.microsoft.com/office/drawing/2014/main" id="{77211AF3-675D-8266-DDAE-E42DBE0532FE}"/>
              </a:ext>
            </a:extLst>
          </p:cNvPr>
          <p:cNvSpPr>
            <a:spLocks noGrp="1"/>
          </p:cNvSpPr>
          <p:nvPr>
            <p:ph idx="1"/>
          </p:nvPr>
        </p:nvSpPr>
        <p:spPr>
          <a:xfrm>
            <a:off x="838199" y="1680659"/>
            <a:ext cx="10515600" cy="4351338"/>
          </a:xfrm>
        </p:spPr>
        <p:txBody>
          <a:bodyPr>
            <a:normAutofit fontScale="92500"/>
          </a:bodyPr>
          <a:lstStyle/>
          <a:p>
            <a:pPr algn="just">
              <a:buFont typeface="Wingdings" panose="05000000000000000000" pitchFamily="2" charset="2"/>
              <a:buChar char="§"/>
            </a:pPr>
            <a:r>
              <a:rPr lang="en-US" b="0" i="0" dirty="0">
                <a:solidFill>
                  <a:srgbClr val="161616"/>
                </a:solidFill>
                <a:effectLst/>
                <a:highlight>
                  <a:srgbClr val="FFFFFF"/>
                </a:highlight>
              </a:rPr>
              <a:t>Adaptive Card is a platform – agnostic method of sharing and displaying blocks of information without the complexity of customizing CSS or HTML to render them. </a:t>
            </a:r>
            <a:r>
              <a:rPr lang="en-US" b="0" i="0" dirty="0">
                <a:solidFill>
                  <a:srgbClr val="161616"/>
                </a:solidFill>
                <a:effectLst/>
                <a:highlight>
                  <a:srgbClr val="FFFFFF"/>
                </a:highlight>
                <a:latin typeface="Segoe UI" panose="020B0502040204020203" pitchFamily="34" charset="0"/>
              </a:rPr>
              <a:t>Adaptive Card is written in JSON format.</a:t>
            </a:r>
          </a:p>
          <a:p>
            <a:pPr algn="just">
              <a:buFont typeface="Wingdings" panose="05000000000000000000" pitchFamily="2" charset="2"/>
              <a:buChar char="§"/>
            </a:pPr>
            <a:r>
              <a:rPr lang="en-US" b="0" i="0" dirty="0">
                <a:solidFill>
                  <a:srgbClr val="161616"/>
                </a:solidFill>
                <a:effectLst/>
                <a:highlight>
                  <a:srgbClr val="FFFFFF"/>
                </a:highlight>
                <a:latin typeface="Segoe UI" panose="020B0502040204020203" pitchFamily="34" charset="0"/>
              </a:rPr>
              <a:t>When delivered to a specific host, such as Microsoft Teams, the JSON file is transformed into native UI that automatically adapts to its host. Therefore, process designers can now offer consistent UI patterns whenever they need to show information as part of a business process/automation.</a:t>
            </a:r>
          </a:p>
          <a:p>
            <a:pPr algn="just">
              <a:buFont typeface="Wingdings" panose="05000000000000000000" pitchFamily="2" charset="2"/>
              <a:buChar char="§"/>
            </a:pPr>
            <a:r>
              <a:rPr lang="en-US" b="0" i="0" dirty="0">
                <a:solidFill>
                  <a:srgbClr val="161616"/>
                </a:solidFill>
                <a:effectLst/>
                <a:highlight>
                  <a:srgbClr val="FFFFFF"/>
                </a:highlight>
                <a:latin typeface="Segoe UI" panose="020B0502040204020203" pitchFamily="34" charset="0"/>
              </a:rPr>
              <a:t>Since adaptive cards adapt to their host, they are perfect vehicles for sharing information between Microsoft Teams and other services.</a:t>
            </a:r>
            <a:endParaRPr lang="en-US" b="0" i="0" dirty="0">
              <a:solidFill>
                <a:srgbClr val="161616"/>
              </a:solidFill>
              <a:effectLst/>
              <a:highlight>
                <a:srgbClr val="FFFFFF"/>
              </a:highlight>
            </a:endParaRPr>
          </a:p>
          <a:p>
            <a:pPr algn="just">
              <a:buFont typeface="Wingdings" panose="05000000000000000000" pitchFamily="2" charset="2"/>
              <a:buChar char="§"/>
            </a:pPr>
            <a:endParaRPr lang="en-US" b="0" i="0" dirty="0">
              <a:solidFill>
                <a:srgbClr val="161616"/>
              </a:solidFill>
              <a:effectLst/>
              <a:highlight>
                <a:srgbClr val="FFFFFF"/>
              </a:highlight>
            </a:endParaRPr>
          </a:p>
        </p:txBody>
      </p:sp>
    </p:spTree>
    <p:extLst>
      <p:ext uri="{BB962C8B-B14F-4D97-AF65-F5344CB8AC3E}">
        <p14:creationId xmlns:p14="http://schemas.microsoft.com/office/powerpoint/2010/main" val="351116320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6DB30-04A8-8306-E134-B68478A5C15D}"/>
              </a:ext>
            </a:extLst>
          </p:cNvPr>
          <p:cNvSpPr>
            <a:spLocks noGrp="1"/>
          </p:cNvSpPr>
          <p:nvPr>
            <p:ph type="title"/>
          </p:nvPr>
        </p:nvSpPr>
        <p:spPr>
          <a:xfrm>
            <a:off x="2194955" y="91993"/>
            <a:ext cx="7802089" cy="929285"/>
          </a:xfrm>
        </p:spPr>
        <p:txBody>
          <a:bodyPr>
            <a:normAutofit/>
          </a:bodyPr>
          <a:lstStyle/>
          <a:p>
            <a:pPr marL="0" indent="0" algn="ctr">
              <a:buNone/>
            </a:pPr>
            <a:r>
              <a:rPr lang="en-US" sz="2800" b="1" dirty="0">
                <a:solidFill>
                  <a:srgbClr val="C00000"/>
                </a:solidFill>
              </a:rPr>
              <a:t>Example of Adaptive Card</a:t>
            </a:r>
          </a:p>
        </p:txBody>
      </p:sp>
      <p:pic>
        <p:nvPicPr>
          <p:cNvPr id="5" name="Content Placeholder 4">
            <a:extLst>
              <a:ext uri="{FF2B5EF4-FFF2-40B4-BE49-F238E27FC236}">
                <a16:creationId xmlns:a16="http://schemas.microsoft.com/office/drawing/2014/main" id="{47E708E0-5D97-5AF1-E19F-9087BAEC98B7}"/>
              </a:ext>
            </a:extLst>
          </p:cNvPr>
          <p:cNvPicPr>
            <a:picLocks noGrp="1" noChangeAspect="1"/>
          </p:cNvPicPr>
          <p:nvPr>
            <p:ph idx="1"/>
          </p:nvPr>
        </p:nvPicPr>
        <p:blipFill>
          <a:blip r:embed="rId2"/>
          <a:stretch>
            <a:fillRect/>
          </a:stretch>
        </p:blipFill>
        <p:spPr>
          <a:xfrm>
            <a:off x="3707382" y="1284587"/>
            <a:ext cx="4777234" cy="4288825"/>
          </a:xfrm>
        </p:spPr>
      </p:pic>
      <p:sp>
        <p:nvSpPr>
          <p:cNvPr id="6" name="Content Placeholder 3">
            <a:extLst>
              <a:ext uri="{FF2B5EF4-FFF2-40B4-BE49-F238E27FC236}">
                <a16:creationId xmlns:a16="http://schemas.microsoft.com/office/drawing/2014/main" id="{F7711AE9-1E58-1C72-E65A-D7462EBCD76C}"/>
              </a:ext>
            </a:extLst>
          </p:cNvPr>
          <p:cNvSpPr txBox="1">
            <a:spLocks/>
          </p:cNvSpPr>
          <p:nvPr/>
        </p:nvSpPr>
        <p:spPr>
          <a:xfrm>
            <a:off x="927409" y="5774209"/>
            <a:ext cx="10515600" cy="5241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dirty="0">
                <a:solidFill>
                  <a:srgbClr val="161616"/>
                </a:solidFill>
                <a:highlight>
                  <a:srgbClr val="FFFFFF"/>
                </a:highlight>
              </a:rPr>
              <a:t>Card reference: </a:t>
            </a:r>
            <a:r>
              <a:rPr lang="en-US" dirty="0">
                <a:hlinkClick r:id="rId3"/>
              </a:rPr>
              <a:t>Samples and Templates | Adaptive Cards</a:t>
            </a:r>
            <a:r>
              <a:rPr lang="en-US" dirty="0">
                <a:solidFill>
                  <a:srgbClr val="161616"/>
                </a:solidFill>
                <a:highlight>
                  <a:srgbClr val="FFFFFF"/>
                </a:highlight>
              </a:rPr>
              <a:t> </a:t>
            </a:r>
          </a:p>
        </p:txBody>
      </p:sp>
    </p:spTree>
    <p:extLst>
      <p:ext uri="{BB962C8B-B14F-4D97-AF65-F5344CB8AC3E}">
        <p14:creationId xmlns:p14="http://schemas.microsoft.com/office/powerpoint/2010/main" val="343909282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6DB30-04A8-8306-E134-B68478A5C15D}"/>
              </a:ext>
            </a:extLst>
          </p:cNvPr>
          <p:cNvSpPr>
            <a:spLocks noGrp="1"/>
          </p:cNvSpPr>
          <p:nvPr>
            <p:ph type="title"/>
          </p:nvPr>
        </p:nvSpPr>
        <p:spPr>
          <a:xfrm>
            <a:off x="2194955" y="91993"/>
            <a:ext cx="7802089" cy="929285"/>
          </a:xfrm>
        </p:spPr>
        <p:txBody>
          <a:bodyPr>
            <a:normAutofit/>
          </a:bodyPr>
          <a:lstStyle/>
          <a:p>
            <a:pPr marL="0" indent="0" algn="ctr">
              <a:buNone/>
            </a:pPr>
            <a:r>
              <a:rPr lang="en-US" sz="2800" b="1" dirty="0">
                <a:solidFill>
                  <a:srgbClr val="C00000"/>
                </a:solidFill>
              </a:rPr>
              <a:t>Push Notifications in Python</a:t>
            </a:r>
          </a:p>
        </p:txBody>
      </p:sp>
      <p:sp>
        <p:nvSpPr>
          <p:cNvPr id="4" name="Content Placeholder 3">
            <a:extLst>
              <a:ext uri="{FF2B5EF4-FFF2-40B4-BE49-F238E27FC236}">
                <a16:creationId xmlns:a16="http://schemas.microsoft.com/office/drawing/2014/main" id="{03156B47-D2BE-3DE9-EDD8-7E78CD0431F4}"/>
              </a:ext>
            </a:extLst>
          </p:cNvPr>
          <p:cNvSpPr>
            <a:spLocks noGrp="1"/>
          </p:cNvSpPr>
          <p:nvPr>
            <p:ph idx="1"/>
          </p:nvPr>
        </p:nvSpPr>
        <p:spPr>
          <a:xfrm>
            <a:off x="838200" y="1513390"/>
            <a:ext cx="10515600" cy="4541722"/>
          </a:xfrm>
        </p:spPr>
        <p:txBody>
          <a:bodyPr>
            <a:normAutofit/>
          </a:bodyPr>
          <a:lstStyle/>
          <a:p>
            <a:pPr>
              <a:buFont typeface="Wingdings" panose="05000000000000000000" pitchFamily="2" charset="2"/>
              <a:buChar char="§"/>
            </a:pPr>
            <a:r>
              <a:rPr lang="en-US" dirty="0"/>
              <a:t>Supportive module:</a:t>
            </a:r>
          </a:p>
          <a:p>
            <a:r>
              <a:rPr lang="en-US" dirty="0"/>
              <a:t>urllib3: </a:t>
            </a:r>
            <a:r>
              <a:rPr lang="en-US" b="0" i="0" dirty="0">
                <a:solidFill>
                  <a:srgbClr val="000000"/>
                </a:solidFill>
                <a:effectLst/>
                <a:highlight>
                  <a:srgbClr val="FFFFFF"/>
                </a:highlight>
              </a:rPr>
              <a:t>a package that collects several modules for working with URLs</a:t>
            </a:r>
          </a:p>
          <a:p>
            <a:r>
              <a:rPr lang="en-US" dirty="0" err="1">
                <a:solidFill>
                  <a:srgbClr val="000000"/>
                </a:solidFill>
                <a:highlight>
                  <a:srgbClr val="FFFFFF"/>
                </a:highlight>
              </a:rPr>
              <a:t>json</a:t>
            </a:r>
            <a:r>
              <a:rPr lang="en-US" dirty="0">
                <a:solidFill>
                  <a:srgbClr val="000000"/>
                </a:solidFill>
                <a:highlight>
                  <a:srgbClr val="FFFFFF"/>
                </a:highlight>
              </a:rPr>
              <a:t>: to convert a dictionary into JSON format and write to JSON file</a:t>
            </a:r>
          </a:p>
          <a:p>
            <a:pPr marL="0" indent="0">
              <a:buNone/>
            </a:pPr>
            <a:r>
              <a:rPr lang="en-US" i="1" dirty="0">
                <a:solidFill>
                  <a:srgbClr val="000000"/>
                </a:solidFill>
                <a:highlight>
                  <a:srgbClr val="FFFFFF"/>
                </a:highlight>
              </a:rPr>
              <a:t>Note: </a:t>
            </a:r>
            <a:r>
              <a:rPr lang="en-US" dirty="0">
                <a:solidFill>
                  <a:srgbClr val="000000"/>
                </a:solidFill>
                <a:highlight>
                  <a:srgbClr val="FFFFFF"/>
                </a:highlight>
              </a:rPr>
              <a:t>Can install </a:t>
            </a:r>
            <a:r>
              <a:rPr lang="en-US" dirty="0" err="1">
                <a:solidFill>
                  <a:srgbClr val="000000"/>
                </a:solidFill>
                <a:highlight>
                  <a:srgbClr val="FFFFFF"/>
                </a:highlight>
              </a:rPr>
              <a:t>pymsteams</a:t>
            </a:r>
            <a:r>
              <a:rPr lang="en-US" dirty="0">
                <a:solidFill>
                  <a:srgbClr val="000000"/>
                </a:solidFill>
                <a:highlight>
                  <a:srgbClr val="FFFFFF"/>
                </a:highlight>
              </a:rPr>
              <a:t> instead of using the above 2 modules</a:t>
            </a:r>
            <a:endParaRPr lang="en-US" i="1" dirty="0">
              <a:solidFill>
                <a:srgbClr val="000000"/>
              </a:solidFill>
              <a:highlight>
                <a:srgbClr val="FFFFFF"/>
              </a:highlight>
            </a:endParaRPr>
          </a:p>
          <a:p>
            <a:r>
              <a:rPr lang="en-US" dirty="0" err="1">
                <a:solidFill>
                  <a:srgbClr val="000000"/>
                </a:solidFill>
                <a:highlight>
                  <a:srgbClr val="FFFFFF"/>
                </a:highlight>
              </a:rPr>
              <a:t>adaptivecardbuilder</a:t>
            </a:r>
            <a:r>
              <a:rPr lang="en-US" dirty="0">
                <a:solidFill>
                  <a:srgbClr val="000000"/>
                </a:solidFill>
                <a:highlight>
                  <a:srgbClr val="FFFFFF"/>
                </a:highlight>
              </a:rPr>
              <a:t>: to build an Adaptive Card. To install this module, run </a:t>
            </a:r>
            <a:r>
              <a:rPr lang="en-US" sz="2600" dirty="0">
                <a:solidFill>
                  <a:srgbClr val="000000"/>
                </a:solidFill>
                <a:highlight>
                  <a:srgbClr val="FFFFFF"/>
                </a:highlight>
                <a:latin typeface="Consolas" panose="020B0609020204030204" pitchFamily="49" charset="0"/>
              </a:rPr>
              <a:t>pip install </a:t>
            </a:r>
            <a:r>
              <a:rPr lang="en-US" sz="2600" dirty="0" err="1">
                <a:solidFill>
                  <a:srgbClr val="000000"/>
                </a:solidFill>
                <a:highlight>
                  <a:srgbClr val="FFFFFF"/>
                </a:highlight>
                <a:latin typeface="Consolas" panose="020B0609020204030204" pitchFamily="49" charset="0"/>
              </a:rPr>
              <a:t>adaptivecardbuilder</a:t>
            </a:r>
            <a:endParaRPr lang="en-US" sz="2600" dirty="0">
              <a:solidFill>
                <a:srgbClr val="000000"/>
              </a:solidFill>
              <a:highlight>
                <a:srgbClr val="FFFFFF"/>
              </a:highlight>
              <a:latin typeface="Consolas" panose="020B0609020204030204" pitchFamily="49" charset="0"/>
            </a:endParaRPr>
          </a:p>
          <a:p>
            <a:r>
              <a:rPr lang="en-US" dirty="0" err="1">
                <a:solidFill>
                  <a:srgbClr val="000000"/>
                </a:solidFill>
                <a:highlight>
                  <a:srgbClr val="FFFFFF"/>
                </a:highlight>
              </a:rPr>
              <a:t>asyncio</a:t>
            </a:r>
            <a:r>
              <a:rPr lang="en-US" dirty="0">
                <a:solidFill>
                  <a:srgbClr val="000000"/>
                </a:solidFill>
                <a:highlight>
                  <a:srgbClr val="FFFFFF"/>
                </a:highlight>
              </a:rPr>
              <a:t>: for calling async function</a:t>
            </a:r>
          </a:p>
          <a:p>
            <a:r>
              <a:rPr lang="en-US" dirty="0">
                <a:solidFill>
                  <a:srgbClr val="000000"/>
                </a:solidFill>
                <a:highlight>
                  <a:srgbClr val="FFFFFF"/>
                </a:highlight>
              </a:rPr>
              <a:t>html2image: render HTML to PNG file</a:t>
            </a:r>
          </a:p>
          <a:p>
            <a:r>
              <a:rPr lang="en-US" dirty="0">
                <a:solidFill>
                  <a:srgbClr val="000000"/>
                </a:solidFill>
                <a:highlight>
                  <a:srgbClr val="FFFFFF"/>
                </a:highlight>
              </a:rPr>
              <a:t>base64: convert PNG to base64 format</a:t>
            </a:r>
            <a:endParaRPr lang="en-US" dirty="0"/>
          </a:p>
        </p:txBody>
      </p:sp>
    </p:spTree>
    <p:extLst>
      <p:ext uri="{BB962C8B-B14F-4D97-AF65-F5344CB8AC3E}">
        <p14:creationId xmlns:p14="http://schemas.microsoft.com/office/powerpoint/2010/main" val="198363319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6DB30-04A8-8306-E134-B68478A5C15D}"/>
              </a:ext>
            </a:extLst>
          </p:cNvPr>
          <p:cNvSpPr>
            <a:spLocks noGrp="1"/>
          </p:cNvSpPr>
          <p:nvPr>
            <p:ph type="title"/>
          </p:nvPr>
        </p:nvSpPr>
        <p:spPr>
          <a:xfrm>
            <a:off x="2194955" y="91993"/>
            <a:ext cx="7802089" cy="929285"/>
          </a:xfrm>
        </p:spPr>
        <p:txBody>
          <a:bodyPr>
            <a:normAutofit/>
          </a:bodyPr>
          <a:lstStyle/>
          <a:p>
            <a:pPr marL="0" indent="0" algn="ctr">
              <a:buNone/>
            </a:pPr>
            <a:r>
              <a:rPr lang="en-US" sz="2800" b="1" dirty="0">
                <a:solidFill>
                  <a:srgbClr val="C00000"/>
                </a:solidFill>
              </a:rPr>
              <a:t>Push Notifications in Python (cont’d)</a:t>
            </a:r>
          </a:p>
        </p:txBody>
      </p:sp>
      <p:sp>
        <p:nvSpPr>
          <p:cNvPr id="4" name="Content Placeholder 3">
            <a:extLst>
              <a:ext uri="{FF2B5EF4-FFF2-40B4-BE49-F238E27FC236}">
                <a16:creationId xmlns:a16="http://schemas.microsoft.com/office/drawing/2014/main" id="{03156B47-D2BE-3DE9-EDD8-7E78CD0431F4}"/>
              </a:ext>
            </a:extLst>
          </p:cNvPr>
          <p:cNvSpPr>
            <a:spLocks noGrp="1"/>
          </p:cNvSpPr>
          <p:nvPr>
            <p:ph idx="1"/>
          </p:nvPr>
        </p:nvSpPr>
        <p:spPr>
          <a:xfrm>
            <a:off x="838199" y="1613751"/>
            <a:ext cx="10515600" cy="4351338"/>
          </a:xfrm>
        </p:spPr>
        <p:txBody>
          <a:bodyPr/>
          <a:lstStyle/>
          <a:p>
            <a:pPr>
              <a:buFont typeface="Wingdings" panose="05000000000000000000" pitchFamily="2" charset="2"/>
              <a:buChar char="§"/>
            </a:pPr>
            <a:r>
              <a:rPr lang="en-US" dirty="0"/>
              <a:t>Class </a:t>
            </a:r>
            <a:r>
              <a:rPr lang="en-US" dirty="0" err="1"/>
              <a:t>ConnectorCard</a:t>
            </a:r>
            <a:r>
              <a:rPr lang="en-US" dirty="0"/>
              <a:t>: connect to MS-Teams webhook and send our Adaptive Card to the channel via that webhook</a:t>
            </a:r>
          </a:p>
          <a:p>
            <a:pPr marL="0" indent="0">
              <a:buNone/>
            </a:pPr>
            <a:endParaRPr lang="en-US" dirty="0"/>
          </a:p>
        </p:txBody>
      </p:sp>
      <p:pic>
        <p:nvPicPr>
          <p:cNvPr id="5" name="Picture 4">
            <a:extLst>
              <a:ext uri="{FF2B5EF4-FFF2-40B4-BE49-F238E27FC236}">
                <a16:creationId xmlns:a16="http://schemas.microsoft.com/office/drawing/2014/main" id="{2B4A3277-CB87-32E5-2108-720CC229E66C}"/>
              </a:ext>
            </a:extLst>
          </p:cNvPr>
          <p:cNvPicPr>
            <a:picLocks noChangeAspect="1"/>
          </p:cNvPicPr>
          <p:nvPr/>
        </p:nvPicPr>
        <p:blipFill>
          <a:blip r:embed="rId2"/>
          <a:stretch>
            <a:fillRect/>
          </a:stretch>
        </p:blipFill>
        <p:spPr>
          <a:xfrm>
            <a:off x="2569589" y="2466591"/>
            <a:ext cx="7052819" cy="3989964"/>
          </a:xfrm>
          <a:prstGeom prst="rect">
            <a:avLst/>
          </a:prstGeom>
        </p:spPr>
      </p:pic>
    </p:spTree>
    <p:extLst>
      <p:ext uri="{BB962C8B-B14F-4D97-AF65-F5344CB8AC3E}">
        <p14:creationId xmlns:p14="http://schemas.microsoft.com/office/powerpoint/2010/main" val="367533182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6DB30-04A8-8306-E134-B68478A5C15D}"/>
              </a:ext>
            </a:extLst>
          </p:cNvPr>
          <p:cNvSpPr>
            <a:spLocks noGrp="1"/>
          </p:cNvSpPr>
          <p:nvPr>
            <p:ph type="title"/>
          </p:nvPr>
        </p:nvSpPr>
        <p:spPr>
          <a:xfrm>
            <a:off x="2194955" y="91993"/>
            <a:ext cx="7802089" cy="929285"/>
          </a:xfrm>
        </p:spPr>
        <p:txBody>
          <a:bodyPr>
            <a:normAutofit/>
          </a:bodyPr>
          <a:lstStyle/>
          <a:p>
            <a:pPr marL="0" indent="0" algn="ctr">
              <a:buNone/>
            </a:pPr>
            <a:r>
              <a:rPr lang="en-US" sz="2800" b="1" dirty="0">
                <a:solidFill>
                  <a:srgbClr val="C00000"/>
                </a:solidFill>
              </a:rPr>
              <a:t>Push Notifications in Python (cont’d)</a:t>
            </a:r>
          </a:p>
        </p:txBody>
      </p:sp>
      <p:sp>
        <p:nvSpPr>
          <p:cNvPr id="4" name="Content Placeholder 3">
            <a:extLst>
              <a:ext uri="{FF2B5EF4-FFF2-40B4-BE49-F238E27FC236}">
                <a16:creationId xmlns:a16="http://schemas.microsoft.com/office/drawing/2014/main" id="{03156B47-D2BE-3DE9-EDD8-7E78CD0431F4}"/>
              </a:ext>
            </a:extLst>
          </p:cNvPr>
          <p:cNvSpPr>
            <a:spLocks noGrp="1"/>
          </p:cNvSpPr>
          <p:nvPr>
            <p:ph idx="1"/>
          </p:nvPr>
        </p:nvSpPr>
        <p:spPr>
          <a:xfrm>
            <a:off x="838199" y="1613751"/>
            <a:ext cx="10515600" cy="4351338"/>
          </a:xfrm>
        </p:spPr>
        <p:txBody>
          <a:bodyPr/>
          <a:lstStyle/>
          <a:p>
            <a:pPr>
              <a:buFont typeface="Wingdings" panose="05000000000000000000" pitchFamily="2" charset="2"/>
              <a:buChar char="§"/>
            </a:pPr>
            <a:r>
              <a:rPr lang="en-US" dirty="0"/>
              <a:t>Render HTML to PNG file: a supportive method to generate PNG from HTML and CSS. This method also returns a base64 string format of the generated image</a:t>
            </a:r>
          </a:p>
          <a:p>
            <a:pPr marL="0" indent="0">
              <a:buNone/>
            </a:pPr>
            <a:endParaRPr lang="en-US" dirty="0"/>
          </a:p>
          <a:p>
            <a:pPr marL="0" indent="0">
              <a:buNone/>
            </a:pPr>
            <a:endParaRPr lang="en-US" dirty="0"/>
          </a:p>
        </p:txBody>
      </p:sp>
      <p:pic>
        <p:nvPicPr>
          <p:cNvPr id="6" name="Picture 5">
            <a:extLst>
              <a:ext uri="{FF2B5EF4-FFF2-40B4-BE49-F238E27FC236}">
                <a16:creationId xmlns:a16="http://schemas.microsoft.com/office/drawing/2014/main" id="{E42032CA-3458-E520-14BA-BBD7BA6D7D3E}"/>
              </a:ext>
            </a:extLst>
          </p:cNvPr>
          <p:cNvPicPr>
            <a:picLocks noChangeAspect="1"/>
          </p:cNvPicPr>
          <p:nvPr/>
        </p:nvPicPr>
        <p:blipFill>
          <a:blip r:embed="rId2"/>
          <a:stretch>
            <a:fillRect/>
          </a:stretch>
        </p:blipFill>
        <p:spPr>
          <a:xfrm>
            <a:off x="1551877" y="3429000"/>
            <a:ext cx="9088244" cy="2330491"/>
          </a:xfrm>
          <a:prstGeom prst="rect">
            <a:avLst/>
          </a:prstGeom>
        </p:spPr>
      </p:pic>
    </p:spTree>
    <p:extLst>
      <p:ext uri="{BB962C8B-B14F-4D97-AF65-F5344CB8AC3E}">
        <p14:creationId xmlns:p14="http://schemas.microsoft.com/office/powerpoint/2010/main" val="403927601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6DB30-04A8-8306-E134-B68478A5C15D}"/>
              </a:ext>
            </a:extLst>
          </p:cNvPr>
          <p:cNvSpPr>
            <a:spLocks noGrp="1"/>
          </p:cNvSpPr>
          <p:nvPr>
            <p:ph type="title"/>
          </p:nvPr>
        </p:nvSpPr>
        <p:spPr>
          <a:xfrm>
            <a:off x="2194955" y="91993"/>
            <a:ext cx="7802089" cy="929285"/>
          </a:xfrm>
        </p:spPr>
        <p:txBody>
          <a:bodyPr>
            <a:normAutofit/>
          </a:bodyPr>
          <a:lstStyle/>
          <a:p>
            <a:pPr marL="0" indent="0" algn="ctr">
              <a:buNone/>
            </a:pPr>
            <a:r>
              <a:rPr lang="en-US" sz="2800" b="1" dirty="0">
                <a:solidFill>
                  <a:srgbClr val="C00000"/>
                </a:solidFill>
              </a:rPr>
              <a:t>Push Notifications in Python (cont’d)</a:t>
            </a:r>
          </a:p>
        </p:txBody>
      </p:sp>
      <p:sp>
        <p:nvSpPr>
          <p:cNvPr id="4" name="Content Placeholder 3">
            <a:extLst>
              <a:ext uri="{FF2B5EF4-FFF2-40B4-BE49-F238E27FC236}">
                <a16:creationId xmlns:a16="http://schemas.microsoft.com/office/drawing/2014/main" id="{03156B47-D2BE-3DE9-EDD8-7E78CD0431F4}"/>
              </a:ext>
            </a:extLst>
          </p:cNvPr>
          <p:cNvSpPr>
            <a:spLocks noGrp="1"/>
          </p:cNvSpPr>
          <p:nvPr>
            <p:ph idx="1"/>
          </p:nvPr>
        </p:nvSpPr>
        <p:spPr>
          <a:xfrm>
            <a:off x="838199" y="1613751"/>
            <a:ext cx="10515600" cy="4351338"/>
          </a:xfrm>
        </p:spPr>
        <p:txBody>
          <a:bodyPr/>
          <a:lstStyle/>
          <a:p>
            <a:pPr>
              <a:buFont typeface="Wingdings" panose="05000000000000000000" pitchFamily="2" charset="2"/>
              <a:buChar char="§"/>
            </a:pPr>
            <a:r>
              <a:rPr lang="en-US" dirty="0"/>
              <a:t>Generate Adaptive Card: </a:t>
            </a:r>
            <a:r>
              <a:rPr lang="en-US" dirty="0" err="1"/>
              <a:t>adaptivecardbuilder</a:t>
            </a:r>
            <a:r>
              <a:rPr lang="en-US" dirty="0"/>
              <a:t> is a powerful module to build an Adaptive Card without memorize too much syntax. Can use dictionary type instead, but the code will become hassle to maintain.</a:t>
            </a:r>
          </a:p>
          <a:p>
            <a:pPr marL="0" indent="0">
              <a:buNone/>
            </a:pPr>
            <a:endParaRPr lang="en-US" dirty="0"/>
          </a:p>
          <a:p>
            <a:pPr marL="0" indent="0">
              <a:buNone/>
            </a:pPr>
            <a:endParaRPr lang="en-US" dirty="0"/>
          </a:p>
        </p:txBody>
      </p:sp>
      <p:pic>
        <p:nvPicPr>
          <p:cNvPr id="5" name="Picture 4">
            <a:extLst>
              <a:ext uri="{FF2B5EF4-FFF2-40B4-BE49-F238E27FC236}">
                <a16:creationId xmlns:a16="http://schemas.microsoft.com/office/drawing/2014/main" id="{1A125375-28F1-F575-2AFB-4A93CAFA40D5}"/>
              </a:ext>
            </a:extLst>
          </p:cNvPr>
          <p:cNvPicPr>
            <a:picLocks noChangeAspect="1"/>
          </p:cNvPicPr>
          <p:nvPr/>
        </p:nvPicPr>
        <p:blipFill>
          <a:blip r:embed="rId2"/>
          <a:stretch>
            <a:fillRect/>
          </a:stretch>
        </p:blipFill>
        <p:spPr>
          <a:xfrm>
            <a:off x="2541141" y="2886704"/>
            <a:ext cx="7109716" cy="3552079"/>
          </a:xfrm>
          <a:prstGeom prst="rect">
            <a:avLst/>
          </a:prstGeom>
        </p:spPr>
      </p:pic>
    </p:spTree>
    <p:extLst>
      <p:ext uri="{BB962C8B-B14F-4D97-AF65-F5344CB8AC3E}">
        <p14:creationId xmlns:p14="http://schemas.microsoft.com/office/powerpoint/2010/main" val="279022680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6DB30-04A8-8306-E134-B68478A5C15D}"/>
              </a:ext>
            </a:extLst>
          </p:cNvPr>
          <p:cNvSpPr>
            <a:spLocks noGrp="1"/>
          </p:cNvSpPr>
          <p:nvPr>
            <p:ph type="title"/>
          </p:nvPr>
        </p:nvSpPr>
        <p:spPr>
          <a:xfrm>
            <a:off x="2194955" y="91993"/>
            <a:ext cx="7802089" cy="929285"/>
          </a:xfrm>
        </p:spPr>
        <p:txBody>
          <a:bodyPr>
            <a:normAutofit/>
          </a:bodyPr>
          <a:lstStyle/>
          <a:p>
            <a:pPr marL="0" indent="0" algn="ctr">
              <a:buNone/>
            </a:pPr>
            <a:r>
              <a:rPr lang="en-US" sz="2800" b="1" dirty="0">
                <a:solidFill>
                  <a:srgbClr val="C00000"/>
                </a:solidFill>
              </a:rPr>
              <a:t>Push Notifications in Python (final result)</a:t>
            </a:r>
          </a:p>
        </p:txBody>
      </p:sp>
      <p:pic>
        <p:nvPicPr>
          <p:cNvPr id="10" name="Picture 9">
            <a:extLst>
              <a:ext uri="{FF2B5EF4-FFF2-40B4-BE49-F238E27FC236}">
                <a16:creationId xmlns:a16="http://schemas.microsoft.com/office/drawing/2014/main" id="{8C953540-8413-DA8B-D54D-282AEAB0EF2C}"/>
              </a:ext>
            </a:extLst>
          </p:cNvPr>
          <p:cNvPicPr>
            <a:picLocks noChangeAspect="1"/>
          </p:cNvPicPr>
          <p:nvPr/>
        </p:nvPicPr>
        <p:blipFill>
          <a:blip r:embed="rId2"/>
          <a:stretch>
            <a:fillRect/>
          </a:stretch>
        </p:blipFill>
        <p:spPr>
          <a:xfrm>
            <a:off x="1830122" y="1204331"/>
            <a:ext cx="8531755" cy="5263376"/>
          </a:xfrm>
          <a:prstGeom prst="rect">
            <a:avLst/>
          </a:prstGeom>
        </p:spPr>
      </p:pic>
    </p:spTree>
    <p:extLst>
      <p:ext uri="{BB962C8B-B14F-4D97-AF65-F5344CB8AC3E}">
        <p14:creationId xmlns:p14="http://schemas.microsoft.com/office/powerpoint/2010/main" val="71023556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a:extLst>
              <a:ext uri="{FF2B5EF4-FFF2-40B4-BE49-F238E27FC236}">
                <a16:creationId xmlns:a16="http://schemas.microsoft.com/office/drawing/2014/main" id="{46B8F94F-5015-D714-397F-6A5344CC4561}"/>
              </a:ext>
            </a:extLst>
          </p:cNvPr>
          <p:cNvGraphicFramePr>
            <a:graphicFrameLocks noChangeAspect="1"/>
          </p:cNvGraphicFramePr>
          <p:nvPr>
            <p:extLst>
              <p:ext uri="{D42A27DB-BD31-4B8C-83A1-F6EECF244321}">
                <p14:modId xmlns:p14="http://schemas.microsoft.com/office/powerpoint/2010/main" val="3645502825"/>
              </p:ext>
            </p:extLst>
          </p:nvPr>
        </p:nvGraphicFramePr>
        <p:xfrm>
          <a:off x="4305581" y="2546248"/>
          <a:ext cx="3580837" cy="1689167"/>
        </p:xfrm>
        <a:graphic>
          <a:graphicData uri="http://schemas.openxmlformats.org/presentationml/2006/ole">
            <mc:AlternateContent xmlns:mc="http://schemas.openxmlformats.org/markup-compatibility/2006">
              <mc:Choice xmlns:v="urn:schemas-microsoft-com:vml" Requires="v">
                <p:oleObj name="Bitmap Image" r:id="rId2" imgW="4604111" imgH="2170986" progId="Paint.Picture.1">
                  <p:embed/>
                </p:oleObj>
              </mc:Choice>
              <mc:Fallback>
                <p:oleObj name="Bitmap Image" r:id="rId2" imgW="4604111" imgH="2170986" progId="Paint.Picture.1">
                  <p:embed/>
                  <p:pic>
                    <p:nvPicPr>
                      <p:cNvPr id="2" name="Object 1">
                        <a:extLst>
                          <a:ext uri="{FF2B5EF4-FFF2-40B4-BE49-F238E27FC236}">
                            <a16:creationId xmlns:a16="http://schemas.microsoft.com/office/drawing/2014/main" id="{46B8F94F-5015-D714-397F-6A5344CC4561}"/>
                          </a:ext>
                        </a:extLst>
                      </p:cNvPr>
                      <p:cNvPicPr/>
                      <p:nvPr/>
                    </p:nvPicPr>
                    <p:blipFill>
                      <a:blip r:embed="rId3"/>
                      <a:stretch>
                        <a:fillRect/>
                      </a:stretch>
                    </p:blipFill>
                    <p:spPr>
                      <a:xfrm>
                        <a:off x="4305581" y="2546248"/>
                        <a:ext cx="3580837" cy="1689167"/>
                      </a:xfrm>
                      <a:prstGeom prst="rect">
                        <a:avLst/>
                      </a:prstGeom>
                    </p:spPr>
                  </p:pic>
                </p:oleObj>
              </mc:Fallback>
            </mc:AlternateContent>
          </a:graphicData>
        </a:graphic>
      </p:graphicFrame>
    </p:spTree>
    <p:extLst>
      <p:ext uri="{BB962C8B-B14F-4D97-AF65-F5344CB8AC3E}">
        <p14:creationId xmlns:p14="http://schemas.microsoft.com/office/powerpoint/2010/main" val="24565811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FF46F-98E3-396A-84DD-4CD085CB63CC}"/>
              </a:ext>
            </a:extLst>
          </p:cNvPr>
          <p:cNvSpPr>
            <a:spLocks noGrp="1"/>
          </p:cNvSpPr>
          <p:nvPr>
            <p:ph type="title"/>
          </p:nvPr>
        </p:nvSpPr>
        <p:spPr>
          <a:xfrm>
            <a:off x="2194955" y="91993"/>
            <a:ext cx="7802089" cy="929285"/>
          </a:xfrm>
        </p:spPr>
        <p:txBody>
          <a:bodyPr>
            <a:normAutofit/>
          </a:bodyPr>
          <a:lstStyle/>
          <a:p>
            <a:pPr marL="0" indent="0" algn="ctr">
              <a:buNone/>
            </a:pPr>
            <a:r>
              <a:rPr lang="en-US" sz="2800" b="1" dirty="0">
                <a:solidFill>
                  <a:srgbClr val="C00000"/>
                </a:solidFill>
              </a:rPr>
              <a:t>Definition</a:t>
            </a:r>
          </a:p>
        </p:txBody>
      </p:sp>
      <p:sp>
        <p:nvSpPr>
          <p:cNvPr id="3" name="Content Placeholder 2">
            <a:extLst>
              <a:ext uri="{FF2B5EF4-FFF2-40B4-BE49-F238E27FC236}">
                <a16:creationId xmlns:a16="http://schemas.microsoft.com/office/drawing/2014/main" id="{733ECE6F-D1B9-3CFA-1438-CE37FD3405E4}"/>
              </a:ext>
            </a:extLst>
          </p:cNvPr>
          <p:cNvSpPr>
            <a:spLocks noGrp="1"/>
          </p:cNvSpPr>
          <p:nvPr>
            <p:ph idx="1"/>
          </p:nvPr>
        </p:nvSpPr>
        <p:spPr>
          <a:xfrm>
            <a:off x="838200" y="2631688"/>
            <a:ext cx="10515600" cy="2263698"/>
          </a:xfrm>
        </p:spPr>
        <p:txBody>
          <a:bodyPr>
            <a:normAutofit/>
          </a:bodyPr>
          <a:lstStyle/>
          <a:p>
            <a:pPr algn="just">
              <a:buFont typeface="Wingdings" panose="05000000000000000000" pitchFamily="2" charset="2"/>
              <a:buChar char="§"/>
            </a:pPr>
            <a:r>
              <a:rPr lang="en-US" dirty="0">
                <a:effectLst/>
                <a:ea typeface="Calibri" panose="020F0502020204030204" pitchFamily="34" charset="0"/>
              </a:rPr>
              <a:t>Automation testing is a software testing technique that automates the process of validating the functionality of software and ensures it meets requirements before being released into production.</a:t>
            </a:r>
          </a:p>
          <a:p>
            <a:pPr algn="just">
              <a:buFont typeface="Wingdings" panose="05000000000000000000" pitchFamily="2" charset="2"/>
              <a:buChar char="§"/>
            </a:pPr>
            <a:r>
              <a:rPr lang="en-US" dirty="0">
                <a:effectLst/>
                <a:ea typeface="Calibri" panose="020F0502020204030204" pitchFamily="34" charset="0"/>
              </a:rPr>
              <a:t>Organization can run specific software tests at a faster pace without human testers.</a:t>
            </a:r>
            <a:endParaRPr lang="en-US" dirty="0"/>
          </a:p>
        </p:txBody>
      </p:sp>
    </p:spTree>
    <p:extLst>
      <p:ext uri="{BB962C8B-B14F-4D97-AF65-F5344CB8AC3E}">
        <p14:creationId xmlns:p14="http://schemas.microsoft.com/office/powerpoint/2010/main" val="12536664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FF46F-98E3-396A-84DD-4CD085CB63CC}"/>
              </a:ext>
            </a:extLst>
          </p:cNvPr>
          <p:cNvSpPr>
            <a:spLocks noGrp="1"/>
          </p:cNvSpPr>
          <p:nvPr>
            <p:ph type="title"/>
          </p:nvPr>
        </p:nvSpPr>
        <p:spPr>
          <a:xfrm>
            <a:off x="2194955" y="91993"/>
            <a:ext cx="7802089" cy="929285"/>
          </a:xfrm>
        </p:spPr>
        <p:txBody>
          <a:bodyPr>
            <a:normAutofit/>
          </a:bodyPr>
          <a:lstStyle/>
          <a:p>
            <a:pPr marL="0" indent="0" algn="ctr">
              <a:buNone/>
            </a:pPr>
            <a:r>
              <a:rPr lang="en-US" sz="2800" b="1" dirty="0">
                <a:solidFill>
                  <a:srgbClr val="C00000"/>
                </a:solidFill>
              </a:rPr>
              <a:t>Key Features of a Good Automated Test</a:t>
            </a:r>
          </a:p>
        </p:txBody>
      </p:sp>
      <p:sp>
        <p:nvSpPr>
          <p:cNvPr id="3" name="Content Placeholder 2">
            <a:extLst>
              <a:ext uri="{FF2B5EF4-FFF2-40B4-BE49-F238E27FC236}">
                <a16:creationId xmlns:a16="http://schemas.microsoft.com/office/drawing/2014/main" id="{733ECE6F-D1B9-3CFA-1438-CE37FD3405E4}"/>
              </a:ext>
            </a:extLst>
          </p:cNvPr>
          <p:cNvSpPr>
            <a:spLocks noGrp="1"/>
          </p:cNvSpPr>
          <p:nvPr>
            <p:ph idx="1"/>
          </p:nvPr>
        </p:nvSpPr>
        <p:spPr>
          <a:xfrm>
            <a:off x="838200" y="1894786"/>
            <a:ext cx="10515600" cy="3068427"/>
          </a:xfrm>
        </p:spPr>
        <p:txBody>
          <a:bodyPr>
            <a:normAutofit fontScale="25000" lnSpcReduction="20000"/>
          </a:bodyPr>
          <a:lstStyle/>
          <a:p>
            <a:pPr marL="400050" marR="0" indent="-285750" algn="just">
              <a:lnSpc>
                <a:spcPct val="115000"/>
              </a:lnSpc>
              <a:spcBef>
                <a:spcPts val="0"/>
              </a:spcBef>
              <a:spcAft>
                <a:spcPts val="0"/>
              </a:spcAft>
              <a:buFont typeface="Wingdings" panose="05000000000000000000" pitchFamily="2" charset="2"/>
              <a:buChar char="§"/>
            </a:pPr>
            <a:r>
              <a:rPr lang="en-US" sz="11200" kern="100" dirty="0">
                <a:effectLst/>
                <a:ea typeface="Calibri" panose="020F0502020204030204" pitchFamily="34" charset="0"/>
                <a:cs typeface="Times New Roman" panose="02020603050405020304" pitchFamily="18" charset="0"/>
              </a:rPr>
              <a:t>Executed programmatically</a:t>
            </a:r>
          </a:p>
          <a:p>
            <a:pPr marL="400050" marR="0" indent="-285750" algn="just">
              <a:lnSpc>
                <a:spcPct val="115000"/>
              </a:lnSpc>
              <a:spcBef>
                <a:spcPts val="0"/>
              </a:spcBef>
              <a:spcAft>
                <a:spcPts val="0"/>
              </a:spcAft>
              <a:buFont typeface="Wingdings" panose="05000000000000000000" pitchFamily="2" charset="2"/>
              <a:buChar char="§"/>
            </a:pPr>
            <a:r>
              <a:rPr lang="en-US" sz="11200" kern="100" dirty="0">
                <a:effectLst/>
                <a:ea typeface="Calibri" panose="020F0502020204030204" pitchFamily="34" charset="0"/>
                <a:cs typeface="Times New Roman" panose="02020603050405020304" pitchFamily="18" charset="0"/>
              </a:rPr>
              <a:t>Repeatable</a:t>
            </a:r>
          </a:p>
          <a:p>
            <a:pPr marL="400050" marR="0" indent="-285750" algn="just">
              <a:lnSpc>
                <a:spcPct val="115000"/>
              </a:lnSpc>
              <a:spcBef>
                <a:spcPts val="0"/>
              </a:spcBef>
              <a:spcAft>
                <a:spcPts val="0"/>
              </a:spcAft>
              <a:buFont typeface="Wingdings" panose="05000000000000000000" pitchFamily="2" charset="2"/>
              <a:buChar char="§"/>
            </a:pPr>
            <a:r>
              <a:rPr lang="en-US" sz="11200" kern="100" dirty="0">
                <a:effectLst/>
                <a:ea typeface="Calibri" panose="020F0502020204030204" pitchFamily="34" charset="0"/>
                <a:cs typeface="Times New Roman" panose="02020603050405020304" pitchFamily="18" charset="0"/>
              </a:rPr>
              <a:t>Test ends with a validation</a:t>
            </a:r>
          </a:p>
          <a:p>
            <a:pPr marL="400050" marR="0" indent="-285750" algn="just">
              <a:lnSpc>
                <a:spcPct val="115000"/>
              </a:lnSpc>
              <a:spcBef>
                <a:spcPts val="0"/>
              </a:spcBef>
              <a:spcAft>
                <a:spcPts val="0"/>
              </a:spcAft>
              <a:buFont typeface="Wingdings" panose="05000000000000000000" pitchFamily="2" charset="2"/>
              <a:buChar char="§"/>
            </a:pPr>
            <a:r>
              <a:rPr lang="en-US" sz="11200" kern="100" dirty="0">
                <a:effectLst/>
                <a:ea typeface="Calibri" panose="020F0502020204030204" pitchFamily="34" charset="0"/>
                <a:cs typeface="Times New Roman" panose="02020603050405020304" pitchFamily="18" charset="0"/>
              </a:rPr>
              <a:t>Stable enough to be used in CI / CD</a:t>
            </a:r>
          </a:p>
          <a:p>
            <a:pPr marL="400050" marR="0" indent="-285750" algn="just">
              <a:lnSpc>
                <a:spcPct val="115000"/>
              </a:lnSpc>
              <a:spcBef>
                <a:spcPts val="0"/>
              </a:spcBef>
              <a:spcAft>
                <a:spcPts val="0"/>
              </a:spcAft>
              <a:buFont typeface="Wingdings" panose="05000000000000000000" pitchFamily="2" charset="2"/>
              <a:buChar char="§"/>
            </a:pPr>
            <a:r>
              <a:rPr lang="en-US" sz="11200" kern="100" dirty="0">
                <a:effectLst/>
                <a:ea typeface="Calibri" panose="020F0502020204030204" pitchFamily="34" charset="0"/>
                <a:cs typeface="Times New Roman" panose="02020603050405020304" pitchFamily="18" charset="0"/>
              </a:rPr>
              <a:t>Easy to understand</a:t>
            </a:r>
          </a:p>
          <a:p>
            <a:pPr marL="400050" marR="0" indent="-285750" algn="just">
              <a:lnSpc>
                <a:spcPct val="115000"/>
              </a:lnSpc>
              <a:spcBef>
                <a:spcPts val="0"/>
              </a:spcBef>
              <a:spcAft>
                <a:spcPts val="0"/>
              </a:spcAft>
              <a:buFont typeface="Wingdings" panose="05000000000000000000" pitchFamily="2" charset="2"/>
              <a:buChar char="§"/>
            </a:pPr>
            <a:r>
              <a:rPr lang="en-US" sz="11200" kern="100" dirty="0">
                <a:effectLst/>
                <a:ea typeface="Calibri" panose="020F0502020204030204" pitchFamily="34" charset="0"/>
                <a:cs typeface="Times New Roman" panose="02020603050405020304" pitchFamily="18" charset="0"/>
              </a:rPr>
              <a:t>Requires as little maintenance as possible</a:t>
            </a:r>
          </a:p>
          <a:p>
            <a:pPr marL="400050" marR="0" indent="-285750" algn="just">
              <a:lnSpc>
                <a:spcPct val="115000"/>
              </a:lnSpc>
              <a:spcBef>
                <a:spcPts val="0"/>
              </a:spcBef>
              <a:spcAft>
                <a:spcPts val="0"/>
              </a:spcAft>
              <a:buFont typeface="Wingdings" panose="05000000000000000000" pitchFamily="2" charset="2"/>
              <a:buChar char="§"/>
            </a:pPr>
            <a:r>
              <a:rPr lang="en-US" sz="11200" kern="100" dirty="0">
                <a:effectLst/>
                <a:ea typeface="Calibri" panose="020F0502020204030204" pitchFamily="34" charset="0"/>
                <a:cs typeface="Times New Roman" panose="02020603050405020304" pitchFamily="18" charset="0"/>
              </a:rPr>
              <a:t>Test is independent and can run in parallel with all other tests</a:t>
            </a:r>
          </a:p>
          <a:p>
            <a:pPr algn="just">
              <a:buFont typeface="Wingdings" panose="05000000000000000000" pitchFamily="2" charset="2"/>
              <a:buChar char="§"/>
            </a:pPr>
            <a:endParaRPr lang="en-US" dirty="0"/>
          </a:p>
        </p:txBody>
      </p:sp>
    </p:spTree>
    <p:extLst>
      <p:ext uri="{BB962C8B-B14F-4D97-AF65-F5344CB8AC3E}">
        <p14:creationId xmlns:p14="http://schemas.microsoft.com/office/powerpoint/2010/main" val="3839393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FF46F-98E3-396A-84DD-4CD085CB63CC}"/>
              </a:ext>
            </a:extLst>
          </p:cNvPr>
          <p:cNvSpPr>
            <a:spLocks noGrp="1"/>
          </p:cNvSpPr>
          <p:nvPr>
            <p:ph type="title"/>
          </p:nvPr>
        </p:nvSpPr>
        <p:spPr>
          <a:xfrm>
            <a:off x="2194955" y="91993"/>
            <a:ext cx="7802089" cy="929285"/>
          </a:xfrm>
        </p:spPr>
        <p:txBody>
          <a:bodyPr>
            <a:normAutofit/>
          </a:bodyPr>
          <a:lstStyle/>
          <a:p>
            <a:pPr marL="0" indent="0" algn="ctr">
              <a:buNone/>
            </a:pPr>
            <a:r>
              <a:rPr lang="en-US" sz="2800" b="1" dirty="0">
                <a:solidFill>
                  <a:srgbClr val="C00000"/>
                </a:solidFill>
              </a:rPr>
              <a:t>Types of Automation Testing Framework</a:t>
            </a:r>
          </a:p>
        </p:txBody>
      </p:sp>
      <p:pic>
        <p:nvPicPr>
          <p:cNvPr id="1028" name="Picture 4" descr="5th Generations Test Automation Framework | BugRaptors">
            <a:extLst>
              <a:ext uri="{FF2B5EF4-FFF2-40B4-BE49-F238E27FC236}">
                <a16:creationId xmlns:a16="http://schemas.microsoft.com/office/drawing/2014/main" id="{9F347477-8842-BF82-BCBD-E484EEB8AF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499" y="1581150"/>
            <a:ext cx="5715000" cy="3695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14445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FF46F-98E3-396A-84DD-4CD085CB63CC}"/>
              </a:ext>
            </a:extLst>
          </p:cNvPr>
          <p:cNvSpPr>
            <a:spLocks noGrp="1"/>
          </p:cNvSpPr>
          <p:nvPr>
            <p:ph type="title"/>
          </p:nvPr>
        </p:nvSpPr>
        <p:spPr>
          <a:xfrm>
            <a:off x="2194955" y="91993"/>
            <a:ext cx="7802089" cy="929285"/>
          </a:xfrm>
        </p:spPr>
        <p:txBody>
          <a:bodyPr>
            <a:normAutofit/>
          </a:bodyPr>
          <a:lstStyle/>
          <a:p>
            <a:pPr marL="0" indent="0" algn="ctr">
              <a:buNone/>
            </a:pPr>
            <a:r>
              <a:rPr lang="en-US" sz="2800" b="1" dirty="0">
                <a:solidFill>
                  <a:srgbClr val="C00000"/>
                </a:solidFill>
              </a:rPr>
              <a:t>Types of Automation Testing Framework (cont’d)</a:t>
            </a:r>
          </a:p>
        </p:txBody>
      </p:sp>
      <p:sp>
        <p:nvSpPr>
          <p:cNvPr id="3" name="Content Placeholder 2">
            <a:extLst>
              <a:ext uri="{FF2B5EF4-FFF2-40B4-BE49-F238E27FC236}">
                <a16:creationId xmlns:a16="http://schemas.microsoft.com/office/drawing/2014/main" id="{733ECE6F-D1B9-3CFA-1438-CE37FD3405E4}"/>
              </a:ext>
            </a:extLst>
          </p:cNvPr>
          <p:cNvSpPr>
            <a:spLocks noGrp="1"/>
          </p:cNvSpPr>
          <p:nvPr>
            <p:ph idx="1"/>
          </p:nvPr>
        </p:nvSpPr>
        <p:spPr>
          <a:xfrm>
            <a:off x="838200" y="1693545"/>
            <a:ext cx="10515600" cy="3134933"/>
          </a:xfrm>
        </p:spPr>
        <p:txBody>
          <a:bodyPr>
            <a:normAutofit/>
          </a:bodyPr>
          <a:lstStyle/>
          <a:p>
            <a:pPr marL="0" indent="0">
              <a:buNone/>
            </a:pPr>
            <a:r>
              <a:rPr lang="en-US" b="1" dirty="0">
                <a:solidFill>
                  <a:srgbClr val="C00000"/>
                </a:solidFill>
              </a:rPr>
              <a:t>Linear Automation Framework:</a:t>
            </a:r>
          </a:p>
          <a:p>
            <a:pPr algn="just">
              <a:buFont typeface="Wingdings" panose="05000000000000000000" pitchFamily="2" charset="2"/>
              <a:buChar char="§"/>
            </a:pPr>
            <a:r>
              <a:rPr lang="en-US" dirty="0"/>
              <a:t>Also referred to as a record-and-playback framework</a:t>
            </a:r>
          </a:p>
          <a:p>
            <a:pPr algn="just">
              <a:buFont typeface="Wingdings" panose="05000000000000000000" pitchFamily="2" charset="2"/>
              <a:buChar char="§"/>
            </a:pPr>
            <a:r>
              <a:rPr lang="en-US" dirty="0"/>
              <a:t>Testers do not need to write code to create functions and the steps are written in sequential order</a:t>
            </a:r>
          </a:p>
          <a:p>
            <a:pPr algn="just">
              <a:buFont typeface="Wingdings" panose="05000000000000000000" pitchFamily="2" charset="2"/>
              <a:buChar char="§"/>
            </a:pPr>
            <a:r>
              <a:rPr lang="en-US" dirty="0"/>
              <a:t>Tester records each step (navigation, user input, checkpoints, etc.), plays the script back automatically to conduct the test</a:t>
            </a:r>
          </a:p>
        </p:txBody>
      </p:sp>
    </p:spTree>
    <p:extLst>
      <p:ext uri="{BB962C8B-B14F-4D97-AF65-F5344CB8AC3E}">
        <p14:creationId xmlns:p14="http://schemas.microsoft.com/office/powerpoint/2010/main" val="26427379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FF46F-98E3-396A-84DD-4CD085CB63CC}"/>
              </a:ext>
            </a:extLst>
          </p:cNvPr>
          <p:cNvSpPr>
            <a:spLocks noGrp="1"/>
          </p:cNvSpPr>
          <p:nvPr>
            <p:ph type="title"/>
          </p:nvPr>
        </p:nvSpPr>
        <p:spPr>
          <a:xfrm>
            <a:off x="2194955" y="91993"/>
            <a:ext cx="7802089" cy="929285"/>
          </a:xfrm>
        </p:spPr>
        <p:txBody>
          <a:bodyPr>
            <a:normAutofit/>
          </a:bodyPr>
          <a:lstStyle/>
          <a:p>
            <a:pPr marL="0" indent="0" algn="ctr">
              <a:buNone/>
            </a:pPr>
            <a:r>
              <a:rPr lang="en-US" sz="2800" b="1" dirty="0">
                <a:solidFill>
                  <a:srgbClr val="C00000"/>
                </a:solidFill>
              </a:rPr>
              <a:t>Types of Automation Testing Framework (cont’d)</a:t>
            </a:r>
          </a:p>
        </p:txBody>
      </p:sp>
      <p:sp>
        <p:nvSpPr>
          <p:cNvPr id="3" name="Content Placeholder 2">
            <a:extLst>
              <a:ext uri="{FF2B5EF4-FFF2-40B4-BE49-F238E27FC236}">
                <a16:creationId xmlns:a16="http://schemas.microsoft.com/office/drawing/2014/main" id="{733ECE6F-D1B9-3CFA-1438-CE37FD3405E4}"/>
              </a:ext>
            </a:extLst>
          </p:cNvPr>
          <p:cNvSpPr>
            <a:spLocks noGrp="1"/>
          </p:cNvSpPr>
          <p:nvPr>
            <p:ph idx="1"/>
          </p:nvPr>
        </p:nvSpPr>
        <p:spPr>
          <a:xfrm>
            <a:off x="838200" y="1883116"/>
            <a:ext cx="10515600" cy="3982426"/>
          </a:xfrm>
        </p:spPr>
        <p:txBody>
          <a:bodyPr>
            <a:normAutofit/>
          </a:bodyPr>
          <a:lstStyle/>
          <a:p>
            <a:pPr algn="just">
              <a:buFont typeface="Wingdings" panose="05000000000000000000" pitchFamily="2" charset="2"/>
              <a:buChar char="§"/>
            </a:pPr>
            <a:r>
              <a:rPr lang="en-US" b="1" dirty="0">
                <a:solidFill>
                  <a:srgbClr val="C00000"/>
                </a:solidFill>
              </a:rPr>
              <a:t>Advantages:</a:t>
            </a:r>
          </a:p>
          <a:p>
            <a:pPr algn="just"/>
            <a:r>
              <a:rPr lang="en-US" sz="2400" dirty="0"/>
              <a:t>No need to write custom code</a:t>
            </a:r>
          </a:p>
          <a:p>
            <a:pPr algn="just"/>
            <a:r>
              <a:rPr lang="en-US" sz="2400" dirty="0"/>
              <a:t>One of the fastest ways to generate test scripts</a:t>
            </a:r>
          </a:p>
          <a:p>
            <a:pPr algn="just"/>
            <a:r>
              <a:rPr lang="en-US" sz="2400" dirty="0"/>
              <a:t>Easy to understand the test workflow</a:t>
            </a:r>
          </a:p>
          <a:p>
            <a:pPr algn="just"/>
            <a:r>
              <a:rPr lang="en-US" sz="2400" dirty="0"/>
              <a:t>Easy to get up and running with automated testing, especially with a new tool</a:t>
            </a:r>
          </a:p>
          <a:p>
            <a:pPr algn="just">
              <a:buFont typeface="Wingdings" panose="05000000000000000000" pitchFamily="2" charset="2"/>
              <a:buChar char="§"/>
            </a:pPr>
            <a:r>
              <a:rPr lang="en-US" b="1" dirty="0">
                <a:solidFill>
                  <a:srgbClr val="C00000"/>
                </a:solidFill>
              </a:rPr>
              <a:t>Disadvantages:</a:t>
            </a:r>
          </a:p>
          <a:p>
            <a:pPr algn="just"/>
            <a:r>
              <a:rPr lang="en-US" sz="2400" dirty="0"/>
              <a:t>Test scripts are not reusable</a:t>
            </a:r>
          </a:p>
          <a:p>
            <a:pPr algn="just"/>
            <a:r>
              <a:rPr lang="en-US" sz="2400" dirty="0"/>
              <a:t>Maintenance is considered a hassle</a:t>
            </a:r>
          </a:p>
        </p:txBody>
      </p:sp>
    </p:spTree>
    <p:extLst>
      <p:ext uri="{BB962C8B-B14F-4D97-AF65-F5344CB8AC3E}">
        <p14:creationId xmlns:p14="http://schemas.microsoft.com/office/powerpoint/2010/main" val="38664984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9DAE99FD4410994B8146E4DD7D672ABD" ma:contentTypeVersion="17" ma:contentTypeDescription="Create a new document." ma:contentTypeScope="" ma:versionID="d67b1f71b0b27cbe51ed0554e339c037">
  <xsd:schema xmlns:xsd="http://www.w3.org/2001/XMLSchema" xmlns:xs="http://www.w3.org/2001/XMLSchema" xmlns:p="http://schemas.microsoft.com/office/2006/metadata/properties" xmlns:ns2="b718ff34-2e17-4225-98c9-51db54248ea7" xmlns:ns3="5c8d370a-9004-4bc3-a5cb-f4a1012fe10d" targetNamespace="http://schemas.microsoft.com/office/2006/metadata/properties" ma:root="true" ma:fieldsID="105c30d0622aed4ce575568ad842d1eb" ns2:_="" ns3:_="">
    <xsd:import namespace="b718ff34-2e17-4225-98c9-51db54248ea7"/>
    <xsd:import namespace="5c8d370a-9004-4bc3-a5cb-f4a1012fe10d"/>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MediaLengthInSeconds" minOccurs="0"/>
                <xsd:element ref="ns2:MediaServiceObjectDetectorVersions" minOccurs="0"/>
                <xsd:element ref="ns2:lcf76f155ced4ddcb4097134ff3c332f" minOccurs="0"/>
                <xsd:element ref="ns3:TaxCatchAll"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718ff34-2e17-4225-98c9-51db54248ea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LengthInSeconds" ma:index="19" nillable="true" ma:displayName="Length (seconds)" ma:internalName="MediaLengthInSeconds" ma:readOnly="true">
      <xsd:simpleType>
        <xsd:restriction base="dms:Unknown"/>
      </xsd:simpleType>
    </xsd:element>
    <xsd:element name="MediaServiceObjectDetectorVersions" ma:index="20" nillable="true" ma:displayName="MediaServiceObjectDetectorVersions" ma:hidden="true" ma:indexed="true" ma:internalName="MediaServiceObjectDetectorVersions" ma:readOnly="true">
      <xsd:simpleType>
        <xsd:restriction base="dms:Text"/>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0b71a908-9dae-4f72-9424-e8ff7903fbcc" ma:termSetId="09814cd3-568e-fe90-9814-8d621ff8fb84" ma:anchorId="fba54fb3-c3e1-fe81-a776-ca4b69148c4d" ma:open="true" ma:isKeyword="false">
      <xsd:complexType>
        <xsd:sequence>
          <xsd:element ref="pc:Terms" minOccurs="0" maxOccurs="1"/>
        </xsd:sequence>
      </xsd:complexType>
    </xsd:element>
    <xsd:element name="MediaServiceSearchProperties" ma:index="24"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5c8d370a-9004-4bc3-a5cb-f4a1012fe10d"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09a52d79-6142-4f39-8fa3-d8bea74ec1d5}" ma:internalName="TaxCatchAll" ma:showField="CatchAllData" ma:web="5c8d370a-9004-4bc3-a5cb-f4a1012fe10d">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b718ff34-2e17-4225-98c9-51db54248ea7">
      <Terms xmlns="http://schemas.microsoft.com/office/infopath/2007/PartnerControls"/>
    </lcf76f155ced4ddcb4097134ff3c332f>
    <TaxCatchAll xmlns="5c8d370a-9004-4bc3-a5cb-f4a1012fe10d" xsi:nil="true"/>
  </documentManagement>
</p:properties>
</file>

<file path=customXml/itemProps1.xml><?xml version="1.0" encoding="utf-8"?>
<ds:datastoreItem xmlns:ds="http://schemas.openxmlformats.org/officeDocument/2006/customXml" ds:itemID="{E6B87501-E29F-4B00-85C0-9FA4127854A5}">
  <ds:schemaRefs>
    <ds:schemaRef ds:uri="http://schemas.microsoft.com/sharepoint/v3/contenttype/forms"/>
  </ds:schemaRefs>
</ds:datastoreItem>
</file>

<file path=customXml/itemProps2.xml><?xml version="1.0" encoding="utf-8"?>
<ds:datastoreItem xmlns:ds="http://schemas.openxmlformats.org/officeDocument/2006/customXml" ds:itemID="{BD17EF3F-9EA4-4909-9F4C-96E85CE7419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718ff34-2e17-4225-98c9-51db54248ea7"/>
    <ds:schemaRef ds:uri="5c8d370a-9004-4bc3-a5cb-f4a1012fe10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88CFA72-765B-48E1-8B57-3117B76C6F6F}">
  <ds:schemaRefs>
    <ds:schemaRef ds:uri="http://purl.org/dc/dcmitype/"/>
    <ds:schemaRef ds:uri="http://schemas.microsoft.com/office/2006/metadata/properties"/>
    <ds:schemaRef ds:uri="http://purl.org/dc/elements/1.1/"/>
    <ds:schemaRef ds:uri="5c8d370a-9004-4bc3-a5cb-f4a1012fe10d"/>
    <ds:schemaRef ds:uri="http://schemas.openxmlformats.org/package/2006/metadata/core-properties"/>
    <ds:schemaRef ds:uri="http://purl.org/dc/terms/"/>
    <ds:schemaRef ds:uri="http://schemas.microsoft.com/office/2006/documentManagement/types"/>
    <ds:schemaRef ds:uri="http://schemas.microsoft.com/office/infopath/2007/PartnerControls"/>
    <ds:schemaRef ds:uri="b718ff34-2e17-4225-98c9-51db54248ea7"/>
    <ds:schemaRef ds:uri="http://www.w3.org/XML/1998/namespace"/>
  </ds:schemaRefs>
</ds:datastoreItem>
</file>

<file path=docMetadata/LabelInfo.xml><?xml version="1.0" encoding="utf-8"?>
<clbl:labelList xmlns:clbl="http://schemas.microsoft.com/office/2020/mipLabelMetadata">
  <clbl:label id="{189c1a2f-03d3-4788-bafa-4d9775e75610}" enabled="1" method="Privileged" siteId="{c19239e5-1337-436d-800a-1b4283c280dd}" removed="0"/>
</clbl:labelList>
</file>

<file path=docProps/app.xml><?xml version="1.0" encoding="utf-8"?>
<Properties xmlns="http://schemas.openxmlformats.org/officeDocument/2006/extended-properties" xmlns:vt="http://schemas.openxmlformats.org/officeDocument/2006/docPropsVTypes">
  <TotalTime>18513</TotalTime>
  <Words>2238</Words>
  <Application>Microsoft Office PowerPoint</Application>
  <PresentationFormat>Widescreen</PresentationFormat>
  <Paragraphs>206</Paragraphs>
  <Slides>48</Slides>
  <Notes>0</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48</vt:i4>
      </vt:variant>
    </vt:vector>
  </HeadingPairs>
  <TitlesOfParts>
    <vt:vector size="58" baseType="lpstr">
      <vt:lpstr>Aptos</vt:lpstr>
      <vt:lpstr>Arial</vt:lpstr>
      <vt:lpstr>Calibri</vt:lpstr>
      <vt:lpstr>Calibri Light</vt:lpstr>
      <vt:lpstr>Consolas</vt:lpstr>
      <vt:lpstr>Segoe UI</vt:lpstr>
      <vt:lpstr>Source Serif 4</vt:lpstr>
      <vt:lpstr>Wingdings</vt:lpstr>
      <vt:lpstr>Office Theme</vt:lpstr>
      <vt:lpstr>Bitmap Image</vt:lpstr>
      <vt:lpstr>AUTOMATION TEST </vt:lpstr>
      <vt:lpstr>Training Objectives</vt:lpstr>
      <vt:lpstr>Content Table</vt:lpstr>
      <vt:lpstr>PowerPoint Presentation</vt:lpstr>
      <vt:lpstr>Definition</vt:lpstr>
      <vt:lpstr>Key Features of a Good Automated Test</vt:lpstr>
      <vt:lpstr>Types of Automation Testing Framework</vt:lpstr>
      <vt:lpstr>Types of Automation Testing Framework (cont’d)</vt:lpstr>
      <vt:lpstr>Types of Automation Testing Framework (cont’d)</vt:lpstr>
      <vt:lpstr>Types of Automation Testing Framework (cont’d)</vt:lpstr>
      <vt:lpstr>Types of Automation Testing Framework (cont’d)</vt:lpstr>
      <vt:lpstr>Types of Automation Testing Framework (cont’d)</vt:lpstr>
      <vt:lpstr>Types of Automation Testing Framework (cont’d)</vt:lpstr>
      <vt:lpstr>Types of Automation Testing Framework (cont’d)</vt:lpstr>
      <vt:lpstr>Types of Automation Testing Framework (cont’d)</vt:lpstr>
      <vt:lpstr>Types of Automation Testing Framework (cont’d)</vt:lpstr>
      <vt:lpstr>Types of Automation Testing Framework (cont’d)</vt:lpstr>
      <vt:lpstr>Types of Automation Testing Framework (cont’d)</vt:lpstr>
      <vt:lpstr>Benefits</vt:lpstr>
      <vt:lpstr>PowerPoint Presentation</vt:lpstr>
      <vt:lpstr>Some definitions</vt:lpstr>
      <vt:lpstr>Some definitions (cont’d)</vt:lpstr>
      <vt:lpstr>Why choose Selenium?</vt:lpstr>
      <vt:lpstr>Selenium in Python</vt:lpstr>
      <vt:lpstr>Install Selenium for Python</vt:lpstr>
      <vt:lpstr>PowerPoint Presentation</vt:lpstr>
      <vt:lpstr>Environment for Testing</vt:lpstr>
      <vt:lpstr>Test Case and Test Scenario</vt:lpstr>
      <vt:lpstr>Test Case and Test Scenario (con’t)</vt:lpstr>
      <vt:lpstr>Test Case and Test Scenario (con’t)</vt:lpstr>
      <vt:lpstr>Test Case and Test Scenario (con’t)</vt:lpstr>
      <vt:lpstr>Test Suite structure in Selenium IDE</vt:lpstr>
      <vt:lpstr>PowerPoint Presentation</vt:lpstr>
      <vt:lpstr>What is logging?</vt:lpstr>
      <vt:lpstr>Difference between logging and printing to console</vt:lpstr>
      <vt:lpstr>Test Report</vt:lpstr>
      <vt:lpstr>How to generate Test Report in Python</vt:lpstr>
      <vt:lpstr>How to generate Test Report in Python (cont’d)</vt:lpstr>
      <vt:lpstr>PowerPoint Presentation</vt:lpstr>
      <vt:lpstr>Purpose of Push Notifications in MS-Teams</vt:lpstr>
      <vt:lpstr>What is Adaptive Card?</vt:lpstr>
      <vt:lpstr>Example of Adaptive Card</vt:lpstr>
      <vt:lpstr>Push Notifications in Python</vt:lpstr>
      <vt:lpstr>Push Notifications in Python (cont’d)</vt:lpstr>
      <vt:lpstr>Push Notifications in Python (cont’d)</vt:lpstr>
      <vt:lpstr>Push Notifications in Python (cont’d)</vt:lpstr>
      <vt:lpstr>Push Notifications in Python (final result)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Son, Le Thai Hoang [Marketing]</dc:creator>
  <cp:lastModifiedBy>Kien, Doan Hong Hieu [Tech/InsTech &amp; Innovation]</cp:lastModifiedBy>
  <cp:revision>230</cp:revision>
  <dcterms:created xsi:type="dcterms:W3CDTF">2021-09-10T03:22:30Z</dcterms:created>
  <dcterms:modified xsi:type="dcterms:W3CDTF">2024-08-06T10:30:16Z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316681b8-37d0-456c-9290-40637ca7843d_Enabled">
    <vt:lpwstr>true</vt:lpwstr>
  </property>
  <property fmtid="{D5CDD505-2E9C-101B-9397-08002B2CF9AE}" pid="3" name="MSIP_Label_316681b8-37d0-456c-9290-40637ca7843d_SetDate">
    <vt:lpwstr>2022-08-09T06:24:00Z</vt:lpwstr>
  </property>
  <property fmtid="{D5CDD505-2E9C-101B-9397-08002B2CF9AE}" pid="4" name="MSIP_Label_316681b8-37d0-456c-9290-40637ca7843d_Method">
    <vt:lpwstr>Privileged</vt:lpwstr>
  </property>
  <property fmtid="{D5CDD505-2E9C-101B-9397-08002B2CF9AE}" pid="5" name="MSIP_Label_316681b8-37d0-456c-9290-40637ca7843d_Name">
    <vt:lpwstr>NO FW</vt:lpwstr>
  </property>
  <property fmtid="{D5CDD505-2E9C-101B-9397-08002B2CF9AE}" pid="6" name="MSIP_Label_316681b8-37d0-456c-9290-40637ca7843d_SiteId">
    <vt:lpwstr>c19239e5-1337-436d-800a-1b4283c280dd</vt:lpwstr>
  </property>
  <property fmtid="{D5CDD505-2E9C-101B-9397-08002B2CF9AE}" pid="7" name="MSIP_Label_316681b8-37d0-456c-9290-40637ca7843d_ActionId">
    <vt:lpwstr>27fb837c-9360-4823-94e3-880a2f83de50</vt:lpwstr>
  </property>
  <property fmtid="{D5CDD505-2E9C-101B-9397-08002B2CF9AE}" pid="8" name="MSIP_Label_316681b8-37d0-456c-9290-40637ca7843d_ContentBits">
    <vt:lpwstr>0</vt:lpwstr>
  </property>
  <property fmtid="{D5CDD505-2E9C-101B-9397-08002B2CF9AE}" pid="9" name="ContentTypeId">
    <vt:lpwstr>0x0101009DAE99FD4410994B8146E4DD7D672ABD</vt:lpwstr>
  </property>
  <property fmtid="{D5CDD505-2E9C-101B-9397-08002B2CF9AE}" pid="10" name="MediaServiceImageTags">
    <vt:lpwstr/>
  </property>
</Properties>
</file>