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Amatic SC"/>
      <p:regular r:id="rId25"/>
      <p:bold r:id="rId26"/>
    </p:embeddedFont>
    <p:embeddedFont>
      <p:font typeface="Montserrat"/>
      <p:regular r:id="rId27"/>
      <p:bold r:id="rId28"/>
      <p:italic r:id="rId29"/>
      <p:boldItalic r:id="rId30"/>
    </p:embeddedFont>
    <p:embeddedFont>
      <p:font typeface="Source Code Pro"/>
      <p:regular r:id="rId31"/>
      <p:bold r:id="rId32"/>
      <p:italic r:id="rId33"/>
      <p:boldItalic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maticSC-bold.fntdata"/><Relationship Id="rId25" Type="http://schemas.openxmlformats.org/officeDocument/2006/relationships/font" Target="fonts/AmaticSC-regular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CodePro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33" Type="http://schemas.openxmlformats.org/officeDocument/2006/relationships/font" Target="fonts/SourceCodePro-italic.fntdata"/><Relationship Id="rId10" Type="http://schemas.openxmlformats.org/officeDocument/2006/relationships/slide" Target="slides/slide5.xml"/><Relationship Id="rId32" Type="http://schemas.openxmlformats.org/officeDocument/2006/relationships/font" Target="fonts/SourceCodePro-bold.fntdata"/><Relationship Id="rId13" Type="http://schemas.openxmlformats.org/officeDocument/2006/relationships/slide" Target="slides/slide8.xml"/><Relationship Id="rId35" Type="http://schemas.openxmlformats.org/officeDocument/2006/relationships/font" Target="fonts/OpenSans-regular.fntdata"/><Relationship Id="rId12" Type="http://schemas.openxmlformats.org/officeDocument/2006/relationships/slide" Target="slides/slide7.xml"/><Relationship Id="rId34" Type="http://schemas.openxmlformats.org/officeDocument/2006/relationships/font" Target="fonts/SourceCodePro-boldItalic.fntdata"/><Relationship Id="rId15" Type="http://schemas.openxmlformats.org/officeDocument/2006/relationships/slide" Target="slides/slide10.xml"/><Relationship Id="rId37" Type="http://schemas.openxmlformats.org/officeDocument/2006/relationships/font" Target="fonts/OpenSans-italic.fntdata"/><Relationship Id="rId14" Type="http://schemas.openxmlformats.org/officeDocument/2006/relationships/slide" Target="slides/slide9.xml"/><Relationship Id="rId36" Type="http://schemas.openxmlformats.org/officeDocument/2006/relationships/font" Target="fonts/OpenSans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42120d34f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42120d34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42120d34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42120d34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42120d34f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42120d34f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42120d34f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42120d34f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42120d34f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42120d34f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43183b5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43183b5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42120d34f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42120d34f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f68290c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f68290c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f68290ca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f68290ca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42120d34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42120d34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42120d34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42120d34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42120d34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42120d34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42120d34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42120d34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42120d34f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42120d34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42120d34f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42120d34f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Giới Thiệu Thuật Toán Apriori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Open Sans"/>
                <a:ea typeface="Open Sans"/>
                <a:cs typeface="Open Sans"/>
                <a:sym typeface="Open Sans"/>
              </a:rPr>
              <a:t>Nhóm 03 • 24/10/2019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Khai phá luật kết hợp</a:t>
            </a:r>
            <a:endParaRPr/>
          </a:p>
        </p:txBody>
      </p:sp>
      <p:sp>
        <p:nvSpPr>
          <p:cNvPr id="115" name="Google Shape;115;p22"/>
          <p:cNvSpPr txBox="1"/>
          <p:nvPr/>
        </p:nvSpPr>
        <p:spPr>
          <a:xfrm>
            <a:off x="373025" y="1253000"/>
            <a:ext cx="7728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●"/>
            </a:pPr>
            <a:r>
              <a:rPr lang="vi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Có nhiều thuật toán khai phá luật kết hợp 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○"/>
            </a:pPr>
            <a:r>
              <a:rPr lang="vi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Mỗi thuật toán có chiến lược riêng, cấu trúc dữ liệu riêng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○"/>
            </a:pPr>
            <a:r>
              <a:rPr lang="vi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Các thuật toán có thể khác nhau tuy nhiên phải cho cùng tập luật kết qua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-"/>
            </a:pPr>
            <a:r>
              <a:rPr lang="vi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 Thuật toán phổ biến đó là : Apriori và FP-Growth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Thuật toán aPRIORI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228675"/>
            <a:ext cx="86220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 sz="1800"/>
              <a:t>Được đề xuất bởi R.Agrawal and R.Srikant (1994)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 sz="1800"/>
              <a:t>Có ảnh hưởng lớn đến các thuật toán về sau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 sz="1800"/>
              <a:t>Cho trước giá trị ngưỡng min_sup và min_conf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 sz="1800"/>
              <a:t>Thuật toán gồm 2 giai đoạn: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vi" sz="1800"/>
              <a:t>Giai đoạn 1: Tìm tập L gồm tất cả Itemset phổ biến (Độ phổ biến lớn hơn min_sup)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vi" sz="1800"/>
              <a:t>Giai đoạn 2: Phát sinh các luật từ tập phổ biến L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VD: tạo tập phổ biến</a:t>
            </a: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1025"/>
            <a:ext cx="8153200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Vd: </a:t>
            </a:r>
            <a:r>
              <a:rPr lang="vi"/>
              <a:t>tạo tập phổ biến</a:t>
            </a:r>
            <a:endParaRPr/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075" y="1138225"/>
            <a:ext cx="8102074" cy="37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VD: </a:t>
            </a:r>
            <a:r>
              <a:rPr lang="vi"/>
              <a:t>tạo tập phổ biến</a:t>
            </a:r>
            <a:endParaRPr/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93850"/>
            <a:ext cx="8742925" cy="37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GIAI ĐOẠN 2: PHÁT SINH TẬP LUẬT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228675"/>
            <a:ext cx="86220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 sz="1800"/>
              <a:t>Sau khi có được tập itemset phổ biến 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 sz="1800"/>
              <a:t>Với mỗi itemset trong L tìm tất cả các tập con khác rỗng của nó 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125" y="2571750"/>
            <a:ext cx="8086051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Thuật toán aPRIORI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6250"/>
            <a:ext cx="8762049" cy="30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cons	</a:t>
            </a:r>
            <a:endParaRPr/>
          </a:p>
        </p:txBody>
      </p:sp>
      <p:pic>
        <p:nvPicPr>
          <p:cNvPr id="158" name="Google Shape;1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6250"/>
            <a:ext cx="8770874" cy="37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Thu</a:t>
            </a:r>
            <a:r>
              <a:rPr lang="vi"/>
              <a:t>ật toán </a:t>
            </a:r>
            <a:r>
              <a:rPr lang="vi"/>
              <a:t>ECLAT</a:t>
            </a:r>
            <a:endParaRPr/>
          </a:p>
        </p:txBody>
      </p:sp>
      <p:pic>
        <p:nvPicPr>
          <p:cNvPr id="164" name="Google Shape;1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93850"/>
            <a:ext cx="8520600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Montserrat"/>
                <a:ea typeface="Montserrat"/>
                <a:cs typeface="Montserrat"/>
                <a:sym typeface="Montserrat"/>
              </a:rPr>
              <a:t>Demo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Montserrat"/>
                <a:ea typeface="Montserrat"/>
                <a:cs typeface="Montserrat"/>
                <a:sym typeface="Montserrat"/>
              </a:rPr>
              <a:t>Tổng quan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latin typeface="Open Sans"/>
                <a:ea typeface="Open Sans"/>
                <a:cs typeface="Open Sans"/>
                <a:sym typeface="Open Sans"/>
              </a:rPr>
              <a:t>1.Các Khái Niệm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vi" sz="1500">
                <a:latin typeface="Open Sans"/>
                <a:ea typeface="Open Sans"/>
                <a:cs typeface="Open Sans"/>
                <a:sym typeface="Open Sans"/>
              </a:rPr>
              <a:t>Bài Toán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vi" sz="1500">
                <a:latin typeface="Open Sans"/>
                <a:ea typeface="Open Sans"/>
                <a:cs typeface="Open Sans"/>
                <a:sym typeface="Open Sans"/>
              </a:rPr>
              <a:t>Khái niệm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vi">
                <a:latin typeface="Open Sans"/>
                <a:ea typeface="Open Sans"/>
                <a:cs typeface="Open Sans"/>
                <a:sym typeface="Open Sans"/>
              </a:rPr>
              <a:t>2. Thuật Toán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latin typeface="Open Sans"/>
                <a:ea typeface="Open Sans"/>
                <a:cs typeface="Open Sans"/>
                <a:sym typeface="Open Sans"/>
              </a:rPr>
              <a:t>3. Demo 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Bài TOÁN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 sz="2400"/>
              <a:t>Phân tích giỏ hàng của các khách hàng để phát hiện hành vi (thói quen) mua hàng của khách? 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Mẫu phổ biến (Frequent PATTERNS)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 sz="1800"/>
              <a:t>Là mẫu xảy ra thường xuyên trong data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 sz="1800"/>
              <a:t>Có nhiều loại: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vi" sz="1800"/>
              <a:t>Tập Phổ biến (Frequent Itemsets)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vi" sz="1800"/>
              <a:t>Dãy tuần tự phổ biến (Frequent Subsequences)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vi" sz="1800"/>
              <a:t>Các cấu trúc phổ biến (Frequent Substructures)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TẬP PHỔ BIẾN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8675"/>
            <a:ext cx="8595325" cy="33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dãy tuần tự phổ biến (fREQUENT SUBSEQUENCES)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228675"/>
            <a:ext cx="8748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Là mẫu xảy ra </a:t>
            </a:r>
            <a:r>
              <a:rPr b="1" lang="vi"/>
              <a:t>thường xuyên</a:t>
            </a:r>
            <a:r>
              <a:rPr lang="vi"/>
              <a:t> </a:t>
            </a:r>
            <a:r>
              <a:rPr b="1" lang="vi">
                <a:solidFill>
                  <a:srgbClr val="FF0000"/>
                </a:solidFill>
              </a:rPr>
              <a:t>CÓ</a:t>
            </a:r>
            <a:r>
              <a:rPr lang="vi">
                <a:solidFill>
                  <a:srgbClr val="FF0000"/>
                </a:solidFill>
              </a:rPr>
              <a:t> </a:t>
            </a:r>
            <a:r>
              <a:rPr b="1" lang="vi">
                <a:solidFill>
                  <a:srgbClr val="FF0000"/>
                </a:solidFill>
              </a:rPr>
              <a:t>THỨ TỰ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vi"/>
              <a:t>VD : Xu hướng của khách hàng thường xảy ra như:</a:t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b="1" lang="vi"/>
              <a:t>Đầu tiên mua “Computer"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vi"/>
              <a:t>Sau đó mua “</a:t>
            </a:r>
            <a:r>
              <a:rPr b="1" lang="vi"/>
              <a:t>OS”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vi"/>
              <a:t>Tiếp theo mua kèm “Word,Excel..”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vi"/>
              <a:t>Cuối cùng là “Anti Virus"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Montserrat"/>
                <a:ea typeface="Montserrat"/>
                <a:cs typeface="Montserrat"/>
                <a:sym typeface="Montserrat"/>
              </a:rPr>
              <a:t>Example Data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325" y="1176575"/>
            <a:ext cx="7792849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ĐỘ Đo để đánh giá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71750"/>
            <a:ext cx="8330499" cy="281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625" y="1093850"/>
            <a:ext cx="8715375" cy="147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LUẬT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228675"/>
            <a:ext cx="8707800" cy="38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Tính độ hỗ trợ và độ tin cậy của luật: Clothes &gt;&gt; Milk, Chicken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2863" y="1686425"/>
            <a:ext cx="4714875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