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98" r:id="rId4"/>
    <p:sldId id="258" r:id="rId5"/>
    <p:sldId id="259" r:id="rId6"/>
    <p:sldId id="260" r:id="rId7"/>
    <p:sldId id="261" r:id="rId8"/>
    <p:sldId id="271" r:id="rId9"/>
    <p:sldId id="299" r:id="rId10"/>
    <p:sldId id="263" r:id="rId11"/>
    <p:sldId id="309" r:id="rId12"/>
    <p:sldId id="272" r:id="rId13"/>
    <p:sldId id="301" r:id="rId14"/>
    <p:sldId id="302" r:id="rId15"/>
    <p:sldId id="300" r:id="rId16"/>
    <p:sldId id="273" r:id="rId17"/>
    <p:sldId id="275" r:id="rId18"/>
    <p:sldId id="274" r:id="rId19"/>
    <p:sldId id="278" r:id="rId20"/>
    <p:sldId id="279" r:id="rId21"/>
    <p:sldId id="276" r:id="rId22"/>
    <p:sldId id="277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3" r:id="rId41"/>
    <p:sldId id="304" r:id="rId42"/>
    <p:sldId id="305" r:id="rId43"/>
    <p:sldId id="306" r:id="rId44"/>
    <p:sldId id="307" r:id="rId45"/>
    <p:sldId id="308" r:id="rId46"/>
    <p:sldId id="270" r:id="rId47"/>
  </p:sldIdLst>
  <p:sldSz cx="12192000" cy="6858000"/>
  <p:notesSz cx="6858000" cy="9144000"/>
  <p:embeddedFontLst>
    <p:embeddedFont>
      <p:font typeface="Bahnschrift" panose="020B0502040204020203" pitchFamily="34" charset="0"/>
      <p:regular r:id="rId49"/>
      <p:bold r:id="rId50"/>
    </p:embeddedFont>
    <p:embeddedFont>
      <p:font typeface="Microsoft YaHei" panose="020B0503020204020204" pitchFamily="34" charset="-122"/>
      <p:regular r:id="rId51"/>
      <p:bold r:id="rId52"/>
    </p:embeddedFont>
    <p:embeddedFont>
      <p:font typeface="Bilbo" panose="020B0604020202020204" charset="0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Bahnschrift Light Condensed" panose="020B0502040204020203" pitchFamily="34" charset="0"/>
      <p:regular r:id="rId58"/>
    </p:embeddedFont>
    <p:embeddedFont>
      <p:font typeface="Bahnschrift Light" panose="020B0502040204020203" pitchFamily="34" charset="0"/>
      <p:regular r:id="rId59"/>
    </p:embeddedFont>
    <p:embeddedFont>
      <p:font typeface="Helvetica Neue" panose="020B0604020202020204" charset="0"/>
      <p:regular r:id="rId60"/>
      <p:bold r:id="rId61"/>
      <p:italic r:id="rId62"/>
      <p:boldItalic r:id="rId63"/>
    </p:embeddedFont>
    <p:embeddedFont>
      <p:font typeface="Noto Sans Symbols" panose="020B0502040504020204" pitchFamily="34" charset="0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0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Sheet1!$D$3:$D$22</c:f>
              <c:strCache>
                <c:ptCount val="20"/>
                <c:pt idx="0">
                  <c:v>Planning</c:v>
                </c:pt>
                <c:pt idx="1">
                  <c:v>Management</c:v>
                </c:pt>
                <c:pt idx="2">
                  <c:v>Requirements</c:v>
                </c:pt>
                <c:pt idx="3">
                  <c:v>Prototyping</c:v>
                </c:pt>
                <c:pt idx="4">
                  <c:v>Configuration management</c:v>
                </c:pt>
                <c:pt idx="5">
                  <c:v>Functional design</c:v>
                </c:pt>
                <c:pt idx="6">
                  <c:v>Design review 1</c:v>
                </c:pt>
                <c:pt idx="7">
                  <c:v>Detail design</c:v>
                </c:pt>
                <c:pt idx="8">
                  <c:v>Design review 2</c:v>
                </c:pt>
                <c:pt idx="9">
                  <c:v>Quality assurance</c:v>
                </c:pt>
                <c:pt idx="10">
                  <c:v>Coding</c:v>
                </c:pt>
                <c:pt idx="11">
                  <c:v>Reuse acquisition</c:v>
                </c:pt>
                <c:pt idx="12">
                  <c:v>Code inspections</c:v>
                </c:pt>
                <c:pt idx="13">
                  <c:v>Unit test</c:v>
                </c:pt>
                <c:pt idx="14">
                  <c:v>Function test</c:v>
                </c:pt>
                <c:pt idx="15">
                  <c:v>System test</c:v>
                </c:pt>
                <c:pt idx="16">
                  <c:v>Field test</c:v>
                </c:pt>
                <c:pt idx="17">
                  <c:v>User documents</c:v>
                </c:pt>
                <c:pt idx="18">
                  <c:v>Document reviews</c:v>
                </c:pt>
                <c:pt idx="19">
                  <c:v>Installation</c:v>
                </c:pt>
              </c:strCache>
            </c:strRef>
          </c:cat>
          <c:val>
            <c:numRef>
              <c:f>Sheet1!$B$3:$B$22</c:f>
              <c:numCache>
                <c:formatCode>m/d/yyyy</c:formatCode>
                <c:ptCount val="20"/>
                <c:pt idx="0">
                  <c:v>43101</c:v>
                </c:pt>
                <c:pt idx="1">
                  <c:v>43101</c:v>
                </c:pt>
                <c:pt idx="2">
                  <c:v>43140</c:v>
                </c:pt>
                <c:pt idx="3">
                  <c:v>43153</c:v>
                </c:pt>
                <c:pt idx="4">
                  <c:v>43169</c:v>
                </c:pt>
                <c:pt idx="5">
                  <c:v>43160</c:v>
                </c:pt>
                <c:pt idx="6">
                  <c:v>43178</c:v>
                </c:pt>
                <c:pt idx="7">
                  <c:v>43214</c:v>
                </c:pt>
                <c:pt idx="8">
                  <c:v>43255</c:v>
                </c:pt>
                <c:pt idx="9">
                  <c:v>43188</c:v>
                </c:pt>
                <c:pt idx="10">
                  <c:v>43230</c:v>
                </c:pt>
                <c:pt idx="11">
                  <c:v>43277</c:v>
                </c:pt>
                <c:pt idx="12">
                  <c:v>43400</c:v>
                </c:pt>
                <c:pt idx="13">
                  <c:v>43412</c:v>
                </c:pt>
                <c:pt idx="14">
                  <c:v>43490</c:v>
                </c:pt>
                <c:pt idx="15">
                  <c:v>43504</c:v>
                </c:pt>
                <c:pt idx="16">
                  <c:v>43570</c:v>
                </c:pt>
                <c:pt idx="17">
                  <c:v>43414</c:v>
                </c:pt>
                <c:pt idx="18">
                  <c:v>43492</c:v>
                </c:pt>
                <c:pt idx="19">
                  <c:v>43565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6-4771-862C-5E6610CD0E29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323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Sheet1!$D$3:$D$22</c:f>
              <c:strCache>
                <c:ptCount val="20"/>
                <c:pt idx="0">
                  <c:v>Planning</c:v>
                </c:pt>
                <c:pt idx="1">
                  <c:v>Management</c:v>
                </c:pt>
                <c:pt idx="2">
                  <c:v>Requirements</c:v>
                </c:pt>
                <c:pt idx="3">
                  <c:v>Prototyping</c:v>
                </c:pt>
                <c:pt idx="4">
                  <c:v>Configuration management</c:v>
                </c:pt>
                <c:pt idx="5">
                  <c:v>Functional design</c:v>
                </c:pt>
                <c:pt idx="6">
                  <c:v>Design review 1</c:v>
                </c:pt>
                <c:pt idx="7">
                  <c:v>Detail design</c:v>
                </c:pt>
                <c:pt idx="8">
                  <c:v>Design review 2</c:v>
                </c:pt>
                <c:pt idx="9">
                  <c:v>Quality assurance</c:v>
                </c:pt>
                <c:pt idx="10">
                  <c:v>Coding</c:v>
                </c:pt>
                <c:pt idx="11">
                  <c:v>Reuse acquisition</c:v>
                </c:pt>
                <c:pt idx="12">
                  <c:v>Code inspections</c:v>
                </c:pt>
                <c:pt idx="13">
                  <c:v>Unit test</c:v>
                </c:pt>
                <c:pt idx="14">
                  <c:v>Function test</c:v>
                </c:pt>
                <c:pt idx="15">
                  <c:v>System test</c:v>
                </c:pt>
                <c:pt idx="16">
                  <c:v>Field test</c:v>
                </c:pt>
                <c:pt idx="17">
                  <c:v>User documents</c:v>
                </c:pt>
                <c:pt idx="18">
                  <c:v>Document reviews</c:v>
                </c:pt>
                <c:pt idx="19">
                  <c:v>Installation</c:v>
                </c:pt>
              </c:strCache>
            </c:strRef>
          </c:cat>
          <c:val>
            <c:numRef>
              <c:f>Sheet1!$E$3:$E$22</c:f>
              <c:numCache>
                <c:formatCode>General</c:formatCode>
                <c:ptCount val="20"/>
                <c:pt idx="0">
                  <c:v>323</c:v>
                </c:pt>
                <c:pt idx="1">
                  <c:v>352</c:v>
                </c:pt>
                <c:pt idx="2">
                  <c:v>29</c:v>
                </c:pt>
                <c:pt idx="3">
                  <c:v>19</c:v>
                </c:pt>
                <c:pt idx="4">
                  <c:v>295</c:v>
                </c:pt>
                <c:pt idx="5">
                  <c:v>40</c:v>
                </c:pt>
                <c:pt idx="6">
                  <c:v>29</c:v>
                </c:pt>
                <c:pt idx="7">
                  <c:v>60</c:v>
                </c:pt>
                <c:pt idx="8">
                  <c:v>17</c:v>
                </c:pt>
                <c:pt idx="9">
                  <c:v>289</c:v>
                </c:pt>
                <c:pt idx="10">
                  <c:v>201</c:v>
                </c:pt>
                <c:pt idx="11">
                  <c:v>7</c:v>
                </c:pt>
                <c:pt idx="12">
                  <c:v>86</c:v>
                </c:pt>
                <c:pt idx="13">
                  <c:v>88</c:v>
                </c:pt>
                <c:pt idx="14">
                  <c:v>57</c:v>
                </c:pt>
                <c:pt idx="15">
                  <c:v>43</c:v>
                </c:pt>
                <c:pt idx="16">
                  <c:v>25</c:v>
                </c:pt>
                <c:pt idx="17">
                  <c:v>115</c:v>
                </c:pt>
                <c:pt idx="18">
                  <c:v>56</c:v>
                </c:pt>
                <c:pt idx="19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86-4771-862C-5E6610CD0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178496"/>
        <c:axId val="185287808"/>
      </c:barChart>
      <c:catAx>
        <c:axId val="1791784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287808"/>
        <c:crosses val="autoZero"/>
        <c:auto val="1"/>
        <c:lblAlgn val="ctr"/>
        <c:lblOffset val="100"/>
        <c:noMultiLvlLbl val="0"/>
      </c:catAx>
      <c:valAx>
        <c:axId val="18528780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7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0906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73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001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5634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146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279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381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28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922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690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348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32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279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856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89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790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31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f3e84b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f3e84bc3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f3e84bc3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f3e84b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f3e84bc3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f3e84bc3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f3e84b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f3e84bc3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f3e84bc3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f3e84b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f3e84bc3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f3e84bc3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279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f3e84b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f3e84bc3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f3e84bc3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f3e84b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f3e84bc3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f3e84bc3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f3e84b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f3e84bc3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f3e84bc3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f3e84b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f3e84bc3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f3e84bc3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f3e84b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f3e84bc3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1f3e84bc3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f3e84b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f3e84b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1f3e84b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f3e84b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f3e84b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1f3e84b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f3e84b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f3e84b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1f3e84b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01665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f3e84b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f3e84b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1f3e84b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993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f3e84bc3_3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f3e84bc3_3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1f3e84bc3_3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215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f3e84b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f3e84b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1f3e84b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6097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f3e84b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f3e84b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1f3e84b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1898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f3e84b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f3e84b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1f3e84b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8775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f3e84b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f3e84bc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51f3e84b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12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60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44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7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18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27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3352803" y="1537855"/>
            <a:ext cx="5521037" cy="263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3352803" y="4388797"/>
            <a:ext cx="5521037" cy="64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9779648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768293" y="-1310120"/>
            <a:ext cx="4652241" cy="10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✓"/>
              <a:defRPr/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✓"/>
              <a:defRPr/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9779648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54063" y="1704109"/>
            <a:ext cx="10680700" cy="465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✓"/>
              <a:defRPr/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311239" y="1524000"/>
            <a:ext cx="5652654" cy="278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311239" y="4550514"/>
            <a:ext cx="5652654" cy="64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24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494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494"/>
              </a:buClr>
              <a:buSzPts val="1800"/>
              <a:buNone/>
              <a:defRPr sz="1800">
                <a:solidFill>
                  <a:srgbClr val="949494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494"/>
              </a:buClr>
              <a:buSzPts val="1600"/>
              <a:buNone/>
              <a:defRPr sz="1600">
                <a:solidFill>
                  <a:srgbClr val="949494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494"/>
              </a:buClr>
              <a:buSzPts val="1600"/>
              <a:buNone/>
              <a:defRPr sz="1600">
                <a:solidFill>
                  <a:srgbClr val="949494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494"/>
              </a:buClr>
              <a:buSzPts val="1600"/>
              <a:buNone/>
              <a:defRPr sz="1600">
                <a:solidFill>
                  <a:srgbClr val="949494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494"/>
              </a:buClr>
              <a:buSzPts val="1600"/>
              <a:buNone/>
              <a:defRPr sz="1600">
                <a:solidFill>
                  <a:srgbClr val="949494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494"/>
              </a:buClr>
              <a:buSzPts val="1600"/>
              <a:buNone/>
              <a:defRPr sz="1600">
                <a:solidFill>
                  <a:srgbClr val="949494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494"/>
              </a:buClr>
              <a:buSzPts val="1600"/>
              <a:buNone/>
              <a:defRPr sz="1600">
                <a:solidFill>
                  <a:srgbClr val="94949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9779648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✓"/>
              <a:defRPr/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✓"/>
              <a:defRPr/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✓"/>
              <a:defRPr/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✓"/>
              <a:defRPr/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9116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560"/>
              <a:buChar char="✓"/>
              <a:defRPr sz="3200"/>
            </a:lvl1pPr>
            <a:lvl2pPr marL="914400" lvl="1" indent="-406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Char char="✓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54063" y="1704109"/>
            <a:ext cx="10680700" cy="465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9779648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3331783" y="3295722"/>
            <a:ext cx="5521037" cy="3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Group member:</a:t>
            </a:r>
            <a:endParaRPr b="1"/>
          </a:p>
          <a:p>
            <a:pPr marL="0" lvl="0" indent="0" algn="ctr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SzPts val="1600"/>
            </a:pPr>
            <a:r>
              <a:rPr lang="en-US" smtClean="0"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Lê </a:t>
            </a:r>
            <a:r>
              <a:rPr lang="en-US"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Trọng Hiếu</a:t>
            </a:r>
            <a:endParaRPr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SzPts val="1600"/>
            </a:pPr>
            <a:r>
              <a:rPr lang="en-US" smtClean="0"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Nguyễn </a:t>
            </a:r>
            <a:r>
              <a:rPr lang="en-US"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Định An</a:t>
            </a:r>
            <a:endParaRPr>
              <a:latin typeface="Bahnschrift" panose="020B0502040204020203" pitchFamily="34" charset="0"/>
            </a:endParaRPr>
          </a:p>
          <a:p>
            <a:pPr marL="0" lvl="0" indent="0" algn="ctr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SzPts val="1600"/>
            </a:pPr>
            <a:r>
              <a:rPr lang="en-US" smtClean="0"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Trương </a:t>
            </a:r>
            <a:r>
              <a:rPr lang="en-US"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Thị Vân Anh</a:t>
            </a:r>
            <a:endParaRPr>
              <a:latin typeface="Bahnschrift" panose="020B0502040204020203" pitchFamily="34" charset="0"/>
            </a:endParaRPr>
          </a:p>
          <a:p>
            <a:pPr marL="0" lvl="0" indent="0" algn="ctr" rtl="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SzPts val="1600"/>
            </a:pPr>
            <a:r>
              <a:rPr lang="en-US" smtClean="0"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Trần </a:t>
            </a:r>
            <a:r>
              <a:rPr lang="en-US"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Viết Anh Quốc</a:t>
            </a:r>
            <a:endParaRPr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3258210" y="518351"/>
            <a:ext cx="5521037" cy="263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9">
                <a:latin typeface="Helvetica Neue"/>
                <a:ea typeface="Helvetica Neue"/>
                <a:cs typeface="Helvetica Neue"/>
                <a:sym typeface="Helvetica Neue"/>
              </a:rPr>
              <a:t>DANANG BUS ROUTES FINDER “DANABUS"</a:t>
            </a:r>
            <a:endParaRPr/>
          </a:p>
        </p:txBody>
      </p:sp>
      <p:sp>
        <p:nvSpPr>
          <p:cNvPr id="2" name="Chỗ dành sẵn cho Chân trang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0" y="3248989"/>
            <a:ext cx="1322811" cy="1323000"/>
          </a:xfrm>
          <a:custGeom>
            <a:avLst/>
            <a:gdLst/>
            <a:ahLst/>
            <a:cxnLst/>
            <a:rect l="l" t="t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5;p17"/>
          <p:cNvSpPr txBox="1"/>
          <p:nvPr/>
        </p:nvSpPr>
        <p:spPr>
          <a:xfrm>
            <a:off x="503429" y="1117019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Internal Structure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10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805699"/>
            <a:ext cx="10753725" cy="4638675"/>
          </a:xfrm>
          <a:prstGeom prst="rect">
            <a:avLst/>
          </a:prstGeom>
        </p:spPr>
      </p:pic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2.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Organization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9" y="1117019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smtClean="0">
                <a:solidFill>
                  <a:srgbClr val="4A86E8"/>
                </a:solidFill>
                <a:latin typeface="Bahnschrift" panose="020B0502040204020203" pitchFamily="34" charset="0"/>
              </a:rPr>
              <a:t>External Stakeholders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</a:t>
            </a:r>
            <a:r>
              <a:rPr lang="en-US" sz="1600" b="1" smtClean="0">
                <a:solidFill>
                  <a:srgbClr val="002060"/>
                </a:solidFill>
              </a:rPr>
              <a:t>1/46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Bảng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32186"/>
              </p:ext>
            </p:extLst>
          </p:nvPr>
        </p:nvGraphicFramePr>
        <p:xfrm>
          <a:off x="314742" y="2374538"/>
          <a:ext cx="11383471" cy="3730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7372">
                  <a:extLst>
                    <a:ext uri="{9D8B030D-6E8A-4147-A177-3AD203B41FA5}">
                      <a16:colId xmlns:a16="http://schemas.microsoft.com/office/drawing/2014/main" val="3108194548"/>
                    </a:ext>
                  </a:extLst>
                </a:gridCol>
                <a:gridCol w="5181468">
                  <a:extLst>
                    <a:ext uri="{9D8B030D-6E8A-4147-A177-3AD203B41FA5}">
                      <a16:colId xmlns:a16="http://schemas.microsoft.com/office/drawing/2014/main" val="1359492095"/>
                    </a:ext>
                  </a:extLst>
                </a:gridCol>
                <a:gridCol w="2844631">
                  <a:extLst>
                    <a:ext uri="{9D8B030D-6E8A-4147-A177-3AD203B41FA5}">
                      <a16:colId xmlns:a16="http://schemas.microsoft.com/office/drawing/2014/main" val="2241840881"/>
                    </a:ext>
                  </a:extLst>
                </a:gridCol>
              </a:tblGrid>
              <a:tr h="829055">
                <a:tc>
                  <a:txBody>
                    <a:bodyPr/>
                    <a:lstStyle/>
                    <a:p>
                      <a:pPr indent="4572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Stakeholder Organization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Organization Description/Nature of Relationship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Stakeholder Name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612177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52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Danang Government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52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Agency for licensing and authorizing projects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52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Government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749305"/>
                  </a:ext>
                </a:extLst>
              </a:tr>
              <a:tr h="829055"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52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Danang DoT 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52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Direct customer of the company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52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Customer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42957"/>
                  </a:ext>
                </a:extLst>
              </a:tr>
              <a:tr h="1243585"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52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Danang IIDC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52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The agency provides hardware and assists the company in </a:t>
                      </a: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product </a:t>
                      </a:r>
                      <a:r>
                        <a:rPr lang="en-US" sz="2000" smtClean="0">
                          <a:effectLst/>
                          <a:latin typeface="Bahnschrift Light" panose="020B0502040204020203" pitchFamily="34" charset="0"/>
                        </a:rPr>
                        <a:t>deployment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52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Supplier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217792"/>
                  </a:ext>
                </a:extLst>
              </a:tr>
            </a:tbl>
          </a:graphicData>
        </a:graphic>
      </p:graphicFrame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2.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Organization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20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9" y="1117019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Roles and Responsibilities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</a:t>
            </a:r>
            <a:r>
              <a:rPr lang="en-US" sz="1600" b="1" smtClean="0">
                <a:solidFill>
                  <a:srgbClr val="002060"/>
                </a:solidFill>
              </a:rPr>
              <a:t>2/46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Google Shape;157;p18"/>
          <p:cNvSpPr txBox="1"/>
          <p:nvPr/>
        </p:nvSpPr>
        <p:spPr>
          <a:xfrm>
            <a:off x="1316175" y="2067356"/>
            <a:ext cx="10090800" cy="45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Executive Committee</a:t>
            </a:r>
            <a:endParaRPr lang="en-US"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IT Director</a:t>
            </a: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Director</a:t>
            </a: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Manager</a:t>
            </a: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Scrum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Master</a:t>
            </a: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Database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Analyst</a:t>
            </a: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Business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Analyst</a:t>
            </a: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Testing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Team</a:t>
            </a:r>
          </a:p>
        </p:txBody>
      </p:sp>
      <p:sp>
        <p:nvSpPr>
          <p:cNvPr id="14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2.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Organization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7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17"/>
          <p:cNvSpPr txBox="1"/>
          <p:nvPr/>
        </p:nvSpPr>
        <p:spPr>
          <a:xfrm>
            <a:off x="503429" y="1117019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Roles and Responsibilities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29" y="2261234"/>
            <a:ext cx="8393761" cy="3785997"/>
          </a:xfrm>
          <a:prstGeom prst="rect">
            <a:avLst/>
          </a:prstGeom>
        </p:spPr>
      </p:pic>
      <p:sp>
        <p:nvSpPr>
          <p:cNvPr id="10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</a:t>
            </a:r>
            <a:r>
              <a:rPr lang="en-US" sz="1600" b="1" smtClean="0">
                <a:solidFill>
                  <a:srgbClr val="002060"/>
                </a:solidFill>
              </a:rPr>
              <a:t>3/46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2.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Organization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08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17"/>
          <p:cNvSpPr txBox="1"/>
          <p:nvPr/>
        </p:nvSpPr>
        <p:spPr>
          <a:xfrm>
            <a:off x="503429" y="1117019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Roles and Responsibilities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48" y="1965473"/>
            <a:ext cx="6452235" cy="4664943"/>
          </a:xfrm>
          <a:prstGeom prst="rect">
            <a:avLst/>
          </a:prstGeom>
        </p:spPr>
      </p:pic>
      <p:sp>
        <p:nvSpPr>
          <p:cNvPr id="10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</a:t>
            </a:r>
            <a:r>
              <a:rPr lang="en-US" sz="1600" b="1" smtClean="0">
                <a:solidFill>
                  <a:srgbClr val="002060"/>
                </a:solidFill>
              </a:rPr>
              <a:t>4/46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2.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Organization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463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794333" y="2162857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979558" y="2263676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680598" y="2162857"/>
            <a:ext cx="4178100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Life Cycle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Chỗ dành sẵn cho Chân trang 1"/>
          <p:cNvSpPr txBox="1">
            <a:spLocks/>
          </p:cNvSpPr>
          <p:nvPr/>
        </p:nvSpPr>
        <p:spPr>
          <a:xfrm>
            <a:off x="7772100" y="63699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</a:t>
            </a:r>
            <a:r>
              <a:rPr lang="en-US" sz="1600" b="1">
                <a:solidFill>
                  <a:srgbClr val="002060"/>
                </a:solidFill>
              </a:rPr>
              <a:t>5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31" name="Google Shape;106;p14"/>
          <p:cNvSpPr/>
          <p:nvPr/>
        </p:nvSpPr>
        <p:spPr>
          <a:xfrm>
            <a:off x="794333" y="3363435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" name="Google Shape;107;p14"/>
          <p:cNvSpPr/>
          <p:nvPr/>
        </p:nvSpPr>
        <p:spPr>
          <a:xfrm>
            <a:off x="979558" y="3464254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Google Shape;108;p14"/>
          <p:cNvSpPr/>
          <p:nvPr/>
        </p:nvSpPr>
        <p:spPr>
          <a:xfrm>
            <a:off x="1680598" y="3363435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Methods, Tools, and Techniques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109;p14"/>
          <p:cNvSpPr/>
          <p:nvPr/>
        </p:nvSpPr>
        <p:spPr>
          <a:xfrm>
            <a:off x="794333" y="4438473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" name="Google Shape;110;p14"/>
          <p:cNvSpPr/>
          <p:nvPr/>
        </p:nvSpPr>
        <p:spPr>
          <a:xfrm>
            <a:off x="979558" y="4539292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" name="Google Shape;111;p14"/>
          <p:cNvSpPr/>
          <p:nvPr/>
        </p:nvSpPr>
        <p:spPr>
          <a:xfrm>
            <a:off x="1680598" y="4438473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Estimation Methods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00;p14"/>
          <p:cNvSpPr/>
          <p:nvPr/>
        </p:nvSpPr>
        <p:spPr>
          <a:xfrm>
            <a:off x="6040010" y="2163005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Google Shape;101;p14"/>
          <p:cNvSpPr/>
          <p:nvPr/>
        </p:nvSpPr>
        <p:spPr>
          <a:xfrm>
            <a:off x="6225235" y="2263824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" name="Google Shape;102;p14"/>
          <p:cNvSpPr/>
          <p:nvPr/>
        </p:nvSpPr>
        <p:spPr>
          <a:xfrm>
            <a:off x="6926275" y="2163005"/>
            <a:ext cx="4178100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Schedule Allocation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00;p14"/>
          <p:cNvSpPr/>
          <p:nvPr/>
        </p:nvSpPr>
        <p:spPr>
          <a:xfrm>
            <a:off x="6045918" y="3363287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" name="Google Shape;101;p14"/>
          <p:cNvSpPr/>
          <p:nvPr/>
        </p:nvSpPr>
        <p:spPr>
          <a:xfrm>
            <a:off x="6231143" y="3464106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" name="Google Shape;102;p14"/>
          <p:cNvSpPr/>
          <p:nvPr/>
        </p:nvSpPr>
        <p:spPr>
          <a:xfrm>
            <a:off x="6932183" y="3363287"/>
            <a:ext cx="4178100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Resource Plan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100;p14"/>
          <p:cNvSpPr/>
          <p:nvPr/>
        </p:nvSpPr>
        <p:spPr>
          <a:xfrm>
            <a:off x="6045918" y="4438473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" name="Google Shape;101;p14"/>
          <p:cNvSpPr/>
          <p:nvPr/>
        </p:nvSpPr>
        <p:spPr>
          <a:xfrm>
            <a:off x="6231143" y="4539292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Google Shape;102;p14"/>
          <p:cNvSpPr/>
          <p:nvPr/>
        </p:nvSpPr>
        <p:spPr>
          <a:xfrm>
            <a:off x="6932183" y="4438473"/>
            <a:ext cx="4178100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Budget Allocation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100;p14"/>
          <p:cNvSpPr/>
          <p:nvPr/>
        </p:nvSpPr>
        <p:spPr>
          <a:xfrm>
            <a:off x="794332" y="5503300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" name="Google Shape;101;p14"/>
          <p:cNvSpPr/>
          <p:nvPr/>
        </p:nvSpPr>
        <p:spPr>
          <a:xfrm>
            <a:off x="979557" y="5604119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" name="Google Shape;102;p14"/>
          <p:cNvSpPr/>
          <p:nvPr/>
        </p:nvSpPr>
        <p:spPr>
          <a:xfrm>
            <a:off x="1680597" y="5503300"/>
            <a:ext cx="4178100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Work Activites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828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9" y="1117019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Project Life Cycle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</a:t>
            </a:r>
            <a:r>
              <a:rPr lang="en-US" sz="1600" b="1">
                <a:solidFill>
                  <a:srgbClr val="002060"/>
                </a:solidFill>
              </a:rPr>
              <a:t>6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Google Shape;157;p18"/>
          <p:cNvSpPr txBox="1"/>
          <p:nvPr/>
        </p:nvSpPr>
        <p:spPr>
          <a:xfrm>
            <a:off x="1084527" y="1987105"/>
            <a:ext cx="10090800" cy="45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76200" lvl="0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Devided into 6 phase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Phase 1: Conducted requirements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Phase 2: define </a:t>
            </a: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software </a:t>
            </a: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needs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Phase 3</a:t>
            </a: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Design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Phase 4</a:t>
            </a: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Coding </a:t>
            </a:r>
            <a:endParaRPr lang="en-US" sz="240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Phase 5</a:t>
            </a: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Installing/Deployment</a:t>
            </a:r>
            <a:endParaRPr lang="en-US" sz="240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Phase 6</a:t>
            </a: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Maintenance</a:t>
            </a:r>
            <a:endParaRPr lang="en-US" sz="240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76200" lvl="0">
              <a:lnSpc>
                <a:spcPct val="150000"/>
              </a:lnSpc>
              <a:buClr>
                <a:schemeClr val="dk1"/>
              </a:buClr>
              <a:buSzPts val="2400"/>
            </a:pPr>
            <a:endParaRPr lang="en-US"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855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8" y="1117019"/>
            <a:ext cx="6033849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Method, Tools, and Techniques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</a:t>
            </a:r>
            <a:r>
              <a:rPr lang="en-US" sz="1600" b="1">
                <a:solidFill>
                  <a:srgbClr val="002060"/>
                </a:solidFill>
              </a:rPr>
              <a:t>7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Google Shape;157;p18"/>
          <p:cNvSpPr txBox="1"/>
          <p:nvPr/>
        </p:nvSpPr>
        <p:spPr>
          <a:xfrm>
            <a:off x="1316175" y="2067356"/>
            <a:ext cx="10090800" cy="45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System Development Standards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Documentation Standards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Program Standards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Command File Standards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Test Case Standards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741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8" y="1117019"/>
            <a:ext cx="6033849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27000" lv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4A86E8"/>
                </a:solidFill>
                <a:latin typeface="Bahnschrift" panose="020B0502040204020203" pitchFamily="34" charset="0"/>
              </a:rPr>
              <a:t>Estimation Methods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</a:t>
            </a:r>
            <a:r>
              <a:rPr lang="en-US" sz="1600" b="1">
                <a:solidFill>
                  <a:srgbClr val="002060"/>
                </a:solidFill>
              </a:rPr>
              <a:t>8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Google Shape;157;p18"/>
          <p:cNvSpPr txBox="1"/>
          <p:nvPr/>
        </p:nvSpPr>
        <p:spPr>
          <a:xfrm>
            <a:off x="1316175" y="2067356"/>
            <a:ext cx="10090800" cy="45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Description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Effort in person-months or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person-hours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Schedule in calendar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months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Budget in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dollars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Source/Basis of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Estimate</a:t>
            </a:r>
          </a:p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Level of Uncertainty</a:t>
            </a:r>
            <a:endParaRPr lang="en-US"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8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8" y="1117019"/>
            <a:ext cx="6033849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27000" lv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Work Activities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1</a:t>
            </a:r>
            <a:r>
              <a:rPr lang="en-US" sz="1600" b="1">
                <a:solidFill>
                  <a:srgbClr val="002060"/>
                </a:solidFill>
              </a:rPr>
              <a:t>9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Google Shape;157;p18"/>
          <p:cNvSpPr txBox="1"/>
          <p:nvPr/>
        </p:nvSpPr>
        <p:spPr>
          <a:xfrm>
            <a:off x="1316183" y="1804543"/>
            <a:ext cx="10090800" cy="45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Product Work Breakdown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48" y="2381705"/>
            <a:ext cx="6447998" cy="4398171"/>
          </a:xfrm>
          <a:prstGeom prst="rect">
            <a:avLst/>
          </a:prstGeom>
        </p:spPr>
      </p:pic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652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778412" y="1445405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963637" y="1546224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664677" y="1445405"/>
            <a:ext cx="4178100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262626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Overview</a:t>
            </a:r>
            <a:endParaRPr sz="2400" dirty="0">
              <a:solidFill>
                <a:srgbClr val="262626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349219" y="1445405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534444" y="1546224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235484" y="1445405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262626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Quality Management</a:t>
            </a:r>
            <a:endParaRPr sz="2400" dirty="0">
              <a:solidFill>
                <a:srgbClr val="262626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78412" y="3776649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963637" y="3877468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664677" y="3776649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262626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Start-up</a:t>
            </a:r>
            <a:endParaRPr sz="2400" b="1" dirty="0">
              <a:solidFill>
                <a:srgbClr val="262626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349219" y="3776649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534444" y="3877468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235484" y="3776649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262626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References</a:t>
            </a:r>
            <a:endParaRPr sz="2400" dirty="0">
              <a:solidFill>
                <a:srgbClr val="262626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78412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1. Project </a:t>
            </a:r>
            <a:r>
              <a:rPr lang="en-US" sz="3600" b="1" u="none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Overview</a:t>
            </a:r>
            <a:endParaRPr sz="3600" b="0" u="none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Chỗ dành sẵn cho Chân trang 1"/>
          <p:cNvSpPr txBox="1">
            <a:spLocks/>
          </p:cNvSpPr>
          <p:nvPr/>
        </p:nvSpPr>
        <p:spPr>
          <a:xfrm>
            <a:off x="7772100" y="63699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2/46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9" name="Google Shape;106;p14"/>
          <p:cNvSpPr/>
          <p:nvPr/>
        </p:nvSpPr>
        <p:spPr>
          <a:xfrm>
            <a:off x="780685" y="4938986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" name="Google Shape;107;p14"/>
          <p:cNvSpPr/>
          <p:nvPr/>
        </p:nvSpPr>
        <p:spPr>
          <a:xfrm>
            <a:off x="965910" y="5039805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" name="Google Shape;108;p14"/>
          <p:cNvSpPr/>
          <p:nvPr/>
        </p:nvSpPr>
        <p:spPr>
          <a:xfrm>
            <a:off x="1666950" y="4938986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262626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Monitoring and Control</a:t>
            </a:r>
            <a:endParaRPr sz="2400" dirty="0">
              <a:solidFill>
                <a:srgbClr val="262626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109;p14"/>
          <p:cNvSpPr/>
          <p:nvPr/>
        </p:nvSpPr>
        <p:spPr>
          <a:xfrm>
            <a:off x="6351492" y="4938986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" name="Google Shape;110;p14"/>
          <p:cNvSpPr/>
          <p:nvPr/>
        </p:nvSpPr>
        <p:spPr>
          <a:xfrm>
            <a:off x="6536717" y="5039805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" name="Google Shape;111;p14"/>
          <p:cNvSpPr/>
          <p:nvPr/>
        </p:nvSpPr>
        <p:spPr>
          <a:xfrm>
            <a:off x="7237757" y="4938986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262626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Glossary</a:t>
            </a:r>
            <a:endParaRPr sz="2400" dirty="0">
              <a:solidFill>
                <a:srgbClr val="262626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106;p14"/>
          <p:cNvSpPr/>
          <p:nvPr/>
        </p:nvSpPr>
        <p:spPr>
          <a:xfrm>
            <a:off x="794333" y="2618860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" name="Google Shape;107;p14"/>
          <p:cNvSpPr/>
          <p:nvPr/>
        </p:nvSpPr>
        <p:spPr>
          <a:xfrm>
            <a:off x="979558" y="2719679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Google Shape;108;p14"/>
          <p:cNvSpPr/>
          <p:nvPr/>
        </p:nvSpPr>
        <p:spPr>
          <a:xfrm>
            <a:off x="1680598" y="2618860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262626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Organization</a:t>
            </a:r>
            <a:endParaRPr sz="2400" dirty="0">
              <a:solidFill>
                <a:srgbClr val="262626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109;p14"/>
          <p:cNvSpPr/>
          <p:nvPr/>
        </p:nvSpPr>
        <p:spPr>
          <a:xfrm>
            <a:off x="6365140" y="2618860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" name="Google Shape;110;p14"/>
          <p:cNvSpPr/>
          <p:nvPr/>
        </p:nvSpPr>
        <p:spPr>
          <a:xfrm>
            <a:off x="6550365" y="2719679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" name="Google Shape;111;p14"/>
          <p:cNvSpPr/>
          <p:nvPr/>
        </p:nvSpPr>
        <p:spPr>
          <a:xfrm>
            <a:off x="7251405" y="2618860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262626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Transition</a:t>
            </a:r>
            <a:endParaRPr sz="2400" dirty="0">
              <a:solidFill>
                <a:srgbClr val="262626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8" y="1117019"/>
            <a:ext cx="6033849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27000" lv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Work Activities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20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Google Shape;157;p18"/>
          <p:cNvSpPr txBox="1"/>
          <p:nvPr/>
        </p:nvSpPr>
        <p:spPr>
          <a:xfrm>
            <a:off x="1316183" y="1804543"/>
            <a:ext cx="10090800" cy="45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Process Work Breakdown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83" y="2345960"/>
            <a:ext cx="8960581" cy="4489163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8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8" y="1117019"/>
            <a:ext cx="6033849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27000" lv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Schedule &amp; Budget </a:t>
            </a:r>
            <a:r>
              <a:rPr lang="en-US" sz="3000" b="1" dirty="0">
                <a:solidFill>
                  <a:srgbClr val="4A86E8"/>
                </a:solidFill>
                <a:latin typeface="Bahnschrift" panose="020B0502040204020203" pitchFamily="34" charset="0"/>
              </a:rPr>
              <a:t>Allocation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21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34" y="1840019"/>
            <a:ext cx="7219950" cy="4991100"/>
          </a:xfrm>
          <a:prstGeom prst="rect">
            <a:avLst/>
          </a:prstGeom>
        </p:spPr>
      </p:pic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22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8" y="1117019"/>
            <a:ext cx="6033849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27000" lv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Schedule &amp; Budget </a:t>
            </a:r>
            <a:r>
              <a:rPr lang="en-US" sz="3000" b="1" dirty="0">
                <a:solidFill>
                  <a:srgbClr val="4A86E8"/>
                </a:solidFill>
                <a:latin typeface="Bahnschrift" panose="020B0502040204020203" pitchFamily="34" charset="0"/>
              </a:rPr>
              <a:t>Allocation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22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247433213"/>
              </p:ext>
            </p:extLst>
          </p:nvPr>
        </p:nvGraphicFramePr>
        <p:xfrm>
          <a:off x="1864554" y="1840019"/>
          <a:ext cx="8289381" cy="459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62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8" y="1117019"/>
            <a:ext cx="6033849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27000" lv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Resource Plan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2</a:t>
            </a:r>
            <a:r>
              <a:rPr lang="en-US" sz="1600" b="1" smtClean="0">
                <a:solidFill>
                  <a:srgbClr val="002060"/>
                </a:solidFill>
              </a:rPr>
              <a:t>3/46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Google Shape;157;p18"/>
          <p:cNvSpPr txBox="1"/>
          <p:nvPr/>
        </p:nvSpPr>
        <p:spPr>
          <a:xfrm>
            <a:off x="1316183" y="1804543"/>
            <a:ext cx="10090800" cy="45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Resource profiles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27" y="2647950"/>
            <a:ext cx="8401050" cy="4210050"/>
          </a:xfrm>
          <a:prstGeom prst="rect">
            <a:avLst/>
          </a:prstGeom>
        </p:spPr>
      </p:pic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09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8" y="1117019"/>
            <a:ext cx="6033849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27000" lv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Resource Plan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2</a:t>
            </a:r>
            <a:r>
              <a:rPr lang="en-US" sz="1600" b="1" smtClean="0">
                <a:solidFill>
                  <a:srgbClr val="002060"/>
                </a:solidFill>
              </a:rPr>
              <a:t>4/46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Google Shape;157;p18"/>
          <p:cNvSpPr txBox="1"/>
          <p:nvPr/>
        </p:nvSpPr>
        <p:spPr>
          <a:xfrm>
            <a:off x="1316183" y="1804543"/>
            <a:ext cx="10090800" cy="45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Resource profiles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4" y="2440019"/>
            <a:ext cx="8716442" cy="4337798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239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7"/>
          <p:cNvSpPr txBox="1"/>
          <p:nvPr/>
        </p:nvSpPr>
        <p:spPr>
          <a:xfrm>
            <a:off x="503428" y="1117019"/>
            <a:ext cx="6033849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127000" lv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Resource Plan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2</a:t>
            </a:r>
            <a:r>
              <a:rPr lang="en-US" sz="1600" b="1" smtClean="0">
                <a:solidFill>
                  <a:srgbClr val="002060"/>
                </a:solidFill>
              </a:rPr>
              <a:t>5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Google Shape;157;p18"/>
          <p:cNvSpPr txBox="1"/>
          <p:nvPr/>
        </p:nvSpPr>
        <p:spPr>
          <a:xfrm>
            <a:off x="1316183" y="1804543"/>
            <a:ext cx="10090800" cy="455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Resource Staffing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55" y="2914650"/>
            <a:ext cx="8639175" cy="3076575"/>
          </a:xfrm>
          <a:prstGeom prst="rect">
            <a:avLst/>
          </a:prstGeom>
        </p:spPr>
      </p:pic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3.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Start-up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34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778412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4. Monitoring </a:t>
            </a:r>
            <a:r>
              <a:rPr lang="en-US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and Control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2</a:t>
            </a:r>
            <a:r>
              <a:rPr lang="en-US" sz="1600" b="1" smtClean="0">
                <a:solidFill>
                  <a:srgbClr val="002060"/>
                </a:solidFill>
              </a:rPr>
              <a:t>6/46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34" name="Google Shape;107;p14"/>
          <p:cNvSpPr/>
          <p:nvPr/>
        </p:nvSpPr>
        <p:spPr>
          <a:xfrm>
            <a:off x="3635986" y="5162846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</a:t>
            </a:r>
            <a:endParaRPr sz="280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" name="Google Shape;103;p14"/>
          <p:cNvSpPr/>
          <p:nvPr/>
        </p:nvSpPr>
        <p:spPr>
          <a:xfrm>
            <a:off x="2575460" y="3441706"/>
            <a:ext cx="886266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" name="Google Shape;104;p14"/>
          <p:cNvSpPr/>
          <p:nvPr/>
        </p:nvSpPr>
        <p:spPr>
          <a:xfrm>
            <a:off x="2760685" y="3542525"/>
            <a:ext cx="515816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" name="Google Shape;105;p14"/>
          <p:cNvSpPr/>
          <p:nvPr/>
        </p:nvSpPr>
        <p:spPr>
          <a:xfrm>
            <a:off x="3461725" y="3441706"/>
            <a:ext cx="4178106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Issue Management 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100;p14"/>
          <p:cNvSpPr/>
          <p:nvPr/>
        </p:nvSpPr>
        <p:spPr>
          <a:xfrm>
            <a:off x="1479451" y="1962286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" name="Google Shape;101;p14"/>
          <p:cNvSpPr/>
          <p:nvPr/>
        </p:nvSpPr>
        <p:spPr>
          <a:xfrm>
            <a:off x="1664676" y="2063105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" name="Google Shape;102;p14"/>
          <p:cNvSpPr/>
          <p:nvPr/>
        </p:nvSpPr>
        <p:spPr>
          <a:xfrm>
            <a:off x="2365716" y="1962286"/>
            <a:ext cx="4178100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Change Control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106;p14"/>
          <p:cNvSpPr/>
          <p:nvPr/>
        </p:nvSpPr>
        <p:spPr>
          <a:xfrm>
            <a:off x="3450760" y="4961209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" name="Google Shape;107;p14"/>
          <p:cNvSpPr/>
          <p:nvPr/>
        </p:nvSpPr>
        <p:spPr>
          <a:xfrm>
            <a:off x="3635985" y="5062028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</a:t>
            </a:r>
            <a:endParaRPr sz="280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" name="Google Shape;108;p14"/>
          <p:cNvSpPr/>
          <p:nvPr/>
        </p:nvSpPr>
        <p:spPr>
          <a:xfrm>
            <a:off x="4337025" y="4961209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Status Reporting 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34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1534942" y="1819173"/>
            <a:ext cx="10088700" cy="391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SzPts val="2400"/>
              <a:buFont typeface="Wingdings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 Managing a Scope Change </a:t>
            </a: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Management.</a:t>
            </a:r>
            <a:endParaRPr lang="en-US" sz="2400" dirty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 Scope increase.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Unplanned Tasks.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 Scope Decrease.</a:t>
            </a: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 smtClean="0"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dirty="0">
              <a:latin typeface="Bahnschrift Light Condensed" panose="020B0502040204020203" pitchFamily="34" charset="0"/>
            </a:endParaRPr>
          </a:p>
        </p:txBody>
      </p:sp>
      <p:sp>
        <p:nvSpPr>
          <p:cNvPr id="5" name="Google Shape;145;p17"/>
          <p:cNvSpPr txBox="1"/>
          <p:nvPr/>
        </p:nvSpPr>
        <p:spPr>
          <a:xfrm>
            <a:off x="1411374" y="1009675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Change Request Tracking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2</a:t>
            </a:r>
            <a:r>
              <a:rPr lang="en-US" sz="1600" b="1" smtClean="0">
                <a:solidFill>
                  <a:srgbClr val="002060"/>
                </a:solidFill>
              </a:rPr>
              <a:t>7/46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112;p14"/>
          <p:cNvSpPr txBox="1"/>
          <p:nvPr/>
        </p:nvSpPr>
        <p:spPr>
          <a:xfrm>
            <a:off x="778412" y="658969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4. Monitoring </a:t>
            </a:r>
            <a:r>
              <a:rPr lang="en-US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and Control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26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1534942" y="1881268"/>
            <a:ext cx="10088700" cy="46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 smtClean="0"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dirty="0">
              <a:latin typeface="Bahnschrift Light Condensed" panose="020B0502040204020203" pitchFamily="34" charset="0"/>
            </a:endParaRPr>
          </a:p>
        </p:txBody>
      </p:sp>
      <p:sp>
        <p:nvSpPr>
          <p:cNvPr id="5" name="Google Shape;145;p17"/>
          <p:cNvSpPr txBox="1"/>
          <p:nvPr/>
        </p:nvSpPr>
        <p:spPr>
          <a:xfrm>
            <a:off x="1396269" y="1158268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Change Request Tracking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2</a:t>
            </a:r>
            <a:r>
              <a:rPr lang="en-US" sz="1600" b="1" smtClean="0">
                <a:solidFill>
                  <a:srgbClr val="002060"/>
                </a:solidFill>
              </a:rPr>
              <a:t>8/46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80068" y="2153430"/>
            <a:ext cx="6782435" cy="37036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4930" y="5913160"/>
            <a:ext cx="28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itchFamily="34" charset="0"/>
              </a:rPr>
              <a:t>Scope Change Management</a:t>
            </a:r>
            <a:endParaRPr lang="en-US" dirty="0">
              <a:latin typeface="Bahnschrift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112;p14"/>
          <p:cNvSpPr txBox="1"/>
          <p:nvPr/>
        </p:nvSpPr>
        <p:spPr>
          <a:xfrm>
            <a:off x="778412" y="658969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4. Monitoring </a:t>
            </a:r>
            <a:r>
              <a:rPr lang="en-US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and Control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30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1303724" y="1683248"/>
            <a:ext cx="10088700" cy="436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SzPts val="2400"/>
              <a:buFont typeface="Wingdings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Project Renegotiation</a:t>
            </a:r>
          </a:p>
          <a:p>
            <a:pPr marL="76200" lvl="0">
              <a:lnSpc>
                <a:spcPct val="150000"/>
              </a:lnSpc>
              <a:buSzPts val="2400"/>
            </a:pP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         Impact on cost and project schedule</a:t>
            </a:r>
            <a:endParaRPr lang="en-US" sz="2400" dirty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 smtClean="0"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dirty="0">
              <a:latin typeface="Bahnschrift Light Condensed" panose="020B0502040204020203" pitchFamily="34" charset="0"/>
            </a:endParaRPr>
          </a:p>
        </p:txBody>
      </p:sp>
      <p:sp>
        <p:nvSpPr>
          <p:cNvPr id="5" name="Google Shape;145;p17"/>
          <p:cNvSpPr txBox="1"/>
          <p:nvPr/>
        </p:nvSpPr>
        <p:spPr>
          <a:xfrm>
            <a:off x="1303724" y="960248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Change Request Tracking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2</a:t>
            </a:r>
            <a:r>
              <a:rPr lang="en-US" sz="1600" b="1" smtClean="0">
                <a:solidFill>
                  <a:srgbClr val="002060"/>
                </a:solidFill>
              </a:rPr>
              <a:t>9/46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171224" y="3249826"/>
            <a:ext cx="6121400" cy="2970598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112;p14"/>
          <p:cNvSpPr txBox="1"/>
          <p:nvPr/>
        </p:nvSpPr>
        <p:spPr>
          <a:xfrm>
            <a:off x="778412" y="658969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4. Monitoring </a:t>
            </a:r>
            <a:r>
              <a:rPr lang="en-US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and Control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320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794333" y="2162857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979558" y="2263676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680598" y="2162857"/>
            <a:ext cx="4178100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</a:t>
            </a: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Description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349219" y="2163005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534444" y="2263824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235484" y="2163005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Scope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Chỗ dành sẵn cho Chân trang 1"/>
          <p:cNvSpPr txBox="1">
            <a:spLocks/>
          </p:cNvSpPr>
          <p:nvPr/>
        </p:nvSpPr>
        <p:spPr>
          <a:xfrm>
            <a:off x="7772100" y="63699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3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31" name="Google Shape;106;p14"/>
          <p:cNvSpPr/>
          <p:nvPr/>
        </p:nvSpPr>
        <p:spPr>
          <a:xfrm>
            <a:off x="794333" y="3879249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" name="Google Shape;107;p14"/>
          <p:cNvSpPr/>
          <p:nvPr/>
        </p:nvSpPr>
        <p:spPr>
          <a:xfrm>
            <a:off x="979558" y="3980068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Google Shape;108;p14"/>
          <p:cNvSpPr/>
          <p:nvPr/>
        </p:nvSpPr>
        <p:spPr>
          <a:xfrm>
            <a:off x="1680598" y="3879249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Assumptions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109;p14"/>
          <p:cNvSpPr/>
          <p:nvPr/>
        </p:nvSpPr>
        <p:spPr>
          <a:xfrm>
            <a:off x="6381061" y="3879249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" name="Google Shape;110;p14"/>
          <p:cNvSpPr/>
          <p:nvPr/>
        </p:nvSpPr>
        <p:spPr>
          <a:xfrm>
            <a:off x="6566286" y="3980068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" name="Google Shape;111;p14"/>
          <p:cNvSpPr/>
          <p:nvPr/>
        </p:nvSpPr>
        <p:spPr>
          <a:xfrm>
            <a:off x="7267326" y="3879249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Constraints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12;p14"/>
          <p:cNvSpPr txBox="1"/>
          <p:nvPr/>
        </p:nvSpPr>
        <p:spPr>
          <a:xfrm>
            <a:off x="778412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1. Project </a:t>
            </a:r>
            <a:r>
              <a:rPr lang="en-US" sz="3600" b="1" u="none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Overview</a:t>
            </a:r>
            <a:endParaRPr sz="3600" b="0" u="none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75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 flipH="1">
            <a:off x="282914" y="1619328"/>
            <a:ext cx="459695" cy="723929"/>
          </a:xfrm>
          <a:custGeom>
            <a:avLst/>
            <a:gdLst/>
            <a:ahLst/>
            <a:cxnLst/>
            <a:rect l="l" t="t" r="r" b="b"/>
            <a:pathLst>
              <a:path w="621055" h="978642" extrusionOk="0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291771" y="1815416"/>
            <a:ext cx="10090931" cy="3708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45;p17"/>
          <p:cNvSpPr txBox="1"/>
          <p:nvPr/>
        </p:nvSpPr>
        <p:spPr>
          <a:xfrm>
            <a:off x="1291771" y="896328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Change Request Review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Chỗ dành sẵn cho Chân trang 1"/>
          <p:cNvSpPr>
            <a:spLocks noGrp="1"/>
          </p:cNvSpPr>
          <p:nvPr>
            <p:ph type="ftr" idx="11"/>
          </p:nvPr>
        </p:nvSpPr>
        <p:spPr>
          <a:xfrm>
            <a:off x="7772100" y="6356350"/>
            <a:ext cx="4114800" cy="365125"/>
          </a:xfrm>
        </p:spPr>
        <p:txBody>
          <a:bodyPr/>
          <a:lstStyle/>
          <a:p>
            <a:pPr algn="r"/>
            <a:r>
              <a:rPr lang="en-US" sz="1600" b="1" smtClean="0">
                <a:solidFill>
                  <a:srgbClr val="002060"/>
                </a:solidFill>
              </a:rPr>
              <a:t>30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59203"/>
              </p:ext>
            </p:extLst>
          </p:nvPr>
        </p:nvGraphicFramePr>
        <p:xfrm>
          <a:off x="972457" y="1815416"/>
          <a:ext cx="10307946" cy="447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5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5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495">
                <a:tc>
                  <a:txBody>
                    <a:bodyPr/>
                    <a:lstStyle/>
                    <a:p>
                      <a:r>
                        <a:rPr lang="en-US" dirty="0" smtClean="0"/>
                        <a:t>Role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024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Nguyen </a:t>
                      </a:r>
                      <a:r>
                        <a:rPr lang="en-US" dirty="0" err="1" smtClean="0"/>
                        <a:t>Dinh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Initiates a change request.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Reviews and approves change requests.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174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Initiates a Change Request.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Analyze the impact.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Creates and maintains Change Requests in Clarity.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Reviews  and obtains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approval.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Project scope management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Maintains the project plan.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082">
                <a:tc>
                  <a:txBody>
                    <a:bodyPr/>
                    <a:lstStyle/>
                    <a:p>
                      <a:r>
                        <a:rPr lang="en-US" dirty="0" smtClean="0"/>
                        <a:t>Backend Team</a:t>
                      </a:r>
                    </a:p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Team</a:t>
                      </a:r>
                    </a:p>
                    <a:p>
                      <a:r>
                        <a:rPr lang="en-US" baseline="0" dirty="0" smtClean="0"/>
                        <a:t>Frontend 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member in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Initiates a Change Request.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Analyzes the impact  and Implements approved Change Requests.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93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Director Scrum 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Le </a:t>
                      </a:r>
                      <a:r>
                        <a:rPr lang="en-US" dirty="0" err="1" smtClean="0"/>
                        <a:t>Trong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Hieu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Ms. Truong </a:t>
                      </a:r>
                      <a:r>
                        <a:rPr lang="en-US" dirty="0" err="1" smtClean="0"/>
                        <a:t>Thi</a:t>
                      </a:r>
                      <a:r>
                        <a:rPr lang="en-US" dirty="0" smtClean="0"/>
                        <a:t> Van </a:t>
                      </a:r>
                      <a:r>
                        <a:rPr lang="en-US" dirty="0" err="1" smtClean="0"/>
                        <a:t>Anh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Reviews and approve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442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 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Cao Son </a:t>
                      </a:r>
                      <a:r>
                        <a:rPr lang="en-US" dirty="0" err="1" smtClean="0"/>
                        <a:t>Duc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Review and follow up.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Monitors project variances.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112;p14"/>
          <p:cNvSpPr txBox="1"/>
          <p:nvPr/>
        </p:nvSpPr>
        <p:spPr>
          <a:xfrm>
            <a:off x="778412" y="658969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4. Monitoring </a:t>
            </a:r>
            <a:r>
              <a:rPr lang="en-US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and Control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27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8703300" cy="84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rgbClr val="E57815"/>
                </a:solidFill>
                <a:latin typeface="Bahnschrift" panose="020B0502040204020203" pitchFamily="34" charset="0"/>
              </a:rPr>
              <a:t>Issue Management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544550" y="1783584"/>
            <a:ext cx="10088700" cy="391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 smtClean="0"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dirty="0">
              <a:latin typeface="Bahnschrift Light Condensed" panose="020B0502040204020203" pitchFamily="34" charset="0"/>
            </a:endParaRPr>
          </a:p>
        </p:txBody>
      </p:sp>
      <p:sp>
        <p:nvSpPr>
          <p:cNvPr id="5" name="Google Shape;145;p17"/>
          <p:cNvSpPr txBox="1"/>
          <p:nvPr/>
        </p:nvSpPr>
        <p:spPr>
          <a:xfrm>
            <a:off x="1544550" y="1269167"/>
            <a:ext cx="744705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Bahnschrift" pitchFamily="34" charset="0"/>
              </a:rPr>
              <a:t>Use “clarity issue tracking” issue tracking software. </a:t>
            </a: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31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pic>
        <p:nvPicPr>
          <p:cNvPr id="8" name="Picture 7" descr="http://www.clarityissuetracking.com/images/Issue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92" y="1921191"/>
            <a:ext cx="7784108" cy="37760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330738" y="5871230"/>
            <a:ext cx="6452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Detailed instruction about this software will be described in another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8703300" cy="84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rgbClr val="E57815"/>
                </a:solidFill>
                <a:latin typeface="Bahnschrift" panose="020B0502040204020203" pitchFamily="34" charset="0"/>
              </a:rPr>
              <a:t>Status Reporting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333500" y="1485900"/>
            <a:ext cx="8737600" cy="421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 smtClean="0"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dirty="0">
              <a:latin typeface="Bahnschrift Light Condensed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32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59802"/>
              </p:ext>
            </p:extLst>
          </p:nvPr>
        </p:nvGraphicFramePr>
        <p:xfrm>
          <a:off x="1943100" y="1485900"/>
          <a:ext cx="81280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Change request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Business Justification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Change request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Entered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Summary description 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Requested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Usually Project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Approved/Denied/Pending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Date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Approved/Denied reason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Other comments for clarification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purpuse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Deliverables Impacted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Enter in any deliverables that will be impacted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Business Justification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Enter the business justification for the Project Change Request.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9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778412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5. </a:t>
            </a:r>
            <a:r>
              <a:rPr lang="vi-VN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Quality </a:t>
            </a:r>
            <a:r>
              <a:rPr lang="vi-VN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Management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3</a:t>
            </a:r>
            <a:r>
              <a:rPr lang="en-US" sz="1600" b="1" smtClean="0">
                <a:solidFill>
                  <a:srgbClr val="002060"/>
                </a:solidFill>
              </a:rPr>
              <a:t>3/46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36" name="Google Shape;103;p14"/>
          <p:cNvSpPr/>
          <p:nvPr/>
        </p:nvSpPr>
        <p:spPr>
          <a:xfrm>
            <a:off x="6381405" y="2018791"/>
            <a:ext cx="886266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" name="Google Shape;104;p14"/>
          <p:cNvSpPr/>
          <p:nvPr/>
        </p:nvSpPr>
        <p:spPr>
          <a:xfrm>
            <a:off x="6566630" y="2119610"/>
            <a:ext cx="515816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" name="Google Shape;105;p14"/>
          <p:cNvSpPr/>
          <p:nvPr/>
        </p:nvSpPr>
        <p:spPr>
          <a:xfrm>
            <a:off x="7267670" y="2018791"/>
            <a:ext cx="3400030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Quality Standards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100;p14"/>
          <p:cNvSpPr/>
          <p:nvPr/>
        </p:nvSpPr>
        <p:spPr>
          <a:xfrm>
            <a:off x="2373408" y="1962286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" name="Google Shape;101;p14"/>
          <p:cNvSpPr/>
          <p:nvPr/>
        </p:nvSpPr>
        <p:spPr>
          <a:xfrm>
            <a:off x="2558633" y="2063105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" name="Google Shape;102;p14"/>
          <p:cNvSpPr/>
          <p:nvPr/>
        </p:nvSpPr>
        <p:spPr>
          <a:xfrm>
            <a:off x="3259673" y="1962286"/>
            <a:ext cx="2760127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Quality Objectives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106;p14"/>
          <p:cNvSpPr/>
          <p:nvPr/>
        </p:nvSpPr>
        <p:spPr>
          <a:xfrm>
            <a:off x="4151800" y="3462609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" name="Google Shape;107;p14"/>
          <p:cNvSpPr/>
          <p:nvPr/>
        </p:nvSpPr>
        <p:spPr>
          <a:xfrm>
            <a:off x="4337025" y="3563428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</a:t>
            </a:r>
            <a:endParaRPr sz="280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" name="Google Shape;108;p14"/>
          <p:cNvSpPr/>
          <p:nvPr/>
        </p:nvSpPr>
        <p:spPr>
          <a:xfrm>
            <a:off x="5038064" y="3462609"/>
            <a:ext cx="3572536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Project Reviews and Assessments</a:t>
            </a:r>
            <a:r>
              <a:rPr lang="en-US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 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06;p14"/>
          <p:cNvSpPr/>
          <p:nvPr/>
        </p:nvSpPr>
        <p:spPr>
          <a:xfrm>
            <a:off x="2377253" y="4834209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" name="Google Shape;107;p14"/>
          <p:cNvSpPr/>
          <p:nvPr/>
        </p:nvSpPr>
        <p:spPr>
          <a:xfrm>
            <a:off x="2562478" y="4935028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" name="Google Shape;108;p14"/>
          <p:cNvSpPr/>
          <p:nvPr/>
        </p:nvSpPr>
        <p:spPr>
          <a:xfrm>
            <a:off x="3263518" y="4834209"/>
            <a:ext cx="2756282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Deliverables Acceptance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06;p14"/>
          <p:cNvSpPr/>
          <p:nvPr/>
        </p:nvSpPr>
        <p:spPr>
          <a:xfrm>
            <a:off x="6406075" y="4834208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" name="Google Shape;107;p14"/>
          <p:cNvSpPr/>
          <p:nvPr/>
        </p:nvSpPr>
        <p:spPr>
          <a:xfrm>
            <a:off x="6591300" y="4935027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" name="Google Shape;108;p14"/>
          <p:cNvSpPr/>
          <p:nvPr/>
        </p:nvSpPr>
        <p:spPr>
          <a:xfrm>
            <a:off x="7228540" y="4834208"/>
            <a:ext cx="3439160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Prosess Improvement Activities</a:t>
            </a:r>
            <a:r>
              <a:rPr lang="en-US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 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2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949726" y="2136075"/>
            <a:ext cx="10088700" cy="463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>
              <a:lnSpc>
                <a:spcPct val="150000"/>
              </a:lnSpc>
              <a:buSzPts val="2400"/>
              <a:buFont typeface="Wingdings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The </a:t>
            </a:r>
            <a:r>
              <a:rPr lang="en-US" sz="2400" b="1" dirty="0" err="1">
                <a:solidFill>
                  <a:schemeClr val="bg2"/>
                </a:solidFill>
                <a:latin typeface="Bahnschrift Light Condensed" panose="020B0502040204020203" pitchFamily="34" charset="0"/>
              </a:rPr>
              <a:t>DanaBus</a:t>
            </a:r>
            <a:r>
              <a:rPr lang="en-US" sz="2400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Application </a:t>
            </a:r>
            <a:r>
              <a:rPr lang="en-US" sz="2400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Plan identifies three brief goal. 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 All of main features: find optimal bus route, find bus stop, bus schedule details, estimate waiting time and feedback must be available</a:t>
            </a: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.</a:t>
            </a:r>
            <a:endParaRPr lang="vi-VN" sz="2400" dirty="0" smtClean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Help users get the best experience when using the bus service</a:t>
            </a: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.</a:t>
            </a:r>
            <a:endParaRPr lang="vi-VN" sz="2400" dirty="0" smtClean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 The application must meet the target of 3.5/5 stars or receive over 100 feedbacks from users on the App Store and Google Play </a:t>
            </a: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Store</a:t>
            </a:r>
            <a:r>
              <a:rPr lang="vi-VN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.</a:t>
            </a:r>
            <a:endParaRPr lang="en-US" dirty="0" smtClean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dirty="0">
              <a:latin typeface="Bahnschrift Light Condensed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3</a:t>
            </a:r>
            <a:r>
              <a:rPr lang="en-US" sz="1600" b="1" smtClean="0">
                <a:solidFill>
                  <a:srgbClr val="002060"/>
                </a:solidFill>
              </a:rPr>
              <a:t>4/46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Google Shape;145;p17"/>
          <p:cNvSpPr txBox="1"/>
          <p:nvPr/>
        </p:nvSpPr>
        <p:spPr>
          <a:xfrm>
            <a:off x="1316183" y="907667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smtClean="0">
                <a:solidFill>
                  <a:srgbClr val="4A86E8"/>
                </a:solidFill>
                <a:latin typeface="Bahnschrift" panose="020B0502040204020203" pitchFamily="34" charset="0"/>
              </a:rPr>
              <a:t>Quality Objectives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Google Shape;112;p14"/>
          <p:cNvSpPr txBox="1"/>
          <p:nvPr/>
        </p:nvSpPr>
        <p:spPr>
          <a:xfrm>
            <a:off x="1316183" y="358013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5. </a:t>
            </a:r>
            <a:r>
              <a:rPr lang="vi-VN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Quality </a:t>
            </a:r>
            <a:r>
              <a:rPr lang="vi-VN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Management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28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1333500" y="1485900"/>
            <a:ext cx="8737600" cy="421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 smtClean="0"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dirty="0">
              <a:latin typeface="Bahnschrift Light Condensed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3</a:t>
            </a:r>
            <a:r>
              <a:rPr lang="en-US" sz="1600" b="1" smtClean="0">
                <a:solidFill>
                  <a:srgbClr val="002060"/>
                </a:solidFill>
              </a:rPr>
              <a:t>5/46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79271"/>
              </p:ext>
            </p:extLst>
          </p:nvPr>
        </p:nvGraphicFramePr>
        <p:xfrm>
          <a:off x="1701501" y="2065866"/>
          <a:ext cx="8127999" cy="288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No.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Quality Standards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Tracking Tools</a:t>
                      </a:r>
                      <a:r>
                        <a:rPr lang="vi-VN" sz="2000" baseline="0" dirty="0" smtClean="0"/>
                        <a:t> or  Measures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Six</a:t>
                      </a:r>
                      <a:r>
                        <a:rPr lang="vi-VN" sz="2000" baseline="0" dirty="0" smtClean="0"/>
                        <a:t> Sigma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Redmine</a:t>
                      </a:r>
                      <a:r>
                        <a:rPr lang="vi-VN" sz="2000" smtClean="0"/>
                        <a:t>, </a:t>
                      </a:r>
                      <a:r>
                        <a:rPr lang="vi-VN" sz="2000" smtClean="0"/>
                        <a:t>Jira</a:t>
                      </a:r>
                      <a:r>
                        <a:rPr lang="en-US" sz="2000" smtClean="0"/>
                        <a:t>, clarity issue tracking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IEEE 12207-2017</a:t>
                      </a:r>
                      <a:r>
                        <a:rPr lang="en-US" sz="2000" baseline="0" smtClean="0"/>
                        <a:t> – ISO/IEC/IEEE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smtClean="0"/>
                        <a:t>Redmine</a:t>
                      </a:r>
                      <a:r>
                        <a:rPr lang="en-US" sz="2000" smtClean="0"/>
                        <a:t>, clarity issue tracking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014"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AHAQ Coding Convention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dirty="0" smtClean="0"/>
                        <a:t>GitHub</a:t>
                      </a:r>
                      <a:r>
                        <a:rPr lang="vi-VN" sz="2000" smtClean="0"/>
                        <a:t>, </a:t>
                      </a:r>
                      <a:r>
                        <a:rPr lang="vi-VN" sz="2000" smtClean="0"/>
                        <a:t>Jira</a:t>
                      </a:r>
                      <a:r>
                        <a:rPr lang="en-US" sz="2000" smtClean="0"/>
                        <a:t>, clarity issue tracking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Google Shape;145;p17"/>
          <p:cNvSpPr txBox="1"/>
          <p:nvPr/>
        </p:nvSpPr>
        <p:spPr>
          <a:xfrm>
            <a:off x="1316183" y="907667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smtClean="0">
                <a:solidFill>
                  <a:srgbClr val="4A86E8"/>
                </a:solidFill>
                <a:latin typeface="Bahnschrift" panose="020B0502040204020203" pitchFamily="34" charset="0"/>
              </a:rPr>
              <a:t>Quality Standards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iêu đề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Google Shape;112;p14"/>
          <p:cNvSpPr txBox="1"/>
          <p:nvPr/>
        </p:nvSpPr>
        <p:spPr>
          <a:xfrm>
            <a:off x="1316183" y="358013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5. </a:t>
            </a:r>
            <a:r>
              <a:rPr lang="vi-VN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Quality </a:t>
            </a:r>
            <a:r>
              <a:rPr lang="vi-VN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Management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941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1333500" y="1485900"/>
            <a:ext cx="8737600" cy="421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 smtClean="0"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dirty="0">
              <a:latin typeface="Bahnschrift Light Condensed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3</a:t>
            </a:r>
            <a:r>
              <a:rPr lang="en-US" sz="1600" b="1" smtClean="0">
                <a:solidFill>
                  <a:srgbClr val="002060"/>
                </a:solidFill>
              </a:rPr>
              <a:t>6/46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8508"/>
              </p:ext>
            </p:extLst>
          </p:nvPr>
        </p:nvGraphicFramePr>
        <p:xfrm>
          <a:off x="1701500" y="1003300"/>
          <a:ext cx="8128000" cy="561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vi-VN" dirty="0" smtClean="0"/>
                        <a:t>Review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Quality 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Reviewer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Reports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691">
                <a:tc>
                  <a:txBody>
                    <a:bodyPr/>
                    <a:lstStyle/>
                    <a:p>
                      <a:r>
                        <a:rPr lang="vi-VN" dirty="0" smtClean="0"/>
                        <a:t>Project</a:t>
                      </a:r>
                      <a:r>
                        <a:rPr lang="vi-VN" baseline="0" dirty="0" smtClean="0"/>
                        <a:t>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Six Sigma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Redmine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Jira</a:t>
                      </a:r>
                    </a:p>
                    <a:p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clarity issue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 Director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Director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Executive Committee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Manager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Review 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051">
                <a:tc>
                  <a:txBody>
                    <a:bodyPr/>
                    <a:lstStyle/>
                    <a:p>
                      <a:r>
                        <a:rPr lang="vi-VN" dirty="0" smtClean="0"/>
                        <a:t>Project</a:t>
                      </a:r>
                      <a:r>
                        <a:rPr lang="vi-VN" baseline="0" dirty="0" smtClean="0"/>
                        <a:t>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Six Sigma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Redmine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Jira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Business Analyst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Manager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Director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Executive Committee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Audit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32">
                <a:tc>
                  <a:txBody>
                    <a:bodyPr/>
                    <a:lstStyle/>
                    <a:p>
                      <a:r>
                        <a:rPr lang="vi-VN" dirty="0" smtClean="0"/>
                        <a:t>Daily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AHAQ </a:t>
                      </a:r>
                      <a:endParaRPr lang="vi-V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Coding Convention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GitHub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vi-V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Jira</a:t>
                      </a:r>
                    </a:p>
                    <a:p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clarity issue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Backend Team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Frontend Team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Testing Team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Database Analyst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Manager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Scrum Master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Individual 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6051">
                <a:tc>
                  <a:txBody>
                    <a:bodyPr/>
                    <a:lstStyle/>
                    <a:p>
                      <a:r>
                        <a:rPr lang="vi-VN" dirty="0" smtClean="0"/>
                        <a:t>Quality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Six Sigma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Redmine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Jira</a:t>
                      </a:r>
                    </a:p>
                    <a:p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clarity issue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Testing Team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Business Analyst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Manager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Scrum Master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Quality 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Google Shape;145;p17"/>
          <p:cNvSpPr txBox="1"/>
          <p:nvPr/>
        </p:nvSpPr>
        <p:spPr>
          <a:xfrm>
            <a:off x="1333500" y="103810"/>
            <a:ext cx="7096297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smtClean="0">
                <a:solidFill>
                  <a:srgbClr val="4A86E8"/>
                </a:solidFill>
                <a:latin typeface="Bahnschrift" panose="020B0502040204020203" pitchFamily="34" charset="0"/>
              </a:rPr>
              <a:t>Project Reviews and Assessments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1333500" y="1485900"/>
            <a:ext cx="8737600" cy="421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dirty="0" smtClean="0">
              <a:latin typeface="Bahnschrift Light Condensed" panose="020B0502040204020203" pitchFamily="34" charset="0"/>
            </a:endParaRPr>
          </a:p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dirty="0">
              <a:latin typeface="Bahnschrift Light Condensed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3</a:t>
            </a:r>
            <a:r>
              <a:rPr lang="en-US" sz="1600" b="1" smtClean="0">
                <a:solidFill>
                  <a:srgbClr val="002060"/>
                </a:solidFill>
              </a:rPr>
              <a:t>7/46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84064"/>
              </p:ext>
            </p:extLst>
          </p:nvPr>
        </p:nvGraphicFramePr>
        <p:xfrm>
          <a:off x="1333500" y="1257340"/>
          <a:ext cx="9537700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Deliverable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Fimal Approval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Customer</a:t>
                      </a:r>
                      <a:r>
                        <a:rPr lang="vi-VN" baseline="0" dirty="0" smtClean="0"/>
                        <a:t> Acceptance Criteria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Requirements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requirements that customer give are fully described.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Design drawings and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Design review 1 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Design review 2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Detail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- </a:t>
                      </a:r>
                      <a:r>
                        <a:rPr lang="en-US" dirty="0" smtClean="0"/>
                        <a:t>Design and documents that meet the requirements.</a:t>
                      </a:r>
                    </a:p>
                    <a:p>
                      <a:r>
                        <a:rPr lang="vi-VN" dirty="0" smtClean="0"/>
                        <a:t>- </a:t>
                      </a:r>
                      <a:r>
                        <a:rPr lang="en-US" dirty="0" smtClean="0"/>
                        <a:t>Customer satisfy about UI pattern.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Planning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-</a:t>
                      </a:r>
                      <a:r>
                        <a:rPr lang="vi-VN" baseline="0" dirty="0" smtClean="0"/>
                        <a:t> </a:t>
                      </a:r>
                      <a:r>
                        <a:rPr lang="en-US" dirty="0" smtClean="0"/>
                        <a:t>The stages are properly deployed.</a:t>
                      </a:r>
                    </a:p>
                    <a:p>
                      <a:r>
                        <a:rPr lang="vi-VN" dirty="0" smtClean="0"/>
                        <a:t>- </a:t>
                      </a:r>
                      <a:r>
                        <a:rPr lang="en-US" dirty="0" smtClean="0"/>
                        <a:t>The budget does not exceed the allowable level.</a:t>
                      </a:r>
                    </a:p>
                    <a:p>
                      <a:r>
                        <a:rPr lang="vi-VN" dirty="0" smtClean="0"/>
                        <a:t>- </a:t>
                      </a:r>
                      <a:r>
                        <a:rPr lang="en-US" dirty="0" smtClean="0"/>
                        <a:t>Products are delivered on given time.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Product 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Prototyping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prototype is standardized with design.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Beta version application “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DanaBus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Installation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All of main features must be available.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Completed application “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DanaBus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Installation 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- </a:t>
                      </a:r>
                      <a:r>
                        <a:rPr lang="en-US" dirty="0" smtClean="0"/>
                        <a:t>All of main features must be available.</a:t>
                      </a:r>
                    </a:p>
                    <a:p>
                      <a:r>
                        <a:rPr lang="vi-VN" dirty="0" smtClean="0"/>
                        <a:t>- </a:t>
                      </a:r>
                      <a:r>
                        <a:rPr lang="en-US" dirty="0" smtClean="0"/>
                        <a:t>The product operates smoothly and there are no major errors.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Full description of the application.</a:t>
                      </a:r>
                      <a:endParaRPr lang="vi-VN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Future maintenance and development capabilities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Google Shape;145;p17"/>
          <p:cNvSpPr txBox="1"/>
          <p:nvPr/>
        </p:nvSpPr>
        <p:spPr>
          <a:xfrm>
            <a:off x="1333500" y="352770"/>
            <a:ext cx="7096297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smtClean="0">
                <a:solidFill>
                  <a:srgbClr val="4A86E8"/>
                </a:solidFill>
                <a:latin typeface="Bahnschrift" panose="020B0502040204020203" pitchFamily="34" charset="0"/>
              </a:rPr>
              <a:t>Deliverables Acceptance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1544550" y="2136075"/>
            <a:ext cx="9990300" cy="40422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Participants: </a:t>
            </a: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IT Director, Project Director, Executive Committee, Project Manager, </a:t>
            </a: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Stakeholders</a:t>
            </a:r>
            <a:r>
              <a:rPr lang="vi-VN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.</a:t>
            </a: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Activities: </a:t>
            </a: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Often </a:t>
            </a: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a monthly status report is provided to the stakeholder and executive committee as an update of employee’s plans and activities.</a:t>
            </a:r>
            <a:endParaRPr lang="vi-VN" sz="2400" dirty="0" smtClean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Goal</a:t>
            </a:r>
            <a:r>
              <a:rPr lang="en-US" sz="2400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: </a:t>
            </a: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Provides a higher-level view of the developments in the project. </a:t>
            </a:r>
            <a:endParaRPr sz="2400" dirty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Google Shape;145;p17"/>
          <p:cNvSpPr txBox="1"/>
          <p:nvPr/>
        </p:nvSpPr>
        <p:spPr>
          <a:xfrm>
            <a:off x="1544550" y="1269167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Project Monthly Report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3</a:t>
            </a:r>
            <a:r>
              <a:rPr lang="en-US" sz="1600" b="1" smtClean="0">
                <a:solidFill>
                  <a:srgbClr val="002060"/>
                </a:solidFill>
              </a:rPr>
              <a:t>8/46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112;p14"/>
          <p:cNvSpPr txBox="1"/>
          <p:nvPr/>
        </p:nvSpPr>
        <p:spPr>
          <a:xfrm>
            <a:off x="1316183" y="358013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5. </a:t>
            </a:r>
            <a:r>
              <a:rPr lang="vi-VN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Quality </a:t>
            </a:r>
            <a:r>
              <a:rPr lang="vi-VN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Management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868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1544550" y="2136075"/>
            <a:ext cx="9990300" cy="40422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Participants: </a:t>
            </a: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Project Manager, Backend Team, Frontend Team, Testing Team, Database Analyst, Business Analyst, IT Director </a:t>
            </a:r>
            <a:endParaRPr lang="vi-VN" sz="2400" dirty="0" smtClean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Activities: </a:t>
            </a: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Discuss and review the day's work among members</a:t>
            </a: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.</a:t>
            </a:r>
            <a:endParaRPr lang="vi-VN" sz="2400" dirty="0" smtClean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  <a:p>
            <a:pPr marL="457200" lvl="0" indent="-3810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vi-VN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2400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Goal: </a:t>
            </a:r>
            <a:r>
              <a:rPr lang="en-US" sz="2400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Identify issues, ability to complete tasks and propose methods to complete each stage of the </a:t>
            </a:r>
            <a:r>
              <a:rPr lang="en-US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project</a:t>
            </a:r>
            <a:r>
              <a:rPr lang="vi-VN" sz="2400" dirty="0" smtClean="0">
                <a:solidFill>
                  <a:schemeClr val="bg2"/>
                </a:solidFill>
                <a:latin typeface="Bahnschrift Light Condensed" panose="020B0502040204020203" pitchFamily="34" charset="0"/>
              </a:rPr>
              <a:t>.</a:t>
            </a:r>
            <a:endParaRPr sz="2400" dirty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Google Shape;145;p17"/>
          <p:cNvSpPr txBox="1"/>
          <p:nvPr/>
        </p:nvSpPr>
        <p:spPr>
          <a:xfrm>
            <a:off x="1544550" y="1269167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3000" b="1" dirty="0" smtClean="0">
                <a:solidFill>
                  <a:srgbClr val="4A86E8"/>
                </a:solidFill>
                <a:latin typeface="Bahnschrift" panose="020B0502040204020203" pitchFamily="34" charset="0"/>
              </a:rPr>
              <a:t>Daily Review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3</a:t>
            </a:r>
            <a:r>
              <a:rPr lang="en-US" sz="1600" b="1" smtClean="0">
                <a:solidFill>
                  <a:srgbClr val="002060"/>
                </a:solidFill>
              </a:rPr>
              <a:t>9/46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112;p14"/>
          <p:cNvSpPr txBox="1"/>
          <p:nvPr/>
        </p:nvSpPr>
        <p:spPr>
          <a:xfrm>
            <a:off x="1316183" y="358013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5. </a:t>
            </a:r>
            <a:r>
              <a:rPr lang="vi-VN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Quality </a:t>
            </a:r>
            <a:r>
              <a:rPr lang="vi-VN" sz="3600" b="1" dirty="0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Management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80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1316175" y="2057121"/>
            <a:ext cx="10090800" cy="22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★"/>
            </a:pPr>
            <a:r>
              <a:rPr lang="en-US" sz="2400" dirty="0" err="1">
                <a:solidFill>
                  <a:schemeClr val="tx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Danang</a:t>
            </a:r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 Government</a:t>
            </a:r>
            <a:endParaRPr sz="2400" dirty="0">
              <a:solidFill>
                <a:schemeClr val="tx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★"/>
            </a:pPr>
            <a:r>
              <a:rPr lang="en-US" sz="2400" dirty="0" err="1">
                <a:solidFill>
                  <a:schemeClr val="tx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Danang</a:t>
            </a:r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 Department of Transportation</a:t>
            </a:r>
            <a:endParaRPr sz="2400" dirty="0">
              <a:solidFill>
                <a:schemeClr val="tx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★"/>
            </a:pPr>
            <a:r>
              <a:rPr lang="en-US" sz="2400" dirty="0" err="1">
                <a:solidFill>
                  <a:schemeClr val="tx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Danang</a:t>
            </a:r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 ICT Infrastructure Development Center</a:t>
            </a:r>
            <a:endParaRPr sz="2400" dirty="0">
              <a:solidFill>
                <a:schemeClr val="tx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★"/>
            </a:pPr>
            <a:r>
              <a:rPr lang="en-US" sz="2400" dirty="0">
                <a:solidFill>
                  <a:schemeClr val="tx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AHAQ High Tech Software Ltd.</a:t>
            </a:r>
            <a:endParaRPr sz="2400" dirty="0">
              <a:solidFill>
                <a:schemeClr val="tx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225" y="5080659"/>
            <a:ext cx="34385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425" y="4737096"/>
            <a:ext cx="16573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3200" y="4632321"/>
            <a:ext cx="21050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2275" y="453298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1316175" y="1229675"/>
            <a:ext cx="25836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4A86E8"/>
                </a:solidFill>
                <a:latin typeface="Bahnschrift" panose="020B0502040204020203" pitchFamily="34" charset="0"/>
              </a:rPr>
              <a:t>Stakeholder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4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Google Shape;112;p14"/>
          <p:cNvSpPr txBox="1"/>
          <p:nvPr/>
        </p:nvSpPr>
        <p:spPr>
          <a:xfrm>
            <a:off x="778412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1. Project </a:t>
            </a:r>
            <a:r>
              <a:rPr lang="en-US" sz="3600" b="1" u="none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Overview</a:t>
            </a:r>
            <a:endParaRPr sz="3600" b="0" u="none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8703300" cy="84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smtClean="0"/>
              <a:t>Section 6. Project </a:t>
            </a:r>
            <a:r>
              <a:rPr lang="en-US" b="1"/>
              <a:t>Transition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910566" y="2314150"/>
            <a:ext cx="9990300" cy="40422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smtClean="0">
                <a:latin typeface="Bahnschrift Light" panose="020B0502040204020203" pitchFamily="34" charset="0"/>
              </a:rPr>
              <a:t>Include 3 phases: </a:t>
            </a:r>
            <a:endParaRPr lang="en-US" sz="2400" b="1">
              <a:latin typeface="Bahnschrift Ligh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Bahnschrift Light" panose="020B0502040204020203" pitchFamily="34" charset="0"/>
              </a:rPr>
              <a:t>Phase </a:t>
            </a:r>
            <a:r>
              <a:rPr lang="en-US" sz="2400" smtClean="0">
                <a:latin typeface="Bahnschrift Light" panose="020B0502040204020203" pitchFamily="34" charset="0"/>
              </a:rPr>
              <a:t>1:  Create </a:t>
            </a:r>
            <a:r>
              <a:rPr lang="en-US" sz="2400">
                <a:latin typeface="Bahnschrift Light" panose="020B0502040204020203" pitchFamily="34" charset="0"/>
              </a:rPr>
              <a:t>all the needed document about this project (including Project Close Out Report).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Bahnschrift Light" panose="020B0502040204020203" pitchFamily="34" charset="0"/>
              </a:rPr>
              <a:t>Phase </a:t>
            </a:r>
            <a:r>
              <a:rPr lang="en-US" sz="2400" smtClean="0">
                <a:latin typeface="Bahnschrift Light" panose="020B0502040204020203" pitchFamily="34" charset="0"/>
              </a:rPr>
              <a:t>2: Handover </a:t>
            </a:r>
            <a:r>
              <a:rPr lang="en-US" sz="2400">
                <a:latin typeface="Bahnschrift Light" panose="020B0502040204020203" pitchFamily="34" charset="0"/>
              </a:rPr>
              <a:t>the management process to city’s departement of transport.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Bahnschrift Light" panose="020B0502040204020203" pitchFamily="34" charset="0"/>
              </a:rPr>
              <a:t>Phase </a:t>
            </a:r>
            <a:r>
              <a:rPr lang="en-US" sz="2400" smtClean="0">
                <a:latin typeface="Bahnschrift Light" panose="020B0502040204020203" pitchFamily="34" charset="0"/>
              </a:rPr>
              <a:t>3: The whole </a:t>
            </a:r>
            <a:r>
              <a:rPr lang="en-US" sz="2400">
                <a:latin typeface="Bahnschrift Light" panose="020B0502040204020203" pitchFamily="34" charset="0"/>
              </a:rPr>
              <a:t>team is in “waiting state” for maintenance purposes.</a:t>
            </a:r>
            <a:endParaRPr sz="24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Google Shape;145;p17"/>
          <p:cNvSpPr txBox="1"/>
          <p:nvPr/>
        </p:nvSpPr>
        <p:spPr>
          <a:xfrm>
            <a:off x="1316183" y="946322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smtClean="0">
                <a:solidFill>
                  <a:srgbClr val="4A86E8"/>
                </a:solidFill>
                <a:latin typeface="Bahnschrift" panose="020B0502040204020203" pitchFamily="34" charset="0"/>
              </a:rPr>
              <a:t>Closeout Plan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40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910566" y="2314150"/>
            <a:ext cx="9990300" cy="40422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Bahnschrift Light" panose="020B0502040204020203" pitchFamily="34" charset="0"/>
              </a:rPr>
              <a:t>The current contract between our company and city’s government is lasting 5 years. So Phase 2 will close after 5 years if there are no new renew contract request from the customer.</a:t>
            </a:r>
            <a:endParaRPr sz="2400" dirty="0">
              <a:solidFill>
                <a:schemeClr val="bg2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Google Shape;145;p17"/>
          <p:cNvSpPr txBox="1"/>
          <p:nvPr/>
        </p:nvSpPr>
        <p:spPr>
          <a:xfrm>
            <a:off x="1316183" y="946322"/>
            <a:ext cx="49282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smtClean="0">
                <a:solidFill>
                  <a:srgbClr val="4A86E8"/>
                </a:solidFill>
                <a:latin typeface="Bahnschrift" panose="020B0502040204020203" pitchFamily="34" charset="0"/>
              </a:rPr>
              <a:t>Phase Closeout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41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218;p24"/>
          <p:cNvSpPr txBox="1">
            <a:spLocks/>
          </p:cNvSpPr>
          <p:nvPr/>
        </p:nvSpPr>
        <p:spPr>
          <a:xfrm>
            <a:off x="1316183" y="276859"/>
            <a:ext cx="87033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Bilbo"/>
                <a:ea typeface="Bilbo"/>
                <a:cs typeface="Bilbo"/>
                <a:sym typeface="Bilbo"/>
              </a:defRPr>
            </a:lvl9pPr>
          </a:lstStyle>
          <a:p>
            <a:r>
              <a:rPr lang="en-US" b="1" smtClean="0"/>
              <a:t>Section 6. Project Transition</a:t>
            </a:r>
            <a:endParaRPr lang="en-US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8703300" cy="84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smtClean="0"/>
              <a:t>Section 7. References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42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9" name="Bảng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16119"/>
              </p:ext>
            </p:extLst>
          </p:nvPr>
        </p:nvGraphicFramePr>
        <p:xfrm>
          <a:off x="1" y="1917605"/>
          <a:ext cx="12191998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2255">
                  <a:extLst>
                    <a:ext uri="{9D8B030D-6E8A-4147-A177-3AD203B41FA5}">
                      <a16:colId xmlns:a16="http://schemas.microsoft.com/office/drawing/2014/main" val="2041101425"/>
                    </a:ext>
                  </a:extLst>
                </a:gridCol>
                <a:gridCol w="7035712">
                  <a:extLst>
                    <a:ext uri="{9D8B030D-6E8A-4147-A177-3AD203B41FA5}">
                      <a16:colId xmlns:a16="http://schemas.microsoft.com/office/drawing/2014/main" val="1713603493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1092702661"/>
                    </a:ext>
                  </a:extLst>
                </a:gridCol>
                <a:gridCol w="2036063">
                  <a:extLst>
                    <a:ext uri="{9D8B030D-6E8A-4147-A177-3AD203B41FA5}">
                      <a16:colId xmlns:a16="http://schemas.microsoft.com/office/drawing/2014/main" val="290220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9685" indent="457200" algn="ctr">
                        <a:spcBef>
                          <a:spcPts val="480"/>
                        </a:spcBef>
                        <a:spcAft>
                          <a:spcPts val="300"/>
                        </a:spcAft>
                      </a:pP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Document</a:t>
                      </a:r>
                      <a:r>
                        <a:rPr lang="en-US" sz="2000" spc="-15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No.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" indent="457200" algn="just">
                        <a:spcBef>
                          <a:spcPts val="480"/>
                        </a:spcBef>
                        <a:spcAft>
                          <a:spcPts val="300"/>
                        </a:spcAft>
                      </a:pP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Document</a:t>
                      </a:r>
                      <a:r>
                        <a:rPr lang="en-US" sz="2000" spc="-15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Title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" indent="457200" algn="just">
                        <a:spcBef>
                          <a:spcPts val="480"/>
                        </a:spcBef>
                        <a:spcAft>
                          <a:spcPts val="300"/>
                        </a:spcAft>
                      </a:pP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Date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" indent="457200" algn="just">
                        <a:spcBef>
                          <a:spcPts val="480"/>
                        </a:spcBef>
                        <a:spcAft>
                          <a:spcPts val="300"/>
                        </a:spcAft>
                      </a:pP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Author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3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67005" indent="457200" algn="ctr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Information </a:t>
                      </a: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Technology </a:t>
                      </a:r>
                      <a:r>
                        <a:rPr lang="en-US" sz="2000" smtClean="0">
                          <a:effectLst/>
                          <a:latin typeface="Bahnschrift Light" panose="020B0502040204020203" pitchFamily="34" charset="0"/>
                        </a:rPr>
                        <a:t>Project</a:t>
                      </a:r>
                      <a:r>
                        <a:rPr lang="en-US" sz="2000" baseline="0" smtClean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2000" smtClean="0">
                          <a:effectLst/>
                          <a:latin typeface="Bahnschrift Light" panose="020B0502040204020203" pitchFamily="34" charset="0"/>
                        </a:rPr>
                        <a:t>Management  6th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2011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Kathy Schwalbe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228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67005" indent="457200" algn="ctr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2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Project Structure and Organisation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N/A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N/A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087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67005" indent="457200" algn="ctr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3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What is PERT and how can we use it?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2015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Dave Fourie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236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67005" indent="457200" algn="ctr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4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V-model wiki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2019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N/A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421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67005" indent="457200" algn="ctr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l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Oakland County Department of Information Technology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N/A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67005"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Oakland </a:t>
                      </a:r>
                      <a:r>
                        <a:rPr lang="en-US" sz="2000" smtClean="0">
                          <a:effectLst/>
                          <a:latin typeface="Bahnschrift Light" panose="020B0502040204020203" pitchFamily="34" charset="0"/>
                        </a:rPr>
                        <a:t>County</a:t>
                      </a:r>
                      <a:r>
                        <a:rPr lang="en-US" sz="2000" baseline="0" smtClean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2000" smtClean="0">
                          <a:effectLst/>
                          <a:latin typeface="Bahnschrift Light" panose="020B0502040204020203" pitchFamily="34" charset="0"/>
                        </a:rPr>
                        <a:t>Department </a:t>
                      </a: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of Information Technology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780510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43063" y="3040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8703300" cy="84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smtClean="0"/>
              <a:t>Section 8. Glossary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43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29075"/>
              </p:ext>
            </p:extLst>
          </p:nvPr>
        </p:nvGraphicFramePr>
        <p:xfrm>
          <a:off x="1410526" y="1812449"/>
          <a:ext cx="8826182" cy="3324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2796">
                  <a:extLst>
                    <a:ext uri="{9D8B030D-6E8A-4147-A177-3AD203B41FA5}">
                      <a16:colId xmlns:a16="http://schemas.microsoft.com/office/drawing/2014/main" val="1547685941"/>
                    </a:ext>
                  </a:extLst>
                </a:gridCol>
                <a:gridCol w="6103386">
                  <a:extLst>
                    <a:ext uri="{9D8B030D-6E8A-4147-A177-3AD203B41FA5}">
                      <a16:colId xmlns:a16="http://schemas.microsoft.com/office/drawing/2014/main" val="3715729690"/>
                    </a:ext>
                  </a:extLst>
                </a:gridCol>
              </a:tblGrid>
              <a:tr h="458597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i="0" u="none" strike="noStrike" cap="none" smtClean="0">
                          <a:solidFill>
                            <a:schemeClr val="lt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Abbreviation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218126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DoT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Department of Transportation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155330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Danang IIDC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Danang ICT Infrastructure Development Center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88138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SDLC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Software Development Life Cycle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230390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PERT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Project Evaluation and Review Technique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745847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FTE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Full-Time </a:t>
                      </a:r>
                      <a:r>
                        <a:rPr lang="en-US" sz="2000" smtClean="0">
                          <a:effectLst/>
                          <a:latin typeface="Bahnschrift Light" panose="020B0502040204020203" pitchFamily="34" charset="0"/>
                        </a:rPr>
                        <a:t>Employed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499548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TMF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Toyota Mobility Foundation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65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8703300" cy="84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smtClean="0"/>
              <a:t>Section 8. Glossary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44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Bảng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46972"/>
              </p:ext>
            </p:extLst>
          </p:nvPr>
        </p:nvGraphicFramePr>
        <p:xfrm>
          <a:off x="847347" y="1434299"/>
          <a:ext cx="10156077" cy="4308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7585">
                  <a:extLst>
                    <a:ext uri="{9D8B030D-6E8A-4147-A177-3AD203B41FA5}">
                      <a16:colId xmlns:a16="http://schemas.microsoft.com/office/drawing/2014/main" val="1547685941"/>
                    </a:ext>
                  </a:extLst>
                </a:gridCol>
                <a:gridCol w="6618492">
                  <a:extLst>
                    <a:ext uri="{9D8B030D-6E8A-4147-A177-3AD203B41FA5}">
                      <a16:colId xmlns:a16="http://schemas.microsoft.com/office/drawing/2014/main" val="3715729690"/>
                    </a:ext>
                  </a:extLst>
                </a:gridCol>
              </a:tblGrid>
              <a:tr h="458597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i="0" u="none" strike="noStrike" cap="none" smtClean="0">
                          <a:solidFill>
                            <a:schemeClr val="lt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Glossary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218126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Assumption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Factors deemed to be true during the project planning process, though proof of their validity is not available.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155330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This term represent the costs and schedules approved at the start of the project.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881389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Budget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The sum of money allocated for a project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230390"/>
                  </a:ext>
                </a:extLst>
              </a:tr>
              <a:tr h="496813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Change control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Change control is the process of identifying, evaluating, approving, and implementing changes to a project.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745847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Change management plan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It is created to ensure all changes are managed according to procedure.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499548"/>
                  </a:ext>
                </a:extLst>
              </a:tr>
              <a:tr h="458597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Critical path activity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  <a:ea typeface="Symbol" panose="05050102010706020507" pitchFamily="18" charset="2"/>
                          <a:cs typeface="Times New Roman" panose="02020603050405020304" pitchFamily="18" charset="0"/>
                        </a:rPr>
                        <a:t>A scheduled activity that is part of a project’s critical path.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65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1316183" y="276859"/>
            <a:ext cx="8703300" cy="84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smtClean="0"/>
              <a:t>Section 9. Revision </a:t>
            </a:r>
            <a:r>
              <a:rPr lang="en-US" b="1"/>
              <a:t>History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en-US" sz="1600" b="1" smtClean="0">
                <a:solidFill>
                  <a:srgbClr val="002060"/>
                </a:solidFill>
              </a:rPr>
              <a:t>45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Bảng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91703"/>
              </p:ext>
            </p:extLst>
          </p:nvPr>
        </p:nvGraphicFramePr>
        <p:xfrm>
          <a:off x="717626" y="2255932"/>
          <a:ext cx="10584490" cy="220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825">
                  <a:extLst>
                    <a:ext uri="{9D8B030D-6E8A-4147-A177-3AD203B41FA5}">
                      <a16:colId xmlns:a16="http://schemas.microsoft.com/office/drawing/2014/main" val="1249410766"/>
                    </a:ext>
                  </a:extLst>
                </a:gridCol>
                <a:gridCol w="2348548">
                  <a:extLst>
                    <a:ext uri="{9D8B030D-6E8A-4147-A177-3AD203B41FA5}">
                      <a16:colId xmlns:a16="http://schemas.microsoft.com/office/drawing/2014/main" val="853075122"/>
                    </a:ext>
                  </a:extLst>
                </a:gridCol>
                <a:gridCol w="2480310">
                  <a:extLst>
                    <a:ext uri="{9D8B030D-6E8A-4147-A177-3AD203B41FA5}">
                      <a16:colId xmlns:a16="http://schemas.microsoft.com/office/drawing/2014/main" val="1017546745"/>
                    </a:ext>
                  </a:extLst>
                </a:gridCol>
                <a:gridCol w="4234807">
                  <a:extLst>
                    <a:ext uri="{9D8B030D-6E8A-4147-A177-3AD203B41FA5}">
                      <a16:colId xmlns:a16="http://schemas.microsoft.com/office/drawing/2014/main" val="3123267372"/>
                    </a:ext>
                  </a:extLst>
                </a:gridCol>
              </a:tblGrid>
              <a:tr h="441268">
                <a:tc>
                  <a:txBody>
                    <a:bodyPr/>
                    <a:lstStyle/>
                    <a:p>
                      <a:pPr marL="19685" indent="457200" algn="just">
                        <a:spcBef>
                          <a:spcPts val="480"/>
                        </a:spcBef>
                        <a:spcAft>
                          <a:spcPts val="300"/>
                        </a:spcAft>
                      </a:pP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Version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" indent="457200" algn="just">
                        <a:spcBef>
                          <a:spcPts val="480"/>
                        </a:spcBef>
                        <a:spcAft>
                          <a:spcPts val="300"/>
                        </a:spcAft>
                      </a:pP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Date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" indent="457200" algn="just">
                        <a:spcBef>
                          <a:spcPts val="480"/>
                        </a:spcBef>
                        <a:spcAft>
                          <a:spcPts val="300"/>
                        </a:spcAft>
                      </a:pP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Name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0005" indent="457200" algn="just">
                        <a:spcBef>
                          <a:spcPts val="480"/>
                        </a:spcBef>
                        <a:spcAft>
                          <a:spcPts val="300"/>
                        </a:spcAft>
                      </a:pPr>
                      <a:r>
                        <a:rPr lang="en-US" sz="2000" spc="-5">
                          <a:effectLst/>
                          <a:latin typeface="Bahnschrift Light" panose="020B0502040204020203" pitchFamily="34" charset="0"/>
                        </a:rPr>
                        <a:t>Description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277177"/>
                  </a:ext>
                </a:extLst>
              </a:tr>
              <a:tr h="882536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r>
                        <a:rPr lang="en-US" sz="2000" baseline="30000">
                          <a:effectLst/>
                          <a:latin typeface="Bahnschrift Light" panose="020B0502040204020203" pitchFamily="34" charset="0"/>
                        </a:rPr>
                        <a:t>st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2019, March 15</a:t>
                      </a:r>
                      <a:r>
                        <a:rPr lang="en-US" sz="2000" baseline="30000">
                          <a:effectLst/>
                          <a:latin typeface="Bahnschrift Light" panose="020B0502040204020203" pitchFamily="34" charset="0"/>
                        </a:rPr>
                        <a:t>th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Project Initiation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Identify project scope, assumption, constraints,...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423489"/>
                  </a:ext>
                </a:extLst>
              </a:tr>
              <a:tr h="882536"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2</a:t>
                      </a:r>
                      <a:r>
                        <a:rPr lang="en-US" sz="2000" baseline="30000">
                          <a:effectLst/>
                          <a:latin typeface="Bahnschrift Light" panose="020B0502040204020203" pitchFamily="34" charset="0"/>
                        </a:rPr>
                        <a:t>nd</a:t>
                      </a: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2019, April 12</a:t>
                      </a:r>
                      <a:r>
                        <a:rPr lang="en-US" sz="2000" baseline="30000">
                          <a:effectLst/>
                          <a:latin typeface="Bahnschrift Light" panose="020B0502040204020203" pitchFamily="34" charset="0"/>
                        </a:rPr>
                        <a:t>th</a:t>
                      </a: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Project Start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just">
                        <a:spcBef>
                          <a:spcPts val="855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Bahnschrift Light" panose="020B0502040204020203" pitchFamily="34" charset="0"/>
                        </a:rPr>
                        <a:t>Complete Project Plan</a:t>
                      </a:r>
                      <a:endParaRPr lang="en-US" sz="20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05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345294"/>
            <a:ext cx="63881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16"/>
          <p:cNvCxnSpPr/>
          <p:nvPr/>
        </p:nvCxnSpPr>
        <p:spPr>
          <a:xfrm>
            <a:off x="5270850" y="1767492"/>
            <a:ext cx="0" cy="418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16"/>
          <p:cNvSpPr txBox="1"/>
          <p:nvPr/>
        </p:nvSpPr>
        <p:spPr>
          <a:xfrm>
            <a:off x="5519400" y="1733425"/>
            <a:ext cx="6367500" cy="3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</a:rPr>
              <a:t>itizens are still not really impressed by public transport systems</a:t>
            </a:r>
            <a:endParaRPr sz="2400">
              <a:solidFill>
                <a:schemeClr val="dk1"/>
              </a:solidFill>
              <a:latin typeface="Bahnschrift Light Condensed" panose="020B0502040204020203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dk1"/>
                </a:solidFill>
                <a:latin typeface="Bahnschrift Light Condensed" panose="020B0502040204020203" pitchFamily="34" charset="0"/>
              </a:rPr>
              <a:t>Environmental pollution, noise pollution, traffic jams, traffic accidents, etc…</a:t>
            </a:r>
            <a:endParaRPr sz="2400">
              <a:solidFill>
                <a:schemeClr val="dk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064763" y="4753456"/>
            <a:ext cx="6096000" cy="75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Need a solution to enhance the number of bus users</a:t>
            </a:r>
            <a:endParaRPr sz="2400" b="1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519400" y="4935825"/>
            <a:ext cx="585144" cy="387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2700" cap="flat" cmpd="sng">
            <a:solidFill>
              <a:srgbClr val="A757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5861150" y="1405992"/>
            <a:ext cx="25836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>
                <a:solidFill>
                  <a:srgbClr val="4A86E8"/>
                </a:solidFill>
                <a:latin typeface="Bahnschrift" panose="020B0502040204020203" pitchFamily="34" charset="0"/>
              </a:rPr>
              <a:t>Problem</a:t>
            </a:r>
            <a:endParaRPr sz="3000" b="1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2385775"/>
            <a:ext cx="4429875" cy="29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Chân trang 1"/>
          <p:cNvSpPr>
            <a:spLocks noGrp="1"/>
          </p:cNvSpPr>
          <p:nvPr>
            <p:ph type="ftr" idx="11"/>
          </p:nvPr>
        </p:nvSpPr>
        <p:spPr>
          <a:xfrm>
            <a:off x="7772100" y="6356350"/>
            <a:ext cx="4114800" cy="365125"/>
          </a:xfrm>
        </p:spPr>
        <p:txBody>
          <a:bodyPr/>
          <a:lstStyle/>
          <a:p>
            <a:pPr algn="r"/>
            <a:r>
              <a:rPr lang="vi-VN" sz="1600" b="1" smtClean="0">
                <a:solidFill>
                  <a:srgbClr val="002060"/>
                </a:solidFill>
              </a:rPr>
              <a:t>5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Google Shape;112;p14"/>
          <p:cNvSpPr txBox="1"/>
          <p:nvPr/>
        </p:nvSpPr>
        <p:spPr>
          <a:xfrm>
            <a:off x="778412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1. Project </a:t>
            </a:r>
            <a:r>
              <a:rPr lang="en-US" sz="3600" b="1" u="none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Overview</a:t>
            </a:r>
            <a:endParaRPr sz="3600" b="0" u="none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7025250" y="2942850"/>
            <a:ext cx="4924200" cy="27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Help users know detailed information about bus.</a:t>
            </a:r>
            <a:endParaRPr sz="2400" dirty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Find the optimal route from starting point and end point.</a:t>
            </a:r>
            <a:endParaRPr sz="2400" dirty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00" y="1727850"/>
            <a:ext cx="6068750" cy="429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7025250" y="1915050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>
                <a:solidFill>
                  <a:srgbClr val="4A86E8"/>
                </a:solidFill>
                <a:latin typeface="Bahnschrift" panose="020B0502040204020203" pitchFamily="34" charset="0"/>
              </a:rPr>
              <a:t>“</a:t>
            </a:r>
            <a:r>
              <a:rPr lang="en-US" sz="3000" b="1" dirty="0" err="1">
                <a:solidFill>
                  <a:srgbClr val="4A86E8"/>
                </a:solidFill>
                <a:latin typeface="Bahnschrift" panose="020B0502040204020203" pitchFamily="34" charset="0"/>
              </a:rPr>
              <a:t>Danabus</a:t>
            </a:r>
            <a:r>
              <a:rPr lang="en-US" sz="3000" b="1" dirty="0">
                <a:solidFill>
                  <a:srgbClr val="4A86E8"/>
                </a:solidFill>
                <a:latin typeface="Bahnschrift" panose="020B0502040204020203" pitchFamily="34" charset="0"/>
              </a:rPr>
              <a:t>” Application </a:t>
            </a:r>
            <a:endParaRPr sz="3000" b="1" dirty="0">
              <a:solidFill>
                <a:srgbClr val="4A86E8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6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8" name="Google Shape;112;p14"/>
          <p:cNvSpPr txBox="1"/>
          <p:nvPr/>
        </p:nvSpPr>
        <p:spPr>
          <a:xfrm>
            <a:off x="778412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1. Project </a:t>
            </a:r>
            <a:r>
              <a:rPr lang="en-US" sz="3600" b="1" u="none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Overview</a:t>
            </a:r>
            <a:endParaRPr sz="3600" b="0" u="none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 flipH="1">
            <a:off x="512762" y="1696212"/>
            <a:ext cx="459695" cy="723929"/>
          </a:xfrm>
          <a:custGeom>
            <a:avLst/>
            <a:gdLst/>
            <a:ahLst/>
            <a:cxnLst/>
            <a:rect l="l" t="t" r="r" b="b"/>
            <a:pathLst>
              <a:path w="621055" h="978642" extrusionOk="0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316175" y="1644274"/>
            <a:ext cx="10090800" cy="481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Application</a:t>
            </a: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: run on mobile devices only,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iOS 9.0 or above, Android 5.0 or above</a:t>
            </a:r>
            <a:endParaRPr dirty="0" smtClean="0">
              <a:latin typeface="Bahnschrift Light Condensed" panose="020B0502040204020203" pitchFamily="34" charset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b="1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Language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: Vietnamese &amp; English</a:t>
            </a:r>
            <a:endParaRPr dirty="0" smtClean="0">
              <a:latin typeface="Bahnschrift Light Condensed" panose="020B0502040204020203" pitchFamily="34" charset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b="1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Connection</a:t>
            </a: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: Internet &amp;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GPS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316175" y="921275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>
                <a:solidFill>
                  <a:srgbClr val="4A86E8"/>
                </a:solidFill>
              </a:rPr>
              <a:t>Project </a:t>
            </a:r>
            <a:r>
              <a:rPr lang="en-US" sz="3000" b="1" dirty="0" smtClean="0">
                <a:solidFill>
                  <a:srgbClr val="4A86E8"/>
                </a:solidFill>
              </a:rPr>
              <a:t>Scope</a:t>
            </a:r>
            <a:endParaRPr sz="3000" b="1" dirty="0">
              <a:solidFill>
                <a:srgbClr val="4A86E8"/>
              </a:solidFill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7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Google Shape;157;p18"/>
          <p:cNvSpPr txBox="1"/>
          <p:nvPr/>
        </p:nvSpPr>
        <p:spPr>
          <a:xfrm>
            <a:off x="1316175" y="3351236"/>
            <a:ext cx="10090800" cy="481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b="1" dirty="0" smtClean="0">
                <a:solidFill>
                  <a:schemeClr val="dk1"/>
                </a:solidFill>
                <a:latin typeface="Bahnschrift Light Condensed" panose="020B0502040204020203" pitchFamily="34" charset="0"/>
                <a:sym typeface="Helvetica Neue"/>
              </a:rPr>
              <a:t>Main features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sym typeface="Helvetica Neue"/>
              </a:rPr>
              <a:t>: </a:t>
            </a:r>
            <a:endParaRPr dirty="0">
              <a:latin typeface="Bahnschrift Light Condensed" panose="020B0502040204020203" pitchFamily="34" charset="0"/>
            </a:endParaRPr>
          </a:p>
          <a:p>
            <a:pPr marL="457200" lvl="2" indent="-381000">
              <a:lnSpc>
                <a:spcPct val="150000"/>
              </a:lnSpc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Find routes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Estimate </a:t>
            </a: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waiting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time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 Look </a:t>
            </a: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up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information,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Find </a:t>
            </a: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bus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stop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Update data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Feedback</a:t>
            </a:r>
            <a:endParaRPr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112;p14"/>
          <p:cNvSpPr txBox="1"/>
          <p:nvPr/>
        </p:nvSpPr>
        <p:spPr>
          <a:xfrm>
            <a:off x="972457" y="434321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1. Project </a:t>
            </a:r>
            <a:r>
              <a:rPr lang="en-US" sz="3600" b="1" u="none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Overview</a:t>
            </a:r>
            <a:endParaRPr sz="3600" b="0" u="none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 flipH="1">
            <a:off x="512762" y="1696212"/>
            <a:ext cx="459695" cy="723929"/>
          </a:xfrm>
          <a:custGeom>
            <a:avLst/>
            <a:gdLst/>
            <a:ahLst/>
            <a:cxnLst/>
            <a:rect l="l" t="t" r="r" b="b"/>
            <a:pathLst>
              <a:path w="621055" h="978642" extrusionOk="0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316175" y="1644275"/>
            <a:ext cx="10090800" cy="22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Resource Assumptions</a:t>
            </a: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Technology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assumptions</a:t>
            </a:r>
            <a:endParaRPr lang="en-US" sz="2400" dirty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Business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assumptions</a:t>
            </a:r>
            <a:endParaRPr lang="en-US" sz="2400" dirty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Financial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assumptions</a:t>
            </a:r>
          </a:p>
        </p:txBody>
      </p:sp>
      <p:sp>
        <p:nvSpPr>
          <p:cNvPr id="158" name="Google Shape;158;p18"/>
          <p:cNvSpPr txBox="1"/>
          <p:nvPr/>
        </p:nvSpPr>
        <p:spPr>
          <a:xfrm>
            <a:off x="1316175" y="921275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</a:rPr>
              <a:t>Assumptions</a:t>
            </a:r>
            <a:endParaRPr sz="3000" b="1" dirty="0">
              <a:solidFill>
                <a:srgbClr val="4A86E8"/>
              </a:solidFill>
            </a:endParaRPr>
          </a:p>
        </p:txBody>
      </p:sp>
      <p:sp>
        <p:nvSpPr>
          <p:cNvPr id="11" name="Chỗ dành sẵn cho Chân trang 1"/>
          <p:cNvSpPr txBox="1">
            <a:spLocks/>
          </p:cNvSpPr>
          <p:nvPr/>
        </p:nvSpPr>
        <p:spPr>
          <a:xfrm>
            <a:off x="77721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8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0" name="Google Shape;157;p18"/>
          <p:cNvSpPr txBox="1"/>
          <p:nvPr/>
        </p:nvSpPr>
        <p:spPr>
          <a:xfrm>
            <a:off x="1318447" y="4376113"/>
            <a:ext cx="10090800" cy="220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Schedule </a:t>
            </a: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constraints</a:t>
            </a:r>
            <a:endParaRPr lang="en-US" sz="2400" dirty="0" smtClean="0">
              <a:solidFill>
                <a:schemeClr val="dk1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Scope constraints</a:t>
            </a:r>
          </a:p>
          <a:p>
            <a:pPr marL="457200" lvl="0" indent="-381000">
              <a:lnSpc>
                <a:spcPct val="150000"/>
              </a:lnSpc>
              <a:buClr>
                <a:schemeClr val="dk1"/>
              </a:buClr>
              <a:buSzPts val="2400"/>
              <a:buFont typeface="Helvetica Neue"/>
              <a:buChar char="●"/>
            </a:pPr>
            <a:r>
              <a:rPr lang="en-US" sz="2400" dirty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Cost </a:t>
            </a:r>
            <a:r>
              <a:rPr lang="en-US" sz="2400" dirty="0" smtClean="0">
                <a:solidFill>
                  <a:schemeClr val="dk1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constraints</a:t>
            </a:r>
          </a:p>
        </p:txBody>
      </p:sp>
      <p:sp>
        <p:nvSpPr>
          <p:cNvPr id="13" name="Google Shape;158;p18"/>
          <p:cNvSpPr txBox="1"/>
          <p:nvPr/>
        </p:nvSpPr>
        <p:spPr>
          <a:xfrm>
            <a:off x="1318447" y="3653113"/>
            <a:ext cx="47655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l" rtl="0">
              <a:lnSpc>
                <a:spcPct val="1304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000" b="1" dirty="0" smtClean="0">
                <a:solidFill>
                  <a:srgbClr val="4A86E8"/>
                </a:solidFill>
              </a:rPr>
              <a:t>Constraints</a:t>
            </a:r>
            <a:endParaRPr sz="3000" b="1" dirty="0">
              <a:solidFill>
                <a:srgbClr val="4A86E8"/>
              </a:solidFill>
            </a:endParaRPr>
          </a:p>
        </p:txBody>
      </p:sp>
      <p:sp>
        <p:nvSpPr>
          <p:cNvPr id="12" name="Google Shape;112;p14"/>
          <p:cNvSpPr txBox="1"/>
          <p:nvPr/>
        </p:nvSpPr>
        <p:spPr>
          <a:xfrm>
            <a:off x="1126248" y="44207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1. Project </a:t>
            </a:r>
            <a:r>
              <a:rPr lang="en-US" sz="3600" b="1" u="none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Overview</a:t>
            </a:r>
            <a:endParaRPr sz="3600" b="0" u="none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36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3244925" y="2162857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430150" y="2263676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</a:t>
            </a:r>
            <a:endParaRPr sz="2800" b="0" i="0" u="none" strike="noStrike" cap="none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131190" y="2162857"/>
            <a:ext cx="4178100" cy="71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Internal Structure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94333" y="759858"/>
            <a:ext cx="8703252" cy="84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600" b="1" smtClean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Section 2. Project </a:t>
            </a:r>
            <a:r>
              <a:rPr lang="en-US" sz="3600" b="1" dirty="0">
                <a:solidFill>
                  <a:schemeClr val="accent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Organization</a:t>
            </a:r>
            <a:endParaRPr sz="3600" b="0" u="none" dirty="0">
              <a:solidFill>
                <a:schemeClr val="accent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Chỗ dành sẵn cho Chân trang 1"/>
          <p:cNvSpPr txBox="1">
            <a:spLocks/>
          </p:cNvSpPr>
          <p:nvPr/>
        </p:nvSpPr>
        <p:spPr>
          <a:xfrm>
            <a:off x="7772100" y="636999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r>
              <a:rPr lang="vi-VN" sz="1600" b="1" smtClean="0">
                <a:solidFill>
                  <a:srgbClr val="002060"/>
                </a:solidFill>
              </a:rPr>
              <a:t>9</a:t>
            </a:r>
            <a:r>
              <a:rPr lang="en-US" sz="1600" b="1" smtClean="0">
                <a:solidFill>
                  <a:srgbClr val="002060"/>
                </a:solidFill>
              </a:rPr>
              <a:t>/46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31" name="Google Shape;106;p14"/>
          <p:cNvSpPr/>
          <p:nvPr/>
        </p:nvSpPr>
        <p:spPr>
          <a:xfrm>
            <a:off x="3244925" y="3363435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" name="Google Shape;107;p14"/>
          <p:cNvSpPr/>
          <p:nvPr/>
        </p:nvSpPr>
        <p:spPr>
          <a:xfrm>
            <a:off x="3430150" y="3464254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" name="Google Shape;108;p14"/>
          <p:cNvSpPr/>
          <p:nvPr/>
        </p:nvSpPr>
        <p:spPr>
          <a:xfrm>
            <a:off x="4131190" y="3363435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External Stakeholders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109;p14"/>
          <p:cNvSpPr/>
          <p:nvPr/>
        </p:nvSpPr>
        <p:spPr>
          <a:xfrm>
            <a:off x="3244925" y="4438473"/>
            <a:ext cx="886265" cy="71745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" name="Google Shape;110;p14"/>
          <p:cNvSpPr/>
          <p:nvPr/>
        </p:nvSpPr>
        <p:spPr>
          <a:xfrm>
            <a:off x="3430150" y="4539292"/>
            <a:ext cx="515815" cy="515815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FFF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</a:t>
            </a:r>
            <a:endParaRPr sz="2800" dirty="0">
              <a:solidFill>
                <a:srgbClr val="FFFFF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" name="Google Shape;111;p14"/>
          <p:cNvSpPr/>
          <p:nvPr/>
        </p:nvSpPr>
        <p:spPr>
          <a:xfrm>
            <a:off x="4131190" y="4438473"/>
            <a:ext cx="4178105" cy="71745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 smtClean="0">
                <a:solidFill>
                  <a:srgbClr val="0070C0"/>
                </a:solidFill>
                <a:latin typeface="Bahnschrift Light Condensed" panose="020B0502040204020203" pitchFamily="34" charset="0"/>
                <a:ea typeface="Helvetica Neue"/>
                <a:cs typeface="Helvetica Neue"/>
                <a:sym typeface="Helvetica Neue"/>
              </a:rPr>
              <a:t>Roles and Responsibilites</a:t>
            </a:r>
            <a:endParaRPr sz="2400" dirty="0">
              <a:solidFill>
                <a:srgbClr val="0070C0"/>
              </a:solidFill>
              <a:latin typeface="Bahnschrift Light Condensed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49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9A01PPBG">
  <a:themeElements>
    <a:clrScheme name="二3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E57815"/>
      </a:accent1>
      <a:accent2>
        <a:srgbClr val="EB435F"/>
      </a:accent2>
      <a:accent3>
        <a:srgbClr val="B86896"/>
      </a:accent3>
      <a:accent4>
        <a:srgbClr val="D9D12B"/>
      </a:accent4>
      <a:accent5>
        <a:srgbClr val="92D050"/>
      </a:accent5>
      <a:accent6>
        <a:srgbClr val="0FB4E7"/>
      </a:accent6>
      <a:hlink>
        <a:srgbClr val="4FCD8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1771</Words>
  <Application>Microsoft Office PowerPoint</Application>
  <PresentationFormat>Màn hình rộng</PresentationFormat>
  <Paragraphs>537</Paragraphs>
  <Slides>46</Slides>
  <Notes>43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46</vt:i4>
      </vt:variant>
    </vt:vector>
  </HeadingPairs>
  <TitlesOfParts>
    <vt:vector size="59" baseType="lpstr">
      <vt:lpstr>Bahnschrift</vt:lpstr>
      <vt:lpstr>Wingdings</vt:lpstr>
      <vt:lpstr>Microsoft YaHei</vt:lpstr>
      <vt:lpstr>Symbol</vt:lpstr>
      <vt:lpstr>Bilbo</vt:lpstr>
      <vt:lpstr>Calibri</vt:lpstr>
      <vt:lpstr>Arial</vt:lpstr>
      <vt:lpstr>Bahnschrift Light Condensed</vt:lpstr>
      <vt:lpstr>Bahnschrift Light</vt:lpstr>
      <vt:lpstr>Helvetica Neue</vt:lpstr>
      <vt:lpstr>Noto Sans Symbols</vt:lpstr>
      <vt:lpstr>Times New Roman</vt:lpstr>
      <vt:lpstr>A000120141119A01PPBG</vt:lpstr>
      <vt:lpstr>DANANG BUS ROUTES FINDER “DANABUS"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Issue Management</vt:lpstr>
      <vt:lpstr>Status Reporting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Section 6. Project Transition</vt:lpstr>
      <vt:lpstr>Bản trình bày PowerPoint</vt:lpstr>
      <vt:lpstr>Section 7. References</vt:lpstr>
      <vt:lpstr>Section 8. Glossary</vt:lpstr>
      <vt:lpstr>Section 8. Glossary</vt:lpstr>
      <vt:lpstr>Section 9. Revision History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DANANG BUS ROUTES FINDER “DANABUS"</dc:title>
  <cp:lastModifiedBy>So Cold</cp:lastModifiedBy>
  <cp:revision>75</cp:revision>
  <dcterms:modified xsi:type="dcterms:W3CDTF">2019-04-12T08:22:43Z</dcterms:modified>
</cp:coreProperties>
</file>