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3" r:id="rId3"/>
    <p:sldMasterId id="2147483746" r:id="rId4"/>
    <p:sldMasterId id="2147483787" r:id="rId5"/>
    <p:sldMasterId id="2147483830" r:id="rId6"/>
  </p:sldMasterIdLst>
  <p:notesMasterIdLst>
    <p:notesMasterId r:id="rId76"/>
  </p:notesMasterIdLst>
  <p:handoutMasterIdLst>
    <p:handoutMasterId r:id="rId77"/>
  </p:handoutMasterIdLst>
  <p:sldIdLst>
    <p:sldId id="259" r:id="rId7"/>
    <p:sldId id="351" r:id="rId8"/>
    <p:sldId id="357" r:id="rId9"/>
    <p:sldId id="358" r:id="rId10"/>
    <p:sldId id="359" r:id="rId11"/>
    <p:sldId id="360" r:id="rId12"/>
    <p:sldId id="361" r:id="rId13"/>
    <p:sldId id="362" r:id="rId14"/>
    <p:sldId id="309" r:id="rId15"/>
    <p:sldId id="310" r:id="rId16"/>
    <p:sldId id="312" r:id="rId17"/>
    <p:sldId id="313" r:id="rId18"/>
    <p:sldId id="314" r:id="rId19"/>
    <p:sldId id="347" r:id="rId20"/>
    <p:sldId id="283" r:id="rId21"/>
    <p:sldId id="355" r:id="rId22"/>
    <p:sldId id="315" r:id="rId23"/>
    <p:sldId id="284" r:id="rId24"/>
    <p:sldId id="350" r:id="rId25"/>
    <p:sldId id="318" r:id="rId26"/>
    <p:sldId id="317" r:id="rId27"/>
    <p:sldId id="320" r:id="rId28"/>
    <p:sldId id="321" r:id="rId29"/>
    <p:sldId id="319" r:id="rId30"/>
    <p:sldId id="286" r:id="rId31"/>
    <p:sldId id="288" r:id="rId32"/>
    <p:sldId id="291" r:id="rId33"/>
    <p:sldId id="293" r:id="rId34"/>
    <p:sldId id="294" r:id="rId35"/>
    <p:sldId id="295" r:id="rId36"/>
    <p:sldId id="296" r:id="rId37"/>
    <p:sldId id="297" r:id="rId38"/>
    <p:sldId id="298" r:id="rId39"/>
    <p:sldId id="299" r:id="rId40"/>
    <p:sldId id="300" r:id="rId41"/>
    <p:sldId id="301" r:id="rId42"/>
    <p:sldId id="302" r:id="rId43"/>
    <p:sldId id="304" r:id="rId44"/>
    <p:sldId id="303" r:id="rId45"/>
    <p:sldId id="305"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63" r:id="rId71"/>
    <p:sldId id="364" r:id="rId72"/>
    <p:sldId id="365" r:id="rId73"/>
    <p:sldId id="356" r:id="rId74"/>
    <p:sldId id="282"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c"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99" autoAdjust="0"/>
  </p:normalViewPr>
  <p:slideViewPr>
    <p:cSldViewPr>
      <p:cViewPr varScale="1">
        <p:scale>
          <a:sx n="67" d="100"/>
          <a:sy n="67" d="100"/>
        </p:scale>
        <p:origin x="1254" y="78"/>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Column2</c:v>
                </c:pt>
              </c:strCache>
            </c:strRef>
          </c:tx>
          <c:invertIfNegative val="0"/>
          <c:cat>
            <c:strRef>
              <c:f>Sheet1!$A$2:$A$5</c:f>
              <c:strCache>
                <c:ptCount val="3"/>
                <c:pt idx="0">
                  <c:v>Công việc C</c:v>
                </c:pt>
                <c:pt idx="1">
                  <c:v>Công việc B</c:v>
                </c:pt>
                <c:pt idx="2">
                  <c:v>Công việc A</c:v>
                </c:pt>
              </c:strCache>
            </c:strRef>
          </c:cat>
          <c:val>
            <c:numRef>
              <c:f>Sheet1!$B$2:$B$5</c:f>
              <c:numCache>
                <c:formatCode>General</c:formatCode>
                <c:ptCount val="4"/>
                <c:pt idx="0">
                  <c:v>7.5</c:v>
                </c:pt>
                <c:pt idx="1">
                  <c:v>7.4</c:v>
                </c:pt>
                <c:pt idx="2">
                  <c:v>7.8</c:v>
                </c:pt>
              </c:numCache>
            </c:numRef>
          </c:val>
          <c:extLst>
            <c:ext xmlns:c16="http://schemas.microsoft.com/office/drawing/2014/chart" uri="{C3380CC4-5D6E-409C-BE32-E72D297353CC}">
              <c16:uniqueId val="{00000000-F51F-4886-8F6D-CB568BC7A8A9}"/>
            </c:ext>
          </c:extLst>
        </c:ser>
        <c:ser>
          <c:idx val="1"/>
          <c:order val="1"/>
          <c:tx>
            <c:strRef>
              <c:f>Sheet1!$C$1</c:f>
              <c:strCache>
                <c:ptCount val="1"/>
                <c:pt idx="0">
                  <c:v>Column3</c:v>
                </c:pt>
              </c:strCache>
            </c:strRef>
          </c:tx>
          <c:invertIfNegative val="0"/>
          <c:cat>
            <c:strRef>
              <c:f>Sheet1!$A$2:$A$5</c:f>
              <c:strCache>
                <c:ptCount val="3"/>
                <c:pt idx="0">
                  <c:v>Công việc C</c:v>
                </c:pt>
                <c:pt idx="1">
                  <c:v>Công việc B</c:v>
                </c:pt>
                <c:pt idx="2">
                  <c:v>Công việc A</c:v>
                </c:pt>
              </c:strCache>
            </c:strRef>
          </c:cat>
          <c:val>
            <c:numRef>
              <c:f>Sheet1!$C$2:$C$5</c:f>
              <c:numCache>
                <c:formatCode>General</c:formatCode>
                <c:ptCount val="4"/>
              </c:numCache>
            </c:numRef>
          </c:val>
          <c:extLst>
            <c:ext xmlns:c16="http://schemas.microsoft.com/office/drawing/2014/chart" uri="{C3380CC4-5D6E-409C-BE32-E72D297353CC}">
              <c16:uniqueId val="{00000001-F51F-4886-8F6D-CB568BC7A8A9}"/>
            </c:ext>
          </c:extLst>
        </c:ser>
        <c:ser>
          <c:idx val="2"/>
          <c:order val="2"/>
          <c:tx>
            <c:strRef>
              <c:f>Sheet1!$D$1</c:f>
              <c:strCache>
                <c:ptCount val="1"/>
                <c:pt idx="0">
                  <c:v>Column1</c:v>
                </c:pt>
              </c:strCache>
            </c:strRef>
          </c:tx>
          <c:invertIfNegative val="0"/>
          <c:cat>
            <c:strRef>
              <c:f>Sheet1!$A$2:$A$5</c:f>
              <c:strCache>
                <c:ptCount val="3"/>
                <c:pt idx="0">
                  <c:v>Công việc C</c:v>
                </c:pt>
                <c:pt idx="1">
                  <c:v>Công việc B</c:v>
                </c:pt>
                <c:pt idx="2">
                  <c:v>Công việc A</c:v>
                </c:pt>
              </c:strCache>
            </c:strRef>
          </c:cat>
          <c:val>
            <c:numRef>
              <c:f>Sheet1!$D$2:$D$5</c:f>
              <c:numCache>
                <c:formatCode>General</c:formatCode>
                <c:ptCount val="4"/>
              </c:numCache>
            </c:numRef>
          </c:val>
          <c:extLst>
            <c:ext xmlns:c16="http://schemas.microsoft.com/office/drawing/2014/chart" uri="{C3380CC4-5D6E-409C-BE32-E72D297353CC}">
              <c16:uniqueId val="{00000002-F51F-4886-8F6D-CB568BC7A8A9}"/>
            </c:ext>
          </c:extLst>
        </c:ser>
        <c:dLbls>
          <c:showLegendKey val="0"/>
          <c:showVal val="0"/>
          <c:showCatName val="0"/>
          <c:showSerName val="0"/>
          <c:showPercent val="0"/>
          <c:showBubbleSize val="0"/>
        </c:dLbls>
        <c:gapWidth val="150"/>
        <c:shape val="cylinder"/>
        <c:axId val="174044624"/>
        <c:axId val="175087936"/>
        <c:axId val="175187616"/>
      </c:bar3DChart>
      <c:catAx>
        <c:axId val="174044624"/>
        <c:scaling>
          <c:orientation val="minMax"/>
        </c:scaling>
        <c:delete val="0"/>
        <c:axPos val="b"/>
        <c:numFmt formatCode="General" sourceLinked="0"/>
        <c:majorTickMark val="out"/>
        <c:minorTickMark val="none"/>
        <c:tickLblPos val="nextTo"/>
        <c:crossAx val="175087936"/>
        <c:crosses val="autoZero"/>
        <c:auto val="1"/>
        <c:lblAlgn val="ctr"/>
        <c:lblOffset val="100"/>
        <c:noMultiLvlLbl val="0"/>
      </c:catAx>
      <c:valAx>
        <c:axId val="175087936"/>
        <c:scaling>
          <c:orientation val="minMax"/>
        </c:scaling>
        <c:delete val="0"/>
        <c:axPos val="l"/>
        <c:majorGridlines/>
        <c:numFmt formatCode="General" sourceLinked="1"/>
        <c:majorTickMark val="out"/>
        <c:minorTickMark val="none"/>
        <c:tickLblPos val="nextTo"/>
        <c:crossAx val="174044624"/>
        <c:crosses val="autoZero"/>
        <c:crossBetween val="between"/>
      </c:valAx>
      <c:serAx>
        <c:axId val="175187616"/>
        <c:scaling>
          <c:orientation val="minMax"/>
        </c:scaling>
        <c:delete val="1"/>
        <c:axPos val="b"/>
        <c:majorTickMark val="out"/>
        <c:minorTickMark val="none"/>
        <c:tickLblPos val="nextTo"/>
        <c:crossAx val="175087936"/>
        <c:crosses val="autoZero"/>
      </c:ser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D58801-7883-4590-9B86-F4C7701360E4}" type="datetimeFigureOut">
              <a:rPr lang="en-US" smtClean="0"/>
              <a:t>9/19/2016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035E28-4FA0-437B-AF64-BC2D5FB0CC84}" type="slidenum">
              <a:rPr lang="en-US" smtClean="0"/>
              <a:t>‹#›</a:t>
            </a:fld>
            <a:endParaRPr lang="en-US"/>
          </a:p>
        </p:txBody>
      </p:sp>
    </p:spTree>
    <p:extLst>
      <p:ext uri="{BB962C8B-B14F-4D97-AF65-F5344CB8AC3E}">
        <p14:creationId xmlns:p14="http://schemas.microsoft.com/office/powerpoint/2010/main" val="2664921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11A777-A880-4DDF-B282-E7BDB7886E27}" type="datetimeFigureOut">
              <a:rPr lang="en-US" smtClean="0"/>
              <a:pPr/>
              <a:t>9/19/2016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Dr. Nguyen Van </a:t>
            </a:r>
            <a:r>
              <a:rPr lang="en-US" dirty="0" err="1"/>
              <a:t>Hieu</a:t>
            </a:r>
            <a:r>
              <a:rPr lang="en-US" dirty="0"/>
              <a: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198CCD-EE31-48C0-9DCC-C003D9DCBB9E}" type="slidenum">
              <a:rPr lang="en-US" smtClean="0"/>
              <a:pPr/>
              <a:t>‹#›</a:t>
            </a:fld>
            <a:endParaRPr lang="en-US"/>
          </a:p>
        </p:txBody>
      </p:sp>
    </p:spTree>
    <p:extLst>
      <p:ext uri="{BB962C8B-B14F-4D97-AF65-F5344CB8AC3E}">
        <p14:creationId xmlns:p14="http://schemas.microsoft.com/office/powerpoint/2010/main" val="2698389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hipre.aalto.fi/"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pPr>
              <a:spcBef>
                <a:spcPct val="0"/>
              </a:spcBef>
            </a:pPr>
            <a:r>
              <a:rPr lang="en-US" dirty="0" err="1"/>
              <a:t>Tái</a:t>
            </a:r>
            <a:r>
              <a:rPr lang="en-US" baseline="0" dirty="0"/>
              <a:t> </a:t>
            </a:r>
            <a:r>
              <a:rPr lang="en-US" baseline="0" dirty="0" err="1"/>
              <a:t>bản</a:t>
            </a:r>
            <a:r>
              <a:rPr lang="en-US" baseline="0" dirty="0"/>
              <a:t> </a:t>
            </a:r>
            <a:r>
              <a:rPr lang="en-US" baseline="0" dirty="0" err="1"/>
              <a:t>lần</a:t>
            </a:r>
            <a:r>
              <a:rPr lang="en-US" baseline="0" dirty="0"/>
              <a:t> 3</a:t>
            </a:r>
            <a:endParaRPr lang="vi-VN" dirty="0"/>
          </a:p>
        </p:txBody>
      </p:sp>
    </p:spTree>
    <p:extLst>
      <p:ext uri="{BB962C8B-B14F-4D97-AF65-F5344CB8AC3E}">
        <p14:creationId xmlns:p14="http://schemas.microsoft.com/office/powerpoint/2010/main" val="3214251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23</a:t>
            </a:fld>
            <a:endParaRPr lang="en-US"/>
          </a:p>
        </p:txBody>
      </p:sp>
    </p:spTree>
    <p:extLst>
      <p:ext uri="{BB962C8B-B14F-4D97-AF65-F5344CB8AC3E}">
        <p14:creationId xmlns:p14="http://schemas.microsoft.com/office/powerpoint/2010/main" val="1821219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28</a:t>
            </a:fld>
            <a:endParaRPr lang="en-US"/>
          </a:p>
        </p:txBody>
      </p:sp>
    </p:spTree>
    <p:extLst>
      <p:ext uri="{BB962C8B-B14F-4D97-AF65-F5344CB8AC3E}">
        <p14:creationId xmlns:p14="http://schemas.microsoft.com/office/powerpoint/2010/main" val="3385861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hlinkClick r:id="rId3"/>
              </a:rPr>
              <a:t>http://hipre.aalto.fi/</a:t>
            </a:r>
            <a:endParaRPr lang="en-US"/>
          </a:p>
          <a:p>
            <a:endParaRPr lang="en-US"/>
          </a:p>
        </p:txBody>
      </p:sp>
      <p:sp>
        <p:nvSpPr>
          <p:cNvPr id="4" name="Slide Number Placeholder 3"/>
          <p:cNvSpPr>
            <a:spLocks noGrp="1"/>
          </p:cNvSpPr>
          <p:nvPr>
            <p:ph type="sldNum" sz="quarter" idx="10"/>
          </p:nvPr>
        </p:nvSpPr>
        <p:spPr/>
        <p:txBody>
          <a:bodyPr/>
          <a:lstStyle/>
          <a:p>
            <a:fld id="{51198CCD-EE31-48C0-9DCC-C003D9DCBB9E}" type="slidenum">
              <a:rPr lang="en-US" smtClean="0"/>
              <a:pPr/>
              <a:t>41</a:t>
            </a:fld>
            <a:endParaRPr lang="en-US"/>
          </a:p>
        </p:txBody>
      </p:sp>
    </p:spTree>
    <p:extLst>
      <p:ext uri="{BB962C8B-B14F-4D97-AF65-F5344CB8AC3E}">
        <p14:creationId xmlns:p14="http://schemas.microsoft.com/office/powerpoint/2010/main" val="225072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ltLang="en-US" dirty="0">
                <a:latin typeface="Arial" panose="020B0604020202020204" pitchFamily="34" charset="0"/>
              </a:rPr>
              <a:t>“The </a:t>
            </a:r>
            <a:r>
              <a:rPr lang="en-US" altLang="en-US" b="1" dirty="0">
                <a:latin typeface="Arial" panose="020B0604020202020204" pitchFamily="34" charset="0"/>
              </a:rPr>
              <a:t>analytic hierarchy process</a:t>
            </a:r>
            <a:r>
              <a:rPr lang="en-US" altLang="en-US" dirty="0">
                <a:latin typeface="Arial" panose="020B0604020202020204" pitchFamily="34" charset="0"/>
              </a:rPr>
              <a:t>”</a:t>
            </a:r>
          </a:p>
          <a:p>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a:t>
            </a:r>
            <a:r>
              <a:rPr lang="en-US" altLang="en-US" dirty="0" err="1">
                <a:latin typeface="Arial" panose="020B0604020202020204" pitchFamily="34" charset="0"/>
              </a:rPr>
              <a:t>quyết</a:t>
            </a:r>
            <a:r>
              <a:rPr lang="en-US" altLang="en-US" dirty="0">
                <a:latin typeface="Arial" panose="020B0604020202020204" pitchFamily="34" charset="0"/>
              </a:rPr>
              <a:t> </a:t>
            </a:r>
            <a:r>
              <a:rPr lang="en-US" altLang="en-US" dirty="0" err="1">
                <a:latin typeface="Arial" panose="020B0604020202020204" pitchFamily="34" charset="0"/>
              </a:rPr>
              <a:t>định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mục</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đóng</a:t>
            </a:r>
            <a:r>
              <a:rPr lang="en-US" altLang="en-US" dirty="0">
                <a:latin typeface="Arial" panose="020B0604020202020204" pitchFamily="34" charset="0"/>
              </a:rPr>
              <a:t> </a:t>
            </a:r>
            <a:r>
              <a:rPr lang="en-US" altLang="en-US" dirty="0" err="1">
                <a:latin typeface="Arial" panose="020B0604020202020204" pitchFamily="34" charset="0"/>
              </a:rPr>
              <a:t>một</a:t>
            </a:r>
            <a:r>
              <a:rPr lang="en-US" altLang="en-US" dirty="0">
                <a:latin typeface="Arial" panose="020B0604020202020204" pitchFamily="34" charset="0"/>
              </a:rPr>
              <a:t> </a:t>
            </a:r>
            <a:r>
              <a:rPr lang="en-US" altLang="en-US" dirty="0" err="1">
                <a:latin typeface="Arial" panose="020B0604020202020204" pitchFamily="34" charset="0"/>
              </a:rPr>
              <a:t>vài</a:t>
            </a:r>
            <a:r>
              <a:rPr lang="en-US" altLang="en-US" dirty="0">
                <a:latin typeface="Arial" panose="020B0604020202020204" pitchFamily="34" charset="0"/>
              </a:rPr>
              <a:t> </a:t>
            </a:r>
            <a:r>
              <a:rPr lang="en-US" altLang="en-US" dirty="0" err="1">
                <a:latin typeface="Arial" panose="020B0604020202020204" pitchFamily="34" charset="0"/>
              </a:rPr>
              <a:t>trò</a:t>
            </a:r>
            <a:r>
              <a:rPr lang="en-US" altLang="en-US" dirty="0">
                <a:latin typeface="Arial" panose="020B0604020202020204" pitchFamily="34" charset="0"/>
              </a:rPr>
              <a:t> </a:t>
            </a:r>
            <a:r>
              <a:rPr lang="en-US" altLang="en-US" dirty="0" err="1">
                <a:latin typeface="Arial" panose="020B0604020202020204" pitchFamily="34" charset="0"/>
              </a:rPr>
              <a:t>hết</a:t>
            </a:r>
            <a:r>
              <a:rPr lang="en-US" altLang="en-US" dirty="0">
                <a:latin typeface="Arial" panose="020B0604020202020204" pitchFamily="34" charset="0"/>
              </a:rPr>
              <a:t> </a:t>
            </a:r>
            <a:r>
              <a:rPr lang="en-US" altLang="en-US" dirty="0" err="1">
                <a:latin typeface="Arial" panose="020B0604020202020204" pitchFamily="34" charset="0"/>
              </a:rPr>
              <a:t>sức</a:t>
            </a:r>
            <a:r>
              <a:rPr lang="en-US" altLang="en-US" dirty="0">
                <a:latin typeface="Arial" panose="020B0604020202020204" pitchFamily="34" charset="0"/>
              </a:rPr>
              <a:t> </a:t>
            </a:r>
            <a:r>
              <a:rPr lang="en-US" altLang="en-US" dirty="0" err="1">
                <a:latin typeface="Arial" panose="020B0604020202020204" pitchFamily="34" charset="0"/>
              </a:rPr>
              <a:t>quan</a:t>
            </a:r>
            <a:r>
              <a:rPr lang="en-US" altLang="en-US" dirty="0">
                <a:latin typeface="Arial" panose="020B0604020202020204" pitchFamily="34" charset="0"/>
              </a:rPr>
              <a:t> </a:t>
            </a:r>
            <a:r>
              <a:rPr lang="en-US" altLang="en-US" dirty="0" err="1">
                <a:latin typeface="Arial" panose="020B0604020202020204" pitchFamily="34" charset="0"/>
              </a:rPr>
              <a:t>trọng</a:t>
            </a:r>
            <a:r>
              <a:rPr lang="en-US" altLang="en-US" dirty="0">
                <a:latin typeface="Arial" panose="020B0604020202020204" pitchFamily="34" charset="0"/>
              </a:rPr>
              <a:t> </a:t>
            </a:r>
            <a:r>
              <a:rPr lang="en-US" altLang="en-US" dirty="0" err="1">
                <a:latin typeface="Arial" panose="020B0604020202020204" pitchFamily="34" charset="0"/>
              </a:rPr>
              <a:t>tron</a:t>
            </a:r>
            <a:r>
              <a:rPr lang="en-US" altLang="en-US" dirty="0">
                <a:latin typeface="Arial" panose="020B0604020202020204" pitchFamily="34" charset="0"/>
              </a:rPr>
              <a:t> </a:t>
            </a:r>
            <a:r>
              <a:rPr lang="en-US" altLang="en-US" dirty="0" err="1">
                <a:latin typeface="Arial" panose="020B0604020202020204" pitchFamily="34" charset="0"/>
              </a:rPr>
              <a:t>nhiều</a:t>
            </a:r>
            <a:r>
              <a:rPr lang="en-US" altLang="en-US" dirty="0">
                <a:latin typeface="Arial" panose="020B0604020202020204" pitchFamily="34" charset="0"/>
              </a:rPr>
              <a:t> </a:t>
            </a:r>
            <a:r>
              <a:rPr lang="en-US" altLang="en-US" dirty="0" err="1">
                <a:latin typeface="Arial" panose="020B0604020202020204" pitchFamily="34" charset="0"/>
              </a:rPr>
              <a:t>lĩnh</a:t>
            </a:r>
            <a:r>
              <a:rPr lang="en-US" altLang="en-US" dirty="0">
                <a:latin typeface="Arial" panose="020B0604020202020204" pitchFamily="34" charset="0"/>
              </a:rPr>
              <a:t> </a:t>
            </a:r>
            <a:r>
              <a:rPr lang="en-US" altLang="en-US" dirty="0" err="1">
                <a:latin typeface="Arial" panose="020B0604020202020204" pitchFamily="34" charset="0"/>
              </a:rPr>
              <a:t>vực</a:t>
            </a:r>
            <a:r>
              <a:rPr lang="en-US" altLang="en-US" dirty="0">
                <a:latin typeface="Arial" panose="020B0604020202020204" pitchFamily="34" charset="0"/>
              </a:rPr>
              <a:t> </a:t>
            </a:r>
            <a:r>
              <a:rPr lang="en-US" altLang="en-US" dirty="0" err="1">
                <a:latin typeface="Arial" panose="020B0604020202020204" pitchFamily="34" charset="0"/>
              </a:rPr>
              <a:t>khoa</a:t>
            </a:r>
            <a:r>
              <a:rPr lang="en-US" altLang="en-US" dirty="0">
                <a:latin typeface="Arial" panose="020B0604020202020204" pitchFamily="34" charset="0"/>
              </a:rPr>
              <a:t> </a:t>
            </a:r>
            <a:r>
              <a:rPr lang="en-US" altLang="en-US" dirty="0" err="1">
                <a:latin typeface="Arial" panose="020B0604020202020204" pitchFamily="34" charset="0"/>
              </a:rPr>
              <a:t>học</a:t>
            </a:r>
            <a:r>
              <a:rPr lang="en-US" altLang="en-US" dirty="0">
                <a:latin typeface="Arial" panose="020B0604020202020204" pitchFamily="34" charset="0"/>
              </a:rPr>
              <a:t>, </a:t>
            </a:r>
            <a:r>
              <a:rPr lang="en-US" altLang="en-US" dirty="0" err="1">
                <a:latin typeface="Arial" panose="020B0604020202020204" pitchFamily="34" charset="0"/>
              </a:rPr>
              <a:t>công</a:t>
            </a:r>
            <a:r>
              <a:rPr lang="en-US" altLang="en-US" dirty="0">
                <a:latin typeface="Arial" panose="020B0604020202020204" pitchFamily="34" charset="0"/>
              </a:rPr>
              <a:t> </a:t>
            </a:r>
            <a:r>
              <a:rPr lang="en-US" altLang="en-US" dirty="0" err="1">
                <a:latin typeface="Arial" panose="020B0604020202020204" pitchFamily="34" charset="0"/>
              </a:rPr>
              <a:t>nghệ</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đặc</a:t>
            </a:r>
            <a:r>
              <a:rPr lang="en-US" altLang="en-US" dirty="0">
                <a:latin typeface="Arial" panose="020B0604020202020204" pitchFamily="34" charset="0"/>
              </a:rPr>
              <a:t> </a:t>
            </a:r>
            <a:r>
              <a:rPr lang="en-US" altLang="en-US" dirty="0" err="1">
                <a:latin typeface="Arial" panose="020B0604020202020204" pitchFamily="34" charset="0"/>
              </a:rPr>
              <a:t>biệt</a:t>
            </a:r>
            <a:r>
              <a:rPr lang="en-US" altLang="en-US" dirty="0">
                <a:latin typeface="Arial" panose="020B0604020202020204" pitchFamily="34" charset="0"/>
              </a:rPr>
              <a:t> </a:t>
            </a:r>
            <a:r>
              <a:rPr lang="en-US" altLang="en-US" dirty="0" err="1">
                <a:latin typeface="Arial" panose="020B0604020202020204" pitchFamily="34" charset="0"/>
              </a:rPr>
              <a:t>vào</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quản</a:t>
            </a:r>
            <a:r>
              <a:rPr lang="en-US" altLang="en-US" dirty="0">
                <a:latin typeface="Arial" panose="020B0604020202020204" pitchFamily="34" charset="0"/>
              </a:rPr>
              <a:t>. </a:t>
            </a:r>
            <a:r>
              <a:rPr lang="en-US" altLang="en-US" dirty="0" err="1">
                <a:latin typeface="Arial" panose="020B0604020202020204" pitchFamily="34" charset="0"/>
              </a:rPr>
              <a:t>lý</a:t>
            </a:r>
            <a:r>
              <a:rPr lang="en-US" altLang="en-US" dirty="0">
                <a:latin typeface="Arial" panose="020B0604020202020204" pitchFamily="34" charset="0"/>
              </a:rPr>
              <a:t>.</a:t>
            </a:r>
          </a:p>
          <a:p>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nhiều</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nghiên</a:t>
            </a:r>
            <a:r>
              <a:rPr lang="en-US" altLang="en-US" dirty="0">
                <a:latin typeface="Arial" panose="020B0604020202020204" pitchFamily="34" charset="0"/>
              </a:rPr>
              <a:t> </a:t>
            </a:r>
            <a:r>
              <a:rPr lang="en-US" altLang="en-US" dirty="0" err="1">
                <a:latin typeface="Arial" panose="020B0604020202020204" pitchFamily="34" charset="0"/>
              </a:rPr>
              <a:t>cứu</a:t>
            </a:r>
            <a:r>
              <a:rPr lang="en-US" altLang="en-US" dirty="0">
                <a:latin typeface="Arial" panose="020B0604020202020204" pitchFamily="34" charset="0"/>
              </a:rPr>
              <a:t> </a:t>
            </a:r>
            <a:r>
              <a:rPr lang="en-US" altLang="en-US" dirty="0" err="1">
                <a:latin typeface="Arial" panose="020B0604020202020204" pitchFamily="34" charset="0"/>
              </a:rPr>
              <a:t>giải</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này</a:t>
            </a:r>
            <a:r>
              <a:rPr lang="en-US" altLang="en-US" dirty="0">
                <a:latin typeface="Arial" panose="020B0604020202020204" pitchFamily="34" charset="0"/>
              </a:rPr>
              <a:t>, </a:t>
            </a:r>
            <a:r>
              <a:rPr lang="en-US" altLang="en-US" dirty="0" err="1">
                <a:latin typeface="Arial" panose="020B0604020202020204" pitchFamily="34" charset="0"/>
              </a:rPr>
              <a:t>tập</a:t>
            </a:r>
            <a:r>
              <a:rPr lang="en-US" altLang="en-US" dirty="0">
                <a:latin typeface="Arial" panose="020B0604020202020204" pitchFamily="34" charset="0"/>
              </a:rPr>
              <a:t> </a:t>
            </a:r>
            <a:r>
              <a:rPr lang="en-US" altLang="en-US" dirty="0" err="1">
                <a:latin typeface="Arial" panose="020B0604020202020204" pitchFamily="34" charset="0"/>
              </a:rPr>
              <a:t>trung</a:t>
            </a:r>
            <a:r>
              <a:rPr lang="en-US" altLang="en-US" dirty="0">
                <a:latin typeface="Arial" panose="020B0604020202020204" pitchFamily="34" charset="0"/>
              </a:rPr>
              <a:t> </a:t>
            </a:r>
            <a:r>
              <a:rPr lang="en-US" altLang="en-US" dirty="0" err="1">
                <a:latin typeface="Arial" panose="020B0604020202020204" pitchFamily="34" charset="0"/>
              </a:rPr>
              <a:t>chủ</a:t>
            </a:r>
            <a:r>
              <a:rPr lang="en-US" altLang="en-US" dirty="0">
                <a:latin typeface="Arial" panose="020B0604020202020204" pitchFamily="34" charset="0"/>
              </a:rPr>
              <a:t> </a:t>
            </a:r>
            <a:r>
              <a:rPr lang="en-US" altLang="en-US" dirty="0" err="1">
                <a:latin typeface="Arial" panose="020B0604020202020204" pitchFamily="34" charset="0"/>
              </a:rPr>
              <a:t>yếu</a:t>
            </a:r>
            <a:r>
              <a:rPr lang="en-US" altLang="en-US" dirty="0">
                <a:latin typeface="Arial" panose="020B0604020202020204" pitchFamily="34" charset="0"/>
              </a:rPr>
              <a:t> </a:t>
            </a:r>
            <a:r>
              <a:rPr lang="en-US" altLang="en-US" dirty="0" err="1">
                <a:latin typeface="Arial" panose="020B0604020202020204" pitchFamily="34" charset="0"/>
              </a:rPr>
              <a:t>là</a:t>
            </a:r>
            <a:r>
              <a:rPr lang="en-US" altLang="en-US" dirty="0">
                <a:latin typeface="Arial" panose="020B0604020202020204" pitchFamily="34" charset="0"/>
              </a:rPr>
              <a:t> </a:t>
            </a:r>
            <a:r>
              <a:rPr lang="en-US" altLang="en-US" b="1" dirty="0" err="1">
                <a:latin typeface="Arial" panose="020B0604020202020204" pitchFamily="34" charset="0"/>
              </a:rPr>
              <a:t>đi</a:t>
            </a:r>
            <a:r>
              <a:rPr lang="en-US" altLang="en-US" b="1" dirty="0">
                <a:latin typeface="Arial" panose="020B0604020202020204" pitchFamily="34" charset="0"/>
              </a:rPr>
              <a:t> </a:t>
            </a:r>
            <a:r>
              <a:rPr lang="en-US" altLang="en-US" b="1" dirty="0" err="1">
                <a:latin typeface="Arial" panose="020B0604020202020204" pitchFamily="34" charset="0"/>
              </a:rPr>
              <a:t>xây</a:t>
            </a:r>
            <a:r>
              <a:rPr lang="en-US" altLang="en-US" b="1" dirty="0">
                <a:latin typeface="Arial" panose="020B0604020202020204" pitchFamily="34" charset="0"/>
              </a:rPr>
              <a:t> </a:t>
            </a:r>
            <a:r>
              <a:rPr lang="en-US" altLang="en-US" b="1" dirty="0" err="1">
                <a:latin typeface="Arial" panose="020B0604020202020204" pitchFamily="34" charset="0"/>
              </a:rPr>
              <a:t>dựng</a:t>
            </a:r>
            <a:r>
              <a:rPr lang="en-US" altLang="en-US" b="1" dirty="0">
                <a:latin typeface="Arial" panose="020B0604020202020204" pitchFamily="34" charset="0"/>
              </a:rPr>
              <a:t> </a:t>
            </a:r>
            <a:r>
              <a:rPr lang="en-US" altLang="en-US" b="1" dirty="0" err="1">
                <a:latin typeface="Arial" panose="020B0604020202020204" pitchFamily="34" charset="0"/>
              </a:rPr>
              <a:t>mô</a:t>
            </a:r>
            <a:r>
              <a:rPr lang="en-US" altLang="en-US" b="1" dirty="0">
                <a:latin typeface="Arial" panose="020B0604020202020204" pitchFamily="34" charset="0"/>
              </a:rPr>
              <a:t> </a:t>
            </a:r>
            <a:r>
              <a:rPr lang="en-US" altLang="en-US" b="1" dirty="0" err="1">
                <a:latin typeface="Arial" panose="020B0604020202020204" pitchFamily="34" charset="0"/>
              </a:rPr>
              <a:t>hình</a:t>
            </a:r>
            <a:r>
              <a:rPr lang="en-US" altLang="en-US" b="1" dirty="0">
                <a:latin typeface="Arial" panose="020B0604020202020204" pitchFamily="34" charset="0"/>
              </a:rPr>
              <a:t> </a:t>
            </a:r>
            <a:r>
              <a:rPr lang="en-US" altLang="en-US" b="1" dirty="0" err="1">
                <a:latin typeface="Arial" panose="020B0604020202020204" pitchFamily="34" charset="0"/>
              </a:rPr>
              <a:t>toán</a:t>
            </a:r>
            <a:r>
              <a:rPr lang="en-US" altLang="en-US" b="1" dirty="0">
                <a:latin typeface="Arial" panose="020B0604020202020204" pitchFamily="34" charset="0"/>
              </a:rPr>
              <a:t> </a:t>
            </a:r>
            <a:r>
              <a:rPr lang="en-US" altLang="en-US" dirty="0">
                <a:latin typeface="Arial" panose="020B0604020202020204" pitchFamily="34" charset="0"/>
              </a:rPr>
              <a:t> </a:t>
            </a:r>
            <a:r>
              <a:rPr lang="en-US" altLang="en-US" dirty="0" err="1">
                <a:latin typeface="Arial" panose="020B0604020202020204" pitchFamily="34" charset="0"/>
              </a:rPr>
              <a:t>để</a:t>
            </a:r>
            <a:r>
              <a:rPr lang="en-US" altLang="en-US" dirty="0">
                <a:latin typeface="Arial" panose="020B0604020202020204" pitchFamily="34" charset="0"/>
              </a:rPr>
              <a:t> </a:t>
            </a:r>
            <a:r>
              <a:rPr lang="en-US" altLang="en-US" dirty="0" err="1">
                <a:latin typeface="Arial" panose="020B0604020202020204" pitchFamily="34" charset="0"/>
              </a:rPr>
              <a:t>khai</a:t>
            </a:r>
            <a:r>
              <a:rPr lang="en-US" altLang="en-US" dirty="0">
                <a:latin typeface="Arial" panose="020B0604020202020204" pitchFamily="34" charset="0"/>
              </a:rPr>
              <a:t> </a:t>
            </a:r>
            <a:r>
              <a:rPr lang="en-US" altLang="en-US" dirty="0" err="1">
                <a:latin typeface="Arial" panose="020B0604020202020204" pitchFamily="34" charset="0"/>
              </a:rPr>
              <a:t>phá</a:t>
            </a:r>
            <a:r>
              <a:rPr lang="en-US" altLang="en-US" dirty="0">
                <a:latin typeface="Arial" panose="020B0604020202020204" pitchFamily="34" charset="0"/>
              </a:rPr>
              <a:t> tri </a:t>
            </a:r>
            <a:r>
              <a:rPr lang="en-US" altLang="en-US" dirty="0" err="1">
                <a:latin typeface="Arial" panose="020B0604020202020204" pitchFamily="34" charset="0"/>
              </a:rPr>
              <a:t>thức</a:t>
            </a:r>
            <a:r>
              <a:rPr lang="en-US" altLang="en-US" dirty="0">
                <a:latin typeface="Arial" panose="020B0604020202020204" pitchFamily="34" charset="0"/>
              </a:rPr>
              <a:t> </a:t>
            </a:r>
            <a:r>
              <a:rPr lang="en-US" altLang="en-US" dirty="0" err="1">
                <a:latin typeface="Arial" panose="020B0604020202020204" pitchFamily="34" charset="0"/>
              </a:rPr>
              <a:t>từ</a:t>
            </a:r>
            <a:r>
              <a:rPr lang="en-US" altLang="en-US" dirty="0">
                <a:latin typeface="Arial" panose="020B0604020202020204" pitchFamily="34" charset="0"/>
              </a:rPr>
              <a:t> </a:t>
            </a:r>
            <a:r>
              <a:rPr lang="en-US" altLang="en-US" dirty="0" err="1">
                <a:latin typeface="Arial" panose="020B0604020202020204" pitchFamily="34" charset="0"/>
              </a:rPr>
              <a:t>các</a:t>
            </a:r>
            <a:r>
              <a:rPr lang="en-US" altLang="en-US" dirty="0">
                <a:latin typeface="Arial" panose="020B0604020202020204" pitchFamily="34" charset="0"/>
              </a:rPr>
              <a:t> </a:t>
            </a:r>
            <a:r>
              <a:rPr lang="en-US" altLang="en-US" dirty="0" err="1">
                <a:latin typeface="Arial" panose="020B0604020202020204" pitchFamily="34" charset="0"/>
              </a:rPr>
              <a:t>chuyên</a:t>
            </a:r>
            <a:r>
              <a:rPr lang="en-US" altLang="en-US" dirty="0">
                <a:latin typeface="Arial" panose="020B0604020202020204" pitchFamily="34" charset="0"/>
              </a:rPr>
              <a:t> </a:t>
            </a:r>
            <a:r>
              <a:rPr lang="en-US" altLang="en-US" dirty="0" err="1">
                <a:latin typeface="Arial" panose="020B0604020202020204" pitchFamily="34" charset="0"/>
              </a:rPr>
              <a:t>gia</a:t>
            </a:r>
            <a:endParaRPr lang="en-US" altLang="en-US" dirty="0">
              <a:latin typeface="Arial" panose="020B0604020202020204" pitchFamily="34" charset="0"/>
            </a:endParaRPr>
          </a:p>
          <a:p>
            <a:r>
              <a:rPr lang="en-US" altLang="en-US" dirty="0">
                <a:latin typeface="Arial" panose="020B0604020202020204" pitchFamily="34" charset="0"/>
              </a:rPr>
              <a:t>+ 1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phổ</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cần</a:t>
            </a:r>
            <a:r>
              <a:rPr lang="en-US" altLang="en-US" dirty="0">
                <a:latin typeface="Arial" panose="020B0604020202020204" pitchFamily="34" charset="0"/>
              </a:rPr>
              <a:t> </a:t>
            </a:r>
            <a:r>
              <a:rPr lang="en-US" altLang="en-US" dirty="0" err="1">
                <a:latin typeface="Arial" panose="020B0604020202020204" pitchFamily="34" charset="0"/>
              </a:rPr>
              <a:t>nhắc</a:t>
            </a:r>
            <a:r>
              <a:rPr lang="en-US" altLang="en-US" dirty="0">
                <a:latin typeface="Arial" panose="020B0604020202020204" pitchFamily="34" charset="0"/>
              </a:rPr>
              <a:t> </a:t>
            </a:r>
            <a:r>
              <a:rPr lang="en-US" altLang="en-US" dirty="0" err="1">
                <a:latin typeface="Arial" panose="020B0604020202020204" pitchFamily="34" charset="0"/>
              </a:rPr>
              <a:t>đến</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do </a:t>
            </a:r>
            <a:r>
              <a:rPr lang="en-US" altLang="en-US" dirty="0" err="1">
                <a:latin typeface="Arial" panose="020B0604020202020204" pitchFamily="34" charset="0"/>
              </a:rPr>
              <a:t>tác</a:t>
            </a:r>
            <a:r>
              <a:rPr lang="en-US" altLang="en-US" dirty="0">
                <a:latin typeface="Arial" panose="020B0604020202020204" pitchFamily="34" charset="0"/>
              </a:rPr>
              <a:t> </a:t>
            </a:r>
            <a:r>
              <a:rPr lang="en-US" altLang="en-US" dirty="0" err="1">
                <a:latin typeface="Arial" panose="020B0604020202020204" pitchFamily="34" charset="0"/>
              </a:rPr>
              <a:t>giả</a:t>
            </a:r>
            <a:r>
              <a:rPr lang="en-US" altLang="en-US" dirty="0">
                <a:latin typeface="Arial" panose="020B0604020202020204" pitchFamily="34" charset="0"/>
              </a:rPr>
              <a:t> </a:t>
            </a:r>
            <a:r>
              <a:rPr lang="en-US" altLang="en-US" dirty="0" err="1">
                <a:latin typeface="Arial" panose="020B0604020202020204" pitchFamily="34" charset="0"/>
              </a:rPr>
              <a:t>người</a:t>
            </a:r>
            <a:r>
              <a:rPr lang="en-US" altLang="en-US" dirty="0">
                <a:latin typeface="Arial" panose="020B0604020202020204" pitchFamily="34" charset="0"/>
              </a:rPr>
              <a:t> </a:t>
            </a:r>
            <a:r>
              <a:rPr lang="en-US" altLang="en-US" dirty="0" err="1">
                <a:latin typeface="Arial" panose="020B0604020202020204" pitchFamily="34" charset="0"/>
              </a:rPr>
              <a:t>Mỹ</a:t>
            </a:r>
            <a:r>
              <a:rPr lang="en-US" altLang="en-US" dirty="0">
                <a:latin typeface="Arial" panose="020B0604020202020204" pitchFamily="34" charset="0"/>
              </a:rPr>
              <a:t> Thomas </a:t>
            </a:r>
            <a:r>
              <a:rPr lang="en-US" altLang="en-US" dirty="0" err="1">
                <a:latin typeface="Arial" panose="020B0604020202020204" pitchFamily="34" charset="0"/>
              </a:rPr>
              <a:t>Saaty</a:t>
            </a:r>
            <a:r>
              <a:rPr lang="en-US" altLang="en-US" dirty="0">
                <a:latin typeface="Arial" panose="020B0604020202020204" pitchFamily="34" charset="0"/>
              </a:rPr>
              <a:t> </a:t>
            </a:r>
            <a:r>
              <a:rPr lang="en-US" altLang="en-US" dirty="0" err="1">
                <a:latin typeface="Arial" panose="020B0604020202020204" pitchFamily="34" charset="0"/>
              </a:rPr>
              <a:t>đề</a:t>
            </a:r>
            <a:r>
              <a:rPr lang="en-US" altLang="en-US" dirty="0">
                <a:latin typeface="Arial" panose="020B0604020202020204" pitchFamily="34" charset="0"/>
              </a:rPr>
              <a:t> </a:t>
            </a:r>
            <a:r>
              <a:rPr lang="en-US" altLang="en-US" dirty="0" err="1">
                <a:latin typeface="Arial" panose="020B0604020202020204" pitchFamily="34" charset="0"/>
              </a:rPr>
              <a:t>xuất</a:t>
            </a:r>
            <a:r>
              <a:rPr lang="en-US" altLang="en-US" dirty="0">
                <a:latin typeface="Arial" panose="020B0604020202020204" pitchFamily="34" charset="0"/>
              </a:rPr>
              <a:t> </a:t>
            </a:r>
            <a:r>
              <a:rPr lang="en-US" altLang="en-US" dirty="0" err="1">
                <a:latin typeface="Arial" panose="020B0604020202020204" pitchFamily="34" charset="0"/>
              </a:rPr>
              <a:t>từ</a:t>
            </a:r>
            <a:r>
              <a:rPr lang="en-US" altLang="en-US" dirty="0">
                <a:latin typeface="Arial" panose="020B0604020202020204" pitchFamily="34" charset="0"/>
              </a:rPr>
              <a:t> </a:t>
            </a:r>
            <a:r>
              <a:rPr lang="en-US" altLang="en-US" dirty="0" err="1">
                <a:latin typeface="Arial" panose="020B0604020202020204" pitchFamily="34" charset="0"/>
              </a:rPr>
              <a:t>năm</a:t>
            </a:r>
            <a:r>
              <a:rPr lang="en-US" altLang="en-US" dirty="0">
                <a:latin typeface="Arial" panose="020B0604020202020204" pitchFamily="34" charset="0"/>
              </a:rPr>
              <a:t> 1970.</a:t>
            </a:r>
          </a:p>
          <a:p>
            <a:r>
              <a:rPr lang="en-US" altLang="en-US" dirty="0">
                <a:latin typeface="Arial" panose="020B0604020202020204" pitchFamily="34" charset="0"/>
              </a:rPr>
              <a:t>+ </a:t>
            </a:r>
            <a:r>
              <a:rPr lang="en-US" altLang="en-US" dirty="0" err="1">
                <a:latin typeface="Arial" panose="020B0604020202020204" pitchFamily="34" charset="0"/>
              </a:rPr>
              <a:t>Từ</a:t>
            </a:r>
            <a:r>
              <a:rPr lang="en-US" altLang="en-US" dirty="0">
                <a:latin typeface="Arial" panose="020B0604020202020204" pitchFamily="34" charset="0"/>
              </a:rPr>
              <a:t> </a:t>
            </a:r>
            <a:r>
              <a:rPr lang="en-US" altLang="en-US" dirty="0" err="1">
                <a:latin typeface="Arial" panose="020B0604020202020204" pitchFamily="34" charset="0"/>
              </a:rPr>
              <a:t>khi</a:t>
            </a:r>
            <a:r>
              <a:rPr lang="en-US" altLang="en-US" dirty="0">
                <a:latin typeface="Arial" panose="020B0604020202020204" pitchFamily="34" charset="0"/>
              </a:rPr>
              <a:t> </a:t>
            </a:r>
            <a:r>
              <a:rPr lang="en-US" altLang="en-US" dirty="0" err="1">
                <a:latin typeface="Arial" panose="020B0604020202020204" pitchFamily="34" charset="0"/>
              </a:rPr>
              <a:t>được</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a:t>
            </a:r>
            <a:r>
              <a:rPr lang="en-US" altLang="en-US" dirty="0" err="1">
                <a:latin typeface="Arial" panose="020B0604020202020204" pitchFamily="34" charset="0"/>
              </a:rPr>
              <a:t>đời</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được</a:t>
            </a:r>
            <a:r>
              <a:rPr lang="en-US" altLang="en-US" dirty="0">
                <a:latin typeface="Arial" panose="020B0604020202020204" pitchFamily="34" charset="0"/>
              </a:rPr>
              <a:t> </a:t>
            </a:r>
            <a:r>
              <a:rPr lang="en-US" altLang="en-US" dirty="0" err="1">
                <a:latin typeface="Arial" panose="020B0604020202020204" pitchFamily="34" charset="0"/>
              </a:rPr>
              <a:t>ứng</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nhiều</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những</a:t>
            </a:r>
            <a:r>
              <a:rPr lang="en-US" altLang="en-US" dirty="0">
                <a:latin typeface="Arial" panose="020B0604020202020204" pitchFamily="34" charset="0"/>
              </a:rPr>
              <a:t> </a:t>
            </a:r>
            <a:r>
              <a:rPr lang="en-US" altLang="en-US" dirty="0" err="1">
                <a:latin typeface="Arial" panose="020B0604020202020204" pitchFamily="34" charset="0"/>
              </a:rPr>
              <a:t>ưu</a:t>
            </a:r>
            <a:r>
              <a:rPr lang="en-US" altLang="en-US" dirty="0">
                <a:latin typeface="Arial" panose="020B0604020202020204" pitchFamily="34" charset="0"/>
              </a:rPr>
              <a:t> </a:t>
            </a:r>
            <a:r>
              <a:rPr lang="en-US" altLang="en-US" dirty="0" err="1">
                <a:latin typeface="Arial" panose="020B0604020202020204" pitchFamily="34" charset="0"/>
              </a:rPr>
              <a:t>điểm</a:t>
            </a:r>
            <a:r>
              <a:rPr lang="en-US" altLang="en-US" dirty="0">
                <a:latin typeface="Arial" panose="020B0604020202020204" pitchFamily="34" charset="0"/>
              </a:rPr>
              <a:t> </a:t>
            </a:r>
            <a:r>
              <a:rPr lang="en-US" altLang="en-US" dirty="0" err="1">
                <a:latin typeface="Arial" panose="020B0604020202020204" pitchFamily="34" charset="0"/>
              </a:rPr>
              <a:t>vượt</a:t>
            </a:r>
            <a:r>
              <a:rPr lang="en-US" altLang="en-US" dirty="0">
                <a:latin typeface="Arial" panose="020B0604020202020204" pitchFamily="34" charset="0"/>
              </a:rPr>
              <a:t> </a:t>
            </a:r>
            <a:r>
              <a:rPr lang="en-US" altLang="en-US" dirty="0" err="1">
                <a:latin typeface="Arial" panose="020B0604020202020204" pitchFamily="34" charset="0"/>
              </a:rPr>
              <a:t>trội</a:t>
            </a:r>
            <a:r>
              <a:rPr lang="en-US" altLang="en-US" dirty="0">
                <a:latin typeface="Arial" panose="020B0604020202020204" pitchFamily="34" charset="0"/>
              </a:rPr>
              <a:t>.</a:t>
            </a:r>
          </a:p>
          <a:p>
            <a:r>
              <a:rPr lang="en-US" altLang="en-US" dirty="0" err="1">
                <a:latin typeface="Arial" panose="020B0604020202020204" pitchFamily="34" charset="0"/>
              </a:rPr>
              <a:t>Tuy</a:t>
            </a:r>
            <a:r>
              <a:rPr lang="en-US" altLang="en-US" dirty="0">
                <a:latin typeface="Arial" panose="020B0604020202020204" pitchFamily="34" charset="0"/>
              </a:rPr>
              <a:t> </a:t>
            </a:r>
            <a:r>
              <a:rPr lang="en-US" altLang="en-US" dirty="0" err="1">
                <a:latin typeface="Arial" panose="020B0604020202020204" pitchFamily="34" charset="0"/>
              </a:rPr>
              <a:t>nhiên</a:t>
            </a:r>
            <a:r>
              <a:rPr lang="en-US" altLang="en-US" dirty="0">
                <a:latin typeface="Arial" panose="020B0604020202020204" pitchFamily="34" charset="0"/>
              </a:rPr>
              <a:t>, </a:t>
            </a:r>
            <a:r>
              <a:rPr lang="en-US" altLang="en-US" dirty="0" err="1">
                <a:latin typeface="Arial" panose="020B0604020202020204" pitchFamily="34" charset="0"/>
              </a:rPr>
              <a:t>vẫn</a:t>
            </a:r>
            <a:r>
              <a:rPr lang="en-US" altLang="en-US" dirty="0">
                <a:latin typeface="Arial" panose="020B0604020202020204" pitchFamily="34" charset="0"/>
              </a:rPr>
              <a:t> </a:t>
            </a:r>
            <a:r>
              <a:rPr lang="en-US" altLang="en-US" dirty="0" err="1">
                <a:latin typeface="Arial" panose="020B0604020202020204" pitchFamily="34" charset="0"/>
              </a:rPr>
              <a:t>tồn</a:t>
            </a:r>
            <a:r>
              <a:rPr lang="en-US" altLang="en-US" dirty="0">
                <a:latin typeface="Arial" panose="020B0604020202020204" pitchFamily="34" charset="0"/>
              </a:rPr>
              <a:t> </a:t>
            </a:r>
            <a:r>
              <a:rPr lang="en-US" altLang="en-US" dirty="0" err="1">
                <a:latin typeface="Arial" panose="020B0604020202020204" pitchFamily="34" charset="0"/>
              </a:rPr>
              <a:t>tại</a:t>
            </a:r>
            <a:r>
              <a:rPr lang="en-US" altLang="en-US" dirty="0">
                <a:latin typeface="Arial" panose="020B0604020202020204" pitchFamily="34" charset="0"/>
              </a:rPr>
              <a:t> </a:t>
            </a:r>
            <a:r>
              <a:rPr lang="en-US" altLang="en-US" dirty="0" err="1">
                <a:latin typeface="Arial" panose="020B0604020202020204" pitchFamily="34" charset="0"/>
              </a:rPr>
              <a:t>một</a:t>
            </a:r>
            <a:r>
              <a:rPr lang="en-US" altLang="en-US" dirty="0">
                <a:latin typeface="Arial" panose="020B0604020202020204" pitchFamily="34" charset="0"/>
              </a:rPr>
              <a:t> </a:t>
            </a:r>
            <a:r>
              <a:rPr lang="en-US" altLang="en-US" dirty="0" err="1">
                <a:latin typeface="Arial" panose="020B0604020202020204" pitchFamily="34" charset="0"/>
              </a:rPr>
              <a:t>dãy</a:t>
            </a:r>
            <a:r>
              <a:rPr lang="en-US" altLang="en-US" dirty="0">
                <a:latin typeface="Arial" panose="020B0604020202020204" pitchFamily="34" charset="0"/>
              </a:rPr>
              <a:t> </a:t>
            </a:r>
            <a:r>
              <a:rPr lang="en-US" altLang="en-US" dirty="0" err="1">
                <a:latin typeface="Arial" panose="020B0604020202020204" pitchFamily="34" charset="0"/>
              </a:rPr>
              <a:t>nhược</a:t>
            </a:r>
            <a:r>
              <a:rPr lang="en-US" altLang="en-US" dirty="0">
                <a:latin typeface="Arial" panose="020B0604020202020204" pitchFamily="34" charset="0"/>
              </a:rPr>
              <a:t> </a:t>
            </a:r>
            <a:r>
              <a:rPr lang="en-US" altLang="en-US" dirty="0" err="1">
                <a:latin typeface="Arial" panose="020B0604020202020204" pitchFamily="34" charset="0"/>
              </a:rPr>
              <a:t>điểm</a:t>
            </a:r>
            <a:r>
              <a:rPr lang="en-US" altLang="en-US" dirty="0">
                <a:latin typeface="Arial" panose="020B0604020202020204" pitchFamily="34" charset="0"/>
              </a:rPr>
              <a:t>.</a:t>
            </a:r>
          </a:p>
          <a:p>
            <a:r>
              <a:rPr lang="en-US" altLang="en-US" dirty="0" err="1">
                <a:latin typeface="Arial" panose="020B0604020202020204" pitchFamily="34" charset="0"/>
              </a:rPr>
              <a:t>Vì</a:t>
            </a:r>
            <a:r>
              <a:rPr lang="en-US" altLang="en-US" dirty="0">
                <a:latin typeface="Arial" panose="020B0604020202020204" pitchFamily="34" charset="0"/>
              </a:rPr>
              <a:t> </a:t>
            </a:r>
            <a:r>
              <a:rPr lang="en-US" altLang="en-US" dirty="0" err="1">
                <a:latin typeface="Arial" panose="020B0604020202020204" pitchFamily="34" charset="0"/>
              </a:rPr>
              <a:t>vậy</a:t>
            </a:r>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nhiều</a:t>
            </a:r>
            <a:r>
              <a:rPr lang="en-US" altLang="en-US" dirty="0">
                <a:latin typeface="Arial" panose="020B0604020202020204" pitchFamily="34" charset="0"/>
              </a:rPr>
              <a:t> </a:t>
            </a:r>
            <a:r>
              <a:rPr lang="en-US" altLang="en-US" dirty="0" err="1">
                <a:latin typeface="Arial" panose="020B0604020202020204" pitchFamily="34" charset="0"/>
              </a:rPr>
              <a:t>nhà</a:t>
            </a:r>
            <a:r>
              <a:rPr lang="en-US" altLang="en-US" dirty="0">
                <a:latin typeface="Arial" panose="020B0604020202020204" pitchFamily="34" charset="0"/>
              </a:rPr>
              <a:t> </a:t>
            </a:r>
            <a:r>
              <a:rPr lang="en-US" altLang="en-US" dirty="0" err="1">
                <a:latin typeface="Arial" panose="020B0604020202020204" pitchFamily="34" charset="0"/>
              </a:rPr>
              <a:t>nghiên</a:t>
            </a:r>
            <a:r>
              <a:rPr lang="en-US" altLang="en-US" dirty="0">
                <a:latin typeface="Arial" panose="020B0604020202020204" pitchFamily="34" charset="0"/>
              </a:rPr>
              <a:t> </a:t>
            </a:r>
            <a:r>
              <a:rPr lang="en-US" altLang="en-US" dirty="0" err="1">
                <a:latin typeface="Arial" panose="020B0604020202020204" pitchFamily="34" charset="0"/>
              </a:rPr>
              <a:t>cứu</a:t>
            </a:r>
            <a:r>
              <a:rPr lang="en-US" altLang="en-US" dirty="0">
                <a:latin typeface="Arial" panose="020B0604020202020204" pitchFamily="34" charset="0"/>
              </a:rPr>
              <a:t> </a:t>
            </a:r>
            <a:r>
              <a:rPr lang="en-US" altLang="en-US" dirty="0" err="1">
                <a:latin typeface="Arial" panose="020B0604020202020204" pitchFamily="34" charset="0"/>
              </a:rPr>
              <a:t>quan</a:t>
            </a:r>
            <a:r>
              <a:rPr lang="en-US" altLang="en-US" dirty="0">
                <a:latin typeface="Arial" panose="020B0604020202020204" pitchFamily="34" charset="0"/>
              </a:rPr>
              <a:t> </a:t>
            </a:r>
            <a:r>
              <a:rPr lang="en-US" altLang="en-US" dirty="0" err="1">
                <a:latin typeface="Arial" panose="020B0604020202020204" pitchFamily="34" charset="0"/>
              </a:rPr>
              <a:t>tâm</a:t>
            </a:r>
            <a:r>
              <a:rPr lang="en-US" altLang="en-US" dirty="0">
                <a:latin typeface="Arial" panose="020B0604020202020204" pitchFamily="34" charset="0"/>
              </a:rPr>
              <a:t> </a:t>
            </a:r>
            <a:r>
              <a:rPr lang="en-US" altLang="en-US" dirty="0" err="1">
                <a:latin typeface="Arial" panose="020B0604020202020204" pitchFamily="34" charset="0"/>
              </a:rPr>
              <a:t>nghiên</a:t>
            </a:r>
            <a:r>
              <a:rPr lang="en-US" altLang="en-US" dirty="0">
                <a:latin typeface="Arial" panose="020B0604020202020204" pitchFamily="34" charset="0"/>
              </a:rPr>
              <a:t> </a:t>
            </a:r>
            <a:r>
              <a:rPr lang="en-US" altLang="en-US" dirty="0" err="1">
                <a:latin typeface="Arial" panose="020B0604020202020204" pitchFamily="34" charset="0"/>
              </a:rPr>
              <a:t>cứu</a:t>
            </a:r>
            <a:r>
              <a:rPr lang="en-US" altLang="en-US" dirty="0">
                <a:latin typeface="Arial" panose="020B0604020202020204" pitchFamily="34" charset="0"/>
              </a:rPr>
              <a:t> </a:t>
            </a:r>
            <a:r>
              <a:rPr lang="en-US" altLang="en-US" dirty="0" err="1">
                <a:latin typeface="Arial" panose="020B0604020202020204" pitchFamily="34" charset="0"/>
              </a:rPr>
              <a:t>hướng</a:t>
            </a:r>
            <a:r>
              <a:rPr lang="en-US" altLang="en-US" dirty="0">
                <a:latin typeface="Arial" panose="020B0604020202020204" pitchFamily="34" charset="0"/>
              </a:rPr>
              <a:t> </a:t>
            </a:r>
            <a:r>
              <a:rPr lang="en-US" altLang="en-US" dirty="0" err="1">
                <a:latin typeface="Arial" panose="020B0604020202020204" pitchFamily="34" charset="0"/>
              </a:rPr>
              <a:t>cải</a:t>
            </a:r>
            <a:r>
              <a:rPr lang="en-US" altLang="en-US" dirty="0">
                <a:latin typeface="Arial" panose="020B0604020202020204" pitchFamily="34" charset="0"/>
              </a:rPr>
              <a:t> </a:t>
            </a:r>
            <a:r>
              <a:rPr lang="en-US" altLang="en-US" dirty="0" err="1">
                <a:latin typeface="Arial" panose="020B0604020202020204" pitchFamily="34" charset="0"/>
              </a:rPr>
              <a:t>tiến</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a:t>
            </a:r>
          </a:p>
          <a:p>
            <a:r>
              <a:rPr lang="en-US" altLang="en-US" dirty="0" err="1">
                <a:latin typeface="Arial" panose="020B0604020202020204" pitchFamily="34" charset="0"/>
              </a:rPr>
              <a:t>Đầu</a:t>
            </a:r>
            <a:r>
              <a:rPr lang="en-US" altLang="en-US" dirty="0">
                <a:latin typeface="Arial" panose="020B0604020202020204" pitchFamily="34" charset="0"/>
              </a:rPr>
              <a:t> </a:t>
            </a:r>
            <a:r>
              <a:rPr lang="en-US" altLang="en-US" dirty="0" err="1">
                <a:latin typeface="Arial" panose="020B0604020202020204" pitchFamily="34" charset="0"/>
              </a:rPr>
              <a:t>tiên</a:t>
            </a:r>
            <a:r>
              <a:rPr lang="en-US" altLang="en-US" dirty="0">
                <a:latin typeface="Arial" panose="020B0604020202020204" pitchFamily="34" charset="0"/>
              </a:rPr>
              <a:t>:  </a:t>
            </a:r>
            <a:r>
              <a:rPr lang="en-US" altLang="en-US" dirty="0" err="1">
                <a:latin typeface="Arial" panose="020B0604020202020204" pitchFamily="34" charset="0"/>
              </a:rPr>
              <a:t>Đề</a:t>
            </a:r>
            <a:r>
              <a:rPr lang="en-US" altLang="en-US" dirty="0">
                <a:latin typeface="Arial" panose="020B0604020202020204" pitchFamily="34" charset="0"/>
              </a:rPr>
              <a:t> </a:t>
            </a:r>
            <a:r>
              <a:rPr lang="en-US" altLang="en-US" dirty="0" err="1">
                <a:latin typeface="Arial" panose="020B0604020202020204" pitchFamily="34" charset="0"/>
              </a:rPr>
              <a:t>xuất</a:t>
            </a:r>
            <a:r>
              <a:rPr lang="en-US" altLang="en-US" dirty="0">
                <a:latin typeface="Arial" panose="020B0604020202020204" pitchFamily="34" charset="0"/>
              </a:rPr>
              <a:t> </a:t>
            </a:r>
            <a:r>
              <a:rPr lang="en-US" altLang="en-US" dirty="0" err="1">
                <a:latin typeface="Arial" panose="020B0604020202020204" pitchFamily="34" charset="0"/>
              </a:rPr>
              <a:t>giải</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đơn</a:t>
            </a:r>
            <a:r>
              <a:rPr lang="en-US" altLang="en-US" dirty="0">
                <a:latin typeface="Arial" panose="020B0604020202020204" pitchFamily="34" charset="0"/>
              </a:rPr>
              <a:t> </a:t>
            </a:r>
            <a:r>
              <a:rPr lang="en-US" altLang="en-US" dirty="0" err="1">
                <a:latin typeface="Arial" panose="020B0604020202020204" pitchFamily="34" charset="0"/>
              </a:rPr>
              <a:t>giản</a:t>
            </a:r>
            <a:r>
              <a:rPr lang="en-US" altLang="en-US" dirty="0">
                <a:latin typeface="Arial" panose="020B0604020202020204" pitchFamily="34" charset="0"/>
              </a:rPr>
              <a:t> </a:t>
            </a:r>
            <a:r>
              <a:rPr lang="en-US" altLang="en-US" dirty="0" err="1">
                <a:latin typeface="Arial" panose="020B0604020202020204" pitchFamily="34" charset="0"/>
              </a:rPr>
              <a:t>hóa</a:t>
            </a:r>
            <a:r>
              <a:rPr lang="en-US" altLang="en-US" dirty="0">
                <a:latin typeface="Arial" panose="020B0604020202020204" pitchFamily="34" charset="0"/>
              </a:rPr>
              <a:t> ma </a:t>
            </a:r>
            <a:r>
              <a:rPr lang="en-US" altLang="en-US" dirty="0" err="1">
                <a:latin typeface="Arial" panose="020B0604020202020204" pitchFamily="34" charset="0"/>
              </a:rPr>
              <a:t>trận</a:t>
            </a:r>
            <a:r>
              <a:rPr lang="en-US" altLang="en-US" dirty="0">
                <a:latin typeface="Arial" panose="020B0604020202020204" pitchFamily="34" charset="0"/>
              </a:rPr>
              <a:t> so </a:t>
            </a:r>
            <a:r>
              <a:rPr lang="en-US" altLang="en-US" dirty="0" err="1">
                <a:latin typeface="Arial" panose="020B0604020202020204" pitchFamily="34" charset="0"/>
              </a:rPr>
              <a:t>sánh</a:t>
            </a:r>
            <a:r>
              <a:rPr lang="en-US" altLang="en-US" dirty="0">
                <a:latin typeface="Arial" panose="020B0604020202020204" pitchFamily="34" charset="0"/>
              </a:rPr>
              <a:t> </a:t>
            </a:r>
            <a:r>
              <a:rPr lang="en-US" altLang="en-US" dirty="0" err="1">
                <a:latin typeface="Arial" panose="020B0604020202020204" pitchFamily="34" charset="0"/>
              </a:rPr>
              <a:t>trên</a:t>
            </a:r>
            <a:r>
              <a:rPr lang="en-US" altLang="en-US" dirty="0">
                <a:latin typeface="Arial" panose="020B0604020202020204" pitchFamily="34" charset="0"/>
              </a:rPr>
              <a:t> </a:t>
            </a:r>
            <a:r>
              <a:rPr lang="en-US" altLang="en-US" dirty="0" err="1">
                <a:latin typeface="Arial" panose="020B0604020202020204" pitchFamily="34" charset="0"/>
              </a:rPr>
              <a:t>cơ</a:t>
            </a:r>
            <a:r>
              <a:rPr lang="en-US" altLang="en-US" dirty="0">
                <a:latin typeface="Arial" panose="020B0604020202020204" pitchFamily="34" charset="0"/>
              </a:rPr>
              <a:t> </a:t>
            </a:r>
            <a:r>
              <a:rPr lang="en-US" altLang="en-US" dirty="0" err="1">
                <a:latin typeface="Arial" panose="020B0604020202020204" pitchFamily="34" charset="0"/>
              </a:rPr>
              <a:t>sở</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endParaRPr lang="en-US" altLang="en-US" dirty="0">
              <a:latin typeface="Arial" panose="020B0604020202020204" pitchFamily="34" charset="0"/>
            </a:endParaRPr>
          </a:p>
          <a:p>
            <a:r>
              <a:rPr lang="en-US" altLang="en-US" dirty="0" err="1">
                <a:latin typeface="Arial" panose="020B0604020202020204" pitchFamily="34" charset="0"/>
              </a:rPr>
              <a:t>Tiếp</a:t>
            </a:r>
            <a:r>
              <a:rPr lang="en-US" altLang="en-US" dirty="0">
                <a:latin typeface="Arial" panose="020B0604020202020204" pitchFamily="34" charset="0"/>
              </a:rPr>
              <a:t> </a:t>
            </a:r>
            <a:r>
              <a:rPr lang="en-US" altLang="en-US" dirty="0" err="1">
                <a:latin typeface="Arial" panose="020B0604020202020204" pitchFamily="34" charset="0"/>
              </a:rPr>
              <a:t>theo</a:t>
            </a:r>
            <a:r>
              <a:rPr lang="en-US" altLang="en-US" dirty="0">
                <a:latin typeface="Arial" panose="020B0604020202020204" pitchFamily="34" charset="0"/>
              </a:rPr>
              <a:t>: </a:t>
            </a:r>
            <a:r>
              <a:rPr lang="en-US" altLang="en-US" dirty="0" err="1">
                <a:latin typeface="Arial" panose="020B0604020202020204" pitchFamily="34" charset="0"/>
              </a:rPr>
              <a:t>Dề</a:t>
            </a:r>
            <a:r>
              <a:rPr lang="en-US" altLang="en-US" dirty="0">
                <a:latin typeface="Arial" panose="020B0604020202020204" pitchFamily="34" charset="0"/>
              </a:rPr>
              <a:t> </a:t>
            </a:r>
            <a:r>
              <a:rPr lang="en-US" altLang="en-US" dirty="0" err="1">
                <a:latin typeface="Arial" panose="020B0604020202020204" pitchFamily="34" charset="0"/>
              </a:rPr>
              <a:t>xuất</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án</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a:t>
            </a:r>
            <a:r>
              <a:rPr lang="en-US" altLang="en-US" dirty="0" err="1">
                <a:latin typeface="Arial" panose="020B0604020202020204" pitchFamily="34" charset="0"/>
              </a:rPr>
              <a:t>quyết</a:t>
            </a:r>
            <a:r>
              <a:rPr lang="en-US" altLang="en-US" dirty="0">
                <a:latin typeface="Arial" panose="020B0604020202020204" pitchFamily="34" charset="0"/>
              </a:rPr>
              <a:t> </a:t>
            </a:r>
            <a:r>
              <a:rPr lang="en-US" altLang="en-US" dirty="0" err="1">
                <a:latin typeface="Arial" panose="020B0604020202020204" pitchFamily="34" charset="0"/>
              </a:rPr>
              <a:t>định</a:t>
            </a:r>
            <a:r>
              <a:rPr lang="en-US" altLang="en-US" dirty="0">
                <a:latin typeface="Arial" panose="020B0604020202020204" pitchFamily="34" charset="0"/>
              </a:rPr>
              <a:t> </a:t>
            </a:r>
            <a:r>
              <a:rPr lang="en-US" altLang="en-US" dirty="0" err="1">
                <a:latin typeface="Arial" panose="020B0604020202020204" pitchFamily="34" charset="0"/>
              </a:rPr>
              <a:t>với</a:t>
            </a:r>
            <a:r>
              <a:rPr lang="en-US" altLang="en-US" dirty="0">
                <a:latin typeface="Arial" panose="020B0604020202020204" pitchFamily="34" charset="0"/>
              </a:rPr>
              <a:t> </a:t>
            </a:r>
            <a:r>
              <a:rPr lang="en-US" altLang="en-US" dirty="0" err="1">
                <a:latin typeface="Arial" panose="020B0604020202020204" pitchFamily="34" charset="0"/>
              </a:rPr>
              <a:t>sự</a:t>
            </a: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hợp</a:t>
            </a:r>
            <a:r>
              <a:rPr lang="en-US" altLang="en-US" dirty="0">
                <a:latin typeface="Arial" panose="020B0604020202020204" pitchFamily="34" charset="0"/>
              </a:rPr>
              <a:t> </a:t>
            </a:r>
            <a:r>
              <a:rPr lang="en-US" altLang="en-US" dirty="0" err="1">
                <a:latin typeface="Arial" panose="020B0604020202020204" pitchFamily="34" charset="0"/>
              </a:rPr>
              <a:t>của</a:t>
            </a:r>
            <a:r>
              <a:rPr lang="en-US" altLang="en-US" dirty="0">
                <a:latin typeface="Arial" panose="020B0604020202020204" pitchFamily="34" charset="0"/>
              </a:rPr>
              <a:t> </a:t>
            </a:r>
            <a:r>
              <a:rPr lang="en-US" altLang="en-US" dirty="0" err="1">
                <a:latin typeface="Arial" panose="020B0604020202020204" pitchFamily="34" charset="0"/>
              </a:rPr>
              <a:t>thuyết</a:t>
            </a:r>
            <a:r>
              <a:rPr lang="en-US" altLang="en-US" dirty="0">
                <a:latin typeface="Arial" panose="020B0604020202020204" pitchFamily="34" charset="0"/>
              </a:rPr>
              <a:t> </a:t>
            </a:r>
            <a:r>
              <a:rPr lang="en-US" altLang="en-US" dirty="0" err="1">
                <a:latin typeface="Arial" panose="020B0604020202020204" pitchFamily="34" charset="0"/>
              </a:rPr>
              <a:t>ngẫu</a:t>
            </a:r>
            <a:r>
              <a:rPr lang="en-US" altLang="en-US" dirty="0">
                <a:latin typeface="Arial" panose="020B0604020202020204" pitchFamily="34" charset="0"/>
              </a:rPr>
              <a:t> </a:t>
            </a:r>
            <a:r>
              <a:rPr lang="en-US" altLang="en-US" dirty="0" err="1">
                <a:latin typeface="Arial" panose="020B0604020202020204" pitchFamily="34" charset="0"/>
              </a:rPr>
              <a:t>nhiên</a:t>
            </a:r>
            <a:r>
              <a:rPr lang="en-US" altLang="en-US" dirty="0">
                <a:latin typeface="Arial" panose="020B0604020202020204" pitchFamily="34" charset="0"/>
              </a:rPr>
              <a:t> </a:t>
            </a:r>
            <a:r>
              <a:rPr lang="en-US" altLang="en-US" dirty="0" err="1">
                <a:latin typeface="Arial" panose="020B0604020202020204" pitchFamily="34" charset="0"/>
              </a:rPr>
              <a:t>Dempster</a:t>
            </a:r>
            <a:r>
              <a:rPr lang="en-US" altLang="en-US" dirty="0">
                <a:latin typeface="Arial" panose="020B0604020202020204" pitchFamily="34" charset="0"/>
              </a:rPr>
              <a:t> – Shafer</a:t>
            </a:r>
          </a:p>
          <a:p>
            <a:r>
              <a:rPr lang="en-US" altLang="en-US" dirty="0">
                <a:latin typeface="Arial" panose="020B0604020202020204" pitchFamily="34" charset="0"/>
              </a:rPr>
              <a:t>+ </a:t>
            </a:r>
            <a:r>
              <a:rPr lang="en-US" altLang="en-US" dirty="0" err="1">
                <a:latin typeface="Arial" panose="020B0604020202020204" pitchFamily="34" charset="0"/>
              </a:rPr>
              <a:t>Đề</a:t>
            </a:r>
            <a:r>
              <a:rPr lang="en-US" altLang="en-US" dirty="0">
                <a:latin typeface="Arial" panose="020B0604020202020204" pitchFamily="34" charset="0"/>
              </a:rPr>
              <a:t> </a:t>
            </a:r>
            <a:r>
              <a:rPr lang="en-US" altLang="en-US" dirty="0" err="1">
                <a:latin typeface="Arial" panose="020B0604020202020204" pitchFamily="34" charset="0"/>
              </a:rPr>
              <a:t>xuất</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án</a:t>
            </a:r>
            <a:r>
              <a:rPr lang="en-US" altLang="en-US" dirty="0">
                <a:latin typeface="Arial" panose="020B0604020202020204" pitchFamily="34" charset="0"/>
              </a:rPr>
              <a:t> </a:t>
            </a:r>
            <a:r>
              <a:rPr lang="en-US" altLang="en-US" dirty="0" err="1">
                <a:latin typeface="Arial" panose="020B0604020202020204" pitchFamily="34" charset="0"/>
              </a:rPr>
              <a:t>sử</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nhóm</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án</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sự</a:t>
            </a: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hợp</a:t>
            </a:r>
            <a:r>
              <a:rPr lang="en-US" altLang="en-US" dirty="0">
                <a:latin typeface="Arial" panose="020B0604020202020204" pitchFamily="34" charset="0"/>
              </a:rPr>
              <a:t> </a:t>
            </a:r>
            <a:r>
              <a:rPr lang="en-US" altLang="en-US" dirty="0" err="1">
                <a:latin typeface="Arial" panose="020B0604020202020204" pitchFamily="34" charset="0"/>
              </a:rPr>
              <a:t>với</a:t>
            </a:r>
            <a:r>
              <a:rPr lang="en-US" altLang="en-US" dirty="0">
                <a:latin typeface="Arial" panose="020B0604020202020204" pitchFamily="34" charset="0"/>
              </a:rPr>
              <a:t> logic </a:t>
            </a:r>
            <a:r>
              <a:rPr lang="en-US" altLang="en-US" dirty="0" err="1">
                <a:latin typeface="Arial" panose="020B0604020202020204" pitchFamily="34" charset="0"/>
              </a:rPr>
              <a:t>mơ</a:t>
            </a:r>
            <a:endParaRPr lang="en-US" altLang="en-US" dirty="0">
              <a:latin typeface="Arial" panose="020B0604020202020204" pitchFamily="34" charset="0"/>
            </a:endParaRPr>
          </a:p>
          <a:p>
            <a:r>
              <a:rPr lang="en-US" altLang="en-US" dirty="0">
                <a:latin typeface="Arial" panose="020B0604020202020204" pitchFamily="34" charset="0"/>
              </a:rPr>
              <a:t>==</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các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Hướng</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tiếp</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cận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nêu</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trên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chỉ</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tập</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trưng</a:t>
            </a:r>
            <a:r>
              <a:rPr lang="en-US" altLang="en-US" dirty="0">
                <a:latin typeface="Arial" panose="020B0604020202020204" pitchFamily="34" charset="0"/>
                <a:sym typeface="Wingdings" panose="05000000000000000000" pitchFamily="2" charset="2"/>
              </a:rPr>
              <a:t> 1 </a:t>
            </a:r>
            <a:r>
              <a:rPr lang="en-US" altLang="en-US" dirty="0" err="1">
                <a:latin typeface="Arial" panose="020B0604020202020204" pitchFamily="34" charset="0"/>
                <a:sym typeface="Wingdings" panose="05000000000000000000" pitchFamily="2" charset="2"/>
              </a:rPr>
              <a:t>mức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tiêu</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chí</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mà</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quyên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mất</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tính</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đa</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mức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tiêu</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chí</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Ngoài</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ra</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thông</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số</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của</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bài</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toán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quản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lý</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thường</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là</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không</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chính</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xác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và</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đầy</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đủ</a:t>
            </a:r>
            <a:r>
              <a:rPr lang="en-US" altLang="en-US" dirty="0">
                <a:latin typeface="Arial" panose="020B0604020202020204" pitchFamily="34" charset="0"/>
                <a:sym typeface="Wingdings" panose="05000000000000000000" pitchFamily="2" charset="2"/>
              </a:rPr>
              <a:t> , </a:t>
            </a:r>
            <a:r>
              <a:rPr lang="en-US" altLang="en-US" dirty="0" err="1">
                <a:latin typeface="Arial" panose="020B0604020202020204" pitchFamily="34" charset="0"/>
                <a:sym typeface="Wingdings" panose="05000000000000000000" pitchFamily="2" charset="2"/>
              </a:rPr>
              <a:t>Nên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cần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tiếp</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cận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hình</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thức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để</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khai</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thác</a:t>
            </a:r>
            <a:r>
              <a:rPr lang="en-US" altLang="en-US" dirty="0">
                <a:latin typeface="Arial" panose="020B0604020202020204" pitchFamily="34" charset="0"/>
                <a:sym typeface="Wingdings" panose="05000000000000000000" pitchFamily="2" charset="2"/>
              </a:rPr>
              <a:t> ý </a:t>
            </a:r>
            <a:r>
              <a:rPr lang="en-US" altLang="en-US" dirty="0" err="1">
                <a:latin typeface="Arial" panose="020B0604020202020204" pitchFamily="34" charset="0"/>
                <a:sym typeface="Wingdings" panose="05000000000000000000" pitchFamily="2" charset="2"/>
              </a:rPr>
              <a:t>kiến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của</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chuyên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gia</a:t>
            </a:r>
            <a:r>
              <a:rPr lang="en-US" altLang="en-US" dirty="0">
                <a:latin typeface="Arial" panose="020B0604020202020204" pitchFamily="34" charset="0"/>
                <a:sym typeface="Wingdings" panose="05000000000000000000" pitchFamily="2" charset="2"/>
              </a:rPr>
              <a:t>.</a:t>
            </a:r>
            <a:endParaRPr lang="en-US" altLang="en-US" dirty="0">
              <a:latin typeface="Arial" panose="020B0604020202020204" pitchFamily="34" charset="0"/>
            </a:endParaRPr>
          </a:p>
          <a:p>
            <a:r>
              <a:rPr lang="en-US" altLang="en-US" b="1" dirty="0">
                <a:latin typeface="Arial" panose="020B0604020202020204" pitchFamily="34" charset="0"/>
              </a:rPr>
              <a:t>Ở </a:t>
            </a:r>
            <a:r>
              <a:rPr lang="en-US" altLang="en-US" b="1" dirty="0" err="1">
                <a:latin typeface="Arial" panose="020B0604020202020204" pitchFamily="34" charset="0"/>
              </a:rPr>
              <a:t>trong</a:t>
            </a:r>
            <a:r>
              <a:rPr lang="en-US" altLang="en-US" b="1" dirty="0">
                <a:latin typeface="Arial" panose="020B0604020202020204" pitchFamily="34" charset="0"/>
              </a:rPr>
              <a:t> </a:t>
            </a:r>
            <a:r>
              <a:rPr lang="en-US" altLang="en-US" b="1" dirty="0" err="1">
                <a:latin typeface="Arial" panose="020B0604020202020204" pitchFamily="34" charset="0"/>
              </a:rPr>
              <a:t>nước</a:t>
            </a:r>
            <a:r>
              <a:rPr lang="en-US" altLang="en-US" b="1" dirty="0">
                <a:latin typeface="Arial" panose="020B0604020202020204" pitchFamily="34" charset="0"/>
              </a:rPr>
              <a:t>:</a:t>
            </a:r>
          </a:p>
          <a:p>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cải</a:t>
            </a:r>
            <a:r>
              <a:rPr lang="en-US" altLang="en-US" dirty="0">
                <a:latin typeface="Arial" panose="020B0604020202020204" pitchFamily="34" charset="0"/>
              </a:rPr>
              <a:t> </a:t>
            </a:r>
            <a:r>
              <a:rPr lang="en-US" altLang="en-US" dirty="0" err="1">
                <a:latin typeface="Arial" panose="020B0604020202020204" pitchFamily="34" charset="0"/>
              </a:rPr>
              <a:t>tiến</a:t>
            </a:r>
            <a:r>
              <a:rPr lang="en-US" altLang="en-US" dirty="0">
                <a:latin typeface="Arial" panose="020B0604020202020204" pitchFamily="34" charset="0"/>
              </a:rPr>
              <a:t> </a:t>
            </a:r>
            <a:r>
              <a:rPr lang="en-US" altLang="en-US" dirty="0" err="1">
                <a:latin typeface="Arial" panose="020B0604020202020204" pitchFamily="34" charset="0"/>
              </a:rPr>
              <a:t>còn</a:t>
            </a:r>
            <a:r>
              <a:rPr lang="en-US" altLang="en-US" dirty="0">
                <a:latin typeface="Arial" panose="020B0604020202020204" pitchFamily="34" charset="0"/>
              </a:rPr>
              <a:t> </a:t>
            </a:r>
            <a:r>
              <a:rPr lang="en-US" altLang="en-US" dirty="0" err="1">
                <a:latin typeface="Arial" panose="020B0604020202020204" pitchFamily="34" charset="0"/>
              </a:rPr>
              <a:t>hạn</a:t>
            </a:r>
            <a:r>
              <a:rPr lang="en-US" altLang="en-US" dirty="0">
                <a:latin typeface="Arial" panose="020B0604020202020204" pitchFamily="34" charset="0"/>
              </a:rPr>
              <a:t> </a:t>
            </a:r>
            <a:r>
              <a:rPr lang="en-US" altLang="en-US" dirty="0" err="1">
                <a:latin typeface="Arial" panose="020B0604020202020204" pitchFamily="34" charset="0"/>
              </a:rPr>
              <a:t>chế</a:t>
            </a:r>
            <a:endParaRPr lang="en-US" altLang="en-US" dirty="0">
              <a:latin typeface="Arial" panose="020B0604020202020204" pitchFamily="34" charset="0"/>
            </a:endParaRPr>
          </a:p>
          <a:p>
            <a:r>
              <a:rPr lang="en-US" altLang="en-US" dirty="0">
                <a:latin typeface="Arial" panose="020B0604020202020204" pitchFamily="34" charset="0"/>
              </a:rPr>
              <a:t>+  </a:t>
            </a:r>
            <a:r>
              <a:rPr lang="en-US" altLang="en-US" dirty="0" err="1">
                <a:latin typeface="Arial" panose="020B0604020202020204" pitchFamily="34" charset="0"/>
              </a:rPr>
              <a:t>Sử</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trực</a:t>
            </a:r>
            <a:r>
              <a:rPr lang="en-US" altLang="en-US" dirty="0">
                <a:latin typeface="Arial" panose="020B0604020202020204" pitchFamily="34" charset="0"/>
              </a:rPr>
              <a:t> </a:t>
            </a:r>
            <a:r>
              <a:rPr lang="en-US" altLang="en-US" dirty="0" err="1">
                <a:latin typeface="Arial" panose="020B0604020202020204" pitchFamily="34" charset="0"/>
              </a:rPr>
              <a:t>tiếp</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hoặc</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cải</a:t>
            </a:r>
            <a:r>
              <a:rPr lang="en-US" altLang="en-US" dirty="0">
                <a:latin typeface="Arial" panose="020B0604020202020204" pitchFamily="34" charset="0"/>
              </a:rPr>
              <a:t> </a:t>
            </a:r>
            <a:r>
              <a:rPr lang="en-US" altLang="en-US" dirty="0" err="1">
                <a:latin typeface="Arial" panose="020B0604020202020204" pitchFamily="34" charset="0"/>
              </a:rPr>
              <a:t>tiến</a:t>
            </a:r>
            <a:r>
              <a:rPr lang="en-US" altLang="en-US" dirty="0">
                <a:latin typeface="Arial" panose="020B0604020202020204" pitchFamily="34" charset="0"/>
              </a:rPr>
              <a:t> </a:t>
            </a:r>
            <a:r>
              <a:rPr lang="en-US" altLang="en-US" dirty="0" err="1">
                <a:latin typeface="Arial" panose="020B0604020202020204" pitchFamily="34" charset="0"/>
              </a:rPr>
              <a:t>đã</a:t>
            </a:r>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sản</a:t>
            </a:r>
            <a:r>
              <a:rPr lang="en-US" altLang="en-US" dirty="0">
                <a:latin typeface="Arial" panose="020B0604020202020204" pitchFamily="34" charset="0"/>
              </a:rPr>
              <a:t>  </a:t>
            </a:r>
            <a:r>
              <a:rPr lang="en-US" altLang="en-US" dirty="0" err="1">
                <a:latin typeface="Arial" panose="020B0604020202020204" pitchFamily="34" charset="0"/>
              </a:rPr>
              <a:t>vào</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quản</a:t>
            </a:r>
            <a:r>
              <a:rPr lang="en-US" altLang="en-US" dirty="0">
                <a:latin typeface="Arial" panose="020B0604020202020204" pitchFamily="34" charset="0"/>
              </a:rPr>
              <a:t> </a:t>
            </a:r>
            <a:r>
              <a:rPr lang="en-US" altLang="en-US" dirty="0" err="1">
                <a:latin typeface="Arial" panose="020B0604020202020204" pitchFamily="34" charset="0"/>
              </a:rPr>
              <a:t>lý</a:t>
            </a:r>
            <a:r>
              <a:rPr lang="en-US" altLang="en-US" dirty="0">
                <a:latin typeface="Arial" panose="020B0604020202020204" pitchFamily="34" charset="0"/>
              </a:rPr>
              <a:t> </a:t>
            </a:r>
          </a:p>
          <a:p>
            <a:r>
              <a:rPr lang="en-US" altLang="en-US" dirty="0">
                <a:latin typeface="Arial" panose="020B0604020202020204" pitchFamily="34" charset="0"/>
              </a:rPr>
              <a:t>      </a:t>
            </a:r>
            <a:r>
              <a:rPr lang="en-US" altLang="en-US" dirty="0" err="1">
                <a:latin typeface="Arial" panose="020B0604020202020204" pitchFamily="34" charset="0"/>
              </a:rPr>
              <a:t>Nguyễn</a:t>
            </a:r>
            <a:r>
              <a:rPr lang="en-US" altLang="en-US" dirty="0">
                <a:latin typeface="Arial" panose="020B0604020202020204" pitchFamily="34" charset="0"/>
              </a:rPr>
              <a:t> </a:t>
            </a:r>
            <a:r>
              <a:rPr lang="en-US" altLang="en-US" dirty="0" err="1">
                <a:latin typeface="Arial" panose="020B0604020202020204" pitchFamily="34" charset="0"/>
              </a:rPr>
              <a:t>Hải</a:t>
            </a:r>
            <a:r>
              <a:rPr lang="en-US" altLang="en-US" dirty="0">
                <a:latin typeface="Arial" panose="020B0604020202020204" pitchFamily="34" charset="0"/>
              </a:rPr>
              <a:t> </a:t>
            </a:r>
            <a:r>
              <a:rPr lang="en-US" altLang="en-US" dirty="0" err="1">
                <a:latin typeface="Arial" panose="020B0604020202020204" pitchFamily="34" charset="0"/>
              </a:rPr>
              <a:t>Thành</a:t>
            </a:r>
            <a:r>
              <a:rPr lang="en-US" altLang="en-US" dirty="0">
                <a:latin typeface="Arial" panose="020B0604020202020204" pitchFamily="34" charset="0"/>
              </a:rPr>
              <a:t> </a:t>
            </a:r>
            <a:r>
              <a:rPr lang="en-US" altLang="en-US" dirty="0" err="1">
                <a:latin typeface="Arial" panose="020B0604020202020204" pitchFamily="34" charset="0"/>
              </a:rPr>
              <a:t>cùng</a:t>
            </a:r>
            <a:r>
              <a:rPr lang="en-US" altLang="en-US" dirty="0">
                <a:latin typeface="Arial" panose="020B0604020202020204" pitchFamily="34" charset="0"/>
              </a:rPr>
              <a:t> </a:t>
            </a:r>
            <a:r>
              <a:rPr lang="en-US" altLang="en-US" dirty="0" err="1">
                <a:latin typeface="Arial" panose="020B0604020202020204" pitchFamily="34" charset="0"/>
              </a:rPr>
              <a:t>với</a:t>
            </a:r>
            <a:r>
              <a:rPr lang="en-US" altLang="en-US" dirty="0">
                <a:latin typeface="Arial" panose="020B0604020202020204" pitchFamily="34" charset="0"/>
              </a:rPr>
              <a:t> </a:t>
            </a:r>
            <a:r>
              <a:rPr lang="en-US" altLang="en-US" dirty="0" err="1">
                <a:latin typeface="Arial" panose="020B0604020202020204" pitchFamily="34" charset="0"/>
              </a:rPr>
              <a:t>các</a:t>
            </a:r>
            <a:r>
              <a:rPr lang="en-US" altLang="en-US" dirty="0">
                <a:latin typeface="Arial" panose="020B0604020202020204" pitchFamily="34" charset="0"/>
              </a:rPr>
              <a:t> </a:t>
            </a:r>
            <a:r>
              <a:rPr lang="en-US" altLang="en-US" dirty="0" err="1">
                <a:latin typeface="Arial" panose="020B0604020202020204" pitchFamily="34" charset="0"/>
              </a:rPr>
              <a:t>cộng</a:t>
            </a:r>
            <a:r>
              <a:rPr lang="en-US" altLang="en-US" dirty="0">
                <a:latin typeface="Arial" panose="020B0604020202020204" pitchFamily="34" charset="0"/>
              </a:rPr>
              <a:t> </a:t>
            </a:r>
            <a:r>
              <a:rPr lang="en-US" altLang="en-US" dirty="0" err="1">
                <a:latin typeface="Arial" panose="020B0604020202020204" pitchFamily="34" charset="0"/>
              </a:rPr>
              <a:t>sự</a:t>
            </a:r>
            <a:r>
              <a:rPr lang="en-US" altLang="en-US" dirty="0">
                <a:latin typeface="Arial" panose="020B0604020202020204" pitchFamily="34" charset="0"/>
              </a:rPr>
              <a:t> </a:t>
            </a:r>
            <a:r>
              <a:rPr lang="en-US" altLang="en-US" dirty="0" err="1">
                <a:latin typeface="Arial" panose="020B0604020202020204" pitchFamily="34" charset="0"/>
              </a:rPr>
              <a:t>ứng</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thành</a:t>
            </a:r>
            <a:r>
              <a:rPr lang="en-US" altLang="en-US" dirty="0">
                <a:latin typeface="Arial" panose="020B0604020202020204" pitchFamily="34" charset="0"/>
              </a:rPr>
              <a:t> </a:t>
            </a:r>
            <a:r>
              <a:rPr lang="en-US" altLang="en-US" dirty="0" err="1">
                <a:latin typeface="Arial" panose="020B0604020202020204" pitchFamily="34" charset="0"/>
              </a:rPr>
              <a:t>công</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đã</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hợp</a:t>
            </a:r>
            <a:r>
              <a:rPr lang="en-US" altLang="en-US" dirty="0">
                <a:latin typeface="Arial" panose="020B0604020202020204" pitchFamily="34" charset="0"/>
              </a:rPr>
              <a:t> </a:t>
            </a:r>
            <a:r>
              <a:rPr lang="en-US" altLang="en-US" dirty="0" err="1">
                <a:latin typeface="Arial" panose="020B0604020202020204" pitchFamily="34" charset="0"/>
              </a:rPr>
              <a:t>với</a:t>
            </a:r>
            <a:r>
              <a:rPr lang="en-US" altLang="en-US" dirty="0">
                <a:latin typeface="Arial" panose="020B0604020202020204" pitchFamily="34" charset="0"/>
              </a:rPr>
              <a:t> </a:t>
            </a:r>
            <a:r>
              <a:rPr lang="en-US" altLang="en-US" dirty="0" err="1">
                <a:latin typeface="Arial" panose="020B0604020202020204" pitchFamily="34" charset="0"/>
              </a:rPr>
              <a:t>lý</a:t>
            </a:r>
            <a:r>
              <a:rPr lang="en-US" altLang="en-US" dirty="0">
                <a:latin typeface="Arial" panose="020B0604020202020204" pitchFamily="34" charset="0"/>
              </a:rPr>
              <a:t> </a:t>
            </a:r>
            <a:r>
              <a:rPr lang="en-US" altLang="en-US" dirty="0" err="1">
                <a:latin typeface="Arial" panose="020B0604020202020204" pitchFamily="34" charset="0"/>
              </a:rPr>
              <a:t>thuyết</a:t>
            </a:r>
            <a:r>
              <a:rPr lang="en-US" altLang="en-US" dirty="0">
                <a:latin typeface="Arial" panose="020B0604020202020204" pitchFamily="34" charset="0"/>
              </a:rPr>
              <a:t> </a:t>
            </a:r>
            <a:r>
              <a:rPr lang="en-US" altLang="en-US" dirty="0" err="1">
                <a:latin typeface="Arial" panose="020B0604020202020204" pitchFamily="34" charset="0"/>
              </a:rPr>
              <a:t>mờ</a:t>
            </a:r>
            <a:r>
              <a:rPr lang="en-US" altLang="en-US" dirty="0">
                <a:latin typeface="Arial" panose="020B0604020202020204" pitchFamily="34" charset="0"/>
              </a:rPr>
              <a:t> </a:t>
            </a:r>
            <a:r>
              <a:rPr lang="en-US" altLang="en-US" dirty="0" err="1">
                <a:latin typeface="Arial" panose="020B0604020202020204" pitchFamily="34" charset="0"/>
              </a:rPr>
              <a:t>vào</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Quy</a:t>
            </a:r>
            <a:r>
              <a:rPr lang="en-US" altLang="en-US" dirty="0">
                <a:latin typeface="Arial" panose="020B0604020202020204" pitchFamily="34" charset="0"/>
              </a:rPr>
              <a:t> </a:t>
            </a:r>
            <a:r>
              <a:rPr lang="en-US" altLang="en-US" dirty="0" err="1">
                <a:latin typeface="Arial" panose="020B0604020202020204" pitchFamily="34" charset="0"/>
              </a:rPr>
              <a:t>hoach</a:t>
            </a:r>
            <a:r>
              <a:rPr lang="en-US" altLang="en-US" dirty="0">
                <a:latin typeface="Arial" panose="020B0604020202020204" pitchFamily="34" charset="0"/>
              </a:rPr>
              <a:t> </a:t>
            </a:r>
            <a:r>
              <a:rPr lang="en-US" altLang="en-US" dirty="0" err="1">
                <a:latin typeface="Arial" panose="020B0604020202020204" pitchFamily="34" charset="0"/>
              </a:rPr>
              <a:t>đất</a:t>
            </a:r>
            <a:r>
              <a:rPr lang="en-US" altLang="en-US" dirty="0">
                <a:latin typeface="Arial" panose="020B0604020202020204" pitchFamily="34" charset="0"/>
              </a:rPr>
              <a:t> </a:t>
            </a:r>
            <a:r>
              <a:rPr lang="en-US" altLang="en-US" dirty="0" err="1">
                <a:latin typeface="Arial" panose="020B0604020202020204" pitchFamily="34" charset="0"/>
              </a:rPr>
              <a:t>nông</a:t>
            </a:r>
            <a:r>
              <a:rPr lang="en-US" altLang="en-US" dirty="0">
                <a:latin typeface="Arial" panose="020B0604020202020204" pitchFamily="34" charset="0"/>
              </a:rPr>
              <a:t> </a:t>
            </a:r>
            <a:r>
              <a:rPr lang="en-US" altLang="en-US" dirty="0" err="1">
                <a:latin typeface="Arial" panose="020B0604020202020204" pitchFamily="34" charset="0"/>
              </a:rPr>
              <a:t>nghiệp</a:t>
            </a:r>
            <a:r>
              <a:rPr lang="en-US" altLang="en-US" dirty="0">
                <a:latin typeface="Arial" panose="020B0604020202020204" pitchFamily="34" charset="0"/>
              </a:rPr>
              <a:t>.</a:t>
            </a:r>
          </a:p>
          <a:p>
            <a:r>
              <a:rPr lang="en-US" altLang="en-US" dirty="0">
                <a:latin typeface="Arial" panose="020B0604020202020204" pitchFamily="34" charset="0"/>
              </a:rPr>
              <a:t>     </a:t>
            </a:r>
            <a:r>
              <a:rPr lang="en-US" altLang="en-US" dirty="0" err="1">
                <a:latin typeface="Arial" panose="020B0604020202020204" pitchFamily="34" charset="0"/>
              </a:rPr>
              <a:t>Nguyễn</a:t>
            </a:r>
            <a:r>
              <a:rPr lang="en-US" altLang="en-US" dirty="0">
                <a:latin typeface="Arial" panose="020B0604020202020204" pitchFamily="34" charset="0"/>
              </a:rPr>
              <a:t> </a:t>
            </a:r>
            <a:r>
              <a:rPr lang="en-US" altLang="en-US" dirty="0" err="1">
                <a:latin typeface="Arial" panose="020B0604020202020204" pitchFamily="34" charset="0"/>
              </a:rPr>
              <a:t>Nhừ</a:t>
            </a:r>
            <a:r>
              <a:rPr lang="en-US" altLang="en-US" dirty="0">
                <a:latin typeface="Arial" panose="020B0604020202020204" pitchFamily="34" charset="0"/>
              </a:rPr>
              <a:t> </a:t>
            </a:r>
            <a:r>
              <a:rPr lang="en-US" altLang="en-US" dirty="0" err="1">
                <a:latin typeface="Arial" panose="020B0604020202020204" pitchFamily="34" charset="0"/>
              </a:rPr>
              <a:t>Phong</a:t>
            </a:r>
            <a:r>
              <a:rPr lang="en-US" altLang="en-US" dirty="0">
                <a:latin typeface="Arial" panose="020B0604020202020204" pitchFamily="34" charset="0"/>
              </a:rPr>
              <a:t> </a:t>
            </a:r>
            <a:r>
              <a:rPr lang="en-US" altLang="en-US" dirty="0" err="1">
                <a:latin typeface="Arial" panose="020B0604020202020204" pitchFamily="34" charset="0"/>
              </a:rPr>
              <a:t>sử</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trực</a:t>
            </a:r>
            <a:r>
              <a:rPr lang="en-US" altLang="en-US" dirty="0">
                <a:latin typeface="Arial" panose="020B0604020202020204" pitchFamily="34" charset="0"/>
              </a:rPr>
              <a:t> </a:t>
            </a:r>
            <a:r>
              <a:rPr lang="en-US" altLang="en-US" dirty="0" err="1">
                <a:latin typeface="Arial" panose="020B0604020202020204" pitchFamily="34" charset="0"/>
              </a:rPr>
              <a:t>tiếp</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vào</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hoạch</a:t>
            </a:r>
            <a:r>
              <a:rPr lang="en-US" altLang="en-US" dirty="0">
                <a:latin typeface="Arial" panose="020B0604020202020204" pitchFamily="34" charset="0"/>
              </a:rPr>
              <a:t> </a:t>
            </a:r>
            <a:r>
              <a:rPr lang="en-US" altLang="en-US" dirty="0" err="1">
                <a:latin typeface="Arial" panose="020B0604020202020204" pitchFamily="34" charset="0"/>
              </a:rPr>
              <a:t>định</a:t>
            </a:r>
            <a:r>
              <a:rPr lang="en-US" altLang="en-US" dirty="0">
                <a:latin typeface="Arial" panose="020B0604020202020204" pitchFamily="34" charset="0"/>
              </a:rPr>
              <a:t> </a:t>
            </a:r>
            <a:r>
              <a:rPr lang="en-US" altLang="en-US" dirty="0" err="1">
                <a:latin typeface="Arial" panose="020B0604020202020204" pitchFamily="34" charset="0"/>
              </a:rPr>
              <a:t>mặt</a:t>
            </a:r>
            <a:r>
              <a:rPr lang="en-US" altLang="en-US" dirty="0">
                <a:latin typeface="Arial" panose="020B0604020202020204" pitchFamily="34" charset="0"/>
              </a:rPr>
              <a:t> </a:t>
            </a:r>
            <a:r>
              <a:rPr lang="en-US" altLang="en-US" dirty="0" err="1">
                <a:latin typeface="Arial" panose="020B0604020202020204" pitchFamily="34" charset="0"/>
              </a:rPr>
              <a:t>bằng</a:t>
            </a:r>
            <a:r>
              <a:rPr lang="en-US" altLang="en-US" dirty="0">
                <a:latin typeface="Arial" panose="020B0604020202020204" pitchFamily="34" charset="0"/>
              </a:rPr>
              <a:t> </a:t>
            </a:r>
            <a:r>
              <a:rPr lang="en-US" altLang="en-US" dirty="0" err="1">
                <a:latin typeface="Arial" panose="020B0604020202020204" pitchFamily="34" charset="0"/>
              </a:rPr>
              <a:t>bện</a:t>
            </a:r>
            <a:r>
              <a:rPr lang="en-US" altLang="en-US" dirty="0">
                <a:latin typeface="Arial" panose="020B0604020202020204" pitchFamily="34" charset="0"/>
              </a:rPr>
              <a:t> </a:t>
            </a:r>
            <a:r>
              <a:rPr lang="en-US" altLang="en-US" dirty="0" err="1">
                <a:latin typeface="Arial" panose="020B0604020202020204" pitchFamily="34" charset="0"/>
              </a:rPr>
              <a:t>viện</a:t>
            </a:r>
            <a:endParaRPr lang="en-US" altLang="en-US" dirty="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   </a:t>
            </a:r>
            <a:r>
              <a:rPr lang="en-US" altLang="en-US" dirty="0" err="1">
                <a:latin typeface="Arial" panose="020B0604020202020204" pitchFamily="34" charset="0"/>
              </a:rPr>
              <a:t>Nguyễn</a:t>
            </a:r>
            <a:r>
              <a:rPr lang="en-US" altLang="en-US" baseline="0" dirty="0">
                <a:latin typeface="Arial" panose="020B0604020202020204" pitchFamily="34" charset="0"/>
              </a:rPr>
              <a:t> Kim </a:t>
            </a:r>
            <a:r>
              <a:rPr lang="en-US" altLang="en-US" baseline="0" dirty="0" err="1">
                <a:latin typeface="Arial" panose="020B0604020202020204" pitchFamily="34" charset="0"/>
              </a:rPr>
              <a:t>Lợi</a:t>
            </a:r>
            <a:r>
              <a:rPr lang="en-US" altLang="en-US" baseline="0" dirty="0">
                <a:latin typeface="Arial" panose="020B0604020202020204" pitchFamily="34" charset="0"/>
              </a:rPr>
              <a:t> - </a:t>
            </a:r>
            <a:r>
              <a:rPr lang="en-US" altLang="en-US" dirty="0">
                <a:latin typeface="Arial" panose="020B0604020202020204" pitchFamily="34" charset="0"/>
              </a:rPr>
              <a:t> </a:t>
            </a:r>
            <a:r>
              <a:rPr lang="en-US" sz="1200" b="1" kern="1200" dirty="0">
                <a:solidFill>
                  <a:schemeClr val="tx1"/>
                </a:solidFill>
                <a:effectLst/>
                <a:latin typeface="Arial" charset="0"/>
                <a:ea typeface="+mn-ea"/>
                <a:cs typeface="+mn-cs"/>
              </a:rPr>
              <a:t>HỆ HỖ TRỢ TRỰC TUYẾN CẢNH BÁO LŨ CHO L</a:t>
            </a:r>
            <a:r>
              <a:rPr lang="vi-VN" sz="1200" b="1" kern="1200" dirty="0">
                <a:solidFill>
                  <a:schemeClr val="tx1"/>
                </a:solidFill>
                <a:effectLst/>
                <a:latin typeface="Arial" charset="0"/>
                <a:ea typeface="+mn-ea"/>
                <a:cs typeface="+mn-cs"/>
              </a:rPr>
              <a:t>ƯU V</a:t>
            </a:r>
            <a:r>
              <a:rPr lang="en-US" sz="1200" b="1" kern="1200" dirty="0">
                <a:solidFill>
                  <a:schemeClr val="tx1"/>
                </a:solidFill>
                <a:effectLst/>
                <a:latin typeface="Arial" charset="0"/>
                <a:ea typeface="+mn-ea"/>
                <a:cs typeface="+mn-cs"/>
              </a:rPr>
              <a:t>Ự</a:t>
            </a:r>
            <a:r>
              <a:rPr lang="vi-VN" sz="1200" b="1" kern="1200" dirty="0">
                <a:solidFill>
                  <a:schemeClr val="tx1"/>
                </a:solidFill>
                <a:effectLst/>
                <a:latin typeface="Arial" charset="0"/>
                <a:ea typeface="+mn-ea"/>
                <a:cs typeface="+mn-cs"/>
              </a:rPr>
              <a:t>C SÔNG V</a:t>
            </a:r>
            <a:r>
              <a:rPr lang="en-US" sz="1200" b="1" kern="1200" dirty="0">
                <a:solidFill>
                  <a:schemeClr val="tx1"/>
                </a:solidFill>
                <a:effectLst/>
                <a:latin typeface="Arial" charset="0"/>
                <a:ea typeface="+mn-ea"/>
                <a:cs typeface="+mn-cs"/>
              </a:rPr>
              <a:t>U GIA, TỈNH</a:t>
            </a:r>
            <a:r>
              <a:rPr lang="vi-VN" sz="1200" b="1" kern="1200" dirty="0">
                <a:solidFill>
                  <a:schemeClr val="tx1"/>
                </a:solidFill>
                <a:effectLst/>
                <a:latin typeface="Arial" charset="0"/>
                <a:ea typeface="+mn-ea"/>
                <a:cs typeface="+mn-cs"/>
              </a:rPr>
              <a:t> QU</a:t>
            </a:r>
            <a:r>
              <a:rPr lang="en-US" sz="1200" b="1" kern="1200" dirty="0">
                <a:solidFill>
                  <a:schemeClr val="tx1"/>
                </a:solidFill>
                <a:effectLst/>
                <a:latin typeface="Arial" charset="0"/>
                <a:ea typeface="+mn-ea"/>
                <a:cs typeface="+mn-cs"/>
              </a:rPr>
              <a:t>Ả</a:t>
            </a:r>
            <a:r>
              <a:rPr lang="vi-VN" sz="1200" b="1" kern="1200" dirty="0">
                <a:solidFill>
                  <a:schemeClr val="tx1"/>
                </a:solidFill>
                <a:effectLst/>
                <a:latin typeface="Arial" charset="0"/>
                <a:ea typeface="+mn-ea"/>
                <a:cs typeface="+mn-cs"/>
              </a:rPr>
              <a:t>NG NAM</a:t>
            </a:r>
            <a:endParaRPr lang="en-US" sz="1200" kern="1200" dirty="0">
              <a:solidFill>
                <a:schemeClr val="tx1"/>
              </a:solidFill>
              <a:effectLst/>
              <a:latin typeface="Arial" charset="0"/>
              <a:ea typeface="+mn-ea"/>
              <a:cs typeface="+mn-cs"/>
            </a:endParaRPr>
          </a:p>
          <a:p>
            <a:endParaRPr lang="en-US" altLang="en-US" dirty="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A78F2F-79C3-4C64-8F35-BAB7F69AFE4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90283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A78F2F-79C3-4C64-8F35-BAB7F69AFE4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3482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i="0" kern="1200" dirty="0">
                <a:solidFill>
                  <a:schemeClr val="tx1"/>
                </a:solidFill>
                <a:effectLst/>
                <a:latin typeface="Arial" charset="0"/>
                <a:ea typeface="+mn-ea"/>
                <a:cs typeface="+mn-cs"/>
              </a:rPr>
              <a:t>Giải bài toán tối ưu toàn cục đa mục tiêu là chọn ra từ tập hợp P các phương án tối ưu Pareto của bài toán một (hoặc một số) phương án tốt nhất (thoả mãn nhất) theo một nghĩa nào đó dựa trên cơ cấu ưu tiên của người ra quyết định.</a:t>
            </a:r>
            <a:endParaRPr lang="en-US" sz="1200" i="0" kern="1200" dirty="0">
              <a:solidFill>
                <a:schemeClr val="tx1"/>
              </a:solidFill>
              <a:effectLst/>
              <a:latin typeface="Arial" charset="0"/>
              <a:ea typeface="+mn-ea"/>
              <a:cs typeface="+mn-cs"/>
            </a:endParaRPr>
          </a:p>
          <a:p>
            <a:r>
              <a:rPr lang="vi-VN" sz="1200" i="0" kern="1200" dirty="0">
                <a:solidFill>
                  <a:schemeClr val="tx1"/>
                </a:solidFill>
                <a:effectLst/>
                <a:latin typeface="Arial" charset="0"/>
                <a:ea typeface="+mn-ea"/>
                <a:cs typeface="+mn-cs"/>
              </a:rPr>
              <a:t>Việc tìm tập hợp P trong trường hợp các bài toán nhiều biến là khá khó và mất nhiều thời gian. Vì vậy, so với cách 1, cách 2 sẽ tiến hành theo trình tự ngược lại.</a:t>
            </a:r>
            <a:endParaRPr lang="en-US" sz="1200" i="0" kern="1200" dirty="0">
              <a:solidFill>
                <a:schemeClr val="tx1"/>
              </a:solidFill>
              <a:effectLst/>
              <a:latin typeface="Arial" charset="0"/>
              <a:ea typeface="+mn-ea"/>
              <a:cs typeface="+mn-cs"/>
            </a:endParaRPr>
          </a:p>
          <a:p>
            <a:r>
              <a:rPr lang="vi-VN" sz="1200" i="0" kern="1200" dirty="0">
                <a:solidFill>
                  <a:schemeClr val="tx1"/>
                </a:solidFill>
                <a:effectLst/>
                <a:latin typeface="Arial" charset="0"/>
                <a:ea typeface="+mn-ea"/>
                <a:cs typeface="+mn-cs"/>
              </a:rPr>
              <a:t>Dựa vào cơ cấu ưu tiên đó, các mục tiêu sẽ được tổ hợp vào một mục tiêu duy nhất, tiêu biểu cho hàm tổng tiện ích của bài toán. Bài toán tối ưu với hàm mục tiêu tổ hợp này sẽ được giải bằng một phương pháp tối ưu toán học thích hợp, để tìm ra một (hoặc một số) phương án tối ưu Pareto. Lúc này, người ra quyết định sẽ chọn ra trong số các phương án tối ưu Pareto đó một phương án tốt nhất.</a:t>
            </a:r>
            <a:br>
              <a:rPr lang="vi-VN" sz="1200" i="0" kern="1200" dirty="0">
                <a:solidFill>
                  <a:schemeClr val="tx1"/>
                </a:solidFill>
                <a:effectLst/>
                <a:latin typeface="Arial" charset="0"/>
                <a:ea typeface="+mn-ea"/>
                <a:cs typeface="+mn-cs"/>
              </a:rPr>
            </a:br>
            <a:br>
              <a:rPr lang="vi-VN" sz="1200" i="0" kern="1200" dirty="0">
                <a:solidFill>
                  <a:schemeClr val="tx1"/>
                </a:solidFill>
                <a:effectLst/>
                <a:latin typeface="Arial" charset="0"/>
                <a:ea typeface="+mn-ea"/>
                <a:cs typeface="+mn-cs"/>
              </a:rPr>
            </a:br>
            <a:br>
              <a:rPr lang="vi-VN" sz="1200" i="0" kern="1200" dirty="0">
                <a:solidFill>
                  <a:schemeClr val="tx1"/>
                </a:solidFill>
                <a:effectLst/>
                <a:latin typeface="Arial" charset="0"/>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A78F2F-79C3-4C64-8F35-BAB7F69AFE4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514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A78F2F-79C3-4C64-8F35-BAB7F69AFE4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4234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Người ta luôn nói rằng có đam mê sẽ chính là bí quyết để thành công. Tuy nhiên, tìm ra công việc yêu thích thật sự không phải dễ, và làm sao để những đam mê đó có thể giúp bạn kiếm sống càng khó hơn.</a:t>
            </a:r>
          </a:p>
          <a:p>
            <a:r>
              <a:rPr lang="vi-VN" sz="1200" b="0" i="0" kern="1200" dirty="0">
                <a:solidFill>
                  <a:schemeClr val="tx1"/>
                </a:solidFill>
                <a:effectLst/>
                <a:latin typeface="+mn-lt"/>
                <a:ea typeface="+mn-ea"/>
                <a:cs typeface="+mn-cs"/>
              </a:rPr>
              <a:t>Bí quyết để thành công 1: Quên đi những nỗi lo thực dụng</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Bí quyết để thành công 2: Phát triển từ những sở thích</a:t>
            </a:r>
            <a:endParaRPr lang="en-US"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Bí quyết để thành công 3: Tìm ra những gì bạn không thích và thật sự yêu thích</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9</a:t>
            </a:fld>
            <a:endParaRPr lang="en-US"/>
          </a:p>
        </p:txBody>
      </p:sp>
    </p:spTree>
    <p:extLst>
      <p:ext uri="{BB962C8B-B14F-4D97-AF65-F5344CB8AC3E}">
        <p14:creationId xmlns:p14="http://schemas.microsoft.com/office/powerpoint/2010/main" val="315103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11</a:t>
            </a:fld>
            <a:endParaRPr lang="en-US"/>
          </a:p>
        </p:txBody>
      </p:sp>
    </p:spTree>
    <p:extLst>
      <p:ext uri="{BB962C8B-B14F-4D97-AF65-F5344CB8AC3E}">
        <p14:creationId xmlns:p14="http://schemas.microsoft.com/office/powerpoint/2010/main" val="363158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a:t>
            </a:r>
            <a:r>
              <a:rPr lang="en-US" baseline="0" dirty="0"/>
              <a:t> – </a:t>
            </a:r>
            <a:r>
              <a:rPr lang="en-US" baseline="0" dirty="0" err="1"/>
              <a:t>nguoi</a:t>
            </a:r>
            <a:r>
              <a:rPr lang="en-US" baseline="0" dirty="0"/>
              <a:t> ban</a:t>
            </a:r>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17</a:t>
            </a:fld>
            <a:endParaRPr lang="en-US"/>
          </a:p>
        </p:txBody>
      </p:sp>
    </p:spTree>
    <p:extLst>
      <p:ext uri="{BB962C8B-B14F-4D97-AF65-F5344CB8AC3E}">
        <p14:creationId xmlns:p14="http://schemas.microsoft.com/office/powerpoint/2010/main" val="299543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Profesional</a:t>
            </a:r>
            <a:r>
              <a:rPr lang="en-US" baseline="0" dirty="0"/>
              <a:t> - </a:t>
            </a:r>
            <a:r>
              <a:rPr lang="en-US" baseline="0" dirty="0" err="1"/>
              <a:t>chuyên</a:t>
            </a:r>
            <a:r>
              <a:rPr lang="en-US" baseline="0" dirty="0"/>
              <a:t> </a:t>
            </a:r>
            <a:r>
              <a:rPr lang="en-US" baseline="0" dirty="0" err="1"/>
              <a:t>nghiệp</a:t>
            </a:r>
            <a:endParaRPr lang="en-US" baseline="0" dirty="0"/>
          </a:p>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19</a:t>
            </a:fld>
            <a:endParaRPr lang="en-US"/>
          </a:p>
        </p:txBody>
      </p:sp>
    </p:spTree>
    <p:extLst>
      <p:ext uri="{BB962C8B-B14F-4D97-AF65-F5344CB8AC3E}">
        <p14:creationId xmlns:p14="http://schemas.microsoft.com/office/powerpoint/2010/main" val="3990313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averages – </a:t>
            </a:r>
            <a:r>
              <a:rPr lang="en-US" dirty="0" err="1"/>
              <a:t>trung</a:t>
            </a:r>
            <a:r>
              <a:rPr lang="en-US" baseline="0" dirty="0"/>
              <a:t> </a:t>
            </a:r>
            <a:r>
              <a:rPr lang="en-US" baseline="0" dirty="0" err="1"/>
              <a:t>binh</a:t>
            </a:r>
            <a:r>
              <a:rPr lang="en-US" baseline="0" dirty="0"/>
              <a:t> </a:t>
            </a:r>
            <a:r>
              <a:rPr lang="en-US" baseline="0" dirty="0" err="1"/>
              <a:t>tren</a:t>
            </a:r>
            <a:r>
              <a:rPr lang="en-US" baseline="0" dirty="0"/>
              <a:t> hang</a:t>
            </a:r>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21</a:t>
            </a:fld>
            <a:endParaRPr lang="en-US"/>
          </a:p>
        </p:txBody>
      </p:sp>
    </p:spTree>
    <p:extLst>
      <p:ext uri="{BB962C8B-B14F-4D97-AF65-F5344CB8AC3E}">
        <p14:creationId xmlns:p14="http://schemas.microsoft.com/office/powerpoint/2010/main" val="423170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consistency vector – </a:t>
            </a:r>
            <a:r>
              <a:rPr lang="en-US" dirty="0" err="1"/>
              <a:t>vecto</a:t>
            </a:r>
            <a:r>
              <a:rPr lang="en-US" baseline="0" dirty="0"/>
              <a:t> </a:t>
            </a:r>
            <a:r>
              <a:rPr lang="en-US" baseline="0" dirty="0" err="1"/>
              <a:t>nhat</a:t>
            </a:r>
            <a:r>
              <a:rPr lang="en-US" baseline="0" dirty="0"/>
              <a:t> </a:t>
            </a:r>
            <a:r>
              <a:rPr lang="en-US" baseline="0" dirty="0" err="1"/>
              <a:t>quan</a:t>
            </a:r>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22</a:t>
            </a:fld>
            <a:endParaRPr lang="en-US"/>
          </a:p>
        </p:txBody>
      </p:sp>
    </p:spTree>
    <p:extLst>
      <p:ext uri="{BB962C8B-B14F-4D97-AF65-F5344CB8AC3E}">
        <p14:creationId xmlns:p14="http://schemas.microsoft.com/office/powerpoint/2010/main" val="2131978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l="-90000" r="-9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2800"/>
            </a:lvl1pPr>
          </a:lstStyle>
          <a:p>
            <a:r>
              <a:rPr lang="en-US" dirty="0"/>
              <a:t>Click to edit Master title style</a:t>
            </a:r>
            <a:endParaRPr lang="vi-VN" dirty="0"/>
          </a:p>
        </p:txBody>
      </p:sp>
      <p:sp>
        <p:nvSpPr>
          <p:cNvPr id="3" name="Subtitle 2"/>
          <p:cNvSpPr>
            <a:spLocks noGrp="1"/>
          </p:cNvSpPr>
          <p:nvPr>
            <p:ph type="subTitle" idx="1"/>
          </p:nvPr>
        </p:nvSpPr>
        <p:spPr>
          <a:xfrm>
            <a:off x="1371600" y="3962400"/>
            <a:ext cx="6400800" cy="1752600"/>
          </a:xfr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endParaRPr lang="en-US" noProof="0"/>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C21CCE1F-C6AF-4B85-BD7F-96AF66520B93}" type="slidenum">
              <a:rPr lang="en-US"/>
              <a:pPr>
                <a:defRPr/>
              </a:pPr>
              <a:t>‹#›</a:t>
            </a:fld>
            <a:endParaRPr lang="en-US" dirty="0"/>
          </a:p>
        </p:txBody>
      </p:sp>
    </p:spTree>
    <p:extLst>
      <p:ext uri="{BB962C8B-B14F-4D97-AF65-F5344CB8AC3E}">
        <p14:creationId xmlns:p14="http://schemas.microsoft.com/office/powerpoint/2010/main" val="246622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AHP</a:t>
            </a:r>
            <a:endParaRPr lang="en-US" dirty="0"/>
          </a:p>
        </p:txBody>
      </p:sp>
    </p:spTree>
    <p:extLst>
      <p:ext uri="{BB962C8B-B14F-4D97-AF65-F5344CB8AC3E}">
        <p14:creationId xmlns:p14="http://schemas.microsoft.com/office/powerpoint/2010/main" val="657632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l="-90000" r="-9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dirty="0"/>
          </a:p>
        </p:txBody>
      </p:sp>
      <p:sp>
        <p:nvSpPr>
          <p:cNvPr id="3" name="Subtitle 2"/>
          <p:cNvSpPr>
            <a:spLocks noGrp="1"/>
          </p:cNvSpPr>
          <p:nvPr>
            <p:ph type="subTitle" idx="1"/>
          </p:nvPr>
        </p:nvSpPr>
        <p:spPr>
          <a:xfrm>
            <a:off x="1371600" y="39624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
        <p:nvSpPr>
          <p:cNvPr id="10" name="Date Placeholder 9"/>
          <p:cNvSpPr>
            <a:spLocks noGrp="1"/>
          </p:cNvSpPr>
          <p:nvPr>
            <p:ph type="dt" sz="half" idx="10"/>
          </p:nvPr>
        </p:nvSpPr>
        <p:spPr/>
        <p:txBody>
          <a:bodyPr/>
          <a:lstStyle/>
          <a:p>
            <a:fld id="{0B209FC3-2C1F-4130-BF5B-A2CF8162086E}" type="datetimeFigureOut">
              <a:rPr lang="en-US">
                <a:solidFill>
                  <a:prstClr val="black">
                    <a:tint val="75000"/>
                  </a:prstClr>
                </a:solidFill>
              </a:rPr>
              <a:pPr/>
              <a:t>9/19/2016</a:t>
            </a:fld>
            <a:endParaRPr lang="en-US">
              <a:solidFill>
                <a:prstClr val="black">
                  <a:tint val="75000"/>
                </a:prstClr>
              </a:solidFill>
            </a:endParaRPr>
          </a:p>
        </p:txBody>
      </p:sp>
      <p:sp>
        <p:nvSpPr>
          <p:cNvPr id="11" name="Slide Number Placeholder 10"/>
          <p:cNvSpPr>
            <a:spLocks noGrp="1"/>
          </p:cNvSpPr>
          <p:nvPr>
            <p:ph type="sldNum" sz="quarter" idx="11"/>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
        <p:nvSpPr>
          <p:cNvPr id="12" name="Footer Placeholder 11"/>
          <p:cNvSpPr>
            <a:spLocks noGrp="1" noChangeAspect="1"/>
          </p:cNvSpPr>
          <p:nvPr>
            <p:ph type="ftr" sz="quarter" idx="12"/>
          </p:nvPr>
        </p:nvSpPr>
        <p:spPr>
          <a:xfrm>
            <a:off x="2514600" y="6536938"/>
            <a:ext cx="3429000" cy="276999"/>
          </a:xfrm>
        </p:spPr>
        <p:txBody>
          <a:bodyPr wrap="none">
            <a:noAutofit/>
          </a:bodyPr>
          <a:lstStyle>
            <a:lvl1pPr>
              <a:defRPr b="1">
                <a:solidFill>
                  <a:srgbClr val="FF0000"/>
                </a:solidFill>
              </a:defRPr>
            </a:lvl1pPr>
          </a:lstStyle>
          <a:p>
            <a:endParaRPr lang="en-US"/>
          </a:p>
        </p:txBody>
      </p:sp>
    </p:spTree>
    <p:extLst>
      <p:ext uri="{BB962C8B-B14F-4D97-AF65-F5344CB8AC3E}">
        <p14:creationId xmlns:p14="http://schemas.microsoft.com/office/powerpoint/2010/main" val="2615921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0B209FC3-2C1F-4130-BF5B-A2CF8162086E}" type="datetimeFigureOut">
              <a:rPr lang="en-US">
                <a:solidFill>
                  <a:prstClr val="black">
                    <a:tint val="75000"/>
                  </a:prstClr>
                </a:solidFill>
              </a:rPr>
              <a:pPr/>
              <a:t>9/19/2016</a:t>
            </a:fld>
            <a:endParaRPr lang="en-US">
              <a:solidFill>
                <a:prstClr val="black">
                  <a:tint val="75000"/>
                </a:prstClr>
              </a:solidFill>
            </a:endParaRPr>
          </a:p>
        </p:txBody>
      </p:sp>
      <p:sp>
        <p:nvSpPr>
          <p:cNvPr id="4" name="Footer Placeholder 3"/>
          <p:cNvSpPr>
            <a:spLocks noGrp="1"/>
          </p:cNvSpPr>
          <p:nvPr>
            <p:ph type="ftr" sz="quarter" idx="11"/>
          </p:nvPr>
        </p:nvSpPr>
        <p:spPr>
          <a:xfrm>
            <a:off x="2971800" y="6492875"/>
            <a:ext cx="3505200" cy="365125"/>
          </a:xfrm>
        </p:spPr>
        <p:txBody>
          <a:bodyPr/>
          <a:lstStyle>
            <a:lvl1pPr>
              <a:defRPr b="1">
                <a:solidFill>
                  <a:srgbClr val="FF0000"/>
                </a:solidFill>
              </a:defRPr>
            </a:lvl1pPr>
          </a:lstStyle>
          <a:p>
            <a:endParaRPr lang="en-US"/>
          </a:p>
        </p:txBody>
      </p:sp>
      <p:sp>
        <p:nvSpPr>
          <p:cNvPr id="5" name="Slide Number Placeholder 4"/>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2621104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oán Rời Rạc">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lstStyle>
            <a:lvl1pPr algn="l">
              <a:defRPr sz="3600" b="1"/>
            </a:lvl1pPr>
          </a:lstStyle>
          <a:p>
            <a:r>
              <a:rPr lang="en-US"/>
              <a:t>Click to edit Master title style</a:t>
            </a:r>
            <a:endParaRPr lang="vi-V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10"/>
          </p:nvPr>
        </p:nvSpPr>
        <p:spPr>
          <a:xfrm>
            <a:off x="381000" y="6492875"/>
            <a:ext cx="2133600" cy="365125"/>
          </a:xfrm>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5" name="Footer Placeholder 4"/>
          <p:cNvSpPr>
            <a:spLocks noGrp="1"/>
          </p:cNvSpPr>
          <p:nvPr>
            <p:ph type="ftr" sz="quarter" idx="11"/>
          </p:nvPr>
        </p:nvSpPr>
        <p:spPr>
          <a:xfrm>
            <a:off x="3124200" y="6629400"/>
            <a:ext cx="3352800" cy="228600"/>
          </a:xfrm>
        </p:spPr>
        <p:txBody>
          <a:bodyPr/>
          <a:lstStyle>
            <a:lvl1pPr>
              <a:defRPr b="1">
                <a:solidFill>
                  <a:srgbClr val="FF0000"/>
                </a:solidFill>
              </a:defRPr>
            </a:lvl1p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620959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28600" y="6492875"/>
            <a:ext cx="2133600" cy="365125"/>
          </a:xfrm>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5" name="Footer Placeholder 4"/>
          <p:cNvSpPr>
            <a:spLocks noGrp="1"/>
          </p:cNvSpPr>
          <p:nvPr>
            <p:ph type="ftr" sz="quarter" idx="11"/>
          </p:nvPr>
        </p:nvSpPr>
        <p:spPr>
          <a:xfrm>
            <a:off x="2743200" y="6553200"/>
            <a:ext cx="3581400" cy="304800"/>
          </a:xfrm>
        </p:spPr>
        <p:txBody>
          <a:bodyPr/>
          <a:lstStyle>
            <a:lvl1pPr>
              <a:defRPr b="1">
                <a:solidFill>
                  <a:srgbClr val="FF0000"/>
                </a:solidFill>
              </a:defRPr>
            </a:lvl1p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072794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6" name="Footer Placeholder 4"/>
          <p:cNvSpPr>
            <a:spLocks noGrp="1"/>
          </p:cNvSpPr>
          <p:nvPr>
            <p:ph type="ftr" sz="quarter" idx="11"/>
          </p:nvPr>
        </p:nvSpPr>
        <p:spPr>
          <a:xfrm>
            <a:off x="3048000" y="6553200"/>
            <a:ext cx="3810000" cy="304800"/>
          </a:xfrm>
        </p:spPr>
        <p:txBody>
          <a:bodyPr/>
          <a:lstStyle>
            <a:lvl1pPr>
              <a:defRPr b="1">
                <a:solidFill>
                  <a:srgbClr val="FF0000"/>
                </a:solidFill>
              </a:defRPr>
            </a:lvl1pPr>
          </a:lstStyle>
          <a:p>
            <a:endParaRPr lang="en-US"/>
          </a:p>
        </p:txBody>
      </p:sp>
      <p:sp>
        <p:nvSpPr>
          <p:cNvPr id="8"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563292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8" name="Footer Placeholder 4"/>
          <p:cNvSpPr>
            <a:spLocks noGrp="1"/>
          </p:cNvSpPr>
          <p:nvPr>
            <p:ph type="ftr" sz="quarter" idx="11"/>
          </p:nvPr>
        </p:nvSpPr>
        <p:spPr>
          <a:xfrm>
            <a:off x="3048000" y="6492875"/>
            <a:ext cx="3733800" cy="365125"/>
          </a:xfrm>
        </p:spPr>
        <p:txBody>
          <a:bodyPr/>
          <a:lstStyle>
            <a:lvl1pPr>
              <a:defRPr b="1">
                <a:solidFill>
                  <a:srgbClr val="FF0000"/>
                </a:solidFill>
              </a:defRPr>
            </a:lvl1pPr>
          </a:lstStyle>
          <a:p>
            <a:endParaRPr lang="en-US"/>
          </a:p>
        </p:txBody>
      </p:sp>
      <p:sp>
        <p:nvSpPr>
          <p:cNvPr id="10"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400737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4" name="Footer Placeholder 4"/>
          <p:cNvSpPr>
            <a:spLocks noGrp="1"/>
          </p:cNvSpPr>
          <p:nvPr>
            <p:ph type="ftr" sz="quarter" idx="11"/>
          </p:nvPr>
        </p:nvSpPr>
        <p:spPr>
          <a:xfrm>
            <a:off x="2667000" y="6477000"/>
            <a:ext cx="3352800" cy="381000"/>
          </a:xfrm>
        </p:spPr>
        <p:txBody>
          <a:bodyPr/>
          <a:lstStyle>
            <a:lvl1pPr>
              <a:defRPr b="1">
                <a:solidFill>
                  <a:srgbClr val="FF0000"/>
                </a:solidFill>
              </a:defRPr>
            </a:lvl1p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263320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3" name="Footer Placeholder 4"/>
          <p:cNvSpPr>
            <a:spLocks noGrp="1"/>
          </p:cNvSpPr>
          <p:nvPr>
            <p:ph type="ftr" sz="quarter" idx="11"/>
          </p:nvPr>
        </p:nvSpPr>
        <p:spPr>
          <a:xfrm>
            <a:off x="2895600" y="6553200"/>
            <a:ext cx="3581400" cy="304800"/>
          </a:xfrm>
        </p:spPr>
        <p:txBody>
          <a:bodyPr/>
          <a:lstStyle>
            <a:lvl1pPr>
              <a:defRPr b="1">
                <a:solidFill>
                  <a:srgbClr val="FF0000"/>
                </a:solidFill>
              </a:defRPr>
            </a:lvl1pPr>
          </a:lstStyle>
          <a:p>
            <a:endParaRPr lang="en-US"/>
          </a:p>
        </p:txBody>
      </p:sp>
      <p:sp>
        <p:nvSpPr>
          <p:cNvPr id="5"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80792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endParaRPr lang="vi-VN"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6" name="Footer Placeholder 4"/>
          <p:cNvSpPr>
            <a:spLocks noGrp="1"/>
          </p:cNvSpPr>
          <p:nvPr>
            <p:ph type="ftr" sz="quarter" idx="11"/>
          </p:nvPr>
        </p:nvSpPr>
        <p:spPr>
          <a:xfrm>
            <a:off x="2819400" y="6492875"/>
            <a:ext cx="3429000" cy="365125"/>
          </a:xfrm>
        </p:spPr>
        <p:txBody>
          <a:bodyPr/>
          <a:lstStyle>
            <a:lvl1pPr>
              <a:defRPr b="1">
                <a:solidFill>
                  <a:srgbClr val="FF0000"/>
                </a:solidFill>
              </a:defRPr>
            </a:lvl1pPr>
          </a:lstStyle>
          <a:p>
            <a:endParaRPr lang="en-US"/>
          </a:p>
        </p:txBody>
      </p:sp>
      <p:sp>
        <p:nvSpPr>
          <p:cNvPr id="8"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4105104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6" name="Footer Placeholder 4"/>
          <p:cNvSpPr>
            <a:spLocks noGrp="1"/>
          </p:cNvSpPr>
          <p:nvPr>
            <p:ph type="ftr" sz="quarter" idx="11"/>
          </p:nvPr>
        </p:nvSpPr>
        <p:spPr>
          <a:xfrm>
            <a:off x="2895600" y="6613525"/>
            <a:ext cx="3429000" cy="244475"/>
          </a:xfrm>
        </p:spPr>
        <p:txBody>
          <a:bodyPr/>
          <a:lstStyle>
            <a:lvl1pPr>
              <a:defRPr b="1">
                <a:solidFill>
                  <a:srgbClr val="FF0000"/>
                </a:solidFill>
              </a:defRPr>
            </a:lvl1pPr>
          </a:lstStyle>
          <a:p>
            <a:endParaRPr lang="en-US"/>
          </a:p>
        </p:txBody>
      </p:sp>
      <p:sp>
        <p:nvSpPr>
          <p:cNvPr id="8"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3710584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381000"/>
            <a:ext cx="3962400"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quarter" idx="2"/>
          </p:nvPr>
        </p:nvSpPr>
        <p:spPr>
          <a:xfrm>
            <a:off x="4419600" y="381000"/>
            <a:ext cx="3962400" cy="285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Content Placeholder 4"/>
          <p:cNvSpPr>
            <a:spLocks noGrp="1"/>
          </p:cNvSpPr>
          <p:nvPr>
            <p:ph sz="quarter" idx="3"/>
          </p:nvPr>
        </p:nvSpPr>
        <p:spPr>
          <a:xfrm>
            <a:off x="4419600" y="3390900"/>
            <a:ext cx="3962400" cy="285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Rectangle 4"/>
          <p:cNvSpPr>
            <a:spLocks noGrp="1" noChangeArrowheads="1"/>
          </p:cNvSpPr>
          <p:nvPr>
            <p:ph type="dt" sz="half" idx="10"/>
          </p:nvPr>
        </p:nvSpPr>
        <p:spPr>
          <a:ln/>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7" name="Rectangle 5"/>
          <p:cNvSpPr>
            <a:spLocks noGrp="1" noChangeArrowheads="1"/>
          </p:cNvSpPr>
          <p:nvPr>
            <p:ph type="ftr" sz="quarter" idx="11"/>
          </p:nvPr>
        </p:nvSpPr>
        <p:spPr>
          <a:xfrm>
            <a:off x="2743200" y="6492875"/>
            <a:ext cx="3962400" cy="365125"/>
          </a:xfrm>
          <a:ln/>
        </p:spPr>
        <p:txBody>
          <a:bodyPr/>
          <a:lstStyle>
            <a:lvl1pPr>
              <a:defRPr b="1">
                <a:solidFill>
                  <a:srgbClr val="FF0000"/>
                </a:solidFill>
              </a:defRPr>
            </a:lvl1pPr>
          </a:lstStyle>
          <a:p>
            <a:endParaRPr lang="en-US"/>
          </a:p>
        </p:txBody>
      </p:sp>
      <p:sp>
        <p:nvSpPr>
          <p:cNvPr id="9"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2433572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AA1CF5-4F5D-4C9F-8ED5-AEA2DB8D83A3}"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61180-CCD4-4E04-BF49-D334E1416592}" type="slidenum">
              <a:rPr lang="en-US" smtClean="0"/>
              <a:t>‹#›</a:t>
            </a:fld>
            <a:endParaRPr lang="en-US"/>
          </a:p>
        </p:txBody>
      </p:sp>
    </p:spTree>
    <p:extLst>
      <p:ext uri="{BB962C8B-B14F-4D97-AF65-F5344CB8AC3E}">
        <p14:creationId xmlns:p14="http://schemas.microsoft.com/office/powerpoint/2010/main" val="162561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a:t>AHP</a:t>
            </a:r>
            <a:endParaRPr lang="en-US" dirty="0"/>
          </a:p>
        </p:txBody>
      </p:sp>
    </p:spTree>
    <p:extLst>
      <p:ext uri="{BB962C8B-B14F-4D97-AF65-F5344CB8AC3E}">
        <p14:creationId xmlns:p14="http://schemas.microsoft.com/office/powerpoint/2010/main" val="622042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4283556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AA1CF5-4F5D-4C9F-8ED5-AEA2DB8D83A3}"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61180-CCD4-4E04-BF49-D334E1416592}" type="slidenum">
              <a:rPr lang="en-US" smtClean="0"/>
              <a:t>‹#›</a:t>
            </a:fld>
            <a:endParaRPr lang="en-US"/>
          </a:p>
        </p:txBody>
      </p:sp>
    </p:spTree>
    <p:extLst>
      <p:ext uri="{BB962C8B-B14F-4D97-AF65-F5344CB8AC3E}">
        <p14:creationId xmlns:p14="http://schemas.microsoft.com/office/powerpoint/2010/main" val="719774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3930472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3862844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850C893-1C93-4BE3-AEB5-41081444F193}" type="slidenum">
              <a:rPr lang="en-US" smtClean="0"/>
              <a:pPr>
                <a:defRPr/>
              </a:pPr>
              <a:t>‹#›</a:t>
            </a:fld>
            <a:endParaRPr lang="en-US"/>
          </a:p>
        </p:txBody>
      </p:sp>
    </p:spTree>
    <p:extLst>
      <p:ext uri="{BB962C8B-B14F-4D97-AF65-F5344CB8AC3E}">
        <p14:creationId xmlns:p14="http://schemas.microsoft.com/office/powerpoint/2010/main" val="89824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21537776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14165173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30876453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30270-0964-4608-8690-00DDA8842DC1}" type="datetime1">
              <a:rPr lang="en-US" smtClean="0"/>
              <a:t>9/19/2016</a:t>
            </a:fld>
            <a:endParaRPr lang="en-US"/>
          </a:p>
        </p:txBody>
      </p:sp>
      <p:sp>
        <p:nvSpPr>
          <p:cNvPr id="5" name="Footer Placeholder 4"/>
          <p:cNvSpPr>
            <a:spLocks noGrp="1"/>
          </p:cNvSpPr>
          <p:nvPr>
            <p:ph type="ftr" sz="quarter" idx="11"/>
          </p:nvPr>
        </p:nvSpPr>
        <p:spPr/>
        <p:txBody>
          <a:bodyPr/>
          <a:lstStyle/>
          <a:p>
            <a:r>
              <a:rPr lang="en-US"/>
              <a:t>Dr. Nguyen Van Hieu, Mathematics for computing</a:t>
            </a:r>
          </a:p>
        </p:txBody>
      </p:sp>
      <p:sp>
        <p:nvSpPr>
          <p:cNvPr id="6" name="Slide Number Placeholder 5"/>
          <p:cNvSpPr>
            <a:spLocks noGrp="1"/>
          </p:cNvSpPr>
          <p:nvPr>
            <p:ph type="sldNum" sz="quarter" idx="12"/>
          </p:nvPr>
        </p:nvSpPr>
        <p:spPr/>
        <p:txBody>
          <a:bodyPr/>
          <a:lstStyle/>
          <a:p>
            <a:fld id="{4D987920-0376-497B-84F4-BFE2A3F810DA}" type="slidenum">
              <a:rPr lang="en-US" smtClean="0"/>
              <a:pPr/>
              <a:t>‹#›</a:t>
            </a:fld>
            <a:endParaRPr lang="en-US"/>
          </a:p>
        </p:txBody>
      </p:sp>
    </p:spTree>
    <p:extLst>
      <p:ext uri="{BB962C8B-B14F-4D97-AF65-F5344CB8AC3E}">
        <p14:creationId xmlns:p14="http://schemas.microsoft.com/office/powerpoint/2010/main" val="4102197621"/>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30270-0964-4608-8690-00DDA8842DC1}" type="datetime1">
              <a:rPr lang="en-US" smtClean="0"/>
              <a:t>9/19/2016</a:t>
            </a:fld>
            <a:endParaRPr lang="en-US"/>
          </a:p>
        </p:txBody>
      </p:sp>
      <p:sp>
        <p:nvSpPr>
          <p:cNvPr id="5" name="Footer Placeholder 4"/>
          <p:cNvSpPr>
            <a:spLocks noGrp="1"/>
          </p:cNvSpPr>
          <p:nvPr>
            <p:ph type="ftr" sz="quarter" idx="11"/>
          </p:nvPr>
        </p:nvSpPr>
        <p:spPr/>
        <p:txBody>
          <a:bodyPr/>
          <a:lstStyle/>
          <a:p>
            <a:r>
              <a:rPr lang="en-US"/>
              <a:t>Dr. Nguyen Van Hieu, Mathematics for computing</a:t>
            </a:r>
          </a:p>
        </p:txBody>
      </p:sp>
      <p:sp>
        <p:nvSpPr>
          <p:cNvPr id="6" name="Slide Number Placeholder 5"/>
          <p:cNvSpPr>
            <a:spLocks noGrp="1"/>
          </p:cNvSpPr>
          <p:nvPr>
            <p:ph type="sldNum" sz="quarter" idx="12"/>
          </p:nvPr>
        </p:nvSpPr>
        <p:spPr/>
        <p:txBody>
          <a:bodyPr/>
          <a:lstStyle/>
          <a:p>
            <a:fld id="{4D987920-0376-497B-84F4-BFE2A3F810DA}" type="slidenum">
              <a:rPr lang="en-US" smtClean="0"/>
              <a:pPr/>
              <a:t>‹#›</a:t>
            </a:fld>
            <a:endParaRPr lang="en-US"/>
          </a:p>
        </p:txBody>
      </p:sp>
    </p:spTree>
    <p:extLst>
      <p:ext uri="{BB962C8B-B14F-4D97-AF65-F5344CB8AC3E}">
        <p14:creationId xmlns:p14="http://schemas.microsoft.com/office/powerpoint/2010/main" val="4219563554"/>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6"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7"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graphicFrame>
        <p:nvGraphicFramePr>
          <p:cNvPr id="11" name="Table 10"/>
          <p:cNvGraphicFramePr>
            <a:graphicFrameLocks noGrp="1"/>
          </p:cNvGraphicFramePr>
          <p:nvPr userDrawn="1">
            <p:extLst>
              <p:ext uri="{D42A27DB-BD31-4B8C-83A1-F6EECF244321}">
                <p14:modId xmlns:p14="http://schemas.microsoft.com/office/powerpoint/2010/main" val="1638328270"/>
              </p:ext>
            </p:extLst>
          </p:nvPr>
        </p:nvGraphicFramePr>
        <p:xfrm>
          <a:off x="449284" y="1600200"/>
          <a:ext cx="4037610" cy="426720"/>
        </p:xfrm>
        <a:graphic>
          <a:graphicData uri="http://schemas.openxmlformats.org/drawingml/2006/table">
            <a:tbl>
              <a:tblPr/>
              <a:tblGrid>
                <a:gridCol w="4037610">
                  <a:extLst>
                    <a:ext uri="{9D8B030D-6E8A-4147-A177-3AD203B41FA5}">
                      <a16:colId xmlns:a16="http://schemas.microsoft.com/office/drawing/2014/main" val="20000"/>
                    </a:ext>
                  </a:extLst>
                </a:gridCol>
              </a:tblGrid>
              <a:tr h="130628">
                <a:tc>
                  <a:txBody>
                    <a:bodyPr/>
                    <a:lstStyle/>
                    <a:p>
                      <a:endParaRPr lang="en-US" sz="2200" baseline="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1057558933"/>
              </p:ext>
            </p:extLst>
          </p:nvPr>
        </p:nvGraphicFramePr>
        <p:xfrm>
          <a:off x="4680531" y="1598618"/>
          <a:ext cx="4037610" cy="426720"/>
        </p:xfrm>
        <a:graphic>
          <a:graphicData uri="http://schemas.openxmlformats.org/drawingml/2006/table">
            <a:tbl>
              <a:tblPr/>
              <a:tblGrid>
                <a:gridCol w="4037610">
                  <a:extLst>
                    <a:ext uri="{9D8B030D-6E8A-4147-A177-3AD203B41FA5}">
                      <a16:colId xmlns:a16="http://schemas.microsoft.com/office/drawing/2014/main" val="20000"/>
                    </a:ext>
                  </a:extLst>
                </a:gridCol>
              </a:tblGrid>
              <a:tr h="130628">
                <a:tc>
                  <a:txBody>
                    <a:bodyPr/>
                    <a:lstStyle/>
                    <a:p>
                      <a:endParaRPr lang="en-US" sz="2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9315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l="-90000" r="-9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2800"/>
            </a:lvl1pPr>
          </a:lstStyle>
          <a:p>
            <a:r>
              <a:rPr lang="en-US" dirty="0"/>
              <a:t>Click to edit Master title style</a:t>
            </a:r>
            <a:endParaRPr lang="vi-VN" dirty="0"/>
          </a:p>
        </p:txBody>
      </p:sp>
      <p:sp>
        <p:nvSpPr>
          <p:cNvPr id="3" name="Subtitle 2"/>
          <p:cNvSpPr>
            <a:spLocks noGrp="1"/>
          </p:cNvSpPr>
          <p:nvPr>
            <p:ph type="subTitle" idx="1"/>
          </p:nvPr>
        </p:nvSpPr>
        <p:spPr>
          <a:xfrm>
            <a:off x="1371600" y="3962400"/>
            <a:ext cx="6400800" cy="1752600"/>
          </a:xfr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Tree>
    <p:extLst>
      <p:ext uri="{BB962C8B-B14F-4D97-AF65-F5344CB8AC3E}">
        <p14:creationId xmlns:p14="http://schemas.microsoft.com/office/powerpoint/2010/main" val="13425235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endParaRPr lang="en-US" noProof="0"/>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C21CCE1F-C6AF-4B85-BD7F-96AF66520B93}" type="slidenum">
              <a:rPr lang="en-US"/>
              <a:pPr>
                <a:defRPr/>
              </a:pPr>
              <a:t>‹#›</a:t>
            </a:fld>
            <a:endParaRPr lang="en-US" dirty="0"/>
          </a:p>
        </p:txBody>
      </p:sp>
    </p:spTree>
    <p:extLst>
      <p:ext uri="{BB962C8B-B14F-4D97-AF65-F5344CB8AC3E}">
        <p14:creationId xmlns:p14="http://schemas.microsoft.com/office/powerpoint/2010/main" val="246622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endParaRPr lang="vi-VN"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13342746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80010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8547" name="Rectangle 3"/>
          <p:cNvSpPr>
            <a:spLocks noGrp="1" noChangeArrowheads="1"/>
          </p:cNvSpPr>
          <p:nvPr>
            <p:ph type="ctrTitle"/>
          </p:nvPr>
        </p:nvSpPr>
        <p:spPr>
          <a:xfrm>
            <a:off x="315912" y="685800"/>
            <a:ext cx="7608888" cy="1914524"/>
          </a:xfrm>
        </p:spPr>
        <p:txBody>
          <a:bodyPr/>
          <a:lstStyle>
            <a:lvl1pPr algn="r">
              <a:defRPr sz="4800"/>
            </a:lvl1pPr>
          </a:lstStyle>
          <a:p>
            <a:r>
              <a:rPr lang="en-US" altLang="en-US"/>
              <a:t>Click to edit Master title style</a:t>
            </a:r>
          </a:p>
        </p:txBody>
      </p:sp>
      <p:sp>
        <p:nvSpPr>
          <p:cNvPr id="108548" name="Rectangle 4"/>
          <p:cNvSpPr>
            <a:spLocks noGrp="1" noChangeArrowheads="1"/>
          </p:cNvSpPr>
          <p:nvPr>
            <p:ph type="subTitle" idx="1"/>
          </p:nvPr>
        </p:nvSpPr>
        <p:spPr>
          <a:xfrm>
            <a:off x="849312" y="3049588"/>
            <a:ext cx="7075488" cy="2362200"/>
          </a:xfrm>
        </p:spPr>
        <p:txBody>
          <a:bodyPr/>
          <a:lstStyle>
            <a:lvl1pPr marL="0" indent="0" algn="r">
              <a:buFont typeface="Wingdings" pitchFamily="2" charset="2"/>
              <a:buNone/>
              <a:defRPr sz="3200"/>
            </a:lvl1pPr>
          </a:lstStyle>
          <a:p>
            <a:r>
              <a:rPr lang="en-US" altLang="en-US"/>
              <a:t>Click to edit Master subtitle style</a:t>
            </a:r>
          </a:p>
        </p:txBody>
      </p:sp>
      <p:sp>
        <p:nvSpPr>
          <p:cNvPr id="7"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8"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A81340CC-0511-498B-849F-D4CDD3B2009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02308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12954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457200" y="6477000"/>
            <a:ext cx="2133600" cy="228600"/>
          </a:xfrm>
        </p:spPr>
        <p:txBody>
          <a:bodyPr/>
          <a:lstStyle>
            <a:lvl1pPr>
              <a:defRPr/>
            </a:lvl1pPr>
          </a:lstStyle>
          <a:p>
            <a:pPr>
              <a:defRPr/>
            </a:pPr>
            <a:r>
              <a:rPr lang="en-US" altLang="en-US">
                <a:solidFill>
                  <a:srgbClr val="000000"/>
                </a:solidFill>
              </a:rPr>
              <a:t>1/12/2013</a:t>
            </a:r>
          </a:p>
        </p:txBody>
      </p:sp>
      <p:sp>
        <p:nvSpPr>
          <p:cNvPr id="6" name="Rectangle 6"/>
          <p:cNvSpPr>
            <a:spLocks noGrp="1" noChangeArrowheads="1"/>
          </p:cNvSpPr>
          <p:nvPr>
            <p:ph type="ftr" sz="quarter" idx="11"/>
          </p:nvPr>
        </p:nvSpPr>
        <p:spPr>
          <a:xfrm>
            <a:off x="3124200" y="6477000"/>
            <a:ext cx="2895600" cy="228600"/>
          </a:xfrm>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a:xfrm>
            <a:off x="6553200" y="6477000"/>
            <a:ext cx="2133600" cy="228600"/>
          </a:xfrm>
        </p:spPr>
        <p:txBody>
          <a:bodyPr/>
          <a:lstStyle>
            <a:lvl1pPr>
              <a:defRPr/>
            </a:lvl1pPr>
          </a:lstStyle>
          <a:p>
            <a:pPr>
              <a:defRPr/>
            </a:pPr>
            <a:fld id="{C1D11E6B-B4E7-42A6-95E8-CD4429B3A82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38308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E4E2247-B52A-4CEF-9962-80A2FB9593F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039940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A74509C8-C877-451D-B58F-96C38871D3C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093726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3D81818D-93DA-4A12-B839-A922199ECB2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979928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C2F518B5-9A9C-408B-8633-7F9B42D21A6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193666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4"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9665714F-3876-468C-9F1C-863E6D3D4D7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6000955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3"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AA71ACB9-5A2C-46A9-8E1B-F7F70FF8BBC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721669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67A0604B-7D36-4010-A3E3-A328AE71A63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552737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124A19B2-6024-48BB-A6D3-5B19CA6127C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1754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6C9FA2CC-9D26-425D-BA9A-C5BE3EA56B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902188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B07BFEB3-4E77-4675-966E-64EB1DC5C08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36756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EB7E2578-92BD-4906-B12F-80281122D44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890439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Content Placeholder 2"/>
          <p:cNvSpPr>
            <a:spLocks noGrp="1"/>
          </p:cNvSpPr>
          <p:nvPr>
            <p:ph sz="half" idx="1"/>
          </p:nvPr>
        </p:nvSpPr>
        <p:spPr>
          <a:xfrm>
            <a:off x="457200" y="1719263"/>
            <a:ext cx="8229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4000500"/>
            <a:ext cx="8229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0C3EA9DC-5B5C-4478-8228-162D48F7331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319884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C5047D-59E9-4D52-B040-26603170B40A}"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dirty="0"/>
          </a:p>
        </p:txBody>
      </p:sp>
    </p:spTree>
    <p:extLst>
      <p:ext uri="{BB962C8B-B14F-4D97-AF65-F5344CB8AC3E}">
        <p14:creationId xmlns:p14="http://schemas.microsoft.com/office/powerpoint/2010/main" val="29801893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dirty="0"/>
          </a:p>
        </p:txBody>
      </p:sp>
    </p:spTree>
    <p:extLst>
      <p:ext uri="{BB962C8B-B14F-4D97-AF65-F5344CB8AC3E}">
        <p14:creationId xmlns:p14="http://schemas.microsoft.com/office/powerpoint/2010/main" val="16423100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1220239854"/>
      </p:ext>
    </p:extLst>
  </p:cSld>
  <p:clrMapOvr>
    <a:masterClrMapping/>
  </p:clrMapOvr>
  <p:hf sldNum="0" hdr="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C5047D-59E9-4D52-B040-26603170B40A}"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546C723-D09C-4F4B-8398-F1D4FE415DC5}" type="slidenum">
              <a:rPr lang="ru-RU" smtClean="0"/>
              <a:pPr>
                <a:defRPr/>
              </a:pPr>
              <a:t>‹#›</a:t>
            </a:fld>
            <a:endParaRPr lang="ru-RU"/>
          </a:p>
        </p:txBody>
      </p:sp>
    </p:spTree>
    <p:extLst>
      <p:ext uri="{BB962C8B-B14F-4D97-AF65-F5344CB8AC3E}">
        <p14:creationId xmlns:p14="http://schemas.microsoft.com/office/powerpoint/2010/main" val="489155770"/>
      </p:ext>
    </p:extLst>
  </p:cSld>
  <p:clrMapOvr>
    <a:masterClrMapping/>
  </p:clrMapOvr>
  <p:transition>
    <p:pull dir="rd"/>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8" name="Footer Placeholder 7"/>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9" name="Slide Number Placeholder 8"/>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405770374"/>
      </p:ext>
    </p:extLst>
  </p:cSld>
  <p:clrMapOvr>
    <a:masterClrMapping/>
  </p:clrMapOvr>
  <p:hf sldNum="0" hdr="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6C5C92AA-7A1A-4FC1-AF39-7E384E01238D}" type="datetime1">
              <a:rPr lang="en-US" smtClean="0"/>
              <a:pPr>
                <a:defRPr/>
              </a:pPr>
              <a:t>9/19/2016</a:t>
            </a:fld>
            <a:endParaRPr lang="en-US"/>
          </a:p>
        </p:txBody>
      </p:sp>
      <p:sp>
        <p:nvSpPr>
          <p:cNvPr id="4" name="Footer Placeholder 3"/>
          <p:cNvSpPr>
            <a:spLocks noGrp="1"/>
          </p:cNvSpPr>
          <p:nvPr>
            <p:ph type="ftr" sz="quarter" idx="11"/>
          </p:nvPr>
        </p:nvSpPr>
        <p:spPr/>
        <p:txBody>
          <a:bodyPr/>
          <a:lstStyle/>
          <a:p>
            <a:pPr>
              <a:defRPr/>
            </a:pPr>
            <a:r>
              <a:rPr lang="en-US"/>
              <a:t>						</a:t>
            </a:r>
            <a:fld id="{AD660D9B-EAEC-42C6-92E1-DA9016DA8E53}" type="slidenum">
              <a:rPr lang="en-US" smtClean="0"/>
              <a:pPr>
                <a:defRPr/>
              </a:pPr>
              <a:t>‹#›</a:t>
            </a:fld>
            <a:r>
              <a:rPr lang="en-US"/>
              <a:t>/31</a:t>
            </a:r>
          </a:p>
        </p:txBody>
      </p:sp>
      <p:sp>
        <p:nvSpPr>
          <p:cNvPr id="5" name="Slide Number Placeholder 4"/>
          <p:cNvSpPr>
            <a:spLocks noGrp="1"/>
          </p:cNvSpPr>
          <p:nvPr>
            <p:ph type="sldNum" sz="quarter" idx="12"/>
          </p:nvPr>
        </p:nvSpPr>
        <p:spPr/>
        <p:txBody>
          <a:bodyPr/>
          <a:lstStyle/>
          <a:p>
            <a:pPr>
              <a:defRPr/>
            </a:pPr>
            <a:fld id="{2DA41DB7-8E33-4B25-8117-3214374A61F1}" type="slidenum">
              <a:rPr lang="vi-VN" smtClean="0"/>
              <a:pPr>
                <a:defRPr/>
              </a:pPr>
              <a:t>‹#›</a:t>
            </a:fld>
            <a:endParaRPr lang="vi-VN"/>
          </a:p>
        </p:txBody>
      </p:sp>
    </p:spTree>
    <p:extLst>
      <p:ext uri="{BB962C8B-B14F-4D97-AF65-F5344CB8AC3E}">
        <p14:creationId xmlns:p14="http://schemas.microsoft.com/office/powerpoint/2010/main" val="48018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6"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7"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graphicFrame>
        <p:nvGraphicFramePr>
          <p:cNvPr id="11" name="Table 10"/>
          <p:cNvGraphicFramePr>
            <a:graphicFrameLocks noGrp="1"/>
          </p:cNvGraphicFramePr>
          <p:nvPr userDrawn="1">
            <p:extLst>
              <p:ext uri="{D42A27DB-BD31-4B8C-83A1-F6EECF244321}">
                <p14:modId xmlns:p14="http://schemas.microsoft.com/office/powerpoint/2010/main" val="2126029911"/>
              </p:ext>
            </p:extLst>
          </p:nvPr>
        </p:nvGraphicFramePr>
        <p:xfrm>
          <a:off x="449284" y="1600200"/>
          <a:ext cx="4037610" cy="426720"/>
        </p:xfrm>
        <a:graphic>
          <a:graphicData uri="http://schemas.openxmlformats.org/drawingml/2006/table">
            <a:tbl>
              <a:tblPr/>
              <a:tblGrid>
                <a:gridCol w="4037610">
                  <a:extLst>
                    <a:ext uri="{9D8B030D-6E8A-4147-A177-3AD203B41FA5}">
                      <a16:colId xmlns:a16="http://schemas.microsoft.com/office/drawing/2014/main" val="20000"/>
                    </a:ext>
                  </a:extLst>
                </a:gridCol>
              </a:tblGrid>
              <a:tr h="130628">
                <a:tc>
                  <a:txBody>
                    <a:bodyPr/>
                    <a:lstStyle/>
                    <a:p>
                      <a:endParaRPr lang="en-US" sz="2200" baseline="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759393637"/>
              </p:ext>
            </p:extLst>
          </p:nvPr>
        </p:nvGraphicFramePr>
        <p:xfrm>
          <a:off x="4680531" y="1598618"/>
          <a:ext cx="4037610" cy="426720"/>
        </p:xfrm>
        <a:graphic>
          <a:graphicData uri="http://schemas.openxmlformats.org/drawingml/2006/table">
            <a:tbl>
              <a:tblPr/>
              <a:tblGrid>
                <a:gridCol w="4037610">
                  <a:extLst>
                    <a:ext uri="{9D8B030D-6E8A-4147-A177-3AD203B41FA5}">
                      <a16:colId xmlns:a16="http://schemas.microsoft.com/office/drawing/2014/main" val="20000"/>
                    </a:ext>
                  </a:extLst>
                </a:gridCol>
              </a:tblGrid>
              <a:tr h="130628">
                <a:tc>
                  <a:txBody>
                    <a:bodyPr/>
                    <a:lstStyle/>
                    <a:p>
                      <a:endParaRPr lang="en-US" sz="2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15892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5047D-59E9-4D52-B040-26603170B40A}" type="datetimeFigureOut">
              <a:rPr lang="en-US" smtClean="0"/>
              <a:t>9/19/2016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09E89A7-F95E-4894-BCAE-CA84AB850FF1}" type="slidenum">
              <a:rPr lang="ru-RU" smtClean="0"/>
              <a:pPr>
                <a:defRPr/>
              </a:pPr>
              <a:t>‹#›</a:t>
            </a:fld>
            <a:endParaRPr lang="ru-RU"/>
          </a:p>
        </p:txBody>
      </p:sp>
    </p:spTree>
    <p:extLst>
      <p:ext uri="{BB962C8B-B14F-4D97-AF65-F5344CB8AC3E}">
        <p14:creationId xmlns:p14="http://schemas.microsoft.com/office/powerpoint/2010/main" val="2085701"/>
      </p:ext>
    </p:extLst>
  </p:cSld>
  <p:clrMapOvr>
    <a:masterClrMapping/>
  </p:clrMapOvr>
  <p:transition>
    <p:pull dir="rd"/>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6" name="Footer Placeholder 5"/>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7" name="Slide Number Placeholder 6"/>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1946967922"/>
      </p:ext>
    </p:extLst>
  </p:cSld>
  <p:clrMapOvr>
    <a:masterClrMapping/>
  </p:clrMapOvr>
  <p:hf sldNum="0" hdr="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6" name="Footer Placeholder 5"/>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7" name="Slide Number Placeholder 6"/>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3441254530"/>
      </p:ext>
    </p:extLst>
  </p:cSld>
  <p:clrMapOvr>
    <a:masterClrMapping/>
  </p:clrMapOvr>
  <p:hf sldNum="0" hdr="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1976658905"/>
      </p:ext>
    </p:extLst>
  </p:cSld>
  <p:clrMapOvr>
    <a:masterClrMapping/>
  </p:clrMapOvr>
  <p:hf sldNum="0" hdr="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326356676"/>
      </p:ext>
    </p:extLst>
  </p:cSld>
  <p:clrMapOvr>
    <a:masterClrMapping/>
  </p:clrMapOvr>
  <p:hf sldNum="0" hdr="0"/>
</p:sldLayout>
</file>

<file path=ppt/slideLayouts/slideLayout8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0795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250825" y="1412875"/>
            <a:ext cx="4146550"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549775" y="1412875"/>
            <a:ext cx="4148138"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6"/>
          <p:cNvSpPr>
            <a:spLocks noGrp="1" noChangeArrowheads="1"/>
          </p:cNvSpPr>
          <p:nvPr>
            <p:ph type="sldNum" sz="quarter" idx="10"/>
          </p:nvPr>
        </p:nvSpPr>
        <p:spPr>
          <a:ln/>
        </p:spPr>
        <p:txBody>
          <a:bodyPr/>
          <a:lstStyle>
            <a:lvl1pPr>
              <a:defRPr/>
            </a:lvl1pPr>
          </a:lstStyle>
          <a:p>
            <a:pPr>
              <a:defRPr/>
            </a:pPr>
            <a:fld id="{36E1A731-EF66-49F9-9172-66B543CE878C}" type="slidenum">
              <a:rPr lang="ru-RU"/>
              <a:pPr>
                <a:defRPr/>
              </a:pPr>
              <a:t>‹#›</a:t>
            </a:fld>
            <a:endParaRPr lang="ru-RU"/>
          </a:p>
        </p:txBody>
      </p:sp>
    </p:spTree>
    <p:extLst>
      <p:ext uri="{BB962C8B-B14F-4D97-AF65-F5344CB8AC3E}">
        <p14:creationId xmlns:p14="http://schemas.microsoft.com/office/powerpoint/2010/main" val="708740541"/>
      </p:ext>
    </p:extLst>
  </p:cSld>
  <p:clrMapOvr>
    <a:masterClrMapping/>
  </p:clrMapOvr>
  <p:transition>
    <p:pull dir="rd"/>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0795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250825" y="1412875"/>
            <a:ext cx="4146550"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quarter" idx="2"/>
          </p:nvPr>
        </p:nvSpPr>
        <p:spPr>
          <a:xfrm>
            <a:off x="4549775" y="1412875"/>
            <a:ext cx="4148138" cy="2587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Content Placeholder 4"/>
          <p:cNvSpPr>
            <a:spLocks noGrp="1"/>
          </p:cNvSpPr>
          <p:nvPr>
            <p:ph sz="quarter" idx="3"/>
          </p:nvPr>
        </p:nvSpPr>
        <p:spPr>
          <a:xfrm>
            <a:off x="4549775" y="4152900"/>
            <a:ext cx="4148138" cy="2589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Rectangle 6"/>
          <p:cNvSpPr>
            <a:spLocks noGrp="1" noChangeArrowheads="1"/>
          </p:cNvSpPr>
          <p:nvPr>
            <p:ph type="sldNum" sz="quarter" idx="10"/>
          </p:nvPr>
        </p:nvSpPr>
        <p:spPr>
          <a:ln/>
        </p:spPr>
        <p:txBody>
          <a:bodyPr/>
          <a:lstStyle>
            <a:lvl1pPr>
              <a:defRPr/>
            </a:lvl1pPr>
          </a:lstStyle>
          <a:p>
            <a:pPr>
              <a:defRPr/>
            </a:pPr>
            <a:fld id="{847BA16F-3320-473C-92BC-5B603227136B}" type="slidenum">
              <a:rPr lang="ru-RU"/>
              <a:pPr>
                <a:defRPr/>
              </a:pPr>
              <a:t>‹#›</a:t>
            </a:fld>
            <a:endParaRPr lang="ru-RU"/>
          </a:p>
        </p:txBody>
      </p:sp>
    </p:spTree>
    <p:extLst>
      <p:ext uri="{BB962C8B-B14F-4D97-AF65-F5344CB8AC3E}">
        <p14:creationId xmlns:p14="http://schemas.microsoft.com/office/powerpoint/2010/main" val="1049839458"/>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7850C893-1C93-4BE3-AEB5-41081444F193}" type="slidenum">
              <a:rPr lang="en-US"/>
              <a:pPr>
                <a:defRPr/>
              </a:pPr>
              <a:t>‹#›</a:t>
            </a:fld>
            <a:endParaRPr lang="en-US"/>
          </a:p>
        </p:txBody>
      </p:sp>
    </p:spTree>
    <p:extLst>
      <p:ext uri="{BB962C8B-B14F-4D97-AF65-F5344CB8AC3E}">
        <p14:creationId xmlns:p14="http://schemas.microsoft.com/office/powerpoint/2010/main" val="34267710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38" Type="http://schemas.openxmlformats.org/officeDocument/2006/relationships/theme" Target="../theme/theme4.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slideLayout" Target="../slideLayouts/slideLayout58.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5.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91530270-0964-4608-8690-00DDA8842DC1}" type="datetime1">
              <a:rPr lang="en-US" smtClean="0"/>
              <a:t>9/19/2016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r>
              <a:rPr lang="en-US"/>
              <a:t>Dr. Nguyen Van Hieu, Mathematics for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4D987920-0376-497B-84F4-BFE2A3F810DA}" type="slidenum">
              <a:rPr lang="en-US" smtClean="0"/>
              <a:pPr/>
              <a:t>‹#›</a:t>
            </a:fld>
            <a:endParaRPr lang="en-US"/>
          </a:p>
        </p:txBody>
      </p:sp>
      <p:pic>
        <p:nvPicPr>
          <p:cNvPr id="14343" name="Picture 6" descr="Picture1.png"/>
          <p:cNvPicPr>
            <a:picLocks noChangeAspect="1"/>
          </p:cNvPicPr>
          <p:nvPr/>
        </p:nvPicPr>
        <p:blipFill>
          <a:blip r:embed="rId6" cstate="print"/>
          <a:srcRect/>
          <a:stretch>
            <a:fillRect/>
          </a:stretch>
        </p:blipFill>
        <p:spPr bwMode="auto">
          <a:xfrm>
            <a:off x="6350" y="69269"/>
            <a:ext cx="9137650" cy="6858000"/>
          </a:xfrm>
          <a:prstGeom prst="rect">
            <a:avLst/>
          </a:prstGeom>
          <a:noFill/>
          <a:ln w="9525">
            <a:noFill/>
            <a:miter lim="800000"/>
            <a:headEnd/>
            <a:tailEnd/>
          </a:ln>
        </p:spPr>
      </p:pic>
      <p:sp>
        <p:nvSpPr>
          <p:cNvPr id="9" name="Footer Placeholder 11"/>
          <p:cNvSpPr txBox="1">
            <a:spLocks noChangeAspect="1"/>
          </p:cNvSpPr>
          <p:nvPr userDrawn="1"/>
        </p:nvSpPr>
        <p:spPr>
          <a:xfrm>
            <a:off x="3129122" y="6656491"/>
            <a:ext cx="2290007" cy="291603"/>
          </a:xfrm>
          <a:prstGeom prst="rect">
            <a:avLst/>
          </a:prstGeom>
        </p:spPr>
        <p:txBody>
          <a:bodyPr wrap="none">
            <a:noAutofit/>
          </a:bodyPr>
          <a:lstStyle>
            <a:defPPr>
              <a:defRPr lang="en-US"/>
            </a:defPPr>
            <a:lvl1pPr marL="0" algn="l" defTabSz="914400" rtl="0" eaLnBrk="1" latinLnBrk="0" hangingPunct="1">
              <a:defRPr sz="18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Dr. Nguyen Van </a:t>
            </a:r>
            <a:r>
              <a:rPr lang="en-US" sz="1100" dirty="0" err="1"/>
              <a:t>Hieu</a:t>
            </a:r>
            <a:r>
              <a:rPr lang="en-US" sz="1100" dirty="0"/>
              <a:t>, Decision Support System</a:t>
            </a:r>
          </a:p>
        </p:txBody>
      </p:sp>
      <p:sp>
        <p:nvSpPr>
          <p:cNvPr id="10" name="Date Placeholder 9"/>
          <p:cNvSpPr txBox="1">
            <a:spLocks/>
          </p:cNvSpPr>
          <p:nvPr userDrawn="1"/>
        </p:nvSpPr>
        <p:spPr>
          <a:xfrm>
            <a:off x="228600" y="6645745"/>
            <a:ext cx="2133600" cy="249385"/>
          </a:xfrm>
          <a:prstGeom prst="rect">
            <a:avLst/>
          </a:prstGeom>
        </p:spPr>
        <p:txBody>
          <a:bodyPr/>
          <a:lstStyle>
            <a:defPPr>
              <a:defRPr lang="en-US"/>
            </a:defPPr>
            <a:lvl1pPr marL="0" algn="l" defTabSz="914400" rtl="0" eaLnBrk="1" latinLnBrk="0" hangingPunct="1">
              <a:defRPr sz="1800"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71985A-22E9-4B2E-8484-336255D16CF7}" type="datetime1">
              <a:rPr lang="en-US" sz="1100" b="1" smtClean="0"/>
              <a:pPr/>
              <a:t>9/19/2016</a:t>
            </a:fld>
            <a:endParaRPr lang="en-US" b="1" dirty="0"/>
          </a:p>
        </p:txBody>
      </p:sp>
      <p:sp>
        <p:nvSpPr>
          <p:cNvPr id="12" name="Slide Number Placeholder 10"/>
          <p:cNvSpPr txBox="1">
            <a:spLocks/>
          </p:cNvSpPr>
          <p:nvPr userDrawn="1"/>
        </p:nvSpPr>
        <p:spPr>
          <a:xfrm>
            <a:off x="8763000" y="6630688"/>
            <a:ext cx="381000" cy="184499"/>
          </a:xfrm>
          <a:prstGeom prst="rect">
            <a:avLst/>
          </a:prstGeom>
        </p:spPr>
        <p:txBody>
          <a:bodyPr/>
          <a:lstStyle>
            <a:defPPr>
              <a:defRPr lang="en-US"/>
            </a:defPPr>
            <a:lvl1pPr marL="0" algn="l" defTabSz="914400" rtl="0" eaLnBrk="1" latinLnBrk="0" hangingPunct="1">
              <a:defRPr sz="18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87920-0376-497B-84F4-BFE2A3F810DA}" type="slidenum">
              <a:rPr lang="en-US" sz="1100" smtClean="0"/>
              <a:pPr/>
              <a:t>‹#›</a:t>
            </a:fld>
            <a:endParaRPr lang="en-US" sz="110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 id="2147483667" r:id="rId4"/>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imes New Roman" pitchFamily="18" charset="0"/>
        </a:defRPr>
      </a:lvl2pPr>
      <a:lvl3pPr algn="ctr" rtl="0" eaLnBrk="1" fontAlgn="base" hangingPunct="1">
        <a:spcBef>
          <a:spcPct val="0"/>
        </a:spcBef>
        <a:spcAft>
          <a:spcPct val="0"/>
        </a:spcAft>
        <a:defRPr sz="4400">
          <a:solidFill>
            <a:schemeClr val="tx1"/>
          </a:solidFill>
          <a:latin typeface="Times New Roman" pitchFamily="18" charset="0"/>
        </a:defRPr>
      </a:lvl3pPr>
      <a:lvl4pPr algn="ctr" rtl="0" eaLnBrk="1" fontAlgn="base" hangingPunct="1">
        <a:spcBef>
          <a:spcPct val="0"/>
        </a:spcBef>
        <a:spcAft>
          <a:spcPct val="0"/>
        </a:spcAft>
        <a:defRPr sz="4400">
          <a:solidFill>
            <a:schemeClr val="tx1"/>
          </a:solidFill>
          <a:latin typeface="Times New Roman" pitchFamily="18" charset="0"/>
        </a:defRPr>
      </a:lvl4pPr>
      <a:lvl5pPr algn="ctr" rtl="0" eaLnBrk="1" fontAlgn="base" hangingPunct="1">
        <a:spcBef>
          <a:spcPct val="0"/>
        </a:spcBef>
        <a:spcAft>
          <a:spcPct val="0"/>
        </a:spcAft>
        <a:defRPr sz="4400">
          <a:solidFill>
            <a:schemeClr val="tx1"/>
          </a:solidFill>
          <a:latin typeface="Times New Roman" pitchFamily="18" charset="0"/>
        </a:defRPr>
      </a:lvl5pPr>
      <a:lvl6pPr marL="457200" algn="ctr" rtl="0" eaLnBrk="1" fontAlgn="base" hangingPunct="1">
        <a:spcBef>
          <a:spcPct val="0"/>
        </a:spcBef>
        <a:spcAft>
          <a:spcPct val="0"/>
        </a:spcAft>
        <a:defRPr sz="4400">
          <a:solidFill>
            <a:schemeClr val="tx1"/>
          </a:solidFill>
          <a:latin typeface="Times New Roman" pitchFamily="18" charset="0"/>
        </a:defRPr>
      </a:lvl6pPr>
      <a:lvl7pPr marL="914400" algn="ctr" rtl="0" eaLnBrk="1" fontAlgn="base" hangingPunct="1">
        <a:spcBef>
          <a:spcPct val="0"/>
        </a:spcBef>
        <a:spcAft>
          <a:spcPct val="0"/>
        </a:spcAft>
        <a:defRPr sz="4400">
          <a:solidFill>
            <a:schemeClr val="tx1"/>
          </a:solidFill>
          <a:latin typeface="Times New Roman" pitchFamily="18" charset="0"/>
        </a:defRPr>
      </a:lvl7pPr>
      <a:lvl8pPr marL="1371600" algn="ctr" rtl="0" eaLnBrk="1" fontAlgn="base" hangingPunct="1">
        <a:spcBef>
          <a:spcPct val="0"/>
        </a:spcBef>
        <a:spcAft>
          <a:spcPct val="0"/>
        </a:spcAft>
        <a:defRPr sz="4400">
          <a:solidFill>
            <a:schemeClr val="tx1"/>
          </a:solidFill>
          <a:latin typeface="Times New Roman" pitchFamily="18" charset="0"/>
        </a:defRPr>
      </a:lvl8pPr>
      <a:lvl9pPr marL="1828800" algn="ctr" rtl="0" eaLnBrk="1" fontAlgn="base" hangingPunct="1">
        <a:spcBef>
          <a:spcPct val="0"/>
        </a:spcBef>
        <a:spcAft>
          <a:spcPct val="0"/>
        </a:spcAft>
        <a:defRPr sz="4400">
          <a:solidFill>
            <a:schemeClr val="tx1"/>
          </a:solidFill>
          <a:latin typeface="Times New Roman"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91530270-0964-4608-8690-00DDA8842DC1}" type="datetime1">
              <a:rPr lang="en-US">
                <a:solidFill>
                  <a:prstClr val="black">
                    <a:tint val="75000"/>
                  </a:prstClr>
                </a:solidFill>
              </a:rPr>
              <a:pPr/>
              <a:t>9/19/2016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r>
              <a:rPr lang="en-US">
                <a:solidFill>
                  <a:prstClr val="black">
                    <a:tint val="75000"/>
                  </a:prstClr>
                </a:solidFill>
              </a:rPr>
              <a:t>Dr. Nguyen Van Hieu, Mathematics for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4D987920-0376-497B-84F4-BFE2A3F810DA}" type="slidenum">
              <a:rPr lang="en-US">
                <a:solidFill>
                  <a:prstClr val="black">
                    <a:tint val="75000"/>
                  </a:prstClr>
                </a:solidFill>
              </a:rPr>
              <a:pPr/>
              <a:t>‹#›</a:t>
            </a:fld>
            <a:endParaRPr lang="en-US">
              <a:solidFill>
                <a:prstClr val="black">
                  <a:tint val="75000"/>
                </a:prstClr>
              </a:solidFill>
            </a:endParaRPr>
          </a:p>
        </p:txBody>
      </p:sp>
      <p:pic>
        <p:nvPicPr>
          <p:cNvPr id="14343" name="Picture 6" descr="Picture1.png"/>
          <p:cNvPicPr>
            <a:picLocks noChangeAspect="1"/>
          </p:cNvPicPr>
          <p:nvPr/>
        </p:nvPicPr>
        <p:blipFill>
          <a:blip r:embed="rId9" cstate="print"/>
          <a:srcRect/>
          <a:stretch>
            <a:fillRect/>
          </a:stretch>
        </p:blipFill>
        <p:spPr bwMode="auto">
          <a:xfrm>
            <a:off x="6350" y="69269"/>
            <a:ext cx="9137650" cy="6858000"/>
          </a:xfrm>
          <a:prstGeom prst="rect">
            <a:avLst/>
          </a:prstGeom>
          <a:noFill/>
          <a:ln w="9525">
            <a:noFill/>
            <a:miter lim="800000"/>
            <a:headEnd/>
            <a:tailEnd/>
          </a:ln>
        </p:spPr>
      </p:pic>
      <p:sp>
        <p:nvSpPr>
          <p:cNvPr id="9" name="Footer Placeholder 11"/>
          <p:cNvSpPr txBox="1">
            <a:spLocks noChangeAspect="1"/>
          </p:cNvSpPr>
          <p:nvPr userDrawn="1"/>
        </p:nvSpPr>
        <p:spPr>
          <a:xfrm>
            <a:off x="3129122" y="6656491"/>
            <a:ext cx="2290007" cy="291603"/>
          </a:xfrm>
          <a:prstGeom prst="rect">
            <a:avLst/>
          </a:prstGeom>
        </p:spPr>
        <p:txBody>
          <a:bodyPr wrap="none">
            <a:noAutofit/>
          </a:bodyPr>
          <a:lstStyle>
            <a:defPPr>
              <a:defRPr lang="en-US"/>
            </a:defPPr>
            <a:lvl1pPr marL="0" algn="l" defTabSz="914400" rtl="0" eaLnBrk="1" latinLnBrk="0" hangingPunct="1">
              <a:defRPr sz="18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Dr. Nguyen Van </a:t>
            </a:r>
            <a:r>
              <a:rPr lang="en-US" sz="1100" dirty="0" err="1"/>
              <a:t>Hieu</a:t>
            </a:r>
            <a:r>
              <a:rPr lang="en-US" sz="1100" dirty="0"/>
              <a:t>, Decision Support System</a:t>
            </a:r>
          </a:p>
        </p:txBody>
      </p:sp>
      <p:sp>
        <p:nvSpPr>
          <p:cNvPr id="10" name="Date Placeholder 9"/>
          <p:cNvSpPr txBox="1">
            <a:spLocks/>
          </p:cNvSpPr>
          <p:nvPr userDrawn="1"/>
        </p:nvSpPr>
        <p:spPr>
          <a:xfrm>
            <a:off x="228600" y="6645745"/>
            <a:ext cx="2133600" cy="249385"/>
          </a:xfrm>
          <a:prstGeom prst="rect">
            <a:avLst/>
          </a:prstGeom>
        </p:spPr>
        <p:txBody>
          <a:bodyPr/>
          <a:lstStyle>
            <a:defPPr>
              <a:defRPr lang="en-US"/>
            </a:defPPr>
            <a:lvl1pPr marL="0" algn="l" defTabSz="914400" rtl="0" eaLnBrk="1" latinLnBrk="0" hangingPunct="1">
              <a:defRPr sz="1800"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71985A-22E9-4B2E-8484-336255D16CF7}" type="datetime1">
              <a:rPr lang="en-US" sz="1100" b="1" smtClean="0"/>
              <a:pPr/>
              <a:t>9/19/2016</a:t>
            </a:fld>
            <a:endParaRPr lang="en-US" b="1" dirty="0"/>
          </a:p>
        </p:txBody>
      </p:sp>
      <p:sp>
        <p:nvSpPr>
          <p:cNvPr id="12" name="Slide Number Placeholder 10"/>
          <p:cNvSpPr txBox="1">
            <a:spLocks/>
          </p:cNvSpPr>
          <p:nvPr userDrawn="1"/>
        </p:nvSpPr>
        <p:spPr>
          <a:xfrm>
            <a:off x="8763000" y="6630688"/>
            <a:ext cx="381000" cy="184499"/>
          </a:xfrm>
          <a:prstGeom prst="rect">
            <a:avLst/>
          </a:prstGeom>
        </p:spPr>
        <p:txBody>
          <a:bodyPr/>
          <a:lstStyle>
            <a:defPPr>
              <a:defRPr lang="en-US"/>
            </a:defPPr>
            <a:lvl1pPr marL="0" algn="l" defTabSz="914400" rtl="0" eaLnBrk="1" latinLnBrk="0" hangingPunct="1">
              <a:defRPr sz="18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87920-0376-497B-84F4-BFE2A3F810DA}" type="slidenum">
              <a:rPr lang="en-US" sz="1100" smtClean="0"/>
              <a:pPr/>
              <a:t>‹#›</a:t>
            </a:fld>
            <a:endParaRPr lang="en-US" sz="1100"/>
          </a:p>
        </p:txBody>
      </p:sp>
    </p:spTree>
    <p:extLst>
      <p:ext uri="{BB962C8B-B14F-4D97-AF65-F5344CB8AC3E}">
        <p14:creationId xmlns:p14="http://schemas.microsoft.com/office/powerpoint/2010/main" val="11210872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85" r:id="rId5"/>
    <p:sldLayoutId id="2147483686" r:id="rId6"/>
    <p:sldLayoutId id="2147483687" r:id="rId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imes New Roman" pitchFamily="18" charset="0"/>
        </a:defRPr>
      </a:lvl2pPr>
      <a:lvl3pPr algn="ctr" rtl="0" eaLnBrk="1" fontAlgn="base" hangingPunct="1">
        <a:spcBef>
          <a:spcPct val="0"/>
        </a:spcBef>
        <a:spcAft>
          <a:spcPct val="0"/>
        </a:spcAft>
        <a:defRPr sz="4400">
          <a:solidFill>
            <a:schemeClr val="tx1"/>
          </a:solidFill>
          <a:latin typeface="Times New Roman" pitchFamily="18" charset="0"/>
        </a:defRPr>
      </a:lvl3pPr>
      <a:lvl4pPr algn="ctr" rtl="0" eaLnBrk="1" fontAlgn="base" hangingPunct="1">
        <a:spcBef>
          <a:spcPct val="0"/>
        </a:spcBef>
        <a:spcAft>
          <a:spcPct val="0"/>
        </a:spcAft>
        <a:defRPr sz="4400">
          <a:solidFill>
            <a:schemeClr val="tx1"/>
          </a:solidFill>
          <a:latin typeface="Times New Roman" pitchFamily="18" charset="0"/>
        </a:defRPr>
      </a:lvl4pPr>
      <a:lvl5pPr algn="ctr" rtl="0" eaLnBrk="1" fontAlgn="base" hangingPunct="1">
        <a:spcBef>
          <a:spcPct val="0"/>
        </a:spcBef>
        <a:spcAft>
          <a:spcPct val="0"/>
        </a:spcAft>
        <a:defRPr sz="4400">
          <a:solidFill>
            <a:schemeClr val="tx1"/>
          </a:solidFill>
          <a:latin typeface="Times New Roman" pitchFamily="18" charset="0"/>
        </a:defRPr>
      </a:lvl5pPr>
      <a:lvl6pPr marL="457200" algn="ctr" rtl="0" eaLnBrk="1" fontAlgn="base" hangingPunct="1">
        <a:spcBef>
          <a:spcPct val="0"/>
        </a:spcBef>
        <a:spcAft>
          <a:spcPct val="0"/>
        </a:spcAft>
        <a:defRPr sz="4400">
          <a:solidFill>
            <a:schemeClr val="tx1"/>
          </a:solidFill>
          <a:latin typeface="Times New Roman" pitchFamily="18" charset="0"/>
        </a:defRPr>
      </a:lvl6pPr>
      <a:lvl7pPr marL="914400" algn="ctr" rtl="0" eaLnBrk="1" fontAlgn="base" hangingPunct="1">
        <a:spcBef>
          <a:spcPct val="0"/>
        </a:spcBef>
        <a:spcAft>
          <a:spcPct val="0"/>
        </a:spcAft>
        <a:defRPr sz="4400">
          <a:solidFill>
            <a:schemeClr val="tx1"/>
          </a:solidFill>
          <a:latin typeface="Times New Roman" pitchFamily="18" charset="0"/>
        </a:defRPr>
      </a:lvl7pPr>
      <a:lvl8pPr marL="1371600" algn="ctr" rtl="0" eaLnBrk="1" fontAlgn="base" hangingPunct="1">
        <a:spcBef>
          <a:spcPct val="0"/>
        </a:spcBef>
        <a:spcAft>
          <a:spcPct val="0"/>
        </a:spcAft>
        <a:defRPr sz="4400">
          <a:solidFill>
            <a:schemeClr val="tx1"/>
          </a:solidFill>
          <a:latin typeface="Times New Roman" pitchFamily="18" charset="0"/>
        </a:defRPr>
      </a:lvl8pPr>
      <a:lvl9pPr marL="1828800" algn="ctr" rtl="0" eaLnBrk="1" fontAlgn="base" hangingPunct="1">
        <a:spcBef>
          <a:spcPct val="0"/>
        </a:spcBef>
        <a:spcAft>
          <a:spcPct val="0"/>
        </a:spcAft>
        <a:defRPr sz="4400">
          <a:solidFill>
            <a:schemeClr val="tx1"/>
          </a:solidFill>
          <a:latin typeface="Times New Roman"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0B209FC3-2C1F-4130-BF5B-A2CF8162086E}" type="datetimeFigureOut">
              <a:rPr lang="en-US">
                <a:solidFill>
                  <a:prstClr val="black">
                    <a:tint val="75000"/>
                  </a:prstClr>
                </a:solidFill>
              </a:rPr>
              <a:pPr/>
              <a:t>9/19/2016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DD2DD8C7-E145-49A2-87B0-FE23F5123F6E}" type="slidenum">
              <a:rPr lang="en-US">
                <a:solidFill>
                  <a:prstClr val="black">
                    <a:tint val="75000"/>
                  </a:prstClr>
                </a:solidFill>
              </a:rPr>
              <a:pPr/>
              <a:t>‹#›</a:t>
            </a:fld>
            <a:endParaRPr lang="en-US">
              <a:solidFill>
                <a:prstClr val="black">
                  <a:tint val="75000"/>
                </a:prstClr>
              </a:solidFill>
            </a:endParaRPr>
          </a:p>
        </p:txBody>
      </p:sp>
      <p:pic>
        <p:nvPicPr>
          <p:cNvPr id="14343" name="Picture 6" descr="Picture1.png"/>
          <p:cNvPicPr>
            <a:picLocks noChangeAspect="1"/>
          </p:cNvPicPr>
          <p:nvPr/>
        </p:nvPicPr>
        <p:blipFill>
          <a:blip r:embed="rId13" cstate="print"/>
          <a:srcRect/>
          <a:stretch>
            <a:fillRect/>
          </a:stretch>
        </p:blipFill>
        <p:spPr bwMode="auto">
          <a:xfrm>
            <a:off x="3175" y="0"/>
            <a:ext cx="9137650" cy="6858000"/>
          </a:xfrm>
          <a:prstGeom prst="rect">
            <a:avLst/>
          </a:prstGeom>
          <a:noFill/>
          <a:ln w="9525">
            <a:noFill/>
            <a:miter lim="800000"/>
            <a:headEnd/>
            <a:tailEnd/>
          </a:ln>
        </p:spPr>
      </p:pic>
    </p:spTree>
    <p:extLst>
      <p:ext uri="{BB962C8B-B14F-4D97-AF65-F5344CB8AC3E}">
        <p14:creationId xmlns:p14="http://schemas.microsoft.com/office/powerpoint/2010/main" val="17816578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imes New Roman" pitchFamily="18" charset="0"/>
        </a:defRPr>
      </a:lvl2pPr>
      <a:lvl3pPr algn="ctr" rtl="0" eaLnBrk="1" fontAlgn="base" hangingPunct="1">
        <a:spcBef>
          <a:spcPct val="0"/>
        </a:spcBef>
        <a:spcAft>
          <a:spcPct val="0"/>
        </a:spcAft>
        <a:defRPr sz="4400">
          <a:solidFill>
            <a:schemeClr val="tx1"/>
          </a:solidFill>
          <a:latin typeface="Times New Roman" pitchFamily="18" charset="0"/>
        </a:defRPr>
      </a:lvl3pPr>
      <a:lvl4pPr algn="ctr" rtl="0" eaLnBrk="1" fontAlgn="base" hangingPunct="1">
        <a:spcBef>
          <a:spcPct val="0"/>
        </a:spcBef>
        <a:spcAft>
          <a:spcPct val="0"/>
        </a:spcAft>
        <a:defRPr sz="4400">
          <a:solidFill>
            <a:schemeClr val="tx1"/>
          </a:solidFill>
          <a:latin typeface="Times New Roman" pitchFamily="18" charset="0"/>
        </a:defRPr>
      </a:lvl4pPr>
      <a:lvl5pPr algn="ctr" rtl="0" eaLnBrk="1" fontAlgn="base" hangingPunct="1">
        <a:spcBef>
          <a:spcPct val="0"/>
        </a:spcBef>
        <a:spcAft>
          <a:spcPct val="0"/>
        </a:spcAft>
        <a:defRPr sz="4400">
          <a:solidFill>
            <a:schemeClr val="tx1"/>
          </a:solidFill>
          <a:latin typeface="Times New Roman" pitchFamily="18" charset="0"/>
        </a:defRPr>
      </a:lvl5pPr>
      <a:lvl6pPr marL="457200" algn="ctr" rtl="0" eaLnBrk="1" fontAlgn="base" hangingPunct="1">
        <a:spcBef>
          <a:spcPct val="0"/>
        </a:spcBef>
        <a:spcAft>
          <a:spcPct val="0"/>
        </a:spcAft>
        <a:defRPr sz="4400">
          <a:solidFill>
            <a:schemeClr val="tx1"/>
          </a:solidFill>
          <a:latin typeface="Times New Roman" pitchFamily="18" charset="0"/>
        </a:defRPr>
      </a:lvl6pPr>
      <a:lvl7pPr marL="914400" algn="ctr" rtl="0" eaLnBrk="1" fontAlgn="base" hangingPunct="1">
        <a:spcBef>
          <a:spcPct val="0"/>
        </a:spcBef>
        <a:spcAft>
          <a:spcPct val="0"/>
        </a:spcAft>
        <a:defRPr sz="4400">
          <a:solidFill>
            <a:schemeClr val="tx1"/>
          </a:solidFill>
          <a:latin typeface="Times New Roman" pitchFamily="18" charset="0"/>
        </a:defRPr>
      </a:lvl7pPr>
      <a:lvl8pPr marL="1371600" algn="ctr" rtl="0" eaLnBrk="1" fontAlgn="base" hangingPunct="1">
        <a:spcBef>
          <a:spcPct val="0"/>
        </a:spcBef>
        <a:spcAft>
          <a:spcPct val="0"/>
        </a:spcAft>
        <a:defRPr sz="4400">
          <a:solidFill>
            <a:schemeClr val="tx1"/>
          </a:solidFill>
          <a:latin typeface="Times New Roman" pitchFamily="18" charset="0"/>
        </a:defRPr>
      </a:lvl8pPr>
      <a:lvl9pPr marL="1828800" algn="ctr" rtl="0" eaLnBrk="1" fontAlgn="base" hangingPunct="1">
        <a:spcBef>
          <a:spcPct val="0"/>
        </a:spcBef>
        <a:spcAft>
          <a:spcPct val="0"/>
        </a:spcAft>
        <a:defRPr sz="4400">
          <a:solidFill>
            <a:schemeClr val="tx1"/>
          </a:solidFill>
          <a:latin typeface="Times New Roman"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30270-0964-4608-8690-00DDA8842DC1}" type="datetime1">
              <a:rPr lang="en-US" smtClean="0"/>
              <a:t>9/19/2016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Nguyen Van Hieu, Mathematics for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87920-0376-497B-84F4-BFE2A3F810DA}" type="slidenum">
              <a:rPr lang="en-US" smtClean="0"/>
              <a:pPr/>
              <a:t>‹#›</a:t>
            </a:fld>
            <a:endParaRPr lang="en-US"/>
          </a:p>
        </p:txBody>
      </p:sp>
    </p:spTree>
    <p:extLst>
      <p:ext uri="{BB962C8B-B14F-4D97-AF65-F5344CB8AC3E}">
        <p14:creationId xmlns:p14="http://schemas.microsoft.com/office/powerpoint/2010/main" val="426460643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60" r:id="rId12"/>
    <p:sldLayoutId id="2147483761"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5" r:id="rId26"/>
    <p:sldLayoutId id="2147483776" r:id="rId27"/>
    <p:sldLayoutId id="2147483777" r:id="rId28"/>
    <p:sldLayoutId id="2147483778" r:id="rId29"/>
    <p:sldLayoutId id="2147483779" r:id="rId30"/>
    <p:sldLayoutId id="2147483780" r:id="rId31"/>
    <p:sldLayoutId id="2147483781" r:id="rId32"/>
    <p:sldLayoutId id="2147483782" r:id="rId33"/>
    <p:sldLayoutId id="2147483783" r:id="rId34"/>
    <p:sldLayoutId id="2147483784" r:id="rId35"/>
    <p:sldLayoutId id="2147483785" r:id="rId36"/>
    <p:sldLayoutId id="2147483786" r:id="rId37"/>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75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atin typeface="Arial" charset="0"/>
              </a:defRPr>
            </a:lvl1pPr>
          </a:lstStyle>
          <a:p>
            <a:pPr fontAlgn="base">
              <a:spcAft>
                <a:spcPct val="0"/>
              </a:spcAft>
              <a:defRPr/>
            </a:pPr>
            <a:endParaRPr lang="en-US" altLang="en-US">
              <a:solidFill>
                <a:srgbClr val="000000"/>
              </a:solidFill>
            </a:endParaRPr>
          </a:p>
        </p:txBody>
      </p:sp>
      <p:sp>
        <p:nvSpPr>
          <p:cNvPr id="1075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atin typeface="Arial" charset="0"/>
              </a:defRPr>
            </a:lvl1pPr>
          </a:lstStyle>
          <a:p>
            <a:pPr fontAlgn="base">
              <a:spcAft>
                <a:spcPct val="0"/>
              </a:spcAft>
              <a:defRPr/>
            </a:pPr>
            <a:endParaRPr lang="en-US" altLang="en-US">
              <a:solidFill>
                <a:srgbClr val="000000"/>
              </a:solidFill>
            </a:endParaRPr>
          </a:p>
        </p:txBody>
      </p:sp>
      <p:sp>
        <p:nvSpPr>
          <p:cNvPr id="1075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atin typeface="Arial" charset="0"/>
              </a:defRPr>
            </a:lvl1pPr>
          </a:lstStyle>
          <a:p>
            <a:pPr fontAlgn="base">
              <a:spcAft>
                <a:spcPct val="0"/>
              </a:spcAft>
              <a:defRPr/>
            </a:pPr>
            <a:fld id="{7E5A34F7-CAB0-4FBC-B941-3300E7EA2133}" type="slidenum">
              <a:rPr lang="en-US" altLang="en-US">
                <a:solidFill>
                  <a:srgbClr val="000000"/>
                </a:solidFill>
              </a:rPr>
              <a:pPr fontAlgn="base">
                <a:spcAft>
                  <a:spcPct val="0"/>
                </a:spcAft>
                <a:defRPr/>
              </a:pPr>
              <a:t>‹#›</a:t>
            </a:fld>
            <a:endParaRPr lang="en-US" altLang="en-US">
              <a:solidFill>
                <a:srgbClr val="000000"/>
              </a:solidFill>
            </a:endParaRPr>
          </a:p>
        </p:txBody>
      </p:sp>
      <p:grpSp>
        <p:nvGrpSpPr>
          <p:cNvPr id="1032" name="Group 8"/>
          <p:cNvGrpSpPr>
            <a:grpSpLocks/>
          </p:cNvGrpSpPr>
          <p:nvPr/>
        </p:nvGrpSpPr>
        <p:grpSpPr bwMode="auto">
          <a:xfrm>
            <a:off x="8153400" y="152400"/>
            <a:ext cx="792163" cy="1295400"/>
            <a:chOff x="5136" y="960"/>
            <a:chExt cx="528" cy="864"/>
          </a:xfrm>
        </p:grpSpPr>
        <p:sp>
          <p:nvSpPr>
            <p:cNvPr id="1034"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5"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6"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7"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8"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9"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0"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1"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2"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3"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4"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5"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6"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7"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8"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9"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0"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1"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2"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3"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4"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5"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6"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7"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8"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9"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0"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1"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2"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3"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4"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grpSp>
    </p:spTree>
    <p:extLst>
      <p:ext uri="{BB962C8B-B14F-4D97-AF65-F5344CB8AC3E}">
        <p14:creationId xmlns:p14="http://schemas.microsoft.com/office/powerpoint/2010/main" val="2888101867"/>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2103728715"/>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7.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6.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3" Type="http://schemas.openxmlformats.org/officeDocument/2006/relationships/hyperlink" Target="http://hipre.aalto.fi/" TargetMode="External"/><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9.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5.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5.xml"/></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5.xml"/><Relationship Id="rId1" Type="http://schemas.openxmlformats.org/officeDocument/2006/relationships/vmlDrawing" Target="../drawings/vmlDrawing3.vml"/><Relationship Id="rId5" Type="http://schemas.openxmlformats.org/officeDocument/2006/relationships/image" Target="../media/image72.wmf"/><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3" Type="http://schemas.openxmlformats.org/officeDocument/2006/relationships/hyperlink" Target="http://careerbuilder.vn/vi/talentcommunity/de-co-muc-luong-khoi-diem-cao.35A509BE.html" TargetMode="External"/><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0013" y="1676400"/>
            <a:ext cx="8675687" cy="1914525"/>
          </a:xfrm>
        </p:spPr>
        <p:txBody>
          <a:bodyPr/>
          <a:lstStyle/>
          <a:p>
            <a:pPr algn="r"/>
            <a:r>
              <a:rPr lang="en-US" sz="3200" b="1" dirty="0">
                <a:solidFill>
                  <a:srgbClr val="C00000"/>
                </a:solidFill>
                <a:latin typeface="Arial" pitchFamily="34" charset="0"/>
                <a:cs typeface="Arial" pitchFamily="34" charset="0"/>
              </a:rPr>
              <a:t>BÀI </a:t>
            </a:r>
            <a:r>
              <a:rPr lang="en-US" sz="3200" b="1">
                <a:solidFill>
                  <a:srgbClr val="C00000"/>
                </a:solidFill>
                <a:latin typeface="Arial" pitchFamily="34" charset="0"/>
                <a:cs typeface="Arial" pitchFamily="34" charset="0"/>
              </a:rPr>
              <a:t>GIẢNG CSHTT</a:t>
            </a:r>
            <a:br>
              <a:rPr lang="en-US" sz="2800" b="1">
                <a:latin typeface="Arial" pitchFamily="34" charset="0"/>
                <a:cs typeface="Arial" pitchFamily="34" charset="0"/>
              </a:rPr>
            </a:br>
            <a:r>
              <a:rPr lang="en-US" sz="2800" b="1">
                <a:latin typeface="Arial" pitchFamily="34" charset="0"/>
                <a:cs typeface="Arial" pitchFamily="34" charset="0"/>
              </a:rPr>
              <a:t> </a:t>
            </a:r>
            <a:r>
              <a:rPr lang="en-US" sz="2400">
                <a:latin typeface="Arial" pitchFamily="34" charset="0"/>
                <a:cs typeface="Arial" pitchFamily="34" charset="0"/>
              </a:rPr>
              <a:t> </a:t>
            </a:r>
            <a:r>
              <a:rPr lang="en-US" sz="2400" b="1">
                <a:solidFill>
                  <a:srgbClr val="C00000"/>
                </a:solidFill>
                <a:latin typeface="Arial" pitchFamily="34" charset="0"/>
                <a:cs typeface="Arial" pitchFamily="34" charset="0"/>
              </a:rPr>
              <a:t>DSS:</a:t>
            </a:r>
            <a:r>
              <a:rPr lang="en-US" sz="2400">
                <a:latin typeface="Arial" pitchFamily="34" charset="0"/>
                <a:cs typeface="Arial" pitchFamily="34" charset="0"/>
              </a:rPr>
              <a:t> </a:t>
            </a:r>
            <a:r>
              <a:rPr lang="en-US" sz="2400" b="1">
                <a:latin typeface="Arial" pitchFamily="34" charset="0"/>
                <a:cs typeface="Arial" pitchFamily="34" charset="0"/>
              </a:rPr>
              <a:t> </a:t>
            </a:r>
            <a:r>
              <a:rPr lang="en-US" sz="2400" b="1" dirty="0">
                <a:latin typeface="Arial" pitchFamily="34" charset="0"/>
                <a:cs typeface="Arial" pitchFamily="34" charset="0"/>
              </a:rPr>
              <a:t>MÔ </a:t>
            </a:r>
            <a:r>
              <a:rPr lang="en-US" sz="2400" b="1">
                <a:latin typeface="Arial" pitchFamily="34" charset="0"/>
                <a:cs typeface="Arial" pitchFamily="34" charset="0"/>
              </a:rPr>
              <a:t>HÌNH TOÁN (AHP)</a:t>
            </a:r>
            <a:endParaRPr lang="en-US" sz="2200" b="1" i="1" dirty="0">
              <a:solidFill>
                <a:srgbClr val="0070C0"/>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492875"/>
            <a:ext cx="2133600" cy="365125"/>
          </a:xfrm>
        </p:spPr>
        <p:txBody>
          <a:bodyPr/>
          <a:lstStyle/>
          <a:p>
            <a:pPr>
              <a:defRPr/>
            </a:pPr>
            <a:fld id="{F93BC803-8472-4D1C-885B-CFFE5931B993}" type="slidenum">
              <a:rPr lang="vi-VN" smtClean="0"/>
              <a:pPr>
                <a:defRPr/>
              </a:pPr>
              <a:t>1</a:t>
            </a:fld>
            <a:endParaRPr lang="vi-VN"/>
          </a:p>
        </p:txBody>
      </p:sp>
      <p:sp>
        <p:nvSpPr>
          <p:cNvPr id="3" name="TextBox 2"/>
          <p:cNvSpPr txBox="1"/>
          <p:nvPr/>
        </p:nvSpPr>
        <p:spPr>
          <a:xfrm>
            <a:off x="4953000" y="5037513"/>
            <a:ext cx="3810000" cy="1231106"/>
          </a:xfrm>
          <a:prstGeom prst="rect">
            <a:avLst/>
          </a:prstGeom>
          <a:noFill/>
        </p:spPr>
        <p:txBody>
          <a:bodyPr wrap="square" rtlCol="0">
            <a:spAutoFit/>
          </a:bodyPr>
          <a:lstStyle/>
          <a:p>
            <a:pPr lvl="3"/>
            <a:r>
              <a:rPr lang="en-US" sz="1400" b="1" dirty="0">
                <a:latin typeface=".VnCentury Schoolbook" pitchFamily="34" charset="0"/>
              </a:rPr>
              <a:t>Nguyen Van </a:t>
            </a:r>
            <a:r>
              <a:rPr lang="en-US" sz="1400" b="1" dirty="0" err="1">
                <a:latin typeface=".VnCentury Schoolbook" pitchFamily="34" charset="0"/>
              </a:rPr>
              <a:t>Hieu</a:t>
            </a:r>
            <a:endParaRPr lang="en-US" sz="1400" b="1" dirty="0">
              <a:latin typeface=".VnCentury Schoolbook" pitchFamily="34" charset="0"/>
            </a:endParaRPr>
          </a:p>
          <a:p>
            <a:pPr lvl="1"/>
            <a:r>
              <a:rPr lang="vi-VN" sz="1400" dirty="0"/>
              <a:t>I</a:t>
            </a:r>
            <a:r>
              <a:rPr lang="en-US" sz="1400" dirty="0" err="1">
                <a:latin typeface=".VnCentury Schoolbook" pitchFamily="34" charset="0"/>
              </a:rPr>
              <a:t>nformation</a:t>
            </a:r>
            <a:r>
              <a:rPr lang="en-US" sz="1400" dirty="0">
                <a:latin typeface=".VnCentury Schoolbook" pitchFamily="34" charset="0"/>
              </a:rPr>
              <a:t> Technology</a:t>
            </a:r>
            <a:r>
              <a:rPr lang="vi-VN" sz="1400" dirty="0"/>
              <a:t> Faculty</a:t>
            </a:r>
            <a:r>
              <a:rPr lang="en-US" sz="1400" dirty="0">
                <a:latin typeface=".VnCentury Schoolbook" pitchFamily="34" charset="0"/>
              </a:rPr>
              <a:t> </a:t>
            </a:r>
          </a:p>
          <a:p>
            <a:r>
              <a:rPr lang="en-US" sz="1400" dirty="0">
                <a:latin typeface=".VnCentury Schoolbook" pitchFamily="34" charset="0"/>
              </a:rPr>
              <a:t>The </a:t>
            </a:r>
            <a:r>
              <a:rPr lang="vi-VN" sz="1400" dirty="0"/>
              <a:t>University</a:t>
            </a:r>
            <a:r>
              <a:rPr lang="en-US" sz="1400" dirty="0">
                <a:latin typeface=".VnCentury Schoolbook" pitchFamily="34" charset="0"/>
              </a:rPr>
              <a:t> </a:t>
            </a:r>
            <a:r>
              <a:rPr lang="vi-VN" sz="1400" dirty="0"/>
              <a:t>of Danang</a:t>
            </a:r>
            <a:r>
              <a:rPr lang="en-US" sz="1400" dirty="0">
                <a:latin typeface=".VnCentury Schoolbook" pitchFamily="34" charset="0"/>
              </a:rPr>
              <a:t>, University of Science and Technology (UD-UST)</a:t>
            </a:r>
          </a:p>
          <a:p>
            <a:endParaRPr lang="en-US" sz="1600" dirty="0">
              <a:latin typeface=".VnCentury Schoolbook"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38200"/>
            <a:ext cx="8458200" cy="4525963"/>
          </a:xfrm>
        </p:spPr>
        <p:txBody>
          <a:bodyPr>
            <a:normAutofit/>
          </a:bodyPr>
          <a:lstStyle/>
          <a:p>
            <a:pPr>
              <a:buSzPct val="70000"/>
              <a:buFont typeface="Wingdings" pitchFamily="2" charset="2"/>
              <a:buChar char="§"/>
            </a:pPr>
            <a:r>
              <a:rPr lang="en-US" dirty="0" err="1"/>
              <a:t>Người</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xác</a:t>
            </a:r>
            <a:r>
              <a:rPr lang="en-US" dirty="0"/>
              <a:t> </a:t>
            </a:r>
            <a:r>
              <a:rPr lang="en-US" dirty="0" err="1"/>
              <a:t>định</a:t>
            </a:r>
            <a:r>
              <a:rPr lang="en-US" dirty="0"/>
              <a:t> “</a:t>
            </a:r>
            <a:r>
              <a:rPr lang="en-US" dirty="0" err="1"/>
              <a:t>trọng</a:t>
            </a:r>
            <a:r>
              <a:rPr lang="en-US" dirty="0"/>
              <a:t> </a:t>
            </a:r>
            <a:r>
              <a:rPr lang="en-US" dirty="0" err="1"/>
              <a:t>số</a:t>
            </a:r>
            <a:r>
              <a:rPr lang="en-US" dirty="0"/>
              <a:t>” </a:t>
            </a:r>
            <a:r>
              <a:rPr lang="en-US" dirty="0" err="1"/>
              <a:t>tầm</a:t>
            </a:r>
            <a:r>
              <a:rPr lang="en-US" dirty="0"/>
              <a:t> </a:t>
            </a:r>
            <a:r>
              <a:rPr lang="en-US" dirty="0" err="1"/>
              <a:t>quan</a:t>
            </a:r>
            <a:r>
              <a:rPr lang="en-US" dirty="0"/>
              <a:t> </a:t>
            </a:r>
            <a:r>
              <a:rPr lang="en-US" dirty="0" err="1"/>
              <a:t>trọng</a:t>
            </a:r>
            <a:r>
              <a:rPr lang="en-US" dirty="0"/>
              <a:t> </a:t>
            </a:r>
            <a:r>
              <a:rPr lang="en-US" dirty="0" err="1"/>
              <a:t>cho</a:t>
            </a:r>
            <a:r>
              <a:rPr lang="en-US" dirty="0"/>
              <a:t> </a:t>
            </a:r>
            <a:r>
              <a:rPr lang="en-US" dirty="0" err="1"/>
              <a:t>các</a:t>
            </a:r>
            <a:r>
              <a:rPr lang="en-US" dirty="0"/>
              <a:t> </a:t>
            </a:r>
            <a:r>
              <a:rPr lang="en-US" dirty="0" err="1"/>
              <a:t>nhân</a:t>
            </a:r>
            <a:r>
              <a:rPr lang="en-US" dirty="0"/>
              <a:t> </a:t>
            </a:r>
            <a:r>
              <a:rPr lang="en-US" dirty="0" err="1"/>
              <a:t>tố</a:t>
            </a:r>
            <a:r>
              <a:rPr lang="en-US" dirty="0"/>
              <a:t>:</a:t>
            </a:r>
          </a:p>
          <a:p>
            <a:endParaRPr lang="en-US" dirty="0"/>
          </a:p>
          <a:p>
            <a:endParaRPr lang="en-US" dirty="0"/>
          </a:p>
          <a:p>
            <a:endParaRPr lang="en-US" dirty="0"/>
          </a:p>
          <a:p>
            <a:endParaRPr lang="en-US" dirty="0"/>
          </a:p>
          <a:p>
            <a:endParaRPr lang="en-US" dirty="0"/>
          </a:p>
          <a:p>
            <a:r>
              <a:rPr lang="en-US" dirty="0" err="1"/>
              <a:t>Người</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đánh</a:t>
            </a:r>
            <a:r>
              <a:rPr lang="en-US" dirty="0"/>
              <a:t> </a:t>
            </a:r>
            <a:r>
              <a:rPr lang="en-US" dirty="0" err="1"/>
              <a:t>giá</a:t>
            </a:r>
            <a:r>
              <a:rPr lang="en-US" dirty="0"/>
              <a:t> </a:t>
            </a:r>
            <a:r>
              <a:rPr lang="en-US" dirty="0" err="1"/>
              <a:t>phương</a:t>
            </a:r>
            <a:r>
              <a:rPr lang="en-US" dirty="0"/>
              <a:t> </a:t>
            </a:r>
            <a:r>
              <a:rPr lang="en-US" dirty="0" err="1"/>
              <a:t>án</a:t>
            </a:r>
            <a:r>
              <a:rPr lang="en-US" dirty="0"/>
              <a:t> </a:t>
            </a:r>
            <a:r>
              <a:rPr lang="en-US" dirty="0" err="1"/>
              <a:t>yêu</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tầng</a:t>
            </a:r>
            <a:r>
              <a:rPr lang="en-US" dirty="0"/>
              <a:t> </a:t>
            </a:r>
            <a:r>
              <a:rPr lang="en-US" dirty="0" err="1"/>
              <a:t>nhân</a:t>
            </a:r>
            <a:r>
              <a:rPr lang="en-US" dirty="0"/>
              <a:t> </a:t>
            </a:r>
            <a:r>
              <a:rPr lang="en-US" dirty="0" err="1"/>
              <a:t>tố</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094482"/>
              </p:ext>
            </p:extLst>
          </p:nvPr>
        </p:nvGraphicFramePr>
        <p:xfrm>
          <a:off x="2286000" y="1524000"/>
          <a:ext cx="3962400" cy="1940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457200">
                <a:tc>
                  <a:txBody>
                    <a:bodyPr/>
                    <a:lstStyle/>
                    <a:p>
                      <a:r>
                        <a:rPr lang="en-US" dirty="0"/>
                        <a:t>NHÂN</a:t>
                      </a:r>
                      <a:r>
                        <a:rPr lang="en-US" baseline="0" dirty="0"/>
                        <a:t> TỐ</a:t>
                      </a:r>
                      <a:endParaRPr lang="en-US" dirty="0"/>
                    </a:p>
                  </a:txBody>
                  <a:tcPr/>
                </a:tc>
                <a:tc>
                  <a:txBody>
                    <a:bodyPr/>
                    <a:lstStyle/>
                    <a:p>
                      <a:r>
                        <a:rPr lang="en-US" dirty="0"/>
                        <a:t>TRỌNG</a:t>
                      </a:r>
                      <a:r>
                        <a:rPr lang="en-US" baseline="0" dirty="0"/>
                        <a:t> SỐ</a:t>
                      </a:r>
                      <a:endParaRPr lang="en-US" dirty="0"/>
                    </a:p>
                  </a:txBody>
                  <a:tcPr/>
                </a:tc>
                <a:extLst>
                  <a:ext uri="{0D108BD9-81ED-4DB2-BD59-A6C34878D82A}">
                    <a16:rowId xmlns:a16="http://schemas.microsoft.com/office/drawing/2014/main" val="10000"/>
                  </a:ext>
                </a:extLst>
              </a:tr>
              <a:tr h="370840">
                <a:tc>
                  <a:txBody>
                    <a:bodyPr/>
                    <a:lstStyle/>
                    <a:p>
                      <a:r>
                        <a:rPr lang="en-US" dirty="0"/>
                        <a:t>Salary</a:t>
                      </a:r>
                    </a:p>
                  </a:txBody>
                  <a:tcPr/>
                </a:tc>
                <a:tc>
                  <a:txBody>
                    <a:bodyPr/>
                    <a:lstStyle/>
                    <a:p>
                      <a:pPr algn="ctr"/>
                      <a:r>
                        <a:rPr lang="en-US" dirty="0"/>
                        <a:t>0.3</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0.5</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0.1</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0.1</a:t>
                      </a:r>
                    </a:p>
                  </a:txBody>
                  <a:tcPr/>
                </a:tc>
                <a:extLst>
                  <a:ext uri="{0D108BD9-81ED-4DB2-BD59-A6C34878D82A}">
                    <a16:rowId xmlns:a16="http://schemas.microsoft.com/office/drawing/2014/main" val="10004"/>
                  </a:ext>
                </a:extLst>
              </a:tr>
            </a:tbl>
          </a:graphicData>
        </a:graphic>
      </p:graphicFrame>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4.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2" name="Rectangle 1"/>
          <p:cNvSpPr/>
          <p:nvPr/>
        </p:nvSpPr>
        <p:spPr>
          <a:xfrm>
            <a:off x="6477000" y="1524000"/>
            <a:ext cx="2286000" cy="646331"/>
          </a:xfrm>
          <a:prstGeom prst="rect">
            <a:avLst/>
          </a:prstGeom>
        </p:spPr>
        <p:txBody>
          <a:bodyPr wrap="square">
            <a:spAutoFit/>
          </a:bodyPr>
          <a:lstStyle/>
          <a:p>
            <a:pPr>
              <a:buFont typeface="Arial" pitchFamily="34" charset="0"/>
              <a:buChar char="•"/>
            </a:pPr>
            <a:r>
              <a:rPr lang="en-US" dirty="0" err="1"/>
              <a:t>Trọng</a:t>
            </a:r>
            <a:r>
              <a:rPr lang="en-US" dirty="0"/>
              <a:t> </a:t>
            </a:r>
            <a:r>
              <a:rPr lang="en-US" dirty="0" err="1"/>
              <a:t>số</a:t>
            </a:r>
            <a:r>
              <a:rPr lang="en-US" dirty="0"/>
              <a:t> </a:t>
            </a:r>
            <a:r>
              <a:rPr lang="en-US" dirty="0" err="1"/>
              <a:t>thuộc</a:t>
            </a:r>
            <a:r>
              <a:rPr lang="en-US" dirty="0"/>
              <a:t> [0,1]</a:t>
            </a:r>
          </a:p>
          <a:p>
            <a:pPr>
              <a:buFont typeface="Arial" pitchFamily="34" charset="0"/>
              <a:buChar char="•"/>
            </a:pPr>
            <a:r>
              <a:rPr lang="en-US" dirty="0" err="1"/>
              <a:t>Tổng</a:t>
            </a:r>
            <a:r>
              <a:rPr lang="en-US" dirty="0"/>
              <a:t> </a:t>
            </a:r>
            <a:r>
              <a:rPr lang="en-US" dirty="0" err="1"/>
              <a:t>trọng</a:t>
            </a:r>
            <a:r>
              <a:rPr lang="en-US" dirty="0"/>
              <a:t> </a:t>
            </a:r>
            <a:r>
              <a:rPr lang="en-US" dirty="0" err="1"/>
              <a:t>số</a:t>
            </a:r>
            <a:r>
              <a:rPr lang="en-US" dirty="0"/>
              <a:t> </a:t>
            </a:r>
            <a:r>
              <a:rPr lang="en-US" dirty="0" err="1"/>
              <a:t>bằng</a:t>
            </a:r>
            <a:r>
              <a:rPr lang="en-US" dirty="0"/>
              <a:t> 1</a:t>
            </a:r>
          </a:p>
        </p:txBody>
      </p:sp>
      <p:graphicFrame>
        <p:nvGraphicFramePr>
          <p:cNvPr id="7" name="Table 6"/>
          <p:cNvGraphicFramePr>
            <a:graphicFrameLocks noGrp="1"/>
          </p:cNvGraphicFramePr>
          <p:nvPr>
            <p:extLst>
              <p:ext uri="{D42A27DB-BD31-4B8C-83A1-F6EECF244321}">
                <p14:modId xmlns:p14="http://schemas.microsoft.com/office/powerpoint/2010/main" val="2137557718"/>
              </p:ext>
            </p:extLst>
          </p:nvPr>
        </p:nvGraphicFramePr>
        <p:xfrm>
          <a:off x="1447800" y="4800600"/>
          <a:ext cx="6705600" cy="1940560"/>
        </p:xfrm>
        <a:graphic>
          <a:graphicData uri="http://schemas.openxmlformats.org/drawingml/2006/table">
            <a:tbl>
              <a:tblPr firstRow="1" bandRow="1">
                <a:tableStyleId>{5C22544A-7EE6-4342-B048-85BDC9FD1C3A}</a:tableStyleId>
              </a:tblPr>
              <a:tblGrid>
                <a:gridCol w="1490133">
                  <a:extLst>
                    <a:ext uri="{9D8B030D-6E8A-4147-A177-3AD203B41FA5}">
                      <a16:colId xmlns:a16="http://schemas.microsoft.com/office/drawing/2014/main" val="20000"/>
                    </a:ext>
                  </a:extLst>
                </a:gridCol>
                <a:gridCol w="1738489">
                  <a:extLst>
                    <a:ext uri="{9D8B030D-6E8A-4147-A177-3AD203B41FA5}">
                      <a16:colId xmlns:a16="http://schemas.microsoft.com/office/drawing/2014/main" val="20001"/>
                    </a:ext>
                  </a:extLst>
                </a:gridCol>
                <a:gridCol w="1738489">
                  <a:extLst>
                    <a:ext uri="{9D8B030D-6E8A-4147-A177-3AD203B41FA5}">
                      <a16:colId xmlns:a16="http://schemas.microsoft.com/office/drawing/2014/main" val="20002"/>
                    </a:ext>
                  </a:extLst>
                </a:gridCol>
                <a:gridCol w="1738489">
                  <a:extLst>
                    <a:ext uri="{9D8B030D-6E8A-4147-A177-3AD203B41FA5}">
                      <a16:colId xmlns:a16="http://schemas.microsoft.com/office/drawing/2014/main" val="20003"/>
                    </a:ext>
                  </a:extLst>
                </a:gridCol>
              </a:tblGrid>
              <a:tr h="457200">
                <a:tc>
                  <a:txBody>
                    <a:bodyPr/>
                    <a:lstStyle/>
                    <a:p>
                      <a:pPr algn="ctr"/>
                      <a:r>
                        <a:rPr lang="en-US" dirty="0"/>
                        <a:t>NHÂN</a:t>
                      </a:r>
                      <a:r>
                        <a:rPr lang="en-US" baseline="0" dirty="0"/>
                        <a:t> TỐ</a:t>
                      </a:r>
                      <a:endParaRPr lang="en-US" dirty="0"/>
                    </a:p>
                  </a:txBody>
                  <a:tcPr/>
                </a:tc>
                <a:tc>
                  <a:txBody>
                    <a:bodyPr/>
                    <a:lstStyle/>
                    <a:p>
                      <a:pPr algn="ctr"/>
                      <a:r>
                        <a:rPr lang="en-US" dirty="0"/>
                        <a:t>CÔNG</a:t>
                      </a:r>
                      <a:r>
                        <a:rPr lang="en-US" baseline="0" dirty="0"/>
                        <a:t> VIỆC A</a:t>
                      </a:r>
                      <a:endParaRPr lang="en-US" dirty="0"/>
                    </a:p>
                  </a:txBody>
                  <a:tcPr/>
                </a:tc>
                <a:tc>
                  <a:txBody>
                    <a:bodyPr/>
                    <a:lstStyle/>
                    <a:p>
                      <a:pPr algn="ctr"/>
                      <a:r>
                        <a:rPr lang="en-US" dirty="0"/>
                        <a:t>CÔNG</a:t>
                      </a:r>
                      <a:r>
                        <a:rPr lang="en-US" baseline="0" dirty="0"/>
                        <a:t> VIỆC B</a:t>
                      </a:r>
                      <a:endParaRPr lang="en-US" dirty="0"/>
                    </a:p>
                  </a:txBody>
                  <a:tcPr/>
                </a:tc>
                <a:tc>
                  <a:txBody>
                    <a:bodyPr/>
                    <a:lstStyle/>
                    <a:p>
                      <a:pPr algn="ctr"/>
                      <a:r>
                        <a:rPr lang="en-US" dirty="0"/>
                        <a:t>CÔNG</a:t>
                      </a:r>
                      <a:r>
                        <a:rPr lang="en-US" baseline="0" dirty="0"/>
                        <a:t> VIỆC C</a:t>
                      </a:r>
                      <a:endParaRPr lang="en-US" dirty="0"/>
                    </a:p>
                  </a:txBody>
                  <a:tcPr/>
                </a:tc>
                <a:extLst>
                  <a:ext uri="{0D108BD9-81ED-4DB2-BD59-A6C34878D82A}">
                    <a16:rowId xmlns:a16="http://schemas.microsoft.com/office/drawing/2014/main" val="10000"/>
                  </a:ext>
                </a:extLst>
              </a:tr>
              <a:tr h="370840">
                <a:tc>
                  <a:txBody>
                    <a:bodyPr/>
                    <a:lstStyle/>
                    <a:p>
                      <a:r>
                        <a:rPr lang="en-US" dirty="0"/>
                        <a:t>Salary</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0.9</a:t>
                      </a:r>
                    </a:p>
                  </a:txBody>
                  <a:tcPr/>
                </a:tc>
                <a:tc>
                  <a:txBody>
                    <a:bodyPr/>
                    <a:lstStyle/>
                    <a:p>
                      <a:pPr algn="ctr"/>
                      <a:r>
                        <a:rPr lang="en-US" dirty="0"/>
                        <a:t>0.7</a:t>
                      </a:r>
                    </a:p>
                  </a:txBody>
                  <a:tcPr/>
                </a:tc>
                <a:tc>
                  <a:txBody>
                    <a:bodyPr/>
                    <a:lstStyle/>
                    <a:p>
                      <a:pPr algn="ctr"/>
                      <a:r>
                        <a:rPr lang="en-US" dirty="0"/>
                        <a:t>0.6</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0.6</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0.9</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451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656628"/>
            <a:ext cx="8229600" cy="4525963"/>
          </a:xfrm>
        </p:spPr>
        <p:txBody>
          <a:bodyPr/>
          <a:lstStyle/>
          <a:p>
            <a:pPr>
              <a:buSzPct val="70000"/>
              <a:buFont typeface="Wingdings" pitchFamily="2" charset="2"/>
              <a:buChar char="§"/>
            </a:pPr>
            <a:r>
              <a:rPr lang="en-US" dirty="0" err="1"/>
              <a:t>Đánh</a:t>
            </a:r>
            <a:r>
              <a:rPr lang="en-US" dirty="0"/>
              <a:t> </a:t>
            </a:r>
            <a:r>
              <a:rPr lang="en-US" dirty="0" err="1"/>
              <a:t>giá</a:t>
            </a:r>
            <a:r>
              <a:rPr lang="en-US" dirty="0"/>
              <a:t> </a:t>
            </a:r>
            <a:r>
              <a:rPr lang="en-US" b="1" dirty="0" err="1"/>
              <a:t>công</a:t>
            </a:r>
            <a:r>
              <a:rPr lang="en-US" b="1" dirty="0"/>
              <a:t> </a:t>
            </a:r>
            <a:r>
              <a:rPr lang="en-US" b="1" dirty="0" err="1"/>
              <a:t>việc</a:t>
            </a:r>
            <a:r>
              <a:rPr lang="en-US" b="1" dirty="0"/>
              <a:t> A</a:t>
            </a:r>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97071831"/>
              </p:ext>
            </p:extLst>
          </p:nvPr>
        </p:nvGraphicFramePr>
        <p:xfrm>
          <a:off x="990600" y="1295400"/>
          <a:ext cx="7620002" cy="249428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20000"/>
                    </a:ext>
                  </a:extLst>
                </a:gridCol>
                <a:gridCol w="1568824">
                  <a:extLst>
                    <a:ext uri="{9D8B030D-6E8A-4147-A177-3AD203B41FA5}">
                      <a16:colId xmlns:a16="http://schemas.microsoft.com/office/drawing/2014/main" val="20001"/>
                    </a:ext>
                  </a:extLst>
                </a:gridCol>
                <a:gridCol w="127747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752602">
                  <a:extLst>
                    <a:ext uri="{9D8B030D-6E8A-4147-A177-3AD203B41FA5}">
                      <a16:colId xmlns:a16="http://schemas.microsoft.com/office/drawing/2014/main" val="20004"/>
                    </a:ext>
                  </a:extLst>
                </a:gridCol>
              </a:tblGrid>
              <a:tr h="457200">
                <a:tc>
                  <a:txBody>
                    <a:bodyPr/>
                    <a:lstStyle/>
                    <a:p>
                      <a:pPr algn="ctr"/>
                      <a:r>
                        <a:rPr lang="en-US" dirty="0"/>
                        <a:t>NHÂN</a:t>
                      </a:r>
                      <a:r>
                        <a:rPr lang="en-US" baseline="0" dirty="0"/>
                        <a:t> TỐ</a:t>
                      </a:r>
                      <a:endParaRPr lang="en-US" dirty="0"/>
                    </a:p>
                  </a:txBody>
                  <a:tcPr/>
                </a:tc>
                <a:tc>
                  <a:txBody>
                    <a:bodyPr/>
                    <a:lstStyle/>
                    <a:p>
                      <a:pPr algn="ctr"/>
                      <a:r>
                        <a:rPr lang="en-US" dirty="0"/>
                        <a:t>TRỌNG</a:t>
                      </a:r>
                      <a:r>
                        <a:rPr lang="en-US" baseline="0" dirty="0"/>
                        <a:t> SỐ</a:t>
                      </a:r>
                      <a:endParaRPr lang="en-US" dirty="0"/>
                    </a:p>
                  </a:txBody>
                  <a:tcPr/>
                </a:tc>
                <a:tc>
                  <a:txBody>
                    <a:bodyPr/>
                    <a:lstStyle/>
                    <a:p>
                      <a:pPr algn="ctr"/>
                      <a:endParaRPr lang="en-US" dirty="0"/>
                    </a:p>
                  </a:txBody>
                  <a:tcPr/>
                </a:tc>
                <a:tc>
                  <a:txBody>
                    <a:bodyPr/>
                    <a:lstStyle/>
                    <a:p>
                      <a:pPr algn="ctr"/>
                      <a:r>
                        <a:rPr lang="en-US" dirty="0"/>
                        <a:t>ĐÁNH</a:t>
                      </a:r>
                      <a:r>
                        <a:rPr lang="en-US" baseline="0" dirty="0"/>
                        <a:t> GIÁ PHƯƠNG ÁN</a:t>
                      </a:r>
                      <a:endParaRPr lang="en-US" dirty="0"/>
                    </a:p>
                  </a:txBody>
                  <a:tcPr/>
                </a:tc>
                <a:tc>
                  <a:txBody>
                    <a:bodyPr/>
                    <a:lstStyle/>
                    <a:p>
                      <a:pPr algn="ctr"/>
                      <a:r>
                        <a:rPr lang="en-US" dirty="0"/>
                        <a:t>TRỌNG</a:t>
                      </a:r>
                      <a:r>
                        <a:rPr lang="en-US" baseline="0" dirty="0"/>
                        <a:t> SỐ PHƯƠNG ÁN</a:t>
                      </a:r>
                      <a:endParaRPr lang="en-US" dirty="0"/>
                    </a:p>
                  </a:txBody>
                  <a:tcPr/>
                </a:tc>
                <a:extLst>
                  <a:ext uri="{0D108BD9-81ED-4DB2-BD59-A6C34878D82A}">
                    <a16:rowId xmlns:a16="http://schemas.microsoft.com/office/drawing/2014/main" val="10000"/>
                  </a:ext>
                </a:extLst>
              </a:tr>
              <a:tr h="370840">
                <a:tc>
                  <a:txBody>
                    <a:bodyPr/>
                    <a:lstStyle/>
                    <a:p>
                      <a:r>
                        <a:rPr lang="en-US" dirty="0"/>
                        <a:t>Salary</a:t>
                      </a:r>
                    </a:p>
                  </a:txBody>
                  <a:tcPr/>
                </a:tc>
                <a:tc>
                  <a:txBody>
                    <a:bodyPr/>
                    <a:lstStyle/>
                    <a:p>
                      <a:pPr algn="ctr"/>
                      <a:r>
                        <a:rPr lang="en-US" dirty="0"/>
                        <a:t>0.3</a:t>
                      </a:r>
                    </a:p>
                  </a:txBody>
                  <a:tcPr/>
                </a:tc>
                <a:tc>
                  <a:txBody>
                    <a:bodyPr/>
                    <a:lstStyle/>
                    <a:p>
                      <a:pPr algn="ctr"/>
                      <a:r>
                        <a:rPr lang="en-US" dirty="0"/>
                        <a:t>X</a:t>
                      </a:r>
                    </a:p>
                  </a:txBody>
                  <a:tcPr/>
                </a:tc>
                <a:tc>
                  <a:txBody>
                    <a:bodyPr/>
                    <a:lstStyle/>
                    <a:p>
                      <a:pPr algn="ctr"/>
                      <a:r>
                        <a:rPr lang="en-US" dirty="0"/>
                        <a:t>0.7</a:t>
                      </a:r>
                    </a:p>
                  </a:txBody>
                  <a:tcPr/>
                </a:tc>
                <a:tc>
                  <a:txBody>
                    <a:bodyPr/>
                    <a:lstStyle/>
                    <a:p>
                      <a:pPr algn="ctr" rtl="0" fontAlgn="ctr"/>
                      <a:r>
                        <a:rPr lang="en-US" sz="1800" b="0" i="0" u="none" strike="noStrike">
                          <a:solidFill>
                            <a:srgbClr val="000000"/>
                          </a:solidFill>
                          <a:effectLst/>
                          <a:latin typeface="Times New Roman"/>
                        </a:rPr>
                        <a:t>0.21</a:t>
                      </a:r>
                    </a:p>
                  </a:txBody>
                  <a:tcPr marL="9525" marR="9525" marT="9525" marB="0" anchor="ct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0.5</a:t>
                      </a:r>
                    </a:p>
                  </a:txBody>
                  <a:tcPr/>
                </a:tc>
                <a:tc>
                  <a:txBody>
                    <a:bodyPr/>
                    <a:lstStyle/>
                    <a:p>
                      <a:pPr algn="ctr"/>
                      <a:r>
                        <a:rPr lang="en-US" dirty="0"/>
                        <a:t>X</a:t>
                      </a:r>
                    </a:p>
                  </a:txBody>
                  <a:tcPr/>
                </a:tc>
                <a:tc>
                  <a:txBody>
                    <a:bodyPr/>
                    <a:lstStyle/>
                    <a:p>
                      <a:pPr algn="ctr"/>
                      <a:r>
                        <a:rPr lang="en-US" dirty="0"/>
                        <a:t>0.9</a:t>
                      </a:r>
                    </a:p>
                  </a:txBody>
                  <a:tcPr/>
                </a:tc>
                <a:tc>
                  <a:txBody>
                    <a:bodyPr/>
                    <a:lstStyle/>
                    <a:p>
                      <a:pPr algn="ctr" rtl="0" fontAlgn="ctr"/>
                      <a:r>
                        <a:rPr lang="en-US" sz="1800" b="0" i="0" u="none" strike="noStrike">
                          <a:solidFill>
                            <a:srgbClr val="000000"/>
                          </a:solidFill>
                          <a:effectLst/>
                          <a:latin typeface="Times New Roman"/>
                        </a:rPr>
                        <a:t>0.45</a:t>
                      </a:r>
                    </a:p>
                  </a:txBody>
                  <a:tcPr marL="9525" marR="9525" marT="9525" marB="0" anchor="ct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dirty="0"/>
                        <a:t>0.6</a:t>
                      </a:r>
                    </a:p>
                  </a:txBody>
                  <a:tcPr/>
                </a:tc>
                <a:tc>
                  <a:txBody>
                    <a:bodyPr/>
                    <a:lstStyle/>
                    <a:p>
                      <a:pPr algn="ctr" rtl="0" fontAlgn="ctr"/>
                      <a:r>
                        <a:rPr lang="en-US" sz="1800" b="0" i="0" u="none" strike="noStrike">
                          <a:solidFill>
                            <a:srgbClr val="000000"/>
                          </a:solidFill>
                          <a:effectLst/>
                          <a:latin typeface="Times New Roman"/>
                        </a:rPr>
                        <a:t>0.06</a:t>
                      </a:r>
                    </a:p>
                  </a:txBody>
                  <a:tcPr marL="9525" marR="9525" marT="9525" marB="0" anchor="ct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dirty="0"/>
                        <a:t>0.6</a:t>
                      </a:r>
                    </a:p>
                  </a:txBody>
                  <a:tcPr/>
                </a:tc>
                <a:tc>
                  <a:txBody>
                    <a:bodyPr/>
                    <a:lstStyle/>
                    <a:p>
                      <a:pPr algn="ctr" rtl="0" fontAlgn="ctr"/>
                      <a:r>
                        <a:rPr lang="en-US" sz="1800" b="0" i="0" u="none" strike="noStrike">
                          <a:solidFill>
                            <a:srgbClr val="000000"/>
                          </a:solidFill>
                          <a:effectLst/>
                          <a:latin typeface="Times New Roman"/>
                        </a:rPr>
                        <a:t>0.06</a:t>
                      </a:r>
                    </a:p>
                  </a:txBody>
                  <a:tcPr marL="9525" marR="9525" marT="9525" marB="0" anchor="ctr"/>
                </a:tc>
                <a:extLst>
                  <a:ext uri="{0D108BD9-81ED-4DB2-BD59-A6C34878D82A}">
                    <a16:rowId xmlns:a16="http://schemas.microsoft.com/office/drawing/2014/main" val="10004"/>
                  </a:ext>
                </a:extLst>
              </a:tr>
              <a:tr h="370840">
                <a:tc>
                  <a:txBody>
                    <a:bodyPr/>
                    <a:lstStyle/>
                    <a:p>
                      <a:r>
                        <a:rPr lang="en-US" dirty="0"/>
                        <a:t>Total </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rtl="0" fontAlgn="ctr"/>
                      <a:r>
                        <a:rPr lang="en-US" sz="1800" b="0" i="0" u="none" strike="noStrike" dirty="0">
                          <a:solidFill>
                            <a:srgbClr val="FF0000"/>
                          </a:solidFill>
                          <a:effectLst/>
                          <a:latin typeface="Times New Roman"/>
                        </a:rPr>
                        <a:t>0.78</a:t>
                      </a:r>
                    </a:p>
                  </a:txBody>
                  <a:tcPr marL="9525" marR="9525" marT="9525" marB="0" anchor="ctr"/>
                </a:tc>
                <a:extLst>
                  <a:ext uri="{0D108BD9-81ED-4DB2-BD59-A6C34878D82A}">
                    <a16:rowId xmlns:a16="http://schemas.microsoft.com/office/drawing/2014/main" val="10005"/>
                  </a:ext>
                </a:extLst>
              </a:tr>
            </a:tbl>
          </a:graphicData>
        </a:graphic>
      </p:graphicFrame>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4.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87071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19200"/>
            <a:ext cx="8229600" cy="4525963"/>
          </a:xfrm>
        </p:spPr>
        <p:txBody>
          <a:bodyPr/>
          <a:lstStyle/>
          <a:p>
            <a:pPr>
              <a:buSzPct val="70000"/>
              <a:buFont typeface="Wingdings" pitchFamily="2" charset="2"/>
              <a:buChar char="§"/>
            </a:pPr>
            <a:r>
              <a:rPr lang="en-US" dirty="0" err="1"/>
              <a:t>Đánh</a:t>
            </a:r>
            <a:r>
              <a:rPr lang="en-US" dirty="0"/>
              <a:t> </a:t>
            </a:r>
            <a:r>
              <a:rPr lang="en-US" dirty="0" err="1"/>
              <a:t>giá</a:t>
            </a:r>
            <a:r>
              <a:rPr lang="en-US" dirty="0"/>
              <a:t> </a:t>
            </a:r>
            <a:r>
              <a:rPr lang="en-US" b="1" dirty="0" err="1"/>
              <a:t>công</a:t>
            </a:r>
            <a:r>
              <a:rPr lang="en-US" b="1" dirty="0"/>
              <a:t> </a:t>
            </a:r>
            <a:r>
              <a:rPr lang="en-US" b="1" dirty="0" err="1"/>
              <a:t>việc</a:t>
            </a:r>
            <a:r>
              <a:rPr lang="en-US" b="1" dirty="0"/>
              <a:t> B</a:t>
            </a:r>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9391112"/>
              </p:ext>
            </p:extLst>
          </p:nvPr>
        </p:nvGraphicFramePr>
        <p:xfrm>
          <a:off x="838200" y="2057400"/>
          <a:ext cx="7620002" cy="249428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20000"/>
                    </a:ext>
                  </a:extLst>
                </a:gridCol>
                <a:gridCol w="1568824">
                  <a:extLst>
                    <a:ext uri="{9D8B030D-6E8A-4147-A177-3AD203B41FA5}">
                      <a16:colId xmlns:a16="http://schemas.microsoft.com/office/drawing/2014/main" val="20001"/>
                    </a:ext>
                  </a:extLst>
                </a:gridCol>
                <a:gridCol w="120127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2">
                  <a:extLst>
                    <a:ext uri="{9D8B030D-6E8A-4147-A177-3AD203B41FA5}">
                      <a16:colId xmlns:a16="http://schemas.microsoft.com/office/drawing/2014/main" val="20004"/>
                    </a:ext>
                  </a:extLst>
                </a:gridCol>
              </a:tblGrid>
              <a:tr h="457200">
                <a:tc>
                  <a:txBody>
                    <a:bodyPr/>
                    <a:lstStyle/>
                    <a:p>
                      <a:pPr algn="ctr"/>
                      <a:r>
                        <a:rPr lang="en-US" dirty="0"/>
                        <a:t>NHÂN</a:t>
                      </a:r>
                      <a:r>
                        <a:rPr lang="en-US" baseline="0" dirty="0"/>
                        <a:t> TỐ</a:t>
                      </a:r>
                      <a:endParaRPr lang="en-US" dirty="0"/>
                    </a:p>
                  </a:txBody>
                  <a:tcPr/>
                </a:tc>
                <a:tc>
                  <a:txBody>
                    <a:bodyPr/>
                    <a:lstStyle/>
                    <a:p>
                      <a:pPr algn="ctr"/>
                      <a:r>
                        <a:rPr lang="en-US" dirty="0"/>
                        <a:t>TRỌNG</a:t>
                      </a:r>
                      <a:r>
                        <a:rPr lang="en-US" baseline="0" dirty="0"/>
                        <a:t> SỐ</a:t>
                      </a:r>
                      <a:endParaRPr lang="en-US" dirty="0"/>
                    </a:p>
                  </a:txBody>
                  <a:tcPr/>
                </a:tc>
                <a:tc>
                  <a:txBody>
                    <a:bodyPr/>
                    <a:lstStyle/>
                    <a:p>
                      <a:pPr algn="ctr"/>
                      <a:endParaRPr lang="en-US" dirty="0"/>
                    </a:p>
                  </a:txBody>
                  <a:tcPr/>
                </a:tc>
                <a:tc>
                  <a:txBody>
                    <a:bodyPr/>
                    <a:lstStyle/>
                    <a:p>
                      <a:pPr algn="ctr"/>
                      <a:r>
                        <a:rPr lang="en-US" dirty="0"/>
                        <a:t>ĐÁNH</a:t>
                      </a:r>
                      <a:r>
                        <a:rPr lang="en-US" baseline="0" dirty="0"/>
                        <a:t> GIÁ PHƯƠNG ÁN</a:t>
                      </a:r>
                      <a:endParaRPr lang="en-US" dirty="0"/>
                    </a:p>
                  </a:txBody>
                  <a:tcPr/>
                </a:tc>
                <a:tc>
                  <a:txBody>
                    <a:bodyPr/>
                    <a:lstStyle/>
                    <a:p>
                      <a:pPr algn="ctr"/>
                      <a:r>
                        <a:rPr lang="en-US" dirty="0"/>
                        <a:t>TRỌNG</a:t>
                      </a:r>
                      <a:r>
                        <a:rPr lang="en-US" baseline="0" dirty="0"/>
                        <a:t> SỐ PHƯƠNG ÁN</a:t>
                      </a:r>
                      <a:endParaRPr lang="en-US" dirty="0"/>
                    </a:p>
                  </a:txBody>
                  <a:tcPr/>
                </a:tc>
                <a:extLst>
                  <a:ext uri="{0D108BD9-81ED-4DB2-BD59-A6C34878D82A}">
                    <a16:rowId xmlns:a16="http://schemas.microsoft.com/office/drawing/2014/main" val="10000"/>
                  </a:ext>
                </a:extLst>
              </a:tr>
              <a:tr h="370840">
                <a:tc>
                  <a:txBody>
                    <a:bodyPr/>
                    <a:lstStyle/>
                    <a:p>
                      <a:r>
                        <a:rPr lang="en-US" dirty="0"/>
                        <a:t>Salary</a:t>
                      </a:r>
                    </a:p>
                  </a:txBody>
                  <a:tcPr/>
                </a:tc>
                <a:tc>
                  <a:txBody>
                    <a:bodyPr/>
                    <a:lstStyle/>
                    <a:p>
                      <a:pPr algn="ctr"/>
                      <a:r>
                        <a:rPr lang="en-US" dirty="0"/>
                        <a:t>0.3</a:t>
                      </a:r>
                    </a:p>
                  </a:txBody>
                  <a:tcPr/>
                </a:tc>
                <a:tc>
                  <a:txBody>
                    <a:bodyPr/>
                    <a:lstStyle/>
                    <a:p>
                      <a:pPr algn="ctr"/>
                      <a:r>
                        <a:rPr lang="en-US" dirty="0"/>
                        <a:t>X</a:t>
                      </a:r>
                    </a:p>
                  </a:txBody>
                  <a:tcPr/>
                </a:tc>
                <a:tc>
                  <a:txBody>
                    <a:bodyPr/>
                    <a:lstStyle/>
                    <a:p>
                      <a:pPr algn="ctr" rtl="0" fontAlgn="ctr"/>
                      <a:r>
                        <a:rPr lang="en-US" sz="1800" b="0" i="0" u="none" strike="noStrike">
                          <a:solidFill>
                            <a:srgbClr val="000000"/>
                          </a:solidFill>
                          <a:effectLst/>
                          <a:latin typeface="Times New Roman"/>
                        </a:rPr>
                        <a:t>0.8</a:t>
                      </a:r>
                    </a:p>
                  </a:txBody>
                  <a:tcPr marL="9525" marR="9525" marT="9525" marB="0" anchor="ctr"/>
                </a:tc>
                <a:tc>
                  <a:txBody>
                    <a:bodyPr/>
                    <a:lstStyle/>
                    <a:p>
                      <a:pPr algn="ctr" rtl="0" fontAlgn="ctr"/>
                      <a:r>
                        <a:rPr lang="en-US" sz="1800" b="0" i="0" u="none" strike="noStrike">
                          <a:solidFill>
                            <a:srgbClr val="000000"/>
                          </a:solidFill>
                          <a:effectLst/>
                          <a:latin typeface="Times New Roman"/>
                        </a:rPr>
                        <a:t>0.24</a:t>
                      </a:r>
                    </a:p>
                  </a:txBody>
                  <a:tcPr marL="9525" marR="9525" marT="9525" marB="0" anchor="ct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0.5</a:t>
                      </a:r>
                    </a:p>
                  </a:txBody>
                  <a:tcPr/>
                </a:tc>
                <a:tc>
                  <a:txBody>
                    <a:bodyPr/>
                    <a:lstStyle/>
                    <a:p>
                      <a:pPr algn="ctr"/>
                      <a:r>
                        <a:rPr lang="en-US" dirty="0"/>
                        <a:t>X</a:t>
                      </a:r>
                    </a:p>
                  </a:txBody>
                  <a:tcPr/>
                </a:tc>
                <a:tc>
                  <a:txBody>
                    <a:bodyPr/>
                    <a:lstStyle/>
                    <a:p>
                      <a:pPr algn="ctr" rtl="0" fontAlgn="ctr"/>
                      <a:r>
                        <a:rPr lang="en-US" sz="1800" b="0" i="0" u="none" strike="noStrike">
                          <a:solidFill>
                            <a:srgbClr val="000000"/>
                          </a:solidFill>
                          <a:effectLst/>
                          <a:latin typeface="Times New Roman"/>
                        </a:rPr>
                        <a:t>0.7</a:t>
                      </a:r>
                    </a:p>
                  </a:txBody>
                  <a:tcPr marL="9525" marR="9525" marT="9525" marB="0" anchor="ctr"/>
                </a:tc>
                <a:tc>
                  <a:txBody>
                    <a:bodyPr/>
                    <a:lstStyle/>
                    <a:p>
                      <a:pPr algn="ctr" rtl="0" fontAlgn="ctr"/>
                      <a:r>
                        <a:rPr lang="en-US" sz="1800" b="0" i="0" u="none" strike="noStrike">
                          <a:solidFill>
                            <a:srgbClr val="000000"/>
                          </a:solidFill>
                          <a:effectLst/>
                          <a:latin typeface="Times New Roman"/>
                        </a:rPr>
                        <a:t>0.35</a:t>
                      </a:r>
                    </a:p>
                  </a:txBody>
                  <a:tcPr marL="9525" marR="9525" marT="9525" marB="0" anchor="ct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0.1</a:t>
                      </a:r>
                    </a:p>
                  </a:txBody>
                  <a:tcPr/>
                </a:tc>
                <a:tc>
                  <a:txBody>
                    <a:bodyPr/>
                    <a:lstStyle/>
                    <a:p>
                      <a:pPr algn="ctr"/>
                      <a:r>
                        <a:rPr lang="en-US" dirty="0"/>
                        <a:t>X</a:t>
                      </a:r>
                    </a:p>
                  </a:txBody>
                  <a:tcPr/>
                </a:tc>
                <a:tc>
                  <a:txBody>
                    <a:bodyPr/>
                    <a:lstStyle/>
                    <a:p>
                      <a:pPr algn="ctr" rtl="0" fontAlgn="ctr"/>
                      <a:r>
                        <a:rPr lang="en-US" sz="1800" b="0" i="0" u="none" strike="noStrike">
                          <a:solidFill>
                            <a:srgbClr val="000000"/>
                          </a:solidFill>
                          <a:effectLst/>
                          <a:latin typeface="Times New Roman"/>
                        </a:rPr>
                        <a:t>0.8</a:t>
                      </a:r>
                    </a:p>
                  </a:txBody>
                  <a:tcPr marL="9525" marR="9525" marT="9525" marB="0" anchor="ctr"/>
                </a:tc>
                <a:tc>
                  <a:txBody>
                    <a:bodyPr/>
                    <a:lstStyle/>
                    <a:p>
                      <a:pPr algn="ctr" rtl="0" fontAlgn="ctr"/>
                      <a:r>
                        <a:rPr lang="en-US" sz="1800" b="0" i="0" u="none" strike="noStrike">
                          <a:solidFill>
                            <a:srgbClr val="000000"/>
                          </a:solidFill>
                          <a:effectLst/>
                          <a:latin typeface="Times New Roman"/>
                        </a:rPr>
                        <a:t>0.08</a:t>
                      </a:r>
                    </a:p>
                  </a:txBody>
                  <a:tcPr marL="9525" marR="9525" marT="9525" marB="0" anchor="ct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0.1</a:t>
                      </a:r>
                    </a:p>
                  </a:txBody>
                  <a:tcPr/>
                </a:tc>
                <a:tc>
                  <a:txBody>
                    <a:bodyPr/>
                    <a:lstStyle/>
                    <a:p>
                      <a:pPr algn="ctr"/>
                      <a:r>
                        <a:rPr lang="en-US" dirty="0"/>
                        <a:t>X</a:t>
                      </a:r>
                    </a:p>
                  </a:txBody>
                  <a:tcPr/>
                </a:tc>
                <a:tc>
                  <a:txBody>
                    <a:bodyPr/>
                    <a:lstStyle/>
                    <a:p>
                      <a:pPr algn="ctr" rtl="0" fontAlgn="ctr"/>
                      <a:r>
                        <a:rPr lang="en-US" sz="1800" b="0" i="0" u="none" strike="noStrike" dirty="0">
                          <a:solidFill>
                            <a:srgbClr val="000000"/>
                          </a:solidFill>
                          <a:effectLst/>
                          <a:latin typeface="Times New Roman"/>
                        </a:rPr>
                        <a:t>0.7</a:t>
                      </a:r>
                    </a:p>
                  </a:txBody>
                  <a:tcPr marL="9525" marR="9525" marT="9525" marB="0" anchor="ctr"/>
                </a:tc>
                <a:tc>
                  <a:txBody>
                    <a:bodyPr/>
                    <a:lstStyle/>
                    <a:p>
                      <a:pPr algn="ctr" rtl="0" fontAlgn="ctr"/>
                      <a:r>
                        <a:rPr lang="en-US" sz="1800" b="0" i="0" u="none" strike="noStrike">
                          <a:solidFill>
                            <a:srgbClr val="000000"/>
                          </a:solidFill>
                          <a:effectLst/>
                          <a:latin typeface="Times New Roman"/>
                        </a:rPr>
                        <a:t>0.07</a:t>
                      </a:r>
                    </a:p>
                  </a:txBody>
                  <a:tcPr marL="9525" marR="9525" marT="9525" marB="0" anchor="ctr"/>
                </a:tc>
                <a:extLst>
                  <a:ext uri="{0D108BD9-81ED-4DB2-BD59-A6C34878D82A}">
                    <a16:rowId xmlns:a16="http://schemas.microsoft.com/office/drawing/2014/main" val="10004"/>
                  </a:ext>
                </a:extLst>
              </a:tr>
              <a:tr h="370840">
                <a:tc>
                  <a:txBody>
                    <a:bodyPr/>
                    <a:lstStyle/>
                    <a:p>
                      <a:r>
                        <a:rPr lang="en-US" dirty="0"/>
                        <a:t>Total</a:t>
                      </a:r>
                    </a:p>
                  </a:txBody>
                  <a:tcPr/>
                </a:tc>
                <a:tc>
                  <a:txBody>
                    <a:bodyPr/>
                    <a:lstStyle/>
                    <a:p>
                      <a:pPr algn="ctr"/>
                      <a:r>
                        <a:rPr lang="en-US" dirty="0"/>
                        <a:t>1</a:t>
                      </a:r>
                    </a:p>
                  </a:txBody>
                  <a:tcPr/>
                </a:tc>
                <a:tc>
                  <a:txBody>
                    <a:bodyPr/>
                    <a:lstStyle/>
                    <a:p>
                      <a:pPr algn="ctr"/>
                      <a:endParaRPr lang="en-US" dirty="0"/>
                    </a:p>
                  </a:txBody>
                  <a:tcPr/>
                </a:tc>
                <a:tc>
                  <a:txBody>
                    <a:bodyPr/>
                    <a:lstStyle/>
                    <a:p>
                      <a:pPr algn="ctr" rtl="0" fontAlgn="ctr"/>
                      <a:endParaRPr lang="en-US" sz="1800" b="0" i="0" u="none" strike="noStrike" dirty="0">
                        <a:solidFill>
                          <a:srgbClr val="000000"/>
                        </a:solidFill>
                        <a:effectLst/>
                        <a:latin typeface="Times New Roman"/>
                      </a:endParaRPr>
                    </a:p>
                  </a:txBody>
                  <a:tcPr marL="9525" marR="9525" marT="9525" marB="0" anchor="ctr"/>
                </a:tc>
                <a:tc>
                  <a:txBody>
                    <a:bodyPr/>
                    <a:lstStyle/>
                    <a:p>
                      <a:pPr algn="ctr" rtl="0" fontAlgn="ctr"/>
                      <a:r>
                        <a:rPr lang="en-US" sz="1800" b="1" i="0" u="none" strike="noStrike" dirty="0">
                          <a:solidFill>
                            <a:srgbClr val="FF0000"/>
                          </a:solidFill>
                          <a:effectLst/>
                          <a:latin typeface="Times New Roman"/>
                        </a:rPr>
                        <a:t>0.74</a:t>
                      </a:r>
                    </a:p>
                  </a:txBody>
                  <a:tcPr marL="9525" marR="9525" marT="9525" marB="0" anchor="ctr"/>
                </a:tc>
                <a:extLst>
                  <a:ext uri="{0D108BD9-81ED-4DB2-BD59-A6C34878D82A}">
                    <a16:rowId xmlns:a16="http://schemas.microsoft.com/office/drawing/2014/main" val="10005"/>
                  </a:ext>
                </a:extLst>
              </a:tr>
            </a:tbl>
          </a:graphicData>
        </a:graphic>
      </p:graphicFrame>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4.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318841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14400"/>
            <a:ext cx="8229600" cy="4525963"/>
          </a:xfrm>
        </p:spPr>
        <p:txBody>
          <a:bodyPr/>
          <a:lstStyle/>
          <a:p>
            <a:pPr>
              <a:buSzPct val="70000"/>
              <a:buFont typeface="Wingdings" pitchFamily="2" charset="2"/>
              <a:buChar char="§"/>
            </a:pPr>
            <a:r>
              <a:rPr lang="en-US" dirty="0" err="1"/>
              <a:t>Đánh</a:t>
            </a:r>
            <a:r>
              <a:rPr lang="en-US" dirty="0"/>
              <a:t> </a:t>
            </a:r>
            <a:r>
              <a:rPr lang="en-US" dirty="0" err="1"/>
              <a:t>giá</a:t>
            </a:r>
            <a:r>
              <a:rPr lang="en-US" dirty="0"/>
              <a:t> </a:t>
            </a:r>
            <a:r>
              <a:rPr lang="en-US" b="1" dirty="0" err="1"/>
              <a:t>công</a:t>
            </a:r>
            <a:r>
              <a:rPr lang="en-US" b="1" dirty="0"/>
              <a:t> </a:t>
            </a:r>
            <a:r>
              <a:rPr lang="en-US" b="1" dirty="0" err="1"/>
              <a:t>việc</a:t>
            </a:r>
            <a:r>
              <a:rPr lang="en-US" b="1" dirty="0"/>
              <a:t> C</a:t>
            </a:r>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0161603"/>
              </p:ext>
            </p:extLst>
          </p:nvPr>
        </p:nvGraphicFramePr>
        <p:xfrm>
          <a:off x="838200" y="1752600"/>
          <a:ext cx="7620002" cy="249428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20000"/>
                    </a:ext>
                  </a:extLst>
                </a:gridCol>
                <a:gridCol w="1568824">
                  <a:extLst>
                    <a:ext uri="{9D8B030D-6E8A-4147-A177-3AD203B41FA5}">
                      <a16:colId xmlns:a16="http://schemas.microsoft.com/office/drawing/2014/main" val="20001"/>
                    </a:ext>
                  </a:extLst>
                </a:gridCol>
                <a:gridCol w="127747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676402">
                  <a:extLst>
                    <a:ext uri="{9D8B030D-6E8A-4147-A177-3AD203B41FA5}">
                      <a16:colId xmlns:a16="http://schemas.microsoft.com/office/drawing/2014/main" val="20004"/>
                    </a:ext>
                  </a:extLst>
                </a:gridCol>
              </a:tblGrid>
              <a:tr h="457200">
                <a:tc>
                  <a:txBody>
                    <a:bodyPr/>
                    <a:lstStyle/>
                    <a:p>
                      <a:pPr algn="ctr"/>
                      <a:r>
                        <a:rPr lang="en-US" dirty="0"/>
                        <a:t>NHÂN</a:t>
                      </a:r>
                      <a:r>
                        <a:rPr lang="en-US" baseline="0" dirty="0"/>
                        <a:t> TỐ</a:t>
                      </a:r>
                      <a:endParaRPr lang="en-US" dirty="0"/>
                    </a:p>
                  </a:txBody>
                  <a:tcPr/>
                </a:tc>
                <a:tc>
                  <a:txBody>
                    <a:bodyPr/>
                    <a:lstStyle/>
                    <a:p>
                      <a:pPr algn="ctr"/>
                      <a:r>
                        <a:rPr lang="en-US" dirty="0"/>
                        <a:t>TRỌNG</a:t>
                      </a:r>
                      <a:r>
                        <a:rPr lang="en-US" baseline="0" dirty="0"/>
                        <a:t> SỐ</a:t>
                      </a:r>
                      <a:endParaRPr lang="en-US" dirty="0"/>
                    </a:p>
                  </a:txBody>
                  <a:tcPr/>
                </a:tc>
                <a:tc>
                  <a:txBody>
                    <a:bodyPr/>
                    <a:lstStyle/>
                    <a:p>
                      <a:pPr algn="ctr"/>
                      <a:endParaRPr lang="en-US" dirty="0"/>
                    </a:p>
                  </a:txBody>
                  <a:tcPr/>
                </a:tc>
                <a:tc>
                  <a:txBody>
                    <a:bodyPr/>
                    <a:lstStyle/>
                    <a:p>
                      <a:pPr algn="ctr"/>
                      <a:r>
                        <a:rPr lang="en-US" dirty="0"/>
                        <a:t>ĐÁNH</a:t>
                      </a:r>
                      <a:r>
                        <a:rPr lang="en-US" baseline="0" dirty="0"/>
                        <a:t> GIÁ PHƯƠNG ÁN</a:t>
                      </a:r>
                      <a:endParaRPr lang="en-US" dirty="0"/>
                    </a:p>
                  </a:txBody>
                  <a:tcPr/>
                </a:tc>
                <a:tc>
                  <a:txBody>
                    <a:bodyPr/>
                    <a:lstStyle/>
                    <a:p>
                      <a:pPr algn="ctr"/>
                      <a:r>
                        <a:rPr lang="en-US" dirty="0"/>
                        <a:t>TRỌNG</a:t>
                      </a:r>
                      <a:r>
                        <a:rPr lang="en-US" baseline="0" dirty="0"/>
                        <a:t> SỐ PHƯƠNG ÁN</a:t>
                      </a:r>
                      <a:endParaRPr lang="en-US" dirty="0"/>
                    </a:p>
                  </a:txBody>
                  <a:tcPr/>
                </a:tc>
                <a:extLst>
                  <a:ext uri="{0D108BD9-81ED-4DB2-BD59-A6C34878D82A}">
                    <a16:rowId xmlns:a16="http://schemas.microsoft.com/office/drawing/2014/main" val="10000"/>
                  </a:ext>
                </a:extLst>
              </a:tr>
              <a:tr h="370840">
                <a:tc>
                  <a:txBody>
                    <a:bodyPr/>
                    <a:lstStyle/>
                    <a:p>
                      <a:r>
                        <a:rPr lang="en-US" dirty="0"/>
                        <a:t>Salary</a:t>
                      </a:r>
                    </a:p>
                  </a:txBody>
                  <a:tcPr/>
                </a:tc>
                <a:tc>
                  <a:txBody>
                    <a:bodyPr/>
                    <a:lstStyle/>
                    <a:p>
                      <a:pPr algn="ctr"/>
                      <a:r>
                        <a:rPr lang="en-US" dirty="0"/>
                        <a:t>0.3</a:t>
                      </a:r>
                    </a:p>
                  </a:txBody>
                  <a:tcPr/>
                </a:tc>
                <a:tc>
                  <a:txBody>
                    <a:bodyPr/>
                    <a:lstStyle/>
                    <a:p>
                      <a:pPr algn="ctr"/>
                      <a:r>
                        <a:rPr lang="en-US" dirty="0"/>
                        <a:t>X</a:t>
                      </a:r>
                    </a:p>
                  </a:txBody>
                  <a:tcPr/>
                </a:tc>
                <a:tc>
                  <a:txBody>
                    <a:bodyPr/>
                    <a:lstStyle/>
                    <a:p>
                      <a:pPr algn="ctr" rtl="0" fontAlgn="ctr"/>
                      <a:r>
                        <a:rPr lang="en-US" sz="1800" b="0" i="0" u="none" strike="noStrike" dirty="0">
                          <a:solidFill>
                            <a:srgbClr val="000000"/>
                          </a:solidFill>
                          <a:effectLst/>
                          <a:latin typeface="Times New Roman"/>
                        </a:rPr>
                        <a:t>0.9</a:t>
                      </a:r>
                    </a:p>
                  </a:txBody>
                  <a:tcPr marL="9525" marR="9525" marT="9525" marB="0" anchor="ctr"/>
                </a:tc>
                <a:tc>
                  <a:txBody>
                    <a:bodyPr/>
                    <a:lstStyle/>
                    <a:p>
                      <a:pPr algn="ctr" rtl="0" fontAlgn="ctr"/>
                      <a:r>
                        <a:rPr lang="en-US" sz="1800" b="0" i="0" u="none" strike="noStrike">
                          <a:solidFill>
                            <a:srgbClr val="000000"/>
                          </a:solidFill>
                          <a:effectLst/>
                          <a:latin typeface="Times New Roman"/>
                        </a:rPr>
                        <a:t>0.27</a:t>
                      </a:r>
                    </a:p>
                  </a:txBody>
                  <a:tcPr marL="9525" marR="9525" marT="9525" marB="0" anchor="ct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0.5</a:t>
                      </a:r>
                    </a:p>
                  </a:txBody>
                  <a:tcPr/>
                </a:tc>
                <a:tc>
                  <a:txBody>
                    <a:bodyPr/>
                    <a:lstStyle/>
                    <a:p>
                      <a:pPr algn="ctr"/>
                      <a:r>
                        <a:rPr lang="en-US" dirty="0"/>
                        <a:t>X</a:t>
                      </a:r>
                    </a:p>
                  </a:txBody>
                  <a:tcPr/>
                </a:tc>
                <a:tc>
                  <a:txBody>
                    <a:bodyPr/>
                    <a:lstStyle/>
                    <a:p>
                      <a:pPr algn="ctr" rtl="0" fontAlgn="ctr"/>
                      <a:r>
                        <a:rPr lang="en-US" sz="1800" b="0" i="0" u="none" strike="noStrike">
                          <a:solidFill>
                            <a:srgbClr val="000000"/>
                          </a:solidFill>
                          <a:effectLst/>
                          <a:latin typeface="Times New Roman"/>
                        </a:rPr>
                        <a:t>0.6</a:t>
                      </a:r>
                    </a:p>
                  </a:txBody>
                  <a:tcPr marL="9525" marR="9525" marT="9525" marB="0" anchor="ctr"/>
                </a:tc>
                <a:tc>
                  <a:txBody>
                    <a:bodyPr/>
                    <a:lstStyle/>
                    <a:p>
                      <a:pPr algn="ctr" rtl="0" fontAlgn="ctr"/>
                      <a:r>
                        <a:rPr lang="en-US" sz="1800" b="0" i="0" u="none" strike="noStrike">
                          <a:solidFill>
                            <a:srgbClr val="000000"/>
                          </a:solidFill>
                          <a:effectLst/>
                          <a:latin typeface="Times New Roman"/>
                        </a:rPr>
                        <a:t>0.3</a:t>
                      </a:r>
                    </a:p>
                  </a:txBody>
                  <a:tcPr marL="9525" marR="9525" marT="9525" marB="0" anchor="ct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0.1</a:t>
                      </a:r>
                    </a:p>
                  </a:txBody>
                  <a:tcPr/>
                </a:tc>
                <a:tc>
                  <a:txBody>
                    <a:bodyPr/>
                    <a:lstStyle/>
                    <a:p>
                      <a:pPr algn="ctr"/>
                      <a:r>
                        <a:rPr lang="en-US" dirty="0"/>
                        <a:t>X</a:t>
                      </a:r>
                    </a:p>
                  </a:txBody>
                  <a:tcPr/>
                </a:tc>
                <a:tc>
                  <a:txBody>
                    <a:bodyPr/>
                    <a:lstStyle/>
                    <a:p>
                      <a:pPr algn="ctr" rtl="0" fontAlgn="ctr"/>
                      <a:r>
                        <a:rPr lang="en-US" sz="1800" b="0" i="0" u="none" strike="noStrike">
                          <a:solidFill>
                            <a:srgbClr val="000000"/>
                          </a:solidFill>
                          <a:effectLst/>
                          <a:latin typeface="Times New Roman"/>
                        </a:rPr>
                        <a:t>0.9</a:t>
                      </a:r>
                    </a:p>
                  </a:txBody>
                  <a:tcPr marL="9525" marR="9525" marT="9525" marB="0" anchor="ctr"/>
                </a:tc>
                <a:tc>
                  <a:txBody>
                    <a:bodyPr/>
                    <a:lstStyle/>
                    <a:p>
                      <a:pPr algn="ctr" rtl="0" fontAlgn="ctr"/>
                      <a:r>
                        <a:rPr lang="en-US" sz="1800" b="0" i="0" u="none" strike="noStrike">
                          <a:solidFill>
                            <a:srgbClr val="000000"/>
                          </a:solidFill>
                          <a:effectLst/>
                          <a:latin typeface="Times New Roman"/>
                        </a:rPr>
                        <a:t>0.09</a:t>
                      </a:r>
                    </a:p>
                  </a:txBody>
                  <a:tcPr marL="9525" marR="9525" marT="9525" marB="0" anchor="ct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0.1</a:t>
                      </a:r>
                    </a:p>
                  </a:txBody>
                  <a:tcPr/>
                </a:tc>
                <a:tc>
                  <a:txBody>
                    <a:bodyPr/>
                    <a:lstStyle/>
                    <a:p>
                      <a:pPr algn="ctr"/>
                      <a:r>
                        <a:rPr lang="en-US" dirty="0"/>
                        <a:t>X</a:t>
                      </a:r>
                    </a:p>
                  </a:txBody>
                  <a:tcPr/>
                </a:tc>
                <a:tc>
                  <a:txBody>
                    <a:bodyPr/>
                    <a:lstStyle/>
                    <a:p>
                      <a:pPr algn="ctr" rtl="0" fontAlgn="ctr"/>
                      <a:r>
                        <a:rPr lang="en-US" sz="1800" b="0" i="0" u="none" strike="noStrike" dirty="0">
                          <a:solidFill>
                            <a:srgbClr val="000000"/>
                          </a:solidFill>
                          <a:effectLst/>
                          <a:latin typeface="Times New Roman"/>
                        </a:rPr>
                        <a:t>0.9</a:t>
                      </a:r>
                    </a:p>
                  </a:txBody>
                  <a:tcPr marL="9525" marR="9525" marT="9525" marB="0" anchor="ctr"/>
                </a:tc>
                <a:tc>
                  <a:txBody>
                    <a:bodyPr/>
                    <a:lstStyle/>
                    <a:p>
                      <a:pPr algn="ctr" rtl="0" fontAlgn="ctr"/>
                      <a:r>
                        <a:rPr lang="en-US" sz="1800" b="0" i="0" u="none" strike="noStrike">
                          <a:solidFill>
                            <a:srgbClr val="000000"/>
                          </a:solidFill>
                          <a:effectLst/>
                          <a:latin typeface="Times New Roman"/>
                        </a:rPr>
                        <a:t>0.09</a:t>
                      </a:r>
                    </a:p>
                  </a:txBody>
                  <a:tcPr marL="9525" marR="9525" marT="9525" marB="0" anchor="ctr"/>
                </a:tc>
                <a:extLst>
                  <a:ext uri="{0D108BD9-81ED-4DB2-BD59-A6C34878D82A}">
                    <a16:rowId xmlns:a16="http://schemas.microsoft.com/office/drawing/2014/main" val="10004"/>
                  </a:ext>
                </a:extLst>
              </a:tr>
              <a:tr h="370840">
                <a:tc>
                  <a:txBody>
                    <a:bodyPr/>
                    <a:lstStyle/>
                    <a:p>
                      <a:r>
                        <a:rPr lang="en-US" dirty="0"/>
                        <a:t>Total</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rtl="0" fontAlgn="ctr"/>
                      <a:r>
                        <a:rPr lang="en-US" sz="1800" b="1" i="0" u="none" strike="noStrike" dirty="0">
                          <a:solidFill>
                            <a:srgbClr val="FF0000"/>
                          </a:solidFill>
                          <a:effectLst/>
                          <a:latin typeface="Times New Roman"/>
                        </a:rPr>
                        <a:t>0.75</a:t>
                      </a:r>
                    </a:p>
                  </a:txBody>
                  <a:tcPr marL="9525" marR="9525" marT="9525" marB="0" anchor="ctr"/>
                </a:tc>
                <a:extLst>
                  <a:ext uri="{0D108BD9-81ED-4DB2-BD59-A6C34878D82A}">
                    <a16:rowId xmlns:a16="http://schemas.microsoft.com/office/drawing/2014/main" val="10005"/>
                  </a:ext>
                </a:extLst>
              </a:tr>
            </a:tbl>
          </a:graphicData>
        </a:graphic>
      </p:graphicFrame>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4.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278491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244521448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p:txBody>
          <a:bodyPr/>
          <a:lstStyle/>
          <a:p>
            <a:endParaRPr lang="en-US"/>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4.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255290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lstStyle/>
          <a:p>
            <a:pPr>
              <a:lnSpc>
                <a:spcPct val="150000"/>
              </a:lnSpc>
              <a:buClr>
                <a:srgbClr val="A50021"/>
              </a:buClr>
              <a:buSzPct val="70000"/>
              <a:buFont typeface="Wingdings" pitchFamily="2" charset="2"/>
              <a:buChar char="§"/>
            </a:pPr>
            <a:r>
              <a:rPr lang="en-US" dirty="0" err="1">
                <a:solidFill>
                  <a:srgbClr val="000099"/>
                </a:solidFill>
                <a:latin typeface="Times New Roman" pitchFamily="18" charset="0"/>
                <a:cs typeface="Times New Roman" pitchFamily="18" charset="0"/>
              </a:rPr>
              <a:t>Vấn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đề</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không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thể</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gán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trực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tiếp</a:t>
            </a:r>
            <a:r>
              <a:rPr lang="en-US" dirty="0">
                <a:solidFill>
                  <a:srgbClr val="000099"/>
                </a:solidFill>
                <a:latin typeface="Times New Roman" pitchFamily="18" charset="0"/>
                <a:cs typeface="Times New Roman" pitchFamily="18" charset="0"/>
              </a:rPr>
              <a:t> “</a:t>
            </a:r>
            <a:r>
              <a:rPr lang="vi-VN" dirty="0">
                <a:solidFill>
                  <a:srgbClr val="000099"/>
                </a:solidFill>
                <a:latin typeface="Times New Roman" pitchFamily="18" charset="0"/>
                <a:cs typeface="Times New Roman" pitchFamily="18" charset="0"/>
              </a:rPr>
              <a:t>trọng số</a:t>
            </a:r>
            <a:r>
              <a:rPr lang="en-US" dirty="0">
                <a:solidFill>
                  <a:srgbClr val="000099"/>
                </a:solidFill>
                <a:latin typeface="Times New Roman" pitchFamily="18" charset="0"/>
                <a:cs typeface="Times New Roman" pitchFamily="18" charset="0"/>
              </a:rPr>
              <a:t>”</a:t>
            </a:r>
            <a:r>
              <a:rPr lang="vi-VN"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cho</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các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nhân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tố</a:t>
            </a:r>
            <a:endParaRPr lang="en-US" dirty="0">
              <a:solidFill>
                <a:srgbClr val="000099"/>
              </a:solidFill>
              <a:latin typeface="Times New Roman" pitchFamily="18" charset="0"/>
              <a:cs typeface="Times New Roman" pitchFamily="18" charset="0"/>
            </a:endParaRPr>
          </a:p>
          <a:p>
            <a:pPr>
              <a:lnSpc>
                <a:spcPct val="150000"/>
              </a:lnSpc>
              <a:buClr>
                <a:srgbClr val="A50021"/>
              </a:buClr>
              <a:buSzPct val="70000"/>
              <a:buFont typeface="Wingdings" pitchFamily="2" charset="2"/>
              <a:buChar char="§"/>
            </a:pPr>
            <a:r>
              <a:rPr lang="en-US" dirty="0" err="1">
                <a:solidFill>
                  <a:srgbClr val="000099"/>
                </a:solidFill>
                <a:latin typeface="Times New Roman" pitchFamily="18" charset="0"/>
                <a:cs typeface="Times New Roman" pitchFamily="18" charset="0"/>
              </a:rPr>
              <a:t>Giải</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quyết</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kỷ</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thuật</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xác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định</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trọng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số</a:t>
            </a:r>
            <a:r>
              <a:rPr lang="en-US" dirty="0">
                <a:solidFill>
                  <a:srgbClr val="000099"/>
                </a:solidFill>
                <a:latin typeface="Times New Roman" pitchFamily="18" charset="0"/>
                <a:cs typeface="Times New Roman" pitchFamily="18" charset="0"/>
              </a:rPr>
              <a:t>”</a:t>
            </a:r>
          </a:p>
          <a:p>
            <a:pPr>
              <a:lnSpc>
                <a:spcPct val="150000"/>
              </a:lnSpc>
              <a:buClr>
                <a:srgbClr val="A50021"/>
              </a:buClr>
              <a:buSzPct val="70000"/>
              <a:buFont typeface="Wingdings" pitchFamily="2" charset="2"/>
              <a:buChar char="§"/>
            </a:pPr>
            <a:r>
              <a:rPr lang="en-US" dirty="0" err="1">
                <a:solidFill>
                  <a:srgbClr val="000099"/>
                </a:solidFill>
                <a:latin typeface="Times New Roman" pitchFamily="18" charset="0"/>
                <a:cs typeface="Times New Roman" pitchFamily="18" charset="0"/>
              </a:rPr>
              <a:t>Phương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pháp</a:t>
            </a:r>
            <a:r>
              <a:rPr lang="en-US" dirty="0">
                <a:solidFill>
                  <a:srgbClr val="000099"/>
                </a:solidFill>
                <a:latin typeface="Times New Roman" pitchFamily="18" charset="0"/>
                <a:cs typeface="Times New Roman" pitchFamily="18" charset="0"/>
              </a:rPr>
              <a:t> AHP </a:t>
            </a:r>
          </a:p>
          <a:p>
            <a:pPr lvl="1">
              <a:lnSpc>
                <a:spcPct val="150000"/>
              </a:lnSpc>
              <a:buClr>
                <a:srgbClr val="A50021"/>
              </a:buClr>
              <a:buFont typeface="Wingdings" pitchFamily="2" charset="2"/>
              <a:buChar char="§"/>
            </a:pPr>
            <a:r>
              <a:rPr lang="en-US" dirty="0" err="1">
                <a:solidFill>
                  <a:srgbClr val="000099"/>
                </a:solidFill>
                <a:latin typeface="Times New Roman" pitchFamily="18" charset="0"/>
                <a:cs typeface="Times New Roman" pitchFamily="18" charset="0"/>
              </a:rPr>
              <a:t>Thomat</a:t>
            </a:r>
            <a:r>
              <a:rPr lang="en-US" dirty="0">
                <a:solidFill>
                  <a:srgbClr val="000099"/>
                </a:solidFill>
                <a:latin typeface="Times New Roman" pitchFamily="18" charset="0"/>
                <a:cs typeface="Times New Roman" pitchFamily="18" charset="0"/>
              </a:rPr>
              <a:t> L. </a:t>
            </a:r>
            <a:r>
              <a:rPr lang="en-US" dirty="0" err="1">
                <a:solidFill>
                  <a:srgbClr val="000099"/>
                </a:solidFill>
                <a:latin typeface="Times New Roman" pitchFamily="18" charset="0"/>
                <a:cs typeface="Times New Roman" pitchFamily="18" charset="0"/>
              </a:rPr>
              <a:t>Saaty</a:t>
            </a:r>
            <a:r>
              <a:rPr lang="en-US" dirty="0">
                <a:solidFill>
                  <a:srgbClr val="000099"/>
                </a:solidFill>
                <a:latin typeface="Times New Roman" pitchFamily="18" charset="0"/>
                <a:cs typeface="Times New Roman" pitchFamily="18" charset="0"/>
              </a:rPr>
              <a:t>, 1980</a:t>
            </a:r>
          </a:p>
          <a:p>
            <a:pPr lvl="1">
              <a:lnSpc>
                <a:spcPct val="150000"/>
              </a:lnSpc>
              <a:buClr>
                <a:srgbClr val="A50021"/>
              </a:buClr>
              <a:buFont typeface="Wingdings" pitchFamily="2" charset="2"/>
              <a:buChar char="§"/>
            </a:pPr>
            <a:r>
              <a:rPr lang="en-US" dirty="0" err="1">
                <a:solidFill>
                  <a:srgbClr val="000099"/>
                </a:solidFill>
                <a:latin typeface="Times New Roman" pitchFamily="18" charset="0"/>
                <a:cs typeface="Times New Roman" pitchFamily="18" charset="0"/>
              </a:rPr>
              <a:t>Bản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chất</a:t>
            </a:r>
            <a:r>
              <a:rPr lang="en-US" dirty="0">
                <a:solidFill>
                  <a:srgbClr val="000099"/>
                </a:solidFill>
                <a:latin typeface="Times New Roman" pitchFamily="18" charset="0"/>
                <a:cs typeface="Times New Roman" pitchFamily="18" charset="0"/>
              </a:rPr>
              <a:t>: so </a:t>
            </a:r>
            <a:r>
              <a:rPr lang="en-US" dirty="0" err="1">
                <a:solidFill>
                  <a:srgbClr val="000099"/>
                </a:solidFill>
                <a:latin typeface="Times New Roman" pitchFamily="18" charset="0"/>
                <a:cs typeface="Times New Roman" pitchFamily="18" charset="0"/>
              </a:rPr>
              <a:t>sánh</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từng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cặp</a:t>
            </a:r>
            <a:endParaRPr lang="en-US" dirty="0">
              <a:solidFill>
                <a:srgbClr val="000099"/>
              </a:solidFill>
              <a:latin typeface="Times New Roman" pitchFamily="18" charset="0"/>
              <a:cs typeface="Times New Roman" pitchFamily="18" charset="0"/>
            </a:endParaRPr>
          </a:p>
          <a:p>
            <a:pPr>
              <a:buClr>
                <a:srgbClr val="A50021"/>
              </a:buClr>
              <a:buFont typeface="Wingdings" pitchFamily="2" charset="2"/>
              <a:buChar char="§"/>
            </a:pPr>
            <a:endParaRPr lang="vi-VN"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57400"/>
            <a:ext cx="3581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51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457200" indent="-457200">
              <a:buFont typeface="+mj-lt"/>
              <a:buAutoNum type="alphaUcPeriod"/>
            </a:pPr>
            <a:r>
              <a:rPr lang="en-US" dirty="0" err="1"/>
              <a:t>Xây</a:t>
            </a:r>
            <a:r>
              <a:rPr lang="en-US" dirty="0"/>
              <a:t> </a:t>
            </a:r>
            <a:r>
              <a:rPr lang="en-US" dirty="0" err="1"/>
              <a:t>dựng</a:t>
            </a:r>
            <a:r>
              <a:rPr lang="en-US" dirty="0"/>
              <a:t> </a:t>
            </a:r>
            <a:r>
              <a:rPr lang="en-US" dirty="0" err="1"/>
              <a:t>cấu</a:t>
            </a:r>
            <a:r>
              <a:rPr lang="en-US" dirty="0"/>
              <a:t> </a:t>
            </a:r>
            <a:r>
              <a:rPr lang="en-US" dirty="0" err="1"/>
              <a:t>trúc</a:t>
            </a:r>
            <a:r>
              <a:rPr lang="en-US" dirty="0"/>
              <a:t> </a:t>
            </a:r>
            <a:r>
              <a:rPr lang="en-US" dirty="0" err="1"/>
              <a:t>cây</a:t>
            </a:r>
            <a:endParaRPr lang="en-US" dirty="0"/>
          </a:p>
          <a:p>
            <a:pPr marL="457200" indent="-457200">
              <a:buFont typeface="+mj-lt"/>
              <a:buAutoNum type="alphaUcPeriod"/>
            </a:pPr>
            <a:r>
              <a:rPr lang="en-US" dirty="0" err="1"/>
              <a:t>Xây</a:t>
            </a:r>
            <a:r>
              <a:rPr lang="en-US" dirty="0"/>
              <a:t> </a:t>
            </a:r>
            <a:r>
              <a:rPr lang="en-US" dirty="0" err="1"/>
              <a:t>dựng</a:t>
            </a:r>
            <a:r>
              <a:rPr lang="en-US" dirty="0"/>
              <a:t> ma </a:t>
            </a:r>
            <a:r>
              <a:rPr lang="en-US" dirty="0" err="1"/>
              <a:t>trận</a:t>
            </a:r>
            <a:r>
              <a:rPr lang="en-US" dirty="0"/>
              <a:t> so </a:t>
            </a:r>
            <a:r>
              <a:rPr lang="en-US" dirty="0" err="1"/>
              <a:t>sánh</a:t>
            </a:r>
            <a:endParaRPr lang="en-US" dirty="0"/>
          </a:p>
          <a:p>
            <a:pPr marL="457200" indent="-457200">
              <a:buFont typeface="+mj-lt"/>
              <a:buAutoNum type="alphaUcPeriod"/>
            </a:pPr>
            <a:r>
              <a:rPr lang="en-US" dirty="0" err="1"/>
              <a:t>Xác</a:t>
            </a:r>
            <a:r>
              <a:rPr lang="en-US" dirty="0"/>
              <a:t> </a:t>
            </a:r>
            <a:r>
              <a:rPr lang="en-US" dirty="0" err="1"/>
              <a:t>định</a:t>
            </a:r>
            <a:r>
              <a:rPr lang="en-US" dirty="0"/>
              <a:t> </a:t>
            </a:r>
            <a:r>
              <a:rPr lang="en-US" dirty="0" err="1"/>
              <a:t>tỷ</a:t>
            </a:r>
            <a:r>
              <a:rPr lang="en-US" dirty="0"/>
              <a:t> </a:t>
            </a:r>
            <a:r>
              <a:rPr lang="en-US" dirty="0" err="1"/>
              <a:t>lệ</a:t>
            </a:r>
            <a:r>
              <a:rPr lang="en-US" dirty="0"/>
              <a:t> </a:t>
            </a:r>
            <a:r>
              <a:rPr lang="en-US" dirty="0" err="1"/>
              <a:t>phù</a:t>
            </a:r>
            <a:r>
              <a:rPr lang="en-US" dirty="0"/>
              <a:t> </a:t>
            </a:r>
            <a:r>
              <a:rPr lang="en-US" dirty="0" err="1"/>
              <a:t>hợp</a:t>
            </a:r>
            <a:endParaRPr lang="en-US" dirty="0"/>
          </a:p>
          <a:p>
            <a:pPr marL="457200" indent="-457200">
              <a:buFont typeface="+mj-lt"/>
              <a:buAutoNum type="alphaUcPeriod"/>
            </a:pPr>
            <a:r>
              <a:rPr lang="en-US" dirty="0" err="1"/>
              <a:t>Lặp</a:t>
            </a:r>
            <a:r>
              <a:rPr lang="en-US" dirty="0"/>
              <a:t> </a:t>
            </a:r>
            <a:r>
              <a:rPr lang="en-US" dirty="0" err="1"/>
              <a:t>lại</a:t>
            </a:r>
            <a:r>
              <a:rPr lang="en-US" dirty="0"/>
              <a:t> </a:t>
            </a:r>
            <a:r>
              <a:rPr lang="en-US" dirty="0" err="1"/>
              <a:t>bước</a:t>
            </a:r>
            <a:r>
              <a:rPr lang="en-US" dirty="0"/>
              <a:t> B </a:t>
            </a:r>
            <a:r>
              <a:rPr lang="en-US" dirty="0" err="1"/>
              <a:t>và</a:t>
            </a:r>
            <a:r>
              <a:rPr lang="en-US" dirty="0"/>
              <a:t> </a:t>
            </a:r>
            <a:r>
              <a:rPr lang="en-US" dirty="0" err="1"/>
              <a:t>bước</a:t>
            </a:r>
            <a:r>
              <a:rPr lang="en-US" dirty="0"/>
              <a:t> C </a:t>
            </a:r>
            <a:r>
              <a:rPr lang="en-US" dirty="0" err="1"/>
              <a:t>đối</a:t>
            </a:r>
            <a:r>
              <a:rPr lang="en-US" dirty="0"/>
              <a:t> </a:t>
            </a:r>
            <a:r>
              <a:rPr lang="en-US" dirty="0" err="1"/>
              <a:t>với</a:t>
            </a:r>
            <a:r>
              <a:rPr lang="en-US" dirty="0"/>
              <a:t> </a:t>
            </a:r>
            <a:r>
              <a:rPr lang="en-US" dirty="0" err="1"/>
              <a:t>mỗi</a:t>
            </a:r>
            <a:r>
              <a:rPr lang="en-US" dirty="0"/>
              <a:t> </a:t>
            </a:r>
            <a:r>
              <a:rPr lang="en-US" dirty="0" err="1"/>
              <a:t>tiêu</a:t>
            </a:r>
            <a:r>
              <a:rPr lang="en-US" dirty="0"/>
              <a:t> </a:t>
            </a:r>
            <a:r>
              <a:rPr lang="en-US" dirty="0" err="1"/>
              <a:t>chí</a:t>
            </a:r>
            <a:endParaRPr lang="en-US" dirty="0"/>
          </a:p>
          <a:p>
            <a:pPr marL="457200" indent="-457200">
              <a:buFont typeface="+mj-lt"/>
              <a:buAutoNum type="alphaUcPeriod"/>
            </a:pPr>
            <a:r>
              <a:rPr lang="en-US" dirty="0" err="1"/>
              <a:t>Xây</a:t>
            </a:r>
            <a:r>
              <a:rPr lang="en-US" dirty="0"/>
              <a:t> </a:t>
            </a:r>
            <a:r>
              <a:rPr lang="en-US" dirty="0" err="1"/>
              <a:t>dựng</a:t>
            </a:r>
            <a:r>
              <a:rPr lang="en-US" dirty="0"/>
              <a:t> </a:t>
            </a:r>
            <a:r>
              <a:rPr lang="en-US" dirty="0" err="1"/>
              <a:t>trọng</a:t>
            </a:r>
            <a:r>
              <a:rPr lang="en-US" dirty="0"/>
              <a:t> </a:t>
            </a:r>
            <a:r>
              <a:rPr lang="en-US" dirty="0" err="1"/>
              <a:t>số</a:t>
            </a:r>
            <a:r>
              <a:rPr lang="en-US" dirty="0"/>
              <a:t> </a:t>
            </a:r>
            <a:r>
              <a:rPr lang="en-US" dirty="0" err="1"/>
              <a:t>của</a:t>
            </a:r>
            <a:r>
              <a:rPr lang="en-US" dirty="0"/>
              <a:t> </a:t>
            </a:r>
            <a:r>
              <a:rPr lang="en-US" dirty="0" err="1"/>
              <a:t>các</a:t>
            </a:r>
            <a:r>
              <a:rPr lang="en-US" dirty="0"/>
              <a:t> </a:t>
            </a:r>
            <a:r>
              <a:rPr lang="en-US" dirty="0" err="1"/>
              <a:t>tiêu</a:t>
            </a:r>
            <a:r>
              <a:rPr lang="en-US" dirty="0"/>
              <a:t> </a:t>
            </a:r>
            <a:r>
              <a:rPr lang="en-US" dirty="0" err="1"/>
              <a:t>chí</a:t>
            </a:r>
            <a:endParaRPr lang="en-US" dirty="0"/>
          </a:p>
          <a:p>
            <a:pPr marL="457200" indent="-457200">
              <a:buFont typeface="+mj-lt"/>
              <a:buAutoNum type="alphaUcPeriod"/>
            </a:pPr>
            <a:r>
              <a:rPr lang="en-US" dirty="0" err="1"/>
              <a:t>Tổng</a:t>
            </a:r>
            <a:r>
              <a:rPr lang="en-US" dirty="0"/>
              <a:t> </a:t>
            </a:r>
            <a:r>
              <a:rPr lang="en-US" dirty="0" err="1"/>
              <a:t>hợp</a:t>
            </a:r>
            <a:r>
              <a:rPr lang="en-US" dirty="0"/>
              <a:t> </a:t>
            </a:r>
            <a:r>
              <a:rPr lang="en-US" dirty="0" err="1"/>
              <a:t>và</a:t>
            </a:r>
            <a:r>
              <a:rPr lang="en-US" dirty="0"/>
              <a:t> </a:t>
            </a:r>
            <a:r>
              <a:rPr lang="en-US" dirty="0" err="1"/>
              <a:t>sếp</a:t>
            </a:r>
            <a:r>
              <a:rPr lang="en-US" dirty="0"/>
              <a:t> </a:t>
            </a:r>
            <a:r>
              <a:rPr lang="en-US" dirty="0" err="1"/>
              <a:t>hạng</a:t>
            </a:r>
            <a:r>
              <a:rPr lang="en-US" dirty="0"/>
              <a:t> </a:t>
            </a:r>
            <a:r>
              <a:rPr lang="en-US" dirty="0" err="1"/>
              <a:t>các</a:t>
            </a:r>
            <a:r>
              <a:rPr lang="en-US" dirty="0"/>
              <a:t> </a:t>
            </a:r>
            <a:r>
              <a:rPr lang="en-US" dirty="0" err="1"/>
              <a:t>phương</a:t>
            </a:r>
            <a:r>
              <a:rPr lang="en-US" dirty="0"/>
              <a:t> </a:t>
            </a:r>
            <a:r>
              <a:rPr lang="en-US" dirty="0" err="1"/>
              <a:t>án</a:t>
            </a:r>
            <a:endParaRPr lang="en-US" dirty="0"/>
          </a:p>
          <a:p>
            <a:pPr marL="457200" indent="-457200">
              <a:buFont typeface="+mj-lt"/>
              <a:buAutoNum type="alphaUcPeriod"/>
            </a:pPr>
            <a:endParaRPr lang="en-US" dirty="0">
              <a:solidFill>
                <a:srgbClr val="C00000"/>
              </a:solidFill>
            </a:endParaRPr>
          </a:p>
          <a:p>
            <a:pPr marL="457200" indent="-457200">
              <a:buFont typeface="+mj-lt"/>
              <a:buAutoNum type="alphaUcPeriod"/>
            </a:pPr>
            <a:endParaRPr lang="en-US" dirty="0"/>
          </a:p>
        </p:txBody>
      </p:sp>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1668283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07720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7" name="TextBox 6"/>
          <p:cNvSpPr txBox="1"/>
          <p:nvPr/>
        </p:nvSpPr>
        <p:spPr>
          <a:xfrm>
            <a:off x="228600" y="738017"/>
            <a:ext cx="4267200" cy="461665"/>
          </a:xfrm>
          <a:prstGeom prst="rect">
            <a:avLst/>
          </a:prstGeom>
          <a:noFill/>
        </p:spPr>
        <p:txBody>
          <a:bodyPr wrap="square" rtlCol="0">
            <a:spAutoFit/>
          </a:bodyPr>
          <a:lstStyle/>
          <a:p>
            <a:r>
              <a:rPr lang="en-US" sz="2400" dirty="0">
                <a:solidFill>
                  <a:srgbClr val="C00000"/>
                </a:solidFill>
              </a:rPr>
              <a:t>A. </a:t>
            </a:r>
            <a:r>
              <a:rPr lang="en-US" sz="2400" dirty="0" err="1">
                <a:solidFill>
                  <a:srgbClr val="C00000"/>
                </a:solidFill>
              </a:rPr>
              <a:t>Xây</a:t>
            </a:r>
            <a:r>
              <a:rPr lang="en-US" sz="2400" dirty="0">
                <a:solidFill>
                  <a:srgbClr val="C00000"/>
                </a:solidFill>
              </a:rPr>
              <a:t> </a:t>
            </a:r>
            <a:r>
              <a:rPr lang="en-US" sz="2400" dirty="0" err="1">
                <a:solidFill>
                  <a:srgbClr val="C00000"/>
                </a:solidFill>
              </a:rPr>
              <a:t>dựng</a:t>
            </a:r>
            <a:r>
              <a:rPr lang="en-US" sz="2400" dirty="0">
                <a:solidFill>
                  <a:srgbClr val="C00000"/>
                </a:solidFill>
              </a:rPr>
              <a:t> </a:t>
            </a:r>
            <a:r>
              <a:rPr lang="en-US" sz="2400" dirty="0" err="1">
                <a:solidFill>
                  <a:srgbClr val="C00000"/>
                </a:solidFill>
              </a:rPr>
              <a:t>cấu</a:t>
            </a:r>
            <a:r>
              <a:rPr lang="en-US" sz="2400" dirty="0">
                <a:solidFill>
                  <a:srgbClr val="C00000"/>
                </a:solidFill>
              </a:rPr>
              <a:t> </a:t>
            </a:r>
            <a:r>
              <a:rPr lang="en-US" sz="2400" dirty="0" err="1">
                <a:solidFill>
                  <a:srgbClr val="C00000"/>
                </a:solidFill>
              </a:rPr>
              <a:t>trúc</a:t>
            </a:r>
            <a:r>
              <a:rPr lang="en-US" sz="2400" dirty="0">
                <a:solidFill>
                  <a:srgbClr val="C00000"/>
                </a:solidFill>
              </a:rPr>
              <a:t> </a:t>
            </a:r>
            <a:r>
              <a:rPr lang="en-US" sz="2400" dirty="0" err="1">
                <a:solidFill>
                  <a:srgbClr val="C00000"/>
                </a:solidFill>
              </a:rPr>
              <a:t>cây</a:t>
            </a:r>
            <a:endParaRPr lang="en-US" sz="2400" dirty="0">
              <a:solidFill>
                <a:srgbClr val="C00000"/>
              </a:solidFill>
            </a:endParaRPr>
          </a:p>
        </p:txBody>
      </p:sp>
    </p:spTree>
    <p:extLst>
      <p:ext uri="{BB962C8B-B14F-4D97-AF65-F5344CB8AC3E}">
        <p14:creationId xmlns:p14="http://schemas.microsoft.com/office/powerpoint/2010/main" val="1429584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96494" y="1676400"/>
            <a:ext cx="4038600" cy="4724400"/>
          </a:xfrm>
          <a:ln>
            <a:noFill/>
          </a:ln>
        </p:spPr>
        <p:txBody>
          <a:bodyPr/>
          <a:lstStyle/>
          <a:p>
            <a:pPr>
              <a:buClr>
                <a:srgbClr val="A50021"/>
              </a:buClr>
              <a:buSzPct val="70000"/>
              <a:buFont typeface="Wingdings" pitchFamily="2" charset="2"/>
              <a:buChar char="§"/>
            </a:pP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p>
          <a:p>
            <a:pPr lvl="1">
              <a:buClr>
                <a:srgbClr val="A50021"/>
              </a:buClr>
              <a:buFont typeface="Wingdings" pitchFamily="2" charset="2"/>
              <a:buChar char="§"/>
            </a:pPr>
            <a:r>
              <a:rPr lang="en-US" sz="2000" dirty="0">
                <a:latin typeface="Times New Roman" pitchFamily="18" charset="0"/>
                <a:cs typeface="Times New Roman" pitchFamily="18" charset="0"/>
              </a:rPr>
              <a:t>Hardware, </a:t>
            </a:r>
          </a:p>
          <a:p>
            <a:pPr lvl="1">
              <a:buClr>
                <a:srgbClr val="A50021"/>
              </a:buClr>
              <a:buFont typeface="Wingdings" pitchFamily="2" charset="2"/>
              <a:buChar char="§"/>
            </a:pPr>
            <a:r>
              <a:rPr lang="en-US" sz="2000" dirty="0">
                <a:latin typeface="Times New Roman" pitchFamily="18" charset="0"/>
                <a:cs typeface="Times New Roman" pitchFamily="18" charset="0"/>
              </a:rPr>
              <a:t>software, </a:t>
            </a:r>
          </a:p>
          <a:p>
            <a:pPr lvl="1">
              <a:buClr>
                <a:srgbClr val="A50021"/>
              </a:buClr>
              <a:buFont typeface="Wingdings" pitchFamily="2" charset="2"/>
              <a:buChar char="§"/>
            </a:pPr>
            <a:r>
              <a:rPr lang="en-US" sz="2000" dirty="0">
                <a:latin typeface="Times New Roman" pitchFamily="18" charset="0"/>
                <a:cs typeface="Times New Roman" pitchFamily="18" charset="0"/>
              </a:rPr>
              <a:t>Vendor</a:t>
            </a:r>
          </a:p>
          <a:p>
            <a:pPr>
              <a:buClr>
                <a:srgbClr val="A50021"/>
              </a:buClr>
              <a:buSzPct val="70000"/>
              <a:buFont typeface="Wingdings" pitchFamily="2" charset="2"/>
              <a:buChar char="§"/>
            </a:pP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lựa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chọn</a:t>
            </a:r>
            <a:r>
              <a:rPr lang="en-US" sz="2400" dirty="0">
                <a:latin typeface="Times New Roman" pitchFamily="18" charset="0"/>
                <a:cs typeface="Times New Roman" pitchFamily="18" charset="0"/>
              </a:rPr>
              <a:t>:</a:t>
            </a:r>
          </a:p>
          <a:p>
            <a:pPr lvl="1">
              <a:buClr>
                <a:srgbClr val="A50021"/>
              </a:buClr>
              <a:buFont typeface="Wingdings" pitchFamily="2" charset="2"/>
              <a:buChar char="§"/>
            </a:pPr>
            <a:r>
              <a:rPr lang="en-US" sz="2000" dirty="0">
                <a:latin typeface="Times New Roman" pitchFamily="18" charset="0"/>
                <a:cs typeface="Times New Roman" pitchFamily="18" charset="0"/>
              </a:rPr>
              <a:t>System-1,</a:t>
            </a:r>
          </a:p>
          <a:p>
            <a:pPr lvl="1">
              <a:buClr>
                <a:srgbClr val="A50021"/>
              </a:buClr>
              <a:buFont typeface="Wingdings" pitchFamily="2" charset="2"/>
              <a:buChar char="§"/>
            </a:pPr>
            <a:r>
              <a:rPr lang="en-US" sz="2000" dirty="0">
                <a:latin typeface="Times New Roman" pitchFamily="18" charset="0"/>
                <a:cs typeface="Times New Roman" pitchFamily="18" charset="0"/>
              </a:rPr>
              <a:t>System-2,</a:t>
            </a:r>
          </a:p>
          <a:p>
            <a:pPr lvl="1">
              <a:buClr>
                <a:srgbClr val="A50021"/>
              </a:buClr>
              <a:buFont typeface="Wingdings" pitchFamily="2" charset="2"/>
              <a:buChar char="§"/>
            </a:pPr>
            <a:r>
              <a:rPr lang="en-US" sz="2000" dirty="0">
                <a:latin typeface="Times New Roman" pitchFamily="18" charset="0"/>
                <a:cs typeface="Times New Roman" pitchFamily="18" charset="0"/>
              </a:rPr>
              <a:t>System-3.</a:t>
            </a:r>
          </a:p>
          <a:p>
            <a:pPr>
              <a:buClr>
                <a:srgbClr val="A50021"/>
              </a:buClr>
              <a:buFont typeface="Wingdings" pitchFamily="2" charset="2"/>
              <a:buChar char="§"/>
            </a:pPr>
            <a:endParaRPr lang="en-US" dirty="0">
              <a:latin typeface="Times New Roman" pitchFamily="18" charset="0"/>
              <a:cs typeface="Times New Roman" pitchFamily="18" charset="0"/>
            </a:endParaRPr>
          </a:p>
          <a:p>
            <a:pPr>
              <a:buClr>
                <a:srgbClr val="A50021"/>
              </a:buClr>
              <a:buFont typeface="Wingdings" pitchFamily="2" charset="2"/>
              <a:buChar char="§"/>
            </a:pPr>
            <a:endParaRPr lang="vi-VN"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600200"/>
            <a:ext cx="4038600" cy="4724400"/>
          </a:xfrm>
          <a:ln>
            <a:noFill/>
          </a:ln>
        </p:spPr>
        <p:txBody>
          <a:bodyPr/>
          <a:lstStyle/>
          <a:p>
            <a:pPr>
              <a:buClr>
                <a:srgbClr val="A50021"/>
              </a:buClr>
              <a:buFont typeface="Wingdings" pitchFamily="2" charset="2"/>
              <a:buChar char="§"/>
            </a:pPr>
            <a:r>
              <a:rPr lang="en-US" sz="2400" b="1" dirty="0" err="1">
                <a:latin typeface="Times New Roman" pitchFamily="18" charset="0"/>
                <a:cs typeface="Times New Roman" pitchFamily="18" charset="0"/>
              </a:rPr>
              <a:t>Tổ</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chức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xây</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dựng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cây</a:t>
            </a:r>
            <a:r>
              <a:rPr lang="en-US" sz="2400" b="1" dirty="0">
                <a:latin typeface="Times New Roman" pitchFamily="18" charset="0"/>
                <a:cs typeface="Times New Roman" pitchFamily="18" charset="0"/>
              </a:rPr>
              <a:t>:</a:t>
            </a:r>
          </a:p>
          <a:p>
            <a:pPr lvl="1" indent="-342900">
              <a:buFont typeface="+mj-lt"/>
              <a:buAutoNum type="arabicPeriod"/>
            </a:pPr>
            <a:r>
              <a:rPr lang="vi-VN" sz="1800" dirty="0">
                <a:latin typeface="Times New Roman" pitchFamily="18" charset="0"/>
                <a:cs typeface="Times New Roman" pitchFamily="18" charset="0"/>
              </a:rPr>
              <a:t>Xác định mục tiêu tổng thể.</a:t>
            </a:r>
          </a:p>
          <a:p>
            <a:pPr lvl="1" indent="-342900">
              <a:buFont typeface="+mj-lt"/>
              <a:buAutoNum type="arabicPeriod"/>
            </a:pPr>
            <a:r>
              <a:rPr lang="vi-VN" sz="1800" dirty="0">
                <a:latin typeface="Times New Roman" pitchFamily="18" charset="0"/>
                <a:cs typeface="Times New Roman" pitchFamily="18" charset="0"/>
              </a:rPr>
              <a:t>Xác định rõ ý nghĩa của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tiêu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bởi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mục tiêu phụ. </a:t>
            </a:r>
            <a:r>
              <a:rPr lang="en-US" sz="1800" dirty="0" err="1">
                <a:latin typeface="Times New Roman" pitchFamily="18" charset="0"/>
                <a:cs typeface="Times New Roman" pitchFamily="18" charset="0"/>
              </a:rPr>
              <a:t>Bổ</a:t>
            </a:r>
            <a:r>
              <a:rPr lang="en-US" sz="1800" dirty="0">
                <a:latin typeface="Times New Roman" pitchFamily="18" charset="0"/>
                <a:cs typeface="Times New Roman" pitchFamily="18" charset="0"/>
              </a:rPr>
              <a:t> sung m</a:t>
            </a:r>
            <a:r>
              <a:rPr lang="vi-VN" sz="1800" dirty="0">
                <a:latin typeface="Times New Roman" pitchFamily="18" charset="0"/>
                <a:cs typeface="Times New Roman" pitchFamily="18" charset="0"/>
              </a:rPr>
              <a:t>ục tiêu phụ </a:t>
            </a:r>
            <a:r>
              <a:rPr lang="en-US" sz="1800" dirty="0" err="1">
                <a:latin typeface="Times New Roman" pitchFamily="18" charset="0"/>
                <a:cs typeface="Times New Roman" pitchFamily="18" charset="0"/>
              </a:rPr>
              <a:t>đối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với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mức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tiếp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theo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cây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cấu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trúc</a:t>
            </a:r>
            <a:r>
              <a:rPr lang="en-US" sz="1800" dirty="0">
                <a:latin typeface="Times New Roman" pitchFamily="18" charset="0"/>
                <a:cs typeface="Times New Roman" pitchFamily="18" charset="0"/>
              </a:rPr>
              <a:t> </a:t>
            </a:r>
          </a:p>
          <a:p>
            <a:pPr lvl="1" indent="-342900">
              <a:buFont typeface="+mj-lt"/>
              <a:buAutoNum type="arabicPeriod"/>
            </a:pPr>
            <a:r>
              <a:rPr lang="vi-VN" sz="1800" dirty="0">
                <a:latin typeface="Times New Roman" pitchFamily="18" charset="0"/>
                <a:cs typeface="Times New Roman" pitchFamily="18" charset="0"/>
              </a:rPr>
              <a:t>Tiếp tục đệ quy cho đến khi một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tiêu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phụ</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 có thể được kết hợp với từng mục tiêu mức thấp nhất.</a:t>
            </a:r>
          </a:p>
          <a:p>
            <a:pPr lvl="1" indent="-342900">
              <a:buFont typeface="+mj-lt"/>
              <a:buAutoNum type="arabicPeriod"/>
            </a:pPr>
            <a:r>
              <a:rPr lang="vi-VN" sz="1800" dirty="0">
                <a:latin typeface="Times New Roman" pitchFamily="18" charset="0"/>
                <a:cs typeface="Times New Roman" pitchFamily="18" charset="0"/>
              </a:rPr>
              <a:t>Thêm các </a:t>
            </a:r>
            <a:r>
              <a:rPr lang="en-US" sz="1800" dirty="0" err="1">
                <a:latin typeface="Times New Roman" pitchFamily="18" charset="0"/>
                <a:cs typeface="Times New Roman" pitchFamily="18" charset="0"/>
              </a:rPr>
              <a:t>phương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án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quyết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và liên kết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phương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án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đó</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với các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tiêu</a:t>
            </a:r>
            <a:r>
              <a:rPr lang="vi-VN" sz="1800" dirty="0">
                <a:latin typeface="Times New Roman" pitchFamily="18" charset="0"/>
                <a:cs typeface="Times New Roman" pitchFamily="18" charset="0"/>
              </a:rPr>
              <a:t>.</a:t>
            </a:r>
          </a:p>
          <a:p>
            <a:pPr lvl="1" indent="-342900">
              <a:buFont typeface="+mj-lt"/>
              <a:buAutoNum type="arabicPeriod"/>
            </a:pPr>
            <a:r>
              <a:rPr lang="vi-VN" sz="1800" dirty="0">
                <a:latin typeface="Times New Roman" pitchFamily="18" charset="0"/>
                <a:cs typeface="Times New Roman" pitchFamily="18" charset="0"/>
              </a:rPr>
              <a:t>Lặp các bước 1-4, cho đến khi bạn hài lòng với </a:t>
            </a:r>
            <a:r>
              <a:rPr lang="en-US" sz="1800" dirty="0" err="1">
                <a:latin typeface="Times New Roman" pitchFamily="18" charset="0"/>
                <a:cs typeface="Times New Roman" pitchFamily="18" charset="0"/>
              </a:rPr>
              <a:t>cây</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cấu trúc.</a:t>
            </a:r>
          </a:p>
          <a:p>
            <a:pPr lvl="1">
              <a:buClr>
                <a:srgbClr val="A50021"/>
              </a:buClr>
              <a:buFont typeface="Wingdings" pitchFamily="2" charset="2"/>
              <a:buChar char="§"/>
            </a:pPr>
            <a:endParaRPr lang="en-US" dirty="0">
              <a:latin typeface="Times New Roman" pitchFamily="18" charset="0"/>
              <a:cs typeface="Times New Roman" pitchFamily="18" charset="0"/>
            </a:endParaRPr>
          </a:p>
          <a:p>
            <a:endParaRPr lang="en-US" dirty="0"/>
          </a:p>
        </p:txBody>
      </p:sp>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7" name="TextBox 6"/>
          <p:cNvSpPr txBox="1"/>
          <p:nvPr/>
        </p:nvSpPr>
        <p:spPr>
          <a:xfrm>
            <a:off x="228600" y="738017"/>
            <a:ext cx="4267200" cy="461665"/>
          </a:xfrm>
          <a:prstGeom prst="rect">
            <a:avLst/>
          </a:prstGeom>
          <a:noFill/>
        </p:spPr>
        <p:txBody>
          <a:bodyPr wrap="square" rtlCol="0">
            <a:spAutoFit/>
          </a:bodyPr>
          <a:lstStyle/>
          <a:p>
            <a:r>
              <a:rPr lang="en-US" sz="2400" dirty="0">
                <a:solidFill>
                  <a:srgbClr val="C00000"/>
                </a:solidFill>
              </a:rPr>
              <a:t>A. </a:t>
            </a:r>
            <a:r>
              <a:rPr lang="en-US" sz="2400" dirty="0" err="1">
                <a:solidFill>
                  <a:srgbClr val="C00000"/>
                </a:solidFill>
              </a:rPr>
              <a:t>Xây</a:t>
            </a:r>
            <a:r>
              <a:rPr lang="en-US" sz="2400" dirty="0">
                <a:solidFill>
                  <a:srgbClr val="C00000"/>
                </a:solidFill>
              </a:rPr>
              <a:t> </a:t>
            </a:r>
            <a:r>
              <a:rPr lang="en-US" sz="2400" dirty="0" err="1">
                <a:solidFill>
                  <a:srgbClr val="C00000"/>
                </a:solidFill>
              </a:rPr>
              <a:t>dựng</a:t>
            </a:r>
            <a:r>
              <a:rPr lang="en-US" sz="2400" dirty="0">
                <a:solidFill>
                  <a:srgbClr val="C00000"/>
                </a:solidFill>
              </a:rPr>
              <a:t> </a:t>
            </a:r>
            <a:r>
              <a:rPr lang="en-US" sz="2400" dirty="0" err="1">
                <a:solidFill>
                  <a:srgbClr val="C00000"/>
                </a:solidFill>
              </a:rPr>
              <a:t>cấu</a:t>
            </a:r>
            <a:r>
              <a:rPr lang="en-US" sz="2400" dirty="0">
                <a:solidFill>
                  <a:srgbClr val="C00000"/>
                </a:solidFill>
              </a:rPr>
              <a:t> </a:t>
            </a:r>
            <a:r>
              <a:rPr lang="en-US" sz="2400" dirty="0" err="1">
                <a:solidFill>
                  <a:srgbClr val="C00000"/>
                </a:solidFill>
              </a:rPr>
              <a:t>trúc</a:t>
            </a:r>
            <a:r>
              <a:rPr lang="en-US" sz="2400" dirty="0">
                <a:solidFill>
                  <a:srgbClr val="C00000"/>
                </a:solidFill>
              </a:rPr>
              <a:t> </a:t>
            </a:r>
            <a:r>
              <a:rPr lang="en-US" sz="2400" dirty="0" err="1">
                <a:solidFill>
                  <a:srgbClr val="C00000"/>
                </a:solidFill>
              </a:rPr>
              <a:t>cây</a:t>
            </a:r>
            <a:endParaRPr lang="en-US" sz="2400" dirty="0">
              <a:solidFill>
                <a:srgbClr val="C00000"/>
              </a:solidFill>
            </a:endParaRPr>
          </a:p>
        </p:txBody>
      </p:sp>
    </p:spTree>
    <p:extLst>
      <p:ext uri="{BB962C8B-B14F-4D97-AF65-F5344CB8AC3E}">
        <p14:creationId xmlns:p14="http://schemas.microsoft.com/office/powerpoint/2010/main" val="1591906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648200"/>
          </a:xfrm>
          <a:ln>
            <a:noFill/>
          </a:ln>
        </p:spPr>
        <p:txBody>
          <a:bodyPr>
            <a:normAutofit fontScale="92500" lnSpcReduction="10000"/>
          </a:bodyPr>
          <a:lstStyle/>
          <a:p>
            <a:pPr>
              <a:buSzPct val="70000"/>
              <a:buFont typeface="Wingdings" pitchFamily="2" charset="2"/>
              <a:buChar char="§"/>
            </a:pPr>
            <a:r>
              <a:rPr lang="en-GB" dirty="0" err="1"/>
              <a:t>Cấu</a:t>
            </a:r>
            <a:r>
              <a:rPr lang="en-GB" dirty="0"/>
              <a:t> </a:t>
            </a:r>
            <a:r>
              <a:rPr lang="en-GB" dirty="0" err="1"/>
              <a:t>trúc</a:t>
            </a:r>
            <a:r>
              <a:rPr lang="en-GB" dirty="0"/>
              <a:t> </a:t>
            </a:r>
            <a:r>
              <a:rPr lang="en-GB" dirty="0" err="1"/>
              <a:t>cây</a:t>
            </a:r>
            <a:r>
              <a:rPr lang="en-GB" dirty="0"/>
              <a:t> </a:t>
            </a:r>
            <a:r>
              <a:rPr lang="en-GB" dirty="0" err="1"/>
              <a:t>của</a:t>
            </a:r>
            <a:r>
              <a:rPr lang="en-GB" dirty="0"/>
              <a:t> </a:t>
            </a:r>
            <a:r>
              <a:rPr lang="en-GB" dirty="0" err="1"/>
              <a:t>bài</a:t>
            </a:r>
            <a:r>
              <a:rPr lang="en-GB" dirty="0"/>
              <a:t> </a:t>
            </a:r>
            <a:r>
              <a:rPr lang="en-GB" dirty="0" err="1"/>
              <a:t>toán</a:t>
            </a:r>
            <a:r>
              <a:rPr lang="en-GB" dirty="0"/>
              <a:t> </a:t>
            </a:r>
            <a:r>
              <a:rPr lang="en-GB" dirty="0" err="1"/>
              <a:t>chọn</a:t>
            </a:r>
            <a:r>
              <a:rPr lang="en-GB" dirty="0"/>
              <a:t> </a:t>
            </a:r>
            <a:r>
              <a:rPr lang="en-GB" dirty="0" err="1"/>
              <a:t>một</a:t>
            </a:r>
            <a:r>
              <a:rPr lang="en-GB" dirty="0"/>
              <a:t> </a:t>
            </a:r>
            <a:r>
              <a:rPr lang="en-GB" dirty="0" err="1"/>
              <a:t>công</a:t>
            </a:r>
            <a:r>
              <a:rPr lang="en-GB" dirty="0"/>
              <a:t> </a:t>
            </a:r>
            <a:r>
              <a:rPr lang="en-GB" dirty="0" err="1"/>
              <a:t>việc</a:t>
            </a:r>
            <a:r>
              <a:rPr lang="en-GB" dirty="0"/>
              <a:t>:</a:t>
            </a:r>
            <a:r>
              <a:rPr lang="en-US" sz="2000" dirty="0">
                <a:solidFill>
                  <a:srgbClr val="000099"/>
                </a:solidFill>
                <a:cs typeface="Times New Roman" pitchFamily="18" charset="0"/>
              </a:rPr>
              <a:t>   </a:t>
            </a:r>
            <a:endParaRPr lang="vi-VN" sz="2000" dirty="0">
              <a:solidFill>
                <a:srgbClr val="000099"/>
              </a:solidFill>
              <a:cs typeface="Times New Roman" pitchFamily="18" charset="0"/>
            </a:endParaRPr>
          </a:p>
          <a:p>
            <a:pPr lvl="1" indent="-342900">
              <a:buFont typeface="+mj-lt"/>
              <a:buAutoNum type="arabicPeriod"/>
            </a:pPr>
            <a:r>
              <a:rPr lang="en-US" dirty="0">
                <a:cs typeface="Times New Roman" pitchFamily="18" charset="0"/>
              </a:rPr>
              <a:t>M</a:t>
            </a:r>
            <a:r>
              <a:rPr lang="vi-VN" dirty="0">
                <a:cs typeface="Times New Roman" pitchFamily="18" charset="0"/>
              </a:rPr>
              <a:t>ột nơi</a:t>
            </a:r>
            <a:r>
              <a:rPr lang="en-US" dirty="0">
                <a:cs typeface="Times New Roman" pitchFamily="18" charset="0"/>
              </a:rPr>
              <a:t> </a:t>
            </a:r>
            <a:r>
              <a:rPr lang="en-US" dirty="0" err="1">
                <a:cs typeface="Times New Roman" pitchFamily="18" charset="0"/>
              </a:rPr>
              <a:t>làm</a:t>
            </a:r>
            <a:r>
              <a:rPr lang="vi-VN" dirty="0">
                <a:cs typeface="Times New Roman" pitchFamily="18" charset="0"/>
              </a:rPr>
              <a:t> như một nhà nghiên cứu tại một viện nghiên cứu chính phủ</a:t>
            </a:r>
          </a:p>
          <a:p>
            <a:pPr lvl="1" indent="-342900">
              <a:buFont typeface="+mj-lt"/>
              <a:buAutoNum type="arabicPeriod"/>
            </a:pPr>
            <a:r>
              <a:rPr lang="en-US" dirty="0">
                <a:cs typeface="Times New Roman" pitchFamily="18" charset="0"/>
              </a:rPr>
              <a:t>M</a:t>
            </a:r>
            <a:r>
              <a:rPr lang="vi-VN" dirty="0">
                <a:cs typeface="Times New Roman" pitchFamily="18" charset="0"/>
              </a:rPr>
              <a:t>ột nơi </a:t>
            </a:r>
            <a:r>
              <a:rPr lang="en-US" dirty="0" err="1">
                <a:cs typeface="Times New Roman" pitchFamily="18" charset="0"/>
              </a:rPr>
              <a:t>làm</a:t>
            </a:r>
            <a:r>
              <a:rPr lang="en-US" dirty="0">
                <a:cs typeface="Times New Roman" pitchFamily="18" charset="0"/>
              </a:rPr>
              <a:t> </a:t>
            </a:r>
            <a:r>
              <a:rPr lang="vi-VN" dirty="0">
                <a:cs typeface="Times New Roman" pitchFamily="18" charset="0"/>
              </a:rPr>
              <a:t>như một nhà tư vấn trong một công ty tư vấn đa quốc gia</a:t>
            </a:r>
          </a:p>
          <a:p>
            <a:pPr lvl="1" indent="-342900">
              <a:buFont typeface="+mj-lt"/>
              <a:buAutoNum type="arabicPeriod"/>
            </a:pPr>
            <a:r>
              <a:rPr lang="en-US" dirty="0">
                <a:cs typeface="Times New Roman" pitchFamily="18" charset="0"/>
              </a:rPr>
              <a:t>M</a:t>
            </a:r>
            <a:r>
              <a:rPr lang="vi-VN" dirty="0">
                <a:cs typeface="Times New Roman" pitchFamily="18" charset="0"/>
              </a:rPr>
              <a:t>ột nơi</a:t>
            </a:r>
            <a:r>
              <a:rPr lang="en-US" dirty="0">
                <a:cs typeface="Times New Roman" pitchFamily="18" charset="0"/>
              </a:rPr>
              <a:t> </a:t>
            </a:r>
            <a:r>
              <a:rPr lang="en-US" dirty="0" err="1">
                <a:cs typeface="Times New Roman" pitchFamily="18" charset="0"/>
              </a:rPr>
              <a:t>làm</a:t>
            </a:r>
            <a:r>
              <a:rPr lang="vi-VN" dirty="0">
                <a:cs typeface="Times New Roman" pitchFamily="18" charset="0"/>
              </a:rPr>
              <a:t> như một nhà phân tích quyết định trong một công ty lớn trong nước</a:t>
            </a:r>
          </a:p>
          <a:p>
            <a:pPr lvl="1" indent="-342900">
              <a:buFont typeface="+mj-lt"/>
              <a:buAutoNum type="arabicPeriod"/>
            </a:pPr>
            <a:r>
              <a:rPr lang="en-US" dirty="0">
                <a:cs typeface="Times New Roman" pitchFamily="18" charset="0"/>
              </a:rPr>
              <a:t>M</a:t>
            </a:r>
            <a:r>
              <a:rPr lang="vi-VN" dirty="0">
                <a:cs typeface="Times New Roman" pitchFamily="18" charset="0"/>
              </a:rPr>
              <a:t>ột vị trí trong một công ty IT</a:t>
            </a:r>
            <a:endParaRPr lang="en-US" dirty="0">
              <a:cs typeface="Times New Roman" pitchFamily="18" charset="0"/>
            </a:endParaRPr>
          </a:p>
        </p:txBody>
      </p:sp>
      <p:sp>
        <p:nvSpPr>
          <p:cNvPr id="5" name="Content Placeholder 4"/>
          <p:cNvSpPr>
            <a:spLocks noGrp="1"/>
          </p:cNvSpPr>
          <p:nvPr>
            <p:ph sz="half" idx="2"/>
          </p:nvPr>
        </p:nvSpPr>
        <p:spPr>
          <a:xfrm>
            <a:off x="4648200" y="1600200"/>
            <a:ext cx="4038600" cy="4648200"/>
          </a:xfrm>
          <a:ln>
            <a:noFill/>
          </a:ln>
        </p:spPr>
        <p:txBody>
          <a:bodyPr>
            <a:normAutofit fontScale="92500" lnSpcReduction="10000"/>
          </a:bodyPr>
          <a:lstStyle/>
          <a:p>
            <a:pPr>
              <a:buSzPct val="70000"/>
              <a:buFont typeface="Wingdings" pitchFamily="2" charset="2"/>
              <a:buChar char="§"/>
            </a:pPr>
            <a:r>
              <a:rPr lang="en-US" dirty="0" err="1"/>
              <a:t>Cấu</a:t>
            </a:r>
            <a:r>
              <a:rPr lang="en-US" dirty="0"/>
              <a:t> </a:t>
            </a:r>
            <a:r>
              <a:rPr lang="en-US" dirty="0" err="1"/>
              <a:t>trúc</a:t>
            </a:r>
            <a:r>
              <a:rPr lang="en-US" dirty="0"/>
              <a:t> </a:t>
            </a:r>
            <a:r>
              <a:rPr lang="en-US" dirty="0" err="1"/>
              <a:t>cây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2209800"/>
            <a:ext cx="4572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7" name="TextBox 6"/>
          <p:cNvSpPr txBox="1"/>
          <p:nvPr/>
        </p:nvSpPr>
        <p:spPr>
          <a:xfrm>
            <a:off x="228600" y="738017"/>
            <a:ext cx="4267200" cy="461665"/>
          </a:xfrm>
          <a:prstGeom prst="rect">
            <a:avLst/>
          </a:prstGeom>
          <a:noFill/>
        </p:spPr>
        <p:txBody>
          <a:bodyPr wrap="square" rtlCol="0">
            <a:spAutoFit/>
          </a:bodyPr>
          <a:lstStyle/>
          <a:p>
            <a:r>
              <a:rPr lang="en-US" sz="2400" dirty="0">
                <a:solidFill>
                  <a:srgbClr val="C00000"/>
                </a:solidFill>
              </a:rPr>
              <a:t>A. </a:t>
            </a:r>
            <a:r>
              <a:rPr lang="en-US" sz="2400" dirty="0" err="1">
                <a:solidFill>
                  <a:srgbClr val="C00000"/>
                </a:solidFill>
              </a:rPr>
              <a:t>Xây</a:t>
            </a:r>
            <a:r>
              <a:rPr lang="en-US" sz="2400" dirty="0">
                <a:solidFill>
                  <a:srgbClr val="C00000"/>
                </a:solidFill>
              </a:rPr>
              <a:t> </a:t>
            </a:r>
            <a:r>
              <a:rPr lang="en-US" sz="2400" dirty="0" err="1">
                <a:solidFill>
                  <a:srgbClr val="C00000"/>
                </a:solidFill>
              </a:rPr>
              <a:t>dựng</a:t>
            </a:r>
            <a:r>
              <a:rPr lang="en-US" sz="2400" dirty="0">
                <a:solidFill>
                  <a:srgbClr val="C00000"/>
                </a:solidFill>
              </a:rPr>
              <a:t> </a:t>
            </a:r>
            <a:r>
              <a:rPr lang="en-US" sz="2400" dirty="0" err="1">
                <a:solidFill>
                  <a:srgbClr val="C00000"/>
                </a:solidFill>
              </a:rPr>
              <a:t>cấu</a:t>
            </a:r>
            <a:r>
              <a:rPr lang="en-US" sz="2400" dirty="0">
                <a:solidFill>
                  <a:srgbClr val="C00000"/>
                </a:solidFill>
              </a:rPr>
              <a:t> </a:t>
            </a:r>
            <a:r>
              <a:rPr lang="en-US" sz="2400" dirty="0" err="1">
                <a:solidFill>
                  <a:srgbClr val="C00000"/>
                </a:solidFill>
              </a:rPr>
              <a:t>trúc</a:t>
            </a:r>
            <a:r>
              <a:rPr lang="en-US" sz="2400" dirty="0">
                <a:solidFill>
                  <a:srgbClr val="C00000"/>
                </a:solidFill>
              </a:rPr>
              <a:t> </a:t>
            </a:r>
            <a:r>
              <a:rPr lang="en-US" sz="2400" dirty="0" err="1">
                <a:solidFill>
                  <a:srgbClr val="C00000"/>
                </a:solidFill>
              </a:rPr>
              <a:t>cây</a:t>
            </a:r>
            <a:endParaRPr lang="en-US" sz="2400" dirty="0">
              <a:solidFill>
                <a:srgbClr val="C00000"/>
              </a:solidFill>
            </a:endParaRPr>
          </a:p>
        </p:txBody>
      </p:sp>
    </p:spTree>
    <p:extLst>
      <p:ext uri="{BB962C8B-B14F-4D97-AF65-F5344CB8AC3E}">
        <p14:creationId xmlns:p14="http://schemas.microsoft.com/office/powerpoint/2010/main" val="17935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315913" y="685800"/>
            <a:ext cx="7608887" cy="1143000"/>
          </a:xfrm>
        </p:spPr>
        <p:txBody>
          <a:bodyPr/>
          <a:lstStyle/>
          <a:p>
            <a:pPr eaLnBrk="1" hangingPunct="1"/>
            <a:r>
              <a:rPr lang="en-US" dirty="0" err="1"/>
              <a:t>Nội</a:t>
            </a:r>
            <a:r>
              <a:rPr lang="en-US" dirty="0"/>
              <a:t> dung</a:t>
            </a:r>
          </a:p>
        </p:txBody>
      </p:sp>
      <p:sp>
        <p:nvSpPr>
          <p:cNvPr id="18435" name="Rectangle 3"/>
          <p:cNvSpPr>
            <a:spLocks noGrp="1" noChangeArrowheads="1"/>
          </p:cNvSpPr>
          <p:nvPr>
            <p:ph type="subTitle" idx="1"/>
          </p:nvPr>
        </p:nvSpPr>
        <p:spPr>
          <a:xfrm>
            <a:off x="0" y="2362200"/>
            <a:ext cx="8686800" cy="2819400"/>
          </a:xfrm>
        </p:spPr>
        <p:txBody>
          <a:bodyPr/>
          <a:lstStyle/>
          <a:p>
            <a:pPr marL="609600" indent="-609600" eaLnBrk="1" hangingPunct="1">
              <a:spcBef>
                <a:spcPts val="0"/>
              </a:spcBef>
              <a:buFont typeface="Wingdings" pitchFamily="2" charset="2"/>
              <a:buAutoNum type="arabicPeriod"/>
              <a:defRPr/>
            </a:pPr>
            <a:r>
              <a:rPr lang="en-US" sz="2400" dirty="0" err="1"/>
              <a:t>Phát</a:t>
            </a:r>
            <a:r>
              <a:rPr lang="en-US" sz="2400" dirty="0"/>
              <a:t> </a:t>
            </a:r>
            <a:r>
              <a:rPr lang="en-US" sz="2400" dirty="0" err="1"/>
              <a:t>biểu</a:t>
            </a:r>
            <a:r>
              <a:rPr lang="en-US" sz="2400" dirty="0"/>
              <a:t> </a:t>
            </a:r>
            <a:r>
              <a:rPr lang="en-US" sz="2400" dirty="0" err="1"/>
              <a:t>bài</a:t>
            </a:r>
            <a:r>
              <a:rPr lang="en-US" sz="2400" dirty="0"/>
              <a:t> toàn </a:t>
            </a:r>
            <a:r>
              <a:rPr lang="en-US" sz="2400" dirty="0" err="1"/>
              <a:t>ra</a:t>
            </a:r>
            <a:r>
              <a:rPr lang="en-US" sz="2400" dirty="0"/>
              <a:t> </a:t>
            </a:r>
            <a:r>
              <a:rPr lang="en-US" sz="2400" dirty="0" err="1"/>
              <a:t>quyết</a:t>
            </a:r>
            <a:r>
              <a:rPr lang="en-US" sz="2400" dirty="0"/>
              <a:t> </a:t>
            </a:r>
            <a:r>
              <a:rPr lang="en-US" sz="2400" dirty="0" err="1"/>
              <a:t>định</a:t>
            </a:r>
            <a:endParaRPr lang="en-US" sz="2400" dirty="0"/>
          </a:p>
          <a:p>
            <a:pPr marL="609600" indent="-609600" eaLnBrk="1" hangingPunct="1">
              <a:spcBef>
                <a:spcPts val="0"/>
              </a:spcBef>
              <a:buFont typeface="Wingdings" pitchFamily="2" charset="2"/>
              <a:buAutoNum type="arabicPeriod"/>
              <a:defRPr/>
            </a:pPr>
            <a:r>
              <a:rPr lang="en-US" sz="2400" dirty="0" err="1"/>
              <a:t>Phương</a:t>
            </a:r>
            <a:r>
              <a:rPr lang="en-US" sz="2400" dirty="0"/>
              <a:t> </a:t>
            </a:r>
            <a:r>
              <a:rPr lang="en-US" sz="2400" dirty="0" err="1"/>
              <a:t>pháp</a:t>
            </a:r>
            <a:r>
              <a:rPr lang="en-US" sz="2400" dirty="0"/>
              <a:t> Pareto</a:t>
            </a:r>
          </a:p>
          <a:p>
            <a:pPr marL="609600" indent="-609600" eaLnBrk="1" hangingPunct="1">
              <a:spcBef>
                <a:spcPts val="0"/>
              </a:spcBef>
              <a:buFont typeface="Wingdings" pitchFamily="2" charset="2"/>
              <a:buAutoNum type="arabicPeriod"/>
              <a:defRPr/>
            </a:pPr>
            <a:r>
              <a:rPr lang="en-US" sz="2400" dirty="0" err="1"/>
              <a:t>Hướng</a:t>
            </a:r>
            <a:r>
              <a:rPr lang="en-US" sz="2400" dirty="0"/>
              <a:t> </a:t>
            </a:r>
            <a:r>
              <a:rPr lang="en-US" sz="2400" dirty="0" err="1"/>
              <a:t>tiếp</a:t>
            </a:r>
            <a:r>
              <a:rPr lang="en-US" sz="2400" dirty="0"/>
              <a:t> </a:t>
            </a:r>
            <a:r>
              <a:rPr lang="en-US" sz="2400" dirty="0" err="1"/>
              <a:t>cận</a:t>
            </a:r>
            <a:endParaRPr lang="en-US" sz="2400" dirty="0"/>
          </a:p>
          <a:p>
            <a:pPr marL="609600" indent="-609600" eaLnBrk="1" hangingPunct="1">
              <a:spcBef>
                <a:spcPts val="0"/>
              </a:spcBef>
              <a:buFont typeface="Wingdings" pitchFamily="2" charset="2"/>
              <a:buAutoNum type="arabicPeriod"/>
              <a:defRPr/>
            </a:pPr>
            <a:r>
              <a:rPr lang="en-US" sz="2400" dirty="0"/>
              <a:t>Minh </a:t>
            </a:r>
            <a:r>
              <a:rPr lang="en-US" sz="2400" dirty="0" err="1"/>
              <a:t>họa</a:t>
            </a:r>
            <a:endParaRPr lang="en-US" sz="2400" dirty="0"/>
          </a:p>
          <a:p>
            <a:pPr eaLnBrk="1" hangingPunct="1">
              <a:spcBef>
                <a:spcPts val="0"/>
              </a:spcBef>
              <a:defRPr/>
            </a:pPr>
            <a:r>
              <a:rPr lang="en-US" sz="2400" dirty="0"/>
              <a:t>5. </a:t>
            </a:r>
            <a:r>
              <a:rPr lang="en-US" sz="2400" dirty="0" err="1"/>
              <a:t>Mô</a:t>
            </a:r>
            <a:r>
              <a:rPr lang="en-US" sz="2400" dirty="0"/>
              <a:t> </a:t>
            </a:r>
            <a:r>
              <a:rPr lang="en-US" sz="2400" dirty="0" err="1"/>
              <a:t>hình</a:t>
            </a:r>
            <a:r>
              <a:rPr lang="en-US" sz="2400" dirty="0"/>
              <a:t> </a:t>
            </a:r>
            <a:r>
              <a:rPr lang="en-US" sz="2400" dirty="0" err="1"/>
              <a:t>đánh</a:t>
            </a:r>
            <a:r>
              <a:rPr lang="en-US" sz="2400" dirty="0"/>
              <a:t> </a:t>
            </a:r>
            <a:r>
              <a:rPr lang="en-US" sz="2400" dirty="0" err="1"/>
              <a:t>giá</a:t>
            </a:r>
            <a:r>
              <a:rPr lang="en-US" sz="2400" dirty="0"/>
              <a:t> </a:t>
            </a:r>
            <a:r>
              <a:rPr lang="en-US" sz="2400" dirty="0" err="1"/>
              <a:t>nhân</a:t>
            </a:r>
            <a:r>
              <a:rPr lang="en-US" sz="2400" dirty="0"/>
              <a:t> </a:t>
            </a:r>
            <a:r>
              <a:rPr lang="en-US" sz="2400" dirty="0" err="1"/>
              <a:t>tố</a:t>
            </a:r>
            <a:endParaRPr lang="en-US" sz="2400" dirty="0"/>
          </a:p>
          <a:p>
            <a:pPr eaLnBrk="1" hangingPunct="1">
              <a:spcBef>
                <a:spcPts val="0"/>
              </a:spcBef>
              <a:defRPr/>
            </a:pPr>
            <a:r>
              <a:rPr lang="en-US" sz="2400" dirty="0"/>
              <a:t>6. </a:t>
            </a:r>
            <a:r>
              <a:rPr lang="en-US" sz="2400" dirty="0" err="1"/>
              <a:t>Mô</a:t>
            </a:r>
            <a:r>
              <a:rPr lang="en-US" sz="2400" dirty="0"/>
              <a:t> </a:t>
            </a:r>
            <a:r>
              <a:rPr lang="en-US" sz="2400" dirty="0" err="1"/>
              <a:t>hình</a:t>
            </a:r>
            <a:r>
              <a:rPr lang="en-US" sz="2400" dirty="0"/>
              <a:t> AHP</a:t>
            </a:r>
          </a:p>
          <a:p>
            <a:pPr eaLnBrk="1" hangingPunct="1">
              <a:spcBef>
                <a:spcPts val="0"/>
              </a:spcBef>
              <a:defRPr/>
            </a:pPr>
            <a:r>
              <a:rPr lang="en-US" sz="2400" i="1" dirty="0"/>
              <a:t>7. </a:t>
            </a:r>
            <a:r>
              <a:rPr lang="en-US" sz="2400" i="1" dirty="0" err="1"/>
              <a:t>Thực</a:t>
            </a:r>
            <a:r>
              <a:rPr lang="en-US" sz="2400" i="1" dirty="0"/>
              <a:t> </a:t>
            </a:r>
            <a:r>
              <a:rPr lang="en-US" sz="2400" i="1" dirty="0" err="1"/>
              <a:t>thi</a:t>
            </a:r>
            <a:r>
              <a:rPr lang="en-US" sz="2400" i="1" dirty="0"/>
              <a:t> </a:t>
            </a:r>
            <a:r>
              <a:rPr lang="en-US" sz="2400" i="1" dirty="0" err="1"/>
              <a:t>chương</a:t>
            </a:r>
            <a:r>
              <a:rPr lang="en-US" sz="2400" i="1" dirty="0"/>
              <a:t> </a:t>
            </a:r>
            <a:r>
              <a:rPr lang="en-US" sz="2400" i="1" dirty="0" err="1"/>
              <a:t>trình</a:t>
            </a:r>
            <a:r>
              <a:rPr lang="en-US" sz="2400" i="1" dirty="0"/>
              <a:t> DSS</a:t>
            </a:r>
          </a:p>
          <a:p>
            <a:pPr eaLnBrk="1" hangingPunct="1">
              <a:spcBef>
                <a:spcPts val="0"/>
              </a:spcBef>
              <a:defRPr/>
            </a:pPr>
            <a:r>
              <a:rPr lang="en-US" sz="2400" i="1" dirty="0"/>
              <a:t>8. </a:t>
            </a:r>
            <a:r>
              <a:rPr lang="en-US" sz="2400" i="1" dirty="0" err="1"/>
              <a:t>Bài</a:t>
            </a:r>
            <a:r>
              <a:rPr lang="en-US" sz="2400" i="1" dirty="0"/>
              <a:t> </a:t>
            </a:r>
            <a:r>
              <a:rPr lang="en-US" sz="2400" i="1" dirty="0" err="1"/>
              <a:t>tập</a:t>
            </a:r>
            <a:endParaRPr lang="en-US" sz="2400" i="1" dirty="0"/>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9pPr>
          </a:lstStyle>
          <a:p>
            <a:pPr eaLnBrk="1" hangingPunct="1"/>
            <a:fld id="{A62E0157-57F3-4045-8347-F8A08350FAF1}" type="slidenum">
              <a:rPr lang="en-US" altLang="en-US" smtClean="0">
                <a:solidFill>
                  <a:srgbClr val="000000"/>
                </a:solidFill>
              </a:rPr>
              <a:pPr eaLnBrk="1" hangingPunct="1"/>
              <a:t>2</a:t>
            </a:fld>
            <a:endParaRPr lang="en-US" altLang="en-US">
              <a:solidFill>
                <a:srgbClr val="000000"/>
              </a:solidFill>
            </a:endParaRPr>
          </a:p>
        </p:txBody>
      </p:sp>
    </p:spTree>
    <p:extLst>
      <p:ext uri="{BB962C8B-B14F-4D97-AF65-F5344CB8AC3E}">
        <p14:creationId xmlns:p14="http://schemas.microsoft.com/office/powerpoint/2010/main" val="8572128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200"/>
            <a:ext cx="8229600" cy="4525963"/>
          </a:xfrm>
          <a:ln>
            <a:noFill/>
          </a:ln>
        </p:spPr>
        <p:txBody>
          <a:bodyPr/>
          <a:lstStyle/>
          <a:p>
            <a:pPr>
              <a:lnSpc>
                <a:spcPct val="90000"/>
              </a:lnSpc>
              <a:buSzPct val="70000"/>
              <a:buFont typeface="Wingdings" pitchFamily="2" charset="2"/>
              <a:buChar char="§"/>
            </a:pPr>
            <a:r>
              <a:rPr lang="en-US" dirty="0" err="1">
                <a:latin typeface="Times New Roman" pitchFamily="18" charset="0"/>
                <a:cs typeface="Times New Roman" pitchFamily="18" charset="0"/>
              </a:rPr>
              <a:t>Thang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Satty</a:t>
            </a:r>
            <a:r>
              <a:rPr lang="en-US" dirty="0">
                <a:latin typeface="Times New Roman" pitchFamily="18" charset="0"/>
                <a:cs typeface="Times New Roman" pitchFamily="18" charset="0"/>
              </a:rPr>
              <a:t> :</a:t>
            </a:r>
          </a:p>
          <a:p>
            <a:pPr lvl="1">
              <a:lnSpc>
                <a:spcPct val="90000"/>
              </a:lnSpc>
              <a:buFont typeface="Arial" pitchFamily="34" charset="0"/>
              <a:buChar char="•"/>
            </a:pPr>
            <a:r>
              <a:rPr lang="en-US" sz="2400" dirty="0">
                <a:latin typeface="Times New Roman" pitchFamily="18" charset="0"/>
                <a:cs typeface="Times New Roman" pitchFamily="18" charset="0"/>
              </a:rPr>
              <a:t>1 –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trọng</a:t>
            </a:r>
            <a:r>
              <a:rPr lang="en-US" sz="2400"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như</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nhau</a:t>
            </a:r>
            <a:r>
              <a:rPr lang="en-US" sz="2400" u="sng" dirty="0">
                <a:latin typeface="Times New Roman" pitchFamily="18" charset="0"/>
                <a:cs typeface="Times New Roman" pitchFamily="18" charset="0"/>
              </a:rPr>
              <a:t> </a:t>
            </a:r>
          </a:p>
          <a:p>
            <a:pPr lvl="1">
              <a:lnSpc>
                <a:spcPct val="90000"/>
              </a:lnSpc>
              <a:buFont typeface="Arial" pitchFamily="34" charset="0"/>
              <a:buChar char="•"/>
            </a:pPr>
            <a:r>
              <a:rPr lang="en-US" sz="2400" dirty="0">
                <a:latin typeface="Times New Roman" pitchFamily="18" charset="0"/>
                <a:cs typeface="Times New Roman" pitchFamily="18" charset="0"/>
              </a:rPr>
              <a:t>3 –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trọng</a:t>
            </a:r>
            <a:r>
              <a:rPr lang="en-US" sz="2400"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hơn</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đối</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tượng</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kia</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một</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chút</a:t>
            </a:r>
            <a:endParaRPr lang="en-US" sz="2400" u="sng" dirty="0">
              <a:latin typeface="Times New Roman" pitchFamily="18" charset="0"/>
              <a:cs typeface="Times New Roman" pitchFamily="18" charset="0"/>
            </a:endParaRPr>
          </a:p>
          <a:p>
            <a:pPr lvl="1">
              <a:lnSpc>
                <a:spcPct val="90000"/>
              </a:lnSpc>
              <a:buFont typeface="Arial" pitchFamily="34" charset="0"/>
              <a:buChar char="•"/>
            </a:pPr>
            <a:r>
              <a:rPr lang="en-US" sz="2400" dirty="0">
                <a:latin typeface="Times New Roman" pitchFamily="18" charset="0"/>
                <a:cs typeface="Times New Roman" pitchFamily="18" charset="0"/>
              </a:rPr>
              <a:t>5 –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trọng</a:t>
            </a:r>
            <a:r>
              <a:rPr lang="en-US" sz="2400"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hơn</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đối</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tượng</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kia</a:t>
            </a:r>
            <a:endParaRPr lang="en-US" sz="2400" u="sng" dirty="0">
              <a:latin typeface="Times New Roman" pitchFamily="18" charset="0"/>
              <a:cs typeface="Times New Roman" pitchFamily="18" charset="0"/>
            </a:endParaRPr>
          </a:p>
          <a:p>
            <a:pPr lvl="1">
              <a:lnSpc>
                <a:spcPct val="90000"/>
              </a:lnSpc>
              <a:buFont typeface="Arial" pitchFamily="34" charset="0"/>
              <a:buChar char="•"/>
            </a:pPr>
            <a:r>
              <a:rPr lang="en-US" sz="2400" dirty="0">
                <a:latin typeface="Times New Roman" pitchFamily="18" charset="0"/>
                <a:cs typeface="Times New Roman" pitchFamily="18" charset="0"/>
              </a:rPr>
              <a:t>7 –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trọng</a:t>
            </a:r>
            <a:r>
              <a:rPr lang="en-US" sz="2400"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hơn</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đối</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tượng</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kia</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rất</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nhiều</a:t>
            </a:r>
            <a:endParaRPr lang="en-US" sz="2400" u="sng" dirty="0">
              <a:latin typeface="Times New Roman" pitchFamily="18" charset="0"/>
              <a:cs typeface="Times New Roman" pitchFamily="18" charset="0"/>
            </a:endParaRPr>
          </a:p>
          <a:p>
            <a:pPr lvl="1">
              <a:lnSpc>
                <a:spcPct val="90000"/>
              </a:lnSpc>
              <a:buFont typeface="Arial" pitchFamily="34" charset="0"/>
              <a:buChar char="•"/>
            </a:pPr>
            <a:r>
              <a:rPr lang="en-US" sz="2400" dirty="0">
                <a:latin typeface="Times New Roman" pitchFamily="18" charset="0"/>
                <a:cs typeface="Times New Roman" pitchFamily="18" charset="0"/>
              </a:rPr>
              <a:t>9 –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cực</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kì</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quan</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trọng</a:t>
            </a:r>
            <a:r>
              <a:rPr lang="en-US" sz="2400" u="sng" dirty="0">
                <a:latin typeface="Times New Roman" pitchFamily="18" charset="0"/>
                <a:cs typeface="Times New Roman" pitchFamily="18" charset="0"/>
              </a:rPr>
              <a:t> </a:t>
            </a:r>
            <a:r>
              <a:rPr lang="en-US" sz="2400" dirty="0" err="1">
                <a:latin typeface="Times New Roman" pitchFamily="18" charset="0"/>
                <a:cs typeface="Times New Roman" pitchFamily="18" charset="0"/>
              </a:rPr>
              <a:t>hơn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kia</a:t>
            </a:r>
            <a:endParaRPr lang="en-US" sz="2400" dirty="0">
              <a:latin typeface="Times New Roman" pitchFamily="18" charset="0"/>
              <a:cs typeface="Times New Roman" pitchFamily="18" charset="0"/>
            </a:endParaRPr>
          </a:p>
          <a:p>
            <a:pPr lvl="1">
              <a:lnSpc>
                <a:spcPct val="90000"/>
              </a:lnSpc>
              <a:buFont typeface="Arial" pitchFamily="34" charset="0"/>
              <a:buChar char="•"/>
            </a:pPr>
            <a:r>
              <a:rPr lang="en-US" sz="2400" dirty="0">
                <a:latin typeface="Times New Roman" pitchFamily="18" charset="0"/>
                <a:cs typeface="Times New Roman" pitchFamily="18" charset="0"/>
              </a:rPr>
              <a:t>2,4,6.8 – </a:t>
            </a:r>
            <a:r>
              <a:rPr lang="en-US" sz="2400" dirty="0" err="1">
                <a:latin typeface="Times New Roman" pitchFamily="18" charset="0"/>
                <a:cs typeface="Times New Roman" pitchFamily="18" charset="0"/>
              </a:rPr>
              <a:t>Mức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giữa</a:t>
            </a:r>
            <a:r>
              <a:rPr lang="en-US" sz="2400" dirty="0">
                <a:latin typeface="Times New Roman" pitchFamily="18" charset="0"/>
                <a:cs typeface="Times New Roman" pitchFamily="18" charset="0"/>
              </a:rPr>
              <a:t> 1, 3, 5, 7, 9</a:t>
            </a:r>
          </a:p>
          <a:p>
            <a:pPr lvl="1">
              <a:lnSpc>
                <a:spcPct val="90000"/>
              </a:lnSpc>
              <a:buFont typeface="Arial" pitchFamily="34" charset="0"/>
              <a:buChar char="•"/>
            </a:pPr>
            <a:r>
              <a:rPr lang="en-US" sz="2400" dirty="0">
                <a:latin typeface="Times New Roman" pitchFamily="18" charset="0"/>
                <a:cs typeface="Times New Roman" pitchFamily="18" charset="0"/>
              </a:rPr>
              <a:t>1/ a  -   </a:t>
            </a:r>
            <a:r>
              <a:rPr lang="en-US" sz="2400" dirty="0" err="1">
                <a:latin typeface="Times New Roman" pitchFamily="18" charset="0"/>
                <a:cs typeface="Times New Roman" pitchFamily="18" charset="0"/>
              </a:rPr>
              <a:t>Đại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đảo</a:t>
            </a:r>
            <a:endParaRPr lang="en-US" sz="2400" dirty="0">
              <a:latin typeface="Times New Roman" pitchFamily="18" charset="0"/>
              <a:cs typeface="Times New Roman" pitchFamily="18" charset="0"/>
            </a:endParaRPr>
          </a:p>
          <a:p>
            <a:endParaRPr lang="en-US" dirty="0"/>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3595390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621425"/>
            <a:ext cx="3085198"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1569014"/>
            <a:ext cx="3609232" cy="1326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599" y="3505200"/>
            <a:ext cx="3505201"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1" y="5410200"/>
            <a:ext cx="289559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5554" y="5372100"/>
            <a:ext cx="335504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09600" y="1252093"/>
            <a:ext cx="867482" cy="369332"/>
          </a:xfrm>
          <a:prstGeom prst="rect">
            <a:avLst/>
          </a:prstGeom>
          <a:noFill/>
        </p:spPr>
        <p:txBody>
          <a:bodyPr wrap="none" rtlCol="0">
            <a:spAutoFit/>
          </a:bodyPr>
          <a:lstStyle/>
          <a:p>
            <a:r>
              <a:rPr lang="en-US" dirty="0">
                <a:solidFill>
                  <a:srgbClr val="FF0000"/>
                </a:solidFill>
              </a:rPr>
              <a:t>Table 1</a:t>
            </a:r>
          </a:p>
        </p:txBody>
      </p:sp>
      <p:sp>
        <p:nvSpPr>
          <p:cNvPr id="15" name="TextBox 14"/>
          <p:cNvSpPr txBox="1"/>
          <p:nvPr/>
        </p:nvSpPr>
        <p:spPr>
          <a:xfrm>
            <a:off x="5255555" y="1199682"/>
            <a:ext cx="867482" cy="369332"/>
          </a:xfrm>
          <a:prstGeom prst="rect">
            <a:avLst/>
          </a:prstGeom>
          <a:noFill/>
        </p:spPr>
        <p:txBody>
          <a:bodyPr wrap="none" rtlCol="0">
            <a:spAutoFit/>
          </a:bodyPr>
          <a:lstStyle/>
          <a:p>
            <a:r>
              <a:rPr lang="en-US" dirty="0">
                <a:solidFill>
                  <a:srgbClr val="FF0000"/>
                </a:solidFill>
              </a:rPr>
              <a:t>Table 2</a:t>
            </a:r>
          </a:p>
        </p:txBody>
      </p:sp>
      <p:sp>
        <p:nvSpPr>
          <p:cNvPr id="16" name="TextBox 15"/>
          <p:cNvSpPr txBox="1"/>
          <p:nvPr/>
        </p:nvSpPr>
        <p:spPr>
          <a:xfrm>
            <a:off x="2903516" y="3185349"/>
            <a:ext cx="867482" cy="369332"/>
          </a:xfrm>
          <a:prstGeom prst="rect">
            <a:avLst/>
          </a:prstGeom>
          <a:noFill/>
        </p:spPr>
        <p:txBody>
          <a:bodyPr wrap="none" rtlCol="0">
            <a:spAutoFit/>
          </a:bodyPr>
          <a:lstStyle/>
          <a:p>
            <a:r>
              <a:rPr lang="en-US" dirty="0">
                <a:solidFill>
                  <a:srgbClr val="FF0000"/>
                </a:solidFill>
              </a:rPr>
              <a:t>Table 3</a:t>
            </a:r>
          </a:p>
        </p:txBody>
      </p:sp>
      <p:sp>
        <p:nvSpPr>
          <p:cNvPr id="17" name="TextBox 16"/>
          <p:cNvSpPr txBox="1"/>
          <p:nvPr/>
        </p:nvSpPr>
        <p:spPr>
          <a:xfrm>
            <a:off x="5279306" y="5040868"/>
            <a:ext cx="867482" cy="369332"/>
          </a:xfrm>
          <a:prstGeom prst="rect">
            <a:avLst/>
          </a:prstGeom>
          <a:noFill/>
        </p:spPr>
        <p:txBody>
          <a:bodyPr wrap="none" rtlCol="0">
            <a:spAutoFit/>
          </a:bodyPr>
          <a:lstStyle/>
          <a:p>
            <a:r>
              <a:rPr lang="en-US" dirty="0">
                <a:solidFill>
                  <a:srgbClr val="FF0000"/>
                </a:solidFill>
              </a:rPr>
              <a:t>Table 5</a:t>
            </a:r>
          </a:p>
        </p:txBody>
      </p:sp>
      <p:sp>
        <p:nvSpPr>
          <p:cNvPr id="18" name="TextBox 17"/>
          <p:cNvSpPr txBox="1"/>
          <p:nvPr/>
        </p:nvSpPr>
        <p:spPr>
          <a:xfrm>
            <a:off x="406110" y="4743510"/>
            <a:ext cx="867482" cy="369332"/>
          </a:xfrm>
          <a:prstGeom prst="rect">
            <a:avLst/>
          </a:prstGeom>
          <a:noFill/>
        </p:spPr>
        <p:txBody>
          <a:bodyPr wrap="none" rtlCol="0">
            <a:spAutoFit/>
          </a:bodyPr>
          <a:lstStyle/>
          <a:p>
            <a:r>
              <a:rPr lang="en-US" dirty="0">
                <a:solidFill>
                  <a:srgbClr val="FF0000"/>
                </a:solidFill>
              </a:rPr>
              <a:t>Table 4</a:t>
            </a:r>
          </a:p>
        </p:txBody>
      </p:sp>
      <p:sp>
        <p:nvSpPr>
          <p:cNvPr id="14"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19" name="TextBox 18"/>
          <p:cNvSpPr txBox="1"/>
          <p:nvPr/>
        </p:nvSpPr>
        <p:spPr>
          <a:xfrm>
            <a:off x="228600" y="738017"/>
            <a:ext cx="4267200" cy="461665"/>
          </a:xfrm>
          <a:prstGeom prst="rect">
            <a:avLst/>
          </a:prstGeom>
          <a:noFill/>
        </p:spPr>
        <p:txBody>
          <a:bodyPr wrap="square" rtlCol="0">
            <a:spAutoFit/>
          </a:bodyPr>
          <a:lstStyle/>
          <a:p>
            <a:r>
              <a:rPr lang="en-US" sz="2400" dirty="0">
                <a:solidFill>
                  <a:srgbClr val="C00000"/>
                </a:solidFill>
              </a:rPr>
              <a:t>B. </a:t>
            </a:r>
            <a:r>
              <a:rPr lang="en-US" sz="2400" dirty="0" err="1">
                <a:solidFill>
                  <a:srgbClr val="C00000"/>
                </a:solidFill>
              </a:rPr>
              <a:t>Xây</a:t>
            </a:r>
            <a:r>
              <a:rPr lang="en-US" sz="2400" dirty="0">
                <a:solidFill>
                  <a:srgbClr val="C00000"/>
                </a:solidFill>
              </a:rPr>
              <a:t> </a:t>
            </a:r>
            <a:r>
              <a:rPr lang="en-US" sz="2400" dirty="0" err="1">
                <a:solidFill>
                  <a:srgbClr val="C00000"/>
                </a:solidFill>
              </a:rPr>
              <a:t>dựng</a:t>
            </a:r>
            <a:r>
              <a:rPr lang="en-US" sz="2400" dirty="0">
                <a:solidFill>
                  <a:srgbClr val="C00000"/>
                </a:solidFill>
              </a:rPr>
              <a:t> ma </a:t>
            </a:r>
            <a:r>
              <a:rPr lang="en-US" sz="2400" dirty="0" err="1">
                <a:solidFill>
                  <a:srgbClr val="C00000"/>
                </a:solidFill>
              </a:rPr>
              <a:t>trận</a:t>
            </a:r>
            <a:r>
              <a:rPr lang="en-US" sz="2400" dirty="0">
                <a:solidFill>
                  <a:srgbClr val="C00000"/>
                </a:solidFill>
              </a:rPr>
              <a:t> so </a:t>
            </a:r>
            <a:r>
              <a:rPr lang="en-US" sz="2400" dirty="0" err="1">
                <a:solidFill>
                  <a:srgbClr val="C00000"/>
                </a:solidFill>
              </a:rPr>
              <a:t>sánh</a:t>
            </a:r>
            <a:endParaRPr lang="en-US" sz="2400" dirty="0">
              <a:solidFill>
                <a:srgbClr val="C00000"/>
              </a:solidFill>
            </a:endParaRPr>
          </a:p>
        </p:txBody>
      </p:sp>
      <p:cxnSp>
        <p:nvCxnSpPr>
          <p:cNvPr id="5" name="Straight Arrow Connector 4"/>
          <p:cNvCxnSpPr/>
          <p:nvPr/>
        </p:nvCxnSpPr>
        <p:spPr>
          <a:xfrm>
            <a:off x="3313798" y="2423947"/>
            <a:ext cx="1334401"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022095" y="2871251"/>
            <a:ext cx="0" cy="68343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938470" y="4972050"/>
            <a:ext cx="0" cy="48202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337257" y="6019800"/>
            <a:ext cx="1768143" cy="1286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52398" y="1996357"/>
            <a:ext cx="457200" cy="3584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p:cNvSpPr/>
          <p:nvPr/>
        </p:nvSpPr>
        <p:spPr>
          <a:xfrm>
            <a:off x="5105400" y="3033719"/>
            <a:ext cx="457200" cy="3584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1" name="Oval 30"/>
          <p:cNvSpPr/>
          <p:nvPr/>
        </p:nvSpPr>
        <p:spPr>
          <a:xfrm>
            <a:off x="3070411" y="5112842"/>
            <a:ext cx="457200" cy="3584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2" name="Oval 31"/>
          <p:cNvSpPr/>
          <p:nvPr/>
        </p:nvSpPr>
        <p:spPr>
          <a:xfrm>
            <a:off x="4038600" y="5642257"/>
            <a:ext cx="457200" cy="3584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aphicFrame>
        <p:nvGraphicFramePr>
          <p:cNvPr id="24" name="Table 23"/>
          <p:cNvGraphicFramePr>
            <a:graphicFrameLocks noGrp="1"/>
          </p:cNvGraphicFramePr>
          <p:nvPr>
            <p:extLst>
              <p:ext uri="{D42A27DB-BD31-4B8C-83A1-F6EECF244321}">
                <p14:modId xmlns:p14="http://schemas.microsoft.com/office/powerpoint/2010/main" val="2638509293"/>
              </p:ext>
            </p:extLst>
          </p:nvPr>
        </p:nvGraphicFramePr>
        <p:xfrm>
          <a:off x="4724402" y="1199682"/>
          <a:ext cx="3809998" cy="1695918"/>
        </p:xfrm>
        <a:graphic>
          <a:graphicData uri="http://schemas.openxmlformats.org/drawingml/2006/table">
            <a:tbl>
              <a:tblPr/>
              <a:tblGrid>
                <a:gridCol w="3809998">
                  <a:extLst>
                    <a:ext uri="{9D8B030D-6E8A-4147-A177-3AD203B41FA5}">
                      <a16:colId xmlns:a16="http://schemas.microsoft.com/office/drawing/2014/main" val="20000"/>
                    </a:ext>
                  </a:extLst>
                </a:gridCol>
              </a:tblGrid>
              <a:tr h="1695918">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833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buFont typeface="Wingdings" pitchFamily="2" charset="2"/>
              <a:buChar char="§"/>
            </a:pPr>
            <a:r>
              <a:rPr lang="en-US" sz="2400" dirty="0"/>
              <a:t>Ma </a:t>
            </a:r>
            <a:r>
              <a:rPr lang="en-US" sz="2400" dirty="0" err="1"/>
              <a:t>trận</a:t>
            </a:r>
            <a:r>
              <a:rPr lang="en-US" sz="2400" dirty="0"/>
              <a:t> so </a:t>
            </a:r>
            <a:r>
              <a:rPr lang="en-US" sz="2400" dirty="0" err="1"/>
              <a:t>sánh</a:t>
            </a:r>
            <a:r>
              <a:rPr lang="en-US" sz="2400" dirty="0"/>
              <a:t> :</a:t>
            </a:r>
          </a:p>
          <a:p>
            <a:pPr lvl="1">
              <a:buFont typeface="Wingdings" pitchFamily="2" charset="2"/>
              <a:buChar char="§"/>
            </a:pPr>
            <a:r>
              <a:rPr lang="en-US" sz="2000" dirty="0" err="1"/>
              <a:t>phụ</a:t>
            </a:r>
            <a:r>
              <a:rPr lang="en-US" sz="2000" dirty="0"/>
              <a:t> </a:t>
            </a:r>
            <a:r>
              <a:rPr lang="en-US" sz="2000" dirty="0" err="1"/>
              <a:t>thuộc</a:t>
            </a:r>
            <a:r>
              <a:rPr lang="en-US" sz="2000" dirty="0"/>
              <a:t> </a:t>
            </a:r>
            <a:r>
              <a:rPr lang="en-US" sz="2000" dirty="0" err="1"/>
              <a:t>vào</a:t>
            </a:r>
            <a:r>
              <a:rPr lang="en-US" sz="2000" dirty="0"/>
              <a:t> </a:t>
            </a:r>
            <a:r>
              <a:rPr lang="en-US" sz="2000" b="1" dirty="0"/>
              <a:t>ý </a:t>
            </a:r>
            <a:r>
              <a:rPr lang="en-US" sz="2000" b="1" dirty="0" err="1"/>
              <a:t>kiến</a:t>
            </a:r>
            <a:r>
              <a:rPr lang="en-US" sz="2000" b="1" dirty="0"/>
              <a:t> </a:t>
            </a:r>
            <a:r>
              <a:rPr lang="en-US" sz="2000" b="1" dirty="0" err="1"/>
              <a:t>chủ</a:t>
            </a:r>
            <a:r>
              <a:rPr lang="en-US" sz="2000" b="1" dirty="0"/>
              <a:t> </a:t>
            </a:r>
            <a:r>
              <a:rPr lang="en-US" sz="2000" b="1" dirty="0" err="1"/>
              <a:t>quan</a:t>
            </a:r>
            <a:r>
              <a:rPr lang="en-US" sz="2000" dirty="0"/>
              <a:t>: </a:t>
            </a:r>
            <a:r>
              <a:rPr lang="en-US" sz="2000" dirty="0" err="1"/>
              <a:t>tiêu</a:t>
            </a:r>
            <a:r>
              <a:rPr lang="en-US" sz="2000" dirty="0"/>
              <a:t> </a:t>
            </a:r>
            <a:r>
              <a:rPr lang="en-US" sz="2000" dirty="0" err="1"/>
              <a:t>chí</a:t>
            </a:r>
            <a:r>
              <a:rPr lang="en-US" sz="2000" dirty="0"/>
              <a:t> X</a:t>
            </a:r>
            <a:r>
              <a:rPr lang="en-US" sz="2000" baseline="-25000" dirty="0"/>
              <a:t>1</a:t>
            </a:r>
            <a:r>
              <a:rPr lang="en-US" sz="2000" dirty="0"/>
              <a:t> </a:t>
            </a:r>
            <a:r>
              <a:rPr lang="en-US" sz="2000" dirty="0" err="1"/>
              <a:t>quan</a:t>
            </a:r>
            <a:r>
              <a:rPr lang="en-US" sz="2000" dirty="0"/>
              <a:t> </a:t>
            </a:r>
            <a:r>
              <a:rPr lang="en-US" sz="2000" dirty="0" err="1"/>
              <a:t>trọng</a:t>
            </a:r>
            <a:r>
              <a:rPr lang="en-US" sz="2000" dirty="0"/>
              <a:t> </a:t>
            </a:r>
            <a:r>
              <a:rPr lang="en-US" sz="2000" dirty="0" err="1"/>
              <a:t>hơn</a:t>
            </a:r>
            <a:r>
              <a:rPr lang="en-US" sz="2000" dirty="0"/>
              <a:t> </a:t>
            </a:r>
            <a:r>
              <a:rPr lang="en-US" sz="2000" dirty="0" err="1"/>
              <a:t>tiêu</a:t>
            </a:r>
            <a:r>
              <a:rPr lang="en-US" sz="2000" dirty="0"/>
              <a:t> </a:t>
            </a:r>
            <a:r>
              <a:rPr lang="en-US" sz="2000" dirty="0" err="1"/>
              <a:t>chí</a:t>
            </a:r>
            <a:r>
              <a:rPr lang="en-US" sz="2000" dirty="0"/>
              <a:t> X</a:t>
            </a:r>
            <a:r>
              <a:rPr lang="en-US" sz="2000" baseline="-25000" dirty="0"/>
              <a:t>2</a:t>
            </a:r>
            <a:r>
              <a:rPr lang="en-US" sz="2000" dirty="0"/>
              <a:t> </a:t>
            </a:r>
            <a:r>
              <a:rPr lang="en-US" sz="2000" dirty="0" err="1"/>
              <a:t>nhưng</a:t>
            </a:r>
            <a:r>
              <a:rPr lang="en-US" sz="2000" dirty="0"/>
              <a:t> </a:t>
            </a:r>
            <a:r>
              <a:rPr lang="en-US" sz="2000" dirty="0" err="1"/>
              <a:t>giá</a:t>
            </a:r>
            <a:r>
              <a:rPr lang="en-US" sz="2000" dirty="0"/>
              <a:t> </a:t>
            </a:r>
            <a:r>
              <a:rPr lang="en-US" sz="2000" dirty="0" err="1"/>
              <a:t>trị</a:t>
            </a:r>
            <a:r>
              <a:rPr lang="en-US" sz="2000" dirty="0"/>
              <a:t> </a:t>
            </a:r>
            <a:r>
              <a:rPr lang="en-US" sz="2000" dirty="0" err="1"/>
              <a:t>quan</a:t>
            </a:r>
            <a:r>
              <a:rPr lang="en-US" sz="2000" dirty="0"/>
              <a:t> </a:t>
            </a:r>
            <a:r>
              <a:rPr lang="en-US" sz="2000" dirty="0" err="1"/>
              <a:t>trọng</a:t>
            </a:r>
            <a:r>
              <a:rPr lang="en-US" sz="2000" dirty="0"/>
              <a:t> </a:t>
            </a:r>
            <a:r>
              <a:rPr lang="en-US" sz="2000" dirty="0" err="1"/>
              <a:t>gấp</a:t>
            </a:r>
            <a:r>
              <a:rPr lang="en-US" sz="2000" dirty="0"/>
              <a:t> </a:t>
            </a:r>
            <a:r>
              <a:rPr lang="en-US" sz="2000" dirty="0" err="1"/>
              <a:t>bao</a:t>
            </a:r>
            <a:r>
              <a:rPr lang="en-US" sz="2000" dirty="0"/>
              <a:t> </a:t>
            </a:r>
            <a:r>
              <a:rPr lang="en-US" sz="2000" dirty="0" err="1"/>
              <a:t>nhiêu</a:t>
            </a:r>
            <a:r>
              <a:rPr lang="en-US" sz="2000" dirty="0"/>
              <a:t> </a:t>
            </a:r>
            <a:r>
              <a:rPr lang="en-US" sz="2000" dirty="0" err="1"/>
              <a:t>lần</a:t>
            </a:r>
            <a:r>
              <a:rPr lang="en-US" sz="2000" dirty="0"/>
              <a:t> </a:t>
            </a:r>
            <a:r>
              <a:rPr lang="en-US" sz="2000" dirty="0" err="1"/>
              <a:t>thì</a:t>
            </a:r>
            <a:r>
              <a:rPr lang="en-US" sz="2000" dirty="0"/>
              <a:t> </a:t>
            </a:r>
            <a:r>
              <a:rPr lang="en-US" sz="2000" dirty="0" err="1"/>
              <a:t>có</a:t>
            </a:r>
            <a:r>
              <a:rPr lang="en-US" sz="2000" dirty="0"/>
              <a:t> </a:t>
            </a:r>
            <a:r>
              <a:rPr lang="en-US" sz="2000" dirty="0" err="1"/>
              <a:t>thể</a:t>
            </a:r>
            <a:r>
              <a:rPr lang="en-US" sz="2000" dirty="0"/>
              <a:t> </a:t>
            </a:r>
            <a:r>
              <a:rPr lang="en-US" sz="2000" dirty="0" err="1"/>
              <a:t>tuỳ</a:t>
            </a:r>
            <a:r>
              <a:rPr lang="en-US" sz="2000" dirty="0"/>
              <a:t> </a:t>
            </a:r>
            <a:r>
              <a:rPr lang="en-US" sz="2000" dirty="0" err="1"/>
              <a:t>từng</a:t>
            </a:r>
            <a:r>
              <a:rPr lang="en-US" sz="2000" dirty="0"/>
              <a:t> </a:t>
            </a:r>
            <a:r>
              <a:rPr lang="en-US" sz="2000" dirty="0" err="1"/>
              <a:t>người</a:t>
            </a:r>
            <a:r>
              <a:rPr lang="en-US" sz="2000" dirty="0"/>
              <a:t>. </a:t>
            </a:r>
          </a:p>
          <a:p>
            <a:pPr lvl="1">
              <a:buFont typeface="Wingdings" pitchFamily="2" charset="2"/>
              <a:buChar char="§"/>
            </a:pPr>
            <a:r>
              <a:rPr lang="en-US" sz="2000" dirty="0" err="1"/>
              <a:t>phụ</a:t>
            </a:r>
            <a:r>
              <a:rPr lang="en-US" sz="2000" dirty="0"/>
              <a:t> </a:t>
            </a:r>
            <a:r>
              <a:rPr lang="en-US" sz="2000" dirty="0" err="1"/>
              <a:t>thuộc</a:t>
            </a:r>
            <a:r>
              <a:rPr lang="en-US" sz="2000" dirty="0"/>
              <a:t> </a:t>
            </a:r>
            <a:r>
              <a:rPr lang="en-US" sz="2000" dirty="0" err="1"/>
              <a:t>vào</a:t>
            </a:r>
            <a:r>
              <a:rPr lang="en-US" sz="2000" dirty="0"/>
              <a:t> </a:t>
            </a:r>
            <a:r>
              <a:rPr lang="en-US" sz="2000" b="1" dirty="0" err="1"/>
              <a:t>tính</a:t>
            </a:r>
            <a:r>
              <a:rPr lang="en-US" sz="2000" b="1" dirty="0"/>
              <a:t> </a:t>
            </a:r>
            <a:r>
              <a:rPr lang="en-US" sz="2000" b="1" dirty="0" err="1"/>
              <a:t>nhất</a:t>
            </a:r>
            <a:r>
              <a:rPr lang="en-US" sz="2000" b="1" dirty="0"/>
              <a:t> </a:t>
            </a:r>
            <a:r>
              <a:rPr lang="en-US" sz="2000" b="1" dirty="0" err="1"/>
              <a:t>quán</a:t>
            </a:r>
            <a:r>
              <a:rPr lang="en-US" sz="2000" dirty="0"/>
              <a:t> </a:t>
            </a:r>
            <a:r>
              <a:rPr lang="en-US" sz="2000" dirty="0" err="1"/>
              <a:t>của</a:t>
            </a:r>
            <a:r>
              <a:rPr lang="en-US" sz="2000" dirty="0"/>
              <a:t> </a:t>
            </a:r>
            <a:r>
              <a:rPr lang="en-US" sz="2000" dirty="0" err="1"/>
              <a:t>dữ</a:t>
            </a:r>
            <a:r>
              <a:rPr lang="en-US" sz="2000" dirty="0"/>
              <a:t> </a:t>
            </a:r>
            <a:r>
              <a:rPr lang="en-US" sz="2000" dirty="0" err="1"/>
              <a:t>liệu</a:t>
            </a:r>
            <a:r>
              <a:rPr lang="en-US" sz="2000" dirty="0"/>
              <a:t>:  </a:t>
            </a:r>
            <a:r>
              <a:rPr lang="en-US" sz="2000" dirty="0" err="1"/>
              <a:t>nếu</a:t>
            </a:r>
            <a:r>
              <a:rPr lang="en-US" sz="2000" dirty="0"/>
              <a:t> </a:t>
            </a:r>
            <a:r>
              <a:rPr lang="en-US" sz="2000" dirty="0" err="1"/>
              <a:t>tiêu</a:t>
            </a:r>
            <a:r>
              <a:rPr lang="en-US" sz="2000" dirty="0"/>
              <a:t> </a:t>
            </a:r>
            <a:r>
              <a:rPr lang="en-US" sz="2000" dirty="0" err="1"/>
              <a:t>chí</a:t>
            </a:r>
            <a:r>
              <a:rPr lang="en-US" sz="2000" dirty="0"/>
              <a:t> X</a:t>
            </a:r>
            <a:r>
              <a:rPr lang="en-US" sz="2000" baseline="-25000" dirty="0"/>
              <a:t>1</a:t>
            </a:r>
            <a:r>
              <a:rPr lang="en-US" sz="2000" dirty="0"/>
              <a:t> </a:t>
            </a:r>
            <a:r>
              <a:rPr lang="en-US" sz="2000" dirty="0" err="1"/>
              <a:t>quan</a:t>
            </a:r>
            <a:r>
              <a:rPr lang="en-US" sz="2000" dirty="0"/>
              <a:t> </a:t>
            </a:r>
            <a:r>
              <a:rPr lang="en-US" sz="2000" dirty="0" err="1"/>
              <a:t>trọng</a:t>
            </a:r>
            <a:r>
              <a:rPr lang="en-US" sz="2000" dirty="0"/>
              <a:t> </a:t>
            </a:r>
            <a:r>
              <a:rPr lang="en-US" sz="2000" dirty="0" err="1"/>
              <a:t>gấp</a:t>
            </a:r>
            <a:r>
              <a:rPr lang="en-US" sz="2000" dirty="0"/>
              <a:t> 2 </a:t>
            </a:r>
            <a:r>
              <a:rPr lang="en-US" sz="2000" dirty="0" err="1"/>
              <a:t>lần</a:t>
            </a:r>
            <a:r>
              <a:rPr lang="en-US" sz="2000" dirty="0"/>
              <a:t> </a:t>
            </a:r>
            <a:r>
              <a:rPr lang="en-US" sz="2000" dirty="0" err="1"/>
              <a:t>tiêu</a:t>
            </a:r>
            <a:r>
              <a:rPr lang="en-US" sz="2000" dirty="0"/>
              <a:t> </a:t>
            </a:r>
            <a:r>
              <a:rPr lang="en-US" sz="2000" dirty="0" err="1"/>
              <a:t>chí</a:t>
            </a:r>
            <a:r>
              <a:rPr lang="en-US" sz="2000" dirty="0"/>
              <a:t> X</a:t>
            </a:r>
            <a:r>
              <a:rPr lang="en-US" sz="2000" baseline="-25000" dirty="0"/>
              <a:t>2</a:t>
            </a:r>
            <a:r>
              <a:rPr lang="en-US" sz="2000" dirty="0"/>
              <a:t>, </a:t>
            </a:r>
            <a:r>
              <a:rPr lang="en-US" sz="2000" dirty="0" err="1"/>
              <a:t>tiêu</a:t>
            </a:r>
            <a:r>
              <a:rPr lang="en-US" sz="2000" dirty="0"/>
              <a:t> </a:t>
            </a:r>
            <a:r>
              <a:rPr lang="en-US" sz="2000" dirty="0" err="1"/>
              <a:t>chí</a:t>
            </a:r>
            <a:r>
              <a:rPr lang="en-US" sz="2000" dirty="0"/>
              <a:t> X</a:t>
            </a:r>
            <a:r>
              <a:rPr lang="en-US" sz="2000" baseline="-25000" dirty="0"/>
              <a:t>2</a:t>
            </a:r>
            <a:r>
              <a:rPr lang="en-US" sz="2000" dirty="0"/>
              <a:t> </a:t>
            </a:r>
            <a:r>
              <a:rPr lang="en-US" sz="2000" dirty="0" err="1"/>
              <a:t>quan</a:t>
            </a:r>
            <a:r>
              <a:rPr lang="en-US" sz="2000" dirty="0"/>
              <a:t> </a:t>
            </a:r>
            <a:r>
              <a:rPr lang="en-US" sz="2000" dirty="0" err="1"/>
              <a:t>trọng</a:t>
            </a:r>
            <a:r>
              <a:rPr lang="en-US" sz="2000" dirty="0"/>
              <a:t> </a:t>
            </a:r>
            <a:r>
              <a:rPr lang="en-US" sz="2000" dirty="0" err="1"/>
              <a:t>gấp</a:t>
            </a:r>
            <a:r>
              <a:rPr lang="en-US" sz="2000" dirty="0"/>
              <a:t> 3 </a:t>
            </a:r>
            <a:r>
              <a:rPr lang="en-US" sz="2000" dirty="0" err="1"/>
              <a:t>lần</a:t>
            </a:r>
            <a:r>
              <a:rPr lang="en-US" sz="2000" dirty="0"/>
              <a:t> </a:t>
            </a:r>
            <a:r>
              <a:rPr lang="en-US" sz="2000" dirty="0" err="1"/>
              <a:t>tiêu</a:t>
            </a:r>
            <a:r>
              <a:rPr lang="en-US" sz="2000" dirty="0"/>
              <a:t> </a:t>
            </a:r>
            <a:r>
              <a:rPr lang="en-US" sz="2000" dirty="0" err="1"/>
              <a:t>chí</a:t>
            </a:r>
            <a:r>
              <a:rPr lang="en-US" sz="2000" dirty="0"/>
              <a:t> X</a:t>
            </a:r>
            <a:r>
              <a:rPr lang="en-US" sz="2000" baseline="-25000" dirty="0"/>
              <a:t>3</a:t>
            </a:r>
            <a:r>
              <a:rPr lang="en-US" sz="2000" dirty="0"/>
              <a:t>, </a:t>
            </a:r>
            <a:r>
              <a:rPr lang="en-US" sz="2000" dirty="0" err="1"/>
              <a:t>tiêu</a:t>
            </a:r>
            <a:r>
              <a:rPr lang="en-US" sz="2000" dirty="0"/>
              <a:t> </a:t>
            </a:r>
            <a:r>
              <a:rPr lang="en-US" sz="2000" dirty="0" err="1"/>
              <a:t>chí</a:t>
            </a:r>
            <a:r>
              <a:rPr lang="en-US" sz="2000" dirty="0"/>
              <a:t> X</a:t>
            </a:r>
            <a:r>
              <a:rPr lang="en-US" sz="2000" baseline="-25000" dirty="0"/>
              <a:t>1</a:t>
            </a:r>
            <a:r>
              <a:rPr lang="en-US" sz="2000" dirty="0"/>
              <a:t> </a:t>
            </a:r>
            <a:r>
              <a:rPr lang="en-US" sz="2000" dirty="0" err="1"/>
              <a:t>sẽ</a:t>
            </a:r>
            <a:r>
              <a:rPr lang="en-US" sz="2000" dirty="0"/>
              <a:t> </a:t>
            </a:r>
            <a:r>
              <a:rPr lang="en-US" sz="2000" dirty="0" err="1"/>
              <a:t>quan</a:t>
            </a:r>
            <a:r>
              <a:rPr lang="en-US" sz="2000" dirty="0"/>
              <a:t> </a:t>
            </a:r>
            <a:r>
              <a:rPr lang="en-US" sz="2000" dirty="0" err="1"/>
              <a:t>trọng</a:t>
            </a:r>
            <a:r>
              <a:rPr lang="en-US" sz="2000" dirty="0"/>
              <a:t> </a:t>
            </a:r>
            <a:r>
              <a:rPr lang="en-US" sz="2000" dirty="0" err="1"/>
              <a:t>gấp</a:t>
            </a:r>
            <a:r>
              <a:rPr lang="en-US" sz="2000" dirty="0"/>
              <a:t> 6 </a:t>
            </a:r>
            <a:r>
              <a:rPr lang="en-US" sz="2000" dirty="0" err="1"/>
              <a:t>lần</a:t>
            </a:r>
            <a:r>
              <a:rPr lang="en-US" sz="2000" dirty="0"/>
              <a:t> </a:t>
            </a:r>
            <a:r>
              <a:rPr lang="en-US" sz="2000" dirty="0" err="1"/>
              <a:t>tiêu</a:t>
            </a:r>
            <a:r>
              <a:rPr lang="en-US" sz="2000" dirty="0"/>
              <a:t> </a:t>
            </a:r>
            <a:r>
              <a:rPr lang="en-US" sz="2000" dirty="0" err="1"/>
              <a:t>chí</a:t>
            </a:r>
            <a:r>
              <a:rPr lang="en-US" sz="2000" dirty="0"/>
              <a:t> X</a:t>
            </a:r>
            <a:r>
              <a:rPr lang="en-US" sz="2000" baseline="-25000" dirty="0"/>
              <a:t>3</a:t>
            </a:r>
            <a:r>
              <a:rPr lang="en-US" sz="2000" dirty="0"/>
              <a:t>. </a:t>
            </a:r>
          </a:p>
        </p:txBody>
      </p:sp>
      <p:sp>
        <p:nvSpPr>
          <p:cNvPr id="5" name="Content Placeholder 4"/>
          <p:cNvSpPr>
            <a:spLocks noGrp="1"/>
          </p:cNvSpPr>
          <p:nvPr>
            <p:ph sz="half" idx="2"/>
          </p:nvPr>
        </p:nvSpPr>
        <p:spPr/>
        <p:txBody>
          <a:bodyPr>
            <a:normAutofit/>
          </a:bodyPr>
          <a:lstStyle/>
          <a:p>
            <a:r>
              <a:rPr lang="en-US" dirty="0"/>
              <a:t>                x</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917" y="1613872"/>
            <a:ext cx="166848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85" y="1639693"/>
            <a:ext cx="1865972" cy="68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990" y="3124200"/>
            <a:ext cx="4198667"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960" y="4648200"/>
            <a:ext cx="35147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11" name="TextBox 10"/>
          <p:cNvSpPr txBox="1"/>
          <p:nvPr/>
        </p:nvSpPr>
        <p:spPr>
          <a:xfrm>
            <a:off x="228600" y="738017"/>
            <a:ext cx="4267200" cy="461665"/>
          </a:xfrm>
          <a:prstGeom prst="rect">
            <a:avLst/>
          </a:prstGeom>
          <a:noFill/>
        </p:spPr>
        <p:txBody>
          <a:bodyPr wrap="square" rtlCol="0">
            <a:spAutoFit/>
          </a:bodyPr>
          <a:lstStyle/>
          <a:p>
            <a:r>
              <a:rPr lang="en-US" sz="2400" dirty="0">
                <a:solidFill>
                  <a:srgbClr val="C00000"/>
                </a:solidFill>
              </a:rPr>
              <a:t>C. </a:t>
            </a:r>
            <a:r>
              <a:rPr lang="en-US" sz="2400" dirty="0" err="1">
                <a:solidFill>
                  <a:srgbClr val="C00000"/>
                </a:solidFill>
              </a:rPr>
              <a:t>Xác</a:t>
            </a:r>
            <a:r>
              <a:rPr lang="en-US" sz="2400" dirty="0">
                <a:solidFill>
                  <a:srgbClr val="C00000"/>
                </a:solidFill>
              </a:rPr>
              <a:t> </a:t>
            </a:r>
            <a:r>
              <a:rPr lang="en-US" sz="2400" dirty="0" err="1">
                <a:solidFill>
                  <a:srgbClr val="C00000"/>
                </a:solidFill>
              </a:rPr>
              <a:t>định</a:t>
            </a:r>
            <a:r>
              <a:rPr lang="en-US" sz="2400" dirty="0">
                <a:solidFill>
                  <a:srgbClr val="C00000"/>
                </a:solidFill>
              </a:rPr>
              <a:t> </a:t>
            </a:r>
            <a:r>
              <a:rPr lang="en-US" sz="2400" dirty="0" err="1">
                <a:solidFill>
                  <a:srgbClr val="C00000"/>
                </a:solidFill>
              </a:rPr>
              <a:t>tỷ</a:t>
            </a:r>
            <a:r>
              <a:rPr lang="en-US" sz="2400" dirty="0">
                <a:solidFill>
                  <a:srgbClr val="C00000"/>
                </a:solidFill>
              </a:rPr>
              <a:t> </a:t>
            </a:r>
            <a:r>
              <a:rPr lang="en-US" sz="2400" dirty="0" err="1">
                <a:solidFill>
                  <a:srgbClr val="C00000"/>
                </a:solidFill>
              </a:rPr>
              <a:t>lệ</a:t>
            </a:r>
            <a:r>
              <a:rPr lang="en-US" sz="2400" dirty="0">
                <a:solidFill>
                  <a:srgbClr val="C00000"/>
                </a:solidFill>
              </a:rPr>
              <a:t> </a:t>
            </a:r>
            <a:r>
              <a:rPr lang="en-US" sz="2400" dirty="0" err="1">
                <a:solidFill>
                  <a:srgbClr val="C00000"/>
                </a:solidFill>
              </a:rPr>
              <a:t>phù</a:t>
            </a:r>
            <a:r>
              <a:rPr lang="en-US" sz="2400" dirty="0">
                <a:solidFill>
                  <a:srgbClr val="C00000"/>
                </a:solidFill>
              </a:rPr>
              <a:t> </a:t>
            </a:r>
            <a:r>
              <a:rPr lang="en-US" sz="2400" dirty="0" err="1">
                <a:solidFill>
                  <a:srgbClr val="C00000"/>
                </a:solidFill>
              </a:rPr>
              <a:t>hợp</a:t>
            </a:r>
            <a:endParaRPr lang="en-US" sz="2400" dirty="0">
              <a:solidFill>
                <a:srgbClr val="C00000"/>
              </a:solidFill>
            </a:endParaRPr>
          </a:p>
        </p:txBody>
      </p:sp>
    </p:spTree>
    <p:extLst>
      <p:ext uri="{BB962C8B-B14F-4D97-AF65-F5344CB8AC3E}">
        <p14:creationId xmlns:p14="http://schemas.microsoft.com/office/powerpoint/2010/main" val="92762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0"/>
            <a:ext cx="4038600" cy="4525963"/>
          </a:xfrm>
        </p:spPr>
        <p:txBody>
          <a:bodyPr/>
          <a:lstStyle/>
          <a:p>
            <a:r>
              <a:rPr lang="en-US" sz="2400" dirty="0" err="1"/>
              <a:t>Tính</a:t>
            </a:r>
            <a:r>
              <a:rPr lang="en-US" sz="2400" dirty="0"/>
              <a:t> </a:t>
            </a:r>
            <a:r>
              <a:rPr lang="en-US" sz="2400" dirty="0" err="1"/>
              <a:t>lamda</a:t>
            </a:r>
            <a:r>
              <a:rPr lang="en-US" sz="2400" dirty="0"/>
              <a:t> </a:t>
            </a:r>
            <a:r>
              <a:rPr lang="en-US" sz="2400" dirty="0" err="1"/>
              <a:t>và</a:t>
            </a:r>
            <a:r>
              <a:rPr lang="en-US" sz="2400" dirty="0"/>
              <a:t> </a:t>
            </a:r>
            <a:r>
              <a:rPr lang="en-US" sz="2400" dirty="0" err="1"/>
              <a:t>chỉ</a:t>
            </a:r>
            <a:r>
              <a:rPr lang="en-US" sz="2400" dirty="0"/>
              <a:t> </a:t>
            </a:r>
            <a:r>
              <a:rPr lang="en-US" sz="2400" dirty="0" err="1"/>
              <a:t>số</a:t>
            </a:r>
            <a:r>
              <a:rPr lang="en-US" sz="2400" dirty="0"/>
              <a:t> </a:t>
            </a:r>
            <a:r>
              <a:rPr lang="en-US" sz="2400" dirty="0" err="1"/>
              <a:t>nhất</a:t>
            </a:r>
            <a:r>
              <a:rPr lang="en-US" sz="2400" dirty="0"/>
              <a:t> </a:t>
            </a:r>
            <a:r>
              <a:rPr lang="en-US" sz="2400" dirty="0" err="1"/>
              <a:t>nhất</a:t>
            </a:r>
            <a:r>
              <a:rPr lang="en-US" sz="2400" dirty="0"/>
              <a:t> </a:t>
            </a:r>
            <a:r>
              <a:rPr lang="en-US" sz="2400" dirty="0" err="1"/>
              <a:t>quán</a:t>
            </a:r>
            <a:r>
              <a:rPr lang="en-US" sz="2400" dirty="0"/>
              <a:t> (CI)</a:t>
            </a:r>
          </a:p>
          <a:p>
            <a:endParaRPr lang="en-US" sz="2400" dirty="0"/>
          </a:p>
          <a:p>
            <a:endParaRPr lang="en-US" sz="2400" dirty="0"/>
          </a:p>
          <a:p>
            <a:r>
              <a:rPr lang="en-US" sz="2400" dirty="0" err="1"/>
              <a:t>Với</a:t>
            </a:r>
            <a:r>
              <a:rPr lang="en-US" sz="2400" dirty="0"/>
              <a:t> n = 3</a:t>
            </a:r>
          </a:p>
          <a:p>
            <a:endParaRPr lang="en-US" dirty="0"/>
          </a:p>
        </p:txBody>
      </p:sp>
      <p:sp>
        <p:nvSpPr>
          <p:cNvPr id="5" name="Content Placeholder 4"/>
          <p:cNvSpPr>
            <a:spLocks noGrp="1"/>
          </p:cNvSpPr>
          <p:nvPr>
            <p:ph sz="half" idx="2"/>
          </p:nvPr>
        </p:nvSpPr>
        <p:spPr>
          <a:xfrm>
            <a:off x="4605461" y="1371600"/>
            <a:ext cx="4038600" cy="4525963"/>
          </a:xfrm>
        </p:spPr>
        <p:txBody>
          <a:bodyPr>
            <a:normAutofit/>
          </a:bodyPr>
          <a:lstStyle/>
          <a:p>
            <a:r>
              <a:rPr lang="en-US" sz="2400" dirty="0"/>
              <a:t> </a:t>
            </a:r>
            <a:r>
              <a:rPr lang="en-US" sz="2400" dirty="0" err="1"/>
              <a:t>Chỉ</a:t>
            </a:r>
            <a:r>
              <a:rPr lang="en-US" sz="2400" dirty="0"/>
              <a:t> </a:t>
            </a:r>
            <a:r>
              <a:rPr lang="en-US" sz="2400" dirty="0" err="1"/>
              <a:t>số</a:t>
            </a:r>
            <a:r>
              <a:rPr lang="en-US" sz="2400" dirty="0"/>
              <a:t> </a:t>
            </a:r>
            <a:r>
              <a:rPr lang="en-US" sz="2400" dirty="0" err="1"/>
              <a:t>thích</a:t>
            </a:r>
            <a:r>
              <a:rPr lang="en-US" sz="2400" dirty="0"/>
              <a:t> </a:t>
            </a:r>
            <a:r>
              <a:rPr lang="en-US" sz="2400" dirty="0" err="1"/>
              <a:t>hợp</a:t>
            </a:r>
            <a:r>
              <a:rPr lang="en-US" sz="2400" dirty="0"/>
              <a:t> (CR) </a:t>
            </a:r>
            <a:r>
              <a:rPr lang="en-US" sz="2400" dirty="0" err="1"/>
              <a:t>định</a:t>
            </a:r>
            <a:r>
              <a:rPr lang="en-US" sz="2400" dirty="0"/>
              <a:t> </a:t>
            </a:r>
            <a:r>
              <a:rPr lang="en-US" sz="2400" dirty="0" err="1"/>
              <a:t>nghĩa</a:t>
            </a:r>
            <a:r>
              <a:rPr lang="en-US" sz="2400" dirty="0"/>
              <a:t>:</a:t>
            </a:r>
          </a:p>
          <a:p>
            <a:pPr marL="0" indent="0">
              <a:buNone/>
            </a:pPr>
            <a:endParaRPr lang="en-US" sz="2400" dirty="0"/>
          </a:p>
          <a:p>
            <a:r>
              <a:rPr lang="vi-VN" sz="2400" dirty="0"/>
              <a:t>Giá trị C</a:t>
            </a:r>
            <a:r>
              <a:rPr lang="en-US" sz="2400" dirty="0"/>
              <a:t>R</a:t>
            </a:r>
            <a:r>
              <a:rPr lang="vi-VN" sz="2400" dirty="0"/>
              <a:t> cần phải thoả mãn điều kiện </a:t>
            </a:r>
            <a:r>
              <a:rPr lang="vi-VN" sz="2400" b="1" dirty="0"/>
              <a:t>C</a:t>
            </a:r>
            <a:r>
              <a:rPr lang="en-US" sz="2400" b="1" dirty="0"/>
              <a:t>R</a:t>
            </a:r>
            <a:r>
              <a:rPr lang="vi-VN" sz="2400" b="1" dirty="0"/>
              <a:t> &lt;10%. </a:t>
            </a:r>
            <a:endParaRPr lang="en-US" sz="2400" dirty="0"/>
          </a:p>
          <a:p>
            <a:r>
              <a:rPr lang="en-US" sz="2400" dirty="0" err="1"/>
              <a:t>Với</a:t>
            </a:r>
            <a:r>
              <a:rPr lang="en-US" sz="2400" dirty="0"/>
              <a:t> n = 3</a:t>
            </a:r>
          </a:p>
          <a:p>
            <a:pPr marL="0" indent="0">
              <a:buNone/>
            </a:pPr>
            <a:endParaRPr lang="en-US" sz="24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735" y="2256806"/>
            <a:ext cx="19812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735" y="3429000"/>
            <a:ext cx="22860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166" y="1928193"/>
            <a:ext cx="17716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9166" y="3776106"/>
            <a:ext cx="2171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7703" y="4371233"/>
            <a:ext cx="27146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12" name="TextBox 11"/>
          <p:cNvSpPr txBox="1"/>
          <p:nvPr/>
        </p:nvSpPr>
        <p:spPr>
          <a:xfrm>
            <a:off x="228600" y="738017"/>
            <a:ext cx="4267200" cy="461665"/>
          </a:xfrm>
          <a:prstGeom prst="rect">
            <a:avLst/>
          </a:prstGeom>
          <a:noFill/>
        </p:spPr>
        <p:txBody>
          <a:bodyPr wrap="square" rtlCol="0">
            <a:spAutoFit/>
          </a:bodyPr>
          <a:lstStyle/>
          <a:p>
            <a:r>
              <a:rPr lang="en-US" sz="2400" dirty="0">
                <a:solidFill>
                  <a:srgbClr val="C00000"/>
                </a:solidFill>
              </a:rPr>
              <a:t>C. </a:t>
            </a:r>
            <a:r>
              <a:rPr lang="en-US" sz="2400" dirty="0" err="1">
                <a:solidFill>
                  <a:srgbClr val="C00000"/>
                </a:solidFill>
              </a:rPr>
              <a:t>Xác</a:t>
            </a:r>
            <a:r>
              <a:rPr lang="en-US" sz="2400" dirty="0">
                <a:solidFill>
                  <a:srgbClr val="C00000"/>
                </a:solidFill>
              </a:rPr>
              <a:t> </a:t>
            </a:r>
            <a:r>
              <a:rPr lang="en-US" sz="2400" dirty="0" err="1">
                <a:solidFill>
                  <a:srgbClr val="C00000"/>
                </a:solidFill>
              </a:rPr>
              <a:t>định</a:t>
            </a:r>
            <a:r>
              <a:rPr lang="en-US" sz="2400" dirty="0">
                <a:solidFill>
                  <a:srgbClr val="C00000"/>
                </a:solidFill>
              </a:rPr>
              <a:t> </a:t>
            </a:r>
            <a:r>
              <a:rPr lang="en-US" sz="2400" dirty="0" err="1">
                <a:solidFill>
                  <a:srgbClr val="C00000"/>
                </a:solidFill>
              </a:rPr>
              <a:t>tỷ</a:t>
            </a:r>
            <a:r>
              <a:rPr lang="en-US" sz="2400" dirty="0">
                <a:solidFill>
                  <a:srgbClr val="C00000"/>
                </a:solidFill>
              </a:rPr>
              <a:t> </a:t>
            </a:r>
            <a:r>
              <a:rPr lang="en-US" sz="2400" dirty="0" err="1">
                <a:solidFill>
                  <a:srgbClr val="C00000"/>
                </a:solidFill>
              </a:rPr>
              <a:t>lệ</a:t>
            </a:r>
            <a:r>
              <a:rPr lang="en-US" sz="2400" dirty="0">
                <a:solidFill>
                  <a:srgbClr val="C00000"/>
                </a:solidFill>
              </a:rPr>
              <a:t> </a:t>
            </a:r>
            <a:r>
              <a:rPr lang="en-US" sz="2400" dirty="0" err="1">
                <a:solidFill>
                  <a:srgbClr val="C00000"/>
                </a:solidFill>
              </a:rPr>
              <a:t>phù</a:t>
            </a:r>
            <a:r>
              <a:rPr lang="en-US" sz="2400" dirty="0">
                <a:solidFill>
                  <a:srgbClr val="C00000"/>
                </a:solidFill>
              </a:rPr>
              <a:t> </a:t>
            </a:r>
            <a:r>
              <a:rPr lang="en-US" sz="2400" dirty="0" err="1">
                <a:solidFill>
                  <a:srgbClr val="C00000"/>
                </a:solidFill>
              </a:rPr>
              <a:t>hợp</a:t>
            </a:r>
            <a:endParaRPr lang="en-US" sz="2400" dirty="0">
              <a:solidFill>
                <a:srgbClr val="C00000"/>
              </a:solidFill>
            </a:endParaRPr>
          </a:p>
        </p:txBody>
      </p:sp>
    </p:spTree>
    <p:extLst>
      <p:ext uri="{BB962C8B-B14F-4D97-AF65-F5344CB8AC3E}">
        <p14:creationId xmlns:p14="http://schemas.microsoft.com/office/powerpoint/2010/main" val="3098513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6" name="TextBox 5"/>
          <p:cNvSpPr txBox="1"/>
          <p:nvPr/>
        </p:nvSpPr>
        <p:spPr>
          <a:xfrm>
            <a:off x="228600" y="738017"/>
            <a:ext cx="7239000" cy="1200329"/>
          </a:xfrm>
          <a:prstGeom prst="rect">
            <a:avLst/>
          </a:prstGeom>
          <a:noFill/>
        </p:spPr>
        <p:txBody>
          <a:bodyPr wrap="square" rtlCol="0">
            <a:spAutoFit/>
          </a:bodyPr>
          <a:lstStyle/>
          <a:p>
            <a:r>
              <a:rPr lang="en-US" sz="2400" dirty="0">
                <a:solidFill>
                  <a:srgbClr val="C00000"/>
                </a:solidFill>
              </a:rPr>
              <a:t>D. </a:t>
            </a:r>
            <a:r>
              <a:rPr lang="en-US" sz="2400" dirty="0" err="1">
                <a:solidFill>
                  <a:srgbClr val="C00000"/>
                </a:solidFill>
              </a:rPr>
              <a:t>Lặp</a:t>
            </a:r>
            <a:r>
              <a:rPr lang="en-US" sz="2400" dirty="0">
                <a:solidFill>
                  <a:srgbClr val="C00000"/>
                </a:solidFill>
              </a:rPr>
              <a:t> </a:t>
            </a:r>
            <a:r>
              <a:rPr lang="en-US" sz="2400" dirty="0" err="1">
                <a:solidFill>
                  <a:srgbClr val="C00000"/>
                </a:solidFill>
              </a:rPr>
              <a:t>lại</a:t>
            </a:r>
            <a:r>
              <a:rPr lang="en-US" sz="2400" dirty="0">
                <a:solidFill>
                  <a:srgbClr val="C00000"/>
                </a:solidFill>
              </a:rPr>
              <a:t> </a:t>
            </a:r>
            <a:r>
              <a:rPr lang="en-US" sz="2400" dirty="0" err="1">
                <a:solidFill>
                  <a:srgbClr val="C00000"/>
                </a:solidFill>
              </a:rPr>
              <a:t>bước</a:t>
            </a:r>
            <a:r>
              <a:rPr lang="en-US" sz="2400" dirty="0">
                <a:solidFill>
                  <a:srgbClr val="C00000"/>
                </a:solidFill>
              </a:rPr>
              <a:t> B </a:t>
            </a:r>
            <a:r>
              <a:rPr lang="en-US" sz="2400" dirty="0" err="1">
                <a:solidFill>
                  <a:srgbClr val="C00000"/>
                </a:solidFill>
              </a:rPr>
              <a:t>và</a:t>
            </a:r>
            <a:r>
              <a:rPr lang="en-US" sz="2400" dirty="0">
                <a:solidFill>
                  <a:srgbClr val="C00000"/>
                </a:solidFill>
              </a:rPr>
              <a:t> </a:t>
            </a:r>
            <a:r>
              <a:rPr lang="en-US" sz="2400" dirty="0" err="1">
                <a:solidFill>
                  <a:srgbClr val="C00000"/>
                </a:solidFill>
              </a:rPr>
              <a:t>bước</a:t>
            </a:r>
            <a:r>
              <a:rPr lang="en-US" sz="2400" dirty="0">
                <a:solidFill>
                  <a:srgbClr val="C00000"/>
                </a:solidFill>
              </a:rPr>
              <a:t> C </a:t>
            </a:r>
            <a:r>
              <a:rPr lang="en-US" sz="2400" dirty="0" err="1">
                <a:solidFill>
                  <a:srgbClr val="C00000"/>
                </a:solidFill>
              </a:rPr>
              <a:t>đối</a:t>
            </a:r>
            <a:r>
              <a:rPr lang="en-US" sz="2400" dirty="0">
                <a:solidFill>
                  <a:srgbClr val="C00000"/>
                </a:solidFill>
              </a:rPr>
              <a:t> </a:t>
            </a:r>
            <a:r>
              <a:rPr lang="en-US" sz="2400" dirty="0" err="1">
                <a:solidFill>
                  <a:srgbClr val="C00000"/>
                </a:solidFill>
              </a:rPr>
              <a:t>với</a:t>
            </a:r>
            <a:r>
              <a:rPr lang="en-US" sz="2400" dirty="0">
                <a:solidFill>
                  <a:srgbClr val="C00000"/>
                </a:solidFill>
              </a:rPr>
              <a:t> </a:t>
            </a:r>
            <a:r>
              <a:rPr lang="en-US" sz="2400" dirty="0" err="1">
                <a:solidFill>
                  <a:srgbClr val="C00000"/>
                </a:solidFill>
              </a:rPr>
              <a:t>mỗi</a:t>
            </a:r>
            <a:r>
              <a:rPr lang="en-US" sz="2400" dirty="0">
                <a:solidFill>
                  <a:srgbClr val="C00000"/>
                </a:solidFill>
              </a:rPr>
              <a:t> </a:t>
            </a:r>
            <a:r>
              <a:rPr lang="en-US" sz="2400" dirty="0" err="1">
                <a:solidFill>
                  <a:srgbClr val="C00000"/>
                </a:solidFill>
              </a:rPr>
              <a:t>tiêu</a:t>
            </a:r>
            <a:r>
              <a:rPr lang="en-US" sz="2400" dirty="0">
                <a:solidFill>
                  <a:srgbClr val="C00000"/>
                </a:solidFill>
              </a:rPr>
              <a:t> </a:t>
            </a:r>
            <a:r>
              <a:rPr lang="en-US" sz="2400" dirty="0" err="1">
                <a:solidFill>
                  <a:srgbClr val="C00000"/>
                </a:solidFill>
              </a:rPr>
              <a:t>chí</a:t>
            </a:r>
            <a:endParaRPr lang="en-US" sz="2400" dirty="0">
              <a:solidFill>
                <a:srgbClr val="C00000"/>
              </a:solidFill>
            </a:endParaRPr>
          </a:p>
          <a:p>
            <a:r>
              <a:rPr lang="en-US" sz="2400" dirty="0">
                <a:solidFill>
                  <a:srgbClr val="C00000"/>
                </a:solidFill>
              </a:rPr>
              <a:t>E. </a:t>
            </a:r>
            <a:r>
              <a:rPr lang="en-US" sz="2400" dirty="0" err="1">
                <a:solidFill>
                  <a:srgbClr val="C00000"/>
                </a:solidFill>
              </a:rPr>
              <a:t>Xây</a:t>
            </a:r>
            <a:r>
              <a:rPr lang="en-US" sz="2400" dirty="0">
                <a:solidFill>
                  <a:srgbClr val="C00000"/>
                </a:solidFill>
              </a:rPr>
              <a:t> </a:t>
            </a:r>
            <a:r>
              <a:rPr lang="en-US" sz="2400" dirty="0" err="1">
                <a:solidFill>
                  <a:srgbClr val="C00000"/>
                </a:solidFill>
              </a:rPr>
              <a:t>dựng</a:t>
            </a:r>
            <a:r>
              <a:rPr lang="en-US" sz="2400" dirty="0">
                <a:solidFill>
                  <a:srgbClr val="C00000"/>
                </a:solidFill>
              </a:rPr>
              <a:t> </a:t>
            </a:r>
            <a:r>
              <a:rPr lang="en-US" sz="2400" dirty="0" err="1">
                <a:solidFill>
                  <a:srgbClr val="C00000"/>
                </a:solidFill>
              </a:rPr>
              <a:t>trọng</a:t>
            </a:r>
            <a:r>
              <a:rPr lang="en-US" sz="2400" dirty="0">
                <a:solidFill>
                  <a:srgbClr val="C00000"/>
                </a:solidFill>
              </a:rPr>
              <a:t> </a:t>
            </a:r>
            <a:r>
              <a:rPr lang="en-US" sz="2400" dirty="0" err="1">
                <a:solidFill>
                  <a:srgbClr val="C00000"/>
                </a:solidFill>
              </a:rPr>
              <a:t>số</a:t>
            </a:r>
            <a:r>
              <a:rPr lang="en-US" sz="2400" dirty="0">
                <a:solidFill>
                  <a:srgbClr val="C00000"/>
                </a:solidFill>
              </a:rPr>
              <a:t> </a:t>
            </a:r>
            <a:r>
              <a:rPr lang="en-US" sz="2400" dirty="0" err="1">
                <a:solidFill>
                  <a:srgbClr val="C00000"/>
                </a:solidFill>
              </a:rPr>
              <a:t>của</a:t>
            </a:r>
            <a:r>
              <a:rPr lang="en-US" sz="2400" dirty="0">
                <a:solidFill>
                  <a:srgbClr val="C00000"/>
                </a:solidFill>
              </a:rPr>
              <a:t> </a:t>
            </a:r>
            <a:r>
              <a:rPr lang="en-US" sz="2400" dirty="0" err="1">
                <a:solidFill>
                  <a:srgbClr val="C00000"/>
                </a:solidFill>
              </a:rPr>
              <a:t>các</a:t>
            </a:r>
            <a:r>
              <a:rPr lang="en-US" sz="2400" dirty="0">
                <a:solidFill>
                  <a:srgbClr val="C00000"/>
                </a:solidFill>
              </a:rPr>
              <a:t> </a:t>
            </a:r>
            <a:r>
              <a:rPr lang="en-US" sz="2400" dirty="0" err="1">
                <a:solidFill>
                  <a:srgbClr val="C00000"/>
                </a:solidFill>
              </a:rPr>
              <a:t>tiêu</a:t>
            </a:r>
            <a:r>
              <a:rPr lang="en-US" sz="2400" dirty="0">
                <a:solidFill>
                  <a:srgbClr val="C00000"/>
                </a:solidFill>
              </a:rPr>
              <a:t> </a:t>
            </a:r>
            <a:r>
              <a:rPr lang="en-US" sz="2400" dirty="0" err="1">
                <a:solidFill>
                  <a:srgbClr val="C00000"/>
                </a:solidFill>
              </a:rPr>
              <a:t>chí</a:t>
            </a:r>
            <a:endParaRPr lang="en-US" sz="2400" dirty="0">
              <a:solidFill>
                <a:srgbClr val="C00000"/>
              </a:solidFill>
            </a:endParaRPr>
          </a:p>
          <a:p>
            <a:r>
              <a:rPr lang="en-US" sz="2400" dirty="0">
                <a:solidFill>
                  <a:srgbClr val="C00000"/>
                </a:solidFill>
              </a:rPr>
              <a:t>F. </a:t>
            </a:r>
            <a:r>
              <a:rPr lang="en-US" sz="2400" dirty="0" err="1">
                <a:solidFill>
                  <a:srgbClr val="C00000"/>
                </a:solidFill>
              </a:rPr>
              <a:t>Tổng</a:t>
            </a:r>
            <a:r>
              <a:rPr lang="en-US" sz="2400" dirty="0">
                <a:solidFill>
                  <a:srgbClr val="C00000"/>
                </a:solidFill>
              </a:rPr>
              <a:t> </a:t>
            </a:r>
            <a:r>
              <a:rPr lang="en-US" sz="2400" dirty="0" err="1">
                <a:solidFill>
                  <a:srgbClr val="C00000"/>
                </a:solidFill>
              </a:rPr>
              <a:t>hợp</a:t>
            </a:r>
            <a:r>
              <a:rPr lang="en-US" sz="2400" dirty="0">
                <a:solidFill>
                  <a:srgbClr val="C00000"/>
                </a:solidFill>
              </a:rPr>
              <a:t> </a:t>
            </a:r>
            <a:r>
              <a:rPr lang="en-US" sz="2400" dirty="0" err="1">
                <a:solidFill>
                  <a:srgbClr val="C00000"/>
                </a:solidFill>
              </a:rPr>
              <a:t>và</a:t>
            </a:r>
            <a:r>
              <a:rPr lang="en-US" sz="2400" dirty="0">
                <a:solidFill>
                  <a:srgbClr val="C00000"/>
                </a:solidFill>
              </a:rPr>
              <a:t> </a:t>
            </a:r>
            <a:r>
              <a:rPr lang="en-US" sz="2400" dirty="0" err="1">
                <a:solidFill>
                  <a:srgbClr val="C00000"/>
                </a:solidFill>
              </a:rPr>
              <a:t>sếp</a:t>
            </a:r>
            <a:r>
              <a:rPr lang="en-US" sz="2400" dirty="0">
                <a:solidFill>
                  <a:srgbClr val="C00000"/>
                </a:solidFill>
              </a:rPr>
              <a:t> </a:t>
            </a:r>
            <a:r>
              <a:rPr lang="en-US" sz="2400" dirty="0" err="1">
                <a:solidFill>
                  <a:srgbClr val="C00000"/>
                </a:solidFill>
              </a:rPr>
              <a:t>hạng</a:t>
            </a:r>
            <a:r>
              <a:rPr lang="en-US" sz="2400" dirty="0">
                <a:solidFill>
                  <a:srgbClr val="C00000"/>
                </a:solidFill>
              </a:rPr>
              <a:t> </a:t>
            </a:r>
            <a:r>
              <a:rPr lang="en-US" sz="2400" dirty="0" err="1">
                <a:solidFill>
                  <a:srgbClr val="C00000"/>
                </a:solidFill>
              </a:rPr>
              <a:t>các</a:t>
            </a:r>
            <a:r>
              <a:rPr lang="en-US" sz="2400" dirty="0">
                <a:solidFill>
                  <a:srgbClr val="C00000"/>
                </a:solidFill>
              </a:rPr>
              <a:t> </a:t>
            </a:r>
            <a:r>
              <a:rPr lang="en-US" sz="2400" dirty="0" err="1">
                <a:solidFill>
                  <a:srgbClr val="C00000"/>
                </a:solidFill>
              </a:rPr>
              <a:t>phương</a:t>
            </a:r>
            <a:r>
              <a:rPr lang="en-US" sz="2400" dirty="0">
                <a:solidFill>
                  <a:srgbClr val="C00000"/>
                </a:solidFill>
              </a:rPr>
              <a:t> </a:t>
            </a:r>
            <a:r>
              <a:rPr lang="en-US" sz="2400" dirty="0" err="1">
                <a:solidFill>
                  <a:srgbClr val="C00000"/>
                </a:solidFill>
              </a:rPr>
              <a:t>án</a:t>
            </a:r>
            <a:endParaRPr lang="en-US" sz="2400" dirty="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8986" y="2305050"/>
            <a:ext cx="264160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05050"/>
            <a:ext cx="2743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494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dirty="0" err="1">
                <a:solidFill>
                  <a:srgbClr val="000099"/>
                </a:solidFill>
                <a:latin typeface="Times New Roman" pitchFamily="18" charset="0"/>
                <a:cs typeface="Times New Roman" pitchFamily="18" charset="0"/>
              </a:rPr>
              <a:t>Khó</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khăn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mà</a:t>
            </a:r>
            <a:r>
              <a:rPr lang="en-US" dirty="0">
                <a:solidFill>
                  <a:srgbClr val="000099"/>
                </a:solidFill>
                <a:latin typeface="Times New Roman" pitchFamily="18" charset="0"/>
                <a:cs typeface="Times New Roman" pitchFamily="18" charset="0"/>
              </a:rPr>
              <a:t> ban </a:t>
            </a:r>
            <a:r>
              <a:rPr lang="en-US" dirty="0" err="1">
                <a:solidFill>
                  <a:srgbClr val="000099"/>
                </a:solidFill>
                <a:latin typeface="Times New Roman" pitchFamily="18" charset="0"/>
                <a:cs typeface="Times New Roman" pitchFamily="18" charset="0"/>
              </a:rPr>
              <a:t>gặp</a:t>
            </a:r>
            <a:r>
              <a:rPr lang="en-US" dirty="0">
                <a:solidFill>
                  <a:srgbClr val="000099"/>
                </a:solidFill>
                <a:latin typeface="Times New Roman" pitchFamily="18" charset="0"/>
                <a:cs typeface="Times New Roman" pitchFamily="18" charset="0"/>
              </a:rPr>
              <a:t>:</a:t>
            </a:r>
          </a:p>
          <a:p>
            <a:pPr lvl="1"/>
            <a:r>
              <a:rPr lang="en-US" dirty="0" err="1">
                <a:solidFill>
                  <a:srgbClr val="000099"/>
                </a:solidFill>
                <a:latin typeface="Times New Roman" pitchFamily="18" charset="0"/>
                <a:cs typeface="Times New Roman" pitchFamily="18" charset="0"/>
              </a:rPr>
              <a:t>Xác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định</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trọng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số</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của</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các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tiêu</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chí</a:t>
            </a:r>
            <a:endParaRPr lang="en-US" dirty="0">
              <a:solidFill>
                <a:srgbClr val="000099"/>
              </a:solidFill>
              <a:latin typeface="Times New Roman" pitchFamily="18" charset="0"/>
              <a:cs typeface="Times New Roman" pitchFamily="18" charset="0"/>
            </a:endParaRPr>
          </a:p>
          <a:p>
            <a:pPr lvl="1"/>
            <a:r>
              <a:rPr lang="en-US" dirty="0" err="1">
                <a:solidFill>
                  <a:srgbClr val="000099"/>
                </a:solidFill>
                <a:latin typeface="Times New Roman" pitchFamily="18" charset="0"/>
                <a:cs typeface="Times New Roman" pitchFamily="18" charset="0"/>
              </a:rPr>
              <a:t>Xác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định</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trọng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số</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của</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phương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án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ứng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với</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mỗi</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tiêu</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chí</a:t>
            </a:r>
            <a:endParaRPr lang="en-US" dirty="0">
              <a:solidFill>
                <a:srgbClr val="000099"/>
              </a:solidFill>
              <a:latin typeface="Times New Roman" pitchFamily="18" charset="0"/>
              <a:cs typeface="Times New Roman" pitchFamily="18" charset="0"/>
            </a:endParaRPr>
          </a:p>
          <a:p>
            <a:r>
              <a:rPr lang="en-US" dirty="0">
                <a:solidFill>
                  <a:srgbClr val="000099"/>
                </a:solidFill>
                <a:latin typeface="Times New Roman" pitchFamily="18" charset="0"/>
                <a:cs typeface="Times New Roman" pitchFamily="18" charset="0"/>
              </a:rPr>
              <a:t>AHP  </a:t>
            </a:r>
            <a:r>
              <a:rPr lang="en-US" dirty="0" err="1">
                <a:solidFill>
                  <a:srgbClr val="000099"/>
                </a:solidFill>
                <a:latin typeface="Times New Roman" pitchFamily="18" charset="0"/>
                <a:cs typeface="Times New Roman" pitchFamily="18" charset="0"/>
              </a:rPr>
              <a:t>sẽ</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cung</a:t>
            </a:r>
            <a:r>
              <a:rPr lang="en-US" dirty="0">
                <a:solidFill>
                  <a:srgbClr val="000099"/>
                </a:solidFill>
                <a:latin typeface="Times New Roman" pitchFamily="18" charset="0"/>
                <a:cs typeface="Times New Roman" pitchFamily="18" charset="0"/>
              </a:rPr>
              <a:t> </a:t>
            </a:r>
            <a:r>
              <a:rPr lang="vi-VN" dirty="0">
                <a:solidFill>
                  <a:srgbClr val="000099"/>
                </a:solidFill>
                <a:latin typeface="Times New Roman" pitchFamily="18" charset="0"/>
                <a:cs typeface="Times New Roman" pitchFamily="18" charset="0"/>
              </a:rPr>
              <a:t>cấp chức năng như vậy</a:t>
            </a:r>
            <a:r>
              <a:rPr lang="en-US" dirty="0">
                <a:solidFill>
                  <a:srgbClr val="000099"/>
                </a:solidFill>
                <a:latin typeface="Times New Roman" pitchFamily="18" charset="0"/>
                <a:cs typeface="Times New Roman" pitchFamily="18" charset="0"/>
              </a:rPr>
              <a:t>. </a:t>
            </a:r>
          </a:p>
          <a:p>
            <a:r>
              <a:rPr lang="en-US" dirty="0" err="1">
                <a:solidFill>
                  <a:srgbClr val="000099"/>
                </a:solidFill>
                <a:latin typeface="Times New Roman" pitchFamily="18" charset="0"/>
                <a:cs typeface="Times New Roman" pitchFamily="18" charset="0"/>
              </a:rPr>
              <a:t>Xác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định</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vấn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đề</a:t>
            </a:r>
            <a:r>
              <a:rPr lang="en-US" dirty="0">
                <a:solidFill>
                  <a:srgbClr val="000099"/>
                </a:solidFill>
                <a:latin typeface="Times New Roman" pitchFamily="18" charset="0"/>
                <a:cs typeface="Times New Roman" pitchFamily="18" charset="0"/>
              </a:rPr>
              <a:t>:</a:t>
            </a:r>
          </a:p>
          <a:p>
            <a:pPr lvl="1"/>
            <a:r>
              <a:rPr lang="en-US" dirty="0">
                <a:solidFill>
                  <a:srgbClr val="000099"/>
                </a:solidFill>
                <a:latin typeface="Times New Roman" pitchFamily="18" charset="0"/>
                <a:cs typeface="Times New Roman" pitchFamily="18" charset="0"/>
              </a:rPr>
              <a:t>Công </a:t>
            </a:r>
            <a:r>
              <a:rPr lang="en-US" dirty="0" err="1">
                <a:solidFill>
                  <a:srgbClr val="000099"/>
                </a:solidFill>
                <a:latin typeface="Times New Roman" pitchFamily="18" charset="0"/>
                <a:cs typeface="Times New Roman" pitchFamily="18" charset="0"/>
              </a:rPr>
              <a:t>việc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đưa</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cho</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Bạn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sự</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hài</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lòng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nhất</a:t>
            </a:r>
            <a:endParaRPr lang="en-US" dirty="0">
              <a:solidFill>
                <a:srgbClr val="000099"/>
              </a:solidFill>
              <a:latin typeface="Times New Roman" pitchFamily="18" charset="0"/>
              <a:cs typeface="Times New Roman" pitchFamily="18" charset="0"/>
            </a:endParaRPr>
          </a:p>
          <a:p>
            <a:pPr lvl="1"/>
            <a:r>
              <a:rPr lang="en-US" dirty="0" err="1">
                <a:solidFill>
                  <a:srgbClr val="000099"/>
                </a:solidFill>
                <a:latin typeface="Times New Roman" pitchFamily="18" charset="0"/>
                <a:cs typeface="Times New Roman" pitchFamily="18" charset="0"/>
              </a:rPr>
              <a:t>Cấu</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trúc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cây</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để</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đạt</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mục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tiêu</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cao</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nhất</a:t>
            </a:r>
            <a:endParaRPr lang="en-US" dirty="0">
              <a:solidFill>
                <a:srgbClr val="000099"/>
              </a:solidFill>
              <a:latin typeface="Times New Roman" pitchFamily="18" charset="0"/>
              <a:cs typeface="Times New Roman" pitchFamily="18" charset="0"/>
            </a:endParaRPr>
          </a:p>
          <a:p>
            <a:pPr>
              <a:buClr>
                <a:srgbClr val="A50021"/>
              </a:buClr>
              <a:buFont typeface="Wingdings" pitchFamily="2" charset="2"/>
              <a:buChar char="§"/>
            </a:pPr>
            <a:endParaRPr lang="vi-VN" dirty="0">
              <a:solidFill>
                <a:srgbClr val="000099"/>
              </a:solidFill>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fontScale="92500" lnSpcReduction="20000"/>
          </a:bodyPr>
          <a:lstStyle/>
          <a:p>
            <a:pPr marL="0" indent="0">
              <a:buNone/>
            </a:pPr>
            <a:r>
              <a:rPr lang="en-US" b="1" dirty="0">
                <a:solidFill>
                  <a:srgbClr val="000099"/>
                </a:solidFill>
                <a:latin typeface="Times New Roman" pitchFamily="18" charset="0"/>
                <a:cs typeface="Times New Roman" pitchFamily="18" charset="0"/>
              </a:rPr>
              <a:t>Ban </a:t>
            </a:r>
            <a:r>
              <a:rPr lang="en-US" dirty="0" err="1">
                <a:solidFill>
                  <a:srgbClr val="000099"/>
                </a:solidFill>
                <a:latin typeface="Times New Roman" pitchFamily="18" charset="0"/>
                <a:cs typeface="Times New Roman" pitchFamily="18" charset="0"/>
              </a:rPr>
              <a:t>sắp</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tốt</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nghiệp</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ths</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và</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đang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muốn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tìm</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cho</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mình</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một</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công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việc</a:t>
            </a:r>
            <a:r>
              <a:rPr lang="en-US" dirty="0">
                <a:solidFill>
                  <a:srgbClr val="000099"/>
                </a:solidFill>
                <a:latin typeface="Times New Roman" pitchFamily="18" charset="0"/>
                <a:cs typeface="Times New Roman" pitchFamily="18" charset="0"/>
              </a:rPr>
              <a:t>. </a:t>
            </a:r>
            <a:r>
              <a:rPr lang="en-US">
                <a:solidFill>
                  <a:srgbClr val="000099"/>
                </a:solidFill>
                <a:latin typeface="Times New Roman" pitchFamily="18" charset="0"/>
                <a:cs typeface="Times New Roman" pitchFamily="18" charset="0"/>
              </a:rPr>
              <a:t>Bạn </a:t>
            </a:r>
            <a:r>
              <a:rPr lang="en-US" dirty="0" err="1">
                <a:solidFill>
                  <a:srgbClr val="000099"/>
                </a:solidFill>
                <a:latin typeface="Times New Roman" pitchFamily="18" charset="0"/>
                <a:cs typeface="Times New Roman" pitchFamily="18" charset="0"/>
              </a:rPr>
              <a:t>định</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nghĩa</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các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tiêu</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chí</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lựa</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chọn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sau</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đây</a:t>
            </a:r>
            <a:r>
              <a:rPr lang="en-US" dirty="0">
                <a:solidFill>
                  <a:srgbClr val="000099"/>
                </a:solidFill>
                <a:latin typeface="Times New Roman" pitchFamily="18" charset="0"/>
                <a:cs typeface="Times New Roman" pitchFamily="18" charset="0"/>
              </a:rPr>
              <a:t>:</a:t>
            </a:r>
          </a:p>
          <a:p>
            <a:pPr marL="628650" lvl="1" indent="-355600">
              <a:buFont typeface="Arial" pitchFamily="34" charset="0"/>
              <a:buChar char="•"/>
            </a:pPr>
            <a:r>
              <a:rPr lang="en-US" sz="2200" b="1" dirty="0"/>
              <a:t>salary</a:t>
            </a:r>
            <a:r>
              <a:rPr lang="en-US" sz="2200" dirty="0"/>
              <a:t> </a:t>
            </a:r>
            <a:r>
              <a:rPr lang="en-US" dirty="0">
                <a:solidFill>
                  <a:srgbClr val="000099"/>
                </a:solidFill>
                <a:latin typeface="Times New Roman" pitchFamily="18" charset="0"/>
                <a:cs typeface="Times New Roman" pitchFamily="18" charset="0"/>
              </a:rPr>
              <a:t>(</a:t>
            </a:r>
            <a:r>
              <a:rPr lang="en-US" dirty="0" err="1">
                <a:solidFill>
                  <a:srgbClr val="000099"/>
                </a:solidFill>
                <a:latin typeface="Times New Roman" pitchFamily="18" charset="0"/>
                <a:cs typeface="Times New Roman" pitchFamily="18" charset="0"/>
              </a:rPr>
              <a:t>mức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lương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khởi</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điểm</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cao</a:t>
            </a:r>
            <a:r>
              <a:rPr lang="en-US" dirty="0">
                <a:solidFill>
                  <a:srgbClr val="000099"/>
                </a:solidFill>
                <a:latin typeface="Times New Roman" pitchFamily="18" charset="0"/>
                <a:cs typeface="Times New Roman" pitchFamily="18" charset="0"/>
              </a:rPr>
              <a:t>)</a:t>
            </a:r>
          </a:p>
          <a:p>
            <a:pPr marL="628650" lvl="1" indent="-355600">
              <a:buFont typeface="Arial" pitchFamily="34" charset="0"/>
              <a:buChar char="•"/>
            </a:pPr>
            <a:r>
              <a:rPr lang="en-US" b="1" dirty="0"/>
              <a:t>Quality</a:t>
            </a:r>
            <a:r>
              <a:rPr lang="en-US" dirty="0"/>
              <a:t> of life </a:t>
            </a:r>
            <a:r>
              <a:rPr lang="en-US" dirty="0">
                <a:solidFill>
                  <a:srgbClr val="000099"/>
                </a:solidFill>
                <a:latin typeface="Times New Roman" pitchFamily="18" charset="0"/>
                <a:cs typeface="Times New Roman" pitchFamily="18" charset="0"/>
              </a:rPr>
              <a:t>(</a:t>
            </a:r>
            <a:r>
              <a:rPr lang="en-US" dirty="0" err="1">
                <a:solidFill>
                  <a:srgbClr val="000099"/>
                </a:solidFill>
                <a:latin typeface="Times New Roman" pitchFamily="18" charset="0"/>
                <a:cs typeface="Times New Roman" pitchFamily="18" charset="0"/>
              </a:rPr>
              <a:t>chất</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lượng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cuộc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sống</a:t>
            </a:r>
            <a:r>
              <a:rPr lang="en-US" dirty="0">
                <a:solidFill>
                  <a:srgbClr val="000099"/>
                </a:solidFill>
                <a:latin typeface="Times New Roman" pitchFamily="18" charset="0"/>
                <a:cs typeface="Times New Roman" pitchFamily="18" charset="0"/>
              </a:rPr>
              <a:t> )</a:t>
            </a:r>
          </a:p>
          <a:p>
            <a:pPr marL="628650" lvl="1" indent="-355600">
              <a:buFont typeface="Arial" pitchFamily="34" charset="0"/>
              <a:buChar char="•"/>
            </a:pPr>
            <a:r>
              <a:rPr lang="en-US" b="1" dirty="0"/>
              <a:t>Interest</a:t>
            </a:r>
            <a:r>
              <a:rPr lang="en-US" dirty="0"/>
              <a:t> of work</a:t>
            </a:r>
            <a:r>
              <a:rPr lang="en-US" sz="2400" dirty="0">
                <a:solidFill>
                  <a:srgbClr val="000099"/>
                </a:solidFill>
                <a:latin typeface="Times New Roman" pitchFamily="18" charset="0"/>
                <a:cs typeface="Times New Roman" pitchFamily="18" charset="0"/>
              </a:rPr>
              <a:t> </a:t>
            </a:r>
            <a:r>
              <a:rPr lang="en-US" dirty="0">
                <a:solidFill>
                  <a:srgbClr val="000099"/>
                </a:solidFill>
                <a:latin typeface="Times New Roman" pitchFamily="18" charset="0"/>
                <a:cs typeface="Times New Roman" pitchFamily="18" charset="0"/>
              </a:rPr>
              <a:t>(</a:t>
            </a:r>
            <a:r>
              <a:rPr lang="en-US" dirty="0" err="1">
                <a:solidFill>
                  <a:srgbClr val="000099"/>
                </a:solidFill>
                <a:latin typeface="Times New Roman" pitchFamily="18" charset="0"/>
                <a:cs typeface="Times New Roman" pitchFamily="18" charset="0"/>
              </a:rPr>
              <a:t>công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việc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yêu</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thích</a:t>
            </a:r>
            <a:r>
              <a:rPr lang="en-US" dirty="0">
                <a:solidFill>
                  <a:srgbClr val="000099"/>
                </a:solidFill>
                <a:latin typeface="Times New Roman" pitchFamily="18" charset="0"/>
                <a:cs typeface="Times New Roman" pitchFamily="18" charset="0"/>
              </a:rPr>
              <a:t>)</a:t>
            </a:r>
          </a:p>
          <a:p>
            <a:pPr marL="628650" lvl="1" indent="-355600">
              <a:buFont typeface="Arial" pitchFamily="34" charset="0"/>
              <a:buChar char="•"/>
            </a:pPr>
            <a:r>
              <a:rPr lang="en-US" b="1" dirty="0"/>
              <a:t>Nearness</a:t>
            </a:r>
            <a:r>
              <a:rPr lang="en-US" dirty="0"/>
              <a:t> of job to family </a:t>
            </a:r>
            <a:r>
              <a:rPr lang="en-US" dirty="0">
                <a:solidFill>
                  <a:srgbClr val="000099"/>
                </a:solidFill>
                <a:latin typeface="Times New Roman" pitchFamily="18" charset="0"/>
                <a:cs typeface="Times New Roman" pitchFamily="18" charset="0"/>
              </a:rPr>
              <a:t>(</a:t>
            </a:r>
            <a:r>
              <a:rPr lang="en-US" dirty="0" err="1">
                <a:solidFill>
                  <a:srgbClr val="000099"/>
                </a:solidFill>
                <a:latin typeface="Times New Roman" pitchFamily="18" charset="0"/>
                <a:cs typeface="Times New Roman" pitchFamily="18" charset="0"/>
              </a:rPr>
              <a:t>gần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với</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gia</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đình</a:t>
            </a:r>
            <a:r>
              <a:rPr lang="en-US" dirty="0">
                <a:solidFill>
                  <a:srgbClr val="000099"/>
                </a:solidFill>
                <a:latin typeface="Times New Roman" pitchFamily="18" charset="0"/>
                <a:cs typeface="Times New Roman" pitchFamily="18" charset="0"/>
              </a:rPr>
              <a:t>)</a:t>
            </a:r>
          </a:p>
          <a:p>
            <a:endParaRPr lang="en-US" dirty="0"/>
          </a:p>
        </p:txBody>
      </p:sp>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7" name="TextBox 6"/>
          <p:cNvSpPr txBox="1"/>
          <p:nvPr/>
        </p:nvSpPr>
        <p:spPr>
          <a:xfrm>
            <a:off x="228600" y="738017"/>
            <a:ext cx="4267200" cy="461665"/>
          </a:xfrm>
          <a:prstGeom prst="rect">
            <a:avLst/>
          </a:prstGeom>
          <a:noFill/>
        </p:spPr>
        <p:txBody>
          <a:bodyPr wrap="square" rtlCol="0">
            <a:spAutoFit/>
          </a:bodyPr>
          <a:lstStyle/>
          <a:p>
            <a:r>
              <a:rPr lang="en-US" sz="2400" dirty="0">
                <a:solidFill>
                  <a:srgbClr val="C00000"/>
                </a:solidFill>
              </a:rPr>
              <a:t>Minh </a:t>
            </a:r>
            <a:r>
              <a:rPr lang="en-US" sz="2400" dirty="0" err="1">
                <a:solidFill>
                  <a:srgbClr val="C00000"/>
                </a:solidFill>
              </a:rPr>
              <a:t>họa</a:t>
            </a:r>
            <a:endParaRPr lang="en-US" sz="2400" dirty="0">
              <a:solidFill>
                <a:srgbClr val="C00000"/>
              </a:solidFill>
            </a:endParaRPr>
          </a:p>
        </p:txBody>
      </p:sp>
    </p:spTree>
    <p:extLst>
      <p:ext uri="{BB962C8B-B14F-4D97-AF65-F5344CB8AC3E}">
        <p14:creationId xmlns:p14="http://schemas.microsoft.com/office/powerpoint/2010/main" val="176121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626" y="0"/>
            <a:ext cx="8229600" cy="868362"/>
          </a:xfrm>
        </p:spPr>
        <p:txBody>
          <a:bodyPr>
            <a:normAutofit/>
          </a:bodyPr>
          <a:lstStyle/>
          <a:p>
            <a:pPr algn="l"/>
            <a:r>
              <a:rPr lang="en-US" b="1" dirty="0" err="1">
                <a:solidFill>
                  <a:schemeClr val="accent2"/>
                </a:solidFill>
              </a:rPr>
              <a:t>Cấu</a:t>
            </a:r>
            <a:r>
              <a:rPr lang="en-US" b="1" dirty="0">
                <a:solidFill>
                  <a:schemeClr val="accent2"/>
                </a:solidFill>
              </a:rPr>
              <a:t> </a:t>
            </a:r>
            <a:r>
              <a:rPr lang="en-US" b="1" dirty="0" err="1">
                <a:solidFill>
                  <a:schemeClr val="accent2"/>
                </a:solidFill>
              </a:rPr>
              <a:t>trúc</a:t>
            </a:r>
            <a:r>
              <a:rPr lang="en-US" b="1" dirty="0">
                <a:solidFill>
                  <a:schemeClr val="accent2"/>
                </a:solidFill>
              </a:rPr>
              <a:t> </a:t>
            </a:r>
            <a:r>
              <a:rPr lang="en-US" b="1" dirty="0" err="1">
                <a:solidFill>
                  <a:schemeClr val="accent2"/>
                </a:solidFill>
              </a:rPr>
              <a:t>bài</a:t>
            </a:r>
            <a:r>
              <a:rPr lang="en-US" b="1" dirty="0">
                <a:solidFill>
                  <a:schemeClr val="accent2"/>
                </a:solidFill>
              </a:rPr>
              <a:t> </a:t>
            </a:r>
            <a:r>
              <a:rPr lang="en-US" b="1" dirty="0" err="1">
                <a:solidFill>
                  <a:schemeClr val="accent2"/>
                </a:solidFill>
              </a:rPr>
              <a:t>toán</a:t>
            </a:r>
            <a:r>
              <a:rPr lang="en-US" b="1" dirty="0">
                <a:solidFill>
                  <a:schemeClr val="accent2"/>
                </a:solidFill>
              </a:rPr>
              <a:t> </a:t>
            </a:r>
          </a:p>
        </p:txBody>
      </p:sp>
      <p:sp>
        <p:nvSpPr>
          <p:cNvPr id="6" name="Content Placeholder 5"/>
          <p:cNvSpPr>
            <a:spLocks noGrp="1"/>
          </p:cNvSpPr>
          <p:nvPr>
            <p:ph sz="half" idx="1"/>
          </p:nvPr>
        </p:nvSpPr>
        <p:spPr/>
        <p:txBody>
          <a:bodyPr/>
          <a:lstStyle/>
          <a:p>
            <a:endParaRPr lang="en-US" dirty="0"/>
          </a:p>
        </p:txBody>
      </p:sp>
      <p:sp>
        <p:nvSpPr>
          <p:cNvPr id="7" name="AutoShape 13"/>
          <p:cNvSpPr>
            <a:spLocks noChangeArrowheads="1"/>
          </p:cNvSpPr>
          <p:nvPr/>
        </p:nvSpPr>
        <p:spPr bwMode="auto">
          <a:xfrm>
            <a:off x="1219200" y="5105400"/>
            <a:ext cx="1371600" cy="609600"/>
          </a:xfrm>
          <a:prstGeom prst="roundRect">
            <a:avLst>
              <a:gd name="adj" fmla="val 16667"/>
            </a:avLst>
          </a:prstGeom>
          <a:solidFill>
            <a:srgbClr val="CC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b="1">
                <a:solidFill>
                  <a:srgbClr val="292934"/>
                </a:solidFill>
              </a:rPr>
              <a:t>Công việc A</a:t>
            </a:r>
          </a:p>
        </p:txBody>
      </p:sp>
      <p:sp>
        <p:nvSpPr>
          <p:cNvPr id="8" name="AutoShape 14"/>
          <p:cNvSpPr>
            <a:spLocks noChangeArrowheads="1"/>
          </p:cNvSpPr>
          <p:nvPr/>
        </p:nvSpPr>
        <p:spPr bwMode="auto">
          <a:xfrm>
            <a:off x="3810000" y="5105400"/>
            <a:ext cx="1371600" cy="609600"/>
          </a:xfrm>
          <a:prstGeom prst="roundRect">
            <a:avLst>
              <a:gd name="adj" fmla="val 16667"/>
            </a:avLst>
          </a:prstGeom>
          <a:solidFill>
            <a:srgbClr val="FFFF99"/>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b="1">
                <a:solidFill>
                  <a:srgbClr val="292934"/>
                </a:solidFill>
              </a:rPr>
              <a:t>Công việc B</a:t>
            </a:r>
          </a:p>
        </p:txBody>
      </p:sp>
      <p:sp>
        <p:nvSpPr>
          <p:cNvPr id="9" name="AutoShape 15"/>
          <p:cNvSpPr>
            <a:spLocks noChangeArrowheads="1"/>
          </p:cNvSpPr>
          <p:nvPr/>
        </p:nvSpPr>
        <p:spPr bwMode="auto">
          <a:xfrm>
            <a:off x="6324600" y="5105400"/>
            <a:ext cx="1371600" cy="609600"/>
          </a:xfrm>
          <a:prstGeom prst="roundRect">
            <a:avLst>
              <a:gd name="adj" fmla="val 16667"/>
            </a:avLst>
          </a:prstGeom>
          <a:solidFill>
            <a:srgbClr val="FFCC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b="1">
                <a:solidFill>
                  <a:srgbClr val="292934"/>
                </a:solidFill>
              </a:rPr>
              <a:t>Công việc C</a:t>
            </a:r>
          </a:p>
        </p:txBody>
      </p:sp>
      <p:grpSp>
        <p:nvGrpSpPr>
          <p:cNvPr id="10" name="Group 29"/>
          <p:cNvGrpSpPr>
            <a:grpSpLocks/>
          </p:cNvGrpSpPr>
          <p:nvPr/>
        </p:nvGrpSpPr>
        <p:grpSpPr bwMode="auto">
          <a:xfrm>
            <a:off x="1752600" y="3957638"/>
            <a:ext cx="5105400" cy="1147762"/>
            <a:chOff x="1104" y="2493"/>
            <a:chExt cx="3216" cy="723"/>
          </a:xfrm>
        </p:grpSpPr>
        <p:sp>
          <p:nvSpPr>
            <p:cNvPr id="11" name="Line 17"/>
            <p:cNvSpPr>
              <a:spLocks noChangeShapeType="1"/>
            </p:cNvSpPr>
            <p:nvPr/>
          </p:nvSpPr>
          <p:spPr bwMode="auto">
            <a:xfrm>
              <a:off x="1105" y="2493"/>
              <a:ext cx="0" cy="720"/>
            </a:xfrm>
            <a:prstGeom prst="line">
              <a:avLst/>
            </a:prstGeom>
            <a:noFill/>
            <a:ln w="38100">
              <a:solidFill>
                <a:srgbClr val="00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sp>
          <p:nvSpPr>
            <p:cNvPr id="12" name="Line 18"/>
            <p:cNvSpPr>
              <a:spLocks noChangeShapeType="1"/>
            </p:cNvSpPr>
            <p:nvPr/>
          </p:nvSpPr>
          <p:spPr bwMode="auto">
            <a:xfrm>
              <a:off x="1104" y="2544"/>
              <a:ext cx="1680" cy="672"/>
            </a:xfrm>
            <a:prstGeom prst="line">
              <a:avLst/>
            </a:prstGeom>
            <a:noFill/>
            <a:ln w="38100">
              <a:solidFill>
                <a:srgbClr val="00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sp>
          <p:nvSpPr>
            <p:cNvPr id="13" name="Line 19"/>
            <p:cNvSpPr>
              <a:spLocks noChangeShapeType="1"/>
            </p:cNvSpPr>
            <p:nvPr/>
          </p:nvSpPr>
          <p:spPr bwMode="auto">
            <a:xfrm>
              <a:off x="1104" y="2544"/>
              <a:ext cx="3216" cy="624"/>
            </a:xfrm>
            <a:prstGeom prst="line">
              <a:avLst/>
            </a:prstGeom>
            <a:noFill/>
            <a:ln w="38100">
              <a:solidFill>
                <a:srgbClr val="00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grpSp>
      <p:grpSp>
        <p:nvGrpSpPr>
          <p:cNvPr id="14" name="Group 30"/>
          <p:cNvGrpSpPr>
            <a:grpSpLocks/>
          </p:cNvGrpSpPr>
          <p:nvPr/>
        </p:nvGrpSpPr>
        <p:grpSpPr bwMode="auto">
          <a:xfrm>
            <a:off x="1900238" y="4038600"/>
            <a:ext cx="5033962" cy="1071563"/>
            <a:chOff x="1197" y="2544"/>
            <a:chExt cx="3171" cy="675"/>
          </a:xfrm>
        </p:grpSpPr>
        <p:sp>
          <p:nvSpPr>
            <p:cNvPr id="15" name="Line 20"/>
            <p:cNvSpPr>
              <a:spLocks noChangeShapeType="1"/>
            </p:cNvSpPr>
            <p:nvPr/>
          </p:nvSpPr>
          <p:spPr bwMode="auto">
            <a:xfrm flipH="1">
              <a:off x="1197" y="2545"/>
              <a:ext cx="1152" cy="674"/>
            </a:xfrm>
            <a:prstGeom prst="line">
              <a:avLst/>
            </a:prstGeom>
            <a:noFill/>
            <a:ln w="38100">
              <a:solidFill>
                <a:schemeClr val="tx2"/>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sp>
          <p:nvSpPr>
            <p:cNvPr id="16" name="Line 21"/>
            <p:cNvSpPr>
              <a:spLocks noChangeShapeType="1"/>
            </p:cNvSpPr>
            <p:nvPr/>
          </p:nvSpPr>
          <p:spPr bwMode="auto">
            <a:xfrm>
              <a:off x="2352" y="2544"/>
              <a:ext cx="432" cy="624"/>
            </a:xfrm>
            <a:prstGeom prst="line">
              <a:avLst/>
            </a:prstGeom>
            <a:noFill/>
            <a:ln w="38100">
              <a:solidFill>
                <a:schemeClr val="tx2"/>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sp>
          <p:nvSpPr>
            <p:cNvPr id="17" name="Line 22"/>
            <p:cNvSpPr>
              <a:spLocks noChangeShapeType="1"/>
            </p:cNvSpPr>
            <p:nvPr/>
          </p:nvSpPr>
          <p:spPr bwMode="auto">
            <a:xfrm>
              <a:off x="2352" y="2592"/>
              <a:ext cx="2016" cy="576"/>
            </a:xfrm>
            <a:prstGeom prst="line">
              <a:avLst/>
            </a:prstGeom>
            <a:noFill/>
            <a:ln w="38100">
              <a:solidFill>
                <a:schemeClr val="tx2"/>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grpSp>
      <p:grpSp>
        <p:nvGrpSpPr>
          <p:cNvPr id="18" name="Group 31"/>
          <p:cNvGrpSpPr>
            <a:grpSpLocks/>
          </p:cNvGrpSpPr>
          <p:nvPr/>
        </p:nvGrpSpPr>
        <p:grpSpPr bwMode="auto">
          <a:xfrm>
            <a:off x="1982788" y="3962400"/>
            <a:ext cx="4875212" cy="1066800"/>
            <a:chOff x="1249" y="2496"/>
            <a:chExt cx="3071" cy="672"/>
          </a:xfrm>
        </p:grpSpPr>
        <p:sp>
          <p:nvSpPr>
            <p:cNvPr id="19" name="Line 23"/>
            <p:cNvSpPr>
              <a:spLocks noChangeShapeType="1"/>
            </p:cNvSpPr>
            <p:nvPr/>
          </p:nvSpPr>
          <p:spPr bwMode="auto">
            <a:xfrm flipH="1">
              <a:off x="1249" y="2545"/>
              <a:ext cx="2257" cy="622"/>
            </a:xfrm>
            <a:prstGeom prst="line">
              <a:avLst/>
            </a:prstGeom>
            <a:noFill/>
            <a:ln w="38100">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sp>
          <p:nvSpPr>
            <p:cNvPr id="20" name="Line 24"/>
            <p:cNvSpPr>
              <a:spLocks noChangeShapeType="1"/>
            </p:cNvSpPr>
            <p:nvPr/>
          </p:nvSpPr>
          <p:spPr bwMode="auto">
            <a:xfrm flipH="1">
              <a:off x="2832" y="2496"/>
              <a:ext cx="672" cy="624"/>
            </a:xfrm>
            <a:prstGeom prst="line">
              <a:avLst/>
            </a:prstGeom>
            <a:noFill/>
            <a:ln w="38100">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sp>
          <p:nvSpPr>
            <p:cNvPr id="21" name="Line 25"/>
            <p:cNvSpPr>
              <a:spLocks noChangeShapeType="1"/>
            </p:cNvSpPr>
            <p:nvPr/>
          </p:nvSpPr>
          <p:spPr bwMode="auto">
            <a:xfrm>
              <a:off x="3504" y="2544"/>
              <a:ext cx="816" cy="624"/>
            </a:xfrm>
            <a:prstGeom prst="line">
              <a:avLst/>
            </a:prstGeom>
            <a:noFill/>
            <a:ln w="38100">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grpSp>
      <p:grpSp>
        <p:nvGrpSpPr>
          <p:cNvPr id="22" name="Group 33"/>
          <p:cNvGrpSpPr>
            <a:grpSpLocks/>
          </p:cNvGrpSpPr>
          <p:nvPr/>
        </p:nvGrpSpPr>
        <p:grpSpPr bwMode="auto">
          <a:xfrm>
            <a:off x="1981200" y="4038600"/>
            <a:ext cx="5632450" cy="1066800"/>
            <a:chOff x="1248" y="2544"/>
            <a:chExt cx="3548" cy="672"/>
          </a:xfrm>
        </p:grpSpPr>
        <p:sp>
          <p:nvSpPr>
            <p:cNvPr id="23" name="Line 27"/>
            <p:cNvSpPr>
              <a:spLocks noChangeShapeType="1"/>
            </p:cNvSpPr>
            <p:nvPr/>
          </p:nvSpPr>
          <p:spPr bwMode="auto">
            <a:xfrm flipH="1">
              <a:off x="1248" y="2544"/>
              <a:ext cx="3504" cy="672"/>
            </a:xfrm>
            <a:prstGeom prst="line">
              <a:avLst/>
            </a:prstGeom>
            <a:noFill/>
            <a:ln w="38100">
              <a:solidFill>
                <a:srgbClr val="0000FF"/>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grpSp>
          <p:nvGrpSpPr>
            <p:cNvPr id="24" name="Group 32"/>
            <p:cNvGrpSpPr>
              <a:grpSpLocks/>
            </p:cNvGrpSpPr>
            <p:nvPr/>
          </p:nvGrpSpPr>
          <p:grpSpPr bwMode="auto">
            <a:xfrm>
              <a:off x="2925" y="2544"/>
              <a:ext cx="1871" cy="623"/>
              <a:chOff x="2925" y="2544"/>
              <a:chExt cx="1871" cy="623"/>
            </a:xfrm>
          </p:grpSpPr>
          <p:sp>
            <p:nvSpPr>
              <p:cNvPr id="25" name="Line 26"/>
              <p:cNvSpPr>
                <a:spLocks noChangeShapeType="1"/>
              </p:cNvSpPr>
              <p:nvPr/>
            </p:nvSpPr>
            <p:spPr bwMode="auto">
              <a:xfrm flipH="1">
                <a:off x="2925" y="2545"/>
                <a:ext cx="1871" cy="622"/>
              </a:xfrm>
              <a:prstGeom prst="line">
                <a:avLst/>
              </a:prstGeom>
              <a:noFill/>
              <a:ln w="38100">
                <a:solidFill>
                  <a:srgbClr val="0000FF"/>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sp>
            <p:nvSpPr>
              <p:cNvPr id="26" name="Line 28"/>
              <p:cNvSpPr>
                <a:spLocks noChangeShapeType="1"/>
              </p:cNvSpPr>
              <p:nvPr/>
            </p:nvSpPr>
            <p:spPr bwMode="auto">
              <a:xfrm flipH="1">
                <a:off x="4416" y="2544"/>
                <a:ext cx="288" cy="576"/>
              </a:xfrm>
              <a:prstGeom prst="line">
                <a:avLst/>
              </a:prstGeom>
              <a:noFill/>
              <a:ln w="38100">
                <a:solidFill>
                  <a:srgbClr val="0000FF"/>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292934"/>
                  </a:solidFill>
                </a:endParaRPr>
              </a:p>
            </p:txBody>
          </p:sp>
        </p:grpSp>
      </p:grpSp>
      <p:grpSp>
        <p:nvGrpSpPr>
          <p:cNvPr id="27" name="Organization Chart 4"/>
          <p:cNvGrpSpPr>
            <a:grpSpLocks/>
          </p:cNvGrpSpPr>
          <p:nvPr/>
        </p:nvGrpSpPr>
        <p:grpSpPr bwMode="auto">
          <a:xfrm>
            <a:off x="1066800" y="2005013"/>
            <a:ext cx="7391400" cy="2022475"/>
            <a:chOff x="1149" y="1724"/>
            <a:chExt cx="4876" cy="715"/>
          </a:xfrm>
        </p:grpSpPr>
        <p:cxnSp>
          <p:nvCxnSpPr>
            <p:cNvPr id="28" name="_s68614"/>
            <p:cNvCxnSpPr>
              <a:cxnSpLocks noChangeShapeType="1"/>
              <a:stCxn id="36" idx="0"/>
              <a:endCxn id="32" idx="2"/>
            </p:cNvCxnSpPr>
            <p:nvPr/>
          </p:nvCxnSpPr>
          <p:spPr bwMode="auto">
            <a:xfrm rot="5400000" flipH="1">
              <a:off x="4457" y="1141"/>
              <a:ext cx="144" cy="1882"/>
            </a:xfrm>
            <a:prstGeom prst="bentConnector3">
              <a:avLst>
                <a:gd name="adj1" fmla="val 3444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9" name="_s68615"/>
            <p:cNvCxnSpPr>
              <a:cxnSpLocks noChangeShapeType="1"/>
              <a:stCxn id="35" idx="0"/>
              <a:endCxn id="32" idx="2"/>
            </p:cNvCxnSpPr>
            <p:nvPr/>
          </p:nvCxnSpPr>
          <p:spPr bwMode="auto">
            <a:xfrm rot="5400000" flipH="1">
              <a:off x="3830" y="1768"/>
              <a:ext cx="144" cy="627"/>
            </a:xfrm>
            <a:prstGeom prst="bentConnector3">
              <a:avLst>
                <a:gd name="adj1" fmla="val 3444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 name="_s68616"/>
            <p:cNvCxnSpPr>
              <a:cxnSpLocks noChangeShapeType="1"/>
              <a:stCxn id="34" idx="0"/>
              <a:endCxn id="32" idx="2"/>
            </p:cNvCxnSpPr>
            <p:nvPr/>
          </p:nvCxnSpPr>
          <p:spPr bwMode="auto">
            <a:xfrm rot="-5400000">
              <a:off x="3203" y="1768"/>
              <a:ext cx="144" cy="627"/>
            </a:xfrm>
            <a:prstGeom prst="bentConnector3">
              <a:avLst>
                <a:gd name="adj1" fmla="val 3444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1" name="_s68617"/>
            <p:cNvCxnSpPr>
              <a:cxnSpLocks noChangeShapeType="1"/>
              <a:stCxn id="33" idx="0"/>
              <a:endCxn id="32" idx="2"/>
            </p:cNvCxnSpPr>
            <p:nvPr/>
          </p:nvCxnSpPr>
          <p:spPr bwMode="auto">
            <a:xfrm rot="-5400000">
              <a:off x="2575" y="1140"/>
              <a:ext cx="144" cy="1883"/>
            </a:xfrm>
            <a:prstGeom prst="bentConnector3">
              <a:avLst>
                <a:gd name="adj1" fmla="val 3444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2" name="_s68618"/>
            <p:cNvSpPr>
              <a:spLocks noChangeArrowheads="1"/>
            </p:cNvSpPr>
            <p:nvPr/>
          </p:nvSpPr>
          <p:spPr bwMode="auto">
            <a:xfrm>
              <a:off x="2696" y="1724"/>
              <a:ext cx="1782" cy="286"/>
            </a:xfrm>
            <a:prstGeom prst="roundRect">
              <a:avLst>
                <a:gd name="adj" fmla="val 16667"/>
              </a:avLst>
            </a:prstGeom>
            <a:solidFill>
              <a:schemeClr val="accent1"/>
            </a:solidFill>
            <a:ln w="9525">
              <a:solidFill>
                <a:schemeClr val="tx1"/>
              </a:solidFill>
              <a:round/>
              <a:headEnd/>
              <a:tailEnd/>
            </a:ln>
          </p:spPr>
          <p:txBody>
            <a:bodyPr wrap="none" lIns="31928" tIns="15964" rIns="31928" bIns="15964" anchor="ctr"/>
            <a:lstStyle/>
            <a:p>
              <a:pPr algn="ctr" fontAlgn="base">
                <a:spcBef>
                  <a:spcPct val="0"/>
                </a:spcBef>
                <a:spcAft>
                  <a:spcPct val="0"/>
                </a:spcAft>
              </a:pPr>
              <a:r>
                <a:rPr lang="en-US" sz="1600" b="1">
                  <a:solidFill>
                    <a:schemeClr val="bg1"/>
                  </a:solidFill>
                </a:rPr>
                <a:t>Công việc hài lòng</a:t>
              </a:r>
            </a:p>
          </p:txBody>
        </p:sp>
        <p:sp>
          <p:nvSpPr>
            <p:cNvPr id="33" name="_s68619"/>
            <p:cNvSpPr>
              <a:spLocks noChangeArrowheads="1"/>
            </p:cNvSpPr>
            <p:nvPr/>
          </p:nvSpPr>
          <p:spPr bwMode="auto">
            <a:xfrm>
              <a:off x="1149" y="2154"/>
              <a:ext cx="1111" cy="285"/>
            </a:xfrm>
            <a:prstGeom prst="roundRect">
              <a:avLst>
                <a:gd name="adj" fmla="val 16667"/>
              </a:avLst>
            </a:prstGeom>
            <a:solidFill>
              <a:schemeClr val="accent1"/>
            </a:solidFill>
            <a:ln w="9525">
              <a:solidFill>
                <a:schemeClr val="tx1"/>
              </a:solidFill>
              <a:round/>
              <a:headEnd/>
              <a:tailEnd/>
            </a:ln>
          </p:spPr>
          <p:txBody>
            <a:bodyPr wrap="none" lIns="31928" tIns="15964" rIns="31928" bIns="15964" anchor="ctr"/>
            <a:lstStyle/>
            <a:p>
              <a:pPr algn="ctr" fontAlgn="base">
                <a:spcBef>
                  <a:spcPct val="0"/>
                </a:spcBef>
                <a:spcAft>
                  <a:spcPct val="0"/>
                </a:spcAft>
              </a:pPr>
              <a:r>
                <a:rPr lang="en-US" sz="1400" b="1" dirty="0" err="1">
                  <a:solidFill>
                    <a:schemeClr val="bg1"/>
                  </a:solidFill>
                </a:rPr>
                <a:t>Lương</a:t>
              </a:r>
              <a:r>
                <a:rPr lang="en-US" sz="1400" b="1" dirty="0">
                  <a:solidFill>
                    <a:schemeClr val="bg1"/>
                  </a:solidFill>
                </a:rPr>
                <a:t> </a:t>
              </a:r>
              <a:r>
                <a:rPr lang="en-US" sz="1400" b="1" dirty="0" err="1">
                  <a:solidFill>
                    <a:schemeClr val="bg1"/>
                  </a:solidFill>
                </a:rPr>
                <a:t>khởi</a:t>
              </a:r>
              <a:r>
                <a:rPr lang="en-US" sz="1400" b="1" dirty="0">
                  <a:solidFill>
                    <a:schemeClr val="bg1"/>
                  </a:solidFill>
                </a:rPr>
                <a:t> </a:t>
              </a:r>
              <a:r>
                <a:rPr lang="en-US" sz="1400" b="1" dirty="0" err="1">
                  <a:solidFill>
                    <a:schemeClr val="bg1"/>
                  </a:solidFill>
                </a:rPr>
                <a:t>điểm</a:t>
              </a:r>
              <a:endParaRPr lang="en-US" sz="1400" b="1" dirty="0">
                <a:solidFill>
                  <a:schemeClr val="bg1"/>
                </a:solidFill>
              </a:endParaRPr>
            </a:p>
            <a:p>
              <a:pPr algn="ctr" fontAlgn="base">
                <a:spcBef>
                  <a:spcPct val="0"/>
                </a:spcBef>
                <a:spcAft>
                  <a:spcPct val="0"/>
                </a:spcAft>
              </a:pPr>
              <a:r>
                <a:rPr lang="en-US" sz="1400" b="1" dirty="0">
                  <a:solidFill>
                    <a:schemeClr val="bg1"/>
                  </a:solidFill>
                </a:rPr>
                <a:t>(C1)</a:t>
              </a:r>
            </a:p>
          </p:txBody>
        </p:sp>
        <p:sp>
          <p:nvSpPr>
            <p:cNvPr id="34" name="_s68620"/>
            <p:cNvSpPr>
              <a:spLocks noChangeArrowheads="1"/>
            </p:cNvSpPr>
            <p:nvPr/>
          </p:nvSpPr>
          <p:spPr bwMode="auto">
            <a:xfrm>
              <a:off x="2404" y="2154"/>
              <a:ext cx="1111" cy="285"/>
            </a:xfrm>
            <a:prstGeom prst="roundRect">
              <a:avLst>
                <a:gd name="adj" fmla="val 16667"/>
              </a:avLst>
            </a:prstGeom>
            <a:solidFill>
              <a:schemeClr val="accent1"/>
            </a:solidFill>
            <a:ln w="9525">
              <a:solidFill>
                <a:schemeClr val="tx1"/>
              </a:solidFill>
              <a:round/>
              <a:headEnd/>
              <a:tailEnd/>
            </a:ln>
          </p:spPr>
          <p:txBody>
            <a:bodyPr wrap="none" lIns="31928" tIns="15964" rIns="31928" bIns="15964" anchor="ctr"/>
            <a:lstStyle/>
            <a:p>
              <a:pPr algn="ctr" fontAlgn="base">
                <a:spcBef>
                  <a:spcPct val="0"/>
                </a:spcBef>
                <a:spcAft>
                  <a:spcPct val="0"/>
                </a:spcAft>
              </a:pPr>
              <a:r>
                <a:rPr lang="en-US" sz="1400" b="1" dirty="0" err="1">
                  <a:solidFill>
                    <a:schemeClr val="bg1"/>
                  </a:solidFill>
                </a:rPr>
                <a:t>Chất</a:t>
              </a:r>
              <a:r>
                <a:rPr lang="en-US" sz="1400" b="1" dirty="0">
                  <a:solidFill>
                    <a:schemeClr val="bg1"/>
                  </a:solidFill>
                </a:rPr>
                <a:t> </a:t>
              </a:r>
              <a:r>
                <a:rPr lang="en-US" sz="1400" b="1" dirty="0" err="1">
                  <a:solidFill>
                    <a:schemeClr val="bg1"/>
                  </a:solidFill>
                </a:rPr>
                <a:t>lượng</a:t>
              </a:r>
              <a:r>
                <a:rPr lang="en-US" sz="1400" b="1" dirty="0">
                  <a:solidFill>
                    <a:schemeClr val="bg1"/>
                  </a:solidFill>
                </a:rPr>
                <a:t> </a:t>
              </a:r>
            </a:p>
            <a:p>
              <a:pPr algn="ctr" fontAlgn="base">
                <a:spcBef>
                  <a:spcPct val="0"/>
                </a:spcBef>
                <a:spcAft>
                  <a:spcPct val="0"/>
                </a:spcAft>
              </a:pPr>
              <a:r>
                <a:rPr lang="en-US" sz="1400" b="1" dirty="0" err="1">
                  <a:solidFill>
                    <a:schemeClr val="bg1"/>
                  </a:solidFill>
                </a:rPr>
                <a:t>cuộc</a:t>
              </a:r>
              <a:r>
                <a:rPr lang="en-US" sz="1400" b="1" dirty="0">
                  <a:solidFill>
                    <a:schemeClr val="bg1"/>
                  </a:solidFill>
                </a:rPr>
                <a:t> </a:t>
              </a:r>
              <a:r>
                <a:rPr lang="en-US" sz="1400" b="1" dirty="0" err="1">
                  <a:solidFill>
                    <a:schemeClr val="bg1"/>
                  </a:solidFill>
                </a:rPr>
                <a:t>sống</a:t>
              </a:r>
              <a:endParaRPr lang="en-US" sz="1400" b="1" dirty="0">
                <a:solidFill>
                  <a:schemeClr val="bg1"/>
                </a:solidFill>
              </a:endParaRPr>
            </a:p>
            <a:p>
              <a:pPr algn="ctr" fontAlgn="base">
                <a:spcBef>
                  <a:spcPct val="0"/>
                </a:spcBef>
                <a:spcAft>
                  <a:spcPct val="0"/>
                </a:spcAft>
              </a:pPr>
              <a:r>
                <a:rPr lang="en-US" sz="1400" b="1" dirty="0">
                  <a:solidFill>
                    <a:schemeClr val="bg1"/>
                  </a:solidFill>
                </a:rPr>
                <a:t>(C2)</a:t>
              </a:r>
            </a:p>
          </p:txBody>
        </p:sp>
        <p:sp>
          <p:nvSpPr>
            <p:cNvPr id="35" name="_s68621"/>
            <p:cNvSpPr>
              <a:spLocks noChangeArrowheads="1"/>
            </p:cNvSpPr>
            <p:nvPr/>
          </p:nvSpPr>
          <p:spPr bwMode="auto">
            <a:xfrm>
              <a:off x="3659" y="2154"/>
              <a:ext cx="1111" cy="285"/>
            </a:xfrm>
            <a:prstGeom prst="roundRect">
              <a:avLst>
                <a:gd name="adj" fmla="val 16667"/>
              </a:avLst>
            </a:prstGeom>
            <a:solidFill>
              <a:schemeClr val="accent1"/>
            </a:solidFill>
            <a:ln w="9525">
              <a:solidFill>
                <a:schemeClr val="tx1"/>
              </a:solidFill>
              <a:round/>
              <a:headEnd/>
              <a:tailEnd/>
            </a:ln>
          </p:spPr>
          <p:txBody>
            <a:bodyPr wrap="none" lIns="31928" tIns="15964" rIns="31928" bIns="15964" anchor="ctr"/>
            <a:lstStyle/>
            <a:p>
              <a:pPr algn="ctr" fontAlgn="base">
                <a:spcBef>
                  <a:spcPct val="0"/>
                </a:spcBef>
                <a:spcAft>
                  <a:spcPct val="0"/>
                </a:spcAft>
              </a:pPr>
              <a:r>
                <a:rPr lang="en-US" sz="1400" b="1">
                  <a:solidFill>
                    <a:schemeClr val="bg1"/>
                  </a:solidFill>
                </a:rPr>
                <a:t>Công việc </a:t>
              </a:r>
            </a:p>
            <a:p>
              <a:pPr algn="ctr" fontAlgn="base">
                <a:spcBef>
                  <a:spcPct val="0"/>
                </a:spcBef>
                <a:spcAft>
                  <a:spcPct val="0"/>
                </a:spcAft>
              </a:pPr>
              <a:r>
                <a:rPr lang="en-US" sz="1400" b="1">
                  <a:solidFill>
                    <a:schemeClr val="bg1"/>
                  </a:solidFill>
                </a:rPr>
                <a:t>quan tâm</a:t>
              </a:r>
            </a:p>
            <a:p>
              <a:pPr algn="ctr" fontAlgn="base">
                <a:spcBef>
                  <a:spcPct val="0"/>
                </a:spcBef>
                <a:spcAft>
                  <a:spcPct val="0"/>
                </a:spcAft>
              </a:pPr>
              <a:r>
                <a:rPr lang="en-US" sz="1400" b="1">
                  <a:solidFill>
                    <a:schemeClr val="bg1"/>
                  </a:solidFill>
                </a:rPr>
                <a:t>(C3)</a:t>
              </a:r>
            </a:p>
          </p:txBody>
        </p:sp>
        <p:sp>
          <p:nvSpPr>
            <p:cNvPr id="36" name="_s68622"/>
            <p:cNvSpPr>
              <a:spLocks noChangeArrowheads="1"/>
            </p:cNvSpPr>
            <p:nvPr/>
          </p:nvSpPr>
          <p:spPr bwMode="auto">
            <a:xfrm>
              <a:off x="4914" y="2154"/>
              <a:ext cx="1111" cy="285"/>
            </a:xfrm>
            <a:prstGeom prst="roundRect">
              <a:avLst>
                <a:gd name="adj" fmla="val 16667"/>
              </a:avLst>
            </a:prstGeom>
            <a:solidFill>
              <a:schemeClr val="accent1"/>
            </a:solidFill>
            <a:ln w="9525">
              <a:solidFill>
                <a:schemeClr val="tx1"/>
              </a:solidFill>
              <a:round/>
              <a:headEnd/>
              <a:tailEnd/>
            </a:ln>
          </p:spPr>
          <p:txBody>
            <a:bodyPr wrap="none" lIns="31928" tIns="15964" rIns="31928" bIns="15964" anchor="ctr"/>
            <a:lstStyle/>
            <a:p>
              <a:pPr algn="ctr" fontAlgn="base">
                <a:spcBef>
                  <a:spcPct val="0"/>
                </a:spcBef>
                <a:spcAft>
                  <a:spcPct val="0"/>
                </a:spcAft>
              </a:pPr>
              <a:r>
                <a:rPr lang="en-US" sz="1400" b="1">
                  <a:solidFill>
                    <a:schemeClr val="bg1"/>
                  </a:solidFill>
                </a:rPr>
                <a:t>Gần gia đình</a:t>
              </a:r>
            </a:p>
            <a:p>
              <a:pPr algn="ctr" fontAlgn="base">
                <a:spcBef>
                  <a:spcPct val="0"/>
                </a:spcBef>
                <a:spcAft>
                  <a:spcPct val="0"/>
                </a:spcAft>
              </a:pPr>
              <a:r>
                <a:rPr lang="en-US" sz="1400" b="1">
                  <a:solidFill>
                    <a:schemeClr val="bg1"/>
                  </a:solidFill>
                </a:rPr>
                <a:t>(C4)</a:t>
              </a:r>
            </a:p>
          </p:txBody>
        </p:sp>
      </p:grpSp>
    </p:spTree>
    <p:extLst>
      <p:ext uri="{BB962C8B-B14F-4D97-AF65-F5344CB8AC3E}">
        <p14:creationId xmlns:p14="http://schemas.microsoft.com/office/powerpoint/2010/main" val="87742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ou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chemeClr val="accent2"/>
                </a:solidFill>
              </a:rPr>
              <a:t>Ma </a:t>
            </a:r>
            <a:r>
              <a:rPr lang="en-US" sz="3200" b="1" dirty="0" err="1">
                <a:solidFill>
                  <a:schemeClr val="accent2"/>
                </a:solidFill>
              </a:rPr>
              <a:t>trận</a:t>
            </a:r>
            <a:r>
              <a:rPr lang="en-US" sz="3200" b="1" dirty="0">
                <a:solidFill>
                  <a:schemeClr val="accent2"/>
                </a:solidFill>
              </a:rPr>
              <a:t> so </a:t>
            </a:r>
            <a:r>
              <a:rPr lang="en-US" sz="3200" b="1" dirty="0" err="1">
                <a:solidFill>
                  <a:schemeClr val="accent2"/>
                </a:solidFill>
              </a:rPr>
              <a:t>sánh</a:t>
            </a:r>
            <a:r>
              <a:rPr lang="en-US" sz="3200" b="1" dirty="0">
                <a:solidFill>
                  <a:schemeClr val="accent2"/>
                </a:solidFill>
              </a:rPr>
              <a:t> </a:t>
            </a:r>
          </a:p>
        </p:txBody>
      </p:sp>
      <p:sp>
        <p:nvSpPr>
          <p:cNvPr id="4" name="Content Placeholder 3"/>
          <p:cNvSpPr>
            <a:spLocks noGrp="1"/>
          </p:cNvSpPr>
          <p:nvPr>
            <p:ph sz="half" idx="1"/>
          </p:nvPr>
        </p:nvSpPr>
        <p:spPr/>
        <p:txBody>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200252478"/>
              </p:ext>
            </p:extLst>
          </p:nvPr>
        </p:nvGraphicFramePr>
        <p:xfrm>
          <a:off x="533400" y="1600200"/>
          <a:ext cx="8001000" cy="3124200"/>
        </p:xfrm>
        <a:graphic>
          <a:graphicData uri="http://schemas.openxmlformats.org/presentationml/2006/ole">
            <mc:AlternateContent xmlns:mc="http://schemas.openxmlformats.org/markup-compatibility/2006">
              <mc:Choice xmlns:v="urn:schemas-microsoft-com:vml" Requires="v">
                <p:oleObj spid="_x0000_s1147" name="Equation" r:id="rId3" imgW="3124200" imgH="1117600" progId="Equation.3">
                  <p:embed/>
                </p:oleObj>
              </mc:Choice>
              <mc:Fallback>
                <p:oleObj name="Equation" r:id="rId3" imgW="3124200" imgH="1117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8001000" cy="3124200"/>
                      </a:xfrm>
                      <a:prstGeom prst="rect">
                        <a:avLst/>
                      </a:prstGeom>
                      <a:noFill/>
                      <a:ln>
                        <a:solidFill>
                          <a:schemeClr val="accent1"/>
                        </a:solidFill>
                      </a:ln>
                    </p:spPr>
                  </p:pic>
                </p:oleObj>
              </mc:Fallback>
            </mc:AlternateContent>
          </a:graphicData>
        </a:graphic>
      </p:graphicFrame>
      <p:sp>
        <p:nvSpPr>
          <p:cNvPr id="7" name="Text Box 9"/>
          <p:cNvSpPr txBox="1">
            <a:spLocks noChangeArrowheads="1"/>
          </p:cNvSpPr>
          <p:nvPr/>
        </p:nvSpPr>
        <p:spPr bwMode="auto">
          <a:xfrm>
            <a:off x="762990" y="1524000"/>
            <a:ext cx="1600200" cy="6420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t>Satisfaction with a Job</a:t>
            </a:r>
          </a:p>
        </p:txBody>
      </p:sp>
    </p:spTree>
    <p:extLst>
      <p:ext uri="{BB962C8B-B14F-4D97-AF65-F5344CB8AC3E}">
        <p14:creationId xmlns:p14="http://schemas.microsoft.com/office/powerpoint/2010/main" val="523812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a:buFont typeface="Wingdings" pitchFamily="2" charset="2"/>
              <a:buChar char="§"/>
            </a:pP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334736653"/>
              </p:ext>
            </p:extLst>
          </p:nvPr>
        </p:nvGraphicFramePr>
        <p:xfrm>
          <a:off x="838200" y="2057400"/>
          <a:ext cx="7132637" cy="2590800"/>
        </p:xfrm>
        <a:graphic>
          <a:graphicData uri="http://schemas.openxmlformats.org/presentationml/2006/ole">
            <mc:AlternateContent xmlns:mc="http://schemas.openxmlformats.org/markup-compatibility/2006">
              <mc:Choice xmlns:v="urn:schemas-microsoft-com:vml" Requires="v">
                <p:oleObj spid="_x0000_s2170" name="Equation" r:id="rId4" imgW="2451100" imgH="889000" progId="Equation.3">
                  <p:embed/>
                </p:oleObj>
              </mc:Choice>
              <mc:Fallback>
                <p:oleObj name="Equation" r:id="rId4" imgW="2451100" imgH="889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57400"/>
                        <a:ext cx="7132637" cy="2590800"/>
                      </a:xfrm>
                      <a:prstGeom prst="rect">
                        <a:avLst/>
                      </a:prstGeom>
                      <a:noFill/>
                      <a:ln>
                        <a:noFill/>
                      </a:ln>
                    </p:spPr>
                  </p:pic>
                </p:oleObj>
              </mc:Fallback>
            </mc:AlternateContent>
          </a:graphicData>
        </a:graphic>
      </p:graphicFrame>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70382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a:buFont typeface="Wingdings" pitchFamily="2" charset="2"/>
              <a:buChar char="§"/>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5654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a:solidFill>
                  <a:srgbClr val="FF0000"/>
                </a:solidFill>
              </a:rPr>
              <a:t>1. </a:t>
            </a:r>
            <a:r>
              <a:rPr lang="en-US" sz="3200" b="1" dirty="0" err="1">
                <a:solidFill>
                  <a:srgbClr val="FF0000"/>
                </a:solidFill>
              </a:rPr>
              <a:t>Bài</a:t>
            </a:r>
            <a:r>
              <a:rPr lang="en-US" sz="3200" b="1" dirty="0">
                <a:solidFill>
                  <a:srgbClr val="FF0000"/>
                </a:solidFill>
              </a:rPr>
              <a:t> </a:t>
            </a:r>
            <a:r>
              <a:rPr lang="en-US" sz="3200" b="1" dirty="0" err="1">
                <a:solidFill>
                  <a:srgbClr val="FF0000"/>
                </a:solidFill>
              </a:rPr>
              <a:t>toán</a:t>
            </a:r>
            <a:r>
              <a:rPr lang="en-US" sz="3200" b="1" dirty="0">
                <a:solidFill>
                  <a:srgbClr val="FF0000"/>
                </a:solidFill>
              </a:rPr>
              <a:t> </a:t>
            </a:r>
            <a:r>
              <a:rPr lang="en-US" sz="3200" b="1" dirty="0" err="1">
                <a:solidFill>
                  <a:srgbClr val="FF0000"/>
                </a:solidFill>
              </a:rPr>
              <a:t>ra</a:t>
            </a:r>
            <a:r>
              <a:rPr lang="en-US" sz="3200" b="1" dirty="0">
                <a:solidFill>
                  <a:srgbClr val="FF0000"/>
                </a:solidFill>
              </a:rPr>
              <a:t> </a:t>
            </a:r>
            <a:r>
              <a:rPr lang="en-US" sz="3200" b="1" dirty="0" err="1">
                <a:solidFill>
                  <a:srgbClr val="FF0000"/>
                </a:solidFill>
              </a:rPr>
              <a:t>quyết</a:t>
            </a:r>
            <a:r>
              <a:rPr lang="en-US" sz="3200" b="1" dirty="0">
                <a:solidFill>
                  <a:srgbClr val="FF0000"/>
                </a:solidFill>
              </a:rPr>
              <a:t> </a:t>
            </a:r>
            <a:r>
              <a:rPr lang="en-US" sz="3200" b="1" dirty="0" err="1">
                <a:solidFill>
                  <a:srgbClr val="FF0000"/>
                </a:solidFill>
              </a:rPr>
              <a:t>định</a:t>
            </a:r>
            <a:r>
              <a:rPr lang="en-US" sz="3200" b="1" dirty="0">
                <a:solidFill>
                  <a:srgbClr val="FF0000"/>
                </a:solidFill>
              </a:rPr>
              <a:t> </a:t>
            </a:r>
            <a:r>
              <a:rPr lang="en-US" sz="3200" b="1" dirty="0" err="1">
                <a:solidFill>
                  <a:srgbClr val="FF0000"/>
                </a:solidFill>
              </a:rPr>
              <a:t>đa</a:t>
            </a:r>
            <a:r>
              <a:rPr lang="en-US" sz="3200" b="1" dirty="0">
                <a:solidFill>
                  <a:srgbClr val="FF0000"/>
                </a:solidFill>
              </a:rPr>
              <a:t> </a:t>
            </a:r>
            <a:r>
              <a:rPr lang="en-US" sz="3200" b="1" dirty="0" err="1">
                <a:solidFill>
                  <a:srgbClr val="FF0000"/>
                </a:solidFill>
              </a:rPr>
              <a:t>mục</a:t>
            </a:r>
            <a:r>
              <a:rPr lang="en-US" sz="3200" b="1" dirty="0">
                <a:solidFill>
                  <a:srgbClr val="FF0000"/>
                </a:solidFill>
              </a:rPr>
              <a:t> </a:t>
            </a:r>
            <a:r>
              <a:rPr lang="en-US" sz="3200" b="1" dirty="0" err="1">
                <a:solidFill>
                  <a:srgbClr val="FF0000"/>
                </a:solidFill>
              </a:rPr>
              <a:t>tiêu</a:t>
            </a:r>
            <a:r>
              <a:rPr lang="en-US" sz="3200" b="1" dirty="0">
                <a:solidFill>
                  <a:srgbClr val="FF0000"/>
                </a:solidFill>
              </a:rPr>
              <a:t> </a:t>
            </a:r>
            <a:br>
              <a:rPr lang="en-US" sz="3200" b="1" dirty="0">
                <a:solidFill>
                  <a:srgbClr val="FF0000"/>
                </a:solidFill>
              </a:rPr>
            </a:br>
            <a:r>
              <a:rPr lang="en-US" sz="3200" b="1" dirty="0">
                <a:solidFill>
                  <a:srgbClr val="FF0000"/>
                </a:solidFill>
              </a:rPr>
              <a:t>     </a:t>
            </a:r>
            <a:r>
              <a:rPr lang="en-US" sz="3200" i="1" u="sng" dirty="0">
                <a:solidFill>
                  <a:srgbClr val="FF0000"/>
                </a:solidFill>
              </a:rPr>
              <a:t>(</a:t>
            </a:r>
            <a:r>
              <a:rPr lang="en-US" sz="3200" i="1" u="sng" dirty="0" err="1">
                <a:solidFill>
                  <a:srgbClr val="FF0000"/>
                </a:solidFill>
              </a:rPr>
              <a:t>theo</a:t>
            </a:r>
            <a:r>
              <a:rPr lang="en-US" sz="3200" i="1" u="sng" dirty="0">
                <a:solidFill>
                  <a:srgbClr val="FF0000"/>
                </a:solidFill>
              </a:rPr>
              <a:t> </a:t>
            </a:r>
            <a:r>
              <a:rPr lang="en-US" sz="3200" i="1" u="sng" dirty="0" err="1">
                <a:solidFill>
                  <a:srgbClr val="FF0000"/>
                </a:solidFill>
              </a:rPr>
              <a:t>chiến</a:t>
            </a:r>
            <a:r>
              <a:rPr lang="en-US" sz="3200" i="1" u="sng" dirty="0">
                <a:solidFill>
                  <a:srgbClr val="FF0000"/>
                </a:solidFill>
              </a:rPr>
              <a:t> </a:t>
            </a:r>
            <a:r>
              <a:rPr lang="en-US" sz="3200" i="1" u="sng" dirty="0" err="1">
                <a:solidFill>
                  <a:srgbClr val="FF0000"/>
                </a:solidFill>
              </a:rPr>
              <a:t>lược</a:t>
            </a:r>
            <a:r>
              <a:rPr lang="en-US" sz="3200" i="1" u="sng" dirty="0">
                <a:solidFill>
                  <a:srgbClr val="FF0000"/>
                </a:solidFill>
              </a:rPr>
              <a:t>)</a:t>
            </a:r>
          </a:p>
        </p:txBody>
      </p:sp>
      <p:sp>
        <p:nvSpPr>
          <p:cNvPr id="9" name="Content Placeholder 8"/>
          <p:cNvSpPr>
            <a:spLocks noGrp="1"/>
          </p:cNvSpPr>
          <p:nvPr>
            <p:ph idx="1"/>
          </p:nvPr>
        </p:nvSpPr>
        <p:spPr/>
        <p:txBody>
          <a:bodyPr>
            <a:normAutofit lnSpcReduction="10000"/>
          </a:bodyPr>
          <a:lstStyle/>
          <a:p>
            <a:pPr marL="0" indent="0">
              <a:lnSpc>
                <a:spcPct val="120000"/>
              </a:lnSpc>
              <a:buNone/>
            </a:pPr>
            <a:r>
              <a:rPr lang="en-US" dirty="0"/>
              <a:t>    </a:t>
            </a:r>
            <a:r>
              <a:rPr lang="en-US" b="1" dirty="0" err="1"/>
              <a:t>Bộ</a:t>
            </a:r>
            <a:r>
              <a:rPr lang="en-US" dirty="0"/>
              <a:t> </a:t>
            </a:r>
            <a:r>
              <a:rPr lang="ru-RU" dirty="0"/>
              <a:t>: 〈</a:t>
            </a:r>
            <a:r>
              <a:rPr lang="en-US" dirty="0"/>
              <a:t> </a:t>
            </a:r>
            <a:r>
              <a:rPr lang="ru-RU" b="1" dirty="0"/>
              <a:t>X, f, P</a:t>
            </a:r>
            <a:r>
              <a:rPr lang="en-US" b="1" baseline="-25000" dirty="0"/>
              <a:t>x</a:t>
            </a:r>
            <a:r>
              <a:rPr lang="en-US" baseline="-25000" dirty="0"/>
              <a:t> </a:t>
            </a:r>
            <a:r>
              <a:rPr lang="ru-RU" dirty="0"/>
              <a:t>〉</a:t>
            </a:r>
            <a:br>
              <a:rPr lang="ru-RU" dirty="0"/>
            </a:br>
            <a:r>
              <a:rPr lang="ru-RU" b="1" dirty="0"/>
              <a:t>X</a:t>
            </a:r>
            <a:r>
              <a:rPr lang="ru-RU" dirty="0"/>
              <a:t> – </a:t>
            </a:r>
            <a:r>
              <a:rPr lang="en-US" dirty="0" err="1"/>
              <a:t>tập</a:t>
            </a:r>
            <a:r>
              <a:rPr lang="en-US" dirty="0"/>
              <a:t> </a:t>
            </a:r>
            <a:r>
              <a:rPr lang="en-US" dirty="0" err="1"/>
              <a:t>các</a:t>
            </a:r>
            <a:r>
              <a:rPr lang="en-US" dirty="0"/>
              <a:t> </a:t>
            </a:r>
            <a:r>
              <a:rPr lang="en-US" dirty="0" err="1"/>
              <a:t>phương</a:t>
            </a:r>
            <a:r>
              <a:rPr lang="en-US" dirty="0"/>
              <a:t> </a:t>
            </a:r>
            <a:r>
              <a:rPr lang="en-US" dirty="0" err="1"/>
              <a:t>án</a:t>
            </a:r>
            <a:br>
              <a:rPr lang="ru-RU" dirty="0"/>
            </a:br>
            <a:r>
              <a:rPr lang="ru-RU" b="1" dirty="0"/>
              <a:t>f =(f</a:t>
            </a:r>
            <a:r>
              <a:rPr lang="en-US" b="1" baseline="-25000" dirty="0"/>
              <a:t>1</a:t>
            </a:r>
            <a:r>
              <a:rPr lang="ru-RU" b="1" dirty="0"/>
              <a:t>,…, f</a:t>
            </a:r>
            <a:r>
              <a:rPr lang="en-US" b="1" dirty="0"/>
              <a:t> </a:t>
            </a:r>
            <a:r>
              <a:rPr lang="en-US" b="1" baseline="-25000" dirty="0"/>
              <a:t>m</a:t>
            </a:r>
            <a:r>
              <a:rPr lang="ru-RU" b="1" dirty="0"/>
              <a:t>) </a:t>
            </a:r>
            <a:r>
              <a:rPr lang="ru-RU" dirty="0"/>
              <a:t>– </a:t>
            </a:r>
            <a:r>
              <a:rPr lang="en-US" dirty="0" err="1"/>
              <a:t>véc</a:t>
            </a:r>
            <a:r>
              <a:rPr lang="en-US" dirty="0"/>
              <a:t> </a:t>
            </a:r>
            <a:r>
              <a:rPr lang="en-US" dirty="0" err="1"/>
              <a:t>tơ</a:t>
            </a:r>
            <a:r>
              <a:rPr lang="en-US" dirty="0"/>
              <a:t> </a:t>
            </a:r>
            <a:r>
              <a:rPr lang="en-US" dirty="0" err="1"/>
              <a:t>tiêu</a:t>
            </a:r>
            <a:r>
              <a:rPr lang="en-US" dirty="0"/>
              <a:t> </a:t>
            </a:r>
            <a:r>
              <a:rPr lang="en-US" dirty="0" err="1"/>
              <a:t>chí</a:t>
            </a:r>
            <a:br>
              <a:rPr lang="ru-RU" dirty="0"/>
            </a:br>
            <a:r>
              <a:rPr lang="ru-RU" b="1" dirty="0"/>
              <a:t>P</a:t>
            </a:r>
            <a:r>
              <a:rPr lang="en-US" b="1" baseline="-25000" dirty="0"/>
              <a:t>x  </a:t>
            </a:r>
            <a:r>
              <a:rPr lang="ru-RU" b="1" dirty="0"/>
              <a:t> </a:t>
            </a:r>
            <a:r>
              <a:rPr lang="ru-RU" dirty="0"/>
              <a:t>–</a:t>
            </a:r>
            <a:r>
              <a:rPr lang="en-US" dirty="0"/>
              <a:t> </a:t>
            </a:r>
            <a:r>
              <a:rPr lang="en-US" dirty="0" err="1"/>
              <a:t>quan</a:t>
            </a:r>
            <a:r>
              <a:rPr lang="en-US" dirty="0"/>
              <a:t> </a:t>
            </a:r>
            <a:r>
              <a:rPr lang="en-US" dirty="0" err="1"/>
              <a:t>hệ</a:t>
            </a:r>
            <a:r>
              <a:rPr lang="en-US" dirty="0"/>
              <a:t> </a:t>
            </a:r>
            <a:r>
              <a:rPr lang="en-US" dirty="0" err="1"/>
              <a:t>hai</a:t>
            </a:r>
            <a:r>
              <a:rPr lang="en-US" dirty="0"/>
              <a:t> </a:t>
            </a:r>
            <a:r>
              <a:rPr lang="en-US" dirty="0" err="1"/>
              <a:t>ngôi</a:t>
            </a:r>
            <a:r>
              <a:rPr lang="en-US" dirty="0"/>
              <a:t> “</a:t>
            </a:r>
            <a:r>
              <a:rPr lang="en-US" i="1" dirty="0" err="1"/>
              <a:t>về</a:t>
            </a:r>
            <a:r>
              <a:rPr lang="en-US" i="1" dirty="0"/>
              <a:t> </a:t>
            </a:r>
            <a:r>
              <a:rPr lang="en-US" i="1" dirty="0" err="1"/>
              <a:t>sự</a:t>
            </a:r>
            <a:r>
              <a:rPr lang="en-US" i="1" dirty="0"/>
              <a:t> </a:t>
            </a:r>
            <a:r>
              <a:rPr lang="en-US" i="1" dirty="0" err="1"/>
              <a:t>ưu</a:t>
            </a:r>
            <a:r>
              <a:rPr lang="en-US" i="1" dirty="0"/>
              <a:t> </a:t>
            </a:r>
            <a:r>
              <a:rPr lang="en-US" i="1" dirty="0" err="1"/>
              <a:t>tiên</a:t>
            </a:r>
            <a:r>
              <a:rPr lang="en-US" dirty="0"/>
              <a:t>” </a:t>
            </a:r>
            <a:r>
              <a:rPr lang="en-US" dirty="0" err="1"/>
              <a:t>trên</a:t>
            </a:r>
            <a:r>
              <a:rPr lang="en-US" dirty="0"/>
              <a:t> X</a:t>
            </a:r>
          </a:p>
          <a:p>
            <a:pPr marL="0" indent="0">
              <a:lnSpc>
                <a:spcPct val="120000"/>
              </a:lnSpc>
              <a:buNone/>
            </a:pPr>
            <a:r>
              <a:rPr lang="ru-RU" b="1" dirty="0"/>
              <a:t>x P</a:t>
            </a:r>
            <a:r>
              <a:rPr lang="en-US" b="1" baseline="-25000" dirty="0"/>
              <a:t>x </a:t>
            </a:r>
            <a:r>
              <a:rPr lang="ru-RU" b="1" dirty="0"/>
              <a:t>x‘ </a:t>
            </a:r>
            <a:r>
              <a:rPr lang="en-US" b="1" dirty="0"/>
              <a:t> </a:t>
            </a:r>
            <a:r>
              <a:rPr lang="en-US" dirty="0" err="1"/>
              <a:t>nghĩa</a:t>
            </a:r>
            <a:r>
              <a:rPr lang="en-US" dirty="0"/>
              <a:t> </a:t>
            </a:r>
            <a:r>
              <a:rPr lang="en-US" dirty="0" err="1"/>
              <a:t>là</a:t>
            </a:r>
            <a:r>
              <a:rPr lang="en-US" dirty="0"/>
              <a:t>: </a:t>
            </a:r>
            <a:r>
              <a:rPr lang="ru-RU" dirty="0"/>
              <a:t> x </a:t>
            </a:r>
            <a:r>
              <a:rPr lang="en-US" dirty="0"/>
              <a:t> “</a:t>
            </a:r>
            <a:r>
              <a:rPr lang="en-US" i="1" dirty="0" err="1"/>
              <a:t>tốt</a:t>
            </a:r>
            <a:r>
              <a:rPr lang="en-US" i="1" dirty="0"/>
              <a:t> </a:t>
            </a:r>
            <a:r>
              <a:rPr lang="en-US" i="1" dirty="0" err="1"/>
              <a:t>hơn</a:t>
            </a:r>
            <a:r>
              <a:rPr lang="en-US" dirty="0"/>
              <a:t>”  </a:t>
            </a:r>
            <a:r>
              <a:rPr lang="ru-RU" dirty="0"/>
              <a:t>x‘</a:t>
            </a:r>
            <a:br>
              <a:rPr lang="ru-RU" dirty="0"/>
            </a:br>
            <a:r>
              <a:rPr lang="en-US" b="1" dirty="0" err="1"/>
              <a:t>Sel</a:t>
            </a:r>
            <a:r>
              <a:rPr lang="ru-RU" b="1" dirty="0"/>
              <a:t>(X)</a:t>
            </a:r>
            <a:r>
              <a:rPr lang="ru-RU" dirty="0"/>
              <a:t> ⊂ X – </a:t>
            </a:r>
            <a:r>
              <a:rPr lang="en-US" dirty="0" err="1"/>
              <a:t>tập</a:t>
            </a:r>
            <a:r>
              <a:rPr lang="en-US" dirty="0"/>
              <a:t> </a:t>
            </a:r>
            <a:r>
              <a:rPr lang="en-US" dirty="0" err="1"/>
              <a:t>phương</a:t>
            </a:r>
            <a:r>
              <a:rPr lang="en-US" dirty="0"/>
              <a:t> </a:t>
            </a:r>
            <a:r>
              <a:rPr lang="en-US" dirty="0" err="1"/>
              <a:t>cần</a:t>
            </a:r>
            <a:r>
              <a:rPr lang="en-US" dirty="0"/>
              <a:t> </a:t>
            </a:r>
            <a:r>
              <a:rPr lang="en-US" dirty="0" err="1"/>
              <a:t>chọn</a:t>
            </a:r>
            <a:br>
              <a:rPr lang="ru-RU" dirty="0"/>
            </a:br>
            <a:r>
              <a:rPr lang="en-US" b="1" u="sng" dirty="0" err="1"/>
              <a:t>Vấn</a:t>
            </a:r>
            <a:r>
              <a:rPr lang="en-US" b="1" u="sng" dirty="0"/>
              <a:t> </a:t>
            </a:r>
            <a:r>
              <a:rPr lang="en-US" b="1" u="sng" dirty="0" err="1"/>
              <a:t>đề</a:t>
            </a:r>
            <a:r>
              <a:rPr lang="en-US" b="1" u="sng" dirty="0"/>
              <a:t>: </a:t>
            </a:r>
            <a:r>
              <a:rPr lang="en-US" b="1" u="sng" dirty="0" err="1"/>
              <a:t>xây</a:t>
            </a:r>
            <a:r>
              <a:rPr lang="en-US" b="1" u="sng" dirty="0"/>
              <a:t> </a:t>
            </a:r>
            <a:r>
              <a:rPr lang="en-US" b="1" u="sng" dirty="0" err="1"/>
              <a:t>dựng</a:t>
            </a:r>
            <a:r>
              <a:rPr lang="en-US" u="sng" dirty="0"/>
              <a:t> </a:t>
            </a:r>
            <a:r>
              <a:rPr lang="en-US" b="1" u="sng" dirty="0" err="1"/>
              <a:t>Sel</a:t>
            </a:r>
            <a:r>
              <a:rPr lang="ru-RU" b="1" u="sng" dirty="0"/>
              <a:t>(X)</a:t>
            </a:r>
            <a:r>
              <a:rPr lang="ru-RU" dirty="0"/>
              <a:t>.</a:t>
            </a:r>
            <a:br>
              <a:rPr lang="ru-RU" dirty="0"/>
            </a:br>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9/19/2016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3911031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17951"/>
            <a:ext cx="8197925" cy="4554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p:cNvSpPr txBox="1">
            <a:spLocks noChangeArrowheads="1"/>
          </p:cNvSpPr>
          <p:nvPr/>
        </p:nvSpPr>
        <p:spPr bwMode="auto">
          <a:xfrm>
            <a:off x="822325" y="645113"/>
            <a:ext cx="73276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err="1">
                <a:solidFill>
                  <a:srgbClr val="0000CC"/>
                </a:solidFill>
              </a:rPr>
              <a:t>Kết</a:t>
            </a:r>
            <a:r>
              <a:rPr lang="en-US" sz="2000" b="1" dirty="0">
                <a:solidFill>
                  <a:srgbClr val="0000CC"/>
                </a:solidFill>
              </a:rPr>
              <a:t> </a:t>
            </a:r>
            <a:r>
              <a:rPr lang="en-US" sz="2000" b="1" dirty="0" err="1">
                <a:solidFill>
                  <a:srgbClr val="0000CC"/>
                </a:solidFill>
              </a:rPr>
              <a:t>quả</a:t>
            </a:r>
            <a:r>
              <a:rPr lang="en-US" sz="2000" b="1" dirty="0">
                <a:solidFill>
                  <a:srgbClr val="0000CC"/>
                </a:solidFill>
              </a:rPr>
              <a:t> </a:t>
            </a:r>
            <a:r>
              <a:rPr lang="en-US" sz="2000" b="1" dirty="0" err="1">
                <a:solidFill>
                  <a:srgbClr val="0000CC"/>
                </a:solidFill>
              </a:rPr>
              <a:t>khi</a:t>
            </a:r>
            <a:r>
              <a:rPr lang="en-US" sz="2000" b="1" dirty="0">
                <a:solidFill>
                  <a:srgbClr val="0000CC"/>
                </a:solidFill>
              </a:rPr>
              <a:t> </a:t>
            </a:r>
            <a:r>
              <a:rPr lang="en-US" sz="2000" b="1" dirty="0" err="1">
                <a:solidFill>
                  <a:srgbClr val="0000CC"/>
                </a:solidFill>
              </a:rPr>
              <a:t>kích</a:t>
            </a:r>
            <a:r>
              <a:rPr lang="en-US" sz="2000" b="1" dirty="0">
                <a:solidFill>
                  <a:srgbClr val="0000CC"/>
                </a:solidFill>
              </a:rPr>
              <a:t> </a:t>
            </a:r>
            <a:r>
              <a:rPr lang="en-US" sz="2000" b="1" dirty="0" err="1">
                <a:solidFill>
                  <a:srgbClr val="0000CC"/>
                </a:solidFill>
              </a:rPr>
              <a:t>chuột</a:t>
            </a:r>
            <a:r>
              <a:rPr lang="en-US" sz="2000" b="1" dirty="0">
                <a:solidFill>
                  <a:srgbClr val="0000CC"/>
                </a:solidFill>
              </a:rPr>
              <a:t> </a:t>
            </a:r>
            <a:r>
              <a:rPr lang="en-US" sz="2000" b="1" dirty="0" err="1">
                <a:solidFill>
                  <a:srgbClr val="0000CC"/>
                </a:solidFill>
              </a:rPr>
              <a:t>vào</a:t>
            </a:r>
            <a:r>
              <a:rPr lang="en-US" sz="2000" b="1" dirty="0">
                <a:solidFill>
                  <a:srgbClr val="0000CC"/>
                </a:solidFill>
              </a:rPr>
              <a:t> “salary”- </a:t>
            </a:r>
            <a:r>
              <a:rPr lang="en-US" sz="2000" b="1" dirty="0" err="1">
                <a:solidFill>
                  <a:srgbClr val="0000CC"/>
                </a:solidFill>
              </a:rPr>
              <a:t>mức</a:t>
            </a:r>
            <a:r>
              <a:rPr lang="en-US" sz="2000" b="1" dirty="0">
                <a:solidFill>
                  <a:srgbClr val="0000CC"/>
                </a:solidFill>
              </a:rPr>
              <a:t> </a:t>
            </a:r>
            <a:r>
              <a:rPr lang="en-US" sz="2000" b="1" dirty="0" err="1">
                <a:solidFill>
                  <a:srgbClr val="0000CC"/>
                </a:solidFill>
              </a:rPr>
              <a:t>lương</a:t>
            </a:r>
            <a:r>
              <a:rPr lang="en-US" sz="2000" b="1" dirty="0">
                <a:solidFill>
                  <a:srgbClr val="0000CC"/>
                </a:solidFill>
              </a:rPr>
              <a:t> </a:t>
            </a:r>
            <a:r>
              <a:rPr lang="en-US" sz="2000" b="1" dirty="0" err="1">
                <a:solidFill>
                  <a:srgbClr val="0000CC"/>
                </a:solidFill>
              </a:rPr>
              <a:t>khởi</a:t>
            </a:r>
            <a:r>
              <a:rPr lang="en-US" sz="2000" b="1" dirty="0">
                <a:solidFill>
                  <a:srgbClr val="0000CC"/>
                </a:solidFill>
              </a:rPr>
              <a:t> </a:t>
            </a:r>
            <a:r>
              <a:rPr lang="en-US" sz="2000" b="1" dirty="0" err="1">
                <a:solidFill>
                  <a:srgbClr val="0000CC"/>
                </a:solidFill>
              </a:rPr>
              <a:t>điểm</a:t>
            </a:r>
            <a:endParaRPr lang="en-US" sz="2000" b="1" dirty="0">
              <a:solidFill>
                <a:srgbClr val="0000CC"/>
              </a:solidFill>
            </a:endParaRPr>
          </a:p>
        </p:txBody>
      </p:sp>
    </p:spTree>
    <p:extLst>
      <p:ext uri="{BB962C8B-B14F-4D97-AF65-F5344CB8AC3E}">
        <p14:creationId xmlns:p14="http://schemas.microsoft.com/office/powerpoint/2010/main" val="413045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sp>
        <p:nvSpPr>
          <p:cNvPr id="4" name="Text Box 3"/>
          <p:cNvSpPr txBox="1">
            <a:spLocks noChangeArrowheads="1"/>
          </p:cNvSpPr>
          <p:nvPr/>
        </p:nvSpPr>
        <p:spPr bwMode="auto">
          <a:xfrm>
            <a:off x="1219200" y="668863"/>
            <a:ext cx="685799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dirty="0">
                <a:solidFill>
                  <a:srgbClr val="0000CC"/>
                </a:solidFill>
              </a:rPr>
              <a:t>Result from double clicking “life quality”</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25" y="1628875"/>
            <a:ext cx="8077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661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sp>
        <p:nvSpPr>
          <p:cNvPr id="4" name="Text Box 5"/>
          <p:cNvSpPr txBox="1">
            <a:spLocks noChangeArrowheads="1"/>
          </p:cNvSpPr>
          <p:nvPr/>
        </p:nvSpPr>
        <p:spPr bwMode="auto">
          <a:xfrm>
            <a:off x="805502" y="635000"/>
            <a:ext cx="65706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khi</a:t>
            </a:r>
            <a:r>
              <a:rPr lang="en-US" b="1" dirty="0">
                <a:solidFill>
                  <a:srgbClr val="0000CC"/>
                </a:solidFill>
              </a:rPr>
              <a:t> </a:t>
            </a:r>
            <a:r>
              <a:rPr lang="en-US" b="1" dirty="0" err="1">
                <a:solidFill>
                  <a:srgbClr val="0000CC"/>
                </a:solidFill>
              </a:rPr>
              <a:t>kích</a:t>
            </a:r>
            <a:r>
              <a:rPr lang="en-US" b="1" dirty="0">
                <a:solidFill>
                  <a:srgbClr val="0000CC"/>
                </a:solidFill>
              </a:rPr>
              <a:t> </a:t>
            </a:r>
            <a:r>
              <a:rPr lang="en-US" b="1" dirty="0" err="1">
                <a:solidFill>
                  <a:srgbClr val="0000CC"/>
                </a:solidFill>
              </a:rPr>
              <a:t>chuột</a:t>
            </a:r>
            <a:r>
              <a:rPr lang="en-US" b="1" dirty="0">
                <a:solidFill>
                  <a:srgbClr val="0000CC"/>
                </a:solidFill>
              </a:rPr>
              <a:t> </a:t>
            </a:r>
            <a:r>
              <a:rPr lang="en-US" b="1" dirty="0" err="1">
                <a:solidFill>
                  <a:srgbClr val="0000CC"/>
                </a:solidFill>
              </a:rPr>
              <a:t>vào</a:t>
            </a:r>
            <a:r>
              <a:rPr lang="en-US" b="1" dirty="0">
                <a:solidFill>
                  <a:srgbClr val="0000CC"/>
                </a:solidFill>
              </a:rPr>
              <a:t> “interest” – </a:t>
            </a:r>
            <a:r>
              <a:rPr lang="en-US" b="1" dirty="0" err="1">
                <a:solidFill>
                  <a:srgbClr val="0000CC"/>
                </a:solidFill>
              </a:rPr>
              <a:t>công</a:t>
            </a:r>
            <a:r>
              <a:rPr lang="en-US" b="1" dirty="0">
                <a:solidFill>
                  <a:srgbClr val="0000CC"/>
                </a:solidFill>
              </a:rPr>
              <a:t> </a:t>
            </a:r>
            <a:r>
              <a:rPr lang="en-US" b="1" dirty="0" err="1">
                <a:solidFill>
                  <a:srgbClr val="0000CC"/>
                </a:solidFill>
              </a:rPr>
              <a:t>việc</a:t>
            </a:r>
            <a:r>
              <a:rPr lang="en-US" b="1" dirty="0">
                <a:solidFill>
                  <a:srgbClr val="0000CC"/>
                </a:solidFill>
              </a:rPr>
              <a:t> </a:t>
            </a:r>
            <a:r>
              <a:rPr lang="en-US" b="1" dirty="0" err="1">
                <a:solidFill>
                  <a:srgbClr val="0000CC"/>
                </a:solidFill>
              </a:rPr>
              <a:t>iêu</a:t>
            </a:r>
            <a:r>
              <a:rPr lang="en-US" b="1" dirty="0">
                <a:solidFill>
                  <a:srgbClr val="0000CC"/>
                </a:solidFill>
              </a:rPr>
              <a:t> </a:t>
            </a:r>
            <a:r>
              <a:rPr lang="en-US" b="1" dirty="0" err="1">
                <a:solidFill>
                  <a:srgbClr val="0000CC"/>
                </a:solidFill>
              </a:rPr>
              <a:t>thích</a:t>
            </a:r>
            <a:endParaRPr lang="en-US" b="1" dirty="0">
              <a:solidFill>
                <a:srgbClr val="0000CC"/>
              </a:solidFill>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47675"/>
            <a:ext cx="82296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54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sp>
        <p:nvSpPr>
          <p:cNvPr id="4" name="Text Box 5"/>
          <p:cNvSpPr txBox="1">
            <a:spLocks noChangeArrowheads="1"/>
          </p:cNvSpPr>
          <p:nvPr/>
        </p:nvSpPr>
        <p:spPr bwMode="auto">
          <a:xfrm>
            <a:off x="822325" y="633238"/>
            <a:ext cx="7045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khi</a:t>
            </a:r>
            <a:r>
              <a:rPr lang="en-US" b="1" dirty="0">
                <a:solidFill>
                  <a:srgbClr val="0000CC"/>
                </a:solidFill>
              </a:rPr>
              <a:t> </a:t>
            </a:r>
            <a:r>
              <a:rPr lang="en-US" b="1" dirty="0" err="1">
                <a:solidFill>
                  <a:srgbClr val="0000CC"/>
                </a:solidFill>
              </a:rPr>
              <a:t>kích</a:t>
            </a:r>
            <a:r>
              <a:rPr lang="en-US" b="1" dirty="0">
                <a:solidFill>
                  <a:srgbClr val="0000CC"/>
                </a:solidFill>
              </a:rPr>
              <a:t> </a:t>
            </a:r>
            <a:r>
              <a:rPr lang="en-US" b="1" dirty="0" err="1">
                <a:solidFill>
                  <a:srgbClr val="0000CC"/>
                </a:solidFill>
              </a:rPr>
              <a:t>chuột</a:t>
            </a:r>
            <a:r>
              <a:rPr lang="en-US" b="1" dirty="0">
                <a:solidFill>
                  <a:srgbClr val="0000CC"/>
                </a:solidFill>
              </a:rPr>
              <a:t> </a:t>
            </a:r>
            <a:r>
              <a:rPr lang="en-US" b="1" dirty="0" err="1">
                <a:solidFill>
                  <a:srgbClr val="0000CC"/>
                </a:solidFill>
              </a:rPr>
              <a:t>vào</a:t>
            </a:r>
            <a:r>
              <a:rPr lang="en-US" b="1" dirty="0">
                <a:solidFill>
                  <a:srgbClr val="0000CC"/>
                </a:solidFill>
              </a:rPr>
              <a:t> “nearness to family” – </a:t>
            </a:r>
            <a:r>
              <a:rPr lang="en-US" b="1" dirty="0" err="1">
                <a:solidFill>
                  <a:srgbClr val="0000CC"/>
                </a:solidFill>
              </a:rPr>
              <a:t>gần</a:t>
            </a:r>
            <a:r>
              <a:rPr lang="en-US" b="1" dirty="0">
                <a:solidFill>
                  <a:srgbClr val="0000CC"/>
                </a:solidFill>
              </a:rPr>
              <a:t> </a:t>
            </a:r>
            <a:r>
              <a:rPr lang="en-US" b="1" dirty="0" err="1">
                <a:solidFill>
                  <a:srgbClr val="0000CC"/>
                </a:solidFill>
              </a:rPr>
              <a:t>gia</a:t>
            </a:r>
            <a:r>
              <a:rPr lang="en-US" b="1" dirty="0">
                <a:solidFill>
                  <a:srgbClr val="0000CC"/>
                </a:solidFill>
              </a:rPr>
              <a:t> </a:t>
            </a:r>
            <a:r>
              <a:rPr lang="en-US" b="1" dirty="0" err="1">
                <a:solidFill>
                  <a:srgbClr val="0000CC"/>
                </a:solidFill>
              </a:rPr>
              <a:t>đình</a:t>
            </a:r>
            <a:endParaRPr lang="en-US" b="1" dirty="0">
              <a:solidFill>
                <a:srgbClr val="0000CC"/>
              </a:solidFill>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3925"/>
            <a:ext cx="7924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85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1534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2362200" y="12954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681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077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8"/>
          <p:cNvSpPr txBox="1">
            <a:spLocks noChangeArrowheads="1"/>
          </p:cNvSpPr>
          <p:nvPr/>
        </p:nvSpPr>
        <p:spPr bwMode="auto">
          <a:xfrm>
            <a:off x="822325" y="265113"/>
            <a:ext cx="4695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phân</a:t>
            </a:r>
            <a:r>
              <a:rPr lang="en-US" b="1" dirty="0">
                <a:solidFill>
                  <a:srgbClr val="0000CC"/>
                </a:solidFill>
              </a:rPr>
              <a:t> </a:t>
            </a:r>
            <a:r>
              <a:rPr lang="en-US" b="1" dirty="0" err="1">
                <a:solidFill>
                  <a:srgbClr val="0000CC"/>
                </a:solidFill>
              </a:rPr>
              <a:t>tích</a:t>
            </a:r>
            <a:r>
              <a:rPr lang="en-US" b="1" dirty="0">
                <a:solidFill>
                  <a:srgbClr val="0000CC"/>
                </a:solidFill>
              </a:rPr>
              <a:t> </a:t>
            </a:r>
            <a:r>
              <a:rPr lang="en-US" b="1" dirty="0" err="1">
                <a:solidFill>
                  <a:srgbClr val="0000CC"/>
                </a:solidFill>
              </a:rPr>
              <a:t>tổng</a:t>
            </a:r>
            <a:r>
              <a:rPr lang="en-US" b="1" dirty="0">
                <a:solidFill>
                  <a:srgbClr val="0000CC"/>
                </a:solidFill>
              </a:rPr>
              <a:t> </a:t>
            </a:r>
            <a:r>
              <a:rPr lang="en-US" b="1" dirty="0" err="1">
                <a:solidFill>
                  <a:srgbClr val="0000CC"/>
                </a:solidFill>
              </a:rPr>
              <a:t>hợp</a:t>
            </a:r>
            <a:r>
              <a:rPr lang="en-US" b="1" dirty="0">
                <a:solidFill>
                  <a:srgbClr val="0000CC"/>
                </a:solidFill>
              </a:rPr>
              <a:t> </a:t>
            </a:r>
            <a:r>
              <a:rPr lang="en-US" b="1" dirty="0" err="1">
                <a:solidFill>
                  <a:srgbClr val="0000CC"/>
                </a:solidFill>
              </a:rPr>
              <a:t>các</a:t>
            </a:r>
            <a:r>
              <a:rPr lang="en-US" b="1" dirty="0">
                <a:solidFill>
                  <a:srgbClr val="0000CC"/>
                </a:solidFill>
              </a:rPr>
              <a:t> </a:t>
            </a:r>
            <a:r>
              <a:rPr lang="en-US" b="1" dirty="0" err="1">
                <a:solidFill>
                  <a:srgbClr val="0000CC"/>
                </a:solidFill>
              </a:rPr>
              <a:t>tiêu</a:t>
            </a:r>
            <a:r>
              <a:rPr lang="en-US" b="1" dirty="0">
                <a:solidFill>
                  <a:srgbClr val="0000CC"/>
                </a:solidFill>
              </a:rPr>
              <a:t> </a:t>
            </a:r>
            <a:r>
              <a:rPr lang="en-US" b="1" dirty="0" err="1">
                <a:solidFill>
                  <a:srgbClr val="0000CC"/>
                </a:solidFill>
              </a:rPr>
              <a:t>chí</a:t>
            </a:r>
            <a:endParaRPr lang="en-US" b="1" dirty="0">
              <a:solidFill>
                <a:srgbClr val="0000CC"/>
              </a:solidFill>
            </a:endParaRPr>
          </a:p>
        </p:txBody>
      </p:sp>
    </p:spTree>
    <p:extLst>
      <p:ext uri="{BB962C8B-B14F-4D97-AF65-F5344CB8AC3E}">
        <p14:creationId xmlns:p14="http://schemas.microsoft.com/office/powerpoint/2010/main" val="144562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305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822325" y="265113"/>
            <a:ext cx="45386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phân</a:t>
            </a:r>
            <a:r>
              <a:rPr lang="en-US" b="1" dirty="0">
                <a:solidFill>
                  <a:srgbClr val="0000CC"/>
                </a:solidFill>
              </a:rPr>
              <a:t> </a:t>
            </a:r>
            <a:r>
              <a:rPr lang="en-US" b="1" dirty="0" err="1">
                <a:solidFill>
                  <a:srgbClr val="0000CC"/>
                </a:solidFill>
              </a:rPr>
              <a:t>tích</a:t>
            </a:r>
            <a:r>
              <a:rPr lang="en-US" b="1" dirty="0">
                <a:solidFill>
                  <a:srgbClr val="0000CC"/>
                </a:solidFill>
              </a:rPr>
              <a:t> </a:t>
            </a:r>
            <a:r>
              <a:rPr lang="en-US" b="1" dirty="0" err="1">
                <a:solidFill>
                  <a:srgbClr val="0000CC"/>
                </a:solidFill>
              </a:rPr>
              <a:t>tổng</a:t>
            </a:r>
            <a:r>
              <a:rPr lang="en-US" b="1" dirty="0">
                <a:solidFill>
                  <a:srgbClr val="0000CC"/>
                </a:solidFill>
              </a:rPr>
              <a:t> </a:t>
            </a:r>
            <a:r>
              <a:rPr lang="en-US" b="1" dirty="0" err="1">
                <a:solidFill>
                  <a:srgbClr val="0000CC"/>
                </a:solidFill>
              </a:rPr>
              <a:t>hợp</a:t>
            </a:r>
            <a:r>
              <a:rPr lang="en-US" b="1" dirty="0">
                <a:solidFill>
                  <a:srgbClr val="0000CC"/>
                </a:solidFill>
              </a:rPr>
              <a:t> - </a:t>
            </a:r>
            <a:r>
              <a:rPr lang="en-US" b="1" dirty="0" err="1">
                <a:solidFill>
                  <a:srgbClr val="0000CC"/>
                </a:solidFill>
              </a:rPr>
              <a:t>với</a:t>
            </a:r>
            <a:r>
              <a:rPr lang="en-US" b="1" dirty="0">
                <a:solidFill>
                  <a:srgbClr val="0000CC"/>
                </a:solidFill>
              </a:rPr>
              <a:t> </a:t>
            </a:r>
            <a:r>
              <a:rPr lang="en-US" b="1" dirty="0">
                <a:solidFill>
                  <a:srgbClr val="FF3300"/>
                </a:solidFill>
              </a:rPr>
              <a:t> </a:t>
            </a:r>
            <a:r>
              <a:rPr lang="en-US" b="1" dirty="0" err="1">
                <a:solidFill>
                  <a:srgbClr val="FF3300"/>
                </a:solidFill>
              </a:rPr>
              <a:t>Giá</a:t>
            </a:r>
            <a:r>
              <a:rPr lang="en-US" b="1" dirty="0">
                <a:solidFill>
                  <a:srgbClr val="FF3300"/>
                </a:solidFill>
              </a:rPr>
              <a:t> </a:t>
            </a:r>
            <a:r>
              <a:rPr lang="en-US" b="1" dirty="0" err="1">
                <a:solidFill>
                  <a:srgbClr val="FF3300"/>
                </a:solidFill>
              </a:rPr>
              <a:t>trị</a:t>
            </a:r>
            <a:endParaRPr lang="en-US" b="1" dirty="0">
              <a:solidFill>
                <a:srgbClr val="FF3300"/>
              </a:solidFill>
            </a:endParaRPr>
          </a:p>
        </p:txBody>
      </p:sp>
    </p:spTree>
    <p:extLst>
      <p:ext uri="{BB962C8B-B14F-4D97-AF65-F5344CB8AC3E}">
        <p14:creationId xmlns:p14="http://schemas.microsoft.com/office/powerpoint/2010/main" val="1856088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6" name="Text Box 6"/>
          <p:cNvSpPr txBox="1">
            <a:spLocks noChangeArrowheads="1"/>
          </p:cNvSpPr>
          <p:nvPr/>
        </p:nvSpPr>
        <p:spPr bwMode="auto">
          <a:xfrm>
            <a:off x="565150" y="536575"/>
            <a:ext cx="20574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hiễn</a:t>
            </a:r>
            <a:r>
              <a:rPr lang="en-US" b="1" dirty="0">
                <a:solidFill>
                  <a:srgbClr val="0000CC"/>
                </a:solidFill>
              </a:rPr>
              <a:t> </a:t>
            </a:r>
            <a:r>
              <a:rPr lang="en-US" b="1" dirty="0" err="1">
                <a:solidFill>
                  <a:srgbClr val="0000CC"/>
                </a:solidFill>
              </a:rPr>
              <a:t>thị</a:t>
            </a:r>
            <a:r>
              <a:rPr lang="en-US" b="1" dirty="0">
                <a:solidFill>
                  <a:srgbClr val="0000CC"/>
                </a:solidFill>
              </a:rPr>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195388"/>
            <a:ext cx="858202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856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8077200"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482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153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95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a:solidFill>
                  <a:srgbClr val="FF0000"/>
                </a:solidFill>
              </a:rPr>
              <a:t>1. </a:t>
            </a:r>
            <a:r>
              <a:rPr lang="en-US" sz="3200" b="1" dirty="0" err="1">
                <a:solidFill>
                  <a:srgbClr val="FF0000"/>
                </a:solidFill>
              </a:rPr>
              <a:t>Bài</a:t>
            </a:r>
            <a:r>
              <a:rPr lang="en-US" sz="3200" b="1" dirty="0">
                <a:solidFill>
                  <a:srgbClr val="FF0000"/>
                </a:solidFill>
              </a:rPr>
              <a:t> </a:t>
            </a:r>
            <a:r>
              <a:rPr lang="en-US" sz="3200" b="1" dirty="0" err="1">
                <a:solidFill>
                  <a:srgbClr val="FF0000"/>
                </a:solidFill>
              </a:rPr>
              <a:t>toán</a:t>
            </a:r>
            <a:r>
              <a:rPr lang="en-US" sz="3200" b="1" dirty="0">
                <a:solidFill>
                  <a:srgbClr val="FF0000"/>
                </a:solidFill>
              </a:rPr>
              <a:t> </a:t>
            </a:r>
            <a:r>
              <a:rPr lang="en-US" sz="3200" b="1" dirty="0" err="1">
                <a:solidFill>
                  <a:srgbClr val="FF0000"/>
                </a:solidFill>
              </a:rPr>
              <a:t>ra</a:t>
            </a:r>
            <a:r>
              <a:rPr lang="en-US" sz="3200" b="1" dirty="0">
                <a:solidFill>
                  <a:srgbClr val="FF0000"/>
                </a:solidFill>
              </a:rPr>
              <a:t> </a:t>
            </a:r>
            <a:r>
              <a:rPr lang="en-US" sz="3200" b="1" dirty="0" err="1">
                <a:solidFill>
                  <a:srgbClr val="FF0000"/>
                </a:solidFill>
              </a:rPr>
              <a:t>quyết</a:t>
            </a:r>
            <a:r>
              <a:rPr lang="en-US" sz="3200" b="1" dirty="0">
                <a:solidFill>
                  <a:srgbClr val="FF0000"/>
                </a:solidFill>
              </a:rPr>
              <a:t> </a:t>
            </a:r>
            <a:r>
              <a:rPr lang="en-US" sz="3200" b="1" dirty="0" err="1">
                <a:solidFill>
                  <a:srgbClr val="FF0000"/>
                </a:solidFill>
              </a:rPr>
              <a:t>định</a:t>
            </a:r>
            <a:r>
              <a:rPr lang="en-US" sz="3200" b="1" dirty="0">
                <a:solidFill>
                  <a:srgbClr val="FF0000"/>
                </a:solidFill>
              </a:rPr>
              <a:t> </a:t>
            </a:r>
            <a:r>
              <a:rPr lang="en-US" sz="3200" b="1" dirty="0" err="1">
                <a:solidFill>
                  <a:srgbClr val="FF0000"/>
                </a:solidFill>
              </a:rPr>
              <a:t>đa</a:t>
            </a:r>
            <a:r>
              <a:rPr lang="en-US" sz="3200" b="1" dirty="0">
                <a:solidFill>
                  <a:srgbClr val="FF0000"/>
                </a:solidFill>
              </a:rPr>
              <a:t> </a:t>
            </a:r>
            <a:r>
              <a:rPr lang="en-US" sz="3200" b="1" dirty="0" err="1">
                <a:solidFill>
                  <a:srgbClr val="FF0000"/>
                </a:solidFill>
              </a:rPr>
              <a:t>mục</a:t>
            </a:r>
            <a:r>
              <a:rPr lang="en-US" sz="3200" b="1" dirty="0">
                <a:solidFill>
                  <a:srgbClr val="FF0000"/>
                </a:solidFill>
              </a:rPr>
              <a:t> </a:t>
            </a:r>
            <a:r>
              <a:rPr lang="en-US" sz="3200" b="1" dirty="0" err="1">
                <a:solidFill>
                  <a:srgbClr val="FF0000"/>
                </a:solidFill>
              </a:rPr>
              <a:t>tiêu</a:t>
            </a:r>
            <a:r>
              <a:rPr lang="en-US" sz="3200" b="1" dirty="0">
                <a:solidFill>
                  <a:srgbClr val="FF0000"/>
                </a:solidFill>
              </a:rPr>
              <a:t>  (</a:t>
            </a:r>
            <a:r>
              <a:rPr lang="en-US" sz="3200" b="1" dirty="0" err="1">
                <a:solidFill>
                  <a:srgbClr val="FF0000"/>
                </a:solidFill>
              </a:rPr>
              <a:t>tiếp</a:t>
            </a:r>
            <a:r>
              <a:rPr lang="en-US" sz="3200" b="1" dirty="0">
                <a:solidFill>
                  <a:srgbClr val="FF0000"/>
                </a:solidFill>
              </a:rPr>
              <a:t>)</a:t>
            </a:r>
            <a:br>
              <a:rPr lang="en-US" sz="3200" b="1" dirty="0">
                <a:solidFill>
                  <a:srgbClr val="FF0000"/>
                </a:solidFill>
              </a:rPr>
            </a:br>
            <a:r>
              <a:rPr lang="en-US" sz="3200" b="1" dirty="0">
                <a:solidFill>
                  <a:srgbClr val="FF0000"/>
                </a:solidFill>
              </a:rPr>
              <a:t>     </a:t>
            </a:r>
            <a:r>
              <a:rPr lang="en-US" sz="3200" i="1" u="sng" dirty="0">
                <a:solidFill>
                  <a:srgbClr val="FF0000"/>
                </a:solidFill>
              </a:rPr>
              <a:t>(</a:t>
            </a:r>
            <a:r>
              <a:rPr lang="en-US" sz="3200" i="1" u="sng" dirty="0" err="1">
                <a:solidFill>
                  <a:srgbClr val="FF0000"/>
                </a:solidFill>
              </a:rPr>
              <a:t>theo</a:t>
            </a:r>
            <a:r>
              <a:rPr lang="en-US" sz="3200" i="1" u="sng" dirty="0">
                <a:solidFill>
                  <a:srgbClr val="FF0000"/>
                </a:solidFill>
              </a:rPr>
              <a:t> </a:t>
            </a:r>
            <a:r>
              <a:rPr lang="en-US" sz="3200" i="1" u="sng" dirty="0" err="1">
                <a:solidFill>
                  <a:srgbClr val="FF0000"/>
                </a:solidFill>
              </a:rPr>
              <a:t>véc</a:t>
            </a:r>
            <a:r>
              <a:rPr lang="en-US" sz="3200" i="1" u="sng" dirty="0">
                <a:solidFill>
                  <a:srgbClr val="FF0000"/>
                </a:solidFill>
              </a:rPr>
              <a:t> </a:t>
            </a:r>
            <a:r>
              <a:rPr lang="en-US" sz="3200" i="1" u="sng" dirty="0" err="1">
                <a:solidFill>
                  <a:srgbClr val="FF0000"/>
                </a:solidFill>
              </a:rPr>
              <a:t>tơ</a:t>
            </a:r>
            <a:r>
              <a:rPr lang="en-US" sz="3200" i="1" u="sng" dirty="0">
                <a:solidFill>
                  <a:srgbClr val="FF0000"/>
                </a:solidFill>
              </a:rPr>
              <a:t>)</a:t>
            </a:r>
          </a:p>
        </p:txBody>
      </p:sp>
      <p:sp>
        <p:nvSpPr>
          <p:cNvPr id="9" name="Content Placeholder 8"/>
          <p:cNvSpPr>
            <a:spLocks noGrp="1"/>
          </p:cNvSpPr>
          <p:nvPr>
            <p:ph idx="1"/>
          </p:nvPr>
        </p:nvSpPr>
        <p:spPr/>
        <p:txBody>
          <a:bodyPr>
            <a:normAutofit lnSpcReduction="10000"/>
          </a:bodyPr>
          <a:lstStyle/>
          <a:p>
            <a:pPr marL="0" indent="0">
              <a:lnSpc>
                <a:spcPct val="120000"/>
              </a:lnSpc>
              <a:buNone/>
            </a:pPr>
            <a:r>
              <a:rPr lang="en-US" b="1" dirty="0" err="1"/>
              <a:t>Bộ</a:t>
            </a:r>
            <a:r>
              <a:rPr lang="ru-RU" b="1" dirty="0"/>
              <a:t>:</a:t>
            </a:r>
            <a:r>
              <a:rPr lang="ru-RU" dirty="0"/>
              <a:t> </a:t>
            </a:r>
            <a:r>
              <a:rPr lang="ru-RU" b="1" dirty="0"/>
              <a:t>〈Y, P</a:t>
            </a:r>
            <a:r>
              <a:rPr lang="en-US" b="1" baseline="-25000" dirty="0"/>
              <a:t>y</a:t>
            </a:r>
            <a:r>
              <a:rPr lang="ru-RU" b="1" dirty="0"/>
              <a:t> 〉</a:t>
            </a:r>
            <a:br>
              <a:rPr lang="ru-RU" b="1" dirty="0"/>
            </a:br>
            <a:r>
              <a:rPr lang="ru-RU" b="1" dirty="0"/>
              <a:t>Y = f(X) </a:t>
            </a:r>
            <a:r>
              <a:rPr lang="ru-RU" dirty="0"/>
              <a:t>– </a:t>
            </a:r>
            <a:r>
              <a:rPr lang="en-US" dirty="0" err="1"/>
              <a:t>tập</a:t>
            </a:r>
            <a:r>
              <a:rPr lang="en-US" dirty="0"/>
              <a:t> </a:t>
            </a:r>
            <a:r>
              <a:rPr lang="en-US" dirty="0" err="1"/>
              <a:t>các</a:t>
            </a:r>
            <a:r>
              <a:rPr lang="en-US" dirty="0"/>
              <a:t> </a:t>
            </a:r>
            <a:r>
              <a:rPr lang="en-US" dirty="0" err="1"/>
              <a:t>véc</a:t>
            </a:r>
            <a:r>
              <a:rPr lang="en-US" dirty="0"/>
              <a:t> </a:t>
            </a:r>
            <a:r>
              <a:rPr lang="en-US" dirty="0" err="1"/>
              <a:t>tơ</a:t>
            </a:r>
            <a:endParaRPr lang="en-US" dirty="0"/>
          </a:p>
          <a:p>
            <a:pPr marL="0" indent="0">
              <a:lnSpc>
                <a:spcPct val="120000"/>
              </a:lnSpc>
              <a:buNone/>
            </a:pPr>
            <a:r>
              <a:rPr lang="en-US" b="1" dirty="0"/>
              <a:t>x </a:t>
            </a:r>
            <a:r>
              <a:rPr lang="ru-RU" b="1" dirty="0"/>
              <a:t>P</a:t>
            </a:r>
            <a:r>
              <a:rPr lang="en-US" b="1" baseline="-25000" dirty="0"/>
              <a:t>x</a:t>
            </a:r>
            <a:r>
              <a:rPr lang="ru-RU" b="1" dirty="0"/>
              <a:t> x‘ ↔ y</a:t>
            </a:r>
            <a:r>
              <a:rPr lang="en-US" b="1" dirty="0"/>
              <a:t> </a:t>
            </a:r>
            <a:r>
              <a:rPr lang="ru-RU" b="1" dirty="0"/>
              <a:t>P</a:t>
            </a:r>
            <a:r>
              <a:rPr lang="en-US" b="1" dirty="0"/>
              <a:t> </a:t>
            </a:r>
            <a:r>
              <a:rPr lang="en-US" b="1" baseline="-25000" dirty="0"/>
              <a:t>y</a:t>
            </a:r>
            <a:r>
              <a:rPr lang="ru-RU" b="1" dirty="0"/>
              <a:t> y‘ </a:t>
            </a:r>
            <a:r>
              <a:rPr lang="ru-RU" dirty="0"/>
              <a:t>, </a:t>
            </a:r>
            <a:r>
              <a:rPr lang="en-US" dirty="0" err="1"/>
              <a:t>với</a:t>
            </a:r>
            <a:r>
              <a:rPr lang="en-US" dirty="0"/>
              <a:t> </a:t>
            </a:r>
            <a:r>
              <a:rPr lang="ru-RU" dirty="0"/>
              <a:t>y = f(x), y‘ = f(x‘)</a:t>
            </a:r>
            <a:br>
              <a:rPr lang="ru-RU" dirty="0"/>
            </a:br>
            <a:r>
              <a:rPr lang="ru-RU" b="1" dirty="0"/>
              <a:t>Sel(Y) </a:t>
            </a:r>
            <a:r>
              <a:rPr lang="ru-RU" dirty="0"/>
              <a:t>– </a:t>
            </a:r>
            <a:r>
              <a:rPr lang="en-US" dirty="0" err="1"/>
              <a:t>tập</a:t>
            </a:r>
            <a:r>
              <a:rPr lang="en-US" dirty="0"/>
              <a:t> </a:t>
            </a:r>
            <a:r>
              <a:rPr lang="en-US" dirty="0" err="1"/>
              <a:t>véc</a:t>
            </a:r>
            <a:r>
              <a:rPr lang="en-US" dirty="0"/>
              <a:t> </a:t>
            </a:r>
            <a:r>
              <a:rPr lang="en-US" dirty="0" err="1"/>
              <a:t>tơ</a:t>
            </a:r>
            <a:r>
              <a:rPr lang="en-US" dirty="0"/>
              <a:t>  </a:t>
            </a:r>
            <a:r>
              <a:rPr lang="en-US" dirty="0" err="1"/>
              <a:t>cần</a:t>
            </a:r>
            <a:r>
              <a:rPr lang="en-US" dirty="0"/>
              <a:t> </a:t>
            </a:r>
            <a:r>
              <a:rPr lang="en-US" dirty="0" err="1"/>
              <a:t>chọn</a:t>
            </a:r>
            <a:r>
              <a:rPr lang="en-US" dirty="0"/>
              <a:t> </a:t>
            </a:r>
            <a:br>
              <a:rPr lang="ru-RU" dirty="0"/>
            </a:br>
            <a:r>
              <a:rPr lang="en-US" b="1" dirty="0" err="1"/>
              <a:t>Sel</a:t>
            </a:r>
            <a:r>
              <a:rPr lang="ru-RU" b="1" dirty="0"/>
              <a:t>(Y) = f(</a:t>
            </a:r>
            <a:r>
              <a:rPr lang="en-US" b="1" dirty="0" err="1"/>
              <a:t>Sel</a:t>
            </a:r>
            <a:r>
              <a:rPr lang="ru-RU" b="1" dirty="0"/>
              <a:t>(X)) ⊂ Y</a:t>
            </a:r>
            <a:br>
              <a:rPr lang="ru-RU" b="1" dirty="0"/>
            </a:br>
            <a:r>
              <a:rPr lang="en-US" b="1" u="sng" dirty="0" err="1"/>
              <a:t>Vấn</a:t>
            </a:r>
            <a:r>
              <a:rPr lang="en-US" b="1" u="sng" dirty="0"/>
              <a:t> </a:t>
            </a:r>
            <a:r>
              <a:rPr lang="en-US" b="1" u="sng" dirty="0" err="1"/>
              <a:t>đề</a:t>
            </a:r>
            <a:r>
              <a:rPr lang="en-US" b="1" u="sng" dirty="0"/>
              <a:t>: </a:t>
            </a:r>
            <a:r>
              <a:rPr lang="en-US" b="1" u="sng" dirty="0" err="1"/>
              <a:t>xây</a:t>
            </a:r>
            <a:r>
              <a:rPr lang="en-US" b="1" u="sng" dirty="0"/>
              <a:t> </a:t>
            </a:r>
            <a:r>
              <a:rPr lang="en-US" b="1" u="sng" dirty="0" err="1"/>
              <a:t>dựng</a:t>
            </a:r>
            <a:r>
              <a:rPr lang="en-US" u="sng" dirty="0"/>
              <a:t> </a:t>
            </a:r>
            <a:r>
              <a:rPr lang="en-US" b="1" u="sng" dirty="0" err="1"/>
              <a:t>Sel</a:t>
            </a:r>
            <a:r>
              <a:rPr lang="ru-RU" b="1" u="sng" dirty="0"/>
              <a:t>(</a:t>
            </a:r>
            <a:r>
              <a:rPr lang="en-US" b="1" u="sng" dirty="0"/>
              <a:t>Y</a:t>
            </a:r>
            <a:r>
              <a:rPr lang="ru-RU" b="1" u="sng" dirty="0"/>
              <a:t>)</a:t>
            </a:r>
            <a:r>
              <a:rPr lang="ru-RU" u="sng" dirty="0"/>
              <a:t>.</a:t>
            </a:r>
            <a:br>
              <a:rPr lang="ru-RU" u="sng" dirty="0"/>
            </a:br>
            <a:br>
              <a:rPr lang="ru-RU" dirty="0"/>
            </a:br>
            <a:endParaRPr lang="en-US" alt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9/19/2016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2402639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077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18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905000"/>
            <a:ext cx="6096000" cy="646331"/>
          </a:xfrm>
          <a:prstGeom prst="rect">
            <a:avLst/>
          </a:prstGeom>
          <a:noFill/>
        </p:spPr>
        <p:txBody>
          <a:bodyPr wrap="square" rtlCol="0">
            <a:spAutoFit/>
          </a:bodyPr>
          <a:lstStyle/>
          <a:p>
            <a:r>
              <a:rPr lang="en-US" dirty="0"/>
              <a:t>                                Your Turn -- Try It!</a:t>
            </a:r>
            <a:endParaRPr lang="en-US" dirty="0">
              <a:hlinkClick r:id="rId3"/>
            </a:endParaRPr>
          </a:p>
          <a:p>
            <a:endParaRPr lang="en-US" dirty="0"/>
          </a:p>
        </p:txBody>
      </p:sp>
      <p:sp>
        <p:nvSpPr>
          <p:cNvPr id="4" name="Title 1"/>
          <p:cNvSpPr>
            <a:spLocks noGrp="1"/>
          </p:cNvSpPr>
          <p:nvPr>
            <p:ph type="title"/>
          </p:nvPr>
        </p:nvSpPr>
        <p:spPr>
          <a:xfrm>
            <a:off x="457200" y="274638"/>
            <a:ext cx="8229600" cy="868362"/>
          </a:xfrm>
        </p:spPr>
        <p:txBody>
          <a:bodyPr>
            <a:normAutofit/>
          </a:bodyPr>
          <a:lstStyle/>
          <a:p>
            <a:pPr algn="l"/>
            <a:r>
              <a:rPr lang="en-US" sz="3200" b="1" dirty="0">
                <a:solidFill>
                  <a:srgbClr val="FF0000"/>
                </a:solidFill>
              </a:rPr>
              <a:t>6. Minh </a:t>
            </a:r>
            <a:r>
              <a:rPr lang="en-US" sz="3200" b="1" dirty="0" err="1">
                <a:solidFill>
                  <a:srgbClr val="FF0000"/>
                </a:solidFill>
              </a:rPr>
              <a:t>họa</a:t>
            </a:r>
            <a:r>
              <a:rPr lang="en-US" sz="3200" b="1" dirty="0">
                <a:solidFill>
                  <a:srgbClr val="FF0000"/>
                </a:solidFill>
              </a:rPr>
              <a:t> DSS </a:t>
            </a:r>
          </a:p>
        </p:txBody>
      </p:sp>
    </p:spTree>
    <p:extLst>
      <p:ext uri="{BB962C8B-B14F-4D97-AF65-F5344CB8AC3E}">
        <p14:creationId xmlns:p14="http://schemas.microsoft.com/office/powerpoint/2010/main" val="1133224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615315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4761" name="Group 9"/>
          <p:cNvGrpSpPr>
            <a:grpSpLocks/>
          </p:cNvGrpSpPr>
          <p:nvPr/>
        </p:nvGrpSpPr>
        <p:grpSpPr bwMode="auto">
          <a:xfrm>
            <a:off x="593725" y="1295400"/>
            <a:ext cx="7273925" cy="4572000"/>
            <a:chOff x="374" y="816"/>
            <a:chExt cx="4582" cy="2880"/>
          </a:xfrm>
        </p:grpSpPr>
        <p:pic>
          <p:nvPicPr>
            <p:cNvPr id="419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816"/>
              <a:ext cx="3852" cy="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990" name="Group 8"/>
            <p:cNvGrpSpPr>
              <a:grpSpLocks/>
            </p:cNvGrpSpPr>
            <p:nvPr/>
          </p:nvGrpSpPr>
          <p:grpSpPr bwMode="auto">
            <a:xfrm>
              <a:off x="374" y="1393"/>
              <a:ext cx="964" cy="541"/>
              <a:chOff x="374" y="1393"/>
              <a:chExt cx="964" cy="541"/>
            </a:xfrm>
          </p:grpSpPr>
          <p:sp>
            <p:nvSpPr>
              <p:cNvPr id="41991" name="Line 6"/>
              <p:cNvSpPr>
                <a:spLocks noChangeShapeType="1"/>
              </p:cNvSpPr>
              <p:nvPr/>
            </p:nvSpPr>
            <p:spPr bwMode="auto">
              <a:xfrm flipV="1">
                <a:off x="673" y="1393"/>
                <a:ext cx="622" cy="432"/>
              </a:xfrm>
              <a:prstGeom prst="line">
                <a:avLst/>
              </a:prstGeom>
              <a:noFill/>
              <a:ln w="158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Text Box 7"/>
              <p:cNvSpPr txBox="1">
                <a:spLocks noChangeArrowheads="1"/>
              </p:cNvSpPr>
              <p:nvPr/>
            </p:nvSpPr>
            <p:spPr bwMode="auto">
              <a:xfrm>
                <a:off x="374" y="1703"/>
                <a:ext cx="9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3300"/>
                    </a:solidFill>
                  </a:rPr>
                  <a:t>Double click</a:t>
                </a:r>
              </a:p>
            </p:txBody>
          </p:sp>
        </p:grpSp>
      </p:grpSp>
      <p:pic>
        <p:nvPicPr>
          <p:cNvPr id="7476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590800"/>
            <a:ext cx="61150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154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47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47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1050925" y="457200"/>
            <a:ext cx="282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Edit the element’s Name</a:t>
            </a:r>
          </a:p>
        </p:txBody>
      </p:sp>
      <p:pic>
        <p:nvPicPr>
          <p:cNvPr id="430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153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2" name="Line 6"/>
          <p:cNvSpPr>
            <a:spLocks noChangeShapeType="1"/>
          </p:cNvSpPr>
          <p:nvPr/>
        </p:nvSpPr>
        <p:spPr bwMode="auto">
          <a:xfrm flipV="1">
            <a:off x="838200" y="3810000"/>
            <a:ext cx="609600" cy="1066800"/>
          </a:xfrm>
          <a:prstGeom prst="line">
            <a:avLst/>
          </a:prstGeom>
          <a:noFill/>
          <a:ln w="158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3" name="Text Box 7"/>
          <p:cNvSpPr txBox="1">
            <a:spLocks noChangeArrowheads="1"/>
          </p:cNvSpPr>
          <p:nvPr/>
        </p:nvSpPr>
        <p:spPr bwMode="auto">
          <a:xfrm>
            <a:off x="669925" y="4760913"/>
            <a:ext cx="123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FF3300"/>
                </a:solidFill>
              </a:rPr>
              <a:t>Select this</a:t>
            </a:r>
          </a:p>
        </p:txBody>
      </p:sp>
    </p:spTree>
    <p:extLst>
      <p:ext uri="{BB962C8B-B14F-4D97-AF65-F5344CB8AC3E}">
        <p14:creationId xmlns:p14="http://schemas.microsoft.com/office/powerpoint/2010/main" val="2185309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696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Text Box 4"/>
          <p:cNvSpPr txBox="1">
            <a:spLocks noChangeArrowheads="1"/>
          </p:cNvSpPr>
          <p:nvPr/>
        </p:nvSpPr>
        <p:spPr bwMode="auto">
          <a:xfrm>
            <a:off x="2482850" y="1690688"/>
            <a:ext cx="117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3300"/>
                </a:solidFill>
              </a:rPr>
              <a:t>Left click</a:t>
            </a:r>
          </a:p>
        </p:txBody>
      </p:sp>
      <p:sp>
        <p:nvSpPr>
          <p:cNvPr id="44036" name="Text Box 5"/>
          <p:cNvSpPr txBox="1">
            <a:spLocks noChangeArrowheads="1"/>
          </p:cNvSpPr>
          <p:nvPr/>
        </p:nvSpPr>
        <p:spPr bwMode="auto">
          <a:xfrm>
            <a:off x="762000" y="265113"/>
            <a:ext cx="292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creating “Links”</a:t>
            </a:r>
          </a:p>
        </p:txBody>
      </p:sp>
    </p:spTree>
    <p:extLst>
      <p:ext uri="{BB962C8B-B14F-4D97-AF65-F5344CB8AC3E}">
        <p14:creationId xmlns:p14="http://schemas.microsoft.com/office/powerpoint/2010/main" val="330024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4" name="Group 4"/>
          <p:cNvGrpSpPr>
            <a:grpSpLocks/>
          </p:cNvGrpSpPr>
          <p:nvPr/>
        </p:nvGrpSpPr>
        <p:grpSpPr bwMode="auto">
          <a:xfrm>
            <a:off x="533400" y="609600"/>
            <a:ext cx="6115050" cy="4724400"/>
            <a:chOff x="528" y="384"/>
            <a:chExt cx="3852" cy="2976"/>
          </a:xfrm>
        </p:grpSpPr>
        <p:pic>
          <p:nvPicPr>
            <p:cNvPr id="450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384"/>
              <a:ext cx="3852"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3" name="Text Box 3"/>
            <p:cNvSpPr txBox="1">
              <a:spLocks noChangeArrowheads="1"/>
            </p:cNvSpPr>
            <p:nvPr/>
          </p:nvSpPr>
          <p:spPr bwMode="auto">
            <a:xfrm>
              <a:off x="528" y="1353"/>
              <a:ext cx="8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3300"/>
                  </a:solidFill>
                </a:rPr>
                <a:t>Right click</a:t>
              </a:r>
            </a:p>
          </p:txBody>
        </p:sp>
      </p:grpSp>
      <p:pic>
        <p:nvPicPr>
          <p:cNvPr id="76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57400"/>
            <a:ext cx="61150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6" name="Text Box 6"/>
          <p:cNvSpPr txBox="1">
            <a:spLocks noChangeArrowheads="1"/>
          </p:cNvSpPr>
          <p:nvPr/>
        </p:nvSpPr>
        <p:spPr bwMode="auto">
          <a:xfrm>
            <a:off x="914400" y="5613400"/>
            <a:ext cx="3722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rgbClr val="FF3300"/>
                </a:solidFill>
              </a:rPr>
              <a:t>Complete the remaining links</a:t>
            </a:r>
          </a:p>
        </p:txBody>
      </p:sp>
      <p:sp>
        <p:nvSpPr>
          <p:cNvPr id="45061" name="Text Box 8"/>
          <p:cNvSpPr txBox="1">
            <a:spLocks noChangeArrowheads="1"/>
          </p:cNvSpPr>
          <p:nvPr/>
        </p:nvSpPr>
        <p:spPr bwMode="auto">
          <a:xfrm>
            <a:off x="609600" y="152400"/>
            <a:ext cx="368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creating “Links” (cont.)</a:t>
            </a:r>
          </a:p>
        </p:txBody>
      </p:sp>
    </p:spTree>
    <p:extLst>
      <p:ext uri="{BB962C8B-B14F-4D97-AF65-F5344CB8AC3E}">
        <p14:creationId xmlns:p14="http://schemas.microsoft.com/office/powerpoint/2010/main" val="2976494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8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8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762000"/>
            <a:ext cx="61150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05000"/>
            <a:ext cx="4800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4" name="Text Box 6"/>
          <p:cNvSpPr txBox="1">
            <a:spLocks noChangeArrowheads="1"/>
          </p:cNvSpPr>
          <p:nvPr/>
        </p:nvSpPr>
        <p:spPr bwMode="auto">
          <a:xfrm>
            <a:off x="609600" y="152400"/>
            <a:ext cx="368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creating “Links” (cont.)</a:t>
            </a:r>
          </a:p>
        </p:txBody>
      </p:sp>
    </p:spTree>
    <p:extLst>
      <p:ext uri="{BB962C8B-B14F-4D97-AF65-F5344CB8AC3E}">
        <p14:creationId xmlns:p14="http://schemas.microsoft.com/office/powerpoint/2010/main" val="3572942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5"/>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rgbClr val="0000CC"/>
                </a:solidFill>
              </a:rPr>
              <a:t>Steps of assigning weights to different decision factors</a:t>
            </a:r>
          </a:p>
        </p:txBody>
      </p:sp>
      <p:sp>
        <p:nvSpPr>
          <p:cNvPr id="47107" name="Rectangle 6"/>
          <p:cNvSpPr>
            <a:spLocks noGrp="1" noChangeArrowheads="1"/>
          </p:cNvSpPr>
          <p:nvPr>
            <p:ph idx="1"/>
          </p:nvPr>
        </p:nvSpPr>
        <p:spPr>
          <a:xfrm>
            <a:off x="457200" y="1905000"/>
            <a:ext cx="8229600" cy="4221163"/>
          </a:xfrm>
        </p:spPr>
        <p:txBody>
          <a:bodyPr/>
          <a:lstStyle/>
          <a:p>
            <a:pPr eaLnBrk="1" hangingPunct="1"/>
            <a:r>
              <a:rPr lang="en-US"/>
              <a:t>Goal level (satisfaction with job)</a:t>
            </a:r>
          </a:p>
          <a:p>
            <a:pPr eaLnBrk="1" hangingPunct="1"/>
            <a:r>
              <a:rPr lang="en-US"/>
              <a:t>Criteria level (salary, life quality, interest, and nearness to family)</a:t>
            </a:r>
          </a:p>
        </p:txBody>
      </p:sp>
    </p:spTree>
    <p:extLst>
      <p:ext uri="{BB962C8B-B14F-4D97-AF65-F5344CB8AC3E}">
        <p14:creationId xmlns:p14="http://schemas.microsoft.com/office/powerpoint/2010/main" val="2586675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04850"/>
            <a:ext cx="41148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1" name="Text Box 3"/>
          <p:cNvSpPr txBox="1">
            <a:spLocks noChangeArrowheads="1"/>
          </p:cNvSpPr>
          <p:nvPr/>
        </p:nvSpPr>
        <p:spPr bwMode="auto">
          <a:xfrm>
            <a:off x="381000" y="3062288"/>
            <a:ext cx="193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3300"/>
                </a:solidFill>
              </a:rPr>
              <a:t>Double left click</a:t>
            </a:r>
          </a:p>
        </p:txBody>
      </p:sp>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0" y="2190750"/>
            <a:ext cx="573405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3" name="Text Box 5"/>
          <p:cNvSpPr txBox="1">
            <a:spLocks noChangeArrowheads="1"/>
          </p:cNvSpPr>
          <p:nvPr/>
        </p:nvSpPr>
        <p:spPr bwMode="auto">
          <a:xfrm>
            <a:off x="533400" y="265113"/>
            <a:ext cx="6203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a:t>
            </a:r>
          </a:p>
        </p:txBody>
      </p:sp>
    </p:spTree>
    <p:extLst>
      <p:ext uri="{BB962C8B-B14F-4D97-AF65-F5344CB8AC3E}">
        <p14:creationId xmlns:p14="http://schemas.microsoft.com/office/powerpoint/2010/main" val="3558779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5" name="Text Box 3"/>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183943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a:solidFill>
                  <a:srgbClr val="FF0000"/>
                </a:solidFill>
              </a:rPr>
              <a:t>2. </a:t>
            </a:r>
            <a:r>
              <a:rPr lang="en-US" sz="3200" b="1" dirty="0" err="1">
                <a:solidFill>
                  <a:srgbClr val="FF0000"/>
                </a:solidFill>
              </a:rPr>
              <a:t>Phương</a:t>
            </a:r>
            <a:r>
              <a:rPr lang="en-US" sz="3200" b="1" dirty="0">
                <a:solidFill>
                  <a:srgbClr val="FF0000"/>
                </a:solidFill>
              </a:rPr>
              <a:t> </a:t>
            </a:r>
            <a:r>
              <a:rPr lang="en-US" sz="3200" b="1" dirty="0" err="1">
                <a:solidFill>
                  <a:srgbClr val="FF0000"/>
                </a:solidFill>
              </a:rPr>
              <a:t>pháp</a:t>
            </a:r>
            <a:r>
              <a:rPr lang="en-US" sz="3200" b="1" dirty="0">
                <a:solidFill>
                  <a:srgbClr val="FF0000"/>
                </a:solidFill>
              </a:rPr>
              <a:t> Pareto</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fontScale="92500" lnSpcReduction="10000"/>
              </a:bodyPr>
              <a:lstStyle/>
              <a:p>
                <a:pPr marL="0" indent="0">
                  <a:buNone/>
                </a:pPr>
                <a:r>
                  <a:rPr lang="en-US" sz="3500" b="1" dirty="0" err="1">
                    <a:solidFill>
                      <a:srgbClr val="FF0000"/>
                    </a:solidFill>
                    <a:latin typeface="+mj-lt"/>
                    <a:ea typeface="+mj-ea"/>
                    <a:cs typeface="+mj-cs"/>
                  </a:rPr>
                  <a:t>Tập</a:t>
                </a:r>
                <a:r>
                  <a:rPr lang="en-US" sz="3500" b="1" dirty="0">
                    <a:solidFill>
                      <a:srgbClr val="FF0000"/>
                    </a:solidFill>
                    <a:latin typeface="+mj-lt"/>
                    <a:ea typeface="+mj-ea"/>
                    <a:cs typeface="+mj-cs"/>
                  </a:rPr>
                  <a:t> Pareto:</a:t>
                </a:r>
              </a:p>
              <a:p>
                <a:pPr marL="0" indent="0">
                  <a:lnSpc>
                    <a:spcPct val="120000"/>
                  </a:lnSpc>
                  <a:buNone/>
                </a:pPr>
                <a:r>
                  <a:rPr lang="en-US" b="1" dirty="0"/>
                  <a:t>P</a:t>
                </a:r>
                <a:r>
                  <a:rPr lang="en-US" b="1" baseline="-25000" dirty="0"/>
                  <a:t>f</a:t>
                </a:r>
                <a:r>
                  <a:rPr lang="en-US" b="1" dirty="0"/>
                  <a:t>(X) </a:t>
                </a:r>
                <a:r>
                  <a:rPr lang="en-US" dirty="0"/>
                  <a:t>= {x* ∈ X |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ru-RU" dirty="0"/>
                  <a:t> </a:t>
                </a:r>
                <a:r>
                  <a:rPr lang="en-US" dirty="0"/>
                  <a:t>x* ∈ X : f(x) ≥ f(x*)}</a:t>
                </a:r>
                <a:br>
                  <a:rPr lang="en-US" dirty="0"/>
                </a:br>
                <a:r>
                  <a:rPr lang="en-US" dirty="0"/>
                  <a:t> </a:t>
                </a:r>
              </a:p>
              <a:p>
                <a:pPr marL="0" indent="0">
                  <a:lnSpc>
                    <a:spcPct val="120000"/>
                  </a:lnSpc>
                  <a:buNone/>
                </a:pPr>
                <a:r>
                  <a:rPr lang="en-US" dirty="0"/>
                  <a:t> </a:t>
                </a:r>
                <a:r>
                  <a:rPr lang="en-US" b="1" dirty="0"/>
                  <a:t>P(Y) </a:t>
                </a:r>
                <a:r>
                  <a:rPr lang="en-US" dirty="0"/>
                  <a:t>= {y*∈Y |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y* ∈ Y : y ≥ y*}</a:t>
                </a:r>
                <a:br>
                  <a:rPr lang="en-US" dirty="0"/>
                </a:br>
                <a:endParaRPr lang="en-US" dirty="0"/>
              </a:p>
              <a:p>
                <a:pPr marL="0" indent="0">
                  <a:lnSpc>
                    <a:spcPct val="120000"/>
                  </a:lnSpc>
                  <a:buNone/>
                </a:pPr>
                <a:r>
                  <a:rPr lang="en-US" dirty="0"/>
                  <a:t> </a:t>
                </a:r>
                <a:r>
                  <a:rPr lang="en-US" b="1" dirty="0"/>
                  <a:t>y</a:t>
                </a:r>
                <a:r>
                  <a:rPr lang="en-US" b="1" baseline="-25000" dirty="0"/>
                  <a:t> </a:t>
                </a:r>
                <a:r>
                  <a:rPr lang="en-US" b="1" dirty="0"/>
                  <a:t>≥ y* ↔ </a:t>
                </a:r>
                <a:r>
                  <a:rPr lang="en-US" b="1" dirty="0" err="1"/>
                  <a:t>y</a:t>
                </a:r>
                <a:r>
                  <a:rPr lang="en-US" b="1" baseline="-25000" dirty="0" err="1"/>
                  <a:t>i</a:t>
                </a:r>
                <a:r>
                  <a:rPr lang="en-US" b="1" dirty="0"/>
                  <a:t> ≥ y*</a:t>
                </a:r>
                <a:r>
                  <a:rPr lang="en-US" b="1" baseline="-25000" dirty="0" err="1"/>
                  <a:t>i</a:t>
                </a:r>
                <a:r>
                  <a:rPr lang="en-US" b="1" dirty="0"/>
                  <a:t> , </a:t>
                </a:r>
                <a:r>
                  <a:rPr lang="en-US" b="1" dirty="0" err="1"/>
                  <a:t>i</a:t>
                </a:r>
                <a:r>
                  <a:rPr lang="en-US" b="1" dirty="0"/>
                  <a:t> = 1,…,m;  y  ≠  y*</a:t>
                </a:r>
                <a:br>
                  <a:rPr lang="en-US" b="1" dirty="0"/>
                </a:br>
                <a:endParaRPr lang="en-US" b="1" dirty="0"/>
              </a:p>
              <a:p>
                <a:pPr marL="0" indent="0">
                  <a:lnSpc>
                    <a:spcPct val="120000"/>
                  </a:lnSpc>
                  <a:buNone/>
                </a:pPr>
                <a:r>
                  <a:rPr lang="en-US" dirty="0"/>
                  <a:t>  </a:t>
                </a:r>
                <a:r>
                  <a:rPr lang="en-US" b="1" dirty="0"/>
                  <a:t>P(Y) =  f(P</a:t>
                </a:r>
                <a:r>
                  <a:rPr lang="en-US" b="1" baseline="-25000" dirty="0"/>
                  <a:t>f</a:t>
                </a:r>
                <a:r>
                  <a:rPr lang="en-US" b="1" dirty="0"/>
                  <a:t>(X))</a:t>
                </a:r>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1852" t="-2830" b="-121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9/19/2016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1474278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81050"/>
            <a:ext cx="57150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2514600"/>
            <a:ext cx="57340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0" name="Line 7"/>
          <p:cNvSpPr>
            <a:spLocks noChangeShapeType="1"/>
          </p:cNvSpPr>
          <p:nvPr/>
        </p:nvSpPr>
        <p:spPr bwMode="auto">
          <a:xfrm flipV="1">
            <a:off x="4572000" y="4343400"/>
            <a:ext cx="53340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1" name="Text Box 8"/>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1289369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57340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981200"/>
            <a:ext cx="57340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4" name="Text Box 4"/>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4046298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077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Text Box 3"/>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2952239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57340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057400"/>
            <a:ext cx="57340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2" name="Text Box 4"/>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1071924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001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5" name="Text Box 3"/>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629686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305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299" name="Text Box 3"/>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208809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66750"/>
            <a:ext cx="61722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3" name="Text Box 3"/>
          <p:cNvSpPr txBox="1">
            <a:spLocks noChangeArrowheads="1"/>
          </p:cNvSpPr>
          <p:nvPr/>
        </p:nvSpPr>
        <p:spPr bwMode="auto">
          <a:xfrm>
            <a:off x="2101850" y="1309688"/>
            <a:ext cx="193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3300"/>
                </a:solidFill>
              </a:rPr>
              <a:t>Double left click</a:t>
            </a:r>
          </a:p>
        </p:txBody>
      </p:sp>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2019300"/>
            <a:ext cx="5734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5" name="Text Box 5"/>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11981884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23900"/>
            <a:ext cx="5734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1981200"/>
            <a:ext cx="5734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8" name="Text Box 4"/>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1008424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47700"/>
            <a:ext cx="5734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019300"/>
            <a:ext cx="5734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2" name="Text Box 4"/>
          <p:cNvSpPr txBox="1">
            <a:spLocks noChangeArrowheads="1"/>
          </p:cNvSpPr>
          <p:nvPr/>
        </p:nvSpPr>
        <p:spPr bwMode="auto">
          <a:xfrm>
            <a:off x="533400" y="265113"/>
            <a:ext cx="696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Steps of assigning weights to different decision factors (cont.)</a:t>
            </a:r>
          </a:p>
        </p:txBody>
      </p:sp>
    </p:spTree>
    <p:extLst>
      <p:ext uri="{BB962C8B-B14F-4D97-AF65-F5344CB8AC3E}">
        <p14:creationId xmlns:p14="http://schemas.microsoft.com/office/powerpoint/2010/main" val="518153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95300"/>
            <a:ext cx="6248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409700"/>
            <a:ext cx="6248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6" name="Text Box 4"/>
          <p:cNvSpPr txBox="1">
            <a:spLocks noChangeArrowheads="1"/>
          </p:cNvSpPr>
          <p:nvPr/>
        </p:nvSpPr>
        <p:spPr bwMode="auto">
          <a:xfrm>
            <a:off x="669925" y="112713"/>
            <a:ext cx="206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Perform Analysis</a:t>
            </a:r>
          </a:p>
        </p:txBody>
      </p:sp>
    </p:spTree>
    <p:extLst>
      <p:ext uri="{BB962C8B-B14F-4D97-AF65-F5344CB8AC3E}">
        <p14:creationId xmlns:p14="http://schemas.microsoft.com/office/powerpoint/2010/main" val="321280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a:solidFill>
                  <a:srgbClr val="FF0000"/>
                </a:solidFill>
              </a:rPr>
              <a:t>2. </a:t>
            </a:r>
            <a:r>
              <a:rPr lang="en-US" sz="3200" b="1" dirty="0" err="1">
                <a:solidFill>
                  <a:srgbClr val="FF0000"/>
                </a:solidFill>
              </a:rPr>
              <a:t>Phương</a:t>
            </a:r>
            <a:r>
              <a:rPr lang="en-US" sz="3200" b="1" dirty="0">
                <a:solidFill>
                  <a:srgbClr val="FF0000"/>
                </a:solidFill>
              </a:rPr>
              <a:t> </a:t>
            </a:r>
            <a:r>
              <a:rPr lang="en-US" sz="3200" b="1" dirty="0" err="1">
                <a:solidFill>
                  <a:srgbClr val="FF0000"/>
                </a:solidFill>
              </a:rPr>
              <a:t>pháp</a:t>
            </a:r>
            <a:r>
              <a:rPr lang="en-US" sz="3200" b="1" dirty="0">
                <a:solidFill>
                  <a:srgbClr val="FF0000"/>
                </a:solidFill>
              </a:rPr>
              <a:t> Pareto</a:t>
            </a:r>
          </a:p>
        </p:txBody>
      </p:sp>
      <p:sp>
        <p:nvSpPr>
          <p:cNvPr id="9" name="Content Placeholder 8"/>
          <p:cNvSpPr>
            <a:spLocks noGrp="1"/>
          </p:cNvSpPr>
          <p:nvPr>
            <p:ph idx="1"/>
          </p:nvPr>
        </p:nvSpPr>
        <p:spPr>
          <a:xfrm>
            <a:off x="457200" y="1191975"/>
            <a:ext cx="8229600" cy="4525963"/>
          </a:xfrm>
        </p:spPr>
        <p:txBody>
          <a:bodyPr>
            <a:normAutofit/>
          </a:bodyPr>
          <a:lstStyle/>
          <a:p>
            <a:pPr marL="0" indent="0">
              <a:buNone/>
            </a:pPr>
            <a:r>
              <a:rPr lang="en-US" sz="3500" b="1" dirty="0" err="1">
                <a:solidFill>
                  <a:srgbClr val="FF0000"/>
                </a:solidFill>
                <a:latin typeface="+mj-lt"/>
                <a:ea typeface="+mj-ea"/>
                <a:cs typeface="+mj-cs"/>
              </a:rPr>
              <a:t>Nguyên</a:t>
            </a:r>
            <a:r>
              <a:rPr lang="en-US" sz="3500" b="1" dirty="0">
                <a:solidFill>
                  <a:srgbClr val="FF0000"/>
                </a:solidFill>
                <a:latin typeface="+mj-lt"/>
                <a:ea typeface="+mj-ea"/>
                <a:cs typeface="+mj-cs"/>
              </a:rPr>
              <a:t> </a:t>
            </a:r>
            <a:r>
              <a:rPr lang="en-US" sz="3500" b="1" dirty="0" err="1">
                <a:solidFill>
                  <a:srgbClr val="FF0000"/>
                </a:solidFill>
                <a:latin typeface="+mj-lt"/>
                <a:ea typeface="+mj-ea"/>
                <a:cs typeface="+mj-cs"/>
              </a:rPr>
              <a:t>lý</a:t>
            </a:r>
            <a:r>
              <a:rPr lang="en-US" sz="3500" b="1" dirty="0">
                <a:solidFill>
                  <a:srgbClr val="FF0000"/>
                </a:solidFill>
                <a:latin typeface="+mj-lt"/>
                <a:ea typeface="+mj-ea"/>
                <a:cs typeface="+mj-cs"/>
              </a:rPr>
              <a:t> Pareto:</a:t>
            </a:r>
          </a:p>
          <a:p>
            <a:pPr marL="0" indent="0">
              <a:lnSpc>
                <a:spcPct val="120000"/>
              </a:lnSpc>
              <a:buNone/>
            </a:pPr>
            <a:r>
              <a:rPr lang="en-US" sz="3600" b="1" dirty="0" err="1"/>
              <a:t>Tiên</a:t>
            </a:r>
            <a:r>
              <a:rPr lang="en-US" sz="3600" b="1" dirty="0"/>
              <a:t> </a:t>
            </a:r>
            <a:r>
              <a:rPr lang="en-US" sz="3600" b="1" dirty="0" err="1"/>
              <a:t>đề</a:t>
            </a:r>
            <a:r>
              <a:rPr lang="en-US" sz="3600" b="1" dirty="0"/>
              <a:t> </a:t>
            </a:r>
            <a:r>
              <a:rPr lang="ru-RU" sz="3600" b="1" dirty="0"/>
              <a:t>1</a:t>
            </a:r>
            <a:r>
              <a:rPr lang="en-US" sz="3600" b="1" dirty="0"/>
              <a:t>:</a:t>
            </a:r>
            <a:r>
              <a:rPr lang="ru-RU" sz="3600" b="1" dirty="0"/>
              <a:t> </a:t>
            </a:r>
            <a:endParaRPr lang="en-US" sz="3600" b="1" dirty="0"/>
          </a:p>
          <a:p>
            <a:pPr marL="0" indent="0">
              <a:lnSpc>
                <a:spcPct val="120000"/>
              </a:lnSpc>
              <a:buNone/>
            </a:pPr>
            <a:r>
              <a:rPr lang="en-US" sz="3600" b="1" dirty="0"/>
              <a:t>    </a:t>
            </a:r>
            <a:r>
              <a:rPr lang="en-US" sz="3600" dirty="0"/>
              <a:t>y</a:t>
            </a:r>
            <a:r>
              <a:rPr lang="en-US" sz="3600" baseline="30000" dirty="0"/>
              <a:t>1</a:t>
            </a:r>
            <a:r>
              <a:rPr lang="en-US" sz="3600" dirty="0"/>
              <a:t>, y </a:t>
            </a:r>
            <a:r>
              <a:rPr lang="en-US" sz="3600" baseline="30000" dirty="0"/>
              <a:t>2</a:t>
            </a:r>
            <a:r>
              <a:rPr lang="en-US" sz="3600" dirty="0"/>
              <a:t> ∈ Y : y</a:t>
            </a:r>
            <a:r>
              <a:rPr lang="en-US" sz="3600" baseline="30000" dirty="0"/>
              <a:t>1</a:t>
            </a:r>
            <a:r>
              <a:rPr lang="en-US" sz="3600" dirty="0"/>
              <a:t> P</a:t>
            </a:r>
            <a:r>
              <a:rPr lang="en-US" sz="3600" baseline="-25000" dirty="0"/>
              <a:t>Y </a:t>
            </a:r>
            <a:r>
              <a:rPr lang="en-US" sz="3600" dirty="0"/>
              <a:t>y</a:t>
            </a:r>
            <a:r>
              <a:rPr lang="en-US" sz="3600" baseline="30000" dirty="0"/>
              <a:t>2</a:t>
            </a:r>
            <a:r>
              <a:rPr lang="en-US" sz="3600" dirty="0"/>
              <a:t>  ⇒ y</a:t>
            </a:r>
            <a:r>
              <a:rPr lang="en-US" sz="3600" baseline="30000" dirty="0"/>
              <a:t>2</a:t>
            </a:r>
            <a:r>
              <a:rPr lang="en-US" sz="3600" dirty="0"/>
              <a:t> ∉ SEL(Y).</a:t>
            </a:r>
            <a:br>
              <a:rPr lang="en-US" sz="3600" dirty="0"/>
            </a:br>
            <a:r>
              <a:rPr lang="en-US" sz="3600" b="1" dirty="0" err="1"/>
              <a:t>Tiên</a:t>
            </a:r>
            <a:r>
              <a:rPr lang="en-US" sz="3600" b="1" dirty="0"/>
              <a:t> </a:t>
            </a:r>
            <a:r>
              <a:rPr lang="en-US" sz="3600" b="1" dirty="0" err="1"/>
              <a:t>đề</a:t>
            </a:r>
            <a:r>
              <a:rPr lang="en-US" sz="3600" b="1" dirty="0"/>
              <a:t> 2 </a:t>
            </a:r>
            <a:r>
              <a:rPr lang="ru-RU" sz="3600" dirty="0"/>
              <a:t>(</a:t>
            </a:r>
            <a:r>
              <a:rPr lang="en-US" sz="3600" dirty="0" err="1"/>
              <a:t>tiên</a:t>
            </a:r>
            <a:r>
              <a:rPr lang="en-US" sz="3600" dirty="0"/>
              <a:t> </a:t>
            </a:r>
            <a:r>
              <a:rPr lang="en-US" sz="3600" dirty="0" err="1"/>
              <a:t>đề</a:t>
            </a:r>
            <a:r>
              <a:rPr lang="en-US" sz="3600" dirty="0"/>
              <a:t> </a:t>
            </a:r>
            <a:r>
              <a:rPr lang="ru-RU" sz="3600" dirty="0"/>
              <a:t> </a:t>
            </a:r>
            <a:r>
              <a:rPr lang="en-US" sz="3600" dirty="0"/>
              <a:t>Par</a:t>
            </a:r>
            <a:r>
              <a:rPr lang="ru-RU" sz="3600" dirty="0"/>
              <a:t>ето):</a:t>
            </a:r>
            <a:br>
              <a:rPr lang="ru-RU" sz="3600" dirty="0"/>
            </a:br>
            <a:r>
              <a:rPr lang="en-US" sz="3600" dirty="0"/>
              <a:t>     y</a:t>
            </a:r>
            <a:r>
              <a:rPr lang="en-US" sz="3600" baseline="30000" dirty="0"/>
              <a:t>1</a:t>
            </a:r>
            <a:r>
              <a:rPr lang="en-US" sz="3600" dirty="0"/>
              <a:t>, y </a:t>
            </a:r>
            <a:r>
              <a:rPr lang="en-US" sz="3600" baseline="30000" dirty="0"/>
              <a:t>2</a:t>
            </a:r>
            <a:r>
              <a:rPr lang="en-US" sz="3600" dirty="0"/>
              <a:t> ∈ Y : y</a:t>
            </a:r>
            <a:r>
              <a:rPr lang="en-US" sz="3600" baseline="30000" dirty="0"/>
              <a:t>1</a:t>
            </a:r>
            <a:r>
              <a:rPr lang="en-US" sz="3600" dirty="0"/>
              <a:t>≥ y </a:t>
            </a:r>
            <a:r>
              <a:rPr lang="en-US" sz="3600" baseline="30000" dirty="0"/>
              <a:t>2</a:t>
            </a:r>
            <a:r>
              <a:rPr lang="en-US" sz="3600" dirty="0"/>
              <a:t>  ⇒ y</a:t>
            </a:r>
            <a:r>
              <a:rPr lang="en-US" sz="3600" baseline="30000" dirty="0"/>
              <a:t>1</a:t>
            </a:r>
            <a:r>
              <a:rPr lang="en-US" sz="3600" dirty="0"/>
              <a:t> P</a:t>
            </a:r>
            <a:r>
              <a:rPr lang="en-US" sz="3600" baseline="-25000" dirty="0"/>
              <a:t>Y </a:t>
            </a:r>
            <a:r>
              <a:rPr lang="en-US" sz="3600" dirty="0"/>
              <a:t>y</a:t>
            </a:r>
            <a:r>
              <a:rPr lang="en-US" sz="3600" baseline="30000" dirty="0"/>
              <a:t>2</a:t>
            </a:r>
            <a:r>
              <a:rPr lang="en-US" sz="3600" dirty="0"/>
              <a:t> </a:t>
            </a:r>
            <a:br>
              <a:rPr lang="en-US" sz="3600" dirty="0"/>
            </a:br>
            <a:endParaRPr lang="en-US" altLang="en-US" sz="3600" dirty="0"/>
          </a:p>
          <a:p>
            <a:pPr marL="0" indent="0">
              <a:buNone/>
            </a:pPr>
            <a:endParaRPr lang="en-US" sz="3500" b="1" dirty="0">
              <a:solidFill>
                <a:srgbClr val="FF0000"/>
              </a:solidFill>
              <a:latin typeface="+mj-lt"/>
              <a:ea typeface="+mj-ea"/>
              <a:cs typeface="+mj-cs"/>
            </a:endParaRPr>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9/19/2016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r>
              <a:rPr kumimoji="0" lang="en-US" sz="1800" b="0" i="0" u="none" strike="noStrike" kern="0" cap="none" spc="0" normalizeH="0" baseline="0" noProof="0">
                <a:ln>
                  <a:noFill/>
                </a:ln>
                <a:solidFill>
                  <a:sysClr val="windowText" lastClr="000000"/>
                </a:solidFill>
                <a:effectLst/>
                <a:uLnTx/>
                <a:uFillTx/>
              </a:rPr>
              <a:t>/31</a:t>
            </a:r>
          </a:p>
        </p:txBody>
      </p:sp>
      <p:pic>
        <p:nvPicPr>
          <p:cNvPr id="7" name="Picture 6"/>
          <p:cNvPicPr>
            <a:picLocks noChangeAspect="1"/>
          </p:cNvPicPr>
          <p:nvPr/>
        </p:nvPicPr>
        <p:blipFill>
          <a:blip r:embed="rId2"/>
          <a:stretch>
            <a:fillRect/>
          </a:stretch>
        </p:blipFill>
        <p:spPr>
          <a:xfrm>
            <a:off x="838200" y="4860509"/>
            <a:ext cx="7467600" cy="1992040"/>
          </a:xfrm>
          <a:prstGeom prst="rect">
            <a:avLst/>
          </a:prstGeom>
        </p:spPr>
      </p:pic>
    </p:spTree>
    <p:extLst>
      <p:ext uri="{BB962C8B-B14F-4D97-AF65-F5344CB8AC3E}">
        <p14:creationId xmlns:p14="http://schemas.microsoft.com/office/powerpoint/2010/main" val="1724665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19" name="Text Box 3"/>
          <p:cNvSpPr txBox="1">
            <a:spLocks noChangeArrowheads="1"/>
          </p:cNvSpPr>
          <p:nvPr/>
        </p:nvSpPr>
        <p:spPr bwMode="auto">
          <a:xfrm>
            <a:off x="669925" y="319088"/>
            <a:ext cx="282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Perform Analysis (cont.)</a:t>
            </a:r>
          </a:p>
        </p:txBody>
      </p:sp>
    </p:spTree>
    <p:extLst>
      <p:ext uri="{BB962C8B-B14F-4D97-AF65-F5344CB8AC3E}">
        <p14:creationId xmlns:p14="http://schemas.microsoft.com/office/powerpoint/2010/main" val="3008028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830580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3" name="Text Box 6"/>
          <p:cNvSpPr txBox="1">
            <a:spLocks noChangeArrowheads="1"/>
          </p:cNvSpPr>
          <p:nvPr/>
        </p:nvSpPr>
        <p:spPr bwMode="auto">
          <a:xfrm>
            <a:off x="669925" y="319088"/>
            <a:ext cx="282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Perform Analysis (cont.)</a:t>
            </a:r>
          </a:p>
        </p:txBody>
      </p:sp>
    </p:spTree>
    <p:extLst>
      <p:ext uri="{BB962C8B-B14F-4D97-AF65-F5344CB8AC3E}">
        <p14:creationId xmlns:p14="http://schemas.microsoft.com/office/powerpoint/2010/main" val="20316725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4953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838200"/>
            <a:ext cx="5105400"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8" name="Text Box 5"/>
          <p:cNvSpPr txBox="1">
            <a:spLocks noChangeArrowheads="1"/>
          </p:cNvSpPr>
          <p:nvPr/>
        </p:nvSpPr>
        <p:spPr bwMode="auto">
          <a:xfrm>
            <a:off x="669925" y="319088"/>
            <a:ext cx="282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Perform Analysis (cont.)</a:t>
            </a:r>
          </a:p>
        </p:txBody>
      </p:sp>
    </p:spTree>
    <p:extLst>
      <p:ext uri="{BB962C8B-B14F-4D97-AF65-F5344CB8AC3E}">
        <p14:creationId xmlns:p14="http://schemas.microsoft.com/office/powerpoint/2010/main" val="33206848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8001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424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42950"/>
            <a:ext cx="611505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86000"/>
            <a:ext cx="403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6" name="Text Box 4"/>
          <p:cNvSpPr txBox="1">
            <a:spLocks noChangeArrowheads="1"/>
          </p:cNvSpPr>
          <p:nvPr/>
        </p:nvSpPr>
        <p:spPr bwMode="auto">
          <a:xfrm>
            <a:off x="746125" y="188913"/>
            <a:ext cx="187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CC"/>
                </a:solidFill>
              </a:rPr>
              <a:t>Save your work</a:t>
            </a:r>
          </a:p>
        </p:txBody>
      </p:sp>
    </p:spTree>
    <p:extLst>
      <p:ext uri="{BB962C8B-B14F-4D97-AF65-F5344CB8AC3E}">
        <p14:creationId xmlns:p14="http://schemas.microsoft.com/office/powerpoint/2010/main" val="38438608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err="1">
                <a:solidFill>
                  <a:srgbClr val="FF0000"/>
                </a:solidFill>
              </a:rPr>
              <a:t>Tóm</a:t>
            </a:r>
            <a:r>
              <a:rPr lang="en-US" sz="3200" b="1" dirty="0">
                <a:solidFill>
                  <a:srgbClr val="FF0000"/>
                </a:solidFill>
              </a:rPr>
              <a:t> </a:t>
            </a:r>
            <a:r>
              <a:rPr lang="en-US" sz="3200" b="1" dirty="0" err="1">
                <a:solidFill>
                  <a:srgbClr val="FF0000"/>
                </a:solidFill>
              </a:rPr>
              <a:t>tắt</a:t>
            </a:r>
            <a:r>
              <a:rPr lang="en-US" sz="3200" b="1" dirty="0">
                <a:solidFill>
                  <a:srgbClr val="FF0000"/>
                </a:solidFill>
              </a:rPr>
              <a:t> AHP</a:t>
            </a:r>
          </a:p>
        </p:txBody>
      </p:sp>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normAutofit/>
          </a:bodyPr>
          <a:lstStyle/>
          <a:p>
            <a:pPr>
              <a:buFont typeface="Wingdings" pitchFamily="2" charset="2"/>
              <a:buChar char="§"/>
            </a:pPr>
            <a:r>
              <a:rPr lang="en-US" b="1" dirty="0"/>
              <a:t>AHP</a:t>
            </a:r>
            <a:r>
              <a:rPr lang="en-US" dirty="0"/>
              <a:t> </a:t>
            </a:r>
          </a:p>
          <a:p>
            <a:pPr lvl="1">
              <a:lnSpc>
                <a:spcPct val="80000"/>
              </a:lnSpc>
              <a:spcBef>
                <a:spcPts val="600"/>
              </a:spcBef>
              <a:buClr>
                <a:schemeClr val="accent2"/>
              </a:buClr>
              <a:buSzPct val="70000"/>
            </a:pPr>
            <a:r>
              <a:rPr lang="en-US" altLang="en-US" sz="2100" dirty="0">
                <a:solidFill>
                  <a:srgbClr val="002060"/>
                </a:solidFill>
              </a:rPr>
              <a:t>Thomas </a:t>
            </a:r>
            <a:r>
              <a:rPr lang="en-US" altLang="en-US" sz="2100" dirty="0" err="1">
                <a:solidFill>
                  <a:srgbClr val="002060"/>
                </a:solidFill>
              </a:rPr>
              <a:t>Saaty</a:t>
            </a:r>
            <a:r>
              <a:rPr lang="en-US" altLang="en-US" sz="2100" dirty="0">
                <a:solidFill>
                  <a:srgbClr val="002060"/>
                </a:solidFill>
              </a:rPr>
              <a:t>;</a:t>
            </a:r>
          </a:p>
          <a:p>
            <a:pPr lvl="1">
              <a:lnSpc>
                <a:spcPct val="80000"/>
              </a:lnSpc>
              <a:spcBef>
                <a:spcPts val="600"/>
              </a:spcBef>
              <a:buClr>
                <a:schemeClr val="accent2"/>
              </a:buClr>
              <a:buSzPct val="70000"/>
            </a:pPr>
            <a:r>
              <a:rPr lang="en-US" sz="2100" dirty="0" err="1">
                <a:solidFill>
                  <a:srgbClr val="002060"/>
                </a:solidFill>
              </a:rPr>
              <a:t>Phổ</a:t>
            </a:r>
            <a:r>
              <a:rPr lang="en-US" sz="2100" dirty="0">
                <a:solidFill>
                  <a:srgbClr val="002060"/>
                </a:solidFill>
              </a:rPr>
              <a:t> </a:t>
            </a:r>
            <a:r>
              <a:rPr lang="en-US" sz="2100" dirty="0" err="1">
                <a:solidFill>
                  <a:srgbClr val="002060"/>
                </a:solidFill>
              </a:rPr>
              <a:t>biến</a:t>
            </a:r>
            <a:r>
              <a:rPr lang="en-US" sz="2100" dirty="0">
                <a:solidFill>
                  <a:srgbClr val="002060"/>
                </a:solidFill>
              </a:rPr>
              <a:t>, </a:t>
            </a:r>
          </a:p>
          <a:p>
            <a:pPr lvl="1">
              <a:lnSpc>
                <a:spcPct val="80000"/>
              </a:lnSpc>
              <a:spcBef>
                <a:spcPts val="600"/>
              </a:spcBef>
              <a:buClr>
                <a:schemeClr val="accent2"/>
              </a:buClr>
              <a:buSzPct val="70000"/>
            </a:pPr>
            <a:r>
              <a:rPr lang="en-US" sz="2100" dirty="0" err="1">
                <a:solidFill>
                  <a:srgbClr val="002060"/>
                </a:solidFill>
              </a:rPr>
              <a:t>Chứa</a:t>
            </a:r>
            <a:r>
              <a:rPr lang="en-US" sz="2100" dirty="0">
                <a:solidFill>
                  <a:srgbClr val="002060"/>
                </a:solidFill>
              </a:rPr>
              <a:t> </a:t>
            </a:r>
            <a:r>
              <a:rPr lang="en-US" sz="2100" dirty="0" err="1">
                <a:solidFill>
                  <a:srgbClr val="002060"/>
                </a:solidFill>
              </a:rPr>
              <a:t>một</a:t>
            </a:r>
            <a:r>
              <a:rPr lang="en-US" sz="2100" dirty="0">
                <a:solidFill>
                  <a:srgbClr val="002060"/>
                </a:solidFill>
              </a:rPr>
              <a:t> </a:t>
            </a:r>
            <a:r>
              <a:rPr lang="en-US" sz="2100" dirty="0" err="1">
                <a:solidFill>
                  <a:srgbClr val="002060"/>
                </a:solidFill>
              </a:rPr>
              <a:t>dãy</a:t>
            </a:r>
            <a:r>
              <a:rPr lang="en-US" sz="2100" dirty="0">
                <a:solidFill>
                  <a:srgbClr val="002060"/>
                </a:solidFill>
              </a:rPr>
              <a:t> </a:t>
            </a:r>
            <a:r>
              <a:rPr lang="en-US" sz="2100" dirty="0" err="1">
                <a:solidFill>
                  <a:srgbClr val="002060"/>
                </a:solidFill>
              </a:rPr>
              <a:t>nhược</a:t>
            </a:r>
            <a:r>
              <a:rPr lang="en-US" sz="2100" dirty="0">
                <a:solidFill>
                  <a:srgbClr val="002060"/>
                </a:solidFill>
              </a:rPr>
              <a:t> </a:t>
            </a:r>
            <a:r>
              <a:rPr lang="en-US" sz="2100" dirty="0" err="1">
                <a:solidFill>
                  <a:srgbClr val="002060"/>
                </a:solidFill>
              </a:rPr>
              <a:t>điểm</a:t>
            </a:r>
            <a:r>
              <a:rPr lang="en-US" sz="2400" dirty="0"/>
              <a:t>.</a:t>
            </a:r>
          </a:p>
          <a:p>
            <a:pPr>
              <a:buFont typeface="Wingdings" pitchFamily="2" charset="2"/>
              <a:buChar char="§"/>
            </a:pPr>
            <a:r>
              <a:rPr lang="en-US" b="1" dirty="0"/>
              <a:t>Fuzzy AHP</a:t>
            </a:r>
          </a:p>
          <a:p>
            <a:pPr lvl="1"/>
            <a:r>
              <a:rPr lang="en-US" sz="2100" dirty="0">
                <a:solidFill>
                  <a:srgbClr val="002060"/>
                </a:solidFill>
              </a:rPr>
              <a:t>AHP + Fuzzy</a:t>
            </a:r>
          </a:p>
          <a:p>
            <a:pPr>
              <a:buFont typeface="Wingdings" pitchFamily="2" charset="2"/>
              <a:buChar char="§"/>
            </a:pPr>
            <a:r>
              <a:rPr lang="fr-FR" b="1" dirty="0" err="1"/>
              <a:t>Phương</a:t>
            </a:r>
            <a:r>
              <a:rPr lang="fr-FR" b="1" dirty="0"/>
              <a:t> </a:t>
            </a:r>
            <a:r>
              <a:rPr lang="fr-FR" b="1" dirty="0" err="1"/>
              <a:t>pháp</a:t>
            </a:r>
            <a:r>
              <a:rPr lang="fr-FR" b="1" dirty="0"/>
              <a:t> </a:t>
            </a:r>
            <a:r>
              <a:rPr lang="fr-FR" b="1" dirty="0" err="1"/>
              <a:t>Beynon</a:t>
            </a:r>
            <a:endParaRPr lang="fr-FR" b="1" dirty="0"/>
          </a:p>
          <a:p>
            <a:pPr lvl="1"/>
            <a:r>
              <a:rPr lang="en-US" sz="2100" dirty="0" err="1">
                <a:solidFill>
                  <a:srgbClr val="002060"/>
                </a:solidFill>
              </a:rPr>
              <a:t>Kết</a:t>
            </a:r>
            <a:r>
              <a:rPr lang="en-US" sz="2100" dirty="0">
                <a:solidFill>
                  <a:srgbClr val="002060"/>
                </a:solidFill>
              </a:rPr>
              <a:t> </a:t>
            </a:r>
            <a:r>
              <a:rPr lang="en-US" sz="2100" dirty="0" err="1">
                <a:solidFill>
                  <a:srgbClr val="002060"/>
                </a:solidFill>
              </a:rPr>
              <a:t>hợp</a:t>
            </a:r>
            <a:r>
              <a:rPr lang="en-US" sz="2100" dirty="0">
                <a:solidFill>
                  <a:srgbClr val="002060"/>
                </a:solidFill>
              </a:rPr>
              <a:t> </a:t>
            </a:r>
            <a:r>
              <a:rPr lang="en-US" sz="2100" dirty="0" err="1">
                <a:solidFill>
                  <a:srgbClr val="002060"/>
                </a:solidFill>
              </a:rPr>
              <a:t>Dempster</a:t>
            </a:r>
            <a:r>
              <a:rPr lang="en-US" sz="2100" dirty="0">
                <a:solidFill>
                  <a:srgbClr val="002060"/>
                </a:solidFill>
              </a:rPr>
              <a:t> + </a:t>
            </a:r>
            <a:r>
              <a:rPr lang="en-US" sz="2100" dirty="0" err="1">
                <a:solidFill>
                  <a:srgbClr val="002060"/>
                </a:solidFill>
              </a:rPr>
              <a:t>Dạng</a:t>
            </a:r>
            <a:r>
              <a:rPr lang="en-US" sz="2100" dirty="0">
                <a:solidFill>
                  <a:srgbClr val="002060"/>
                </a:solidFill>
              </a:rPr>
              <a:t> </a:t>
            </a:r>
            <a:r>
              <a:rPr lang="en-US" sz="2100" dirty="0" err="1">
                <a:solidFill>
                  <a:srgbClr val="002060"/>
                </a:solidFill>
              </a:rPr>
              <a:t>đánh</a:t>
            </a:r>
            <a:r>
              <a:rPr lang="en-US" sz="2100" dirty="0">
                <a:solidFill>
                  <a:srgbClr val="002060"/>
                </a:solidFill>
              </a:rPr>
              <a:t> </a:t>
            </a:r>
            <a:r>
              <a:rPr lang="en-US" sz="2100" dirty="0" err="1">
                <a:solidFill>
                  <a:srgbClr val="002060"/>
                </a:solidFill>
              </a:rPr>
              <a:t>giá</a:t>
            </a:r>
            <a:r>
              <a:rPr lang="en-US" sz="2100" dirty="0">
                <a:solidFill>
                  <a:srgbClr val="002060"/>
                </a:solidFill>
              </a:rPr>
              <a:t> </a:t>
            </a:r>
            <a:r>
              <a:rPr lang="en-US" sz="2100" dirty="0" err="1">
                <a:solidFill>
                  <a:srgbClr val="002060"/>
                </a:solidFill>
              </a:rPr>
              <a:t>theo</a:t>
            </a:r>
            <a:r>
              <a:rPr lang="en-US" sz="2100" dirty="0">
                <a:solidFill>
                  <a:srgbClr val="002060"/>
                </a:solidFill>
              </a:rPr>
              <a:t> </a:t>
            </a:r>
            <a:r>
              <a:rPr lang="en-US" sz="2100" dirty="0" err="1">
                <a:solidFill>
                  <a:srgbClr val="002060"/>
                </a:solidFill>
              </a:rPr>
              <a:t>nhóm</a:t>
            </a:r>
            <a:endParaRPr lang="en-US" sz="2100" dirty="0">
              <a:solidFill>
                <a:srgbClr val="002060"/>
              </a:solidFill>
            </a:endParaRPr>
          </a:p>
          <a:p>
            <a:pPr>
              <a:buFont typeface="Wingdings" pitchFamily="2" charset="2"/>
              <a:buChar char="§"/>
            </a:pPr>
            <a:endParaRPr lang="en-US" dirty="0">
              <a:solidFill>
                <a:srgbClr val="002060"/>
              </a:solidFill>
            </a:endParaRPr>
          </a:p>
          <a:p>
            <a:endParaRPr lang="en-US" dirty="0"/>
          </a:p>
        </p:txBody>
      </p:sp>
      <p:sp>
        <p:nvSpPr>
          <p:cNvPr id="7" name="Text Placeholder 6"/>
          <p:cNvSpPr>
            <a:spLocks noGrp="1"/>
          </p:cNvSpPr>
          <p:nvPr>
            <p:ph type="body" sz="quarter" idx="3"/>
          </p:nvPr>
        </p:nvSpPr>
        <p:spPr/>
        <p:txBody>
          <a:bodyPr/>
          <a:lstStyle/>
          <a:p>
            <a:endParaRPr lang="en-US"/>
          </a:p>
        </p:txBody>
      </p:sp>
      <p:sp>
        <p:nvSpPr>
          <p:cNvPr id="8" name="Content Placeholder 7"/>
          <p:cNvSpPr>
            <a:spLocks noGrp="1"/>
          </p:cNvSpPr>
          <p:nvPr>
            <p:ph sz="quarter" idx="4"/>
          </p:nvPr>
        </p:nvSpPr>
        <p:spPr/>
        <p:txBody>
          <a:bodyPr>
            <a:normAutofit fontScale="92500" lnSpcReduction="20000"/>
          </a:bodyPr>
          <a:lstStyle/>
          <a:p>
            <a:pPr>
              <a:buFont typeface="Wingdings" pitchFamily="2" charset="2"/>
              <a:buChar char="§"/>
            </a:pPr>
            <a:r>
              <a:rPr lang="en-US" altLang="en-US" sz="2600" b="1" dirty="0" err="1"/>
              <a:t>Ngoài</a:t>
            </a:r>
            <a:r>
              <a:rPr lang="en-US" altLang="en-US" sz="2600" b="1" dirty="0"/>
              <a:t> </a:t>
            </a:r>
            <a:r>
              <a:rPr lang="en-US" altLang="en-US" sz="2600" b="1" dirty="0" err="1"/>
              <a:t>nước</a:t>
            </a:r>
            <a:endParaRPr lang="en-US" altLang="en-US" sz="2600" b="1" dirty="0"/>
          </a:p>
          <a:p>
            <a:pPr lvl="1">
              <a:spcBef>
                <a:spcPts val="600"/>
              </a:spcBef>
              <a:buClr>
                <a:schemeClr val="accent2"/>
              </a:buClr>
              <a:buSzPct val="70000"/>
            </a:pPr>
            <a:r>
              <a:rPr lang="en-US" altLang="en-US" dirty="0" err="1">
                <a:solidFill>
                  <a:srgbClr val="002060"/>
                </a:solidFill>
              </a:rPr>
              <a:t>Noghin</a:t>
            </a:r>
            <a:r>
              <a:rPr lang="en-US" altLang="en-US" dirty="0">
                <a:solidFill>
                  <a:srgbClr val="002060"/>
                </a:solidFill>
              </a:rPr>
              <a:t> V.D. ;</a:t>
            </a:r>
          </a:p>
          <a:p>
            <a:pPr lvl="1">
              <a:spcBef>
                <a:spcPts val="600"/>
              </a:spcBef>
              <a:buClr>
                <a:schemeClr val="accent2"/>
              </a:buClr>
              <a:buSzPct val="70000"/>
            </a:pPr>
            <a:r>
              <a:rPr lang="en-US" altLang="en-US" dirty="0">
                <a:solidFill>
                  <a:srgbClr val="002060"/>
                </a:solidFill>
              </a:rPr>
              <a:t> </a:t>
            </a:r>
            <a:r>
              <a:rPr lang="vi-VN" altLang="en-US" dirty="0">
                <a:solidFill>
                  <a:srgbClr val="002060"/>
                </a:solidFill>
              </a:rPr>
              <a:t>Beynon </a:t>
            </a:r>
            <a:r>
              <a:rPr lang="en-US" altLang="en-US" dirty="0">
                <a:solidFill>
                  <a:srgbClr val="002060"/>
                </a:solidFill>
              </a:rPr>
              <a:t>M. </a:t>
            </a:r>
            <a:r>
              <a:rPr lang="en-US" altLang="en-US" dirty="0" err="1">
                <a:solidFill>
                  <a:srgbClr val="002060"/>
                </a:solidFill>
              </a:rPr>
              <a:t>và</a:t>
            </a:r>
            <a:r>
              <a:rPr lang="en-US" altLang="en-US" dirty="0">
                <a:solidFill>
                  <a:srgbClr val="002060"/>
                </a:solidFill>
              </a:rPr>
              <a:t> Morgan P; </a:t>
            </a:r>
          </a:p>
          <a:p>
            <a:pPr lvl="1">
              <a:spcBef>
                <a:spcPts val="600"/>
              </a:spcBef>
              <a:buClr>
                <a:schemeClr val="accent2"/>
              </a:buClr>
              <a:buSzPct val="70000"/>
            </a:pPr>
            <a:r>
              <a:rPr lang="en-US" altLang="en-US" dirty="0">
                <a:solidFill>
                  <a:srgbClr val="002060"/>
                </a:solidFill>
              </a:rPr>
              <a:t> </a:t>
            </a:r>
            <a:r>
              <a:rPr lang="en-US" altLang="en-US" dirty="0" err="1">
                <a:solidFill>
                  <a:srgbClr val="002060"/>
                </a:solidFill>
              </a:rPr>
              <a:t>Utkin</a:t>
            </a:r>
            <a:r>
              <a:rPr lang="en-US" altLang="en-US" dirty="0">
                <a:solidFill>
                  <a:srgbClr val="002060"/>
                </a:solidFill>
              </a:rPr>
              <a:t> L.V. </a:t>
            </a:r>
            <a:r>
              <a:rPr lang="en-US" altLang="en-US" dirty="0" err="1">
                <a:solidFill>
                  <a:srgbClr val="002060"/>
                </a:solidFill>
              </a:rPr>
              <a:t>và</a:t>
            </a:r>
            <a:r>
              <a:rPr lang="en-US" altLang="en-US" dirty="0">
                <a:solidFill>
                  <a:srgbClr val="002060"/>
                </a:solidFill>
              </a:rPr>
              <a:t> Th. Augustin.</a:t>
            </a:r>
          </a:p>
          <a:p>
            <a:pPr>
              <a:buFont typeface="Wingdings" pitchFamily="2" charset="2"/>
              <a:buChar char="§"/>
            </a:pPr>
            <a:r>
              <a:rPr lang="en-US" altLang="en-US" sz="2600" b="1" dirty="0" err="1"/>
              <a:t>Trong</a:t>
            </a:r>
            <a:r>
              <a:rPr lang="en-US" altLang="en-US" sz="2600" b="1" dirty="0"/>
              <a:t> </a:t>
            </a:r>
            <a:r>
              <a:rPr lang="en-US" altLang="en-US" sz="2600" b="1" dirty="0" err="1"/>
              <a:t>nước</a:t>
            </a:r>
            <a:endParaRPr lang="en-US" altLang="en-US" sz="2600" b="1" dirty="0"/>
          </a:p>
          <a:p>
            <a:pPr lvl="1">
              <a:spcBef>
                <a:spcPts val="600"/>
              </a:spcBef>
              <a:buClr>
                <a:schemeClr val="accent2"/>
              </a:buClr>
              <a:buSzPct val="70000"/>
            </a:pPr>
            <a:r>
              <a:rPr lang="en-US" altLang="en-US" dirty="0" err="1">
                <a:solidFill>
                  <a:srgbClr val="002060"/>
                </a:solidFill>
              </a:rPr>
              <a:t>Cải</a:t>
            </a:r>
            <a:r>
              <a:rPr lang="en-US" altLang="en-US" dirty="0">
                <a:solidFill>
                  <a:srgbClr val="002060"/>
                </a:solidFill>
              </a:rPr>
              <a:t> </a:t>
            </a:r>
            <a:r>
              <a:rPr lang="en-US" altLang="en-US" dirty="0" err="1">
                <a:solidFill>
                  <a:srgbClr val="002060"/>
                </a:solidFill>
              </a:rPr>
              <a:t>tiến</a:t>
            </a:r>
            <a:r>
              <a:rPr lang="en-US" altLang="en-US" dirty="0">
                <a:solidFill>
                  <a:srgbClr val="002060"/>
                </a:solidFill>
              </a:rPr>
              <a:t> </a:t>
            </a:r>
            <a:r>
              <a:rPr lang="en-US" altLang="en-US" dirty="0" err="1">
                <a:solidFill>
                  <a:srgbClr val="002060"/>
                </a:solidFill>
              </a:rPr>
              <a:t>và</a:t>
            </a:r>
            <a:r>
              <a:rPr lang="en-US" altLang="en-US" dirty="0">
                <a:solidFill>
                  <a:srgbClr val="002060"/>
                </a:solidFill>
              </a:rPr>
              <a:t> </a:t>
            </a:r>
            <a:r>
              <a:rPr lang="en-US" altLang="en-US" dirty="0" err="1">
                <a:solidFill>
                  <a:srgbClr val="002060"/>
                </a:solidFill>
              </a:rPr>
              <a:t>xây</a:t>
            </a:r>
            <a:r>
              <a:rPr lang="en-US" altLang="en-US" dirty="0">
                <a:solidFill>
                  <a:srgbClr val="002060"/>
                </a:solidFill>
              </a:rPr>
              <a:t> </a:t>
            </a:r>
            <a:r>
              <a:rPr lang="en-US" altLang="en-US" dirty="0" err="1">
                <a:solidFill>
                  <a:srgbClr val="002060"/>
                </a:solidFill>
              </a:rPr>
              <a:t>dựng</a:t>
            </a:r>
            <a:r>
              <a:rPr lang="en-US" altLang="en-US" dirty="0">
                <a:solidFill>
                  <a:srgbClr val="002060"/>
                </a:solidFill>
              </a:rPr>
              <a:t> </a:t>
            </a:r>
            <a:r>
              <a:rPr lang="en-US" altLang="en-US" dirty="0" err="1">
                <a:solidFill>
                  <a:srgbClr val="002060"/>
                </a:solidFill>
              </a:rPr>
              <a:t>phương</a:t>
            </a:r>
            <a:r>
              <a:rPr lang="en-US" altLang="en-US" dirty="0">
                <a:solidFill>
                  <a:srgbClr val="002060"/>
                </a:solidFill>
              </a:rPr>
              <a:t> </a:t>
            </a:r>
            <a:r>
              <a:rPr lang="en-US" altLang="en-US" dirty="0" err="1">
                <a:solidFill>
                  <a:srgbClr val="002060"/>
                </a:solidFill>
              </a:rPr>
              <a:t>pháp</a:t>
            </a:r>
            <a:r>
              <a:rPr lang="en-US" altLang="en-US" dirty="0">
                <a:solidFill>
                  <a:srgbClr val="002060"/>
                </a:solidFill>
              </a:rPr>
              <a:t> </a:t>
            </a:r>
            <a:r>
              <a:rPr lang="en-US" altLang="en-US" dirty="0" err="1">
                <a:solidFill>
                  <a:srgbClr val="002060"/>
                </a:solidFill>
              </a:rPr>
              <a:t>mới</a:t>
            </a:r>
            <a:r>
              <a:rPr lang="en-US" altLang="en-US" dirty="0">
                <a:solidFill>
                  <a:srgbClr val="002060"/>
                </a:solidFill>
              </a:rPr>
              <a:t> </a:t>
            </a:r>
            <a:r>
              <a:rPr lang="en-US" altLang="en-US" dirty="0" err="1">
                <a:solidFill>
                  <a:srgbClr val="002060"/>
                </a:solidFill>
              </a:rPr>
              <a:t>trên</a:t>
            </a:r>
            <a:r>
              <a:rPr lang="en-US" altLang="en-US" dirty="0">
                <a:solidFill>
                  <a:srgbClr val="002060"/>
                </a:solidFill>
              </a:rPr>
              <a:t> </a:t>
            </a:r>
            <a:r>
              <a:rPr lang="en-US" altLang="en-US" dirty="0" err="1">
                <a:solidFill>
                  <a:srgbClr val="002060"/>
                </a:solidFill>
              </a:rPr>
              <a:t>cơ</a:t>
            </a:r>
            <a:r>
              <a:rPr lang="en-US" altLang="en-US" dirty="0">
                <a:solidFill>
                  <a:srgbClr val="002060"/>
                </a:solidFill>
              </a:rPr>
              <a:t> </a:t>
            </a:r>
            <a:r>
              <a:rPr lang="en-US" altLang="en-US" dirty="0" err="1">
                <a:solidFill>
                  <a:srgbClr val="002060"/>
                </a:solidFill>
              </a:rPr>
              <a:t>sở</a:t>
            </a:r>
            <a:r>
              <a:rPr lang="en-US" altLang="en-US" dirty="0">
                <a:solidFill>
                  <a:srgbClr val="002060"/>
                </a:solidFill>
              </a:rPr>
              <a:t> AHP </a:t>
            </a:r>
            <a:r>
              <a:rPr lang="en-US" altLang="en-US" dirty="0" err="1">
                <a:solidFill>
                  <a:srgbClr val="002060"/>
                </a:solidFill>
              </a:rPr>
              <a:t>còn</a:t>
            </a:r>
            <a:r>
              <a:rPr lang="en-US" altLang="en-US" dirty="0">
                <a:solidFill>
                  <a:srgbClr val="002060"/>
                </a:solidFill>
              </a:rPr>
              <a:t> </a:t>
            </a:r>
            <a:r>
              <a:rPr lang="en-US" altLang="en-US" dirty="0" err="1">
                <a:solidFill>
                  <a:srgbClr val="002060"/>
                </a:solidFill>
              </a:rPr>
              <a:t>hạn</a:t>
            </a:r>
            <a:r>
              <a:rPr lang="en-US" altLang="en-US" dirty="0">
                <a:solidFill>
                  <a:srgbClr val="002060"/>
                </a:solidFill>
              </a:rPr>
              <a:t> </a:t>
            </a:r>
            <a:r>
              <a:rPr lang="en-US" altLang="en-US" dirty="0" err="1">
                <a:solidFill>
                  <a:srgbClr val="002060"/>
                </a:solidFill>
              </a:rPr>
              <a:t>chế</a:t>
            </a:r>
            <a:r>
              <a:rPr lang="en-US" altLang="en-US" dirty="0">
                <a:solidFill>
                  <a:srgbClr val="002060"/>
                </a:solidFill>
              </a:rPr>
              <a:t>;</a:t>
            </a:r>
          </a:p>
          <a:p>
            <a:pPr lvl="1">
              <a:spcBef>
                <a:spcPts val="600"/>
              </a:spcBef>
              <a:buClr>
                <a:schemeClr val="accent2"/>
              </a:buClr>
              <a:buSzPct val="70000"/>
            </a:pPr>
            <a:r>
              <a:rPr lang="en-US" altLang="en-US" dirty="0" err="1">
                <a:solidFill>
                  <a:srgbClr val="002060"/>
                </a:solidFill>
              </a:rPr>
              <a:t>Áp</a:t>
            </a:r>
            <a:r>
              <a:rPr lang="en-US" altLang="en-US" dirty="0">
                <a:solidFill>
                  <a:srgbClr val="002060"/>
                </a:solidFill>
              </a:rPr>
              <a:t> </a:t>
            </a:r>
            <a:r>
              <a:rPr lang="en-US" altLang="en-US" dirty="0" err="1">
                <a:solidFill>
                  <a:srgbClr val="002060"/>
                </a:solidFill>
              </a:rPr>
              <a:t>dụng</a:t>
            </a:r>
            <a:r>
              <a:rPr lang="en-US" altLang="en-US" dirty="0">
                <a:solidFill>
                  <a:srgbClr val="002060"/>
                </a:solidFill>
              </a:rPr>
              <a:t> </a:t>
            </a:r>
            <a:r>
              <a:rPr lang="en-US" altLang="en-US" dirty="0" err="1">
                <a:solidFill>
                  <a:srgbClr val="002060"/>
                </a:solidFill>
              </a:rPr>
              <a:t>trực</a:t>
            </a:r>
            <a:r>
              <a:rPr lang="en-US" altLang="en-US" dirty="0">
                <a:solidFill>
                  <a:srgbClr val="002060"/>
                </a:solidFill>
              </a:rPr>
              <a:t> </a:t>
            </a:r>
            <a:r>
              <a:rPr lang="en-US" altLang="en-US" dirty="0" err="1">
                <a:solidFill>
                  <a:srgbClr val="002060"/>
                </a:solidFill>
              </a:rPr>
              <a:t>tiếp</a:t>
            </a:r>
            <a:r>
              <a:rPr lang="en-US" altLang="en-US" dirty="0">
                <a:solidFill>
                  <a:srgbClr val="002060"/>
                </a:solidFill>
              </a:rPr>
              <a:t> </a:t>
            </a:r>
            <a:r>
              <a:rPr lang="en-US" altLang="en-US" dirty="0" err="1">
                <a:solidFill>
                  <a:srgbClr val="002060"/>
                </a:solidFill>
              </a:rPr>
              <a:t>phương</a:t>
            </a:r>
            <a:r>
              <a:rPr lang="en-US" altLang="en-US" dirty="0">
                <a:solidFill>
                  <a:srgbClr val="002060"/>
                </a:solidFill>
              </a:rPr>
              <a:t> </a:t>
            </a:r>
            <a:r>
              <a:rPr lang="en-US" altLang="en-US" dirty="0" err="1">
                <a:solidFill>
                  <a:srgbClr val="002060"/>
                </a:solidFill>
              </a:rPr>
              <a:t>pháp</a:t>
            </a:r>
            <a:r>
              <a:rPr lang="en-US" altLang="en-US" dirty="0">
                <a:solidFill>
                  <a:srgbClr val="002060"/>
                </a:solidFill>
              </a:rPr>
              <a:t> </a:t>
            </a:r>
            <a:r>
              <a:rPr lang="en-US" altLang="en-US" dirty="0" err="1">
                <a:solidFill>
                  <a:srgbClr val="002060"/>
                </a:solidFill>
              </a:rPr>
              <a:t>phân</a:t>
            </a:r>
            <a:r>
              <a:rPr lang="en-US" altLang="en-US" dirty="0">
                <a:solidFill>
                  <a:srgbClr val="002060"/>
                </a:solidFill>
              </a:rPr>
              <a:t> </a:t>
            </a:r>
            <a:r>
              <a:rPr lang="en-US" altLang="en-US" dirty="0" err="1">
                <a:solidFill>
                  <a:srgbClr val="002060"/>
                </a:solidFill>
              </a:rPr>
              <a:t>tích</a:t>
            </a:r>
            <a:r>
              <a:rPr lang="en-US" altLang="en-US" dirty="0">
                <a:solidFill>
                  <a:srgbClr val="002060"/>
                </a:solidFill>
              </a:rPr>
              <a:t> </a:t>
            </a:r>
            <a:r>
              <a:rPr lang="en-US" altLang="en-US" dirty="0" err="1">
                <a:solidFill>
                  <a:srgbClr val="002060"/>
                </a:solidFill>
              </a:rPr>
              <a:t>đa</a:t>
            </a:r>
            <a:r>
              <a:rPr lang="en-US" altLang="en-US" dirty="0">
                <a:solidFill>
                  <a:srgbClr val="002060"/>
                </a:solidFill>
              </a:rPr>
              <a:t> </a:t>
            </a:r>
            <a:r>
              <a:rPr lang="en-US" altLang="en-US" dirty="0" err="1">
                <a:solidFill>
                  <a:srgbClr val="002060"/>
                </a:solidFill>
              </a:rPr>
              <a:t>tiêu</a:t>
            </a:r>
            <a:r>
              <a:rPr lang="en-US" altLang="en-US" dirty="0">
                <a:solidFill>
                  <a:srgbClr val="002060"/>
                </a:solidFill>
              </a:rPr>
              <a:t> </a:t>
            </a:r>
            <a:r>
              <a:rPr lang="en-US" altLang="en-US" dirty="0" err="1">
                <a:solidFill>
                  <a:srgbClr val="002060"/>
                </a:solidFill>
              </a:rPr>
              <a:t>chí</a:t>
            </a:r>
            <a:r>
              <a:rPr lang="en-US" altLang="en-US" dirty="0">
                <a:solidFill>
                  <a:srgbClr val="002060"/>
                </a:solidFill>
              </a:rPr>
              <a:t> </a:t>
            </a:r>
            <a:r>
              <a:rPr lang="en-US" altLang="en-US" dirty="0" err="1">
                <a:solidFill>
                  <a:srgbClr val="002060"/>
                </a:solidFill>
              </a:rPr>
              <a:t>có</a:t>
            </a:r>
            <a:r>
              <a:rPr lang="en-US" altLang="en-US" dirty="0">
                <a:solidFill>
                  <a:srgbClr val="002060"/>
                </a:solidFill>
              </a:rPr>
              <a:t> </a:t>
            </a:r>
            <a:r>
              <a:rPr lang="en-US" altLang="en-US" dirty="0" err="1">
                <a:solidFill>
                  <a:srgbClr val="002060"/>
                </a:solidFill>
              </a:rPr>
              <a:t>sẵn</a:t>
            </a:r>
            <a:r>
              <a:rPr lang="en-US" altLang="en-US" dirty="0">
                <a:solidFill>
                  <a:srgbClr val="002060"/>
                </a:solidFill>
              </a:rPr>
              <a:t> </a:t>
            </a:r>
            <a:r>
              <a:rPr lang="en-US" altLang="en-US" dirty="0" err="1">
                <a:solidFill>
                  <a:srgbClr val="002060"/>
                </a:solidFill>
              </a:rPr>
              <a:t>vào</a:t>
            </a:r>
            <a:r>
              <a:rPr lang="en-US" altLang="en-US" dirty="0">
                <a:solidFill>
                  <a:srgbClr val="002060"/>
                </a:solidFill>
              </a:rPr>
              <a:t> </a:t>
            </a:r>
            <a:r>
              <a:rPr lang="en-US" altLang="en-US" dirty="0" err="1">
                <a:solidFill>
                  <a:srgbClr val="002060"/>
                </a:solidFill>
              </a:rPr>
              <a:t>các</a:t>
            </a:r>
            <a:r>
              <a:rPr lang="en-US" altLang="en-US" dirty="0">
                <a:solidFill>
                  <a:srgbClr val="002060"/>
                </a:solidFill>
              </a:rPr>
              <a:t> </a:t>
            </a:r>
            <a:r>
              <a:rPr lang="en-US" altLang="en-US" dirty="0" err="1">
                <a:solidFill>
                  <a:srgbClr val="002060"/>
                </a:solidFill>
              </a:rPr>
              <a:t>lĩnh</a:t>
            </a:r>
            <a:r>
              <a:rPr lang="en-US" altLang="en-US" dirty="0">
                <a:solidFill>
                  <a:srgbClr val="002060"/>
                </a:solidFill>
              </a:rPr>
              <a:t> </a:t>
            </a:r>
            <a:r>
              <a:rPr lang="en-US" altLang="en-US" dirty="0" err="1">
                <a:solidFill>
                  <a:srgbClr val="002060"/>
                </a:solidFill>
              </a:rPr>
              <a:t>vực</a:t>
            </a:r>
            <a:r>
              <a:rPr lang="en-US" altLang="en-US" dirty="0">
                <a:solidFill>
                  <a:srgbClr val="002060"/>
                </a:solidFill>
              </a:rPr>
              <a:t> </a:t>
            </a:r>
            <a:r>
              <a:rPr lang="en-US" altLang="en-US" dirty="0" err="1">
                <a:solidFill>
                  <a:srgbClr val="002060"/>
                </a:solidFill>
              </a:rPr>
              <a:t>khác</a:t>
            </a:r>
            <a:r>
              <a:rPr lang="en-US" altLang="en-US" dirty="0">
                <a:solidFill>
                  <a:srgbClr val="002060"/>
                </a:solidFill>
              </a:rPr>
              <a:t> </a:t>
            </a:r>
            <a:r>
              <a:rPr lang="en-US" altLang="en-US" dirty="0" err="1">
                <a:solidFill>
                  <a:srgbClr val="002060"/>
                </a:solidFill>
              </a:rPr>
              <a:t>nhau</a:t>
            </a:r>
            <a:r>
              <a:rPr lang="en-US" altLang="en-US" dirty="0">
                <a:solidFill>
                  <a:srgbClr val="002060"/>
                </a:solidFill>
              </a:rPr>
              <a:t>.(</a:t>
            </a:r>
            <a:r>
              <a:rPr lang="en-US" altLang="en-US" dirty="0" err="1">
                <a:solidFill>
                  <a:srgbClr val="002060"/>
                </a:solidFill>
              </a:rPr>
              <a:t>Nguyễn</a:t>
            </a:r>
            <a:r>
              <a:rPr lang="en-US" altLang="en-US" dirty="0">
                <a:solidFill>
                  <a:srgbClr val="002060"/>
                </a:solidFill>
              </a:rPr>
              <a:t> </a:t>
            </a:r>
            <a:r>
              <a:rPr lang="en-US" altLang="en-US" dirty="0" err="1">
                <a:solidFill>
                  <a:srgbClr val="002060"/>
                </a:solidFill>
              </a:rPr>
              <a:t>Hải</a:t>
            </a:r>
            <a:r>
              <a:rPr lang="en-US" altLang="en-US" dirty="0">
                <a:solidFill>
                  <a:srgbClr val="002060"/>
                </a:solidFill>
              </a:rPr>
              <a:t> Thanh, </a:t>
            </a:r>
            <a:r>
              <a:rPr lang="en-US" altLang="en-US" dirty="0" err="1">
                <a:solidFill>
                  <a:srgbClr val="002060"/>
                </a:solidFill>
              </a:rPr>
              <a:t>Nguyễn</a:t>
            </a:r>
            <a:r>
              <a:rPr lang="en-US" altLang="en-US" dirty="0">
                <a:solidFill>
                  <a:srgbClr val="002060"/>
                </a:solidFill>
              </a:rPr>
              <a:t> </a:t>
            </a:r>
            <a:r>
              <a:rPr lang="en-US" altLang="en-US" dirty="0" err="1">
                <a:solidFill>
                  <a:srgbClr val="002060"/>
                </a:solidFill>
              </a:rPr>
              <a:t>Như</a:t>
            </a:r>
            <a:r>
              <a:rPr lang="en-US" altLang="en-US" dirty="0">
                <a:solidFill>
                  <a:srgbClr val="002060"/>
                </a:solidFill>
              </a:rPr>
              <a:t> </a:t>
            </a:r>
            <a:r>
              <a:rPr lang="en-US" altLang="en-US" dirty="0" err="1">
                <a:solidFill>
                  <a:srgbClr val="002060"/>
                </a:solidFill>
              </a:rPr>
              <a:t>Phong</a:t>
            </a:r>
            <a:r>
              <a:rPr lang="en-US" altLang="en-US" dirty="0">
                <a:solidFill>
                  <a:srgbClr val="002060"/>
                </a:solidFill>
              </a:rPr>
              <a:t>, </a:t>
            </a:r>
            <a:r>
              <a:rPr lang="en-US" altLang="en-US" dirty="0" err="1">
                <a:solidFill>
                  <a:srgbClr val="002060"/>
                </a:solidFill>
              </a:rPr>
              <a:t>Nguyễn</a:t>
            </a:r>
            <a:r>
              <a:rPr lang="en-US" altLang="en-US" dirty="0">
                <a:solidFill>
                  <a:srgbClr val="002060"/>
                </a:solidFill>
              </a:rPr>
              <a:t> Kim Lợi-2013)</a:t>
            </a:r>
          </a:p>
          <a:p>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9/19/2016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1433399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1143000"/>
          </a:xfrm>
        </p:spPr>
        <p:txBody>
          <a:bodyPr>
            <a:normAutofit/>
          </a:bodyPr>
          <a:lstStyle/>
          <a:p>
            <a:pPr algn="l"/>
            <a:r>
              <a:rPr lang="en-US" sz="3200" b="1" dirty="0" err="1">
                <a:solidFill>
                  <a:srgbClr val="FF0000"/>
                </a:solidFill>
              </a:rPr>
              <a:t>Tóm</a:t>
            </a:r>
            <a:r>
              <a:rPr lang="en-US" sz="3200" b="1" dirty="0">
                <a:solidFill>
                  <a:srgbClr val="FF0000"/>
                </a:solidFill>
              </a:rPr>
              <a:t> </a:t>
            </a:r>
            <a:r>
              <a:rPr lang="en-US" sz="3200" b="1" dirty="0" err="1">
                <a:solidFill>
                  <a:srgbClr val="FF0000"/>
                </a:solidFill>
              </a:rPr>
              <a:t>tắt</a:t>
            </a:r>
            <a:r>
              <a:rPr lang="en-US" sz="3200" b="1" dirty="0">
                <a:solidFill>
                  <a:srgbClr val="FF0000"/>
                </a:solidFill>
              </a:rPr>
              <a:t> AHP</a:t>
            </a:r>
          </a:p>
        </p:txBody>
      </p:sp>
      <p:sp>
        <p:nvSpPr>
          <p:cNvPr id="9" name="Content Placeholder 8"/>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9/19/2016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66</a:t>
            </a:fld>
            <a:r>
              <a:rPr kumimoji="0" lang="en-US" sz="1800" b="0" i="0" u="none" strike="noStrike" kern="0" cap="none" spc="0" normalizeH="0" baseline="0" noProof="0">
                <a:ln>
                  <a:noFill/>
                </a:ln>
                <a:solidFill>
                  <a:sysClr val="windowText" lastClr="000000"/>
                </a:solidFill>
                <a:effectLst/>
                <a:uLnTx/>
                <a:uFillTx/>
              </a:rPr>
              <a:t>/31</a:t>
            </a:r>
          </a:p>
        </p:txBody>
      </p:sp>
      <p:graphicFrame>
        <p:nvGraphicFramePr>
          <p:cNvPr id="10" name="Content Placeholder 19"/>
          <p:cNvGraphicFramePr>
            <a:graphicFrameLocks/>
          </p:cNvGraphicFramePr>
          <p:nvPr>
            <p:extLst/>
          </p:nvPr>
        </p:nvGraphicFramePr>
        <p:xfrm>
          <a:off x="5334000" y="1554163"/>
          <a:ext cx="1872208" cy="1112520"/>
        </p:xfrm>
        <a:graphic>
          <a:graphicData uri="http://schemas.openxmlformats.org/drawingml/2006/table">
            <a:tbl>
              <a:tblPr firstRow="1" bandRow="1">
                <a:tableStyleId>{5C22544A-7EE6-4342-B048-85BDC9FD1C3A}</a:tableStyleId>
              </a:tblPr>
              <a:tblGrid>
                <a:gridCol w="497529">
                  <a:extLst>
                    <a:ext uri="{9D8B030D-6E8A-4147-A177-3AD203B41FA5}">
                      <a16:colId xmlns:a16="http://schemas.microsoft.com/office/drawing/2014/main" val="20000"/>
                    </a:ext>
                  </a:extLst>
                </a:gridCol>
                <a:gridCol w="582590">
                  <a:extLst>
                    <a:ext uri="{9D8B030D-6E8A-4147-A177-3AD203B41FA5}">
                      <a16:colId xmlns:a16="http://schemas.microsoft.com/office/drawing/2014/main" val="20001"/>
                    </a:ext>
                  </a:extLst>
                </a:gridCol>
                <a:gridCol w="792089">
                  <a:extLst>
                    <a:ext uri="{9D8B030D-6E8A-4147-A177-3AD203B41FA5}">
                      <a16:colId xmlns:a16="http://schemas.microsoft.com/office/drawing/2014/main" val="20002"/>
                    </a:ext>
                  </a:extLst>
                </a:gridCol>
              </a:tblGrid>
              <a:tr h="370840">
                <a:tc>
                  <a:txBody>
                    <a:bodyPr/>
                    <a:lstStyle/>
                    <a:p>
                      <a:endParaRPr lang="vi-VN" sz="1600" dirty="0">
                        <a:solidFill>
                          <a:srgbClr val="333399"/>
                        </a:solidFill>
                      </a:endParaRPr>
                    </a:p>
                  </a:txBody>
                  <a:tcPr>
                    <a:solidFill>
                      <a:srgbClr val="FFCC00"/>
                    </a:solidFill>
                  </a:tcPr>
                </a:tc>
                <a:tc>
                  <a:txBody>
                    <a:bodyPr/>
                    <a:lstStyle/>
                    <a:p>
                      <a:r>
                        <a:rPr lang="vi-VN" sz="1600" dirty="0">
                          <a:solidFill>
                            <a:srgbClr val="333399"/>
                          </a:solidFill>
                        </a:rPr>
                        <a:t>c1</a:t>
                      </a:r>
                    </a:p>
                  </a:txBody>
                  <a:tcPr>
                    <a:solidFill>
                      <a:srgbClr val="FFCC00"/>
                    </a:solidFill>
                  </a:tcPr>
                </a:tc>
                <a:tc>
                  <a:txBody>
                    <a:bodyPr/>
                    <a:lstStyle/>
                    <a:p>
                      <a:r>
                        <a:rPr lang="vi-VN" sz="1600" dirty="0">
                          <a:solidFill>
                            <a:srgbClr val="333399"/>
                          </a:solidFill>
                        </a:rPr>
                        <a:t>c2</a:t>
                      </a:r>
                    </a:p>
                  </a:txBody>
                  <a:tcPr>
                    <a:solidFill>
                      <a:srgbClr val="FFCC00"/>
                    </a:solidFill>
                  </a:tcPr>
                </a:tc>
                <a:extLst>
                  <a:ext uri="{0D108BD9-81ED-4DB2-BD59-A6C34878D82A}">
                    <a16:rowId xmlns:a16="http://schemas.microsoft.com/office/drawing/2014/main" val="10000"/>
                  </a:ext>
                </a:extLst>
              </a:tr>
              <a:tr h="370840">
                <a:tc>
                  <a:txBody>
                    <a:bodyPr/>
                    <a:lstStyle/>
                    <a:p>
                      <a:r>
                        <a:rPr lang="vi-VN" sz="1600" dirty="0">
                          <a:solidFill>
                            <a:srgbClr val="333399"/>
                          </a:solidFill>
                        </a:rPr>
                        <a:t>c1</a:t>
                      </a:r>
                    </a:p>
                  </a:txBody>
                  <a:tcPr>
                    <a:solidFill>
                      <a:srgbClr val="FFCC00"/>
                    </a:solidFill>
                  </a:tcPr>
                </a:tc>
                <a:tc>
                  <a:txBody>
                    <a:bodyPr/>
                    <a:lstStyle/>
                    <a:p>
                      <a:endParaRPr lang="vi-VN" sz="1600" dirty="0">
                        <a:solidFill>
                          <a:srgbClr val="333399"/>
                        </a:solidFill>
                      </a:endParaRPr>
                    </a:p>
                  </a:txBody>
                  <a:tcPr>
                    <a:solidFill>
                      <a:srgbClr val="FFCC00"/>
                    </a:solidFill>
                  </a:tcPr>
                </a:tc>
                <a:tc>
                  <a:txBody>
                    <a:bodyPr/>
                    <a:lstStyle/>
                    <a:p>
                      <a:endParaRPr lang="vi-VN" sz="1600" dirty="0">
                        <a:solidFill>
                          <a:srgbClr val="333399"/>
                        </a:solidFill>
                      </a:endParaRPr>
                    </a:p>
                  </a:txBody>
                  <a:tcPr>
                    <a:solidFill>
                      <a:srgbClr val="FFCC00"/>
                    </a:solidFill>
                  </a:tcPr>
                </a:tc>
                <a:extLst>
                  <a:ext uri="{0D108BD9-81ED-4DB2-BD59-A6C34878D82A}">
                    <a16:rowId xmlns:a16="http://schemas.microsoft.com/office/drawing/2014/main" val="10001"/>
                  </a:ext>
                </a:extLst>
              </a:tr>
              <a:tr h="370840">
                <a:tc>
                  <a:txBody>
                    <a:bodyPr/>
                    <a:lstStyle/>
                    <a:p>
                      <a:r>
                        <a:rPr lang="vi-VN" sz="1600" dirty="0">
                          <a:solidFill>
                            <a:srgbClr val="333399"/>
                          </a:solidFill>
                        </a:rPr>
                        <a:t>c2</a:t>
                      </a:r>
                    </a:p>
                  </a:txBody>
                  <a:tcPr>
                    <a:solidFill>
                      <a:srgbClr val="FFCC00"/>
                    </a:solidFill>
                  </a:tcPr>
                </a:tc>
                <a:tc>
                  <a:txBody>
                    <a:bodyPr/>
                    <a:lstStyle/>
                    <a:p>
                      <a:endParaRPr lang="vi-VN" sz="1600" dirty="0">
                        <a:solidFill>
                          <a:srgbClr val="333399"/>
                        </a:solidFill>
                      </a:endParaRPr>
                    </a:p>
                  </a:txBody>
                  <a:tcPr>
                    <a:solidFill>
                      <a:srgbClr val="FFCC00"/>
                    </a:solidFill>
                  </a:tcPr>
                </a:tc>
                <a:tc>
                  <a:txBody>
                    <a:bodyPr/>
                    <a:lstStyle/>
                    <a:p>
                      <a:endParaRPr lang="vi-VN" sz="1600" dirty="0">
                        <a:solidFill>
                          <a:srgbClr val="333399"/>
                        </a:solidFill>
                      </a:endParaRPr>
                    </a:p>
                  </a:txBody>
                  <a:tcPr>
                    <a:solidFill>
                      <a:srgbClr val="FFCC00"/>
                    </a:solidFill>
                  </a:tcPr>
                </a:tc>
                <a:extLst>
                  <a:ext uri="{0D108BD9-81ED-4DB2-BD59-A6C34878D82A}">
                    <a16:rowId xmlns:a16="http://schemas.microsoft.com/office/drawing/2014/main" val="10002"/>
                  </a:ext>
                </a:extLst>
              </a:tr>
            </a:tbl>
          </a:graphicData>
        </a:graphic>
      </p:graphicFrame>
      <p:graphicFrame>
        <p:nvGraphicFramePr>
          <p:cNvPr id="11" name="Content Placeholder 21"/>
          <p:cNvGraphicFramePr>
            <a:graphicFrameLocks/>
          </p:cNvGraphicFramePr>
          <p:nvPr>
            <p:extLst/>
          </p:nvPr>
        </p:nvGraphicFramePr>
        <p:xfrm>
          <a:off x="7543800" y="1554163"/>
          <a:ext cx="792088" cy="11074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tblGrid>
              <a:tr h="298832">
                <a:tc>
                  <a:txBody>
                    <a:bodyPr/>
                    <a:lstStyle/>
                    <a:p>
                      <a:r>
                        <a:rPr lang="vi-VN" dirty="0"/>
                        <a:t>w</a:t>
                      </a:r>
                    </a:p>
                  </a:txBody>
                  <a:tcPr>
                    <a:solidFill>
                      <a:schemeClr val="accent2"/>
                    </a:solidFill>
                  </a:tcPr>
                </a:tc>
                <a:extLst>
                  <a:ext uri="{0D108BD9-81ED-4DB2-BD59-A6C34878D82A}">
                    <a16:rowId xmlns:a16="http://schemas.microsoft.com/office/drawing/2014/main" val="10000"/>
                  </a:ext>
                </a:extLst>
              </a:tr>
              <a:tr h="370840">
                <a:tc>
                  <a:txBody>
                    <a:bodyPr/>
                    <a:lstStyle/>
                    <a:p>
                      <a:r>
                        <a:rPr lang="vi-VN" dirty="0"/>
                        <a:t>w1</a:t>
                      </a:r>
                    </a:p>
                  </a:txBody>
                  <a:tcPr>
                    <a:solidFill>
                      <a:schemeClr val="accent2"/>
                    </a:solidFill>
                  </a:tcPr>
                </a:tc>
                <a:extLst>
                  <a:ext uri="{0D108BD9-81ED-4DB2-BD59-A6C34878D82A}">
                    <a16:rowId xmlns:a16="http://schemas.microsoft.com/office/drawing/2014/main" val="10001"/>
                  </a:ext>
                </a:extLst>
              </a:tr>
              <a:tr h="370840">
                <a:tc>
                  <a:txBody>
                    <a:bodyPr/>
                    <a:lstStyle/>
                    <a:p>
                      <a:r>
                        <a:rPr lang="vi-VN" dirty="0"/>
                        <a:t>w2</a:t>
                      </a:r>
                    </a:p>
                  </a:txBody>
                  <a:tcPr>
                    <a:solidFill>
                      <a:schemeClr val="accent2"/>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nvPr>
        </p:nvGraphicFramePr>
        <p:xfrm>
          <a:off x="5045075" y="2849563"/>
          <a:ext cx="2232248" cy="1463040"/>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306034">
                <a:tc>
                  <a:txBody>
                    <a:bodyPr/>
                    <a:lstStyle/>
                    <a:p>
                      <a:r>
                        <a:rPr lang="vi-VN" dirty="0">
                          <a:solidFill>
                            <a:srgbClr val="333399"/>
                          </a:solidFill>
                        </a:rPr>
                        <a:t>c1</a:t>
                      </a:r>
                    </a:p>
                  </a:txBody>
                  <a:tcPr>
                    <a:solidFill>
                      <a:srgbClr val="FFCC00"/>
                    </a:solidFill>
                  </a:tcPr>
                </a:tc>
                <a:tc>
                  <a:txBody>
                    <a:bodyPr/>
                    <a:lstStyle/>
                    <a:p>
                      <a:r>
                        <a:rPr lang="vi-VN" dirty="0">
                          <a:solidFill>
                            <a:srgbClr val="333399"/>
                          </a:solidFill>
                        </a:rPr>
                        <a:t>A1</a:t>
                      </a:r>
                    </a:p>
                  </a:txBody>
                  <a:tcPr>
                    <a:solidFill>
                      <a:srgbClr val="FFCC00"/>
                    </a:solidFill>
                  </a:tcPr>
                </a:tc>
                <a:tc>
                  <a:txBody>
                    <a:bodyPr/>
                    <a:lstStyle/>
                    <a:p>
                      <a:r>
                        <a:rPr lang="vi-VN" dirty="0">
                          <a:solidFill>
                            <a:srgbClr val="333399"/>
                          </a:solidFill>
                        </a:rPr>
                        <a:t>A2</a:t>
                      </a:r>
                    </a:p>
                  </a:txBody>
                  <a:tcPr>
                    <a:solidFill>
                      <a:srgbClr val="FFCC00"/>
                    </a:solidFill>
                  </a:tcPr>
                </a:tc>
                <a:tc>
                  <a:txBody>
                    <a:bodyPr/>
                    <a:lstStyle/>
                    <a:p>
                      <a:r>
                        <a:rPr lang="vi-VN" dirty="0">
                          <a:solidFill>
                            <a:srgbClr val="333399"/>
                          </a:solidFill>
                        </a:rPr>
                        <a:t>A3</a:t>
                      </a:r>
                    </a:p>
                  </a:txBody>
                  <a:tcPr>
                    <a:solidFill>
                      <a:srgbClr val="FFCC00"/>
                    </a:solidFill>
                  </a:tcPr>
                </a:tc>
                <a:extLst>
                  <a:ext uri="{0D108BD9-81ED-4DB2-BD59-A6C34878D82A}">
                    <a16:rowId xmlns:a16="http://schemas.microsoft.com/office/drawing/2014/main" val="10000"/>
                  </a:ext>
                </a:extLst>
              </a:tr>
              <a:tr h="306034">
                <a:tc>
                  <a:txBody>
                    <a:bodyPr/>
                    <a:lstStyle/>
                    <a:p>
                      <a:r>
                        <a:rPr lang="vi-VN" dirty="0">
                          <a:solidFill>
                            <a:srgbClr val="333399"/>
                          </a:solidFill>
                        </a:rPr>
                        <a:t>A1</a:t>
                      </a: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extLst>
                  <a:ext uri="{0D108BD9-81ED-4DB2-BD59-A6C34878D82A}">
                    <a16:rowId xmlns:a16="http://schemas.microsoft.com/office/drawing/2014/main" val="10001"/>
                  </a:ext>
                </a:extLst>
              </a:tr>
              <a:tr h="306034">
                <a:tc>
                  <a:txBody>
                    <a:bodyPr/>
                    <a:lstStyle/>
                    <a:p>
                      <a:r>
                        <a:rPr lang="vi-VN" dirty="0">
                          <a:solidFill>
                            <a:srgbClr val="333399"/>
                          </a:solidFill>
                        </a:rPr>
                        <a:t>A2</a:t>
                      </a: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extLst>
                  <a:ext uri="{0D108BD9-81ED-4DB2-BD59-A6C34878D82A}">
                    <a16:rowId xmlns:a16="http://schemas.microsoft.com/office/drawing/2014/main" val="10002"/>
                  </a:ext>
                </a:extLst>
              </a:tr>
              <a:tr h="306034">
                <a:tc>
                  <a:txBody>
                    <a:bodyPr/>
                    <a:lstStyle/>
                    <a:p>
                      <a:r>
                        <a:rPr lang="vi-VN" dirty="0">
                          <a:solidFill>
                            <a:srgbClr val="333399"/>
                          </a:solidFill>
                        </a:rPr>
                        <a:t>A3</a:t>
                      </a:r>
                    </a:p>
                  </a:txBody>
                  <a:tcPr>
                    <a:solidFill>
                      <a:srgbClr val="FFCC00"/>
                    </a:solidFill>
                  </a:tcPr>
                </a:tc>
                <a:tc>
                  <a:txBody>
                    <a:bodyPr/>
                    <a:lstStyle/>
                    <a:p>
                      <a:endParaRPr lang="vi-VN">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extLst>
                  <a:ext uri="{0D108BD9-81ED-4DB2-BD59-A6C34878D82A}">
                    <a16:rowId xmlns:a16="http://schemas.microsoft.com/office/drawing/2014/main" val="10003"/>
                  </a:ext>
                </a:extLst>
              </a:tr>
            </a:tbl>
          </a:graphicData>
        </a:graphic>
      </p:graphicFrame>
      <p:graphicFrame>
        <p:nvGraphicFramePr>
          <p:cNvPr id="13" name="Content Placeholder 21"/>
          <p:cNvGraphicFramePr>
            <a:graphicFrameLocks/>
          </p:cNvGraphicFramePr>
          <p:nvPr>
            <p:extLst/>
          </p:nvPr>
        </p:nvGraphicFramePr>
        <p:xfrm>
          <a:off x="7566025" y="2849563"/>
          <a:ext cx="792088" cy="147828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tblGrid>
              <a:tr h="298832">
                <a:tc>
                  <a:txBody>
                    <a:bodyPr/>
                    <a:lstStyle/>
                    <a:p>
                      <a:r>
                        <a:rPr lang="vi-VN" dirty="0"/>
                        <a:t>u1</a:t>
                      </a:r>
                    </a:p>
                  </a:txBody>
                  <a:tcPr>
                    <a:solidFill>
                      <a:schemeClr val="accent2"/>
                    </a:solidFill>
                  </a:tcPr>
                </a:tc>
                <a:extLst>
                  <a:ext uri="{0D108BD9-81ED-4DB2-BD59-A6C34878D82A}">
                    <a16:rowId xmlns:a16="http://schemas.microsoft.com/office/drawing/2014/main" val="10000"/>
                  </a:ext>
                </a:extLst>
              </a:tr>
              <a:tr h="370840">
                <a:tc>
                  <a:txBody>
                    <a:bodyPr/>
                    <a:lstStyle/>
                    <a:p>
                      <a:r>
                        <a:rPr lang="vi-VN" dirty="0"/>
                        <a:t>u11</a:t>
                      </a:r>
                    </a:p>
                  </a:txBody>
                  <a:tcPr>
                    <a:solidFill>
                      <a:schemeClr val="accent2"/>
                    </a:solidFill>
                  </a:tcPr>
                </a:tc>
                <a:extLst>
                  <a:ext uri="{0D108BD9-81ED-4DB2-BD59-A6C34878D82A}">
                    <a16:rowId xmlns:a16="http://schemas.microsoft.com/office/drawing/2014/main" val="10001"/>
                  </a:ext>
                </a:extLst>
              </a:tr>
              <a:tr h="370840">
                <a:tc>
                  <a:txBody>
                    <a:bodyPr/>
                    <a:lstStyle/>
                    <a:p>
                      <a:r>
                        <a:rPr lang="vi-VN" dirty="0"/>
                        <a:t>u12</a:t>
                      </a:r>
                    </a:p>
                  </a:txBody>
                  <a:tcPr>
                    <a:solidFill>
                      <a:schemeClr val="accent2"/>
                    </a:solidFill>
                  </a:tcPr>
                </a:tc>
                <a:extLst>
                  <a:ext uri="{0D108BD9-81ED-4DB2-BD59-A6C34878D82A}">
                    <a16:rowId xmlns:a16="http://schemas.microsoft.com/office/drawing/2014/main" val="10002"/>
                  </a:ext>
                </a:extLst>
              </a:tr>
              <a:tr h="370840">
                <a:tc>
                  <a:txBody>
                    <a:bodyPr/>
                    <a:lstStyle/>
                    <a:p>
                      <a:r>
                        <a:rPr lang="vi-VN" dirty="0"/>
                        <a:t>u13</a:t>
                      </a:r>
                    </a:p>
                  </a:txBody>
                  <a:tcPr>
                    <a:solidFill>
                      <a:schemeClr val="accent2"/>
                    </a:solidFill>
                  </a:tcPr>
                </a:tc>
                <a:extLst>
                  <a:ext uri="{0D108BD9-81ED-4DB2-BD59-A6C34878D82A}">
                    <a16:rowId xmlns:a16="http://schemas.microsoft.com/office/drawing/2014/main" val="10003"/>
                  </a:ext>
                </a:extLst>
              </a:tr>
            </a:tbl>
          </a:graphicData>
        </a:graphic>
      </p:graphicFrame>
      <p:graphicFrame>
        <p:nvGraphicFramePr>
          <p:cNvPr id="14" name="Table 13"/>
          <p:cNvGraphicFramePr>
            <a:graphicFrameLocks noGrp="1"/>
          </p:cNvGraphicFramePr>
          <p:nvPr>
            <p:extLst/>
          </p:nvPr>
        </p:nvGraphicFramePr>
        <p:xfrm>
          <a:off x="4973637" y="4506913"/>
          <a:ext cx="2304256" cy="14833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tblGrid>
              <a:tr h="370840">
                <a:tc>
                  <a:txBody>
                    <a:bodyPr/>
                    <a:lstStyle/>
                    <a:p>
                      <a:pPr marL="0" algn="l" defTabSz="914400" rtl="0" eaLnBrk="1" latinLnBrk="0" hangingPunct="1"/>
                      <a:r>
                        <a:rPr lang="vi-VN" sz="1800" kern="1200" dirty="0">
                          <a:solidFill>
                            <a:srgbClr val="333399"/>
                          </a:solidFill>
                          <a:latin typeface="+mn-lt"/>
                          <a:ea typeface="+mn-ea"/>
                          <a:cs typeface="+mn-cs"/>
                        </a:rPr>
                        <a:t>c2</a:t>
                      </a:r>
                    </a:p>
                  </a:txBody>
                  <a:tcPr>
                    <a:solidFill>
                      <a:srgbClr val="FFCC00"/>
                    </a:solidFill>
                  </a:tcPr>
                </a:tc>
                <a:tc>
                  <a:txBody>
                    <a:bodyPr/>
                    <a:lstStyle/>
                    <a:p>
                      <a:pPr marL="0" algn="l" defTabSz="914400" rtl="0" eaLnBrk="1" latinLnBrk="0" hangingPunct="1"/>
                      <a:r>
                        <a:rPr lang="vi-VN" sz="1800" kern="1200" dirty="0">
                          <a:solidFill>
                            <a:srgbClr val="333399"/>
                          </a:solidFill>
                          <a:latin typeface="+mn-lt"/>
                          <a:ea typeface="+mn-ea"/>
                          <a:cs typeface="+mn-cs"/>
                        </a:rPr>
                        <a:t>A1</a:t>
                      </a:r>
                    </a:p>
                  </a:txBody>
                  <a:tcPr>
                    <a:solidFill>
                      <a:srgbClr val="FFCC00"/>
                    </a:solidFill>
                  </a:tcPr>
                </a:tc>
                <a:tc>
                  <a:txBody>
                    <a:bodyPr/>
                    <a:lstStyle/>
                    <a:p>
                      <a:pPr marL="0" algn="l" defTabSz="914400" rtl="0" eaLnBrk="1" latinLnBrk="0" hangingPunct="1"/>
                      <a:r>
                        <a:rPr lang="vi-VN" sz="1800" kern="1200" dirty="0">
                          <a:solidFill>
                            <a:srgbClr val="333399"/>
                          </a:solidFill>
                          <a:latin typeface="+mn-lt"/>
                          <a:ea typeface="+mn-ea"/>
                          <a:cs typeface="+mn-cs"/>
                        </a:rPr>
                        <a:t>A2</a:t>
                      </a:r>
                    </a:p>
                  </a:txBody>
                  <a:tcPr>
                    <a:solidFill>
                      <a:srgbClr val="FFCC00"/>
                    </a:solidFill>
                  </a:tcPr>
                </a:tc>
                <a:tc>
                  <a:txBody>
                    <a:bodyPr/>
                    <a:lstStyle/>
                    <a:p>
                      <a:pPr marL="0" algn="l" defTabSz="914400" rtl="0" eaLnBrk="1" latinLnBrk="0" hangingPunct="1"/>
                      <a:r>
                        <a:rPr lang="vi-VN" sz="1800" kern="1200" dirty="0">
                          <a:solidFill>
                            <a:srgbClr val="333399"/>
                          </a:solidFill>
                          <a:latin typeface="+mn-lt"/>
                          <a:ea typeface="+mn-ea"/>
                          <a:cs typeface="+mn-cs"/>
                        </a:rPr>
                        <a:t>A3</a:t>
                      </a:r>
                    </a:p>
                  </a:txBody>
                  <a:tcPr>
                    <a:solidFill>
                      <a:srgbClr val="FFCC00"/>
                    </a:solid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vi-VN" sz="1800" kern="1200" dirty="0">
                          <a:solidFill>
                            <a:srgbClr val="333399"/>
                          </a:solidFill>
                          <a:latin typeface="+mn-lt"/>
                          <a:ea typeface="+mn-ea"/>
                          <a:cs typeface="+mn-cs"/>
                        </a:rPr>
                        <a:t>A1</a:t>
                      </a: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a:solidFill>
                          <a:srgbClr val="333399"/>
                        </a:solidFill>
                        <a:latin typeface="+mn-lt"/>
                        <a:ea typeface="+mn-ea"/>
                        <a:cs typeface="+mn-cs"/>
                      </a:endParaRPr>
                    </a:p>
                  </a:txBody>
                  <a:tcPr>
                    <a:solidFill>
                      <a:srgbClr val="FFCC00"/>
                    </a:solid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vi-VN" sz="1800" kern="1200" dirty="0">
                          <a:solidFill>
                            <a:srgbClr val="333399"/>
                          </a:solidFill>
                          <a:latin typeface="+mn-lt"/>
                          <a:ea typeface="+mn-ea"/>
                          <a:cs typeface="+mn-cs"/>
                        </a:rPr>
                        <a:t>A2</a:t>
                      </a: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vi-VN" sz="1800" kern="1200" dirty="0">
                          <a:solidFill>
                            <a:srgbClr val="333399"/>
                          </a:solidFill>
                          <a:latin typeface="+mn-lt"/>
                          <a:ea typeface="+mn-ea"/>
                          <a:cs typeface="+mn-cs"/>
                        </a:rPr>
                        <a:t>A3</a:t>
                      </a:r>
                    </a:p>
                  </a:txBody>
                  <a:tcPr>
                    <a:solidFill>
                      <a:srgbClr val="FFCC00"/>
                    </a:solidFill>
                  </a:tcPr>
                </a:tc>
                <a:tc>
                  <a:txBody>
                    <a:bodyPr/>
                    <a:lstStyle/>
                    <a:p>
                      <a:pPr marL="0" algn="l" defTabSz="914400" rtl="0" eaLnBrk="1" latinLnBrk="0" hangingPunct="1"/>
                      <a:endParaRPr lang="vi-VN" sz="1800" kern="120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extLst>
                  <a:ext uri="{0D108BD9-81ED-4DB2-BD59-A6C34878D82A}">
                    <a16:rowId xmlns:a16="http://schemas.microsoft.com/office/drawing/2014/main" val="10003"/>
                  </a:ext>
                </a:extLst>
              </a:tr>
            </a:tbl>
          </a:graphicData>
        </a:graphic>
      </p:graphicFrame>
      <p:graphicFrame>
        <p:nvGraphicFramePr>
          <p:cNvPr id="15" name="Content Placeholder 21"/>
          <p:cNvGraphicFramePr>
            <a:graphicFrameLocks/>
          </p:cNvGraphicFramePr>
          <p:nvPr>
            <p:extLst/>
          </p:nvPr>
        </p:nvGraphicFramePr>
        <p:xfrm>
          <a:off x="7566025" y="4506913"/>
          <a:ext cx="792088" cy="147828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tblGrid>
              <a:tr h="298832">
                <a:tc>
                  <a:txBody>
                    <a:bodyPr/>
                    <a:lstStyle/>
                    <a:p>
                      <a:r>
                        <a:rPr lang="vi-VN" dirty="0"/>
                        <a:t>u2</a:t>
                      </a:r>
                    </a:p>
                  </a:txBody>
                  <a:tcPr>
                    <a:solidFill>
                      <a:schemeClr val="accent2"/>
                    </a:solidFill>
                  </a:tcPr>
                </a:tc>
                <a:extLst>
                  <a:ext uri="{0D108BD9-81ED-4DB2-BD59-A6C34878D82A}">
                    <a16:rowId xmlns:a16="http://schemas.microsoft.com/office/drawing/2014/main" val="10000"/>
                  </a:ext>
                </a:extLst>
              </a:tr>
              <a:tr h="370840">
                <a:tc>
                  <a:txBody>
                    <a:bodyPr/>
                    <a:lstStyle/>
                    <a:p>
                      <a:r>
                        <a:rPr lang="vi-VN" dirty="0"/>
                        <a:t>u21</a:t>
                      </a:r>
                    </a:p>
                  </a:txBody>
                  <a:tcPr>
                    <a:solidFill>
                      <a:schemeClr val="accent2"/>
                    </a:solidFill>
                  </a:tcPr>
                </a:tc>
                <a:extLst>
                  <a:ext uri="{0D108BD9-81ED-4DB2-BD59-A6C34878D82A}">
                    <a16:rowId xmlns:a16="http://schemas.microsoft.com/office/drawing/2014/main" val="10001"/>
                  </a:ext>
                </a:extLst>
              </a:tr>
              <a:tr h="370840">
                <a:tc>
                  <a:txBody>
                    <a:bodyPr/>
                    <a:lstStyle/>
                    <a:p>
                      <a:r>
                        <a:rPr lang="vi-VN" dirty="0"/>
                        <a:t>u22</a:t>
                      </a:r>
                    </a:p>
                  </a:txBody>
                  <a:tcPr>
                    <a:solidFill>
                      <a:schemeClr val="accent2"/>
                    </a:solidFill>
                  </a:tcPr>
                </a:tc>
                <a:extLst>
                  <a:ext uri="{0D108BD9-81ED-4DB2-BD59-A6C34878D82A}">
                    <a16:rowId xmlns:a16="http://schemas.microsoft.com/office/drawing/2014/main" val="10002"/>
                  </a:ext>
                </a:extLst>
              </a:tr>
              <a:tr h="370840">
                <a:tc>
                  <a:txBody>
                    <a:bodyPr/>
                    <a:lstStyle/>
                    <a:p>
                      <a:r>
                        <a:rPr lang="vi-VN" dirty="0"/>
                        <a:t>u23</a:t>
                      </a:r>
                    </a:p>
                  </a:txBody>
                  <a:tcPr>
                    <a:solidFill>
                      <a:schemeClr val="accent2"/>
                    </a:solidFill>
                  </a:tcPr>
                </a:tc>
                <a:extLst>
                  <a:ext uri="{0D108BD9-81ED-4DB2-BD59-A6C34878D82A}">
                    <a16:rowId xmlns:a16="http://schemas.microsoft.com/office/drawing/2014/main" val="10003"/>
                  </a:ext>
                </a:extLst>
              </a:tr>
            </a:tbl>
          </a:graphicData>
        </a:graphic>
      </p:graphicFrame>
      <p:graphicFrame>
        <p:nvGraphicFramePr>
          <p:cNvPr id="16" name="Object 3"/>
          <p:cNvGraphicFramePr>
            <a:graphicFrameLocks noChangeAspect="1"/>
          </p:cNvGraphicFramePr>
          <p:nvPr>
            <p:extLst/>
          </p:nvPr>
        </p:nvGraphicFramePr>
        <p:xfrm>
          <a:off x="1111931" y="5083398"/>
          <a:ext cx="3198813" cy="762000"/>
        </p:xfrm>
        <a:graphic>
          <a:graphicData uri="http://schemas.openxmlformats.org/presentationml/2006/ole">
            <mc:AlternateContent xmlns:mc="http://schemas.openxmlformats.org/markup-compatibility/2006">
              <mc:Choice xmlns:v="urn:schemas-microsoft-com:vml" Requires="v">
                <p:oleObj spid="_x0000_s3083" name="Equation" r:id="rId4" imgW="1790640" imgH="431640" progId="Equation.DSMT4">
                  <p:embed/>
                </p:oleObj>
              </mc:Choice>
              <mc:Fallback>
                <p:oleObj name="Equation" r:id="rId4" imgW="1790640" imgH="431640" progId="Equation.DSMT4">
                  <p:embed/>
                  <p:pic>
                    <p:nvPicPr>
                      <p:cNvPr id="1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931" y="5083398"/>
                        <a:ext cx="31988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Rectangle 28"/>
          <p:cNvSpPr>
            <a:spLocks noChangeArrowheads="1"/>
          </p:cNvSpPr>
          <p:nvPr/>
        </p:nvSpPr>
        <p:spPr bwMode="auto">
          <a:xfrm>
            <a:off x="3547153" y="3974645"/>
            <a:ext cx="433388" cy="360363"/>
          </a:xfrm>
          <a:prstGeom prst="rect">
            <a:avLst/>
          </a:prstGeom>
          <a:noFill/>
          <a:ln w="9525">
            <a:solidFill>
              <a:srgbClr val="333399"/>
            </a:solidFill>
            <a:miter lim="800000"/>
            <a:headEnd/>
            <a:tailEnd/>
          </a:ln>
        </p:spPr>
        <p:txBody>
          <a:bodyPr lIns="18000" rIns="18000"/>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ru-RU" sz="2000" b="0" i="0" u="none" strike="noStrike" kern="0" cap="none" spc="0" normalizeH="0" baseline="0" noProof="0">
                <a:ln>
                  <a:noFill/>
                </a:ln>
                <a:solidFill>
                  <a:srgbClr val="333399"/>
                </a:solidFill>
                <a:effectLst/>
                <a:uLnTx/>
                <a:uFillTx/>
                <a:latin typeface="Times New Roman" pitchFamily="18" charset="0"/>
                <a:cs typeface="Times New Roman" pitchFamily="18" charset="0"/>
              </a:rPr>
              <a:t>A</a:t>
            </a:r>
            <a:r>
              <a:rPr kumimoji="0" lang="ru-RU" sz="20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3</a:t>
            </a:r>
          </a:p>
        </p:txBody>
      </p:sp>
      <p:sp>
        <p:nvSpPr>
          <p:cNvPr id="33" name="Line 29"/>
          <p:cNvSpPr>
            <a:spLocks noChangeShapeType="1"/>
          </p:cNvSpPr>
          <p:nvPr/>
        </p:nvSpPr>
        <p:spPr bwMode="auto">
          <a:xfrm>
            <a:off x="1103765" y="3791637"/>
            <a:ext cx="0" cy="22860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34" name="Rectangle 30"/>
          <p:cNvSpPr>
            <a:spLocks noChangeArrowheads="1"/>
          </p:cNvSpPr>
          <p:nvPr/>
        </p:nvSpPr>
        <p:spPr bwMode="auto">
          <a:xfrm>
            <a:off x="1273627" y="2100950"/>
            <a:ext cx="2425700" cy="457200"/>
          </a:xfrm>
          <a:prstGeom prst="rect">
            <a:avLst/>
          </a:prstGeom>
          <a:noFill/>
          <a:ln w="9525">
            <a:solidFill>
              <a:srgbClr val="333399"/>
            </a:solidFill>
            <a:miter lim="800000"/>
            <a:headEnd/>
            <a:tailEnd/>
          </a:ln>
        </p:spPr>
        <p:txBody>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vi-VN" sz="2000" b="0" i="0" u="none" strike="noStrike" kern="0" cap="none" spc="0" normalizeH="0" baseline="0" noProof="0" dirty="0">
                <a:ln>
                  <a:noFill/>
                </a:ln>
                <a:solidFill>
                  <a:srgbClr val="333399"/>
                </a:solidFill>
                <a:effectLst/>
                <a:uLnTx/>
                <a:uFillTx/>
                <a:latin typeface="Times New Roman" pitchFamily="18" charset="0"/>
                <a:cs typeface="Times New Roman" pitchFamily="18" charset="0"/>
              </a:rPr>
              <a:t>Chọn nhà cung cấp</a:t>
            </a:r>
            <a:endParaRPr kumimoji="0" lang="ru-RU" sz="2000" b="0" i="0" u="none" strike="noStrike" kern="0" cap="none" spc="0" normalizeH="0" baseline="0" noProof="0" dirty="0">
              <a:ln>
                <a:noFill/>
              </a:ln>
              <a:solidFill>
                <a:srgbClr val="333399"/>
              </a:solidFill>
              <a:effectLst/>
              <a:uLnTx/>
              <a:uFillTx/>
              <a:latin typeface="Times New Roman" pitchFamily="18" charset="0"/>
              <a:cs typeface="Times New Roman" pitchFamily="18" charset="0"/>
            </a:endParaRPr>
          </a:p>
        </p:txBody>
      </p:sp>
      <p:sp>
        <p:nvSpPr>
          <p:cNvPr id="35" name="Rectangle 31"/>
          <p:cNvSpPr>
            <a:spLocks noChangeArrowheads="1"/>
          </p:cNvSpPr>
          <p:nvPr/>
        </p:nvSpPr>
        <p:spPr bwMode="auto">
          <a:xfrm>
            <a:off x="1170440" y="2939150"/>
            <a:ext cx="581025" cy="381000"/>
          </a:xfrm>
          <a:prstGeom prst="rect">
            <a:avLst/>
          </a:prstGeom>
          <a:noFill/>
          <a:ln w="9525">
            <a:solidFill>
              <a:srgbClr val="333399"/>
            </a:solidFill>
            <a:miter lim="800000"/>
            <a:headEnd/>
            <a:tailEnd/>
          </a:ln>
        </p:spPr>
        <p:txBody>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ru-RU" sz="1200" b="0" i="0" u="none" strike="noStrike" kern="0" cap="none" spc="0" normalizeH="0" baseline="0" noProof="0">
                <a:ln>
                  <a:noFill/>
                </a:ln>
                <a:solidFill>
                  <a:srgbClr val="333399"/>
                </a:solidFill>
                <a:effectLst/>
                <a:uLnTx/>
                <a:uFillTx/>
                <a:latin typeface="Times New Roman" pitchFamily="18" charset="0"/>
                <a:cs typeface="Times New Roman" pitchFamily="18" charset="0"/>
              </a:rPr>
              <a:t>С</a:t>
            </a:r>
            <a:r>
              <a:rPr kumimoji="0" lang="ru-RU" sz="12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1</a:t>
            </a:r>
            <a:endParaRPr kumimoji="0" lang="ru-RU" sz="1200" b="0" i="0" u="none" strike="noStrike" kern="0" cap="none" spc="0" normalizeH="0" baseline="0" noProof="0">
              <a:ln>
                <a:noFill/>
              </a:ln>
              <a:solidFill>
                <a:srgbClr val="333399"/>
              </a:solidFill>
              <a:effectLst/>
              <a:uLnTx/>
              <a:uFillTx/>
              <a:latin typeface="Times New Roman" pitchFamily="18" charset="0"/>
              <a:cs typeface="Times New Roman" pitchFamily="18" charset="0"/>
            </a:endParaRPr>
          </a:p>
        </p:txBody>
      </p:sp>
      <p:sp>
        <p:nvSpPr>
          <p:cNvPr id="36" name="Rectangle 32"/>
          <p:cNvSpPr>
            <a:spLocks noChangeArrowheads="1"/>
          </p:cNvSpPr>
          <p:nvPr/>
        </p:nvSpPr>
        <p:spPr bwMode="auto">
          <a:xfrm>
            <a:off x="2966810" y="2954453"/>
            <a:ext cx="582612" cy="381000"/>
          </a:xfrm>
          <a:prstGeom prst="rect">
            <a:avLst/>
          </a:prstGeom>
          <a:noFill/>
          <a:ln w="9525">
            <a:solidFill>
              <a:srgbClr val="333399"/>
            </a:solidFill>
            <a:miter lim="800000"/>
            <a:headEnd/>
            <a:tailEnd/>
          </a:ln>
        </p:spPr>
        <p:txBody>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ru-RU" sz="1200" b="0" i="0" u="none" strike="noStrike" kern="0" cap="none" spc="0" normalizeH="0" baseline="0" noProof="0">
                <a:ln>
                  <a:noFill/>
                </a:ln>
                <a:solidFill>
                  <a:srgbClr val="333399"/>
                </a:solidFill>
                <a:effectLst/>
                <a:uLnTx/>
                <a:uFillTx/>
                <a:latin typeface="Times New Roman" pitchFamily="18" charset="0"/>
                <a:cs typeface="Times New Roman" pitchFamily="18" charset="0"/>
              </a:rPr>
              <a:t>С</a:t>
            </a:r>
            <a:r>
              <a:rPr kumimoji="0" lang="ru-RU" sz="12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2</a:t>
            </a:r>
            <a:endParaRPr kumimoji="0" lang="ru-RU" sz="1200" b="0" i="0" u="none" strike="noStrike" kern="0" cap="none" spc="0" normalizeH="0" baseline="0" noProof="0">
              <a:ln>
                <a:noFill/>
              </a:ln>
              <a:solidFill>
                <a:srgbClr val="333399"/>
              </a:solidFill>
              <a:effectLst/>
              <a:uLnTx/>
              <a:uFillTx/>
              <a:latin typeface="Times New Roman" pitchFamily="18" charset="0"/>
              <a:cs typeface="Times New Roman" pitchFamily="18" charset="0"/>
            </a:endParaRPr>
          </a:p>
        </p:txBody>
      </p:sp>
      <p:sp>
        <p:nvSpPr>
          <p:cNvPr id="37" name="Line 33"/>
          <p:cNvSpPr>
            <a:spLocks noChangeShapeType="1"/>
          </p:cNvSpPr>
          <p:nvPr/>
        </p:nvSpPr>
        <p:spPr bwMode="auto">
          <a:xfrm>
            <a:off x="2784927" y="2605775"/>
            <a:ext cx="441325" cy="38100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38" name="Line 35"/>
          <p:cNvSpPr>
            <a:spLocks noChangeShapeType="1"/>
          </p:cNvSpPr>
          <p:nvPr/>
        </p:nvSpPr>
        <p:spPr bwMode="auto">
          <a:xfrm flipV="1">
            <a:off x="1111931" y="3787320"/>
            <a:ext cx="2651916" cy="4316"/>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39" name="Line 36"/>
          <p:cNvSpPr>
            <a:spLocks noChangeShapeType="1"/>
          </p:cNvSpPr>
          <p:nvPr/>
        </p:nvSpPr>
        <p:spPr bwMode="auto">
          <a:xfrm flipV="1">
            <a:off x="1551440" y="3540813"/>
            <a:ext cx="1593850" cy="1632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0" name="Line 37"/>
          <p:cNvSpPr>
            <a:spLocks noChangeShapeType="1"/>
          </p:cNvSpPr>
          <p:nvPr/>
        </p:nvSpPr>
        <p:spPr bwMode="auto">
          <a:xfrm flipV="1">
            <a:off x="1551440" y="3320150"/>
            <a:ext cx="0" cy="26670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1" name="Line 38"/>
          <p:cNvSpPr>
            <a:spLocks noChangeShapeType="1"/>
          </p:cNvSpPr>
          <p:nvPr/>
        </p:nvSpPr>
        <p:spPr bwMode="auto">
          <a:xfrm flipV="1">
            <a:off x="2389639" y="3586850"/>
            <a:ext cx="2723" cy="41910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2" name="Line 39"/>
          <p:cNvSpPr>
            <a:spLocks noChangeShapeType="1"/>
          </p:cNvSpPr>
          <p:nvPr/>
        </p:nvSpPr>
        <p:spPr bwMode="auto">
          <a:xfrm flipV="1">
            <a:off x="3145290" y="3320150"/>
            <a:ext cx="6350" cy="220663"/>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3" name="Line 41"/>
          <p:cNvSpPr>
            <a:spLocks noChangeShapeType="1"/>
          </p:cNvSpPr>
          <p:nvPr/>
        </p:nvSpPr>
        <p:spPr bwMode="auto">
          <a:xfrm flipH="1">
            <a:off x="1399040" y="2558150"/>
            <a:ext cx="684212" cy="381000"/>
          </a:xfrm>
          <a:prstGeom prst="line">
            <a:avLst/>
          </a:prstGeom>
          <a:noFill/>
          <a:ln w="9525">
            <a:solidFill>
              <a:srgbClr val="333399"/>
            </a:solidFill>
            <a:miter lim="800000"/>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4" name="Line 42"/>
          <p:cNvSpPr>
            <a:spLocks noChangeShapeType="1"/>
          </p:cNvSpPr>
          <p:nvPr/>
        </p:nvSpPr>
        <p:spPr bwMode="auto">
          <a:xfrm>
            <a:off x="3763847" y="3756712"/>
            <a:ext cx="0" cy="217487"/>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5" name="Rectangle 44"/>
          <p:cNvSpPr>
            <a:spLocks noChangeArrowheads="1"/>
          </p:cNvSpPr>
          <p:nvPr/>
        </p:nvSpPr>
        <p:spPr bwMode="auto">
          <a:xfrm>
            <a:off x="2208665" y="3972613"/>
            <a:ext cx="452437" cy="342900"/>
          </a:xfrm>
          <a:prstGeom prst="rect">
            <a:avLst/>
          </a:prstGeom>
          <a:noFill/>
          <a:ln w="9525">
            <a:solidFill>
              <a:srgbClr val="333399"/>
            </a:solidFill>
            <a:miter lim="800000"/>
            <a:headEnd/>
            <a:tailEnd/>
          </a:ln>
        </p:spPr>
        <p:txBody>
          <a:bodyPr lIns="18000" rIns="18000"/>
          <a:lstStyle/>
          <a:p>
            <a:pPr marL="0" marR="0" lvl="0" indent="0" defTabSz="914400" eaLnBrk="0" fontAlgn="auto" latinLnBrk="0" hangingPunct="0">
              <a:lnSpc>
                <a:spcPct val="100000"/>
              </a:lnSpc>
              <a:spcBef>
                <a:spcPts val="0"/>
              </a:spcBef>
              <a:spcAft>
                <a:spcPts val="0"/>
              </a:spcAft>
              <a:buClrTx/>
              <a:buSzTx/>
              <a:buFontTx/>
              <a:buNone/>
              <a:tabLst/>
              <a:defRPr/>
            </a:pPr>
            <a:r>
              <a:rPr kumimoji="0" lang="ru-RU" sz="2000" b="0" i="0" u="none" strike="noStrike" kern="0" cap="none" spc="0" normalizeH="0" baseline="0" noProof="0">
                <a:ln>
                  <a:noFill/>
                </a:ln>
                <a:solidFill>
                  <a:srgbClr val="333399"/>
                </a:solidFill>
                <a:effectLst/>
                <a:uLnTx/>
                <a:uFillTx/>
                <a:latin typeface="Times New Roman" pitchFamily="18" charset="0"/>
                <a:cs typeface="Times New Roman" pitchFamily="18" charset="0"/>
              </a:rPr>
              <a:t>A</a:t>
            </a:r>
            <a:r>
              <a:rPr kumimoji="0" lang="ru-RU" sz="20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2</a:t>
            </a:r>
          </a:p>
        </p:txBody>
      </p:sp>
      <p:sp>
        <p:nvSpPr>
          <p:cNvPr id="47" name="Rectangle 43"/>
          <p:cNvSpPr>
            <a:spLocks noChangeArrowheads="1"/>
          </p:cNvSpPr>
          <p:nvPr/>
        </p:nvSpPr>
        <p:spPr bwMode="auto">
          <a:xfrm>
            <a:off x="671965" y="3992108"/>
            <a:ext cx="727075" cy="342900"/>
          </a:xfrm>
          <a:prstGeom prst="rect">
            <a:avLst/>
          </a:prstGeom>
          <a:noFill/>
          <a:ln w="9525">
            <a:solidFill>
              <a:srgbClr val="333399"/>
            </a:solidFill>
            <a:miter lim="800000"/>
            <a:headEnd/>
            <a:tailEnd/>
          </a:ln>
        </p:spPr>
        <p:txBody>
          <a:bodyPr lIns="18000" rIns="18000"/>
          <a:lstStyle/>
          <a:p>
            <a:pPr marL="0" marR="0" lvl="0" indent="0" defTabSz="914400" eaLnBrk="0" fontAlgn="auto" latinLnBrk="0" hangingPunct="0">
              <a:lnSpc>
                <a:spcPct val="100000"/>
              </a:lnSpc>
              <a:spcBef>
                <a:spcPts val="0"/>
              </a:spcBef>
              <a:spcAft>
                <a:spcPts val="0"/>
              </a:spcAft>
              <a:buClrTx/>
              <a:buSzTx/>
              <a:buFontTx/>
              <a:buNone/>
              <a:tabLst/>
              <a:defRPr/>
            </a:pPr>
            <a:r>
              <a:rPr kumimoji="0" lang="ru-RU" sz="1800" b="0" i="0" u="none" strike="noStrike" kern="0" cap="none" spc="0" normalizeH="0" baseline="0" noProof="0">
                <a:ln>
                  <a:noFill/>
                </a:ln>
                <a:solidFill>
                  <a:srgbClr val="333399"/>
                </a:solidFill>
                <a:effectLst/>
                <a:uLnTx/>
                <a:uFillTx/>
                <a:latin typeface="Times New Roman" pitchFamily="18" charset="0"/>
                <a:cs typeface="Times New Roman" pitchFamily="18" charset="0"/>
              </a:rPr>
              <a:t>A</a:t>
            </a:r>
            <a:r>
              <a:rPr kumimoji="0" lang="ru-RU" sz="18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1</a:t>
            </a:r>
          </a:p>
        </p:txBody>
      </p:sp>
    </p:spTree>
    <p:extLst>
      <p:ext uri="{BB962C8B-B14F-4D97-AF65-F5344CB8AC3E}">
        <p14:creationId xmlns:p14="http://schemas.microsoft.com/office/powerpoint/2010/main" val="23364507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err="1">
                <a:solidFill>
                  <a:srgbClr val="FF0000"/>
                </a:solidFill>
              </a:rPr>
              <a:t>Tóm</a:t>
            </a:r>
            <a:r>
              <a:rPr lang="en-US" sz="3200" b="1" dirty="0">
                <a:solidFill>
                  <a:srgbClr val="FF0000"/>
                </a:solidFill>
              </a:rPr>
              <a:t> </a:t>
            </a:r>
            <a:r>
              <a:rPr lang="en-US" sz="3200" b="1" dirty="0" err="1">
                <a:solidFill>
                  <a:srgbClr val="FF0000"/>
                </a:solidFill>
              </a:rPr>
              <a:t>tắt</a:t>
            </a:r>
            <a:r>
              <a:rPr lang="en-US" sz="3200" b="1" dirty="0">
                <a:solidFill>
                  <a:srgbClr val="FF0000"/>
                </a:solidFill>
              </a:rPr>
              <a:t> AHP</a:t>
            </a:r>
          </a:p>
        </p:txBody>
      </p:sp>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2"/>
          </p:nvPr>
        </p:nvSpPr>
        <p:spPr>
          <a:xfrm>
            <a:off x="440871" y="1647825"/>
            <a:ext cx="4040188" cy="3951288"/>
          </a:xfrm>
        </p:spPr>
        <p:txBody>
          <a:bodyPr>
            <a:normAutofit fontScale="92500" lnSpcReduction="10000"/>
          </a:bodyPr>
          <a:lstStyle/>
          <a:p>
            <a:pPr>
              <a:buFont typeface="Wingdings" pitchFamily="2" charset="2"/>
              <a:buChar char="§"/>
            </a:pPr>
            <a:r>
              <a:rPr lang="en-US" sz="2800" b="1" u="sng" dirty="0" err="1"/>
              <a:t>Cách</a:t>
            </a:r>
            <a:r>
              <a:rPr lang="en-US" sz="2800" b="1" u="sng" dirty="0"/>
              <a:t> </a:t>
            </a:r>
            <a:r>
              <a:rPr lang="en-US" sz="2800" b="1" u="sng" dirty="0" err="1"/>
              <a:t>tiếp</a:t>
            </a:r>
            <a:r>
              <a:rPr lang="en-US" sz="2800" b="1" u="sng" dirty="0"/>
              <a:t> </a:t>
            </a:r>
            <a:r>
              <a:rPr lang="en-US" sz="2800" b="1" u="sng" dirty="0" err="1"/>
              <a:t>cận</a:t>
            </a:r>
            <a:endParaRPr lang="en-US" sz="2800" b="1" u="sng" dirty="0"/>
          </a:p>
          <a:p>
            <a:pPr lvl="1"/>
            <a:r>
              <a:rPr lang="en-US" sz="2600" dirty="0" err="1"/>
              <a:t>Đơn</a:t>
            </a:r>
            <a:r>
              <a:rPr lang="en-US" sz="2600" dirty="0"/>
              <a:t> </a:t>
            </a:r>
            <a:r>
              <a:rPr lang="en-US" sz="2600" dirty="0" err="1"/>
              <a:t>giản</a:t>
            </a:r>
            <a:r>
              <a:rPr lang="en-US" sz="2600" dirty="0"/>
              <a:t> ma </a:t>
            </a:r>
            <a:r>
              <a:rPr lang="en-US" sz="2600" dirty="0" err="1"/>
              <a:t>trận</a:t>
            </a:r>
            <a:r>
              <a:rPr lang="en-US" sz="2600" dirty="0"/>
              <a:t> so </a:t>
            </a:r>
            <a:r>
              <a:rPr lang="en-US" sz="2600" dirty="0" err="1"/>
              <a:t>sánh</a:t>
            </a:r>
            <a:r>
              <a:rPr lang="en-US" sz="2600" dirty="0"/>
              <a:t>.</a:t>
            </a:r>
          </a:p>
          <a:p>
            <a:pPr lvl="1"/>
            <a:r>
              <a:rPr lang="en-US" sz="2600" dirty="0" err="1"/>
              <a:t>Sử</a:t>
            </a:r>
            <a:r>
              <a:rPr lang="en-US" sz="2600" dirty="0"/>
              <a:t> </a:t>
            </a:r>
            <a:r>
              <a:rPr lang="en-US" sz="2600" dirty="0" err="1"/>
              <a:t>dụng</a:t>
            </a:r>
            <a:r>
              <a:rPr lang="en-US" sz="2600" dirty="0"/>
              <a:t> </a:t>
            </a:r>
            <a:r>
              <a:rPr lang="en-US" sz="2600" dirty="0" err="1"/>
              <a:t>lý</a:t>
            </a:r>
            <a:r>
              <a:rPr lang="en-US" sz="2600" dirty="0"/>
              <a:t> </a:t>
            </a:r>
            <a:r>
              <a:rPr lang="en-US" sz="2600" dirty="0" err="1"/>
              <a:t>thuyết</a:t>
            </a:r>
            <a:r>
              <a:rPr lang="en-US" sz="2600" dirty="0"/>
              <a:t> </a:t>
            </a:r>
            <a:r>
              <a:rPr lang="en-US" sz="2600" dirty="0" err="1"/>
              <a:t>tập</a:t>
            </a:r>
            <a:r>
              <a:rPr lang="en-US" sz="2600" dirty="0"/>
              <a:t> </a:t>
            </a:r>
            <a:r>
              <a:rPr lang="en-US" sz="2600" dirty="0" err="1"/>
              <a:t>mờ</a:t>
            </a:r>
            <a:r>
              <a:rPr lang="en-US" sz="2600" dirty="0"/>
              <a:t> </a:t>
            </a:r>
            <a:r>
              <a:rPr lang="en-US" sz="2600" dirty="0" err="1"/>
              <a:t>xử</a:t>
            </a:r>
            <a:r>
              <a:rPr lang="en-US" sz="2600" dirty="0"/>
              <a:t> </a:t>
            </a:r>
            <a:r>
              <a:rPr lang="en-US" sz="2600" dirty="0" err="1"/>
              <a:t>lý</a:t>
            </a:r>
            <a:r>
              <a:rPr lang="en-US" sz="2600" dirty="0"/>
              <a:t> </a:t>
            </a:r>
            <a:r>
              <a:rPr lang="en-US" sz="2600" dirty="0" err="1"/>
              <a:t>với</a:t>
            </a:r>
            <a:r>
              <a:rPr lang="en-US" sz="2600" dirty="0"/>
              <a:t> </a:t>
            </a:r>
            <a:r>
              <a:rPr lang="en-US" sz="2600" dirty="0" err="1"/>
              <a:t>thông</a:t>
            </a:r>
            <a:r>
              <a:rPr lang="en-US" sz="2600" dirty="0"/>
              <a:t> tin </a:t>
            </a:r>
            <a:r>
              <a:rPr lang="en-US" sz="2600" dirty="0" err="1"/>
              <a:t>không</a:t>
            </a:r>
            <a:r>
              <a:rPr lang="en-US" sz="2600" dirty="0"/>
              <a:t> </a:t>
            </a:r>
            <a:r>
              <a:rPr lang="en-US" sz="2600" dirty="0" err="1"/>
              <a:t>chính</a:t>
            </a:r>
            <a:r>
              <a:rPr lang="en-US" sz="2600" dirty="0"/>
              <a:t> </a:t>
            </a:r>
            <a:r>
              <a:rPr lang="en-US" sz="2600" dirty="0" err="1"/>
              <a:t>xác</a:t>
            </a:r>
            <a:endParaRPr lang="en-US" sz="2600" dirty="0"/>
          </a:p>
          <a:p>
            <a:pPr lvl="1"/>
            <a:r>
              <a:rPr lang="en-US" sz="2600" dirty="0" err="1"/>
              <a:t>Dạng</a:t>
            </a:r>
            <a:r>
              <a:rPr lang="en-US" sz="2600" dirty="0"/>
              <a:t> </a:t>
            </a:r>
            <a:r>
              <a:rPr lang="en-US" sz="2600" dirty="0" err="1"/>
              <a:t>đánh</a:t>
            </a:r>
            <a:r>
              <a:rPr lang="en-US" sz="2600" dirty="0"/>
              <a:t> </a:t>
            </a:r>
            <a:r>
              <a:rPr lang="en-US" sz="2600" dirty="0" err="1"/>
              <a:t>giá</a:t>
            </a:r>
            <a:r>
              <a:rPr lang="en-US" sz="2600" dirty="0"/>
              <a:t>: </a:t>
            </a:r>
            <a:r>
              <a:rPr lang="fr-FR" sz="2600" dirty="0"/>
              <a:t>“</a:t>
            </a:r>
            <a:r>
              <a:rPr lang="fr-FR" sz="2600" dirty="0" err="1"/>
              <a:t>tốt</a:t>
            </a:r>
            <a:r>
              <a:rPr lang="fr-FR" sz="2600" dirty="0"/>
              <a:t> </a:t>
            </a:r>
            <a:r>
              <a:rPr lang="fr-FR" sz="2600" dirty="0" err="1"/>
              <a:t>nhất</a:t>
            </a:r>
            <a:r>
              <a:rPr lang="fr-FR" sz="2600" dirty="0"/>
              <a:t>” </a:t>
            </a:r>
            <a:r>
              <a:rPr lang="fr-FR" sz="2600" dirty="0" err="1"/>
              <a:t>hoặc</a:t>
            </a:r>
            <a:r>
              <a:rPr lang="fr-FR" sz="2600" dirty="0"/>
              <a:t> “</a:t>
            </a:r>
            <a:r>
              <a:rPr lang="fr-FR" sz="2600" dirty="0" err="1"/>
              <a:t>tệ</a:t>
            </a:r>
            <a:r>
              <a:rPr lang="fr-FR" sz="2600" dirty="0"/>
              <a:t> </a:t>
            </a:r>
            <a:r>
              <a:rPr lang="fr-FR" sz="2600" dirty="0" err="1"/>
              <a:t>nhất</a:t>
            </a:r>
            <a:r>
              <a:rPr lang="fr-FR" sz="2600" dirty="0"/>
              <a:t>”, “</a:t>
            </a:r>
            <a:r>
              <a:rPr lang="fr-FR" sz="2600" dirty="0" err="1"/>
              <a:t>yêu</a:t>
            </a:r>
            <a:r>
              <a:rPr lang="fr-FR" sz="2600" dirty="0"/>
              <a:t> </a:t>
            </a:r>
            <a:r>
              <a:rPr lang="fr-FR" sz="2600" dirty="0" err="1"/>
              <a:t>thích</a:t>
            </a:r>
            <a:r>
              <a:rPr lang="fr-FR" sz="2600" dirty="0"/>
              <a:t> </a:t>
            </a:r>
            <a:r>
              <a:rPr lang="fr-FR" sz="2600" dirty="0" err="1"/>
              <a:t>nhất</a:t>
            </a:r>
            <a:r>
              <a:rPr lang="fr-FR" sz="2600" dirty="0"/>
              <a:t>” </a:t>
            </a:r>
            <a:r>
              <a:rPr lang="fr-FR" sz="2600" dirty="0" err="1"/>
              <a:t>hoặc</a:t>
            </a:r>
            <a:r>
              <a:rPr lang="fr-FR" sz="2600" dirty="0"/>
              <a:t> “</a:t>
            </a:r>
            <a:r>
              <a:rPr lang="fr-FR" sz="2600" dirty="0" err="1"/>
              <a:t>không</a:t>
            </a:r>
            <a:r>
              <a:rPr lang="fr-FR" sz="2600" dirty="0"/>
              <a:t> </a:t>
            </a:r>
            <a:r>
              <a:rPr lang="fr-FR" sz="2600" dirty="0" err="1"/>
              <a:t>yêu</a:t>
            </a:r>
            <a:r>
              <a:rPr lang="fr-FR" sz="2600" dirty="0"/>
              <a:t> </a:t>
            </a:r>
            <a:r>
              <a:rPr lang="fr-FR" sz="2600" dirty="0" err="1"/>
              <a:t>thích</a:t>
            </a:r>
            <a:r>
              <a:rPr lang="fr-FR" sz="2600" dirty="0"/>
              <a:t>”.</a:t>
            </a:r>
            <a:endParaRPr lang="en-US" dirty="0"/>
          </a:p>
        </p:txBody>
      </p:sp>
      <p:sp>
        <p:nvSpPr>
          <p:cNvPr id="7" name="Text Placeholder 6"/>
          <p:cNvSpPr>
            <a:spLocks noGrp="1"/>
          </p:cNvSpPr>
          <p:nvPr>
            <p:ph type="body" sz="quarter" idx="3"/>
          </p:nvPr>
        </p:nvSpPr>
        <p:spPr/>
        <p:txBody>
          <a:bodyPr/>
          <a:lstStyle/>
          <a:p>
            <a:endParaRPr lang="en-US"/>
          </a:p>
        </p:txBody>
      </p:sp>
      <p:sp>
        <p:nvSpPr>
          <p:cNvPr id="8" name="Content Placeholder 7"/>
          <p:cNvSpPr>
            <a:spLocks noGrp="1"/>
          </p:cNvSpPr>
          <p:nvPr>
            <p:ph sz="quarter" idx="4"/>
          </p:nvPr>
        </p:nvSpPr>
        <p:spPr>
          <a:xfrm>
            <a:off x="4677682" y="1647825"/>
            <a:ext cx="4041775" cy="3951288"/>
          </a:xfrm>
        </p:spPr>
        <p:txBody>
          <a:bodyPr/>
          <a:lstStyle/>
          <a:p>
            <a:pPr>
              <a:buFont typeface="Wingdings" pitchFamily="2" charset="2"/>
              <a:buChar char="§"/>
            </a:pPr>
            <a:r>
              <a:rPr lang="en-US" sz="2600" b="1" u="sng" dirty="0" err="1"/>
              <a:t>Phương</a:t>
            </a:r>
            <a:r>
              <a:rPr lang="en-US" sz="2600" b="1" u="sng" dirty="0"/>
              <a:t> </a:t>
            </a:r>
            <a:r>
              <a:rPr lang="en-US" sz="2600" b="1" u="sng" dirty="0" err="1"/>
              <a:t>pháp</a:t>
            </a:r>
            <a:r>
              <a:rPr lang="en-US" sz="2600" b="1" u="sng" dirty="0"/>
              <a:t> </a:t>
            </a:r>
            <a:r>
              <a:rPr lang="en-US" sz="2600" b="1" u="sng" dirty="0" err="1"/>
              <a:t>cải</a:t>
            </a:r>
            <a:r>
              <a:rPr lang="en-US" sz="2600" b="1" u="sng" dirty="0"/>
              <a:t> </a:t>
            </a:r>
            <a:r>
              <a:rPr lang="en-US" sz="2600" b="1" u="sng" dirty="0" err="1"/>
              <a:t>tiến</a:t>
            </a:r>
            <a:r>
              <a:rPr lang="en-US" sz="2600" b="1" u="sng" dirty="0"/>
              <a:t>:</a:t>
            </a:r>
          </a:p>
          <a:p>
            <a:pPr lvl="1"/>
            <a:r>
              <a:rPr lang="en-US" sz="2400" dirty="0" err="1"/>
              <a:t>Cơ</a:t>
            </a:r>
            <a:r>
              <a:rPr lang="en-US" sz="2400" dirty="0"/>
              <a:t> </a:t>
            </a:r>
            <a:r>
              <a:rPr lang="en-US" sz="2400" dirty="0" err="1"/>
              <a:t>sở</a:t>
            </a:r>
            <a:r>
              <a:rPr lang="en-US" sz="2400" dirty="0"/>
              <a:t> AHP.</a:t>
            </a:r>
          </a:p>
          <a:p>
            <a:pPr lvl="1"/>
            <a:r>
              <a:rPr lang="en-US" sz="2400" dirty="0" err="1"/>
              <a:t>Dạng</a:t>
            </a:r>
            <a:r>
              <a:rPr lang="en-US" sz="2400" dirty="0"/>
              <a:t> </a:t>
            </a:r>
            <a:r>
              <a:rPr lang="en-US" sz="2400" dirty="0" err="1"/>
              <a:t>đánh</a:t>
            </a:r>
            <a:r>
              <a:rPr lang="en-US" sz="2400" dirty="0"/>
              <a:t> </a:t>
            </a:r>
            <a:r>
              <a:rPr lang="en-US" sz="2400" dirty="0" err="1"/>
              <a:t>giá</a:t>
            </a:r>
            <a:r>
              <a:rPr lang="en-US" sz="2400" dirty="0"/>
              <a:t> </a:t>
            </a:r>
            <a:r>
              <a:rPr lang="en-US" sz="2400" dirty="0" err="1"/>
              <a:t>yêu</a:t>
            </a:r>
            <a:r>
              <a:rPr lang="en-US" sz="2400" dirty="0"/>
              <a:t> </a:t>
            </a:r>
            <a:r>
              <a:rPr lang="en-US" sz="2400" dirty="0" err="1"/>
              <a:t>thích</a:t>
            </a:r>
            <a:r>
              <a:rPr lang="en-US" sz="2400" dirty="0"/>
              <a:t> </a:t>
            </a:r>
            <a:r>
              <a:rPr lang="en-US" sz="2400" dirty="0" err="1"/>
              <a:t>nhất</a:t>
            </a:r>
            <a:r>
              <a:rPr lang="en-US" sz="2400" dirty="0"/>
              <a:t>.</a:t>
            </a:r>
          </a:p>
          <a:p>
            <a:pPr lvl="1"/>
            <a:r>
              <a:rPr lang="en-US" sz="2400" dirty="0" err="1"/>
              <a:t>Lý</a:t>
            </a:r>
            <a:r>
              <a:rPr lang="en-US" sz="2400" dirty="0"/>
              <a:t> </a:t>
            </a:r>
            <a:r>
              <a:rPr lang="en-US" sz="2400" dirty="0" err="1"/>
              <a:t>thuyết</a:t>
            </a:r>
            <a:r>
              <a:rPr lang="en-US" sz="2400" dirty="0"/>
              <a:t> </a:t>
            </a:r>
            <a:r>
              <a:rPr lang="en-US" sz="2400" dirty="0" err="1"/>
              <a:t>Dempster</a:t>
            </a:r>
            <a:r>
              <a:rPr lang="en-US" sz="2400" dirty="0"/>
              <a:t> Shafer.</a:t>
            </a:r>
          </a:p>
          <a:p>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9/19/2016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67</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30556269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p>
        </p:txBody>
      </p:sp>
      <p:sp>
        <p:nvSpPr>
          <p:cNvPr id="3" name="Slide Number Placeholder 2"/>
          <p:cNvSpPr>
            <a:spLocks noGrp="1"/>
          </p:cNvSpPr>
          <p:nvPr>
            <p:ph type="sldNum" sz="quarter" idx="12"/>
          </p:nvPr>
        </p:nvSpPr>
        <p:spPr/>
        <p:txBody>
          <a:bodyPr/>
          <a:lstStyle/>
          <a:p>
            <a:pPr>
              <a:defRPr/>
            </a:pPr>
            <a:fld id="{7850C893-1C93-4BE3-AEB5-41081444F193}" type="slidenum">
              <a:rPr lang="en-US" smtClean="0"/>
              <a:pPr>
                <a:defRPr/>
              </a:pPr>
              <a:t>68</a:t>
            </a:fld>
            <a:endParaRPr lang="en-US"/>
          </a:p>
        </p:txBody>
      </p:sp>
      <p:pic>
        <p:nvPicPr>
          <p:cNvPr id="5" name="Picture 4"/>
          <p:cNvPicPr>
            <a:picLocks noChangeAspect="1"/>
          </p:cNvPicPr>
          <p:nvPr/>
        </p:nvPicPr>
        <p:blipFill>
          <a:blip r:embed="rId2"/>
          <a:stretch>
            <a:fillRect/>
          </a:stretch>
        </p:blipFill>
        <p:spPr>
          <a:xfrm>
            <a:off x="33337" y="457200"/>
            <a:ext cx="9144000" cy="3505200"/>
          </a:xfrm>
          <a:prstGeom prst="rect">
            <a:avLst/>
          </a:prstGeom>
        </p:spPr>
      </p:pic>
      <p:pic>
        <p:nvPicPr>
          <p:cNvPr id="6" name="Picture 5"/>
          <p:cNvPicPr>
            <a:picLocks noChangeAspect="1"/>
          </p:cNvPicPr>
          <p:nvPr/>
        </p:nvPicPr>
        <p:blipFill>
          <a:blip r:embed="rId3"/>
          <a:stretch>
            <a:fillRect/>
          </a:stretch>
        </p:blipFill>
        <p:spPr>
          <a:xfrm>
            <a:off x="219075" y="3657601"/>
            <a:ext cx="8420100" cy="3200400"/>
          </a:xfrm>
          <a:prstGeom prst="rect">
            <a:avLst/>
          </a:prstGeom>
        </p:spPr>
      </p:pic>
    </p:spTree>
    <p:extLst>
      <p:ext uri="{BB962C8B-B14F-4D97-AF65-F5344CB8AC3E}">
        <p14:creationId xmlns:p14="http://schemas.microsoft.com/office/powerpoint/2010/main" val="1760939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7"/>
          <p:cNvPicPr>
            <a:picLocks noGrp="1" noChangeAspect="1" noChangeArrowheads="1"/>
          </p:cNvPicPr>
          <p:nvPr>
            <p:ph idx="1"/>
          </p:nvPr>
        </p:nvPicPr>
        <p:blipFill>
          <a:blip r:embed="rId2" cstate="print"/>
          <a:srcRect/>
          <a:stretch>
            <a:fillRect/>
          </a:stretch>
        </p:blipFill>
        <p:spPr>
          <a:xfrm>
            <a:off x="990600" y="1219200"/>
            <a:ext cx="6858000" cy="3581400"/>
          </a:xfrm>
          <a:noFill/>
          <a:ln>
            <a:solidFill>
              <a:srgbClr val="FF0000"/>
            </a:solidFill>
          </a:ln>
        </p:spPr>
      </p:pic>
      <p:sp>
        <p:nvSpPr>
          <p:cNvPr id="5" name="Text Box 9"/>
          <p:cNvSpPr txBox="1">
            <a:spLocks noChangeArrowheads="1"/>
          </p:cNvSpPr>
          <p:nvPr/>
        </p:nvSpPr>
        <p:spPr bwMode="auto">
          <a:xfrm>
            <a:off x="2057400" y="4191000"/>
            <a:ext cx="4876800" cy="523875"/>
          </a:xfrm>
          <a:prstGeom prst="rect">
            <a:avLst/>
          </a:prstGeom>
          <a:noFill/>
          <a:ln w="9525">
            <a:noFill/>
            <a:miter lim="800000"/>
            <a:headEnd/>
            <a:tailEnd/>
          </a:ln>
        </p:spPr>
        <p:txBody>
          <a:bodyPr>
            <a:spAutoFit/>
          </a:bodyPr>
          <a:lstStyle/>
          <a:p>
            <a:pPr algn="r">
              <a:spcBef>
                <a:spcPct val="50000"/>
              </a:spcBef>
              <a:defRPr/>
            </a:pPr>
            <a:r>
              <a:rPr lang="en-US" sz="2800" b="1" dirty="0">
                <a:solidFill>
                  <a:srgbClr val="FF0000"/>
                </a:solidFill>
                <a:effectLst>
                  <a:outerShdw blurRad="38100" dist="38100" dir="2700000" algn="tl">
                    <a:srgbClr val="000000">
                      <a:alpha val="43137"/>
                    </a:srgbClr>
                  </a:outerShdw>
                </a:effectLst>
              </a:rPr>
              <a:t>THAT’S ALL; THANK YOU</a:t>
            </a:r>
          </a:p>
        </p:txBody>
      </p:sp>
    </p:spTree>
    <p:extLst>
      <p:ext uri="{BB962C8B-B14F-4D97-AF65-F5344CB8AC3E}">
        <p14:creationId xmlns:p14="http://schemas.microsoft.com/office/powerpoint/2010/main" val="223563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382000" cy="1143000"/>
          </a:xfrm>
        </p:spPr>
        <p:txBody>
          <a:bodyPr>
            <a:normAutofit/>
          </a:bodyPr>
          <a:lstStyle/>
          <a:p>
            <a:pPr algn="l"/>
            <a:r>
              <a:rPr lang="en-US" sz="3200" b="1" dirty="0">
                <a:solidFill>
                  <a:srgbClr val="FF0000"/>
                </a:solidFill>
              </a:rPr>
              <a:t>3. </a:t>
            </a:r>
            <a:r>
              <a:rPr lang="en-US" sz="3200" b="1" dirty="0" err="1">
                <a:solidFill>
                  <a:srgbClr val="FF0000"/>
                </a:solidFill>
              </a:rPr>
              <a:t>Hướng</a:t>
            </a:r>
            <a:r>
              <a:rPr lang="en-US" sz="3200" b="1" dirty="0">
                <a:solidFill>
                  <a:srgbClr val="FF0000"/>
                </a:solidFill>
              </a:rPr>
              <a:t> </a:t>
            </a:r>
            <a:r>
              <a:rPr lang="en-US" sz="3200" b="1" dirty="0" err="1">
                <a:solidFill>
                  <a:srgbClr val="FF0000"/>
                </a:solidFill>
              </a:rPr>
              <a:t>giải</a:t>
            </a:r>
            <a:r>
              <a:rPr lang="en-US" sz="3200" b="1" dirty="0">
                <a:solidFill>
                  <a:srgbClr val="FF0000"/>
                </a:solidFill>
              </a:rPr>
              <a:t> </a:t>
            </a:r>
            <a:r>
              <a:rPr lang="en-US" sz="3200" b="1" dirty="0" err="1">
                <a:solidFill>
                  <a:srgbClr val="FF0000"/>
                </a:solidFill>
              </a:rPr>
              <a:t>bài</a:t>
            </a:r>
            <a:r>
              <a:rPr lang="en-US" sz="3200" b="1" dirty="0">
                <a:solidFill>
                  <a:srgbClr val="FF0000"/>
                </a:solidFill>
              </a:rPr>
              <a:t> </a:t>
            </a:r>
            <a:r>
              <a:rPr lang="en-US" sz="3200" b="1" dirty="0" err="1">
                <a:solidFill>
                  <a:srgbClr val="FF0000"/>
                </a:solidFill>
              </a:rPr>
              <a:t>toán</a:t>
            </a:r>
            <a:r>
              <a:rPr lang="en-US" sz="3200" b="1" dirty="0">
                <a:solidFill>
                  <a:srgbClr val="FF0000"/>
                </a:solidFill>
              </a:rPr>
              <a:t> </a:t>
            </a:r>
            <a:r>
              <a:rPr lang="en-US" sz="3200" b="1" dirty="0" err="1">
                <a:solidFill>
                  <a:srgbClr val="FF0000"/>
                </a:solidFill>
              </a:rPr>
              <a:t>ra</a:t>
            </a:r>
            <a:r>
              <a:rPr lang="en-US" sz="3200" b="1" dirty="0">
                <a:solidFill>
                  <a:srgbClr val="FF0000"/>
                </a:solidFill>
              </a:rPr>
              <a:t> </a:t>
            </a:r>
            <a:r>
              <a:rPr lang="en-US" sz="3200" b="1" dirty="0" err="1">
                <a:solidFill>
                  <a:srgbClr val="FF0000"/>
                </a:solidFill>
              </a:rPr>
              <a:t>quyết</a:t>
            </a:r>
            <a:r>
              <a:rPr lang="en-US" sz="3200" b="1" dirty="0">
                <a:solidFill>
                  <a:srgbClr val="FF0000"/>
                </a:solidFill>
              </a:rPr>
              <a:t> </a:t>
            </a:r>
            <a:r>
              <a:rPr lang="en-US" sz="3200" b="1" dirty="0" err="1">
                <a:solidFill>
                  <a:srgbClr val="FF0000"/>
                </a:solidFill>
              </a:rPr>
              <a:t>định</a:t>
            </a:r>
            <a:r>
              <a:rPr lang="en-US" sz="3200" b="1" dirty="0">
                <a:solidFill>
                  <a:srgbClr val="FF0000"/>
                </a:solidFill>
              </a:rPr>
              <a:t> </a:t>
            </a:r>
            <a:r>
              <a:rPr lang="en-US" sz="3200" b="1" dirty="0" err="1">
                <a:solidFill>
                  <a:srgbClr val="FF0000"/>
                </a:solidFill>
              </a:rPr>
              <a:t>đa</a:t>
            </a:r>
            <a:r>
              <a:rPr lang="en-US" sz="3200" b="1" dirty="0">
                <a:solidFill>
                  <a:srgbClr val="FF0000"/>
                </a:solidFill>
              </a:rPr>
              <a:t> </a:t>
            </a:r>
            <a:r>
              <a:rPr lang="en-US" sz="3200" b="1" dirty="0" err="1">
                <a:solidFill>
                  <a:srgbClr val="FF0000"/>
                </a:solidFill>
              </a:rPr>
              <a:t>mục</a:t>
            </a:r>
            <a:r>
              <a:rPr lang="en-US" sz="3200" b="1" dirty="0">
                <a:solidFill>
                  <a:srgbClr val="FF0000"/>
                </a:solidFill>
              </a:rPr>
              <a:t> </a:t>
            </a:r>
            <a:r>
              <a:rPr lang="en-US" sz="3200" b="1" dirty="0" err="1">
                <a:solidFill>
                  <a:srgbClr val="FF0000"/>
                </a:solidFill>
              </a:rPr>
              <a:t>tiêu</a:t>
            </a:r>
            <a:endParaRPr lang="en-US" sz="3200" b="1" dirty="0">
              <a:solidFill>
                <a:srgbClr val="FF0000"/>
              </a:solidFill>
            </a:endParaRPr>
          </a:p>
        </p:txBody>
      </p:sp>
      <p:sp>
        <p:nvSpPr>
          <p:cNvPr id="9" name="Content Placeholder 8"/>
          <p:cNvSpPr>
            <a:spLocks noGrp="1"/>
          </p:cNvSpPr>
          <p:nvPr>
            <p:ph idx="1"/>
          </p:nvPr>
        </p:nvSpPr>
        <p:spPr/>
        <p:txBody>
          <a:bodyPr>
            <a:normAutofit fontScale="85000" lnSpcReduction="20000"/>
          </a:bodyPr>
          <a:lstStyle/>
          <a:p>
            <a:pPr marL="0" indent="0">
              <a:lnSpc>
                <a:spcPct val="120000"/>
              </a:lnSpc>
              <a:buNone/>
            </a:pPr>
            <a:r>
              <a:rPr lang="en-US" b="1" u="sng" dirty="0" err="1"/>
              <a:t>Hướng</a:t>
            </a:r>
            <a:r>
              <a:rPr lang="en-US" b="1" u="sng" dirty="0"/>
              <a:t> 1:</a:t>
            </a:r>
          </a:p>
          <a:p>
            <a:pPr>
              <a:lnSpc>
                <a:spcPct val="120000"/>
              </a:lnSpc>
              <a:buFont typeface="Wingdings" panose="05000000000000000000" pitchFamily="2" charset="2"/>
              <a:buChar char="§"/>
            </a:pPr>
            <a:r>
              <a:rPr lang="en-US" dirty="0" err="1"/>
              <a:t>Xây</a:t>
            </a:r>
            <a:r>
              <a:rPr lang="en-US" dirty="0"/>
              <a:t> </a:t>
            </a:r>
            <a:r>
              <a:rPr lang="en-US" dirty="0" err="1"/>
              <a:t>dựng</a:t>
            </a:r>
            <a:r>
              <a:rPr lang="en-US" dirty="0"/>
              <a:t> </a:t>
            </a:r>
            <a:r>
              <a:rPr lang="en-US" dirty="0" err="1"/>
              <a:t>tập</a:t>
            </a:r>
            <a:r>
              <a:rPr lang="en-US" dirty="0"/>
              <a:t> </a:t>
            </a:r>
            <a:r>
              <a:rPr lang="en-US" dirty="0" err="1"/>
              <a:t>tối</a:t>
            </a:r>
            <a:r>
              <a:rPr lang="en-US" dirty="0"/>
              <a:t> </a:t>
            </a:r>
            <a:r>
              <a:rPr lang="en-US" dirty="0" err="1"/>
              <a:t>ưu</a:t>
            </a:r>
            <a:r>
              <a:rPr lang="en-US" dirty="0"/>
              <a:t> Pareto</a:t>
            </a:r>
          </a:p>
          <a:p>
            <a:pPr>
              <a:lnSpc>
                <a:spcPct val="120000"/>
              </a:lnSpc>
              <a:buFont typeface="Wingdings" panose="05000000000000000000" pitchFamily="2" charset="2"/>
              <a:buChar char="§"/>
            </a:pPr>
            <a:r>
              <a:rPr lang="en-US" dirty="0" err="1"/>
              <a:t>Bổ</a:t>
            </a:r>
            <a:r>
              <a:rPr lang="en-US" dirty="0"/>
              <a:t> sung “</a:t>
            </a:r>
            <a:r>
              <a:rPr lang="en-US" i="1" u="sng" dirty="0" err="1"/>
              <a:t>cơ</a:t>
            </a:r>
            <a:r>
              <a:rPr lang="en-US" i="1" u="sng" dirty="0"/>
              <a:t> </a:t>
            </a:r>
            <a:r>
              <a:rPr lang="en-US" i="1" u="sng" dirty="0" err="1"/>
              <a:t>cấu</a:t>
            </a:r>
            <a:r>
              <a:rPr lang="en-US" i="1" u="sng" dirty="0"/>
              <a:t> </a:t>
            </a:r>
            <a:r>
              <a:rPr lang="en-US" i="1" u="sng" dirty="0" err="1"/>
              <a:t>ưu</a:t>
            </a:r>
            <a:r>
              <a:rPr lang="en-US" i="1" u="sng" dirty="0"/>
              <a:t> </a:t>
            </a:r>
            <a:r>
              <a:rPr lang="en-US" i="1" u="sng" dirty="0" err="1"/>
              <a:t>tiên</a:t>
            </a:r>
            <a:r>
              <a:rPr lang="en-US" dirty="0"/>
              <a:t>” </a:t>
            </a:r>
            <a:r>
              <a:rPr lang="en-US" dirty="0" err="1"/>
              <a:t>để</a:t>
            </a:r>
            <a:r>
              <a:rPr lang="en-US" dirty="0"/>
              <a:t> </a:t>
            </a:r>
            <a:r>
              <a:rPr lang="en-US" dirty="0" err="1"/>
              <a:t>tìm</a:t>
            </a:r>
            <a:r>
              <a:rPr lang="en-US" dirty="0"/>
              <a:t> </a:t>
            </a:r>
            <a:r>
              <a:rPr lang="en-US" dirty="0" err="1"/>
              <a:t>phương</a:t>
            </a:r>
            <a:r>
              <a:rPr lang="en-US" dirty="0"/>
              <a:t> </a:t>
            </a:r>
            <a:r>
              <a:rPr lang="en-US" dirty="0" err="1"/>
              <a:t>án</a:t>
            </a:r>
            <a:r>
              <a:rPr lang="en-US" dirty="0"/>
              <a:t> </a:t>
            </a:r>
            <a:r>
              <a:rPr lang="en-US" dirty="0" err="1"/>
              <a:t>tối</a:t>
            </a:r>
            <a:r>
              <a:rPr lang="en-US" dirty="0"/>
              <a:t> </a:t>
            </a:r>
            <a:r>
              <a:rPr lang="en-US" dirty="0" err="1"/>
              <a:t>ưu</a:t>
            </a:r>
            <a:r>
              <a:rPr lang="en-US" dirty="0"/>
              <a:t> Pareto </a:t>
            </a:r>
          </a:p>
          <a:p>
            <a:pPr marL="0" indent="0">
              <a:lnSpc>
                <a:spcPct val="120000"/>
              </a:lnSpc>
              <a:buNone/>
            </a:pPr>
            <a:r>
              <a:rPr lang="en-US" b="1" u="sng" dirty="0" err="1"/>
              <a:t>Hướng</a:t>
            </a:r>
            <a:r>
              <a:rPr lang="en-US" b="1" u="sng" dirty="0"/>
              <a:t> 2:</a:t>
            </a:r>
            <a:r>
              <a:rPr lang="ru-RU" b="1" u="sng" dirty="0"/>
              <a:t> </a:t>
            </a:r>
            <a:endParaRPr lang="en-US" b="1" u="sng" dirty="0"/>
          </a:p>
          <a:p>
            <a:pPr>
              <a:lnSpc>
                <a:spcPct val="120000"/>
              </a:lnSpc>
              <a:buFont typeface="Wingdings" panose="05000000000000000000" pitchFamily="2" charset="2"/>
              <a:buChar char="§"/>
            </a:pPr>
            <a:r>
              <a:rPr lang="en-US" dirty="0" err="1"/>
              <a:t>Đề</a:t>
            </a:r>
            <a:r>
              <a:rPr lang="en-US" dirty="0"/>
              <a:t> </a:t>
            </a:r>
            <a:r>
              <a:rPr lang="en-US" dirty="0" err="1"/>
              <a:t>ra</a:t>
            </a:r>
            <a:r>
              <a:rPr lang="en-US" dirty="0"/>
              <a:t> “</a:t>
            </a:r>
            <a:r>
              <a:rPr lang="en-US" i="1" dirty="0" err="1"/>
              <a:t>cơ</a:t>
            </a:r>
            <a:r>
              <a:rPr lang="en-US" i="1" dirty="0"/>
              <a:t> </a:t>
            </a:r>
            <a:r>
              <a:rPr lang="en-US" i="1" dirty="0" err="1"/>
              <a:t>cấu</a:t>
            </a:r>
            <a:r>
              <a:rPr lang="en-US" i="1" dirty="0"/>
              <a:t> </a:t>
            </a:r>
            <a:r>
              <a:rPr lang="en-US" i="1" dirty="0" err="1"/>
              <a:t>ưu</a:t>
            </a:r>
            <a:r>
              <a:rPr lang="en-US" i="1" dirty="0"/>
              <a:t> </a:t>
            </a:r>
            <a:r>
              <a:rPr lang="en-US" i="1" dirty="0" err="1"/>
              <a:t>tiên</a:t>
            </a:r>
            <a:r>
              <a:rPr lang="en-US" i="1" dirty="0"/>
              <a:t>” </a:t>
            </a:r>
            <a:r>
              <a:rPr lang="en-US" dirty="0"/>
              <a:t>(</a:t>
            </a:r>
            <a:r>
              <a:rPr lang="en-US" dirty="0" err="1"/>
              <a:t>tổ</a:t>
            </a:r>
            <a:r>
              <a:rPr lang="en-US" dirty="0"/>
              <a:t> </a:t>
            </a:r>
            <a:r>
              <a:rPr lang="en-US" dirty="0" err="1"/>
              <a:t>hợp</a:t>
            </a:r>
            <a:r>
              <a:rPr lang="en-US" dirty="0"/>
              <a:t> </a:t>
            </a:r>
            <a:r>
              <a:rPr lang="en-US" dirty="0" err="1"/>
              <a:t>thành</a:t>
            </a:r>
            <a:r>
              <a:rPr lang="en-US" dirty="0"/>
              <a:t> 1 </a:t>
            </a:r>
            <a:r>
              <a:rPr lang="en-US" dirty="0" err="1"/>
              <a:t>mục</a:t>
            </a:r>
            <a:r>
              <a:rPr lang="en-US" dirty="0"/>
              <a:t> </a:t>
            </a:r>
            <a:r>
              <a:rPr lang="en-US" dirty="0" err="1"/>
              <a:t>tiêu</a:t>
            </a:r>
            <a:r>
              <a:rPr lang="en-US" dirty="0"/>
              <a:t> </a:t>
            </a:r>
            <a:r>
              <a:rPr lang="en-US" dirty="0" err="1"/>
              <a:t>duy</a:t>
            </a:r>
            <a:r>
              <a:rPr lang="en-US" dirty="0"/>
              <a:t> </a:t>
            </a:r>
            <a:r>
              <a:rPr lang="en-US" dirty="0" err="1"/>
              <a:t>nhất</a:t>
            </a:r>
            <a:r>
              <a:rPr lang="en-US" dirty="0"/>
              <a:t> </a:t>
            </a:r>
            <a:r>
              <a:rPr lang="en-US" dirty="0" err="1"/>
              <a:t>tiêu</a:t>
            </a:r>
            <a:r>
              <a:rPr lang="en-US" dirty="0"/>
              <a:t> </a:t>
            </a:r>
            <a:r>
              <a:rPr lang="en-US" dirty="0" err="1"/>
              <a:t>biểu</a:t>
            </a:r>
            <a:r>
              <a:rPr lang="en-US" dirty="0"/>
              <a:t> </a:t>
            </a:r>
            <a:r>
              <a:rPr lang="en-US" dirty="0" err="1"/>
              <a:t>cho</a:t>
            </a:r>
            <a:r>
              <a:rPr lang="en-US" dirty="0"/>
              <a:t> </a:t>
            </a:r>
            <a:r>
              <a:rPr lang="en-US" dirty="0" err="1"/>
              <a:t>bài</a:t>
            </a:r>
            <a:r>
              <a:rPr lang="en-US" dirty="0"/>
              <a:t> </a:t>
            </a:r>
            <a:r>
              <a:rPr lang="en-US" dirty="0" err="1"/>
              <a:t>toán</a:t>
            </a:r>
            <a:r>
              <a:rPr lang="en-US" dirty="0"/>
              <a:t>)</a:t>
            </a:r>
          </a:p>
          <a:p>
            <a:pPr>
              <a:lnSpc>
                <a:spcPct val="120000"/>
              </a:lnSpc>
              <a:buFont typeface="Wingdings" panose="05000000000000000000" pitchFamily="2" charset="2"/>
              <a:buChar char="§"/>
            </a:pP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tối</a:t>
            </a:r>
            <a:r>
              <a:rPr lang="en-US" dirty="0"/>
              <a:t> </a:t>
            </a:r>
            <a:r>
              <a:rPr lang="en-US" dirty="0" err="1"/>
              <a:t>ưu</a:t>
            </a:r>
            <a:r>
              <a:rPr lang="en-US" dirty="0"/>
              <a:t> </a:t>
            </a:r>
            <a:r>
              <a:rPr lang="en-US" dirty="0" err="1"/>
              <a:t>toán</a:t>
            </a:r>
            <a:r>
              <a:rPr lang="en-US" dirty="0"/>
              <a:t> </a:t>
            </a:r>
            <a:r>
              <a:rPr lang="en-US" dirty="0" err="1"/>
              <a:t>học</a:t>
            </a:r>
            <a:r>
              <a:rPr lang="en-US" dirty="0"/>
              <a:t>, </a:t>
            </a:r>
            <a:r>
              <a:rPr lang="en-US" dirty="0" err="1"/>
              <a:t>để</a:t>
            </a:r>
            <a:r>
              <a:rPr lang="en-US" dirty="0"/>
              <a:t> </a:t>
            </a:r>
            <a:r>
              <a:rPr lang="en-US" dirty="0" err="1"/>
              <a:t>tìm</a:t>
            </a:r>
            <a:r>
              <a:rPr lang="en-US" dirty="0"/>
              <a:t> </a:t>
            </a:r>
            <a:r>
              <a:rPr lang="en-US" dirty="0" err="1"/>
              <a:t>phương</a:t>
            </a:r>
            <a:r>
              <a:rPr lang="en-US" dirty="0"/>
              <a:t> </a:t>
            </a:r>
            <a:r>
              <a:rPr lang="en-US" dirty="0" err="1"/>
              <a:t>án</a:t>
            </a:r>
            <a:r>
              <a:rPr lang="en-US" dirty="0"/>
              <a:t> </a:t>
            </a:r>
            <a:r>
              <a:rPr lang="en-US" dirty="0" err="1"/>
              <a:t>tối</a:t>
            </a:r>
            <a:r>
              <a:rPr lang="en-US" dirty="0"/>
              <a:t> </a:t>
            </a:r>
            <a:r>
              <a:rPr lang="en-US" dirty="0" err="1"/>
              <a:t>ưu</a:t>
            </a:r>
            <a:r>
              <a:rPr lang="en-US" dirty="0"/>
              <a:t> Pareto.</a:t>
            </a:r>
          </a:p>
          <a:p>
            <a:pPr marL="0" indent="0">
              <a:buNone/>
            </a:pPr>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9/19/2016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265141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382000" cy="1143000"/>
          </a:xfrm>
        </p:spPr>
        <p:txBody>
          <a:bodyPr>
            <a:normAutofit/>
          </a:bodyPr>
          <a:lstStyle/>
          <a:p>
            <a:pPr algn="l"/>
            <a:r>
              <a:rPr lang="en-US" sz="3200" b="1" dirty="0">
                <a:solidFill>
                  <a:srgbClr val="FF0000"/>
                </a:solidFill>
              </a:rPr>
              <a:t>3. </a:t>
            </a:r>
            <a:r>
              <a:rPr lang="en-US" sz="3200" b="1" dirty="0" err="1">
                <a:solidFill>
                  <a:srgbClr val="FF0000"/>
                </a:solidFill>
              </a:rPr>
              <a:t>Hướng</a:t>
            </a:r>
            <a:r>
              <a:rPr lang="en-US" sz="3200" b="1" dirty="0">
                <a:solidFill>
                  <a:srgbClr val="FF0000"/>
                </a:solidFill>
              </a:rPr>
              <a:t> </a:t>
            </a:r>
            <a:r>
              <a:rPr lang="en-US" sz="3200" b="1" dirty="0" err="1">
                <a:solidFill>
                  <a:srgbClr val="FF0000"/>
                </a:solidFill>
              </a:rPr>
              <a:t>giải</a:t>
            </a:r>
            <a:r>
              <a:rPr lang="en-US" sz="3200" b="1" dirty="0">
                <a:solidFill>
                  <a:srgbClr val="FF0000"/>
                </a:solidFill>
              </a:rPr>
              <a:t> </a:t>
            </a:r>
            <a:r>
              <a:rPr lang="en-US" sz="3200" b="1" dirty="0" err="1">
                <a:solidFill>
                  <a:srgbClr val="FF0000"/>
                </a:solidFill>
              </a:rPr>
              <a:t>bài</a:t>
            </a:r>
            <a:r>
              <a:rPr lang="en-US" sz="3200" b="1" dirty="0">
                <a:solidFill>
                  <a:srgbClr val="FF0000"/>
                </a:solidFill>
              </a:rPr>
              <a:t> </a:t>
            </a:r>
            <a:r>
              <a:rPr lang="en-US" sz="3200" b="1" dirty="0" err="1">
                <a:solidFill>
                  <a:srgbClr val="FF0000"/>
                </a:solidFill>
              </a:rPr>
              <a:t>toán</a:t>
            </a:r>
            <a:r>
              <a:rPr lang="en-US" sz="3200" b="1" dirty="0">
                <a:solidFill>
                  <a:srgbClr val="FF0000"/>
                </a:solidFill>
              </a:rPr>
              <a:t> </a:t>
            </a:r>
            <a:r>
              <a:rPr lang="en-US" sz="3200" b="1" dirty="0" err="1">
                <a:solidFill>
                  <a:srgbClr val="FF0000"/>
                </a:solidFill>
              </a:rPr>
              <a:t>ra</a:t>
            </a:r>
            <a:r>
              <a:rPr lang="en-US" sz="3200" b="1" dirty="0">
                <a:solidFill>
                  <a:srgbClr val="FF0000"/>
                </a:solidFill>
              </a:rPr>
              <a:t> </a:t>
            </a:r>
            <a:r>
              <a:rPr lang="en-US" sz="3200" b="1" dirty="0" err="1">
                <a:solidFill>
                  <a:srgbClr val="FF0000"/>
                </a:solidFill>
              </a:rPr>
              <a:t>quyết</a:t>
            </a:r>
            <a:r>
              <a:rPr lang="en-US" sz="3200" b="1" dirty="0">
                <a:solidFill>
                  <a:srgbClr val="FF0000"/>
                </a:solidFill>
              </a:rPr>
              <a:t> </a:t>
            </a:r>
            <a:r>
              <a:rPr lang="en-US" sz="3200" b="1" dirty="0" err="1">
                <a:solidFill>
                  <a:srgbClr val="FF0000"/>
                </a:solidFill>
              </a:rPr>
              <a:t>định</a:t>
            </a:r>
            <a:r>
              <a:rPr lang="en-US" sz="3200" b="1" dirty="0">
                <a:solidFill>
                  <a:srgbClr val="FF0000"/>
                </a:solidFill>
              </a:rPr>
              <a:t> </a:t>
            </a:r>
            <a:r>
              <a:rPr lang="en-US" sz="3200" b="1" dirty="0" err="1">
                <a:solidFill>
                  <a:srgbClr val="FF0000"/>
                </a:solidFill>
              </a:rPr>
              <a:t>đa</a:t>
            </a:r>
            <a:r>
              <a:rPr lang="en-US" sz="3200" b="1" dirty="0">
                <a:solidFill>
                  <a:srgbClr val="FF0000"/>
                </a:solidFill>
              </a:rPr>
              <a:t> </a:t>
            </a:r>
            <a:r>
              <a:rPr lang="en-US" sz="3200" b="1" dirty="0" err="1">
                <a:solidFill>
                  <a:srgbClr val="FF0000"/>
                </a:solidFill>
              </a:rPr>
              <a:t>mục</a:t>
            </a:r>
            <a:r>
              <a:rPr lang="en-US" sz="3200" b="1" dirty="0">
                <a:solidFill>
                  <a:srgbClr val="FF0000"/>
                </a:solidFill>
              </a:rPr>
              <a:t> </a:t>
            </a:r>
            <a:r>
              <a:rPr lang="en-US" sz="3200" b="1" dirty="0" err="1">
                <a:solidFill>
                  <a:srgbClr val="FF0000"/>
                </a:solidFill>
              </a:rPr>
              <a:t>tiêu</a:t>
            </a:r>
            <a:endParaRPr lang="en-US" sz="3200" b="1" dirty="0">
              <a:solidFill>
                <a:srgbClr val="FF0000"/>
              </a:solidFill>
            </a:endParaRPr>
          </a:p>
        </p:txBody>
      </p:sp>
      <p:sp>
        <p:nvSpPr>
          <p:cNvPr id="9" name="Content Placeholder 8"/>
          <p:cNvSpPr>
            <a:spLocks noGrp="1"/>
          </p:cNvSpPr>
          <p:nvPr>
            <p:ph idx="1"/>
          </p:nvPr>
        </p:nvSpPr>
        <p:spPr>
          <a:xfrm>
            <a:off x="457200" y="1436910"/>
            <a:ext cx="8229600" cy="4525963"/>
          </a:xfrm>
        </p:spPr>
        <p:txBody>
          <a:bodyPr>
            <a:normAutofit fontScale="77500" lnSpcReduction="20000"/>
          </a:bodyPr>
          <a:lstStyle/>
          <a:p>
            <a:pPr marL="0" indent="0">
              <a:lnSpc>
                <a:spcPct val="120000"/>
              </a:lnSpc>
              <a:buNone/>
            </a:pPr>
            <a:r>
              <a:rPr lang="en-US" b="1" u="sng" dirty="0" err="1"/>
              <a:t>Hướng</a:t>
            </a:r>
            <a:r>
              <a:rPr lang="en-US" b="1" u="sng" dirty="0"/>
              <a:t> 2:</a:t>
            </a:r>
          </a:p>
          <a:p>
            <a:pPr>
              <a:lnSpc>
                <a:spcPct val="120000"/>
              </a:lnSpc>
              <a:buFont typeface="Wingdings" panose="05000000000000000000" pitchFamily="2" charset="2"/>
              <a:buChar char="§"/>
            </a:pPr>
            <a:r>
              <a:rPr lang="en-US" dirty="0" err="1"/>
              <a:t>Phương</a:t>
            </a:r>
            <a:r>
              <a:rPr lang="en-US" dirty="0"/>
              <a:t> </a:t>
            </a:r>
            <a:r>
              <a:rPr lang="en-US" dirty="0" err="1"/>
              <a:t>pháp</a:t>
            </a:r>
            <a:r>
              <a:rPr lang="en-US" dirty="0"/>
              <a:t> </a:t>
            </a:r>
            <a:r>
              <a:rPr lang="en-US" dirty="0" err="1"/>
              <a:t>xếp</a:t>
            </a:r>
            <a:r>
              <a:rPr lang="en-US" dirty="0"/>
              <a:t> </a:t>
            </a:r>
            <a:r>
              <a:rPr lang="en-US" dirty="0" err="1"/>
              <a:t>hạng</a:t>
            </a:r>
            <a:r>
              <a:rPr lang="ru-RU" dirty="0"/>
              <a:t> (</a:t>
            </a:r>
            <a:r>
              <a:rPr lang="en-US" dirty="0"/>
              <a:t>J. </a:t>
            </a:r>
            <a:r>
              <a:rPr lang="en-US" dirty="0" err="1"/>
              <a:t>Borda</a:t>
            </a:r>
            <a:r>
              <a:rPr lang="en-US" dirty="0"/>
              <a:t>,</a:t>
            </a:r>
            <a:br>
              <a:rPr lang="en-US" dirty="0"/>
            </a:br>
            <a:r>
              <a:rPr lang="en-US" dirty="0" err="1"/>
              <a:t>M.Condorcet</a:t>
            </a:r>
            <a:r>
              <a:rPr lang="en-US" dirty="0"/>
              <a:t>, A. Copeland), </a:t>
            </a:r>
          </a:p>
          <a:p>
            <a:pPr>
              <a:lnSpc>
                <a:spcPct val="120000"/>
              </a:lnSpc>
              <a:buFont typeface="Wingdings" panose="05000000000000000000" pitchFamily="2" charset="2"/>
              <a:buChar char="§"/>
            </a:pPr>
            <a:r>
              <a:rPr lang="en-US" b="1" dirty="0" err="1"/>
              <a:t>Phương</a:t>
            </a:r>
            <a:r>
              <a:rPr lang="en-US" b="1" dirty="0"/>
              <a:t> </a:t>
            </a:r>
            <a:r>
              <a:rPr lang="en-US" b="1" dirty="0" err="1"/>
              <a:t>pháp</a:t>
            </a:r>
            <a:r>
              <a:rPr lang="en-US" b="1" dirty="0"/>
              <a:t> </a:t>
            </a:r>
            <a:r>
              <a:rPr lang="en-US" b="1" dirty="0" err="1"/>
              <a:t>nhân</a:t>
            </a:r>
            <a:r>
              <a:rPr lang="en-US" b="1" dirty="0"/>
              <a:t> </a:t>
            </a:r>
            <a:r>
              <a:rPr lang="en-US" b="1" dirty="0" err="1"/>
              <a:t>tố</a:t>
            </a:r>
            <a:endParaRPr lang="en-US" b="1" dirty="0"/>
          </a:p>
          <a:p>
            <a:pPr>
              <a:lnSpc>
                <a:spcPct val="120000"/>
              </a:lnSpc>
              <a:buFont typeface="Wingdings" panose="05000000000000000000" pitchFamily="2" charset="2"/>
              <a:buChar char="§"/>
            </a:pPr>
            <a:r>
              <a:rPr lang="en-US" b="1" dirty="0"/>
              <a:t>AHP</a:t>
            </a:r>
            <a:r>
              <a:rPr lang="ru-RU" b="1" dirty="0"/>
              <a:t> (</a:t>
            </a:r>
            <a:r>
              <a:rPr lang="en-US" b="1" dirty="0"/>
              <a:t>T. </a:t>
            </a:r>
            <a:r>
              <a:rPr lang="en-US" b="1" dirty="0" err="1"/>
              <a:t>Saaty</a:t>
            </a:r>
            <a:r>
              <a:rPr lang="en-US" b="1" dirty="0"/>
              <a:t>), </a:t>
            </a:r>
            <a:r>
              <a:rPr lang="en-US" dirty="0"/>
              <a:t>ELECTRE (B. Roy), MACBETH (J. Brans)</a:t>
            </a:r>
          </a:p>
          <a:p>
            <a:pPr>
              <a:lnSpc>
                <a:spcPct val="120000"/>
              </a:lnSpc>
              <a:buFont typeface="Wingdings" panose="05000000000000000000" pitchFamily="2" charset="2"/>
              <a:buChar char="§"/>
            </a:pPr>
            <a:r>
              <a:rPr lang="en-US" dirty="0" err="1"/>
              <a:t>Phương</a:t>
            </a:r>
            <a:r>
              <a:rPr lang="en-US" dirty="0"/>
              <a:t> </a:t>
            </a:r>
            <a:r>
              <a:rPr lang="en-US" dirty="0" err="1"/>
              <a:t>pháp</a:t>
            </a:r>
            <a:r>
              <a:rPr lang="en-US" dirty="0"/>
              <a:t>, </a:t>
            </a:r>
            <a:r>
              <a:rPr lang="en-US" dirty="0" err="1"/>
              <a:t>trên</a:t>
            </a:r>
            <a:r>
              <a:rPr lang="en-US" dirty="0"/>
              <a:t> </a:t>
            </a:r>
            <a:r>
              <a:rPr lang="en-US" dirty="0" err="1"/>
              <a:t>cơ</a:t>
            </a:r>
            <a:r>
              <a:rPr lang="en-US" dirty="0"/>
              <a:t> </a:t>
            </a:r>
            <a:r>
              <a:rPr lang="en-US" dirty="0" err="1"/>
              <a:t>sở</a:t>
            </a:r>
            <a:r>
              <a:rPr lang="en-US" dirty="0"/>
              <a:t> </a:t>
            </a:r>
            <a:r>
              <a:rPr lang="en-US" dirty="0" err="1"/>
              <a:t>xây</a:t>
            </a:r>
            <a:r>
              <a:rPr lang="en-US" dirty="0"/>
              <a:t> </a:t>
            </a:r>
            <a:r>
              <a:rPr lang="en-US" dirty="0" err="1"/>
              <a:t>dựng</a:t>
            </a:r>
            <a:r>
              <a:rPr lang="en-US" dirty="0"/>
              <a:t> </a:t>
            </a:r>
            <a:r>
              <a:rPr lang="en-US" dirty="0" err="1"/>
              <a:t>hàm</a:t>
            </a:r>
            <a:r>
              <a:rPr lang="en-US" dirty="0"/>
              <a:t> </a:t>
            </a:r>
            <a:r>
              <a:rPr lang="en-US" dirty="0" err="1"/>
              <a:t>đánh</a:t>
            </a:r>
            <a:r>
              <a:rPr lang="en-US" dirty="0"/>
              <a:t> </a:t>
            </a:r>
            <a:r>
              <a:rPr lang="en-US" dirty="0" err="1"/>
              <a:t>giá</a:t>
            </a:r>
            <a:r>
              <a:rPr lang="en-US" dirty="0"/>
              <a:t> </a:t>
            </a:r>
            <a:r>
              <a:rPr lang="ru-RU" dirty="0"/>
              <a:t>(</a:t>
            </a:r>
            <a:r>
              <a:rPr lang="en-US" dirty="0"/>
              <a:t>R. Keeney, H. </a:t>
            </a:r>
            <a:r>
              <a:rPr lang="en-US" dirty="0" err="1"/>
              <a:t>Raiffa</a:t>
            </a:r>
            <a:r>
              <a:rPr lang="en-US" dirty="0"/>
              <a:t>, P. </a:t>
            </a:r>
            <a:r>
              <a:rPr lang="en-US" dirty="0" err="1"/>
              <a:t>Fishburn</a:t>
            </a:r>
            <a:r>
              <a:rPr lang="en-US" dirty="0"/>
              <a:t>)</a:t>
            </a:r>
          </a:p>
          <a:p>
            <a:pPr>
              <a:lnSpc>
                <a:spcPct val="120000"/>
              </a:lnSpc>
              <a:buFont typeface="Wingdings" panose="05000000000000000000" pitchFamily="2" charset="2"/>
              <a:buChar char="§"/>
            </a:pPr>
            <a:r>
              <a:rPr lang="en-US" dirty="0" err="1"/>
              <a:t>Quy</a:t>
            </a:r>
            <a:r>
              <a:rPr lang="en-US" dirty="0"/>
              <a:t> </a:t>
            </a:r>
            <a:r>
              <a:rPr lang="en-US" dirty="0" err="1"/>
              <a:t>hoạch</a:t>
            </a:r>
            <a:r>
              <a:rPr lang="en-US" dirty="0"/>
              <a:t> </a:t>
            </a:r>
            <a:r>
              <a:rPr lang="en-US" dirty="0" err="1"/>
              <a:t>nguyên</a:t>
            </a:r>
            <a:r>
              <a:rPr lang="en-US" dirty="0"/>
              <a:t> </a:t>
            </a:r>
          </a:p>
          <a:p>
            <a:pPr>
              <a:lnSpc>
                <a:spcPct val="120000"/>
              </a:lnSpc>
              <a:buFont typeface="Wingdings" panose="05000000000000000000" pitchFamily="2" charset="2"/>
              <a:buChar char="§"/>
            </a:pPr>
            <a:r>
              <a:rPr lang="en-US" dirty="0" err="1"/>
              <a:t>Tối</a:t>
            </a:r>
            <a:r>
              <a:rPr lang="en-US" dirty="0"/>
              <a:t> </a:t>
            </a:r>
            <a:r>
              <a:rPr lang="en-US" dirty="0" err="1"/>
              <a:t>ưu</a:t>
            </a:r>
            <a:r>
              <a:rPr lang="en-US" dirty="0"/>
              <a:t> </a:t>
            </a:r>
            <a:r>
              <a:rPr lang="en-US" dirty="0" err="1"/>
              <a:t>hóa</a:t>
            </a:r>
            <a:r>
              <a:rPr lang="en-US" dirty="0"/>
              <a:t> </a:t>
            </a:r>
            <a:r>
              <a:rPr lang="en-US" dirty="0" err="1"/>
              <a:t>từ</a:t>
            </a:r>
            <a:r>
              <a:rPr lang="en-US" dirty="0"/>
              <a:t> </a:t>
            </a:r>
            <a:r>
              <a:rPr lang="en-US" dirty="0" err="1"/>
              <a:t>điển</a:t>
            </a:r>
            <a:endParaRPr lang="en-US" dirty="0"/>
          </a:p>
          <a:p>
            <a:pPr>
              <a:lnSpc>
                <a:spcPct val="120000"/>
              </a:lnSpc>
              <a:buFont typeface="Wingdings" panose="05000000000000000000" pitchFamily="2" charset="2"/>
              <a:buChar char="§"/>
            </a:pPr>
            <a:r>
              <a:rPr lang="en-US" dirty="0" err="1"/>
              <a:t>Tương</a:t>
            </a:r>
            <a:r>
              <a:rPr lang="en-US" dirty="0"/>
              <a:t> </a:t>
            </a:r>
            <a:r>
              <a:rPr lang="en-US" dirty="0" err="1"/>
              <a:t>tác</a:t>
            </a:r>
            <a:r>
              <a:rPr lang="en-US" dirty="0"/>
              <a:t> </a:t>
            </a:r>
            <a:r>
              <a:rPr lang="en-US" dirty="0" err="1"/>
              <a:t>người</a:t>
            </a:r>
            <a:r>
              <a:rPr lang="en-US" dirty="0"/>
              <a:t> - </a:t>
            </a:r>
            <a:r>
              <a:rPr lang="en-US" dirty="0" err="1"/>
              <a:t>máy</a:t>
            </a:r>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9/19/2016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215419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38200"/>
            <a:ext cx="8686800" cy="5943600"/>
          </a:xfrm>
        </p:spPr>
        <p:txBody>
          <a:bodyPr>
            <a:noAutofit/>
          </a:bodyPr>
          <a:lstStyle/>
          <a:p>
            <a:pPr>
              <a:buSzPct val="70000"/>
              <a:buFont typeface="Wingdings" pitchFamily="2" charset="2"/>
              <a:buChar char="q"/>
            </a:pP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quyết</a:t>
            </a:r>
            <a:r>
              <a:rPr lang="en-US" dirty="0">
                <a:latin typeface="+mj-lt"/>
              </a:rPr>
              <a:t> </a:t>
            </a:r>
            <a:r>
              <a:rPr lang="en-US" dirty="0" err="1">
                <a:latin typeface="+mj-lt"/>
              </a:rPr>
              <a:t>định</a:t>
            </a:r>
            <a:r>
              <a:rPr lang="en-US" dirty="0">
                <a:latin typeface="+mj-lt"/>
              </a:rPr>
              <a:t> </a:t>
            </a:r>
            <a:r>
              <a:rPr lang="en-US" dirty="0" err="1">
                <a:latin typeface="+mj-lt"/>
              </a:rPr>
              <a:t>liên</a:t>
            </a:r>
            <a:r>
              <a:rPr lang="en-US" dirty="0">
                <a:latin typeface="+mj-lt"/>
              </a:rPr>
              <a:t> </a:t>
            </a:r>
            <a:r>
              <a:rPr lang="en-US" dirty="0" err="1">
                <a:latin typeface="+mj-lt"/>
              </a:rPr>
              <a:t>quan</a:t>
            </a:r>
            <a:r>
              <a:rPr lang="en-US" dirty="0">
                <a:latin typeface="+mj-lt"/>
              </a:rPr>
              <a:t> </a:t>
            </a:r>
            <a:r>
              <a:rPr lang="en-US" dirty="0" err="1">
                <a:latin typeface="+mj-lt"/>
              </a:rPr>
              <a:t>đến</a:t>
            </a:r>
            <a:r>
              <a:rPr lang="en-US" dirty="0">
                <a:latin typeface="+mj-lt"/>
              </a:rPr>
              <a:t> </a:t>
            </a: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lượng</a:t>
            </a:r>
            <a:r>
              <a:rPr lang="en-US" dirty="0">
                <a:latin typeface="+mj-lt"/>
              </a:rPr>
              <a:t> </a:t>
            </a:r>
            <a:r>
              <a:rPr lang="en-US" dirty="0" err="1">
                <a:latin typeface="+mj-lt"/>
              </a:rPr>
              <a:t>lớn</a:t>
            </a:r>
            <a:r>
              <a:rPr lang="en-US" dirty="0">
                <a:latin typeface="+mj-lt"/>
              </a:rPr>
              <a:t> </a:t>
            </a:r>
            <a:r>
              <a:rPr lang="en-US" dirty="0" err="1">
                <a:latin typeface="+mj-lt"/>
              </a:rPr>
              <a:t>nhân</a:t>
            </a:r>
            <a:r>
              <a:rPr lang="en-US" dirty="0">
                <a:latin typeface="+mj-lt"/>
              </a:rPr>
              <a:t> </a:t>
            </a:r>
            <a:r>
              <a:rPr lang="en-US" dirty="0" err="1">
                <a:latin typeface="+mj-lt"/>
              </a:rPr>
              <a:t>tố</a:t>
            </a:r>
            <a:endParaRPr lang="en-US" dirty="0">
              <a:latin typeface="+mj-lt"/>
            </a:endParaRPr>
          </a:p>
          <a:p>
            <a:pPr>
              <a:buSzPct val="70000"/>
              <a:buFont typeface="Wingdings" pitchFamily="2" charset="2"/>
              <a:buChar char="q"/>
            </a:pPr>
            <a:r>
              <a:rPr lang="en-US" sz="2400" b="1" dirty="0" err="1">
                <a:latin typeface="+mj-lt"/>
              </a:rPr>
              <a:t>Ví</a:t>
            </a:r>
            <a:r>
              <a:rPr lang="en-US" sz="2400" b="1" dirty="0">
                <a:latin typeface="+mj-lt"/>
              </a:rPr>
              <a:t> </a:t>
            </a:r>
            <a:r>
              <a:rPr lang="en-US" sz="2400" b="1" dirty="0" err="1">
                <a:latin typeface="+mj-lt"/>
              </a:rPr>
              <a:t>dụ</a:t>
            </a:r>
            <a:r>
              <a:rPr lang="en-US" sz="2400" b="1" dirty="0">
                <a:latin typeface="+mj-lt"/>
              </a:rPr>
              <a:t>: </a:t>
            </a:r>
            <a:r>
              <a:rPr lang="en-US" sz="2400" b="1" dirty="0" err="1">
                <a:latin typeface="+mj-lt"/>
              </a:rPr>
              <a:t>Bạn</a:t>
            </a:r>
            <a:r>
              <a:rPr lang="en-US" sz="2400" b="1" dirty="0">
                <a:latin typeface="+mj-lt"/>
              </a:rPr>
              <a:t> </a:t>
            </a:r>
            <a:r>
              <a:rPr lang="en-US" sz="2400" b="1" dirty="0" err="1">
                <a:latin typeface="+mj-lt"/>
              </a:rPr>
              <a:t>sắp</a:t>
            </a:r>
            <a:r>
              <a:rPr lang="en-US" sz="2400" b="1" dirty="0">
                <a:latin typeface="+mj-lt"/>
              </a:rPr>
              <a:t> </a:t>
            </a:r>
            <a:r>
              <a:rPr lang="en-US" sz="2400" b="1" dirty="0" err="1">
                <a:latin typeface="+mj-lt"/>
              </a:rPr>
              <a:t>tốt</a:t>
            </a:r>
            <a:r>
              <a:rPr lang="en-US" sz="2400" b="1" dirty="0">
                <a:latin typeface="+mj-lt"/>
              </a:rPr>
              <a:t> </a:t>
            </a:r>
            <a:r>
              <a:rPr lang="en-US" sz="2400" b="1" dirty="0" err="1">
                <a:latin typeface="+mj-lt"/>
              </a:rPr>
              <a:t>nghiệp</a:t>
            </a:r>
            <a:r>
              <a:rPr lang="en-US" sz="2400" b="1" dirty="0">
                <a:latin typeface="+mj-lt"/>
              </a:rPr>
              <a:t> </a:t>
            </a:r>
            <a:r>
              <a:rPr lang="en-US" sz="2400" b="1" dirty="0" err="1">
                <a:latin typeface="+mj-lt"/>
              </a:rPr>
              <a:t>kỹ</a:t>
            </a:r>
            <a:r>
              <a:rPr lang="en-US" sz="2400" b="1" dirty="0">
                <a:latin typeface="+mj-lt"/>
              </a:rPr>
              <a:t> </a:t>
            </a:r>
            <a:r>
              <a:rPr lang="en-US" sz="2400" b="1" dirty="0" err="1">
                <a:latin typeface="+mj-lt"/>
              </a:rPr>
              <a:t>sư</a:t>
            </a:r>
            <a:r>
              <a:rPr lang="en-US" sz="2400" b="1" dirty="0">
                <a:latin typeface="+mj-lt"/>
              </a:rPr>
              <a:t>, </a:t>
            </a:r>
            <a:r>
              <a:rPr lang="en-US" sz="2400" b="1" dirty="0" err="1">
                <a:latin typeface="+mj-lt"/>
              </a:rPr>
              <a:t>muốn</a:t>
            </a:r>
            <a:r>
              <a:rPr lang="en-US" sz="2400" b="1" dirty="0">
                <a:latin typeface="+mj-lt"/>
              </a:rPr>
              <a:t> </a:t>
            </a:r>
            <a:r>
              <a:rPr lang="en-US" sz="2400" b="1" dirty="0" err="1">
                <a:latin typeface="+mj-lt"/>
              </a:rPr>
              <a:t>chọn</a:t>
            </a:r>
            <a:r>
              <a:rPr lang="en-US" sz="2400" b="1" dirty="0">
                <a:latin typeface="+mj-lt"/>
              </a:rPr>
              <a:t> </a:t>
            </a:r>
            <a:r>
              <a:rPr lang="en-US" sz="2400" b="1" dirty="0" err="1">
                <a:latin typeface="+mj-lt"/>
              </a:rPr>
              <a:t>một</a:t>
            </a:r>
            <a:r>
              <a:rPr lang="en-US" sz="2400" b="1" dirty="0">
                <a:latin typeface="+mj-lt"/>
              </a:rPr>
              <a:t> </a:t>
            </a:r>
            <a:r>
              <a:rPr lang="en-US" sz="2400" b="1" dirty="0" err="1">
                <a:latin typeface="+mj-lt"/>
              </a:rPr>
              <a:t>công</a:t>
            </a:r>
            <a:r>
              <a:rPr lang="en-US" sz="2400" b="1" dirty="0">
                <a:latin typeface="+mj-lt"/>
              </a:rPr>
              <a:t> </a:t>
            </a:r>
            <a:r>
              <a:rPr lang="en-US" sz="2400" b="1" dirty="0" err="1">
                <a:latin typeface="+mj-lt"/>
              </a:rPr>
              <a:t>việc</a:t>
            </a:r>
            <a:r>
              <a:rPr lang="en-US" sz="2400" b="1" dirty="0">
                <a:latin typeface="+mj-lt"/>
              </a:rPr>
              <a:t> </a:t>
            </a:r>
            <a:r>
              <a:rPr lang="en-US" sz="2400" b="1" dirty="0" err="1">
                <a:latin typeface="+mj-lt"/>
              </a:rPr>
              <a:t>mới</a:t>
            </a:r>
            <a:endParaRPr lang="en-US" sz="2400" b="1" dirty="0">
              <a:latin typeface="+mj-lt"/>
            </a:endParaRPr>
          </a:p>
          <a:p>
            <a:pPr marL="228600" lvl="1" indent="-355600">
              <a:buSzPct val="70000"/>
              <a:buFont typeface="Wingdings" pitchFamily="2" charset="2"/>
              <a:buChar char="q"/>
            </a:pPr>
            <a:r>
              <a:rPr lang="en-US" sz="2400" dirty="0" err="1">
                <a:latin typeface="+mj-lt"/>
              </a:rPr>
              <a:t>Các</a:t>
            </a:r>
            <a:r>
              <a:rPr lang="en-US" sz="2400" dirty="0">
                <a:latin typeface="+mj-lt"/>
              </a:rPr>
              <a:t> </a:t>
            </a:r>
            <a:r>
              <a:rPr lang="en-US" sz="2400" dirty="0" err="1">
                <a:latin typeface="+mj-lt"/>
              </a:rPr>
              <a:t>nhân</a:t>
            </a:r>
            <a:r>
              <a:rPr lang="en-US" sz="2400" dirty="0">
                <a:latin typeface="+mj-lt"/>
              </a:rPr>
              <a:t> </a:t>
            </a:r>
            <a:r>
              <a:rPr lang="en-US" sz="2400" dirty="0" err="1">
                <a:latin typeface="+mj-lt"/>
              </a:rPr>
              <a:t>tố</a:t>
            </a:r>
            <a:r>
              <a:rPr lang="en-US" sz="2400" dirty="0">
                <a:latin typeface="+mj-lt"/>
              </a:rPr>
              <a:t> (</a:t>
            </a:r>
            <a:r>
              <a:rPr lang="en-US" sz="2400" dirty="0" err="1">
                <a:latin typeface="+mj-lt"/>
              </a:rPr>
              <a:t>tiêu</a:t>
            </a:r>
            <a:r>
              <a:rPr lang="en-US" sz="2400" dirty="0">
                <a:latin typeface="+mj-lt"/>
              </a:rPr>
              <a:t> </a:t>
            </a:r>
            <a:r>
              <a:rPr lang="en-US" sz="2400" dirty="0" err="1">
                <a:latin typeface="+mj-lt"/>
              </a:rPr>
              <a:t>chí</a:t>
            </a:r>
            <a:r>
              <a:rPr lang="en-US" sz="2400" dirty="0">
                <a:latin typeface="+mj-lt"/>
              </a:rPr>
              <a:t>):   </a:t>
            </a:r>
          </a:p>
          <a:p>
            <a:pPr marL="628650" lvl="2" indent="-355600">
              <a:buFont typeface="Wingdings" pitchFamily="2" charset="2"/>
              <a:buChar char="§"/>
            </a:pPr>
            <a:r>
              <a:rPr lang="en-US" sz="2000" dirty="0" err="1">
                <a:latin typeface="+mj-lt"/>
              </a:rPr>
              <a:t>Mức</a:t>
            </a:r>
            <a:r>
              <a:rPr lang="en-US" sz="2000" dirty="0">
                <a:latin typeface="+mj-lt"/>
              </a:rPr>
              <a:t> </a:t>
            </a:r>
            <a:r>
              <a:rPr lang="en-US" sz="2000" dirty="0" err="1">
                <a:latin typeface="+mj-lt"/>
              </a:rPr>
              <a:t>lương</a:t>
            </a:r>
            <a:r>
              <a:rPr lang="en-US" sz="2000" dirty="0">
                <a:latin typeface="+mj-lt"/>
              </a:rPr>
              <a:t> </a:t>
            </a:r>
            <a:r>
              <a:rPr lang="en-US" sz="2000" dirty="0" err="1">
                <a:latin typeface="+mj-lt"/>
              </a:rPr>
              <a:t>khởi</a:t>
            </a:r>
            <a:r>
              <a:rPr lang="en-US" sz="2000" dirty="0">
                <a:latin typeface="+mj-lt"/>
              </a:rPr>
              <a:t> </a:t>
            </a:r>
            <a:r>
              <a:rPr lang="en-US" sz="2000" dirty="0" err="1">
                <a:latin typeface="+mj-lt"/>
              </a:rPr>
              <a:t>điểm</a:t>
            </a:r>
            <a:r>
              <a:rPr lang="en-US" sz="2000" dirty="0">
                <a:latin typeface="+mj-lt"/>
              </a:rPr>
              <a:t> (salary) </a:t>
            </a:r>
          </a:p>
          <a:p>
            <a:pPr marL="730250" lvl="3" indent="0">
              <a:buNone/>
            </a:pPr>
            <a:r>
              <a:rPr lang="en-US" sz="1200" dirty="0">
                <a:latin typeface="+mj-lt"/>
                <a:hlinkClick r:id="rId3"/>
              </a:rPr>
              <a:t>http://careerbuilder.vn/vi/talentcommunity/de-co-muc-luong-khoi-diem-cao.35A509BE.html</a:t>
            </a:r>
            <a:endParaRPr lang="en-US" sz="1200" dirty="0">
              <a:latin typeface="+mj-lt"/>
            </a:endParaRPr>
          </a:p>
          <a:p>
            <a:pPr marL="628650" lvl="2" indent="-355600">
              <a:buFont typeface="Wingdings" pitchFamily="2" charset="2"/>
              <a:buChar char="§"/>
            </a:pPr>
            <a:r>
              <a:rPr lang="en-US" sz="2000" dirty="0" err="1">
                <a:latin typeface="+mj-lt"/>
              </a:rPr>
              <a:t>Chất</a:t>
            </a:r>
            <a:r>
              <a:rPr lang="en-US" sz="2000" dirty="0">
                <a:latin typeface="+mj-lt"/>
              </a:rPr>
              <a:t> </a:t>
            </a:r>
            <a:r>
              <a:rPr lang="en-US" sz="2000" dirty="0" err="1">
                <a:latin typeface="+mj-lt"/>
              </a:rPr>
              <a:t>lượng</a:t>
            </a:r>
            <a:r>
              <a:rPr lang="en-US" sz="2000" dirty="0">
                <a:latin typeface="+mj-lt"/>
              </a:rPr>
              <a:t> </a:t>
            </a:r>
            <a:r>
              <a:rPr lang="en-US" sz="2000" dirty="0" err="1">
                <a:latin typeface="+mj-lt"/>
              </a:rPr>
              <a:t>cuộc</a:t>
            </a:r>
            <a:r>
              <a:rPr lang="en-US" sz="2000" dirty="0">
                <a:latin typeface="+mj-lt"/>
              </a:rPr>
              <a:t> </a:t>
            </a:r>
            <a:r>
              <a:rPr lang="en-US" sz="2000" dirty="0" err="1">
                <a:latin typeface="+mj-lt"/>
              </a:rPr>
              <a:t>sống</a:t>
            </a:r>
            <a:r>
              <a:rPr lang="en-US" sz="2000" dirty="0">
                <a:latin typeface="+mj-lt"/>
              </a:rPr>
              <a:t> (quality of life)</a:t>
            </a:r>
          </a:p>
          <a:p>
            <a:pPr marL="730250" lvl="3" indent="0">
              <a:buNone/>
            </a:pPr>
            <a:r>
              <a:rPr lang="en-US" sz="1400" dirty="0">
                <a:latin typeface="+mj-lt"/>
              </a:rPr>
              <a:t>(</a:t>
            </a:r>
            <a:r>
              <a:rPr lang="en-US" sz="1400" dirty="0" err="1">
                <a:latin typeface="+mj-lt"/>
              </a:rPr>
              <a:t>Việc</a:t>
            </a:r>
            <a:r>
              <a:rPr lang="en-US" sz="1400" dirty="0">
                <a:latin typeface="+mj-lt"/>
              </a:rPr>
              <a:t> </a:t>
            </a:r>
            <a:r>
              <a:rPr lang="en-US" sz="1400" dirty="0" err="1">
                <a:latin typeface="+mj-lt"/>
              </a:rPr>
              <a:t>làm</a:t>
            </a:r>
            <a:r>
              <a:rPr lang="en-US" sz="1400" dirty="0">
                <a:latin typeface="+mj-lt"/>
              </a:rPr>
              <a:t>, an </a:t>
            </a:r>
            <a:r>
              <a:rPr lang="en-US" sz="1400" dirty="0" err="1">
                <a:latin typeface="+mj-lt"/>
              </a:rPr>
              <a:t>toàn</a:t>
            </a:r>
            <a:r>
              <a:rPr lang="en-US" sz="1400" dirty="0">
                <a:latin typeface="+mj-lt"/>
              </a:rPr>
              <a:t> </a:t>
            </a:r>
            <a:r>
              <a:rPr lang="en-US" sz="1400" dirty="0" err="1">
                <a:latin typeface="+mj-lt"/>
              </a:rPr>
              <a:t>thực</a:t>
            </a:r>
            <a:r>
              <a:rPr lang="en-US" sz="1400" dirty="0">
                <a:latin typeface="+mj-lt"/>
              </a:rPr>
              <a:t> </a:t>
            </a:r>
            <a:r>
              <a:rPr lang="en-US" sz="1400" dirty="0" err="1">
                <a:latin typeface="+mj-lt"/>
              </a:rPr>
              <a:t>phẩm</a:t>
            </a:r>
            <a:r>
              <a:rPr lang="en-US" sz="1400" dirty="0">
                <a:latin typeface="+mj-lt"/>
              </a:rPr>
              <a:t>, </a:t>
            </a:r>
            <a:r>
              <a:rPr lang="en-US" sz="1400" dirty="0" err="1">
                <a:latin typeface="+mj-lt"/>
              </a:rPr>
              <a:t>giao</a:t>
            </a:r>
            <a:r>
              <a:rPr lang="en-US" sz="1400" dirty="0">
                <a:latin typeface="+mj-lt"/>
              </a:rPr>
              <a:t> </a:t>
            </a:r>
            <a:r>
              <a:rPr lang="en-US" sz="1400" dirty="0" err="1">
                <a:latin typeface="+mj-lt"/>
              </a:rPr>
              <a:t>thông</a:t>
            </a:r>
            <a:r>
              <a:rPr lang="en-US" sz="1400" dirty="0">
                <a:latin typeface="+mj-lt"/>
              </a:rPr>
              <a:t> ý </a:t>
            </a:r>
            <a:r>
              <a:rPr lang="en-US" sz="1400" dirty="0" err="1">
                <a:latin typeface="+mj-lt"/>
              </a:rPr>
              <a:t>tế</a:t>
            </a:r>
            <a:r>
              <a:rPr lang="en-US" sz="1400" dirty="0">
                <a:latin typeface="+mj-lt"/>
              </a:rPr>
              <a:t>, </a:t>
            </a:r>
            <a:r>
              <a:rPr lang="en-US" sz="1400" dirty="0" err="1">
                <a:latin typeface="+mj-lt"/>
              </a:rPr>
              <a:t>giáo</a:t>
            </a:r>
            <a:r>
              <a:rPr lang="en-US" sz="1400" dirty="0">
                <a:latin typeface="+mj-lt"/>
              </a:rPr>
              <a:t> </a:t>
            </a:r>
            <a:r>
              <a:rPr lang="en-US" sz="1400" dirty="0" err="1">
                <a:latin typeface="+mj-lt"/>
              </a:rPr>
              <a:t>dục</a:t>
            </a:r>
            <a:r>
              <a:rPr lang="en-US" sz="1400" dirty="0">
                <a:latin typeface="+mj-lt"/>
              </a:rPr>
              <a:t>, </a:t>
            </a:r>
            <a:r>
              <a:rPr lang="en-US" sz="1400" dirty="0" err="1">
                <a:latin typeface="+mj-lt"/>
              </a:rPr>
              <a:t>quan</a:t>
            </a:r>
            <a:r>
              <a:rPr lang="en-US" sz="1400" dirty="0">
                <a:latin typeface="+mj-lt"/>
              </a:rPr>
              <a:t> </a:t>
            </a:r>
            <a:r>
              <a:rPr lang="en-US" sz="1400" dirty="0" err="1">
                <a:latin typeface="+mj-lt"/>
              </a:rPr>
              <a:t>hệ</a:t>
            </a:r>
            <a:r>
              <a:rPr lang="en-US" sz="1400" dirty="0">
                <a:latin typeface="+mj-lt"/>
              </a:rPr>
              <a:t> </a:t>
            </a:r>
            <a:r>
              <a:rPr lang="en-US" sz="1400" dirty="0" err="1">
                <a:latin typeface="+mj-lt"/>
              </a:rPr>
              <a:t>gia</a:t>
            </a:r>
            <a:r>
              <a:rPr lang="en-US" sz="1400" dirty="0">
                <a:latin typeface="+mj-lt"/>
              </a:rPr>
              <a:t> </a:t>
            </a:r>
            <a:r>
              <a:rPr lang="en-US" sz="1400" dirty="0" err="1">
                <a:latin typeface="+mj-lt"/>
              </a:rPr>
              <a:t>đinh</a:t>
            </a:r>
            <a:r>
              <a:rPr lang="en-US" sz="1400" dirty="0">
                <a:latin typeface="+mj-lt"/>
              </a:rPr>
              <a:t>…)</a:t>
            </a:r>
          </a:p>
          <a:p>
            <a:pPr marL="628650" lvl="2" indent="-355600">
              <a:buFont typeface="Wingdings" pitchFamily="2" charset="2"/>
              <a:buChar char="§"/>
            </a:pPr>
            <a:r>
              <a:rPr lang="en-US" sz="2000" dirty="0">
                <a:latin typeface="+mj-lt"/>
              </a:rPr>
              <a:t>Công </a:t>
            </a:r>
            <a:r>
              <a:rPr lang="en-US" sz="2000" dirty="0" err="1">
                <a:latin typeface="+mj-lt"/>
              </a:rPr>
              <a:t>việc</a:t>
            </a:r>
            <a:r>
              <a:rPr lang="en-US" sz="2000" dirty="0">
                <a:latin typeface="+mj-lt"/>
              </a:rPr>
              <a:t> </a:t>
            </a:r>
            <a:r>
              <a:rPr lang="en-US" sz="2000" dirty="0" err="1">
                <a:latin typeface="+mj-lt"/>
              </a:rPr>
              <a:t>yếu</a:t>
            </a:r>
            <a:r>
              <a:rPr lang="en-US" sz="2000" dirty="0">
                <a:latin typeface="+mj-lt"/>
              </a:rPr>
              <a:t> </a:t>
            </a:r>
            <a:r>
              <a:rPr lang="en-US" sz="2000" dirty="0" err="1">
                <a:latin typeface="+mj-lt"/>
              </a:rPr>
              <a:t>thích</a:t>
            </a:r>
            <a:r>
              <a:rPr lang="en-US" sz="2000" dirty="0">
                <a:latin typeface="+mj-lt"/>
              </a:rPr>
              <a:t> (Interest of work)</a:t>
            </a:r>
          </a:p>
          <a:p>
            <a:pPr marL="800100" lvl="2" indent="0" fontAlgn="base">
              <a:buNone/>
            </a:pPr>
            <a:r>
              <a:rPr lang="en-US" sz="1400" dirty="0">
                <a:latin typeface="+mj-lt"/>
              </a:rPr>
              <a:t>(</a:t>
            </a:r>
            <a:r>
              <a:rPr lang="vi-VN" sz="1400" dirty="0">
                <a:latin typeface="+mj-lt"/>
              </a:rPr>
              <a:t>Tìm ra công việc yêu thích để thành công hơn</a:t>
            </a:r>
            <a:r>
              <a:rPr lang="en-US" sz="1400" dirty="0">
                <a:latin typeface="+mj-lt"/>
              </a:rPr>
              <a:t>)</a:t>
            </a:r>
          </a:p>
          <a:p>
            <a:pPr marL="628650" lvl="2" indent="-355600">
              <a:buFont typeface="Wingdings" pitchFamily="2" charset="2"/>
              <a:buChar char="§"/>
            </a:pPr>
            <a:r>
              <a:rPr lang="en-US" sz="2000" dirty="0" err="1">
                <a:latin typeface="+mj-lt"/>
              </a:rPr>
              <a:t>Gần</a:t>
            </a:r>
            <a:r>
              <a:rPr lang="en-US" sz="2000" dirty="0">
                <a:latin typeface="+mj-lt"/>
              </a:rPr>
              <a:t> </a:t>
            </a:r>
            <a:r>
              <a:rPr lang="en-US" sz="2000" dirty="0" err="1">
                <a:latin typeface="+mj-lt"/>
              </a:rPr>
              <a:t>gia</a:t>
            </a:r>
            <a:r>
              <a:rPr lang="en-US" sz="2000" dirty="0">
                <a:latin typeface="+mj-lt"/>
              </a:rPr>
              <a:t> </a:t>
            </a:r>
            <a:r>
              <a:rPr lang="en-US" sz="2000" dirty="0" err="1">
                <a:latin typeface="+mj-lt"/>
              </a:rPr>
              <a:t>đình</a:t>
            </a:r>
            <a:r>
              <a:rPr lang="en-US" sz="2000" dirty="0">
                <a:latin typeface="+mj-lt"/>
              </a:rPr>
              <a:t> (Nearness of job to family)</a:t>
            </a:r>
          </a:p>
          <a:p>
            <a:pPr>
              <a:buSzPct val="70000"/>
              <a:buFont typeface="Wingdings" pitchFamily="2" charset="2"/>
              <a:buChar char="q"/>
            </a:pPr>
            <a:r>
              <a:rPr lang="en-US" b="1" dirty="0" err="1">
                <a:latin typeface="+mj-lt"/>
              </a:rPr>
              <a:t>Phương</a:t>
            </a:r>
            <a:r>
              <a:rPr lang="en-US" b="1" dirty="0">
                <a:latin typeface="+mj-lt"/>
              </a:rPr>
              <a:t> </a:t>
            </a:r>
            <a:r>
              <a:rPr lang="en-US" b="1" dirty="0" err="1">
                <a:latin typeface="+mj-lt"/>
              </a:rPr>
              <a:t>án</a:t>
            </a:r>
            <a:r>
              <a:rPr lang="en-US" b="1" dirty="0">
                <a:latin typeface="+mj-lt"/>
              </a:rPr>
              <a:t> </a:t>
            </a:r>
            <a:r>
              <a:rPr lang="en-US" b="1" dirty="0" err="1">
                <a:latin typeface="+mj-lt"/>
              </a:rPr>
              <a:t>để</a:t>
            </a:r>
            <a:r>
              <a:rPr lang="en-US" b="1" dirty="0">
                <a:latin typeface="+mj-lt"/>
              </a:rPr>
              <a:t> Ban </a:t>
            </a:r>
            <a:r>
              <a:rPr lang="en-US" b="1" dirty="0" err="1">
                <a:latin typeface="+mj-lt"/>
              </a:rPr>
              <a:t>lựa</a:t>
            </a:r>
            <a:r>
              <a:rPr lang="en-US" b="1" dirty="0">
                <a:latin typeface="+mj-lt"/>
              </a:rPr>
              <a:t> </a:t>
            </a:r>
            <a:r>
              <a:rPr lang="en-US" b="1" dirty="0" err="1">
                <a:latin typeface="+mj-lt"/>
              </a:rPr>
              <a:t>chọn</a:t>
            </a:r>
            <a:r>
              <a:rPr lang="en-US" dirty="0">
                <a:latin typeface="+mj-lt"/>
              </a:rPr>
              <a:t>:</a:t>
            </a:r>
          </a:p>
          <a:p>
            <a:pPr marL="628650" lvl="1" indent="-355600">
              <a:buFont typeface="Wingdings" pitchFamily="2" charset="2"/>
              <a:buChar char="§"/>
            </a:pPr>
            <a:r>
              <a:rPr lang="en-US" dirty="0" err="1">
                <a:latin typeface="+mj-lt"/>
              </a:rPr>
              <a:t>Công</a:t>
            </a:r>
            <a:r>
              <a:rPr lang="en-US" dirty="0">
                <a:latin typeface="+mj-lt"/>
              </a:rPr>
              <a:t> </a:t>
            </a:r>
            <a:r>
              <a:rPr lang="en-US" dirty="0" err="1">
                <a:latin typeface="+mj-lt"/>
              </a:rPr>
              <a:t>việc</a:t>
            </a:r>
            <a:r>
              <a:rPr lang="en-US" dirty="0">
                <a:latin typeface="+mj-lt"/>
              </a:rPr>
              <a:t> A (</a:t>
            </a:r>
            <a:r>
              <a:rPr lang="en-US" dirty="0" err="1">
                <a:latin typeface="+mj-lt"/>
              </a:rPr>
              <a:t>Vị</a:t>
            </a:r>
            <a:r>
              <a:rPr lang="en-US" dirty="0">
                <a:latin typeface="+mj-lt"/>
              </a:rPr>
              <a:t> </a:t>
            </a:r>
            <a:r>
              <a:rPr lang="en-US" dirty="0" err="1">
                <a:latin typeface="+mj-lt"/>
              </a:rPr>
              <a:t>trí</a:t>
            </a:r>
            <a:r>
              <a:rPr lang="en-US" dirty="0">
                <a:latin typeface="+mj-lt"/>
              </a:rPr>
              <a:t> ở </a:t>
            </a:r>
            <a:r>
              <a:rPr lang="en-US" dirty="0" err="1">
                <a:latin typeface="+mj-lt"/>
              </a:rPr>
              <a:t>Fsoft</a:t>
            </a:r>
            <a:r>
              <a:rPr lang="en-US" dirty="0">
                <a:latin typeface="+mj-lt"/>
              </a:rPr>
              <a:t>)</a:t>
            </a:r>
          </a:p>
          <a:p>
            <a:pPr marL="628650" lvl="1" indent="-355600">
              <a:buFont typeface="Wingdings" pitchFamily="2" charset="2"/>
              <a:buChar char="§"/>
            </a:pPr>
            <a:r>
              <a:rPr lang="en-US" dirty="0" err="1">
                <a:latin typeface="+mj-lt"/>
              </a:rPr>
              <a:t>Công</a:t>
            </a:r>
            <a:r>
              <a:rPr lang="en-US" dirty="0">
                <a:latin typeface="+mj-lt"/>
              </a:rPr>
              <a:t> </a:t>
            </a:r>
            <a:r>
              <a:rPr lang="en-US" dirty="0" err="1">
                <a:latin typeface="+mj-lt"/>
              </a:rPr>
              <a:t>việc</a:t>
            </a:r>
            <a:r>
              <a:rPr lang="en-US" dirty="0">
                <a:latin typeface="+mj-lt"/>
              </a:rPr>
              <a:t> B(</a:t>
            </a:r>
            <a:r>
              <a:rPr lang="en-US" dirty="0" err="1">
                <a:latin typeface="+mj-lt"/>
              </a:rPr>
              <a:t>Vị</a:t>
            </a:r>
            <a:r>
              <a:rPr lang="en-US" dirty="0">
                <a:latin typeface="+mj-lt"/>
              </a:rPr>
              <a:t> </a:t>
            </a:r>
            <a:r>
              <a:rPr lang="en-US" dirty="0" err="1">
                <a:latin typeface="+mj-lt"/>
              </a:rPr>
              <a:t>trí</a:t>
            </a:r>
            <a:r>
              <a:rPr lang="en-US" dirty="0">
                <a:latin typeface="+mj-lt"/>
              </a:rPr>
              <a:t> VST )</a:t>
            </a:r>
          </a:p>
          <a:p>
            <a:pPr marL="628650" lvl="1" indent="-355600">
              <a:buFont typeface="Wingdings" pitchFamily="2" charset="2"/>
              <a:buChar char="§"/>
            </a:pPr>
            <a:r>
              <a:rPr lang="en-US" dirty="0" err="1">
                <a:latin typeface="+mj-lt"/>
              </a:rPr>
              <a:t>Công</a:t>
            </a:r>
            <a:r>
              <a:rPr lang="en-US" dirty="0">
                <a:latin typeface="+mj-lt"/>
              </a:rPr>
              <a:t> </a:t>
            </a:r>
            <a:r>
              <a:rPr lang="en-US" dirty="0" err="1">
                <a:latin typeface="+mj-lt"/>
              </a:rPr>
              <a:t>việc</a:t>
            </a:r>
            <a:r>
              <a:rPr lang="en-US" dirty="0">
                <a:latin typeface="+mj-lt"/>
              </a:rPr>
              <a:t> C (</a:t>
            </a:r>
            <a:r>
              <a:rPr lang="en-US" dirty="0" err="1">
                <a:latin typeface="+mj-lt"/>
              </a:rPr>
              <a:t>Vị</a:t>
            </a:r>
            <a:r>
              <a:rPr lang="en-US" dirty="0">
                <a:latin typeface="+mj-lt"/>
              </a:rPr>
              <a:t> </a:t>
            </a:r>
            <a:r>
              <a:rPr lang="en-US" dirty="0" err="1">
                <a:latin typeface="+mj-lt"/>
              </a:rPr>
              <a:t>trí</a:t>
            </a:r>
            <a:r>
              <a:rPr lang="en-US" dirty="0">
                <a:latin typeface="+mj-lt"/>
              </a:rPr>
              <a:t> ở BIDV)</a:t>
            </a:r>
          </a:p>
          <a:p>
            <a:pPr marL="228600" indent="-355600">
              <a:buFont typeface="Wingdings" pitchFamily="2" charset="2"/>
              <a:buChar char="q"/>
            </a:pPr>
            <a:r>
              <a:rPr lang="en-US" b="1" dirty="0" err="1">
                <a:latin typeface="+mj-lt"/>
              </a:rPr>
              <a:t>Cách</a:t>
            </a:r>
            <a:r>
              <a:rPr lang="en-US" b="1" dirty="0">
                <a:latin typeface="+mj-lt"/>
              </a:rPr>
              <a:t> </a:t>
            </a:r>
            <a:r>
              <a:rPr lang="en-US" b="1" dirty="0" err="1">
                <a:latin typeface="+mj-lt"/>
              </a:rPr>
              <a:t>giải</a:t>
            </a:r>
            <a:r>
              <a:rPr lang="en-US" b="1" dirty="0">
                <a:latin typeface="+mj-lt"/>
              </a:rPr>
              <a:t> </a:t>
            </a:r>
            <a:r>
              <a:rPr lang="en-US" b="1" dirty="0" err="1">
                <a:latin typeface="+mj-lt"/>
              </a:rPr>
              <a:t>quyết</a:t>
            </a:r>
            <a:r>
              <a:rPr lang="en-US" b="1" dirty="0">
                <a:latin typeface="+mj-lt"/>
              </a:rPr>
              <a:t> </a:t>
            </a:r>
            <a:r>
              <a:rPr lang="en-US" b="1" dirty="0" err="1">
                <a:latin typeface="+mj-lt"/>
              </a:rPr>
              <a:t>như</a:t>
            </a:r>
            <a:r>
              <a:rPr lang="en-US" b="1" dirty="0">
                <a:latin typeface="+mj-lt"/>
              </a:rPr>
              <a:t> </a:t>
            </a:r>
            <a:r>
              <a:rPr lang="en-US" b="1" dirty="0" err="1">
                <a:latin typeface="+mj-lt"/>
              </a:rPr>
              <a:t>thế</a:t>
            </a:r>
            <a:r>
              <a:rPr lang="en-US" b="1" dirty="0">
                <a:latin typeface="+mj-lt"/>
              </a:rPr>
              <a:t> </a:t>
            </a:r>
            <a:r>
              <a:rPr lang="en-US" b="1" dirty="0" err="1">
                <a:latin typeface="+mj-lt"/>
              </a:rPr>
              <a:t>nào</a:t>
            </a:r>
            <a:r>
              <a:rPr lang="en-US" b="1" dirty="0">
                <a:latin typeface="+mj-lt"/>
              </a:rPr>
              <a:t>?</a:t>
            </a:r>
          </a:p>
          <a:p>
            <a:pPr marL="628650" lvl="1" indent="-355600">
              <a:buFont typeface="Wingdings" pitchFamily="2" charset="2"/>
              <a:buChar char="§"/>
            </a:pPr>
            <a:endParaRPr lang="en-US" sz="2400" dirty="0">
              <a:solidFill>
                <a:srgbClr val="000099"/>
              </a:solidFill>
              <a:latin typeface="+mj-lt"/>
              <a:cs typeface="Times New Roman" pitchFamily="18" charset="0"/>
            </a:endParaRPr>
          </a:p>
          <a:p>
            <a:pPr>
              <a:buFont typeface="Wingdings" pitchFamily="2" charset="2"/>
              <a:buChar char="§"/>
            </a:pPr>
            <a:endParaRPr lang="en-US" sz="2800" dirty="0">
              <a:latin typeface="+mj-lt"/>
            </a:endParaRPr>
          </a:p>
          <a:p>
            <a:pPr>
              <a:buFont typeface="Wingdings" pitchFamily="2" charset="2"/>
              <a:buChar char="§"/>
            </a:pPr>
            <a:endParaRPr lang="en-US" sz="2800" dirty="0">
              <a:latin typeface="+mj-lt"/>
            </a:endParaRPr>
          </a:p>
        </p:txBody>
      </p:sp>
      <p:sp>
        <p:nvSpPr>
          <p:cNvPr id="5" name="Rectangle 2"/>
          <p:cNvSpPr txBox="1">
            <a:spLocks noChangeArrowheads="1"/>
          </p:cNvSpPr>
          <p:nvPr/>
        </p:nvSpPr>
        <p:spPr bwMode="auto">
          <a:xfrm>
            <a:off x="323850" y="182562"/>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R="0" lvl="0" indent="0" fontAlgn="base">
              <a:lnSpc>
                <a:spcPct val="100000"/>
              </a:lnSpc>
              <a:spcBef>
                <a:spcPct val="0"/>
              </a:spcBef>
              <a:spcAft>
                <a:spcPct val="0"/>
              </a:spcAft>
              <a:buClrTx/>
              <a:buSzTx/>
              <a:buFontTx/>
              <a:buNone/>
              <a:tabLst/>
              <a:defRPr sz="3200" b="1">
                <a:solidFill>
                  <a:srgbClr val="FF0000"/>
                </a:solidFill>
                <a:latin typeface="+mj-lt"/>
                <a:ea typeface="+mj-ea"/>
                <a:cs typeface="+mj-cs"/>
              </a:defRPr>
            </a:lvl1pPr>
            <a:lvl2pPr eaLnBrk="0" fontAlgn="base" hangingPunct="0">
              <a:spcBef>
                <a:spcPct val="0"/>
              </a:spcBef>
              <a:spcAft>
                <a:spcPct val="0"/>
              </a:spcAft>
              <a:defRPr sz="3900" b="1">
                <a:solidFill>
                  <a:schemeClr val="tx2"/>
                </a:solidFill>
                <a:latin typeface="Arial" charset="0"/>
              </a:defRPr>
            </a:lvl2pPr>
            <a:lvl3pPr eaLnBrk="0" fontAlgn="base" hangingPunct="0">
              <a:spcBef>
                <a:spcPct val="0"/>
              </a:spcBef>
              <a:spcAft>
                <a:spcPct val="0"/>
              </a:spcAft>
              <a:defRPr sz="3900" b="1">
                <a:solidFill>
                  <a:schemeClr val="tx2"/>
                </a:solidFill>
                <a:latin typeface="Arial" charset="0"/>
              </a:defRPr>
            </a:lvl3pPr>
            <a:lvl4pPr eaLnBrk="0" fontAlgn="base" hangingPunct="0">
              <a:spcBef>
                <a:spcPct val="0"/>
              </a:spcBef>
              <a:spcAft>
                <a:spcPct val="0"/>
              </a:spcAft>
              <a:defRPr sz="3900" b="1">
                <a:solidFill>
                  <a:schemeClr val="tx2"/>
                </a:solidFill>
                <a:latin typeface="Arial" charset="0"/>
              </a:defRPr>
            </a:lvl4pPr>
            <a:lvl5pPr eaLnBrk="0" fontAlgn="base" hangingPunct="0">
              <a:spcBef>
                <a:spcPct val="0"/>
              </a:spcBef>
              <a:spcAft>
                <a:spcPct val="0"/>
              </a:spcAft>
              <a:defRPr sz="3900" b="1">
                <a:solidFill>
                  <a:schemeClr val="tx2"/>
                </a:solidFill>
                <a:latin typeface="Arial" charset="0"/>
              </a:defRPr>
            </a:lvl5pPr>
            <a:lvl6pPr marL="457200" fontAlgn="base">
              <a:spcBef>
                <a:spcPct val="0"/>
              </a:spcBef>
              <a:spcAft>
                <a:spcPct val="0"/>
              </a:spcAft>
              <a:defRPr sz="3900" b="1">
                <a:solidFill>
                  <a:schemeClr val="tx2"/>
                </a:solidFill>
                <a:latin typeface="Arial" charset="0"/>
              </a:defRPr>
            </a:lvl6pPr>
            <a:lvl7pPr marL="914400" fontAlgn="base">
              <a:spcBef>
                <a:spcPct val="0"/>
              </a:spcBef>
              <a:spcAft>
                <a:spcPct val="0"/>
              </a:spcAft>
              <a:defRPr sz="3900" b="1">
                <a:solidFill>
                  <a:schemeClr val="tx2"/>
                </a:solidFill>
                <a:latin typeface="Arial" charset="0"/>
              </a:defRPr>
            </a:lvl7pPr>
            <a:lvl8pPr marL="1371600" fontAlgn="base">
              <a:spcBef>
                <a:spcPct val="0"/>
              </a:spcBef>
              <a:spcAft>
                <a:spcPct val="0"/>
              </a:spcAft>
              <a:defRPr sz="3900" b="1">
                <a:solidFill>
                  <a:schemeClr val="tx2"/>
                </a:solidFill>
                <a:latin typeface="Arial" charset="0"/>
              </a:defRPr>
            </a:lvl8pPr>
            <a:lvl9pPr marL="1828800" fontAlgn="base">
              <a:spcBef>
                <a:spcPct val="0"/>
              </a:spcBef>
              <a:spcAft>
                <a:spcPct val="0"/>
              </a:spcAft>
              <a:defRPr sz="3900" b="1">
                <a:solidFill>
                  <a:schemeClr val="tx2"/>
                </a:solidFill>
                <a:latin typeface="Arial" charset="0"/>
              </a:defRPr>
            </a:lvl9pPr>
          </a:lstStyle>
          <a:p>
            <a:r>
              <a:rPr lang="en-US" dirty="0"/>
              <a:t>4. </a:t>
            </a:r>
            <a:r>
              <a:rPr lang="en-US" dirty="0" err="1"/>
              <a:t>Ví</a:t>
            </a:r>
            <a:r>
              <a:rPr lang="en-US" dirty="0"/>
              <a:t> </a:t>
            </a:r>
            <a:r>
              <a:rPr lang="en-US" dirty="0" err="1"/>
              <a:t>dụ</a:t>
            </a:r>
            <a:r>
              <a:rPr lang="en-US" dirty="0"/>
              <a:t> minh </a:t>
            </a:r>
            <a:r>
              <a:rPr lang="en-US" dirty="0" err="1"/>
              <a:t>họa</a:t>
            </a:r>
            <a:endParaRPr lang="en-US" dirty="0"/>
          </a:p>
        </p:txBody>
      </p:sp>
    </p:spTree>
    <p:extLst>
      <p:ext uri="{BB962C8B-B14F-4D97-AF65-F5344CB8AC3E}">
        <p14:creationId xmlns:p14="http://schemas.microsoft.com/office/powerpoint/2010/main" val="1829537227"/>
      </p:ext>
    </p:extLst>
  </p:cSld>
  <p:clrMapOvr>
    <a:masterClrMapping/>
  </p:clrMapOvr>
</p:sld>
</file>

<file path=ppt/theme/theme1.xml><?xml version="1.0" encoding="utf-8"?>
<a:theme xmlns:a="http://schemas.openxmlformats.org/drawingml/2006/main" name="ok">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ok">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Them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70000"/>
          <a:buFont typeface="Wingdings" pitchFamily="2" charset="2"/>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70000"/>
          <a:buFont typeface="Wingdings" pitchFamily="2" charset="2"/>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4416</TotalTime>
  <Words>2238</Words>
  <Application>Microsoft Office PowerPoint</Application>
  <PresentationFormat>On-screen Show (4:3)</PresentationFormat>
  <Paragraphs>474</Paragraphs>
  <Slides>69</Slides>
  <Notes>14</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69</vt:i4>
      </vt:variant>
    </vt:vector>
  </HeadingPairs>
  <TitlesOfParts>
    <vt:vector size="82" baseType="lpstr">
      <vt:lpstr>.VnCentury Schoolbook</vt:lpstr>
      <vt:lpstr>Arial</vt:lpstr>
      <vt:lpstr>Calibri</vt:lpstr>
      <vt:lpstr>Cambria Math</vt:lpstr>
      <vt:lpstr>Times New Roman</vt:lpstr>
      <vt:lpstr>Wingdings</vt:lpstr>
      <vt:lpstr>ok</vt:lpstr>
      <vt:lpstr>1_ok</vt:lpstr>
      <vt:lpstr>Theme1</vt:lpstr>
      <vt:lpstr>Office Theme</vt:lpstr>
      <vt:lpstr>Network</vt:lpstr>
      <vt:lpstr>2_Office Theme</vt:lpstr>
      <vt:lpstr>Equation</vt:lpstr>
      <vt:lpstr>BÀI GIẢNG CSHTT   DSS:  MÔ HÌNH TOÁN (AHP)</vt:lpstr>
      <vt:lpstr>Nội dung</vt:lpstr>
      <vt:lpstr>1. Bài toán ra quyết định đa mục tiêu       (theo chiến lược)</vt:lpstr>
      <vt:lpstr>1. Bài toán ra quyết định đa mục tiêu  (tiếp)      (theo véc tơ)</vt:lpstr>
      <vt:lpstr>2. Phương pháp Pareto</vt:lpstr>
      <vt:lpstr>2. Phương pháp Pareto</vt:lpstr>
      <vt:lpstr>3. Hướng giải bài toán ra quyết định đa mục tiêu</vt:lpstr>
      <vt:lpstr>3. Hướng giải bài toán ra quyết định đa mục tiêu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Cấu trúc bài toán </vt:lpstr>
      <vt:lpstr>Ma trận so sánh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Minh họa DSS </vt:lpstr>
      <vt:lpstr>PowerPoint Presentation</vt:lpstr>
      <vt:lpstr>PowerPoint Presentation</vt:lpstr>
      <vt:lpstr>PowerPoint Presentation</vt:lpstr>
      <vt:lpstr>PowerPoint Presentation</vt:lpstr>
      <vt:lpstr>PowerPoint Presentation</vt:lpstr>
      <vt:lpstr>Steps of assigning weights to different decision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Tóm tắt AHP</vt:lpstr>
      <vt:lpstr>Tóm tắt AHP</vt:lpstr>
      <vt:lpstr>Tóm tắt AHP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dc:title>
  <dc:creator>NguyenVanHieu</dc:creator>
  <cp:lastModifiedBy>mc</cp:lastModifiedBy>
  <cp:revision>406</cp:revision>
  <dcterms:created xsi:type="dcterms:W3CDTF">2012-10-08T14:43:03Z</dcterms:created>
  <dcterms:modified xsi:type="dcterms:W3CDTF">2016-09-19T02:39:00Z</dcterms:modified>
</cp:coreProperties>
</file>