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3" r:id="rId3"/>
    <p:sldMasterId id="2147483685" r:id="rId4"/>
    <p:sldMasterId id="2147483698" r:id="rId5"/>
  </p:sldMasterIdLst>
  <p:notesMasterIdLst>
    <p:notesMasterId r:id="rId27"/>
  </p:notesMasterIdLst>
  <p:handoutMasterIdLst>
    <p:handoutMasterId r:id="rId28"/>
  </p:handoutMasterIdLst>
  <p:sldIdLst>
    <p:sldId id="259" r:id="rId6"/>
    <p:sldId id="301" r:id="rId7"/>
    <p:sldId id="302" r:id="rId8"/>
    <p:sldId id="283" r:id="rId9"/>
    <p:sldId id="284" r:id="rId10"/>
    <p:sldId id="303" r:id="rId11"/>
    <p:sldId id="286" r:id="rId12"/>
    <p:sldId id="304" r:id="rId13"/>
    <p:sldId id="306" r:id="rId14"/>
    <p:sldId id="309" r:id="rId15"/>
    <p:sldId id="308" r:id="rId16"/>
    <p:sldId id="299" r:id="rId17"/>
    <p:sldId id="310" r:id="rId18"/>
    <p:sldId id="311" r:id="rId19"/>
    <p:sldId id="312" r:id="rId20"/>
    <p:sldId id="307" r:id="rId21"/>
    <p:sldId id="313" r:id="rId22"/>
    <p:sldId id="315" r:id="rId23"/>
    <p:sldId id="314" r:id="rId24"/>
    <p:sldId id="31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1933" autoAdjust="0"/>
  </p:normalViewPr>
  <p:slideViewPr>
    <p:cSldViewPr>
      <p:cViewPr varScale="1">
        <p:scale>
          <a:sx n="70" d="100"/>
          <a:sy n="70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8801-7883-4590-9B86-F4C7701360E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35E28-4FA0-437B-AF64-BC2D5FB0C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1A777-A880-4DDF-B282-E7BDB7886E27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Dr. Nguyen Van </a:t>
            </a:r>
            <a:r>
              <a:rPr lang="en-US" dirty="0" err="1"/>
              <a:t>Hieu</a:t>
            </a:r>
            <a:r>
              <a:rPr lang="en-US" dirty="0"/>
              <a:t>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8CCD-EE31-48C0-9DCC-C003D9DCB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lần</a:t>
            </a:r>
            <a:r>
              <a:rPr lang="en-US" baseline="0" dirty="0"/>
              <a:t> 3</a:t>
            </a:r>
            <a:endParaRPr lang="vi-V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hình,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(lạnh),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(ấm), và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(nóng) là các hàm ánh xạ một thang nhiệt độ.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điểm trên thang nhiệt độ có 3 "chân giá trị" — mỗi hàm cho một giá trị. Đ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ối với nhiệt độ cụ thể trong hình, 3 chân giá trị này có thể được giải nghĩa là 3 miêu tả sau về nhiệt độ này: "tương đối lạnh", "hơi hơi ấm", và "không nóng".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98CCD-EE31-48C0-9DCC-C003D9DCBB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Braking </a:t>
            </a:r>
            <a:r>
              <a:rPr lang="en-US" dirty="0" err="1"/>
              <a:t>dist</a:t>
            </a:r>
            <a:r>
              <a:rPr lang="en-US" baseline="0" dirty="0"/>
              <a:t> –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đĩa</a:t>
            </a:r>
            <a:endParaRPr lang="en-US" baseline="0" dirty="0"/>
          </a:p>
          <a:p>
            <a:r>
              <a:rPr lang="en-US" baseline="0" dirty="0"/>
              <a:t>Purchase cost –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mua</a:t>
            </a:r>
            <a:endParaRPr lang="en-US" baseline="0" dirty="0"/>
          </a:p>
          <a:p>
            <a:r>
              <a:rPr lang="en-US" baseline="0" dirty="0" err="1"/>
              <a:t>Maint</a:t>
            </a:r>
            <a:r>
              <a:rPr lang="en-US" baseline="0" dirty="0"/>
              <a:t> cost –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endParaRPr lang="en-US" baseline="0" dirty="0"/>
          </a:p>
          <a:p>
            <a:r>
              <a:rPr lang="en-US" baseline="0" dirty="0"/>
              <a:t>Saab 9000 </a:t>
            </a:r>
            <a:r>
              <a:rPr lang="en-US" baseline="0" dirty="0" err="1"/>
              <a:t>hãng</a:t>
            </a:r>
            <a:r>
              <a:rPr lang="en-US" baseline="0" dirty="0"/>
              <a:t> </a:t>
            </a:r>
            <a:r>
              <a:rPr lang="en-US" baseline="0" dirty="0" err="1"/>
              <a:t>xe</a:t>
            </a:r>
            <a:r>
              <a:rPr lang="en-US" baseline="0" dirty="0"/>
              <a:t> </a:t>
            </a:r>
            <a:r>
              <a:rPr lang="en-US" baseline="0" dirty="0" err="1"/>
              <a:t>thủy</a:t>
            </a:r>
            <a:r>
              <a:rPr lang="en-US" baseline="0" dirty="0"/>
              <a:t> </a:t>
            </a:r>
            <a:r>
              <a:rPr lang="en-US" baseline="0" dirty="0" err="1"/>
              <a:t>điển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98CCD-EE31-48C0-9DCC-C003D9DCBB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/>
              <a:t>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98CCD-EE31-48C0-9DCC-C003D9DCBB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492875"/>
            <a:ext cx="35052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án Rời Rạ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3352800" cy="2286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5814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8100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3733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381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5814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92875"/>
            <a:ext cx="34290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4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613525"/>
            <a:ext cx="3429000" cy="24447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4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381000"/>
            <a:ext cx="39624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381000"/>
            <a:ext cx="39624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19600" y="3390900"/>
            <a:ext cx="39624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92875"/>
            <a:ext cx="3962400" cy="365125"/>
          </a:xfrm>
          <a:ln/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4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44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0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7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5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3777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63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8328270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558933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15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0010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685800"/>
            <a:ext cx="7608888" cy="1914524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2" y="3049588"/>
            <a:ext cx="7075488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40CC-0511-498B-849F-D4CDD3B2009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4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1E6B-B4E7-42A6-95E8-CD4429B3A8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7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2247-B52A-4CEF-9962-80A2FB9593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34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09C8-C877-451D-B58F-96C38871D3C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09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818D-93DA-4A12-B839-A922199ECB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60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518B5-9A9C-408B-8633-7F9B42D21A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67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5714F-3876-468C-9F1C-863E6D3D4D7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071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1ACB9-5A2C-46A9-8E1B-F7F70FF8BB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8328270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558933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15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0604B-7D36-4010-A3E3-A328AE71A63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5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A19B2-6024-48BB-A6D3-5B19CA6127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26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A2CC-9D26-425D-BA9A-C5BE3EA56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16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FEB3-4E77-4675-966E-64EB1DC5C08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28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2578-92BD-4906-B12F-80281122D4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A9DC-5B5C-4478-8228-162D48F733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25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42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53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6029911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9393637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 noChangeAspect="1"/>
          </p:cNvSpPr>
          <p:nvPr>
            <p:ph type="ftr" sz="quarter" idx="12"/>
          </p:nvPr>
        </p:nvSpPr>
        <p:spPr>
          <a:xfrm>
            <a:off x="2514600" y="6536938"/>
            <a:ext cx="3429000" cy="276999"/>
          </a:xfrm>
        </p:spPr>
        <p:txBody>
          <a:bodyPr wrap="none">
            <a:no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1530270-0964-4608-8690-00DDA8842DC1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D987920-0376-497B-84F4-BFE2A3F810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0" y="69269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1"/>
          <p:cNvSpPr txBox="1">
            <a:spLocks noChangeAspect="1"/>
          </p:cNvSpPr>
          <p:nvPr userDrawn="1"/>
        </p:nvSpPr>
        <p:spPr>
          <a:xfrm>
            <a:off x="3129122" y="6656491"/>
            <a:ext cx="2290007" cy="291603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Dr. Nguyen Van </a:t>
            </a:r>
            <a:r>
              <a:rPr lang="en-US" sz="1100" dirty="0" err="1"/>
              <a:t>Hieu</a:t>
            </a:r>
            <a:r>
              <a:rPr lang="en-US" sz="1100" dirty="0"/>
              <a:t>, Decision Support System</a:t>
            </a:r>
          </a:p>
        </p:txBody>
      </p:sp>
      <p:sp>
        <p:nvSpPr>
          <p:cNvPr id="10" name="Date Placeholder 9"/>
          <p:cNvSpPr txBox="1">
            <a:spLocks/>
          </p:cNvSpPr>
          <p:nvPr userDrawn="1"/>
        </p:nvSpPr>
        <p:spPr>
          <a:xfrm>
            <a:off x="228600" y="6645745"/>
            <a:ext cx="2133600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1985A-22E9-4B2E-8484-336255D16CF7}" type="datetime1">
              <a:rPr lang="en-US" sz="1100" b="1" smtClean="0"/>
              <a:pPr/>
              <a:t>9/19/2016</a:t>
            </a:fld>
            <a:endParaRPr lang="en-US" b="1" dirty="0"/>
          </a:p>
        </p:txBody>
      </p:sp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8763000" y="6630688"/>
            <a:ext cx="381000" cy="184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87920-0376-497B-84F4-BFE2A3F810DA}" type="slidenum">
              <a:rPr lang="en-US" sz="1100" smtClean="0"/>
              <a:pPr/>
              <a:t>‹#›</a:t>
            </a:fld>
            <a:endParaRPr 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1530270-0964-4608-8690-00DDA8842DC1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D987920-0376-497B-84F4-BFE2A3F810D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0" y="69269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1"/>
          <p:cNvSpPr txBox="1">
            <a:spLocks noChangeAspect="1"/>
          </p:cNvSpPr>
          <p:nvPr userDrawn="1"/>
        </p:nvSpPr>
        <p:spPr>
          <a:xfrm>
            <a:off x="3129122" y="6656491"/>
            <a:ext cx="2290007" cy="291603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Dr. Nguyen Van </a:t>
            </a:r>
            <a:r>
              <a:rPr lang="en-US" sz="1100" dirty="0" err="1"/>
              <a:t>Hieu</a:t>
            </a:r>
            <a:r>
              <a:rPr lang="en-US" sz="1100" dirty="0"/>
              <a:t>, Decision Support System</a:t>
            </a:r>
          </a:p>
        </p:txBody>
      </p:sp>
      <p:sp>
        <p:nvSpPr>
          <p:cNvPr id="10" name="Date Placeholder 9"/>
          <p:cNvSpPr txBox="1">
            <a:spLocks/>
          </p:cNvSpPr>
          <p:nvPr userDrawn="1"/>
        </p:nvSpPr>
        <p:spPr>
          <a:xfrm>
            <a:off x="228600" y="6645745"/>
            <a:ext cx="2133600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1985A-22E9-4B2E-8484-336255D16CF7}" type="datetime1">
              <a:rPr lang="en-US" sz="1100" b="1" smtClean="0"/>
              <a:pPr/>
              <a:t>9/19/2016</a:t>
            </a:fld>
            <a:endParaRPr lang="en-US" b="1" dirty="0"/>
          </a:p>
        </p:txBody>
      </p:sp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8763000" y="6630688"/>
            <a:ext cx="381000" cy="184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87920-0376-497B-84F4-BFE2A3F810DA}" type="slidenum">
              <a:rPr lang="en-US" sz="1100" smtClean="0"/>
              <a:pPr/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2108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D2DD8C7-E145-49A2-87B0-FE23F5123F6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6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0270-0964-4608-8690-00DDA8842DC1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7920-0376-497B-84F4-BFE2A3F81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E5A34F7-CAB0-4FBC-B941-3300E7EA2133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9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Lotfi_Asker_Zadeh&amp;action=edit&amp;redlink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F93BC803-8472-4D1C-885B-CFFE5931B993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53000" y="5037513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400" b="1" dirty="0">
                <a:latin typeface=".VnCentury Schoolbook" pitchFamily="34" charset="0"/>
              </a:rPr>
              <a:t>Nguyen Van </a:t>
            </a:r>
            <a:r>
              <a:rPr lang="en-US" sz="1400" b="1" dirty="0" err="1">
                <a:latin typeface=".VnCentury Schoolbook" pitchFamily="34" charset="0"/>
              </a:rPr>
              <a:t>Hieu</a:t>
            </a:r>
            <a:endParaRPr lang="en-US" sz="1400" b="1" dirty="0">
              <a:latin typeface=".VnCentury Schoolbook" pitchFamily="34" charset="0"/>
            </a:endParaRPr>
          </a:p>
          <a:p>
            <a:pPr lvl="1"/>
            <a:r>
              <a:rPr lang="vi-VN" sz="1400" dirty="0"/>
              <a:t>I</a:t>
            </a:r>
            <a:r>
              <a:rPr lang="en-US" sz="1400" dirty="0" err="1">
                <a:latin typeface=".VnCentury Schoolbook" pitchFamily="34" charset="0"/>
              </a:rPr>
              <a:t>nformation</a:t>
            </a:r>
            <a:r>
              <a:rPr lang="en-US" sz="1400" dirty="0">
                <a:latin typeface=".VnCentury Schoolbook" pitchFamily="34" charset="0"/>
              </a:rPr>
              <a:t> Technology</a:t>
            </a:r>
            <a:r>
              <a:rPr lang="vi-VN" sz="1400" dirty="0"/>
              <a:t> Faculty</a:t>
            </a:r>
            <a:r>
              <a:rPr lang="en-US" sz="1400" dirty="0">
                <a:latin typeface=".VnCentury Schoolbook" pitchFamily="34" charset="0"/>
              </a:rPr>
              <a:t> </a:t>
            </a:r>
          </a:p>
          <a:p>
            <a:r>
              <a:rPr lang="en-US" sz="1400" dirty="0">
                <a:latin typeface=".VnCentury Schoolbook" pitchFamily="34" charset="0"/>
              </a:rPr>
              <a:t>The </a:t>
            </a:r>
            <a:r>
              <a:rPr lang="vi-VN" sz="1400" dirty="0"/>
              <a:t>University</a:t>
            </a:r>
            <a:r>
              <a:rPr lang="en-US" sz="1400" dirty="0">
                <a:latin typeface=".VnCentury Schoolbook" pitchFamily="34" charset="0"/>
              </a:rPr>
              <a:t> </a:t>
            </a:r>
            <a:r>
              <a:rPr lang="vi-VN" sz="1400" dirty="0"/>
              <a:t>of Danang</a:t>
            </a:r>
            <a:r>
              <a:rPr lang="en-US" sz="1400" dirty="0">
                <a:latin typeface=".VnCentury Schoolbook" pitchFamily="34" charset="0"/>
              </a:rPr>
              <a:t>, University of Science and Technology (UD-UST)</a:t>
            </a:r>
          </a:p>
          <a:p>
            <a:endParaRPr lang="en-US" sz="1600" dirty="0">
              <a:latin typeface=".VnCentury Schoolbook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76400"/>
            <a:ext cx="8675687" cy="1914525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sz="32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GIẢNG CSHTTT</a:t>
            </a:r>
            <a:br>
              <a:rPr lang="en-US" sz="32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/>
              <a:t>                                               </a:t>
            </a:r>
            <a:r>
              <a:rPr lang="en-US" sz="32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DSS: </a:t>
            </a:r>
            <a:r>
              <a:rPr lang="en-US" sz="2400" b="1" dirty="0"/>
              <a:t>MÔ HÌNH TOÁN ( FUZZY – AHP)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B. </a:t>
            </a:r>
            <a:r>
              <a:rPr lang="en-US" dirty="0" err="1">
                <a:solidFill>
                  <a:srgbClr val="C00000"/>
                </a:solidFill>
              </a:rPr>
              <a:t>Xác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vectơ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trọng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SzPct val="70000"/>
              <a:buNone/>
            </a:pPr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228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799"/>
            <a:ext cx="2590800" cy="129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7" y="1896525"/>
            <a:ext cx="2020623" cy="44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067551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1081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599" y="3067551"/>
            <a:ext cx="20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79936" y="2120164"/>
            <a:ext cx="1182464" cy="20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6324600" y="2095498"/>
            <a:ext cx="9144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48000" y="1600200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61234" y="160019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47700" y="3477455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349509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500" y="351033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Tích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hợp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96" y="3502718"/>
            <a:ext cx="237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Chuẩn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hóa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191000"/>
            <a:ext cx="3848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66" y="4191000"/>
            <a:ext cx="357615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10721"/>
              </p:ext>
            </p:extLst>
          </p:nvPr>
        </p:nvGraphicFramePr>
        <p:xfrm>
          <a:off x="7275786" y="1807777"/>
          <a:ext cx="1831436" cy="536027"/>
        </p:xfrm>
        <a:graphic>
          <a:graphicData uri="http://schemas.openxmlformats.org/drawingml/2006/table">
            <a:tbl>
              <a:tblPr/>
              <a:tblGrid>
                <a:gridCol w="18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con.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con.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con </a:t>
            </a:r>
            <a:r>
              <a:rPr lang="en-US" dirty="0" err="1"/>
              <a:t>jk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52" y="4233080"/>
            <a:ext cx="388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092"/>
              </p:ext>
            </p:extLst>
          </p:nvPr>
        </p:nvGraphicFramePr>
        <p:xfrm>
          <a:off x="4020802" y="4795055"/>
          <a:ext cx="504825" cy="36576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51620"/>
              </p:ext>
            </p:extLst>
          </p:nvPr>
        </p:nvGraphicFramePr>
        <p:xfrm>
          <a:off x="5935327" y="4842681"/>
          <a:ext cx="428625" cy="3657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0" y="449085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  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con </a:t>
            </a:r>
            <a:r>
              <a:rPr lang="en-US" dirty="0" err="1"/>
              <a:t>jk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038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403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93985"/>
            <a:ext cx="41148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8575"/>
            <a:ext cx="8229600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</p:spTree>
    <p:extLst>
      <p:ext uri="{BB962C8B-B14F-4D97-AF65-F5344CB8AC3E}">
        <p14:creationId xmlns:p14="http://schemas.microsoft.com/office/powerpoint/2010/main" val="289953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" y="1442498"/>
            <a:ext cx="388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0716"/>
              </p:ext>
            </p:extLst>
          </p:nvPr>
        </p:nvGraphicFramePr>
        <p:xfrm>
          <a:off x="1309050" y="2004473"/>
          <a:ext cx="504825" cy="36576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6669"/>
              </p:ext>
            </p:extLst>
          </p:nvPr>
        </p:nvGraphicFramePr>
        <p:xfrm>
          <a:off x="3223575" y="2052099"/>
          <a:ext cx="428625" cy="3657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4042" y="3804698"/>
                <a:ext cx="649858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𝑗𝑘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42" y="3804698"/>
                <a:ext cx="64985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3" y="1508151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78" y="4900470"/>
            <a:ext cx="3505200" cy="18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018868" y="2625567"/>
            <a:ext cx="1182464" cy="20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4" idx="0"/>
          </p:cNvCxnSpPr>
          <p:nvPr/>
        </p:nvCxnSpPr>
        <p:spPr>
          <a:xfrm>
            <a:off x="7620000" y="3804699"/>
            <a:ext cx="0" cy="830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67200" y="166355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3653" y="4158734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0800" y="4224251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0572" y="4251843"/>
            <a:ext cx="317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Công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0" y="4713508"/>
            <a:ext cx="2662875" cy="17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1"/>
            <a:ext cx="1600200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03288"/>
              </p:ext>
            </p:extLst>
          </p:nvPr>
        </p:nvGraphicFramePr>
        <p:xfrm>
          <a:off x="1732772" y="4981902"/>
          <a:ext cx="1115529" cy="419130"/>
        </p:xfrm>
        <a:graphic>
          <a:graphicData uri="http://schemas.openxmlformats.org/drawingml/2006/table">
            <a:tbl>
              <a:tblPr/>
              <a:tblGrid>
                <a:gridCol w="111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540185" y="4635639"/>
            <a:ext cx="215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1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" y="1442498"/>
            <a:ext cx="388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1035"/>
              </p:ext>
            </p:extLst>
          </p:nvPr>
        </p:nvGraphicFramePr>
        <p:xfrm>
          <a:off x="1309050" y="2004473"/>
          <a:ext cx="504825" cy="36576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71177"/>
              </p:ext>
            </p:extLst>
          </p:nvPr>
        </p:nvGraphicFramePr>
        <p:xfrm>
          <a:off x="3223575" y="2052099"/>
          <a:ext cx="428625" cy="36576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4042" y="3804698"/>
                <a:ext cx="649858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𝑗𝑘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42" y="3804698"/>
                <a:ext cx="64985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3" y="1508151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6677"/>
              </p:ext>
            </p:extLst>
          </p:nvPr>
        </p:nvGraphicFramePr>
        <p:xfrm>
          <a:off x="5757798" y="2464335"/>
          <a:ext cx="1076696" cy="365760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77044"/>
              </p:ext>
            </p:extLst>
          </p:nvPr>
        </p:nvGraphicFramePr>
        <p:xfrm>
          <a:off x="7920345" y="2450257"/>
          <a:ext cx="1076696" cy="369144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46413"/>
              </p:ext>
            </p:extLst>
          </p:nvPr>
        </p:nvGraphicFramePr>
        <p:xfrm>
          <a:off x="6789827" y="3200400"/>
          <a:ext cx="685800" cy="48873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78" y="4900470"/>
            <a:ext cx="3505200" cy="18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018868" y="2625567"/>
            <a:ext cx="1182464" cy="20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0" y="3804699"/>
            <a:ext cx="0" cy="10957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67200" y="166355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3653" y="4158734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0800" y="4224251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0572" y="4251843"/>
            <a:ext cx="317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Công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6" y="4958617"/>
            <a:ext cx="3212183" cy="8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4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3" y="1508151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12355"/>
              </p:ext>
            </p:extLst>
          </p:nvPr>
        </p:nvGraphicFramePr>
        <p:xfrm>
          <a:off x="5757798" y="2464335"/>
          <a:ext cx="1076696" cy="365760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65299"/>
              </p:ext>
            </p:extLst>
          </p:nvPr>
        </p:nvGraphicFramePr>
        <p:xfrm>
          <a:off x="7920345" y="2450257"/>
          <a:ext cx="1076696" cy="369144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14961"/>
              </p:ext>
            </p:extLst>
          </p:nvPr>
        </p:nvGraphicFramePr>
        <p:xfrm>
          <a:off x="6789827" y="3200400"/>
          <a:ext cx="685800" cy="48873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78" y="4900470"/>
            <a:ext cx="3594522" cy="18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4343400" y="5820498"/>
            <a:ext cx="135068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0" y="3804699"/>
            <a:ext cx="0" cy="10957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28653" y="5167297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6533653" y="4158734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38669" y="1520223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8894"/>
            <a:ext cx="3352800" cy="201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21528" y="4331824"/>
            <a:ext cx="233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35360" y="1520223"/>
            <a:ext cx="41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Công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29634"/>
              </p:ext>
            </p:extLst>
          </p:nvPr>
        </p:nvGraphicFramePr>
        <p:xfrm>
          <a:off x="6248540" y="5261894"/>
          <a:ext cx="457200" cy="13859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08677"/>
              </p:ext>
            </p:extLst>
          </p:nvPr>
        </p:nvGraphicFramePr>
        <p:xfrm>
          <a:off x="7977540" y="5256634"/>
          <a:ext cx="457200" cy="13859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06" y="2010103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7219453" y="960265"/>
            <a:ext cx="0" cy="5478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D. </a:t>
            </a:r>
            <a:r>
              <a:rPr lang="en-US" dirty="0" err="1">
                <a:solidFill>
                  <a:srgbClr val="C00000"/>
                </a:solidFill>
              </a:rPr>
              <a:t>Tổng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hợp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 = A x 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H -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fr-FR" i="1" dirty="0" err="1"/>
              <a:t>h</a:t>
            </a:r>
            <a:r>
              <a:rPr lang="fr-FR" i="1" baseline="-25000" dirty="0" err="1"/>
              <a:t>ij</a:t>
            </a:r>
            <a:r>
              <a:rPr lang="fr-FR" dirty="0"/>
              <a:t> - </a:t>
            </a:r>
            <a:r>
              <a:rPr lang="fr-FR" dirty="0" err="1"/>
              <a:t>biểu</a:t>
            </a:r>
            <a:r>
              <a:rPr lang="fr-FR" dirty="0"/>
              <a:t> </a:t>
            </a:r>
            <a:r>
              <a:rPr lang="fr-FR" dirty="0" err="1"/>
              <a:t>thị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suất</a:t>
            </a:r>
            <a:r>
              <a:rPr lang="fr-FR" dirty="0"/>
              <a:t> </a:t>
            </a:r>
            <a:r>
              <a:rPr lang="fr-FR" dirty="0" err="1"/>
              <a:t>mờ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lựa</a:t>
            </a:r>
            <a:r>
              <a:rPr lang="fr-FR" dirty="0"/>
              <a:t> </a:t>
            </a:r>
            <a:r>
              <a:rPr lang="fr-FR" dirty="0" err="1"/>
              <a:t>chọn</a:t>
            </a:r>
            <a:r>
              <a:rPr lang="fr-FR" dirty="0"/>
              <a:t> A</a:t>
            </a:r>
            <a:r>
              <a:rPr lang="fr-FR" baseline="-25000" dirty="0"/>
              <a:t>i</a:t>
            </a:r>
            <a:r>
              <a:rPr lang="fr-FR" dirty="0"/>
              <a:t> </a:t>
            </a:r>
            <a:r>
              <a:rPr lang="fr-FR" dirty="0" err="1"/>
              <a:t>tương</a:t>
            </a:r>
            <a:r>
              <a:rPr lang="fr-FR" dirty="0"/>
              <a:t> </a:t>
            </a:r>
            <a:r>
              <a:rPr lang="fr-FR" dirty="0" err="1"/>
              <a:t>ứng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tiêu</a:t>
            </a:r>
            <a:r>
              <a:rPr lang="fr-FR" dirty="0"/>
              <a:t> </a:t>
            </a:r>
            <a:r>
              <a:rPr lang="fr-FR" dirty="0" err="1"/>
              <a:t>chí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baseline="-25000" dirty="0" err="1"/>
              <a:t>j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tam</a:t>
            </a:r>
            <a:r>
              <a:rPr lang="fr-FR" dirty="0"/>
              <a:t> </a:t>
            </a:r>
            <a:r>
              <a:rPr lang="fr-FR" dirty="0" err="1"/>
              <a:t>giác</a:t>
            </a:r>
            <a:r>
              <a:rPr lang="fr-FR" dirty="0"/>
              <a:t> </a:t>
            </a:r>
            <a:r>
              <a:rPr lang="fr-FR" dirty="0" err="1"/>
              <a:t>mờ</a:t>
            </a:r>
            <a:r>
              <a:rPr lang="fr-FR" dirty="0"/>
              <a:t> (</a:t>
            </a:r>
            <a:r>
              <a:rPr lang="fr-FR" dirty="0" err="1"/>
              <a:t>L</a:t>
            </a:r>
            <a:r>
              <a:rPr lang="fr-FR" baseline="-25000" dirty="0" err="1"/>
              <a:t>ij</a:t>
            </a:r>
            <a:r>
              <a:rPr lang="fr-FR" dirty="0"/>
              <a:t>, </a:t>
            </a:r>
            <a:r>
              <a:rPr lang="fr-FR" dirty="0" err="1"/>
              <a:t>M</a:t>
            </a:r>
            <a:r>
              <a:rPr lang="fr-FR" baseline="-25000" dirty="0" err="1"/>
              <a:t>ij</a:t>
            </a:r>
            <a:r>
              <a:rPr lang="fr-FR" dirty="0"/>
              <a:t>, </a:t>
            </a:r>
            <a:r>
              <a:rPr lang="fr-FR" dirty="0" err="1"/>
              <a:t>U</a:t>
            </a:r>
            <a:r>
              <a:rPr lang="fr-FR" baseline="-25000" dirty="0" err="1"/>
              <a:t>ij</a:t>
            </a:r>
            <a:r>
              <a:rPr lang="fr-FR" dirty="0"/>
              <a:t>).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52" y="4219902"/>
            <a:ext cx="6096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47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Khử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9089"/>
            <a:ext cx="3076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87214"/>
            <a:ext cx="367442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24" y="4762500"/>
            <a:ext cx="365759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3228975" y="2534964"/>
            <a:ext cx="18764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942612" y="3582714"/>
            <a:ext cx="8411" cy="1065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5559" y="1849164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4988960"/>
            <a:ext cx="2190750" cy="11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27" y="4988960"/>
            <a:ext cx="1636073" cy="11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3810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4014" y="3886857"/>
            <a:ext cx="2177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01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Khử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9089"/>
            <a:ext cx="3076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87214"/>
            <a:ext cx="367442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24" y="4762500"/>
            <a:ext cx="365759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3228975" y="2534964"/>
            <a:ext cx="18764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942612" y="3582714"/>
            <a:ext cx="8411" cy="1065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5559" y="1849164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40392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9483" y="3997876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rũi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7" y="4876801"/>
            <a:ext cx="3200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9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Xếp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hạng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85723"/>
              </p:ext>
            </p:extLst>
          </p:nvPr>
        </p:nvGraphicFramePr>
        <p:xfrm>
          <a:off x="1295400" y="3429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53780" imgH="253780" progId="Equation.DSMT4">
                  <p:embed/>
                </p:oleObj>
              </mc:Choice>
              <mc:Fallback>
                <p:oleObj name="Equation" r:id="rId3" imgW="253780" imgH="253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13626"/>
              </p:ext>
            </p:extLst>
          </p:nvPr>
        </p:nvGraphicFramePr>
        <p:xfrm>
          <a:off x="1295400" y="4191000"/>
          <a:ext cx="43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241195" imgH="253890" progId="Equation.DSMT4">
                  <p:embed/>
                </p:oleObj>
              </mc:Choice>
              <mc:Fallback>
                <p:oleObj name="Equation" r:id="rId5" imgW="24119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434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93971"/>
            <a:ext cx="3886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50460"/>
              </p:ext>
            </p:extLst>
          </p:nvPr>
        </p:nvGraphicFramePr>
        <p:xfrm>
          <a:off x="6705600" y="1789221"/>
          <a:ext cx="933450" cy="36576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69535"/>
              </p:ext>
            </p:extLst>
          </p:nvPr>
        </p:nvGraphicFramePr>
        <p:xfrm>
          <a:off x="6705600" y="2328336"/>
          <a:ext cx="914400" cy="3657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034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81166"/>
              </p:ext>
            </p:extLst>
          </p:nvPr>
        </p:nvGraphicFramePr>
        <p:xfrm>
          <a:off x="1514475" y="1784459"/>
          <a:ext cx="409575" cy="1047750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7293"/>
              </p:ext>
            </p:extLst>
          </p:nvPr>
        </p:nvGraphicFramePr>
        <p:xfrm>
          <a:off x="3133725" y="1765409"/>
          <a:ext cx="447675" cy="1057275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3686189" y="2188112"/>
            <a:ext cx="1343011" cy="5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72773" y="1502312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124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fr-FR" sz="2400" dirty="0"/>
              <a:t>TOPSIS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fr-FR" sz="2400" dirty="0"/>
              <a:t>     -   </a:t>
            </a:r>
            <a:r>
              <a:rPr lang="fr-FR" sz="2400" dirty="0" err="1"/>
              <a:t>Phương</a:t>
            </a:r>
            <a:r>
              <a:rPr lang="fr-FR" sz="2400" dirty="0"/>
              <a:t> </a:t>
            </a:r>
            <a:r>
              <a:rPr lang="fr-FR" sz="2400" dirty="0" err="1"/>
              <a:t>án</a:t>
            </a:r>
            <a:r>
              <a:rPr lang="fr-FR" sz="2400" dirty="0"/>
              <a:t> </a:t>
            </a:r>
            <a:r>
              <a:rPr lang="fr-FR" sz="2400" dirty="0" err="1"/>
              <a:t>tích</a:t>
            </a:r>
            <a:r>
              <a:rPr lang="fr-FR" sz="2400" dirty="0"/>
              <a:t> </a:t>
            </a:r>
            <a:r>
              <a:rPr lang="fr-FR" sz="2400" dirty="0" err="1"/>
              <a:t>cực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nghĩa</a:t>
            </a:r>
            <a:r>
              <a:rPr lang="fr-FR" sz="2400" dirty="0"/>
              <a:t> </a:t>
            </a:r>
            <a:r>
              <a:rPr lang="fr-FR" sz="2400" dirty="0" err="1"/>
              <a:t>như</a:t>
            </a:r>
            <a:r>
              <a:rPr lang="fr-FR" sz="2400" dirty="0"/>
              <a:t> là </a:t>
            </a:r>
            <a:r>
              <a:rPr lang="fr-FR" sz="2400" dirty="0" err="1"/>
              <a:t>số</a:t>
            </a:r>
            <a:r>
              <a:rPr lang="fr-FR" sz="2400" dirty="0"/>
              <a:t> </a:t>
            </a:r>
            <a:r>
              <a:rPr lang="fr-FR" sz="2400" dirty="0" err="1"/>
              <a:t>điểm</a:t>
            </a:r>
            <a:r>
              <a:rPr lang="fr-FR" sz="2400" dirty="0"/>
              <a:t> </a:t>
            </a:r>
            <a:r>
              <a:rPr lang="fr-FR" sz="2400" dirty="0" err="1"/>
              <a:t>rõ</a:t>
            </a:r>
            <a:r>
              <a:rPr lang="fr-FR" sz="2400" dirty="0"/>
              <a:t> </a:t>
            </a:r>
            <a:r>
              <a:rPr lang="fr-FR" sz="2400" dirty="0" err="1"/>
              <a:t>tốt</a:t>
            </a:r>
            <a:r>
              <a:rPr lang="fr-FR" sz="2400" dirty="0"/>
              <a:t> </a:t>
            </a:r>
            <a:r>
              <a:rPr lang="fr-FR" sz="2400" dirty="0" err="1"/>
              <a:t>nhất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</a:t>
            </a: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phương</a:t>
            </a:r>
            <a:r>
              <a:rPr lang="fr-FR" sz="2400" dirty="0"/>
              <a:t> </a:t>
            </a:r>
            <a:r>
              <a:rPr lang="fr-FR" sz="2400" dirty="0" err="1"/>
              <a:t>án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tiêu</a:t>
            </a:r>
            <a:r>
              <a:rPr lang="fr-FR" sz="2400" dirty="0"/>
              <a:t> </a:t>
            </a:r>
            <a:r>
              <a:rPr lang="fr-FR" sz="2400" dirty="0" err="1"/>
              <a:t>chí</a:t>
            </a:r>
            <a:r>
              <a:rPr lang="fr-FR" sz="24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/>
              <a:t>       -  </a:t>
            </a:r>
            <a:r>
              <a:rPr lang="fr-FR" sz="2400" dirty="0" err="1"/>
              <a:t>Phương</a:t>
            </a:r>
            <a:r>
              <a:rPr lang="fr-FR" sz="2400" dirty="0"/>
              <a:t> </a:t>
            </a:r>
            <a:r>
              <a:rPr lang="fr-FR" sz="2400" dirty="0" err="1"/>
              <a:t>án</a:t>
            </a:r>
            <a:r>
              <a:rPr lang="fr-FR" sz="2400" dirty="0"/>
              <a:t> </a:t>
            </a:r>
            <a:r>
              <a:rPr lang="fr-FR" sz="2400" dirty="0" err="1"/>
              <a:t>tiêu</a:t>
            </a:r>
            <a:r>
              <a:rPr lang="fr-FR" sz="2400" dirty="0"/>
              <a:t> </a:t>
            </a:r>
            <a:r>
              <a:rPr lang="fr-FR" sz="2400" dirty="0" err="1"/>
              <a:t>cực</a:t>
            </a:r>
            <a:r>
              <a:rPr lang="fr-FR" sz="2400" dirty="0"/>
              <a:t> 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xác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như</a:t>
            </a:r>
            <a:r>
              <a:rPr lang="fr-FR" sz="2400" dirty="0"/>
              <a:t> là </a:t>
            </a:r>
            <a:r>
              <a:rPr lang="fr-FR" sz="2400" dirty="0" err="1"/>
              <a:t>số</a:t>
            </a:r>
            <a:r>
              <a:rPr lang="fr-FR" sz="2400" dirty="0"/>
              <a:t> </a:t>
            </a:r>
            <a:r>
              <a:rPr lang="fr-FR" sz="2400" dirty="0" err="1"/>
              <a:t>điểm</a:t>
            </a:r>
            <a:r>
              <a:rPr lang="fr-FR" sz="2400" dirty="0"/>
              <a:t> </a:t>
            </a:r>
            <a:r>
              <a:rPr lang="fr-FR" sz="2400" dirty="0" err="1"/>
              <a:t>rõ</a:t>
            </a:r>
            <a:r>
              <a:rPr lang="fr-FR" sz="2400" dirty="0"/>
              <a:t> </a:t>
            </a:r>
            <a:r>
              <a:rPr lang="fr-FR" sz="2400" dirty="0" err="1"/>
              <a:t>xấu</a:t>
            </a:r>
            <a:r>
              <a:rPr lang="fr-FR" sz="2400" dirty="0"/>
              <a:t> </a:t>
            </a:r>
            <a:r>
              <a:rPr lang="fr-FR" sz="2400" dirty="0" err="1"/>
              <a:t>nhất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</a:t>
            </a: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phương</a:t>
            </a:r>
            <a:r>
              <a:rPr lang="fr-FR" sz="2400" dirty="0"/>
              <a:t> </a:t>
            </a:r>
            <a:r>
              <a:rPr lang="fr-FR" sz="2400" dirty="0" err="1"/>
              <a:t>án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tiêu</a:t>
            </a:r>
            <a:r>
              <a:rPr lang="fr-FR" sz="2400" dirty="0"/>
              <a:t> </a:t>
            </a:r>
            <a:r>
              <a:rPr lang="fr-FR" sz="2400" dirty="0" err="1"/>
              <a:t>chí</a:t>
            </a:r>
            <a:r>
              <a:rPr lang="fr-FR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1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685800"/>
            <a:ext cx="7608887" cy="1143000"/>
          </a:xfrm>
        </p:spPr>
        <p:txBody>
          <a:bodyPr/>
          <a:lstStyle/>
          <a:p>
            <a:pPr eaLnBrk="1" hangingPunct="1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057400"/>
            <a:ext cx="8458200" cy="2362200"/>
          </a:xfrm>
        </p:spPr>
        <p:txBody>
          <a:bodyPr/>
          <a:lstStyle/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endParaRPr lang="en-US" sz="2000" dirty="0"/>
          </a:p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lôgic</a:t>
            </a:r>
            <a:r>
              <a:rPr lang="en-US" sz="2000" dirty="0"/>
              <a:t> </a:t>
            </a:r>
            <a:r>
              <a:rPr lang="en-US" sz="2000" dirty="0" err="1"/>
              <a:t>mờ</a:t>
            </a:r>
            <a:endParaRPr lang="en-US" sz="2000" dirty="0"/>
          </a:p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r>
              <a:rPr lang="en-US" sz="2000" dirty="0"/>
              <a:t> AHP</a:t>
            </a:r>
          </a:p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Fuzzy-AHP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2E0157-57F3-4045-8347-F8A08350FAF1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961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Xếp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hạng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6" y="3021714"/>
            <a:ext cx="3886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034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581400" y="2434922"/>
            <a:ext cx="1676400" cy="765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1857278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10179" y="2314478"/>
            <a:ext cx="1547621" cy="120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79539"/>
              </p:ext>
            </p:extLst>
          </p:nvPr>
        </p:nvGraphicFramePr>
        <p:xfrm>
          <a:off x="5360276" y="1637774"/>
          <a:ext cx="818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76800" y="3026234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09600" y="4343400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00200" y="4248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véc</a:t>
            </a:r>
            <a:r>
              <a:rPr lang="en-US" dirty="0"/>
              <a:t> </a:t>
            </a:r>
            <a:r>
              <a:rPr lang="en-US" dirty="0" err="1"/>
              <a:t>tơ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91" y="4913262"/>
            <a:ext cx="36496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1" y="5789050"/>
            <a:ext cx="35671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3776"/>
              </p:ext>
            </p:extLst>
          </p:nvPr>
        </p:nvGraphicFramePr>
        <p:xfrm>
          <a:off x="1954928" y="5178699"/>
          <a:ext cx="3429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50477"/>
              </p:ext>
            </p:extLst>
          </p:nvPr>
        </p:nvGraphicFramePr>
        <p:xfrm>
          <a:off x="1952298" y="6027175"/>
          <a:ext cx="304799" cy="381000"/>
        </p:xfrm>
        <a:graphic>
          <a:graphicData uri="http://schemas.openxmlformats.org/drawingml/2006/table">
            <a:tbl>
              <a:tblPr/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46129"/>
              </p:ext>
            </p:extLst>
          </p:nvPr>
        </p:nvGraphicFramePr>
        <p:xfrm>
          <a:off x="7772400" y="1637774"/>
          <a:ext cx="4092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6433023" y="1704869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6178772" y="2194034"/>
            <a:ext cx="1422902" cy="4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47423" y="3003064"/>
            <a:ext cx="13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0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4" y="809625"/>
            <a:ext cx="438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37"/>
          <p:cNvCxnSpPr>
            <a:stCxn id="6146" idx="2"/>
          </p:cNvCxnSpPr>
          <p:nvPr/>
        </p:nvCxnSpPr>
        <p:spPr>
          <a:xfrm>
            <a:off x="5448300" y="11334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147" idx="2"/>
          </p:cNvCxnSpPr>
          <p:nvPr/>
        </p:nvCxnSpPr>
        <p:spPr>
          <a:xfrm>
            <a:off x="5966279" y="11334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448300" y="4293069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80374" y="4216558"/>
            <a:ext cx="261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98" y="5164280"/>
            <a:ext cx="2809875" cy="104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219200"/>
            <a:ext cx="6858000" cy="3581400"/>
          </a:xfrm>
          <a:noFill/>
          <a:ln>
            <a:solidFill>
              <a:srgbClr val="FF0000"/>
            </a:solidFill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57400" y="4191000"/>
            <a:ext cx="487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ALL; 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181600"/>
            <a:ext cx="6172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NEXT?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63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304800"/>
            <a:ext cx="8305800" cy="6096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“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</a:t>
            </a:r>
            <a:r>
              <a:rPr lang="en-US" sz="2800" dirty="0" err="1"/>
              <a:t>mờ</a:t>
            </a:r>
            <a:r>
              <a:rPr lang="en-US" sz="2800" dirty="0"/>
              <a:t>”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</a:t>
            </a:r>
            <a:r>
              <a:rPr lang="en-US" sz="2800" dirty="0" err="1"/>
              <a:t>mờ</a:t>
            </a:r>
            <a:r>
              <a:rPr lang="en-US" sz="2800" dirty="0"/>
              <a:t>: Fuzzy Analytic </a:t>
            </a:r>
            <a:r>
              <a:rPr lang="en-US" sz="2800" dirty="0" err="1"/>
              <a:t>Hierarchry</a:t>
            </a:r>
            <a:r>
              <a:rPr lang="en-US" sz="2800" dirty="0"/>
              <a:t> processing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Fuzzy AHP = Fuzzy Theory + AHP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11E6B-B4E7-42A6-95E8-CD4429B3A82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3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525"/>
            <a:ext cx="8229600" cy="7524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LÝ THUYẾT LÔGIC MỜ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38600" cy="46783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ôgic mờ được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bởi GS. </a:t>
            </a:r>
            <a:r>
              <a:rPr lang="vi-VN" dirty="0">
                <a:latin typeface="Times New Roman" pitchFamily="18" charset="0"/>
                <a:cs typeface="Times New Roman" pitchFamily="18" charset="0"/>
                <a:hlinkClick r:id="rId3" tooltip="Lotfi Asker Zadeh (trang chưa được viết)"/>
              </a:rPr>
              <a:t>Lotfi Zadeh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1965.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Để đối phó với sự mơ hồ của tư tưởng con 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Mức độ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là giữa 0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Lôgic mờ và xác suất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dirty="0">
                <a:latin typeface="Times New Roman" pitchFamily="18" charset="0"/>
                <a:cs typeface="Times New Roman" pitchFamily="18" charset="0"/>
              </a:rPr>
              <a:t>Lôgic mờ làm việc với các sự kiện 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không chính xác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ác suất làm việc với 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khả năng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sự kiện đó xảy ra </a:t>
            </a:r>
            <a:r>
              <a:rPr lang="vi-VN" i="1" dirty="0">
                <a:latin typeface="Times New Roman" pitchFamily="18" charset="0"/>
                <a:cs typeface="Times New Roman" pitchFamily="18" charset="0"/>
              </a:rPr>
              <a:t>(nhưng vẫn coi kết quả là chính xác)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56387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0" y="2790701"/>
            <a:ext cx="3887190" cy="269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200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5486400"/>
            <a:ext cx="2667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"</a:t>
            </a:r>
            <a:r>
              <a:rPr lang="vi-VN" sz="2000" dirty="0"/>
              <a:t>tương đối lạnh",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2000" dirty="0"/>
              <a:t>"hơi hơi ấm",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2000" dirty="0"/>
              <a:t>"không nóng".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838200"/>
            <a:ext cx="4495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0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8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3. AHP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Analytic Hierarchy Processing (AHP)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1980.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AHP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419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809875"/>
            <a:ext cx="3419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3. AHP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2413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24000"/>
            <a:ext cx="8639175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99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813593"/>
            <a:ext cx="8229600" cy="4525963"/>
          </a:xfrm>
          <a:ln>
            <a:noFill/>
          </a:ln>
        </p:spPr>
        <p:txBody>
          <a:bodyPr/>
          <a:lstStyle/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véctơ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r>
              <a:rPr lang="en-US" sz="2400" dirty="0"/>
              <a:t> </a:t>
            </a:r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Khử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hạng</a:t>
            </a:r>
            <a:endParaRPr lang="en-US" sz="2400" dirty="0"/>
          </a:p>
        </p:txBody>
      </p:sp>
      <p:pic>
        <p:nvPicPr>
          <p:cNvPr id="7170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81228"/>
            <a:ext cx="57912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570304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mờ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5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A. </a:t>
            </a:r>
            <a:r>
              <a:rPr lang="en-US" dirty="0" err="1">
                <a:solidFill>
                  <a:srgbClr val="C00000"/>
                </a:solidFill>
              </a:rPr>
              <a:t>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cấu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trúc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bậc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.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chon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3962400" cy="297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3753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B. </a:t>
            </a:r>
            <a:r>
              <a:rPr lang="en-US" dirty="0" err="1">
                <a:solidFill>
                  <a:srgbClr val="C00000"/>
                </a:solidFill>
              </a:rPr>
              <a:t>Xác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vectơ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trọng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Véctơ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.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Saaty</a:t>
            </a:r>
            <a:r>
              <a:rPr lang="en-US" dirty="0"/>
              <a:t>.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 </a:t>
            </a:r>
            <a:r>
              <a:rPr lang="en-US" dirty="0" err="1"/>
              <a:t>có</a:t>
            </a:r>
            <a:r>
              <a:rPr lang="en-US" dirty="0"/>
              <a:t> t 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78" y="4266219"/>
            <a:ext cx="3124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49453"/>
      </p:ext>
    </p:extLst>
  </p:cSld>
  <p:clrMapOvr>
    <a:masterClrMapping/>
  </p:clrMapOvr>
</p:sld>
</file>

<file path=ppt/theme/theme1.xml><?xml version="1.0" encoding="utf-8"?>
<a:theme xmlns:a="http://schemas.openxmlformats.org/drawingml/2006/main" name="o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4635</TotalTime>
  <Words>758</Words>
  <Application>Microsoft Office PowerPoint</Application>
  <PresentationFormat>On-screen Show (4:3)</PresentationFormat>
  <Paragraphs>159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.VnCentury Schoolbook</vt:lpstr>
      <vt:lpstr>Arial</vt:lpstr>
      <vt:lpstr>Calibri</vt:lpstr>
      <vt:lpstr>Cambria Math</vt:lpstr>
      <vt:lpstr>Times New Roman</vt:lpstr>
      <vt:lpstr>Wingdings</vt:lpstr>
      <vt:lpstr>ok</vt:lpstr>
      <vt:lpstr>1_ok</vt:lpstr>
      <vt:lpstr>Theme1</vt:lpstr>
      <vt:lpstr>Office Theme</vt:lpstr>
      <vt:lpstr>Network</vt:lpstr>
      <vt:lpstr>Equation</vt:lpstr>
      <vt:lpstr>BÀI GIẢNG CSHTTT                                                DSS: MÔ HÌNH TOÁN ( FUZZY – AHP)</vt:lpstr>
      <vt:lpstr>Nội dung</vt:lpstr>
      <vt:lpstr>1. GIỚI THIỆU</vt:lpstr>
      <vt:lpstr>2. LÝ THUYẾT LÔGIC MỜ</vt:lpstr>
      <vt:lpstr>3. AHP</vt:lpstr>
      <vt:lpstr>3. AHP</vt:lpstr>
      <vt:lpstr>4. Fuzzy- AHP</vt:lpstr>
      <vt:lpstr>4. Fuzzy- AHP</vt:lpstr>
      <vt:lpstr>4. Fuzzy- AHP</vt:lpstr>
      <vt:lpstr>4. Fuzzy- AHP</vt:lpstr>
      <vt:lpstr>4. Fuzzy- AHP</vt:lpstr>
      <vt:lpstr>PowerPoint Presentation</vt:lpstr>
      <vt:lpstr>4. Fuzzy- AHP</vt:lpstr>
      <vt:lpstr>4. Fuzzy- AHP</vt:lpstr>
      <vt:lpstr>4. Fuzzy- AHP</vt:lpstr>
      <vt:lpstr>4. Fuzzy- AHP</vt:lpstr>
      <vt:lpstr>4. Fuzzy- AHP</vt:lpstr>
      <vt:lpstr>4. Fuzzy- AHP</vt:lpstr>
      <vt:lpstr>4. Fuzzy- AHP</vt:lpstr>
      <vt:lpstr>4. Fuzzy- AHP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</dc:title>
  <dc:creator>mc</dc:creator>
  <cp:lastModifiedBy>mc</cp:lastModifiedBy>
  <cp:revision>432</cp:revision>
  <dcterms:created xsi:type="dcterms:W3CDTF">2012-10-08T14:43:03Z</dcterms:created>
  <dcterms:modified xsi:type="dcterms:W3CDTF">2016-09-19T02:34:19Z</dcterms:modified>
</cp:coreProperties>
</file>