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4">
  <p:sldMasterIdLst>
    <p:sldMasterId id="2147483687" r:id="rId4"/>
  </p:sldMasterIdLst>
  <p:notesMasterIdLst>
    <p:notesMasterId r:id="rId35"/>
  </p:notesMasterIdLst>
  <p:handoutMasterIdLst>
    <p:handoutMasterId r:id="rId36"/>
  </p:handoutMasterIdLst>
  <p:sldIdLst>
    <p:sldId id="288" r:id="rId5"/>
    <p:sldId id="289" r:id="rId6"/>
    <p:sldId id="290" r:id="rId7"/>
    <p:sldId id="291" r:id="rId8"/>
    <p:sldId id="324" r:id="rId9"/>
    <p:sldId id="292" r:id="rId10"/>
    <p:sldId id="293" r:id="rId11"/>
    <p:sldId id="325" r:id="rId12"/>
    <p:sldId id="295" r:id="rId13"/>
    <p:sldId id="335" r:id="rId14"/>
    <p:sldId id="334" r:id="rId15"/>
    <p:sldId id="296" r:id="rId16"/>
    <p:sldId id="327" r:id="rId17"/>
    <p:sldId id="328" r:id="rId18"/>
    <p:sldId id="329" r:id="rId19"/>
    <p:sldId id="330" r:id="rId20"/>
    <p:sldId id="332" r:id="rId21"/>
    <p:sldId id="333" r:id="rId22"/>
    <p:sldId id="331" r:id="rId23"/>
    <p:sldId id="336" r:id="rId24"/>
    <p:sldId id="337" r:id="rId25"/>
    <p:sldId id="338" r:id="rId26"/>
    <p:sldId id="339" r:id="rId27"/>
    <p:sldId id="340" r:id="rId28"/>
    <p:sldId id="341" r:id="rId29"/>
    <p:sldId id="342" r:id="rId30"/>
    <p:sldId id="343" r:id="rId31"/>
    <p:sldId id="344" r:id="rId32"/>
    <p:sldId id="345" r:id="rId33"/>
    <p:sldId id="34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ích hoàng" initials="bh" lastIdx="1" clrIdx="0">
    <p:extLst>
      <p:ext uri="{19B8F6BF-5375-455C-9EA6-DF929625EA0E}">
        <p15:presenceInfo xmlns:p15="http://schemas.microsoft.com/office/powerpoint/2012/main" userId="bích hoà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7" autoAdjust="0"/>
    <p:restoredTop sz="95294" autoAdjust="0"/>
  </p:normalViewPr>
  <p:slideViewPr>
    <p:cSldViewPr snapToGrid="0">
      <p:cViewPr varScale="1">
        <p:scale>
          <a:sx n="75" d="100"/>
          <a:sy n="75" d="100"/>
        </p:scale>
        <p:origin x="258" y="60"/>
      </p:cViewPr>
      <p:guideLst>
        <p:guide pos="3840"/>
        <p:guide orient="horz" pos="2136"/>
      </p:guideLst>
    </p:cSldViewPr>
  </p:slideViewPr>
  <p:notesTextViewPr>
    <p:cViewPr>
      <p:scale>
        <a:sx n="1" d="1"/>
        <a:sy n="1" d="1"/>
      </p:scale>
      <p:origin x="0" y="0"/>
    </p:cViewPr>
  </p:notesTextViewPr>
  <p:notesViewPr>
    <p:cSldViewPr snapToGrid="0">
      <p:cViewPr varScale="1">
        <p:scale>
          <a:sx n="100" d="100"/>
          <a:sy n="100" d="100"/>
        </p:scale>
        <p:origin x="2586"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FCD1CB-606C-45FA-A285-693F80F60E75}" type="doc">
      <dgm:prSet loTypeId="urn:microsoft.com/office/officeart/2005/8/layout/process1" loCatId="process" qsTypeId="urn:microsoft.com/office/officeart/2005/8/quickstyle/simple1" qsCatId="simple" csTypeId="urn:microsoft.com/office/officeart/2005/8/colors/accent1_2" csCatId="accent1" phldr="1"/>
      <dgm:spPr/>
    </dgm:pt>
    <dgm:pt modelId="{4EE46DB9-9149-4B78-9668-578313145CBE}" type="pres">
      <dgm:prSet presAssocID="{50FCD1CB-606C-45FA-A285-693F80F60E75}" presName="Name0" presStyleCnt="0">
        <dgm:presLayoutVars>
          <dgm:dir/>
          <dgm:resizeHandles val="exact"/>
        </dgm:presLayoutVars>
      </dgm:prSet>
      <dgm:spPr/>
    </dgm:pt>
  </dgm:ptLst>
  <dgm:cxnLst>
    <dgm:cxn modelId="{3C912093-62ED-4352-8FA2-CF5DD1D780E7}" type="presOf" srcId="{50FCD1CB-606C-45FA-A285-693F80F60E75}" destId="{4EE46DB9-9149-4B78-9668-578313145CBE}"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endParaRPr>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C679EE-2562-413A-B501-FCA80A716E07}" type="datetime1">
              <a:rPr lang="vi-VN" smtClean="0">
                <a:latin typeface="Calibri" panose="020F0502020204030204" pitchFamily="34" charset="0"/>
              </a:rPr>
              <a:t>28/12/2017</a:t>
            </a:fld>
            <a:endParaRPr lang="vi-VN">
              <a:latin typeface="Calibri" panose="020F0502020204030204" pitchFamily="34" charset="0"/>
            </a:endParaRPr>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lang="vi-VN">
                <a:latin typeface="Calibri" panose="020F0502020204030204" pitchFamily="34" charset="0"/>
              </a:rPr>
              <a:t>‹#›</a:t>
            </a:fld>
            <a:endParaRPr lang="vi-VN">
              <a:latin typeface="Calibri" panose="020F050202020403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vi-VN"/>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81979808-805D-4230-BFE0-DF3F80A2B64E}" type="datetime1">
              <a:rPr lang="vi-VN" smtClean="0"/>
              <a:pPr/>
              <a:t>28/12/2017</a:t>
            </a:fld>
            <a:endParaRPr lang="vi-VN"/>
          </a:p>
        </p:txBody>
      </p:sp>
      <p:sp>
        <p:nvSpPr>
          <p:cNvPr id="4" name="Chỗ dành sẵn cho Hình ảnh của Trang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7FB667E1-E601-4AAF-B95C-B25720D70A60}" type="slidenum">
              <a:rPr lang="vi-VN" smtClean="0"/>
              <a:pPr/>
              <a:t>‹#›</a:t>
            </a:fld>
            <a:endParaRPr lang="vi-V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a:t>
            </a:fld>
            <a:endParaRPr lang="vi-VN">
              <a:latin typeface="Calibri" panose="020F0502020204030204" pitchFamily="34" charset="0"/>
            </a:endParaRPr>
          </a:p>
        </p:txBody>
      </p:sp>
    </p:spTree>
    <p:extLst>
      <p:ext uri="{BB962C8B-B14F-4D97-AF65-F5344CB8AC3E}">
        <p14:creationId xmlns:p14="http://schemas.microsoft.com/office/powerpoint/2010/main" val="3551891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12</a:t>
            </a:fld>
            <a:endParaRPr lang="vi-VN">
              <a:latin typeface="Calibri" panose="020F0502020204030204" pitchFamily="34" charset="0"/>
            </a:endParaRPr>
          </a:p>
        </p:txBody>
      </p:sp>
    </p:spTree>
    <p:extLst>
      <p:ext uri="{BB962C8B-B14F-4D97-AF65-F5344CB8AC3E}">
        <p14:creationId xmlns:p14="http://schemas.microsoft.com/office/powerpoint/2010/main" val="219336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13</a:t>
            </a:fld>
            <a:endParaRPr lang="vi-VN">
              <a:latin typeface="Calibri" panose="020F0502020204030204" pitchFamily="34" charset="0"/>
            </a:endParaRPr>
          </a:p>
        </p:txBody>
      </p:sp>
    </p:spTree>
    <p:extLst>
      <p:ext uri="{BB962C8B-B14F-4D97-AF65-F5344CB8AC3E}">
        <p14:creationId xmlns:p14="http://schemas.microsoft.com/office/powerpoint/2010/main" val="3232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15</a:t>
            </a:fld>
            <a:endParaRPr lang="vi-VN">
              <a:latin typeface="Calibri" panose="020F0502020204030204" pitchFamily="34" charset="0"/>
            </a:endParaRPr>
          </a:p>
        </p:txBody>
      </p:sp>
    </p:spTree>
    <p:extLst>
      <p:ext uri="{BB962C8B-B14F-4D97-AF65-F5344CB8AC3E}">
        <p14:creationId xmlns:p14="http://schemas.microsoft.com/office/powerpoint/2010/main" val="117819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16</a:t>
            </a:fld>
            <a:endParaRPr lang="vi-VN">
              <a:latin typeface="Calibri" panose="020F0502020204030204" pitchFamily="34" charset="0"/>
            </a:endParaRPr>
          </a:p>
        </p:txBody>
      </p:sp>
    </p:spTree>
    <p:extLst>
      <p:ext uri="{BB962C8B-B14F-4D97-AF65-F5344CB8AC3E}">
        <p14:creationId xmlns:p14="http://schemas.microsoft.com/office/powerpoint/2010/main" val="185533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17</a:t>
            </a:fld>
            <a:endParaRPr lang="vi-VN">
              <a:latin typeface="Calibri" panose="020F0502020204030204" pitchFamily="34" charset="0"/>
            </a:endParaRPr>
          </a:p>
        </p:txBody>
      </p:sp>
    </p:spTree>
    <p:extLst>
      <p:ext uri="{BB962C8B-B14F-4D97-AF65-F5344CB8AC3E}">
        <p14:creationId xmlns:p14="http://schemas.microsoft.com/office/powerpoint/2010/main" val="288583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18</a:t>
            </a:fld>
            <a:endParaRPr lang="vi-VN">
              <a:latin typeface="Calibri" panose="020F0502020204030204" pitchFamily="34" charset="0"/>
            </a:endParaRPr>
          </a:p>
        </p:txBody>
      </p:sp>
    </p:spTree>
    <p:extLst>
      <p:ext uri="{BB962C8B-B14F-4D97-AF65-F5344CB8AC3E}">
        <p14:creationId xmlns:p14="http://schemas.microsoft.com/office/powerpoint/2010/main" val="184973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26</a:t>
            </a:fld>
            <a:endParaRPr lang="vi-VN">
              <a:latin typeface="Calibri" panose="020F0502020204030204" pitchFamily="34" charset="0"/>
            </a:endParaRPr>
          </a:p>
        </p:txBody>
      </p:sp>
    </p:spTree>
    <p:extLst>
      <p:ext uri="{BB962C8B-B14F-4D97-AF65-F5344CB8AC3E}">
        <p14:creationId xmlns:p14="http://schemas.microsoft.com/office/powerpoint/2010/main" val="1068471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30</a:t>
            </a:fld>
            <a:endParaRPr lang="vi-VN">
              <a:latin typeface="Calibri" panose="020F0502020204030204" pitchFamily="34" charset="0"/>
            </a:endParaRPr>
          </a:p>
        </p:txBody>
      </p:sp>
    </p:spTree>
    <p:extLst>
      <p:ext uri="{BB962C8B-B14F-4D97-AF65-F5344CB8AC3E}">
        <p14:creationId xmlns:p14="http://schemas.microsoft.com/office/powerpoint/2010/main" val="252515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2</a:t>
            </a:fld>
            <a:endParaRPr lang="vi-VN">
              <a:latin typeface="Calibri" panose="020F0502020204030204" pitchFamily="34" charset="0"/>
            </a:endParaRPr>
          </a:p>
        </p:txBody>
      </p:sp>
    </p:spTree>
    <p:extLst>
      <p:ext uri="{BB962C8B-B14F-4D97-AF65-F5344CB8AC3E}">
        <p14:creationId xmlns:p14="http://schemas.microsoft.com/office/powerpoint/2010/main" val="67576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3</a:t>
            </a:fld>
            <a:endParaRPr lang="vi-VN">
              <a:latin typeface="Calibri" panose="020F0502020204030204" pitchFamily="34" charset="0"/>
            </a:endParaRPr>
          </a:p>
        </p:txBody>
      </p:sp>
    </p:spTree>
    <p:extLst>
      <p:ext uri="{BB962C8B-B14F-4D97-AF65-F5344CB8AC3E}">
        <p14:creationId xmlns:p14="http://schemas.microsoft.com/office/powerpoint/2010/main" val="176662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4</a:t>
            </a:fld>
            <a:endParaRPr lang="vi-VN">
              <a:latin typeface="Calibri" panose="020F0502020204030204" pitchFamily="34" charset="0"/>
            </a:endParaRPr>
          </a:p>
        </p:txBody>
      </p:sp>
    </p:spTree>
    <p:extLst>
      <p:ext uri="{BB962C8B-B14F-4D97-AF65-F5344CB8AC3E}">
        <p14:creationId xmlns:p14="http://schemas.microsoft.com/office/powerpoint/2010/main" val="328149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5</a:t>
            </a:fld>
            <a:endParaRPr lang="vi-VN">
              <a:latin typeface="Calibri" panose="020F0502020204030204" pitchFamily="34" charset="0"/>
            </a:endParaRPr>
          </a:p>
        </p:txBody>
      </p:sp>
    </p:spTree>
    <p:extLst>
      <p:ext uri="{BB962C8B-B14F-4D97-AF65-F5344CB8AC3E}">
        <p14:creationId xmlns:p14="http://schemas.microsoft.com/office/powerpoint/2010/main" val="168674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6</a:t>
            </a:fld>
            <a:endParaRPr lang="vi-VN">
              <a:latin typeface="Calibri" panose="020F0502020204030204" pitchFamily="34" charset="0"/>
            </a:endParaRPr>
          </a:p>
        </p:txBody>
      </p:sp>
    </p:spTree>
    <p:extLst>
      <p:ext uri="{BB962C8B-B14F-4D97-AF65-F5344CB8AC3E}">
        <p14:creationId xmlns:p14="http://schemas.microsoft.com/office/powerpoint/2010/main" val="342675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7</a:t>
            </a:fld>
            <a:endParaRPr lang="vi-VN">
              <a:latin typeface="Calibri" panose="020F0502020204030204" pitchFamily="34" charset="0"/>
            </a:endParaRPr>
          </a:p>
        </p:txBody>
      </p:sp>
    </p:spTree>
    <p:extLst>
      <p:ext uri="{BB962C8B-B14F-4D97-AF65-F5344CB8AC3E}">
        <p14:creationId xmlns:p14="http://schemas.microsoft.com/office/powerpoint/2010/main" val="390993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8</a:t>
            </a:fld>
            <a:endParaRPr lang="vi-VN">
              <a:latin typeface="Calibri" panose="020F0502020204030204" pitchFamily="34" charset="0"/>
            </a:endParaRPr>
          </a:p>
        </p:txBody>
      </p:sp>
    </p:spTree>
    <p:extLst>
      <p:ext uri="{BB962C8B-B14F-4D97-AF65-F5344CB8AC3E}">
        <p14:creationId xmlns:p14="http://schemas.microsoft.com/office/powerpoint/2010/main" val="283831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latin typeface="Calibri" panose="020F0502020204030204" pitchFamily="34" charset="0"/>
            </a:endParaRPr>
          </a:p>
        </p:txBody>
      </p:sp>
      <p:sp>
        <p:nvSpPr>
          <p:cNvPr id="4" name="Chỗ dành sẵn cho Số hiệu Bản chiếu 3"/>
          <p:cNvSpPr>
            <a:spLocks noGrp="1"/>
          </p:cNvSpPr>
          <p:nvPr>
            <p:ph type="sldNum" sz="quarter" idx="10"/>
          </p:nvPr>
        </p:nvSpPr>
        <p:spPr/>
        <p:txBody>
          <a:bodyPr/>
          <a:lstStyle/>
          <a:p>
            <a:pPr rtl="0"/>
            <a:fld id="{7FB667E1-E601-4AAF-B95C-B25720D70A60}" type="slidenum">
              <a:rPr lang="vi-VN" smtClean="0">
                <a:latin typeface="Calibri" panose="020F0502020204030204" pitchFamily="34" charset="0"/>
              </a:rPr>
              <a:t>9</a:t>
            </a:fld>
            <a:endParaRPr lang="vi-VN">
              <a:latin typeface="Calibri" panose="020F0502020204030204" pitchFamily="34" charset="0"/>
            </a:endParaRPr>
          </a:p>
        </p:txBody>
      </p:sp>
    </p:spTree>
    <p:extLst>
      <p:ext uri="{BB962C8B-B14F-4D97-AF65-F5344CB8AC3E}">
        <p14:creationId xmlns:p14="http://schemas.microsoft.com/office/powerpoint/2010/main" val="42798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smtClean="0"/>
              <a:t>Bấm để sửa kiểu tiêu đề Bản cái</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Bấm để chỉnh sửa kiểu phụ đề của Bản cái</a:t>
            </a:r>
            <a:endParaRPr lang="en-US" dirty="0"/>
          </a:p>
        </p:txBody>
      </p:sp>
      <p:sp>
        <p:nvSpPr>
          <p:cNvPr id="4" name="Date Placeholder 3"/>
          <p:cNvSpPr>
            <a:spLocks noGrp="1"/>
          </p:cNvSpPr>
          <p:nvPr>
            <p:ph type="dt" sz="half" idx="10"/>
          </p:nvPr>
        </p:nvSpPr>
        <p:spPr/>
        <p:txBody>
          <a:bodyPr/>
          <a:lstStyle/>
          <a:p>
            <a:fld id="{8509812B-91F3-4A3E-8E3A-DBB2CA41EE86}" type="datetime1">
              <a:rPr lang="vi-VN" smtClean="0"/>
              <a:pPr/>
              <a:t>28/12/2017</a:t>
            </a:fld>
            <a:endParaRPr lang="vi-VN"/>
          </a:p>
        </p:txBody>
      </p:sp>
      <p:sp>
        <p:nvSpPr>
          <p:cNvPr id="5" name="Footer Placeholder 4"/>
          <p:cNvSpPr>
            <a:spLocks noGrp="1"/>
          </p:cNvSpPr>
          <p:nvPr>
            <p:ph type="ftr" sz="quarter" idx="11"/>
          </p:nvPr>
        </p:nvSpPr>
        <p:spPr/>
        <p:txBody>
          <a:bodyPr/>
          <a:lstStyle/>
          <a:p>
            <a:r>
              <a:rPr lang="vi-VN" smtClean="0"/>
              <a:t>Thêm chân trang</a:t>
            </a:r>
            <a:endParaRPr lang="vi-VN"/>
          </a:p>
        </p:txBody>
      </p:sp>
      <p:sp>
        <p:nvSpPr>
          <p:cNvPr id="6" name="Slide Number Placeholder 5"/>
          <p:cNvSpPr>
            <a:spLocks noGrp="1"/>
          </p:cNvSpPr>
          <p:nvPr>
            <p:ph type="sldNum" sz="quarter" idx="12"/>
          </p:nvPr>
        </p:nvSpPr>
        <p:spPr/>
        <p:txBody>
          <a:bodyPr/>
          <a:lstStyle/>
          <a:p>
            <a:fld id="{CA8D9AD5-F248-4919-864A-CFD76CC027D6}" type="slidenum">
              <a:rPr lang="vi-VN" smtClean="0"/>
              <a:pPr/>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03641"/>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pPr rtl="0"/>
            <a:fld id="{90CCC08B-C61C-4B76-A8DF-CA6B71D939C9}" type="datetime1">
              <a:rPr lang="vi-VN" noProof="0" smtClean="0"/>
              <a:t>28/12/2017</a:t>
            </a:fld>
            <a:endParaRPr lang="vi-VN" noProof="0"/>
          </a:p>
        </p:txBody>
      </p:sp>
      <p:sp>
        <p:nvSpPr>
          <p:cNvPr id="5" name="Footer Placeholder 4"/>
          <p:cNvSpPr>
            <a:spLocks noGrp="1"/>
          </p:cNvSpPr>
          <p:nvPr>
            <p:ph type="ftr" sz="quarter" idx="11"/>
          </p:nvPr>
        </p:nvSpPr>
        <p:spPr/>
        <p:txBody>
          <a:bodyPr/>
          <a:lstStyle/>
          <a:p>
            <a:pPr rtl="0"/>
            <a:r>
              <a:rPr lang="vi-VN" noProof="0" smtClean="0"/>
              <a:t>Thêm chân trang</a:t>
            </a:r>
            <a:endParaRPr lang="vi-VN" noProof="0"/>
          </a:p>
        </p:txBody>
      </p:sp>
      <p:sp>
        <p:nvSpPr>
          <p:cNvPr id="6" name="Slide Number Placeholder 5"/>
          <p:cNvSpPr>
            <a:spLocks noGrp="1"/>
          </p:cNvSpPr>
          <p:nvPr>
            <p:ph type="sldNum" sz="quarter" idx="12"/>
          </p:nvPr>
        </p:nvSpPr>
        <p:spPr/>
        <p:txBody>
          <a:bodyPr/>
          <a:lstStyle/>
          <a:p>
            <a:pPr rtl="0"/>
            <a:fld id="{CA8D9AD5-F248-4919-864A-CFD76CC027D6}" type="slidenum">
              <a:rPr lang="vi-VN" noProof="0" smtClean="0"/>
              <a:t>‹#›</a:t>
            </a:fld>
            <a:endParaRPr lang="vi-VN" noProof="0"/>
          </a:p>
        </p:txBody>
      </p:sp>
    </p:spTree>
    <p:extLst>
      <p:ext uri="{BB962C8B-B14F-4D97-AF65-F5344CB8AC3E}">
        <p14:creationId xmlns:p14="http://schemas.microsoft.com/office/powerpoint/2010/main" val="97476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8509812B-91F3-4A3E-8E3A-DBB2CA41EE86}" type="datetime1">
              <a:rPr lang="vi-VN" smtClean="0"/>
              <a:pPr/>
              <a:t>28/12/2017</a:t>
            </a:fld>
            <a:endParaRPr lang="vi-VN"/>
          </a:p>
        </p:txBody>
      </p:sp>
      <p:sp>
        <p:nvSpPr>
          <p:cNvPr id="5" name="Footer Placeholder 4"/>
          <p:cNvSpPr>
            <a:spLocks noGrp="1"/>
          </p:cNvSpPr>
          <p:nvPr>
            <p:ph type="ftr" sz="quarter" idx="11"/>
          </p:nvPr>
        </p:nvSpPr>
        <p:spPr/>
        <p:txBody>
          <a:bodyPr/>
          <a:lstStyle/>
          <a:p>
            <a:r>
              <a:rPr lang="vi-VN" smtClean="0"/>
              <a:t>Thêm chân trang</a:t>
            </a:r>
            <a:endParaRPr lang="vi-VN"/>
          </a:p>
        </p:txBody>
      </p:sp>
      <p:sp>
        <p:nvSpPr>
          <p:cNvPr id="6" name="Slide Number Placeholder 5"/>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2887727461"/>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8509812B-91F3-4A3E-8E3A-DBB2CA41EE86}" type="datetime1">
              <a:rPr lang="vi-VN" smtClean="0"/>
              <a:pPr/>
              <a:t>28/12/2017</a:t>
            </a:fld>
            <a:endParaRPr lang="vi-VN"/>
          </a:p>
        </p:txBody>
      </p:sp>
      <p:sp>
        <p:nvSpPr>
          <p:cNvPr id="5" name="Footer Placeholder 4"/>
          <p:cNvSpPr>
            <a:spLocks noGrp="1"/>
          </p:cNvSpPr>
          <p:nvPr>
            <p:ph type="ftr" sz="quarter" idx="11"/>
          </p:nvPr>
        </p:nvSpPr>
        <p:spPr/>
        <p:txBody>
          <a:bodyPr/>
          <a:lstStyle/>
          <a:p>
            <a:r>
              <a:rPr lang="vi-VN" smtClean="0"/>
              <a:t>Thêm chân trang</a:t>
            </a:r>
            <a:endParaRPr lang="vi-VN"/>
          </a:p>
        </p:txBody>
      </p:sp>
      <p:sp>
        <p:nvSpPr>
          <p:cNvPr id="6" name="Slide Number Placeholder 5"/>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1743207671"/>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8509812B-91F3-4A3E-8E3A-DBB2CA41EE86}" type="datetime1">
              <a:rPr lang="vi-VN" smtClean="0"/>
              <a:pPr/>
              <a:t>28/12/2017</a:t>
            </a:fld>
            <a:endParaRPr lang="vi-VN"/>
          </a:p>
        </p:txBody>
      </p:sp>
      <p:sp>
        <p:nvSpPr>
          <p:cNvPr id="5" name="Footer Placeholder 4"/>
          <p:cNvSpPr>
            <a:spLocks noGrp="1"/>
          </p:cNvSpPr>
          <p:nvPr>
            <p:ph type="ftr" sz="quarter" idx="11"/>
          </p:nvPr>
        </p:nvSpPr>
        <p:spPr/>
        <p:txBody>
          <a:bodyPr/>
          <a:lstStyle/>
          <a:p>
            <a:r>
              <a:rPr lang="vi-VN" smtClean="0"/>
              <a:t>Thêm chân trang</a:t>
            </a:r>
            <a:endParaRPr lang="vi-VN"/>
          </a:p>
        </p:txBody>
      </p:sp>
      <p:sp>
        <p:nvSpPr>
          <p:cNvPr id="6" name="Slide Number Placeholder 5"/>
          <p:cNvSpPr>
            <a:spLocks noGrp="1"/>
          </p:cNvSpPr>
          <p:nvPr>
            <p:ph type="sldNum" sz="quarter" idx="12"/>
          </p:nvPr>
        </p:nvSpPr>
        <p:spPr/>
        <p:txBody>
          <a:bodyPr/>
          <a:lstStyle/>
          <a:p>
            <a:fld id="{CA8D9AD5-F248-4919-864A-CFD76CC027D6}" type="slidenum">
              <a:rPr lang="vi-VN" smtClean="0"/>
              <a:pPr/>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012853"/>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Date Placeholder 4"/>
          <p:cNvSpPr>
            <a:spLocks noGrp="1"/>
          </p:cNvSpPr>
          <p:nvPr>
            <p:ph type="dt" sz="half" idx="10"/>
          </p:nvPr>
        </p:nvSpPr>
        <p:spPr/>
        <p:txBody>
          <a:bodyPr/>
          <a:lstStyle/>
          <a:p>
            <a:fld id="{8509812B-91F3-4A3E-8E3A-DBB2CA41EE86}" type="datetime1">
              <a:rPr lang="vi-VN" smtClean="0"/>
              <a:pPr/>
              <a:t>28/12/2017</a:t>
            </a:fld>
            <a:endParaRPr lang="vi-VN"/>
          </a:p>
        </p:txBody>
      </p:sp>
      <p:sp>
        <p:nvSpPr>
          <p:cNvPr id="6" name="Footer Placeholder 5"/>
          <p:cNvSpPr>
            <a:spLocks noGrp="1"/>
          </p:cNvSpPr>
          <p:nvPr>
            <p:ph type="ftr" sz="quarter" idx="11"/>
          </p:nvPr>
        </p:nvSpPr>
        <p:spPr/>
        <p:txBody>
          <a:bodyPr/>
          <a:lstStyle/>
          <a:p>
            <a:r>
              <a:rPr lang="vi-VN" smtClean="0"/>
              <a:t>Thêm chân trang</a:t>
            </a:r>
            <a:endParaRPr lang="vi-VN"/>
          </a:p>
        </p:txBody>
      </p:sp>
      <p:sp>
        <p:nvSpPr>
          <p:cNvPr id="7" name="Slide Number Placeholder 6"/>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1950602769"/>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ontent Placeholder 3"/>
          <p:cNvSpPr>
            <a:spLocks noGrp="1"/>
          </p:cNvSpPr>
          <p:nvPr>
            <p:ph sz="half" idx="2"/>
          </p:nvPr>
        </p:nvSpPr>
        <p:spPr>
          <a:xfrm>
            <a:off x="1097280" y="2582334"/>
            <a:ext cx="4937760" cy="3378200"/>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ontent Placeholder 5"/>
          <p:cNvSpPr>
            <a:spLocks noGrp="1"/>
          </p:cNvSpPr>
          <p:nvPr>
            <p:ph sz="quarter" idx="4"/>
          </p:nvPr>
        </p:nvSpPr>
        <p:spPr>
          <a:xfrm>
            <a:off x="6217920" y="2582334"/>
            <a:ext cx="4937760" cy="3378200"/>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7" name="Date Placeholder 6"/>
          <p:cNvSpPr>
            <a:spLocks noGrp="1"/>
          </p:cNvSpPr>
          <p:nvPr>
            <p:ph type="dt" sz="half" idx="10"/>
          </p:nvPr>
        </p:nvSpPr>
        <p:spPr/>
        <p:txBody>
          <a:bodyPr/>
          <a:lstStyle/>
          <a:p>
            <a:fld id="{8509812B-91F3-4A3E-8E3A-DBB2CA41EE86}" type="datetime1">
              <a:rPr lang="vi-VN" smtClean="0"/>
              <a:pPr/>
              <a:t>28/12/2017</a:t>
            </a:fld>
            <a:endParaRPr lang="vi-VN"/>
          </a:p>
        </p:txBody>
      </p:sp>
      <p:sp>
        <p:nvSpPr>
          <p:cNvPr id="8" name="Footer Placeholder 7"/>
          <p:cNvSpPr>
            <a:spLocks noGrp="1"/>
          </p:cNvSpPr>
          <p:nvPr>
            <p:ph type="ftr" sz="quarter" idx="11"/>
          </p:nvPr>
        </p:nvSpPr>
        <p:spPr/>
        <p:txBody>
          <a:bodyPr/>
          <a:lstStyle/>
          <a:p>
            <a:r>
              <a:rPr lang="vi-VN" smtClean="0"/>
              <a:t>Thêm chân trang</a:t>
            </a:r>
            <a:endParaRPr lang="vi-VN"/>
          </a:p>
        </p:txBody>
      </p:sp>
      <p:sp>
        <p:nvSpPr>
          <p:cNvPr id="9" name="Slide Number Placeholder 8"/>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441895479"/>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8509812B-91F3-4A3E-8E3A-DBB2CA41EE86}" type="datetime1">
              <a:rPr lang="vi-VN" smtClean="0"/>
              <a:pPr/>
              <a:t>28/12/2017</a:t>
            </a:fld>
            <a:endParaRPr lang="vi-VN"/>
          </a:p>
        </p:txBody>
      </p:sp>
      <p:sp>
        <p:nvSpPr>
          <p:cNvPr id="4" name="Footer Placeholder 3"/>
          <p:cNvSpPr>
            <a:spLocks noGrp="1"/>
          </p:cNvSpPr>
          <p:nvPr>
            <p:ph type="ftr" sz="quarter" idx="11"/>
          </p:nvPr>
        </p:nvSpPr>
        <p:spPr/>
        <p:txBody>
          <a:bodyPr/>
          <a:lstStyle/>
          <a:p>
            <a:r>
              <a:rPr lang="vi-VN" smtClean="0"/>
              <a:t>Thêm chân trang</a:t>
            </a:r>
            <a:endParaRPr lang="vi-VN"/>
          </a:p>
        </p:txBody>
      </p:sp>
      <p:sp>
        <p:nvSpPr>
          <p:cNvPr id="5" name="Slide Number Placeholder 4"/>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2398404496"/>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ốn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09812B-91F3-4A3E-8E3A-DBB2CA41EE86}" type="datetime1">
              <a:rPr lang="vi-VN" smtClean="0"/>
              <a:pPr/>
              <a:t>28/12/2017</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smtClean="0"/>
              <a:t>Thêm chân trang</a:t>
            </a:r>
            <a:endParaRPr lang="vi-VN"/>
          </a:p>
        </p:txBody>
      </p:sp>
      <p:sp>
        <p:nvSpPr>
          <p:cNvPr id="9" name="Slide Number Placeholder 8"/>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2151676690"/>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vi-VN" smtClean="0"/>
              <a:t>Bấm để sửa kiểu tiêu đề Bản cái</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09812B-91F3-4A3E-8E3A-DBB2CA41EE86}" type="datetime1">
              <a:rPr lang="vi-VN" smtClean="0"/>
              <a:pPr/>
              <a:t>28/12/2017</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vi-VN" smtClean="0"/>
              <a:t>Thêm chân trang</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lang="vi-VN" smtClean="0"/>
              <a:pPr/>
              <a:t>‹#›</a:t>
            </a:fld>
            <a:endParaRPr lang="vi-VN"/>
          </a:p>
        </p:txBody>
      </p:sp>
    </p:spTree>
    <p:extLst>
      <p:ext uri="{BB962C8B-B14F-4D97-AF65-F5344CB8AC3E}">
        <p14:creationId xmlns:p14="http://schemas.microsoft.com/office/powerpoint/2010/main" val="1383115106"/>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8509812B-91F3-4A3E-8E3A-DBB2CA41EE86}" type="datetime1">
              <a:rPr lang="vi-VN" smtClean="0"/>
              <a:pPr/>
              <a:t>28/12/2017</a:t>
            </a:fld>
            <a:endParaRPr lang="vi-VN"/>
          </a:p>
        </p:txBody>
      </p:sp>
      <p:sp>
        <p:nvSpPr>
          <p:cNvPr id="6" name="Footer Placeholder 5"/>
          <p:cNvSpPr>
            <a:spLocks noGrp="1"/>
          </p:cNvSpPr>
          <p:nvPr>
            <p:ph type="ftr" sz="quarter" idx="11"/>
          </p:nvPr>
        </p:nvSpPr>
        <p:spPr/>
        <p:txBody>
          <a:bodyPr/>
          <a:lstStyle/>
          <a:p>
            <a:r>
              <a:rPr lang="vi-VN" smtClean="0"/>
              <a:t>Thêm chân trang</a:t>
            </a:r>
            <a:endParaRPr lang="vi-VN"/>
          </a:p>
        </p:txBody>
      </p:sp>
      <p:sp>
        <p:nvSpPr>
          <p:cNvPr id="7" name="Slide Number Placeholder 6"/>
          <p:cNvSpPr>
            <a:spLocks noGrp="1"/>
          </p:cNvSpPr>
          <p:nvPr>
            <p:ph type="sldNum" sz="quarter" idx="12"/>
          </p:nvPr>
        </p:nvSpPr>
        <p:spPr/>
        <p:txBody>
          <a:bodyPr/>
          <a:lstStyle/>
          <a:p>
            <a:fld id="{CA8D9AD5-F248-4919-864A-CFD76CC027D6}" type="slidenum">
              <a:rPr lang="vi-VN" smtClean="0"/>
              <a:pPr/>
              <a:t>‹#›</a:t>
            </a:fld>
            <a:endParaRPr lang="vi-VN"/>
          </a:p>
        </p:txBody>
      </p:sp>
    </p:spTree>
    <p:extLst>
      <p:ext uri="{BB962C8B-B14F-4D97-AF65-F5344CB8AC3E}">
        <p14:creationId xmlns:p14="http://schemas.microsoft.com/office/powerpoint/2010/main" val="4152069383"/>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09812B-91F3-4A3E-8E3A-DBB2CA41EE86}" type="datetime1">
              <a:rPr lang="vi-VN" smtClean="0"/>
              <a:pPr/>
              <a:t>28/12/2017</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smtClean="0"/>
              <a:t>Thêm chân trang</a:t>
            </a:r>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8D9AD5-F248-4919-864A-CFD76CC027D6}" type="slidenum">
              <a:rPr lang="vi-VN" smtClean="0"/>
              <a:pPr/>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682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csstudyfun.wordpress.com/category/quy-ho%E1%BA%A1ch-tuy%E1%BA%BFn-tinh/" TargetMode="External"/><Relationship Id="rId2" Type="http://schemas.openxmlformats.org/officeDocument/2006/relationships/hyperlink" Target="https://www.zweigmedia.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815546" y="2706130"/>
            <a:ext cx="11059297" cy="1517904"/>
          </a:xfrm>
        </p:spPr>
        <p:txBody>
          <a:bodyPr rtlCol="0">
            <a:normAutofit/>
          </a:bodyPr>
          <a:lstStyle/>
          <a:p>
            <a:pPr algn="ctr" rtl="0"/>
            <a:r>
              <a:rPr lang="en-US" sz="8000" smtClean="0">
                <a:solidFill>
                  <a:srgbClr val="92D050"/>
                </a:solidFill>
                <a:latin typeface="Constantia" panose="02030602050306030303" pitchFamily="18" charset="0"/>
              </a:rPr>
              <a:t>Quy hoạch tuyến tính</a:t>
            </a:r>
            <a:endParaRPr lang="vi-VN" sz="8000">
              <a:solidFill>
                <a:srgbClr val="92D050"/>
              </a:solidFill>
              <a:latin typeface="Constantia" panose="02030602050306030303" pitchFamily="18" charset="0"/>
            </a:endParaRPr>
          </a:p>
        </p:txBody>
      </p:sp>
      <p:sp>
        <p:nvSpPr>
          <p:cNvPr id="4" name="Hộp Văn bản 3"/>
          <p:cNvSpPr txBox="1"/>
          <p:nvPr/>
        </p:nvSpPr>
        <p:spPr>
          <a:xfrm>
            <a:off x="3710616" y="4874918"/>
            <a:ext cx="5052384" cy="1631216"/>
          </a:xfrm>
          <a:prstGeom prst="rect">
            <a:avLst/>
          </a:prstGeom>
          <a:noFill/>
        </p:spPr>
        <p:txBody>
          <a:bodyPr wrap="square" rtlCol="0">
            <a:spAutoFit/>
          </a:bodyPr>
          <a:lstStyle/>
          <a:p>
            <a:pPr algn="ctr"/>
            <a:r>
              <a:rPr lang="en-US" sz="2000" smtClean="0">
                <a:solidFill>
                  <a:srgbClr val="0070C0"/>
                </a:solidFill>
                <a:latin typeface="Times New Roman" panose="02020603050405020304" pitchFamily="18" charset="0"/>
                <a:cs typeface="Times New Roman" panose="02020603050405020304" pitchFamily="18" charset="0"/>
              </a:rPr>
              <a:t>Sinh viên thực hiện: Lê Trọng Hiếu</a:t>
            </a:r>
          </a:p>
          <a:p>
            <a:pPr algn="ctr"/>
            <a:r>
              <a:rPr lang="en-US" sz="2000" smtClean="0">
                <a:solidFill>
                  <a:srgbClr val="0070C0"/>
                </a:solidFill>
                <a:latin typeface="Times New Roman" panose="02020603050405020304" pitchFamily="18" charset="0"/>
                <a:cs typeface="Times New Roman" panose="02020603050405020304" pitchFamily="18" charset="0"/>
              </a:rPr>
              <a:t>MSSV: 102150274</a:t>
            </a:r>
            <a:endParaRPr lang="en-US" sz="2000" smtClean="0">
              <a:solidFill>
                <a:srgbClr val="0070C0"/>
              </a:solidFill>
              <a:latin typeface="Times New Roman" panose="02020603050405020304" pitchFamily="18" charset="0"/>
              <a:cs typeface="Times New Roman" panose="02020603050405020304" pitchFamily="18" charset="0"/>
            </a:endParaRPr>
          </a:p>
          <a:p>
            <a:pPr algn="ctr"/>
            <a:r>
              <a:rPr lang="en-US" sz="2000" smtClean="0">
                <a:solidFill>
                  <a:srgbClr val="0070C0"/>
                </a:solidFill>
                <a:latin typeface="Times New Roman" panose="02020603050405020304" pitchFamily="18" charset="0"/>
                <a:cs typeface="Times New Roman" panose="02020603050405020304" pitchFamily="18" charset="0"/>
              </a:rPr>
              <a:t>Lớp: 15TCLC2</a:t>
            </a:r>
          </a:p>
          <a:p>
            <a:pPr algn="ctr"/>
            <a:r>
              <a:rPr lang="en-US" sz="2000" smtClean="0">
                <a:solidFill>
                  <a:srgbClr val="0070C0"/>
                </a:solidFill>
                <a:latin typeface="Times New Roman" panose="02020603050405020304" pitchFamily="18" charset="0"/>
                <a:cs typeface="Times New Roman" panose="02020603050405020304" pitchFamily="18" charset="0"/>
              </a:rPr>
              <a:t>Giáo viên hướng dẫn: TS. Nguyễn Văn Hiệu</a:t>
            </a:r>
            <a:endParaRPr lang="en-US" sz="2000" smtClean="0">
              <a:solidFill>
                <a:srgbClr val="0070C0"/>
              </a:solidFill>
              <a:latin typeface="Times New Roman" panose="02020603050405020304" pitchFamily="18" charset="0"/>
              <a:cs typeface="Times New Roman" panose="02020603050405020304" pitchFamily="18" charset="0"/>
            </a:endParaRPr>
          </a:p>
          <a:p>
            <a:pPr algn="ctr"/>
            <a:endParaRPr lang="en-US" sz="2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0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255" y="280363"/>
            <a:ext cx="3406046" cy="266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êu đề 3"/>
          <p:cNvSpPr txBox="1">
            <a:spLocks/>
          </p:cNvSpPr>
          <p:nvPr/>
        </p:nvSpPr>
        <p:spPr>
          <a:xfrm>
            <a:off x="519670" y="2946712"/>
            <a:ext cx="4255530"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Cấu trúc file text input</a:t>
            </a:r>
            <a:endParaRPr lang="vi-VN" sz="3200">
              <a:latin typeface="Constantia" panose="02030602050306030303" pitchFamily="18" charset="0"/>
            </a:endParaRPr>
          </a:p>
        </p:txBody>
      </p:sp>
      <p:pic>
        <p:nvPicPr>
          <p:cNvPr id="9" name="Hình ảnh 8"/>
          <p:cNvPicPr>
            <a:picLocks noChangeAspect="1"/>
          </p:cNvPicPr>
          <p:nvPr/>
        </p:nvPicPr>
        <p:blipFill>
          <a:blip r:embed="rId3"/>
          <a:stretch>
            <a:fillRect/>
          </a:stretch>
        </p:blipFill>
        <p:spPr>
          <a:xfrm>
            <a:off x="6487255" y="3323852"/>
            <a:ext cx="3395791" cy="2829826"/>
          </a:xfrm>
          <a:prstGeom prst="rect">
            <a:avLst/>
          </a:prstGeom>
        </p:spPr>
      </p:pic>
    </p:spTree>
    <p:extLst>
      <p:ext uri="{BB962C8B-B14F-4D97-AF65-F5344CB8AC3E}">
        <p14:creationId xmlns:p14="http://schemas.microsoft.com/office/powerpoint/2010/main" val="2695281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458" y="335806"/>
            <a:ext cx="6624994" cy="584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êu đề 3"/>
          <p:cNvSpPr txBox="1">
            <a:spLocks/>
          </p:cNvSpPr>
          <p:nvPr/>
        </p:nvSpPr>
        <p:spPr>
          <a:xfrm>
            <a:off x="519670" y="2946712"/>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Cấu trúc file text ouput</a:t>
            </a:r>
            <a:endParaRPr lang="vi-VN" sz="3200">
              <a:latin typeface="Constantia" panose="02030602050306030303" pitchFamily="18" charset="0"/>
            </a:endParaRPr>
          </a:p>
        </p:txBody>
      </p:sp>
    </p:spTree>
    <p:extLst>
      <p:ext uri="{BB962C8B-B14F-4D97-AF65-F5344CB8AC3E}">
        <p14:creationId xmlns:p14="http://schemas.microsoft.com/office/powerpoint/2010/main" val="341039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refactoring.guru/images/content-public/r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https://refactoring.guru/images/content-public/r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Cấu trúc dữ liệu</a:t>
            </a:r>
            <a:endParaRPr lang="vi-VN" sz="3200">
              <a:latin typeface="Constantia" panose="02030602050306030303" pitchFamily="18" charset="0"/>
            </a:endParaRPr>
          </a:p>
        </p:txBody>
      </p:sp>
      <p:sp>
        <p:nvSpPr>
          <p:cNvPr id="8" name="Chỗ dành sẵn cho Nội dung 6"/>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atin typeface="Times New Roman" panose="02020603050405020304" pitchFamily="18" charset="0"/>
                <a:cs typeface="Times New Roman" panose="02020603050405020304" pitchFamily="18" charset="0"/>
              </a:rPr>
              <a:t>Cấu trúc dữ liệu chủ yếu sử dụng trong thuật toán: Mảng 1 chiều, mảng 2 chiều.</a:t>
            </a:r>
          </a:p>
          <a:p>
            <a:pPr algn="just"/>
            <a:r>
              <a:rPr lang="en-US">
                <a:latin typeface="Times New Roman" panose="02020603050405020304" pitchFamily="18" charset="0"/>
                <a:cs typeface="Times New Roman" panose="02020603050405020304" pitchFamily="18" charset="0"/>
              </a:rPr>
              <a:t>Lý do sử dụng mảng: </a:t>
            </a:r>
          </a:p>
          <a:p>
            <a:pPr marL="685800" lvl="0" indent="-342900" algn="just">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 Mảng </a:t>
            </a:r>
            <a:r>
              <a:rPr lang="en-US">
                <a:latin typeface="Times New Roman" panose="02020603050405020304" pitchFamily="18" charset="0"/>
                <a:cs typeface="Times New Roman" panose="02020603050405020304" pitchFamily="18" charset="0"/>
              </a:rPr>
              <a:t>dễ dàng duyệt và thay đổi các hệ số ở ma trận ràng buộc, hơn nữa còn dễ dàng truy xuất tọa độ của vị trí cột mốc.</a:t>
            </a:r>
          </a:p>
          <a:p>
            <a:pPr marL="685800" lvl="0" indent="-342900" algn="just">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 Sử </a:t>
            </a:r>
            <a:r>
              <a:rPr lang="en-US">
                <a:latin typeface="Times New Roman" panose="02020603050405020304" pitchFamily="18" charset="0"/>
                <a:cs typeface="Times New Roman" panose="02020603050405020304" pitchFamily="18" charset="0"/>
              </a:rPr>
              <a:t>dụng bộ nhớ hiệu quả, tính cục bộ cao.</a:t>
            </a:r>
          </a:p>
          <a:p>
            <a:pPr marL="685800" lvl="0" indent="-342900" algn="just">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 Thuật </a:t>
            </a:r>
            <a:r>
              <a:rPr lang="en-US">
                <a:latin typeface="Times New Roman" panose="02020603050405020304" pitchFamily="18" charset="0"/>
                <a:cs typeface="Times New Roman" panose="02020603050405020304" pitchFamily="18" charset="0"/>
              </a:rPr>
              <a:t>toán QHTT không yêu cầu thay đổi kích thước ma trận hay xóa đi vài phần tử nên sử dụng cấu trúc mảng là hợp lý, đơn giản.</a:t>
            </a:r>
          </a:p>
        </p:txBody>
      </p:sp>
    </p:spTree>
    <p:extLst>
      <p:ext uri="{BB962C8B-B14F-4D97-AF65-F5344CB8AC3E}">
        <p14:creationId xmlns:p14="http://schemas.microsoft.com/office/powerpoint/2010/main" val="158657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refactoring.guru/images/content-public/r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https://refactoring.guru/images/content-public/r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Thuật toán</a:t>
            </a:r>
            <a:endParaRPr lang="vi-VN" sz="3200">
              <a:latin typeface="Constantia" panose="02030602050306030303" pitchFamily="18" charset="0"/>
            </a:endParaRPr>
          </a:p>
        </p:txBody>
      </p:sp>
      <p:sp>
        <p:nvSpPr>
          <p:cNvPr id="9" name="Chỗ dành sẵn cho Nội dung 6"/>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Thuật toán đơn hình bao gồm các bước:</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Đọc file text input</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Xác định yêu cầu bài toán. Thiết lập bảng xoay</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Kiểm tra sự tồn tại của PATƯ</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Kiểm tra dấu hiệu tối ưu</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Xác định vị trí cột mốc</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Tính toán các giá trị trong bảng xoay</a:t>
            </a:r>
          </a:p>
          <a:p>
            <a:pPr marL="571500" indent="-34290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Tính toán kết quả cuối cùng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5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963" y="190500"/>
            <a:ext cx="5033110" cy="6159500"/>
          </a:xfrm>
          <a:prstGeom prst="rect">
            <a:avLst/>
          </a:prstGeom>
        </p:spPr>
      </p:pic>
      <p:sp>
        <p:nvSpPr>
          <p:cNvPr id="3" name="Tiêu đề 3"/>
          <p:cNvSpPr txBox="1">
            <a:spLocks/>
          </p:cNvSpPr>
          <p:nvPr/>
        </p:nvSpPr>
        <p:spPr>
          <a:xfrm>
            <a:off x="824470" y="2956609"/>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Sơ đồ khối thuật toán</a:t>
            </a:r>
            <a:endParaRPr lang="vi-VN" sz="3200">
              <a:latin typeface="Constantia" panose="02030602050306030303" pitchFamily="18" charset="0"/>
            </a:endParaRPr>
          </a:p>
        </p:txBody>
      </p:sp>
    </p:spTree>
    <p:extLst>
      <p:ext uri="{BB962C8B-B14F-4D97-AF65-F5344CB8AC3E}">
        <p14:creationId xmlns:p14="http://schemas.microsoft.com/office/powerpoint/2010/main" val="1632496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refactoring.guru/images/content-public/r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https://refactoring.guru/images/content-public/r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Độ phức tạp thuật toán</a:t>
            </a:r>
            <a:endParaRPr lang="vi-VN" sz="3200">
              <a:latin typeface="Constantia" panose="02030602050306030303" pitchFamily="18" charset="0"/>
            </a:endParaRPr>
          </a:p>
        </p:txBody>
      </p:sp>
      <p:sp>
        <p:nvSpPr>
          <p:cNvPr id="9" name="Chỗ dành sẵn cho Nội dung 6"/>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5913"/>
            <a:r>
              <a:rPr lang="en-US">
                <a:latin typeface="Times New Roman" panose="02020603050405020304" pitchFamily="18" charset="0"/>
                <a:cs typeface="Times New Roman" panose="02020603050405020304" pitchFamily="18" charset="0"/>
              </a:rPr>
              <a:t>Về phương diện toán học, phương pháp đơn hình được chứng minh trong trường hợp xấu nhất có độ phức tạp lũy thừa </a:t>
            </a:r>
            <a:r>
              <a:rPr lang="en-US" i="1">
                <a:latin typeface="Times New Roman" panose="02020603050405020304" pitchFamily="18" charset="0"/>
                <a:cs typeface="Times New Roman" panose="02020603050405020304" pitchFamily="18" charset="0"/>
              </a:rPr>
              <a:t>(exponential </a:t>
            </a:r>
            <a:r>
              <a:rPr lang="en-US" i="1">
                <a:latin typeface="Times New Roman" panose="02020603050405020304" pitchFamily="18" charset="0"/>
                <a:cs typeface="Times New Roman" panose="02020603050405020304" pitchFamily="18" charset="0"/>
              </a:rPr>
              <a:t>complexity</a:t>
            </a:r>
            <a:r>
              <a:rPr lang="en-US" i="1"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Tuy có độ phức tạp lũy thừa, phương pháp đơn hình vẫn được cài đặt thành công và có ứng dụng rất rộng rãi trên nhiều bài toán QHTT lớn </a:t>
            </a:r>
            <a:r>
              <a:rPr lang="en-US" i="1">
                <a:latin typeface="Times New Roman" panose="02020603050405020304" pitchFamily="18" charset="0"/>
                <a:cs typeface="Times New Roman" panose="02020603050405020304" pitchFamily="18" charset="0"/>
              </a:rPr>
              <a:t>(hàng nghìn biến và ràng buộc)</a:t>
            </a:r>
            <a:r>
              <a:rPr lang="en-US">
                <a:latin typeface="Times New Roman" panose="02020603050405020304" pitchFamily="18" charset="0"/>
                <a:cs typeface="Times New Roman" panose="02020603050405020304" pitchFamily="18" charset="0"/>
              </a:rPr>
              <a:t>. Lý do là trong thực hành, người ta nhận thấy thuật toán đơn hình thường đi đến nghiệm tối ưu </a:t>
            </a:r>
            <a:r>
              <a:rPr lang="en-US">
                <a:latin typeface="Times New Roman" panose="02020603050405020304" pitchFamily="18" charset="0"/>
                <a:cs typeface="Times New Roman" panose="02020603050405020304" pitchFamily="18" charset="0"/>
              </a:rPr>
              <a:t>chỉ </a:t>
            </a:r>
            <a:r>
              <a:rPr lang="en-US" smtClean="0">
                <a:latin typeface="Times New Roman" panose="02020603050405020304" pitchFamily="18" charset="0"/>
                <a:cs typeface="Times New Roman" panose="02020603050405020304" pitchFamily="18" charset="0"/>
              </a:rPr>
              <a:t>trong </a:t>
            </a:r>
            <a:r>
              <a:rPr lang="en-US" i="1" smtClean="0">
                <a:latin typeface="Times New Roman" panose="02020603050405020304" pitchFamily="18" charset="0"/>
                <a:cs typeface="Times New Roman" panose="02020603050405020304" pitchFamily="18" charset="0"/>
              </a:rPr>
              <a:t>m     3m lần lặp.</a:t>
            </a:r>
          </a:p>
          <a:p>
            <a:pPr marL="90488" indent="315913"/>
            <a:endParaRPr lang="en-US" i="1" smtClean="0">
              <a:latin typeface="Times New Roman" panose="02020603050405020304" pitchFamily="18" charset="0"/>
              <a:cs typeface="Times New Roman" panose="02020603050405020304" pitchFamily="18" charset="0"/>
            </a:endParaRPr>
          </a:p>
          <a:p>
            <a:pPr marL="90488" indent="315913"/>
            <a:endParaRPr lang="en-US" i="1">
              <a:latin typeface="Times New Roman" panose="02020603050405020304" pitchFamily="18" charset="0"/>
              <a:cs typeface="Times New Roman" panose="02020603050405020304" pitchFamily="18" charset="0"/>
            </a:endParaRPr>
          </a:p>
        </p:txBody>
      </p:sp>
      <p:cxnSp>
        <p:nvCxnSpPr>
          <p:cNvPr id="15" name="Đường kết nối Mũi tên Thẳng 14"/>
          <p:cNvCxnSpPr/>
          <p:nvPr/>
        </p:nvCxnSpPr>
        <p:spPr>
          <a:xfrm>
            <a:off x="6934200" y="3124200"/>
            <a:ext cx="228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0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refactoring.guru/images/content-public/r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https://refactoring.guru/images/content-public/r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Độ phức tạp thuật toán</a:t>
            </a:r>
            <a:endParaRPr lang="vi-VN" sz="3200">
              <a:latin typeface="Constantia" panose="02030602050306030303" pitchFamily="18" charset="0"/>
            </a:endParaRPr>
          </a:p>
        </p:txBody>
      </p:sp>
      <p:sp>
        <p:nvSpPr>
          <p:cNvPr id="9" name="Chỗ dành sẵn cho Nội dung 6"/>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5913"/>
            <a:endParaRPr lang="en-US" i="1">
              <a:latin typeface="Times New Roman" panose="02020603050405020304" pitchFamily="18" charset="0"/>
              <a:cs typeface="Times New Roman" panose="02020603050405020304" pitchFamily="18" charset="0"/>
            </a:endParaRPr>
          </a:p>
        </p:txBody>
      </p:sp>
      <p:sp>
        <p:nvSpPr>
          <p:cNvPr id="8" name="Chỗ dành sẵn cho Nội dung 6"/>
          <p:cNvSpPr txBox="1">
            <a:spLocks/>
          </p:cNvSpPr>
          <p:nvPr/>
        </p:nvSpPr>
        <p:spPr>
          <a:xfrm>
            <a:off x="1249680" y="1998134"/>
            <a:ext cx="10058400" cy="46566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mtClean="0">
                <a:latin typeface="Times New Roman" panose="02020603050405020304" pitchFamily="18" charset="0"/>
                <a:cs typeface="Times New Roman" panose="02020603050405020304" pitchFamily="18" charset="0"/>
              </a:rPr>
              <a:t>Ở thuật toán đơn hình sử dụng trong đề tài này, về cơ bản có 2 thao tác chính lồng vào nhau:</a:t>
            </a:r>
            <a:endParaRPr lang="en-US" b="1" smtClean="0">
              <a:latin typeface="Times New Roman" panose="02020603050405020304" pitchFamily="18" charset="0"/>
              <a:cs typeface="Times New Roman" panose="02020603050405020304" pitchFamily="18" charset="0"/>
            </a:endParaRPr>
          </a:p>
          <a:p>
            <a:pPr marL="292100" indent="252413" algn="just">
              <a:buFont typeface="Wingdings" panose="05000000000000000000" pitchFamily="2" charset="2"/>
              <a:buChar char="Ø"/>
              <a:tabLst>
                <a:tab pos="63500" algn="l"/>
                <a:tab pos="292100" algn="l"/>
              </a:tabLst>
            </a:pPr>
            <a:r>
              <a:rPr lang="en-US" smtClean="0">
                <a:latin typeface="Times New Roman" panose="02020603050405020304" pitchFamily="18" charset="0"/>
                <a:cs typeface="Times New Roman" panose="02020603050405020304" pitchFamily="18" charset="0"/>
              </a:rPr>
              <a:t> Thao tác kiểm tra có phải là bảng đơn hình cuối cùng hay không, nếu không thì thực hiện các phép thay đổi bảng đơn hình. Ở trường hợp xấu nhất, tất cả các biến có giá trị </a:t>
            </a:r>
            <a:r>
              <a:rPr lang="en-US" b="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âm và sau mỗi lần xoay bảng chỉ có một biến có giá trị </a:t>
            </a:r>
            <a:r>
              <a:rPr lang="en-US" b="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chuyển thành giá trị dương. Khi đó, thao tác này thực hiện tối đa </a:t>
            </a:r>
            <a:r>
              <a:rPr lang="en-US" i="1" smtClean="0">
                <a:latin typeface="Times New Roman" panose="02020603050405020304" pitchFamily="18" charset="0"/>
                <a:cs typeface="Times New Roman" panose="02020603050405020304" pitchFamily="18" charset="0"/>
              </a:rPr>
              <a:t>n lần</a:t>
            </a:r>
            <a:r>
              <a:rPr lang="en-US" smtClean="0">
                <a:latin typeface="Times New Roman" panose="02020603050405020304" pitchFamily="18" charset="0"/>
                <a:cs typeface="Times New Roman" panose="02020603050405020304" pitchFamily="18" charset="0"/>
              </a:rPr>
              <a:t>, với n là số ẩn chính có trong hàm mục tiêu.  </a:t>
            </a:r>
            <a:endParaRPr lang="en-US" b="1" smtClean="0">
              <a:latin typeface="Times New Roman" panose="02020603050405020304" pitchFamily="18" charset="0"/>
              <a:cs typeface="Times New Roman" panose="02020603050405020304" pitchFamily="18" charset="0"/>
            </a:endParaRPr>
          </a:p>
          <a:p>
            <a:pPr marL="292100" indent="252413" algn="just">
              <a:buFont typeface="Wingdings" panose="05000000000000000000" pitchFamily="2" charset="2"/>
              <a:buChar char="Ø"/>
              <a:tabLst>
                <a:tab pos="63500" algn="l"/>
                <a:tab pos="292100" algn="l"/>
              </a:tabLst>
            </a:pPr>
            <a:r>
              <a:rPr lang="en-US" smtClean="0">
                <a:latin typeface="Times New Roman" panose="02020603050405020304" pitchFamily="18" charset="0"/>
                <a:cs typeface="Times New Roman" panose="02020603050405020304" pitchFamily="18" charset="0"/>
              </a:rPr>
              <a:t> Thao tác tính toán các giá trị được thay đổi trong bảng xoay. Thao tác này luôn thực hiện với số lần lặp </a:t>
            </a:r>
            <a:r>
              <a:rPr lang="en-US" i="1" smtClean="0">
                <a:latin typeface="Times New Roman" panose="02020603050405020304" pitchFamily="18" charset="0"/>
                <a:cs typeface="Times New Roman" panose="02020603050405020304" pitchFamily="18" charset="0"/>
              </a:rPr>
              <a:t>(n+p)m</a:t>
            </a:r>
            <a:r>
              <a:rPr lang="en-US"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lần</a:t>
            </a:r>
            <a:r>
              <a:rPr lang="en-US" smtClean="0">
                <a:latin typeface="Times New Roman" panose="02020603050405020304" pitchFamily="18" charset="0"/>
                <a:cs typeface="Times New Roman" panose="02020603050405020304" pitchFamily="18" charset="0"/>
              </a:rPr>
              <a:t> với p là số ẩn phụ, m là số ràng buộc chính. Dễ dàng thấy rằng số ẩn phụ p tối đa bằng số ràng buộc chính m.</a:t>
            </a:r>
            <a:endParaRPr lang="en-US" b="1"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Như vậy thuật toán đơn hình có số bước tối đa là: </a:t>
            </a:r>
            <a:endParaRPr lang="en-US" i="1" smtClean="0">
              <a:latin typeface="Times New Roman" panose="02020603050405020304" pitchFamily="18" charset="0"/>
              <a:cs typeface="Times New Roman" panose="02020603050405020304" pitchFamily="18" charset="0"/>
            </a:endParaRPr>
          </a:p>
          <a:p>
            <a:pPr marL="0" indent="114300" algn="just"/>
            <a:r>
              <a:rPr lang="en-US" smtClean="0">
                <a:latin typeface="Times New Roman" panose="02020603050405020304" pitchFamily="18" charset="0"/>
                <a:cs typeface="Times New Roman" panose="02020603050405020304" pitchFamily="18" charset="0"/>
              </a:rPr>
              <a:t>Hay </a:t>
            </a:r>
            <a:r>
              <a:rPr lang="en-US">
                <a:latin typeface="Times New Roman" panose="02020603050405020304" pitchFamily="18" charset="0"/>
                <a:cs typeface="Times New Roman" panose="02020603050405020304" pitchFamily="18" charset="0"/>
              </a:rPr>
              <a:t>độ phức tạp của thuật toán </a:t>
            </a:r>
            <a:r>
              <a:rPr lang="en-US">
                <a:latin typeface="Times New Roman" panose="02020603050405020304" pitchFamily="18" charset="0"/>
                <a:cs typeface="Times New Roman" panose="02020603050405020304" pitchFamily="18" charset="0"/>
              </a:rPr>
              <a:t>là</a:t>
            </a:r>
            <a:r>
              <a:rPr lang="en-US" smtClean="0">
                <a:latin typeface="Times New Roman" panose="02020603050405020304" pitchFamily="18" charset="0"/>
                <a:cs typeface="Times New Roman" panose="02020603050405020304" pitchFamily="18" charset="0"/>
              </a:rPr>
              <a:t>:</a:t>
            </a:r>
          </a:p>
          <a:p>
            <a:pPr marL="0" indent="114300" algn="just"/>
            <a:r>
              <a:rPr lang="en-US">
                <a:latin typeface="Times New Roman" panose="02020603050405020304" pitchFamily="18" charset="0"/>
                <a:cs typeface="Times New Roman" panose="02020603050405020304" pitchFamily="18" charset="0"/>
              </a:rPr>
              <a:t>Nhìn chung thuật toán đơn hình sử dụng trong đề tài này trung bình chạy trong thời gian đa thức.</a:t>
            </a:r>
            <a:endParaRPr lang="en-US" b="1">
              <a:latin typeface="Times New Roman" panose="02020603050405020304" pitchFamily="18" charset="0"/>
              <a:cs typeface="Times New Roman" panose="02020603050405020304" pitchFamily="18" charset="0"/>
            </a:endParaRPr>
          </a:p>
          <a:p>
            <a:pPr marL="0" indent="114300" algn="just"/>
            <a:endParaRPr lang="en-US" b="1">
              <a:latin typeface="Times New Roman" panose="02020603050405020304" pitchFamily="18" charset="0"/>
              <a:cs typeface="Times New Roman" panose="02020603050405020304" pitchFamily="18" charset="0"/>
            </a:endParaRPr>
          </a:p>
          <a:p>
            <a:pPr marL="90488" indent="315913" algn="just"/>
            <a:endParaRPr lang="en-US" i="1">
              <a:latin typeface="Times New Roman" panose="02020603050405020304" pitchFamily="18" charset="0"/>
              <a:cs typeface="Times New Roman" panose="02020603050405020304" pitchFamily="18" charset="0"/>
            </a:endParaRPr>
          </a:p>
          <a:p>
            <a:pPr marL="90488" indent="315913" algn="just"/>
            <a:endParaRPr lang="en-US" i="1">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Đối tượng 3"/>
          <p:cNvGraphicFramePr>
            <a:graphicFrameLocks noChangeAspect="1"/>
          </p:cNvGraphicFramePr>
          <p:nvPr>
            <p:extLst>
              <p:ext uri="{D42A27DB-BD31-4B8C-83A1-F6EECF244321}">
                <p14:modId xmlns:p14="http://schemas.microsoft.com/office/powerpoint/2010/main" val="1393417809"/>
              </p:ext>
            </p:extLst>
          </p:nvPr>
        </p:nvGraphicFramePr>
        <p:xfrm>
          <a:off x="6459386" y="4631653"/>
          <a:ext cx="3283263" cy="489768"/>
        </p:xfrm>
        <a:graphic>
          <a:graphicData uri="http://schemas.openxmlformats.org/presentationml/2006/ole">
            <mc:AlternateContent xmlns:mc="http://schemas.openxmlformats.org/markup-compatibility/2006">
              <mc:Choice xmlns:v="urn:schemas-microsoft-com:vml" Requires="v">
                <p:oleObj spid="_x0000_s10310" name="Equation" r:id="rId4" imgW="1422400" imgH="203200" progId="Equation.DSMT4">
                  <p:embed/>
                </p:oleObj>
              </mc:Choice>
              <mc:Fallback>
                <p:oleObj name="Equation" r:id="rId4" imgW="1422400" imgH="203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9386" y="4631653"/>
                        <a:ext cx="3283263" cy="489768"/>
                      </a:xfrm>
                      <a:prstGeom prst="rect">
                        <a:avLst/>
                      </a:prstGeom>
                      <a:noFill/>
                    </p:spPr>
                  </p:pic>
                </p:oleObj>
              </mc:Fallback>
            </mc:AlternateContent>
          </a:graphicData>
        </a:graphic>
      </p:graphicFrame>
      <p:sp>
        <p:nvSpPr>
          <p:cNvPr id="6" name="Rectangle 3"/>
          <p:cNvSpPr>
            <a:spLocks noChangeArrowheads="1"/>
          </p:cNvSpPr>
          <p:nvPr/>
        </p:nvSpPr>
        <p:spPr bwMode="auto">
          <a:xfrm>
            <a:off x="0" y="257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Đối tượng 10"/>
          <p:cNvGraphicFramePr>
            <a:graphicFrameLocks noChangeAspect="1"/>
          </p:cNvGraphicFramePr>
          <p:nvPr>
            <p:extLst>
              <p:ext uri="{D42A27DB-BD31-4B8C-83A1-F6EECF244321}">
                <p14:modId xmlns:p14="http://schemas.microsoft.com/office/powerpoint/2010/main" val="3039826720"/>
              </p:ext>
            </p:extLst>
          </p:nvPr>
        </p:nvGraphicFramePr>
        <p:xfrm>
          <a:off x="5027683" y="5121421"/>
          <a:ext cx="823268" cy="504042"/>
        </p:xfrm>
        <a:graphic>
          <a:graphicData uri="http://schemas.openxmlformats.org/presentationml/2006/ole">
            <mc:AlternateContent xmlns:mc="http://schemas.openxmlformats.org/markup-compatibility/2006">
              <mc:Choice xmlns:v="urn:schemas-microsoft-com:vml" Requires="v">
                <p:oleObj spid="_x0000_s10311" name="Equation" r:id="rId6" imgW="381000" imgH="228600" progId="Equation.DSMT4">
                  <p:embed/>
                </p:oleObj>
              </mc:Choice>
              <mc:Fallback>
                <p:oleObj name="Equation" r:id="rId6" imgW="3810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7683" y="5121421"/>
                        <a:ext cx="823268" cy="504042"/>
                      </a:xfrm>
                      <a:prstGeom prst="rect">
                        <a:avLst/>
                      </a:prstGeom>
                      <a:noFill/>
                    </p:spPr>
                  </p:pic>
                </p:oleObj>
              </mc:Fallback>
            </mc:AlternateContent>
          </a:graphicData>
        </a:graphic>
      </p:graphicFrame>
      <p:sp>
        <p:nvSpPr>
          <p:cNvPr id="12" name="Rectangle 9"/>
          <p:cNvSpPr>
            <a:spLocks noChangeArrowheads="1"/>
          </p:cNvSpPr>
          <p:nvPr/>
        </p:nvSpPr>
        <p:spPr bwMode="auto">
          <a:xfrm>
            <a:off x="0" y="28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normAutofit fontScale="90000"/>
          </a:bodyPr>
          <a:lstStyle/>
          <a:p>
            <a:pPr algn="ctr" rtl="0"/>
            <a:r>
              <a:rPr lang="en-US" smtClean="0">
                <a:latin typeface="Constantia" panose="02030602050306030303" pitchFamily="18" charset="0"/>
              </a:rPr>
              <a:t>TRIỂN KHAI</a:t>
            </a:r>
            <a:br>
              <a:rPr lang="en-US" smtClean="0">
                <a:latin typeface="Constantia" panose="02030602050306030303" pitchFamily="18" charset="0"/>
              </a:rPr>
            </a:br>
            <a:r>
              <a:rPr lang="en-US" smtClean="0">
                <a:latin typeface="Constantia" panose="02030602050306030303" pitchFamily="18" charset="0"/>
              </a:rPr>
              <a:t>ĐÁNH GIÁ KẾT QUẢ</a:t>
            </a:r>
            <a:endParaRPr lang="vi-VN">
              <a:latin typeface="Constantia" panose="02030602050306030303" pitchFamily="18" charset="0"/>
            </a:endParaRPr>
          </a:p>
        </p:txBody>
      </p:sp>
    </p:spTree>
    <p:extLst>
      <p:ext uri="{BB962C8B-B14F-4D97-AF65-F5344CB8AC3E}">
        <p14:creationId xmlns:p14="http://schemas.microsoft.com/office/powerpoint/2010/main" val="175739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refactoring.guru/images/content-public/r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5" name="AutoShape 4" descr="https://refactoring.guru/images/content-public/r2.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Ngôn ngữ cài đặt</a:t>
            </a:r>
            <a:endParaRPr lang="vi-VN" sz="3200">
              <a:latin typeface="Constantia" panose="02030602050306030303" pitchFamily="18" charset="0"/>
            </a:endParaRPr>
          </a:p>
        </p:txBody>
      </p:sp>
      <p:sp>
        <p:nvSpPr>
          <p:cNvPr id="9" name="Chỗ dành sẵn cho Nội dung 6"/>
          <p:cNvSpPr txBox="1">
            <a:spLocks/>
          </p:cNvSpPr>
          <p:nvPr/>
        </p:nvSpPr>
        <p:spPr>
          <a:xfrm>
            <a:off x="1097280" y="1845734"/>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5913"/>
            <a:endParaRPr lang="en-US" i="1">
              <a:latin typeface="Times New Roman" panose="02020603050405020304" pitchFamily="18" charset="0"/>
              <a:cs typeface="Times New Roman" panose="02020603050405020304" pitchFamily="18" charset="0"/>
            </a:endParaRPr>
          </a:p>
        </p:txBody>
      </p:sp>
      <p:sp>
        <p:nvSpPr>
          <p:cNvPr id="8" name="Chỗ dành sẵn cho Nội dung 6"/>
          <p:cNvSpPr txBox="1">
            <a:spLocks/>
          </p:cNvSpPr>
          <p:nvPr/>
        </p:nvSpPr>
        <p:spPr>
          <a:xfrm>
            <a:off x="1249680" y="1998134"/>
            <a:ext cx="10058400" cy="4212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252413" algn="just"/>
            <a:r>
              <a:rPr lang="en-US">
                <a:latin typeface="Times New Roman" panose="02020603050405020304" pitchFamily="18" charset="0"/>
                <a:cs typeface="Times New Roman" panose="02020603050405020304" pitchFamily="18" charset="0"/>
              </a:rPr>
              <a:t>Ứng dụng giải bài toán QHTT được cài đặt bằng ngôn ngữ C#, lập trình Winform với .NET Framework 4.5.2. Ứng dụng hoàn toàn không sử dụng những thư viện toán học có sẵn liên quan đến việc tính toán QHTT.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0" y="257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p:cNvSpPr>
            <a:spLocks noChangeArrowheads="1"/>
          </p:cNvSpPr>
          <p:nvPr/>
        </p:nvSpPr>
        <p:spPr bwMode="auto">
          <a:xfrm>
            <a:off x="0" y="28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2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Giao diện chính chương trình</a:t>
            </a:r>
            <a:endParaRPr lang="vi-VN" sz="3200">
              <a:latin typeface="Constantia" panose="02030602050306030303" pitchFamily="18" charset="0"/>
            </a:endParaRPr>
          </a:p>
        </p:txBody>
      </p:sp>
      <p:pic>
        <p:nvPicPr>
          <p:cNvPr id="12290"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62" y="1973263"/>
            <a:ext cx="8620305" cy="41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60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1211" y="230296"/>
            <a:ext cx="11924270" cy="1598504"/>
          </a:xfrm>
        </p:spPr>
        <p:txBody>
          <a:bodyPr rtlCol="0">
            <a:normAutofit/>
          </a:bodyPr>
          <a:lstStyle/>
          <a:p>
            <a:pPr algn="ctr" rtl="0"/>
            <a:r>
              <a:rPr lang="en-US" sz="2800" b="1" smtClean="0">
                <a:latin typeface="Constantia" panose="02030602050306030303" pitchFamily="18" charset="0"/>
              </a:rPr>
              <a:t>TIÊU ĐỀ:</a:t>
            </a:r>
            <a:br>
              <a:rPr lang="en-US" sz="2800" b="1" smtClean="0">
                <a:latin typeface="Constantia" panose="02030602050306030303" pitchFamily="18" charset="0"/>
              </a:rPr>
            </a:br>
            <a:r>
              <a:rPr lang="en-US" sz="2800" b="1" smtClean="0">
                <a:latin typeface="Constantia" panose="02030602050306030303" pitchFamily="18" charset="0"/>
              </a:rPr>
              <a:t> SỬ DỤNG PHƯƠNG PHÁP ĐƠN HÌNH GIẢI QUYẾT BÀI TOÁN</a:t>
            </a:r>
            <a:br>
              <a:rPr lang="en-US" sz="2800" b="1" smtClean="0">
                <a:latin typeface="Constantia" panose="02030602050306030303" pitchFamily="18" charset="0"/>
              </a:rPr>
            </a:br>
            <a:r>
              <a:rPr lang="en-US" sz="2800" b="1" smtClean="0">
                <a:latin typeface="Constantia" panose="02030602050306030303" pitchFamily="18" charset="0"/>
              </a:rPr>
              <a:t> QUY HOẠCH TUYẾN TÍNH &amp; XÂY DỰNG ỨNG DỤNG</a:t>
            </a:r>
            <a:endParaRPr lang="vi-VN" sz="2800" b="1">
              <a:latin typeface="Constantia" panose="02030602050306030303" pitchFamily="18" charset="0"/>
            </a:endParaRPr>
          </a:p>
        </p:txBody>
      </p:sp>
      <p:sp>
        <p:nvSpPr>
          <p:cNvPr id="5" name="Chỗ dành sẵn cho Nội dung 2"/>
          <p:cNvSpPr>
            <a:spLocks noGrp="1"/>
          </p:cNvSpPr>
          <p:nvPr>
            <p:ph idx="1"/>
          </p:nvPr>
        </p:nvSpPr>
        <p:spPr>
          <a:xfrm>
            <a:off x="540813" y="2309726"/>
            <a:ext cx="11065066" cy="2707117"/>
          </a:xfrm>
        </p:spPr>
        <p:txBody>
          <a:bodyPr rtlCol="0"/>
          <a:lstStyle/>
          <a:p>
            <a:pPr lvl="1"/>
            <a:r>
              <a:rPr lang="en-US" sz="2000" smtClean="0">
                <a:latin typeface="+mj-lt"/>
              </a:rPr>
              <a:t>Phần I: Giới thiệu đề tài</a:t>
            </a:r>
          </a:p>
          <a:p>
            <a:pPr lvl="1"/>
            <a:r>
              <a:rPr lang="en-US" sz="2000" smtClean="0">
                <a:latin typeface="+mj-lt"/>
              </a:rPr>
              <a:t>Phần II: Cơ sở lý thuyết </a:t>
            </a:r>
          </a:p>
          <a:p>
            <a:pPr lvl="1"/>
            <a:r>
              <a:rPr lang="en-US" sz="2000" smtClean="0">
                <a:latin typeface="+mj-lt"/>
              </a:rPr>
              <a:t>Phần III: Tổ chức cấu trúc dữ liệu và thuật toán</a:t>
            </a:r>
          </a:p>
          <a:p>
            <a:pPr lvl="1"/>
            <a:r>
              <a:rPr lang="en-US" sz="2000" smtClean="0">
                <a:latin typeface="+mj-lt"/>
              </a:rPr>
              <a:t>Phần IV: Triển khai và đánh giá kết quả</a:t>
            </a:r>
          </a:p>
          <a:p>
            <a:pPr lvl="1"/>
            <a:r>
              <a:rPr lang="en-US" sz="2000" smtClean="0">
                <a:latin typeface="+mj-lt"/>
              </a:rPr>
              <a:t>Phần V: Kết luận và hướng phát triển</a:t>
            </a:r>
          </a:p>
        </p:txBody>
      </p:sp>
    </p:spTree>
    <p:extLst>
      <p:ext uri="{BB962C8B-B14F-4D97-AF65-F5344CB8AC3E}">
        <p14:creationId xmlns:p14="http://schemas.microsoft.com/office/powerpoint/2010/main" val="387585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Giao diện chính chương trình</a:t>
            </a:r>
            <a:endParaRPr lang="vi-VN" sz="3200">
              <a:latin typeface="Constantia" panose="02030602050306030303" pitchFamily="18" charset="0"/>
            </a:endParaRPr>
          </a:p>
        </p:txBody>
      </p:sp>
      <p:pic>
        <p:nvPicPr>
          <p:cNvPr id="12290"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62" y="1973263"/>
            <a:ext cx="8620305" cy="41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142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Giao diện chính chương trình</a:t>
            </a:r>
            <a:endParaRPr lang="vi-VN" sz="3200">
              <a:latin typeface="Constantia" panose="02030602050306030303" pitchFamily="18" charset="0"/>
            </a:endParaRPr>
          </a:p>
        </p:txBody>
      </p:sp>
      <p:pic>
        <p:nvPicPr>
          <p:cNvPr id="12290"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62" y="1973263"/>
            <a:ext cx="8620305" cy="41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89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Thực thi chương trình</a:t>
            </a:r>
            <a:endParaRPr lang="vi-VN" sz="3200">
              <a:latin typeface="Constantia" panose="02030602050306030303" pitchFamily="18" charset="0"/>
            </a:endParaRPr>
          </a:p>
        </p:txBody>
      </p:sp>
      <p:sp>
        <p:nvSpPr>
          <p:cNvPr id="5" name="Chỗ dành sẵn cho Nội dung 6"/>
          <p:cNvSpPr txBox="1">
            <a:spLocks/>
          </p:cNvSpPr>
          <p:nvPr/>
        </p:nvSpPr>
        <p:spPr>
          <a:xfrm>
            <a:off x="1249680" y="1998134"/>
            <a:ext cx="10058400" cy="4212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atin typeface="Times New Roman" panose="02020603050405020304" pitchFamily="18" charset="0"/>
                <a:cs typeface="Times New Roman" panose="02020603050405020304" pitchFamily="18" charset="0"/>
              </a:rPr>
              <a:t>Ta thực thi chương trình với bài toán mẫu </a:t>
            </a:r>
            <a:r>
              <a:rPr lang="en-US">
                <a:latin typeface="Times New Roman" panose="02020603050405020304" pitchFamily="18" charset="0"/>
                <a:cs typeface="Times New Roman" panose="02020603050405020304" pitchFamily="18" charset="0"/>
              </a:rPr>
              <a:t>sau</a:t>
            </a:r>
            <a:r>
              <a:rPr lang="en-US" smtClean="0">
                <a:latin typeface="Times New Roman" panose="02020603050405020304" pitchFamily="18" charset="0"/>
                <a:cs typeface="Times New Roman" panose="02020603050405020304" pitchFamily="18" charset="0"/>
              </a:rPr>
              <a:t>:</a:t>
            </a:r>
          </a:p>
          <a:p>
            <a:endParaRPr lang="en-US"/>
          </a:p>
          <a:p>
            <a:endParaRPr lang="en-US" smtClean="0"/>
          </a:p>
          <a:p>
            <a:endParaRPr lang="en-US"/>
          </a:p>
          <a:p>
            <a:endParaRPr lang="en-US" smtClean="0"/>
          </a:p>
          <a:p>
            <a:r>
              <a:rPr lang="en-US" smtClean="0">
                <a:latin typeface="Times New Roman" panose="02020603050405020304" pitchFamily="18" charset="0"/>
                <a:cs typeface="Times New Roman" panose="02020603050405020304" pitchFamily="18" charset="0"/>
              </a:rPr>
              <a:t>Nội dụng file text input</a:t>
            </a:r>
          </a:p>
          <a:p>
            <a:endParaRPr lang="en-US" b="1"/>
          </a:p>
        </p:txBody>
      </p:sp>
      <p:pic>
        <p:nvPicPr>
          <p:cNvPr id="14338"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2" y="2506662"/>
            <a:ext cx="387577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ộp Văn bản 2"/>
          <p:cNvSpPr txBox="1">
            <a:spLocks noChangeArrowheads="1"/>
          </p:cNvSpPr>
          <p:nvPr/>
        </p:nvSpPr>
        <p:spPr bwMode="auto">
          <a:xfrm>
            <a:off x="4390600" y="4104217"/>
            <a:ext cx="3204000" cy="20826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Maximize</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3 3</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4 -3 2</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2 -1 8 &lt;= 40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4 -5 6 &lt;= 60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600" b="0" i="0" u="none" strike="noStrike" cap="none" normalizeH="0" baseline="0" smtClean="0">
                <a:ln>
                  <a:noFill/>
                </a:ln>
                <a:solidFill>
                  <a:schemeClr val="tx1"/>
                </a:solidFill>
                <a:effectLst/>
                <a:latin typeface="Calibri" panose="020F0502020204030204" pitchFamily="34" charset="0"/>
                <a:ea typeface="Yu Mincho" panose="02020400000000000000" pitchFamily="18" charset="-128"/>
              </a:rPr>
              <a:t>2 -2 6 &lt;= 24</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042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Thực thi chương trình</a:t>
            </a:r>
            <a:endParaRPr lang="vi-VN" sz="3200">
              <a:latin typeface="Constantia" panose="02030602050306030303" pitchFamily="18" charset="0"/>
            </a:endParaRPr>
          </a:p>
        </p:txBody>
      </p:sp>
      <p:pic>
        <p:nvPicPr>
          <p:cNvPr id="15362"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363" y="1884363"/>
            <a:ext cx="8110537" cy="390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hỗ dành sẵn cho Nội dung 6"/>
          <p:cNvSpPr txBox="1">
            <a:spLocks/>
          </p:cNvSpPr>
          <p:nvPr/>
        </p:nvSpPr>
        <p:spPr>
          <a:xfrm>
            <a:off x="2265363" y="5884329"/>
            <a:ext cx="8348980" cy="3302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i="1" smtClean="0">
                <a:latin typeface="Times New Roman" panose="02020603050405020304" pitchFamily="18" charset="0"/>
                <a:cs typeface="Times New Roman" panose="02020603050405020304" pitchFamily="18" charset="0"/>
              </a:rPr>
              <a:t>Ảnh màn hình khi chạy chương trình</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251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Kết quả thu được</a:t>
            </a:r>
            <a:endParaRPr lang="vi-VN" sz="3200">
              <a:latin typeface="Constantia" panose="02030602050306030303" pitchFamily="18" charset="0"/>
            </a:endParaRPr>
          </a:p>
        </p:txBody>
      </p:sp>
      <p:sp>
        <p:nvSpPr>
          <p:cNvPr id="4" name="Hộp Văn bản 2"/>
          <p:cNvSpPr txBox="1">
            <a:spLocks noChangeArrowheads="1"/>
          </p:cNvSpPr>
          <p:nvPr/>
        </p:nvSpPr>
        <p:spPr bwMode="auto">
          <a:xfrm>
            <a:off x="424549" y="2116872"/>
            <a:ext cx="5227320" cy="40934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Objective function</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4        -3         2</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Coefficient constraints matrix</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-1         8        40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4        -5         6        60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-2         6        24</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Tableau #1</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Pivot a[2,0] =       2</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x1        x2        x3        x4        x5        x6         λ</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-1         8         1         0         0        40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4        -5         6         0         1         0        60</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-2         6         0         0         1        24</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-4         3        -2         0         0         </a:t>
            </a: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0         </a:t>
            </a: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0</a:t>
            </a:r>
            <a:endPar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endParaRPr>
          </a:p>
        </p:txBody>
      </p:sp>
      <p:sp>
        <p:nvSpPr>
          <p:cNvPr id="7" name="Hộp Văn bản 2"/>
          <p:cNvSpPr txBox="1">
            <a:spLocks noChangeArrowheads="1"/>
          </p:cNvSpPr>
          <p:nvPr/>
        </p:nvSpPr>
        <p:spPr bwMode="auto">
          <a:xfrm>
            <a:off x="6075680" y="577989"/>
            <a:ext cx="5588000" cy="56323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Tableau </a:t>
            </a: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#2</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Pivot a[0,1] =       1</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x1        x2        x3        x4        x5        x6         λ</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[1]         2         1         0        -1        16</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-1        -6         0         1        -2        12</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-2         6         0         0         1        24</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-1        10         0         0         2        48</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Tableau #3</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Final Tableau</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x1        x2        x3        x4        x5        x6         λ</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1         2         1         0        -1        16</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0        -4         1         1        -3        28</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2         0        10         2         0        -1        56</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______________________________________________________________________</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0         0        12         1         0         1        64</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endParaRP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Final Solution ***</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x1 = 28   x2 = 16    x3 = 0    x4 = 0   x5 = 28    x6 = 0       f(max) </a:t>
            </a: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 </a:t>
            </a:r>
            <a:r>
              <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rPr>
              <a:t>64</a:t>
            </a:r>
            <a:endParaRPr kumimoji="0" lang="en-US" altLang="ja-JP" sz="1000" b="0" i="0" u="none" strike="noStrike" cap="none" normalizeH="0" baseline="0" smtClean="0">
              <a:ln>
                <a:noFill/>
              </a:ln>
              <a:solidFill>
                <a:schemeClr val="tx1"/>
              </a:solidFill>
              <a:effectLst/>
              <a:latin typeface="Microsoft Sans Serif" panose="020B0604020202020204" pitchFamily="34" charset="0"/>
              <a:ea typeface="Yu Mincho" panose="02020400000000000000" pitchFamily="18" charset="-128"/>
            </a:endParaRPr>
          </a:p>
        </p:txBody>
      </p:sp>
    </p:spTree>
    <p:extLst>
      <p:ext uri="{BB962C8B-B14F-4D97-AF65-F5344CB8AC3E}">
        <p14:creationId xmlns:p14="http://schemas.microsoft.com/office/powerpoint/2010/main" val="66307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Nhận xét</a:t>
            </a:r>
            <a:endParaRPr lang="vi-VN" sz="3200">
              <a:latin typeface="Constantia" panose="02030602050306030303" pitchFamily="18" charset="0"/>
            </a:endParaRPr>
          </a:p>
        </p:txBody>
      </p:sp>
      <p:sp>
        <p:nvSpPr>
          <p:cNvPr id="5" name="Chỗ dành sẵn cho Nội dung 6"/>
          <p:cNvSpPr txBox="1">
            <a:spLocks/>
          </p:cNvSpPr>
          <p:nvPr/>
        </p:nvSpPr>
        <p:spPr>
          <a:xfrm>
            <a:off x="1249680" y="1998134"/>
            <a:ext cx="10058400" cy="4212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5913" algn="just"/>
            <a:r>
              <a:rPr lang="en-US">
                <a:latin typeface="Times New Roman" panose="02020603050405020304" pitchFamily="18" charset="0"/>
                <a:cs typeface="Times New Roman" panose="02020603050405020304" pitchFamily="18" charset="0"/>
              </a:rPr>
              <a:t>Có thể thấy rằng ứng dụng load dữ liệu từ file text input vào DataGridView chính xác. Các bước giải được trình bày rõ ràng, tường minh trong file text output cũng như hiển thị trên RichTextbox của ứng dụng. Kết quả đã được đối chiếu với nhiều tài liệu học thuật nước ngoài về QHTT là chính xác tuyệt đối (các tài liệu sẽ được nêu ở phần tham khảo).</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45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normAutofit fontScale="90000"/>
          </a:bodyPr>
          <a:lstStyle/>
          <a:p>
            <a:pPr algn="ctr" rtl="0"/>
            <a:r>
              <a:rPr lang="en-US" smtClean="0">
                <a:latin typeface="Constantia" panose="02030602050306030303" pitchFamily="18" charset="0"/>
              </a:rPr>
              <a:t>KẾT LUẬN</a:t>
            </a:r>
            <a:br>
              <a:rPr lang="en-US" smtClean="0">
                <a:latin typeface="Constantia" panose="02030602050306030303" pitchFamily="18" charset="0"/>
              </a:rPr>
            </a:br>
            <a:r>
              <a:rPr lang="en-US" smtClean="0">
                <a:latin typeface="Constantia" panose="02030602050306030303" pitchFamily="18" charset="0"/>
              </a:rPr>
              <a:t>HƯỚNG PHÁT TRIỂN</a:t>
            </a:r>
            <a:endParaRPr lang="vi-VN">
              <a:latin typeface="Constantia" panose="02030602050306030303" pitchFamily="18" charset="0"/>
            </a:endParaRPr>
          </a:p>
        </p:txBody>
      </p:sp>
    </p:spTree>
    <p:extLst>
      <p:ext uri="{BB962C8B-B14F-4D97-AF65-F5344CB8AC3E}">
        <p14:creationId xmlns:p14="http://schemas.microsoft.com/office/powerpoint/2010/main" val="77553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Kết luận</a:t>
            </a:r>
            <a:endParaRPr lang="vi-VN" sz="3200">
              <a:latin typeface="Constantia" panose="02030602050306030303" pitchFamily="18" charset="0"/>
            </a:endParaRPr>
          </a:p>
        </p:txBody>
      </p:sp>
      <p:sp>
        <p:nvSpPr>
          <p:cNvPr id="5" name="Chỗ dành sẵn cho Nội dung 6"/>
          <p:cNvSpPr txBox="1">
            <a:spLocks/>
          </p:cNvSpPr>
          <p:nvPr/>
        </p:nvSpPr>
        <p:spPr>
          <a:xfrm>
            <a:off x="1249680" y="1998134"/>
            <a:ext cx="10058400" cy="4212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201613" algn="just"/>
            <a:r>
              <a:rPr lang="en-US">
                <a:latin typeface="Times New Roman" panose="02020603050405020304" pitchFamily="18" charset="0"/>
                <a:cs typeface="Times New Roman" panose="02020603050405020304" pitchFamily="18" charset="0"/>
              </a:rPr>
              <a:t>Quy hoạch tuyến tính là bài toán tối ưu hóa trải qua hàng chục năm đã phát triển với nhiều cách giải tối ưu, tuy nhiên phương pháp đơn hình được kiểm nghiệm và áp dụng được cho là rất hiệu quả, với thời gian tính toán khá ngắn. Đồ án lần này đã đạt được một số mục tiêu:</a:t>
            </a:r>
            <a:endParaRPr lang="en-US" b="1">
              <a:latin typeface="Times New Roman" panose="02020603050405020304" pitchFamily="18" charset="0"/>
              <a:cs typeface="Times New Roman" panose="02020603050405020304" pitchFamily="18" charset="0"/>
            </a:endParaRPr>
          </a:p>
          <a:p>
            <a:pPr marL="433388" lvl="0" indent="-3429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Tìm hiểu và nắm được mô hình toán học của bài toán QHTT. </a:t>
            </a:r>
            <a:endParaRPr lang="en-US" b="1">
              <a:latin typeface="Times New Roman" panose="02020603050405020304" pitchFamily="18" charset="0"/>
              <a:cs typeface="Times New Roman" panose="02020603050405020304" pitchFamily="18" charset="0"/>
            </a:endParaRPr>
          </a:p>
          <a:p>
            <a:pPr marL="433388" lvl="0" indent="-3429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Chỉ ra phương pháp đơn hình để giải bài toán QHTT, thông hiểu nội dụng của thuật toán và chuyển đổi từ mô hình toán học sang mô hình tin học. Sử dụng ngôn ngữ lập trình C# để tạo lập ứng dụng giải bài toán QHTT. Ví dụ khi thực thi chương trình và các kết quả số phù hợp với các kết quả trên lý thuyết.</a:t>
            </a:r>
            <a:endParaRPr lang="en-US" b="1">
              <a:latin typeface="Times New Roman" panose="02020603050405020304" pitchFamily="18" charset="0"/>
              <a:cs typeface="Times New Roman" panose="02020603050405020304" pitchFamily="18" charset="0"/>
            </a:endParaRPr>
          </a:p>
          <a:p>
            <a:pPr marL="433388" lvl="0" indent="-3429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Hiểu được vai trò to lớn của QHTT trong các lĩnh vực: vận tải, sản xuất, quốc phòng… </a:t>
            </a:r>
            <a:endParaRPr lang="en-US" b="1">
              <a:latin typeface="Times New Roman" panose="02020603050405020304" pitchFamily="18" charset="0"/>
              <a:cs typeface="Times New Roman" panose="02020603050405020304" pitchFamily="18" charset="0"/>
            </a:endParaRPr>
          </a:p>
          <a:p>
            <a:pPr marL="90488" indent="201613" algn="just"/>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417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Hướng phát triển</a:t>
            </a:r>
            <a:endParaRPr lang="vi-VN" sz="3200">
              <a:latin typeface="Constantia" panose="02030602050306030303" pitchFamily="18" charset="0"/>
            </a:endParaRPr>
          </a:p>
        </p:txBody>
      </p:sp>
      <p:sp>
        <p:nvSpPr>
          <p:cNvPr id="5" name="Chỗ dành sẵn cho Nội dung 6"/>
          <p:cNvSpPr txBox="1">
            <a:spLocks/>
          </p:cNvSpPr>
          <p:nvPr/>
        </p:nvSpPr>
        <p:spPr>
          <a:xfrm>
            <a:off x="342900" y="1998134"/>
            <a:ext cx="10965180" cy="4212166"/>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481013"/>
            <a:r>
              <a:rPr lang="en-US">
                <a:latin typeface="Times New Roman" panose="02020603050405020304" pitchFamily="18" charset="0"/>
                <a:cs typeface="Times New Roman" panose="02020603050405020304" pitchFamily="18" charset="0"/>
              </a:rPr>
              <a:t>Thuật toán đơn hình được cài đặt trong chương trình nhìn chung đã giải quyết được bài toán QHTT ổn định trong thời gian đa thức. Tuy nhiên, vẫn có thể giải bài toán QHTT bằng nhiều phương pháp khác như: </a:t>
            </a:r>
          </a:p>
          <a:p>
            <a:pPr marL="635000" lvl="0" indent="-2921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Áp dụng chung với thuật toán đơn hình đối ngẫu (dual simplex method). Nhìn chung, trong hai thuật toán đơn hình, luôn luôn có một thuật toán có xuất phát điểm dễ dàng hơn. Vì vậy, trong thực hành người ta thường sử dụng luân phiên hai thuật toán này.</a:t>
            </a:r>
          </a:p>
          <a:p>
            <a:pPr marL="635000" lvl="0" indent="-2921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Giải bài toán QHTT bằng phương pháp điểm trong với thuật toán giãn affine </a:t>
            </a:r>
            <a:r>
              <a:rPr lang="en-US" i="1">
                <a:latin typeface="Times New Roman" panose="02020603050405020304" pitchFamily="18" charset="0"/>
                <a:cs typeface="Times New Roman" panose="02020603050405020304" pitchFamily="18" charset="0"/>
              </a:rPr>
              <a:t>(affine scaling algorithm).</a:t>
            </a:r>
            <a:r>
              <a:rPr lang="en-US">
                <a:latin typeface="Times New Roman" panose="02020603050405020304" pitchFamily="18" charset="0"/>
                <a:cs typeface="Times New Roman" panose="02020603050405020304" pitchFamily="18" charset="0"/>
              </a:rPr>
              <a:t> Ý tưởng chính của phương pháp này là xuất phát từ một nghiệm bên trong đa diện lồi, ta lần lượt tìm các nghiệm khác có giá trị hàm mục tiêu tốt hơn và đi dần đến nghiệm tối ưu. Các phương pháp điểm trong được chứng minh là có độ phức tạp thuật toán đa thức (</a:t>
            </a:r>
            <a:r>
              <a:rPr lang="en-US" i="1">
                <a:latin typeface="Times New Roman" panose="02020603050405020304" pitchFamily="18" charset="0"/>
                <a:cs typeface="Times New Roman" panose="02020603050405020304" pitchFamily="18" charset="0"/>
              </a:rPr>
              <a:t>polynomial complexity</a:t>
            </a:r>
            <a:r>
              <a:rPr lang="en-US">
                <a:latin typeface="Times New Roman" panose="02020603050405020304" pitchFamily="18" charset="0"/>
                <a:cs typeface="Times New Roman" panose="02020603050405020304" pitchFamily="18" charset="0"/>
              </a:rPr>
              <a:t>) trong mọi trường hợp.</a:t>
            </a:r>
          </a:p>
          <a:p>
            <a:pPr marL="635000" lvl="0" indent="-2921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Phương pháp Ellipsoid và phương pháp Ellipsoid cải tiến tìm một điểm thỏa mãn hệ bất phương trình tuyến tính và ứng dụng phương pháp này vào bài toán QHTT. Ý tưởng của phương pháp này là xây dựng một dãy Ellipsoid có thể tích giảm dần chứa tập nghiệm P sao cho dãy các điểm tâm của Ellipsoid hội tụ về một điểm nào đó của P. Phương pháp này được trình bày bởi ThS. Phạm Quý Mười của Đại học Đà Nẵng trong “Tạp chí khoa học và công nghệ số 9(94). 2015, Đại học Đà Nẵng”.</a:t>
            </a:r>
          </a:p>
        </p:txBody>
      </p:sp>
    </p:spTree>
    <p:extLst>
      <p:ext uri="{BB962C8B-B14F-4D97-AF65-F5344CB8AC3E}">
        <p14:creationId xmlns:p14="http://schemas.microsoft.com/office/powerpoint/2010/main" val="2370739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Tài liệu tham khảo</a:t>
            </a:r>
            <a:endParaRPr lang="vi-VN" sz="3200">
              <a:latin typeface="Constantia" panose="02030602050306030303" pitchFamily="18" charset="0"/>
            </a:endParaRPr>
          </a:p>
        </p:txBody>
      </p:sp>
      <p:sp>
        <p:nvSpPr>
          <p:cNvPr id="5" name="Chỗ dành sẵn cho Nội dung 6"/>
          <p:cNvSpPr txBox="1">
            <a:spLocks/>
          </p:cNvSpPr>
          <p:nvPr/>
        </p:nvSpPr>
        <p:spPr>
          <a:xfrm>
            <a:off x="292100" y="1998134"/>
            <a:ext cx="11015980" cy="421216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Linear Programming – UCLA Department </a:t>
            </a:r>
            <a:r>
              <a:rPr lang="en-US" sz="1600">
                <a:latin typeface="Times New Roman" panose="02020603050405020304" pitchFamily="18" charset="0"/>
                <a:cs typeface="Times New Roman" panose="02020603050405020304" pitchFamily="18" charset="0"/>
              </a:rPr>
              <a:t>of </a:t>
            </a:r>
            <a:r>
              <a:rPr lang="en-US" sz="1600" smtClean="0">
                <a:latin typeface="Times New Roman" panose="02020603050405020304" pitchFamily="18" charset="0"/>
                <a:cs typeface="Times New Roman" panose="02020603050405020304" pitchFamily="18" charset="0"/>
              </a:rPr>
              <a:t>Mathematics</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Linear Programming: Foundations and Extenstions – Robert J.Vanderbei</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Extended Mathematics for Cambridge IGCSE – </a:t>
            </a:r>
            <a:r>
              <a:rPr lang="en-US" sz="1600">
                <a:latin typeface="Times New Roman" panose="02020603050405020304" pitchFamily="18" charset="0"/>
                <a:cs typeface="Times New Roman" panose="02020603050405020304" pitchFamily="18" charset="0"/>
              </a:rPr>
              <a:t>Audrey </a:t>
            </a:r>
            <a:r>
              <a:rPr lang="en-US" sz="1600" smtClean="0">
                <a:latin typeface="Times New Roman" panose="02020603050405020304" pitchFamily="18" charset="0"/>
                <a:cs typeface="Times New Roman" panose="02020603050405020304" pitchFamily="18" charset="0"/>
              </a:rPr>
              <a:t>Simpson</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Linear Programming: The Simplex Method – Del Mar College, Texas</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U.S.A</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Linear Programming: The Simplex Method Maximization &amp; Minimization </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CengageAsia</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Simplex Method: Solving Standard Maximization Problems </a:t>
            </a:r>
            <a:r>
              <a:rPr lang="en-US" sz="1600">
                <a:latin typeface="Times New Roman" panose="02020603050405020304" pitchFamily="18" charset="0"/>
                <a:cs typeface="Times New Roman" panose="02020603050405020304" pitchFamily="18" charset="0"/>
              </a:rPr>
              <a:t>- </a:t>
            </a:r>
            <a:r>
              <a:rPr lang="en-US" sz="1600" u="sng" smtClean="0">
                <a:latin typeface="Times New Roman" panose="02020603050405020304" pitchFamily="18" charset="0"/>
                <a:cs typeface="Times New Roman" panose="02020603050405020304" pitchFamily="18" charset="0"/>
                <a:hlinkClick r:id="rId2"/>
              </a:rPr>
              <a:t>https</a:t>
            </a:r>
            <a:r>
              <a:rPr lang="en-US" sz="1600" u="sng">
                <a:latin typeface="Times New Roman" panose="02020603050405020304" pitchFamily="18" charset="0"/>
                <a:cs typeface="Times New Roman" panose="02020603050405020304" pitchFamily="18" charset="0"/>
                <a:hlinkClick r:id="rId2"/>
              </a:rPr>
              <a:t>://</a:t>
            </a:r>
            <a:r>
              <a:rPr lang="en-US" sz="1600" u="sng">
                <a:latin typeface="Times New Roman" panose="02020603050405020304" pitchFamily="18" charset="0"/>
                <a:cs typeface="Times New Roman" panose="02020603050405020304" pitchFamily="18" charset="0"/>
                <a:hlinkClick r:id="rId2"/>
              </a:rPr>
              <a:t>www.zweigmedia.com</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marL="433388" indent="-342900">
              <a:lnSpc>
                <a:spcPct val="100000"/>
              </a:lnSpc>
              <a:buFont typeface="Wingdings" panose="05000000000000000000" pitchFamily="2" charset="2"/>
              <a:buChar char="Ø"/>
            </a:pPr>
            <a:r>
              <a:rPr lang="en-US" sz="1600"/>
              <a:t>Chuyên đề quy hoạch tuyến tính: Phương pháp đơn hình, phương pháp đơn hình đối ngẫu, phương pháp điểm trong - </a:t>
            </a:r>
            <a:r>
              <a:rPr lang="en-US" sz="1600" u="sng">
                <a:hlinkClick r:id="rId3"/>
              </a:rPr>
              <a:t>https://csstudyfun.wordpress.com/category/quy-ho%E1%BA%A1ch-tuy%E1%BA%BFn-tinh</a:t>
            </a:r>
            <a:r>
              <a:rPr lang="en-US" sz="1600" u="sng">
                <a:hlinkClick r:id="rId3"/>
              </a:rPr>
              <a:t>/</a:t>
            </a:r>
            <a:r>
              <a:rPr lang="en-US" sz="1600"/>
              <a:t> </a:t>
            </a:r>
            <a:endParaRPr lang="en-US" sz="1600" smtClean="0"/>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Giáo trình toán kinh tế – ThS. Nguyễn Thị Hà, Đại học </a:t>
            </a:r>
            <a:r>
              <a:rPr lang="en-US" sz="1600">
                <a:latin typeface="Times New Roman" panose="02020603050405020304" pitchFamily="18" charset="0"/>
                <a:cs typeface="Times New Roman" panose="02020603050405020304" pitchFamily="18" charset="0"/>
              </a:rPr>
              <a:t>Vinh</a:t>
            </a:r>
            <a:r>
              <a:rPr lang="en-US" sz="1600" smtClean="0">
                <a:latin typeface="Times New Roman" panose="02020603050405020304" pitchFamily="18" charset="0"/>
                <a:cs typeface="Times New Roman" panose="02020603050405020304" pitchFamily="18" charset="0"/>
              </a:rPr>
              <a:t>.</a:t>
            </a:r>
          </a:p>
          <a:p>
            <a:pPr marL="433388" indent="-342900">
              <a:lnSpc>
                <a:spcPct val="100000"/>
              </a:lnSpc>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Tối ưu hóa – PGS.TS Nguyễn Hải Thanh, NXB Bách khoa- Hà Nội</a:t>
            </a:r>
            <a:endParaRPr lang="en-US" sz="1200">
              <a:latin typeface="Times New Roman" panose="02020603050405020304" pitchFamily="18" charset="0"/>
              <a:cs typeface="Times New Roman" panose="02020603050405020304" pitchFamily="18" charset="0"/>
            </a:endParaRPr>
          </a:p>
          <a:p>
            <a:pPr marL="433388" indent="-342900">
              <a:lnSpc>
                <a:spcPct val="100000"/>
              </a:lnSpc>
              <a:buFont typeface="Wingdings" panose="05000000000000000000" pitchFamily="2" charset="2"/>
              <a:buChar char="Ø"/>
            </a:pP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2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lstStyle/>
          <a:p>
            <a:pPr algn="ctr" rtl="0"/>
            <a:r>
              <a:rPr lang="en-US" smtClean="0">
                <a:latin typeface="Constantia" panose="02030602050306030303" pitchFamily="18" charset="0"/>
              </a:rPr>
              <a:t>GIỚI THIỆU ĐỀ TÀI</a:t>
            </a:r>
            <a:endParaRPr lang="vi-VN">
              <a:latin typeface="Constantia" panose="02030602050306030303" pitchFamily="18" charset="0"/>
            </a:endParaRPr>
          </a:p>
        </p:txBody>
      </p:sp>
    </p:spTree>
    <p:extLst>
      <p:ext uri="{BB962C8B-B14F-4D97-AF65-F5344CB8AC3E}">
        <p14:creationId xmlns:p14="http://schemas.microsoft.com/office/powerpoint/2010/main" val="22461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normAutofit/>
          </a:bodyPr>
          <a:lstStyle/>
          <a:p>
            <a:pPr algn="ctr" rtl="0"/>
            <a:r>
              <a:rPr lang="en-US" sz="6600" smtClean="0">
                <a:latin typeface="Constantia" panose="02030602050306030303" pitchFamily="18" charset="0"/>
              </a:rPr>
              <a:t>Xin chân thành cảm ơn !</a:t>
            </a:r>
            <a:endParaRPr lang="vi-VN" sz="6600">
              <a:latin typeface="Constantia" panose="02030602050306030303" pitchFamily="18" charset="0"/>
            </a:endParaRPr>
          </a:p>
        </p:txBody>
      </p:sp>
    </p:spTree>
    <p:extLst>
      <p:ext uri="{BB962C8B-B14F-4D97-AF65-F5344CB8AC3E}">
        <p14:creationId xmlns:p14="http://schemas.microsoft.com/office/powerpoint/2010/main" val="207313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3"/>
          <p:cNvSpPr>
            <a:spLocks noGrp="1"/>
          </p:cNvSpPr>
          <p:nvPr>
            <p:ph idx="1"/>
          </p:nvPr>
        </p:nvSpPr>
        <p:spPr>
          <a:xfrm>
            <a:off x="1103870" y="1771592"/>
            <a:ext cx="10058400" cy="4519959"/>
          </a:xfrm>
        </p:spPr>
        <p:txBody>
          <a:bodyPr>
            <a:normAutofit/>
          </a:bodyPr>
          <a:lstStyle/>
          <a:p>
            <a:r>
              <a:rPr lang="en-US" b="1" smtClean="0">
                <a:latin typeface="Times New Roman" panose="02020603050405020304" pitchFamily="18" charset="0"/>
                <a:cs typeface="Times New Roman" panose="02020603050405020304" pitchFamily="18" charset="0"/>
              </a:rPr>
              <a:t>Quy hoạch tuyến tính </a:t>
            </a:r>
            <a:r>
              <a:rPr lang="en-US" b="1" i="1" smtClean="0">
                <a:latin typeface="Times New Roman" panose="02020603050405020304" pitchFamily="18" charset="0"/>
                <a:cs typeface="Times New Roman" panose="02020603050405020304" pitchFamily="18" charset="0"/>
              </a:rPr>
              <a:t>(QHTT- Linear Programming)</a:t>
            </a:r>
            <a:r>
              <a:rPr lang="en-US" i="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là một kỹ thuật toán học nhằm xác định các biến                  (được gọi là các biến quyết định) sao cho: </a:t>
            </a:r>
          </a:p>
          <a:p>
            <a:endParaRPr lang="en-US" smtClean="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Cực đại hóa hoặc cực tiểu hóa giá trị của hàm mục tiêu (Objective function</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Thỏa mãn các ràng buộc (Constraints) </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lvl="1"/>
            <a:endParaRPr lang="en-US" sz="2000">
              <a:latin typeface="Times New Roman" panose="02020603050405020304" pitchFamily="18" charset="0"/>
              <a:cs typeface="Times New Roman" panose="02020603050405020304" pitchFamily="18" charset="0"/>
            </a:endParaRPr>
          </a:p>
          <a:p>
            <a:pPr marL="201168" lvl="1" indent="0">
              <a:buNone/>
            </a:pPr>
            <a:r>
              <a:rPr lang="en-US" sz="2000">
                <a:latin typeface="Times New Roman" panose="02020603050405020304" pitchFamily="18" charset="0"/>
                <a:cs typeface="Times New Roman" panose="02020603050405020304" pitchFamily="18" charset="0"/>
              </a:rPr>
              <a:t>Ta nghiên cứu các bài toán QHTT dạng tổng quát với </a:t>
            </a:r>
            <a:r>
              <a:rPr lang="en-US" sz="2000" b="1">
                <a:latin typeface="Times New Roman" panose="02020603050405020304" pitchFamily="18" charset="0"/>
                <a:cs typeface="Times New Roman" panose="02020603050405020304" pitchFamily="18" charset="0"/>
              </a:rPr>
              <a:t>n ẩn, m ràng buộc </a:t>
            </a:r>
            <a:r>
              <a:rPr lang="en-US" sz="2000">
                <a:latin typeface="Times New Roman" panose="02020603050405020304" pitchFamily="18" charset="0"/>
                <a:cs typeface="Times New Roman" panose="02020603050405020304" pitchFamily="18" charset="0"/>
              </a:rPr>
              <a:t>có dạng:</a:t>
            </a:r>
          </a:p>
          <a:p>
            <a:pPr marL="201168" lvl="1" indent="0">
              <a:buNone/>
            </a:pPr>
            <a:endParaRPr lang="en-US" sz="2000" smtClean="0">
              <a:latin typeface="Times New Roman" panose="02020603050405020304" pitchFamily="18" charset="0"/>
              <a:cs typeface="Times New Roman" panose="02020603050405020304" pitchFamily="18" charset="0"/>
            </a:endParaRPr>
          </a:p>
        </p:txBody>
      </p:sp>
      <p:sp>
        <p:nvSpPr>
          <p:cNvPr id="30" name="Rectangle 27"/>
          <p:cNvSpPr>
            <a:spLocks noChangeArrowheads="1"/>
          </p:cNvSpPr>
          <p:nvPr/>
        </p:nvSpPr>
        <p:spPr bwMode="auto">
          <a:xfrm>
            <a:off x="494270" y="7784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Đối tượng 30"/>
          <p:cNvGraphicFramePr>
            <a:graphicFrameLocks noChangeAspect="1"/>
          </p:cNvGraphicFramePr>
          <p:nvPr>
            <p:extLst>
              <p:ext uri="{D42A27DB-BD31-4B8C-83A1-F6EECF244321}">
                <p14:modId xmlns:p14="http://schemas.microsoft.com/office/powerpoint/2010/main" val="972402600"/>
              </p:ext>
            </p:extLst>
          </p:nvPr>
        </p:nvGraphicFramePr>
        <p:xfrm>
          <a:off x="2088291" y="2063578"/>
          <a:ext cx="955592" cy="358347"/>
        </p:xfrm>
        <a:graphic>
          <a:graphicData uri="http://schemas.openxmlformats.org/presentationml/2006/ole">
            <mc:AlternateContent xmlns:mc="http://schemas.openxmlformats.org/markup-compatibility/2006">
              <mc:Choice xmlns:v="urn:schemas-microsoft-com:vml" Requires="v">
                <p:oleObj spid="_x0000_s1305" name="Equation" r:id="rId4" imgW="609600" imgH="228600" progId="Equation.DSMT4">
                  <p:embed/>
                </p:oleObj>
              </mc:Choice>
              <mc:Fallback>
                <p:oleObj name="Equation" r:id="rId4" imgW="609600" imgH="228600"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8291" y="2063578"/>
                        <a:ext cx="955592" cy="358347"/>
                      </a:xfrm>
                      <a:prstGeom prst="rect">
                        <a:avLst/>
                      </a:prstGeom>
                      <a:noFill/>
                    </p:spPr>
                  </p:pic>
                </p:oleObj>
              </mc:Fallback>
            </mc:AlternateContent>
          </a:graphicData>
        </a:graphic>
      </p:graphicFrame>
      <p:sp>
        <p:nvSpPr>
          <p:cNvPr id="32"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Đối tượng 32"/>
          <p:cNvGraphicFramePr>
            <a:graphicFrameLocks noChangeAspect="1"/>
          </p:cNvGraphicFramePr>
          <p:nvPr>
            <p:extLst>
              <p:ext uri="{D42A27DB-BD31-4B8C-83A1-F6EECF244321}">
                <p14:modId xmlns:p14="http://schemas.microsoft.com/office/powerpoint/2010/main" val="1288572988"/>
              </p:ext>
            </p:extLst>
          </p:nvPr>
        </p:nvGraphicFramePr>
        <p:xfrm>
          <a:off x="9297773" y="2809588"/>
          <a:ext cx="1915297" cy="406788"/>
        </p:xfrm>
        <a:graphic>
          <a:graphicData uri="http://schemas.openxmlformats.org/presentationml/2006/ole">
            <mc:AlternateContent xmlns:mc="http://schemas.openxmlformats.org/markup-compatibility/2006">
              <mc:Choice xmlns:v="urn:schemas-microsoft-com:vml" Requires="v">
                <p:oleObj spid="_x0000_s1306" name="Equation" r:id="rId6" imgW="1066800" imgH="228600" progId="Equation.DSMT4">
                  <p:embed/>
                </p:oleObj>
              </mc:Choice>
              <mc:Fallback>
                <p:oleObj name="Equation" r:id="rId6" imgW="1066800" imgH="22860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7773" y="2809588"/>
                        <a:ext cx="1915297" cy="406788"/>
                      </a:xfrm>
                      <a:prstGeom prst="rect">
                        <a:avLst/>
                      </a:prstGeom>
                      <a:noFill/>
                    </p:spPr>
                  </p:pic>
                </p:oleObj>
              </mc:Fallback>
            </mc:AlternateContent>
          </a:graphicData>
        </a:graphic>
      </p:graphicFrame>
      <p:sp>
        <p:nvSpPr>
          <p:cNvPr id="34"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Đối tượng 34"/>
          <p:cNvGraphicFramePr>
            <a:graphicFrameLocks noChangeAspect="1"/>
          </p:cNvGraphicFramePr>
          <p:nvPr>
            <p:extLst>
              <p:ext uri="{D42A27DB-BD31-4B8C-83A1-F6EECF244321}">
                <p14:modId xmlns:p14="http://schemas.microsoft.com/office/powerpoint/2010/main" val="1315192625"/>
              </p:ext>
            </p:extLst>
          </p:nvPr>
        </p:nvGraphicFramePr>
        <p:xfrm>
          <a:off x="5559618" y="3180247"/>
          <a:ext cx="1883504" cy="402458"/>
        </p:xfrm>
        <a:graphic>
          <a:graphicData uri="http://schemas.openxmlformats.org/presentationml/2006/ole">
            <mc:AlternateContent xmlns:mc="http://schemas.openxmlformats.org/markup-compatibility/2006">
              <mc:Choice xmlns:v="urn:schemas-microsoft-com:vml" Requires="v">
                <p:oleObj spid="_x0000_s1307" name="Equation" r:id="rId8" imgW="1117600" imgH="241300" progId="Equation.DSMT4">
                  <p:embed/>
                </p:oleObj>
              </mc:Choice>
              <mc:Fallback>
                <p:oleObj name="Equation" r:id="rId8" imgW="1117600" imgH="241300"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9618" y="3180247"/>
                        <a:ext cx="1883504" cy="402458"/>
                      </a:xfrm>
                      <a:prstGeom prst="rect">
                        <a:avLst/>
                      </a:prstGeom>
                      <a:noFill/>
                    </p:spPr>
                  </p:pic>
                </p:oleObj>
              </mc:Fallback>
            </mc:AlternateContent>
          </a:graphicData>
        </a:graphic>
      </p:graphicFrame>
      <p:sp>
        <p:nvSpPr>
          <p:cNvPr id="36" name="Rectangle 4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 name="Đối tượng 36"/>
          <p:cNvGraphicFramePr>
            <a:graphicFrameLocks noChangeAspect="1"/>
          </p:cNvGraphicFramePr>
          <p:nvPr>
            <p:extLst>
              <p:ext uri="{D42A27DB-BD31-4B8C-83A1-F6EECF244321}">
                <p14:modId xmlns:p14="http://schemas.microsoft.com/office/powerpoint/2010/main" val="2978292617"/>
              </p:ext>
            </p:extLst>
          </p:nvPr>
        </p:nvGraphicFramePr>
        <p:xfrm>
          <a:off x="3144795" y="4234451"/>
          <a:ext cx="5976549" cy="2057101"/>
        </p:xfrm>
        <a:graphic>
          <a:graphicData uri="http://schemas.openxmlformats.org/presentationml/2006/ole">
            <mc:AlternateContent xmlns:mc="http://schemas.openxmlformats.org/markup-compatibility/2006">
              <mc:Choice xmlns:v="urn:schemas-microsoft-com:vml" Requires="v">
                <p:oleObj spid="_x0000_s1308" name="Equation" r:id="rId10" imgW="3771900" imgH="1295400" progId="Equation.DSMT4">
                  <p:embed/>
                </p:oleObj>
              </mc:Choice>
              <mc:Fallback>
                <p:oleObj name="Equation" r:id="rId10" imgW="3771900" imgH="1295400" progId="Equation.DSMT4">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4795" y="4234451"/>
                        <a:ext cx="5976549" cy="2057101"/>
                      </a:xfrm>
                      <a:prstGeom prst="rect">
                        <a:avLst/>
                      </a:prstGeom>
                      <a:noFill/>
                    </p:spPr>
                  </p:pic>
                </p:oleObj>
              </mc:Fallback>
            </mc:AlternateContent>
          </a:graphicData>
        </a:graphic>
      </p:graphicFrame>
      <p:sp>
        <p:nvSpPr>
          <p:cNvPr id="38" name="Tiêu đề 3"/>
          <p:cNvSpPr>
            <a:spLocks noGrp="1"/>
          </p:cNvSpPr>
          <p:nvPr>
            <p:ph type="title"/>
          </p:nvPr>
        </p:nvSpPr>
        <p:spPr>
          <a:xfrm>
            <a:off x="1103870" y="993117"/>
            <a:ext cx="9095998" cy="627281"/>
          </a:xfrm>
        </p:spPr>
        <p:txBody>
          <a:bodyPr rtlCol="0">
            <a:noAutofit/>
          </a:bodyPr>
          <a:lstStyle/>
          <a:p>
            <a:pPr rtl="0"/>
            <a:r>
              <a:rPr lang="en-US" sz="3200" smtClean="0">
                <a:latin typeface="Constantia" panose="02030602050306030303" pitchFamily="18" charset="0"/>
              </a:rPr>
              <a:t>Giới thiệu đề tài</a:t>
            </a:r>
            <a:endParaRPr lang="vi-VN" sz="3200">
              <a:latin typeface="Constantia" panose="02030602050306030303" pitchFamily="18" charset="0"/>
            </a:endParaRPr>
          </a:p>
        </p:txBody>
      </p:sp>
    </p:spTree>
    <p:extLst>
      <p:ext uri="{BB962C8B-B14F-4D97-AF65-F5344CB8AC3E}">
        <p14:creationId xmlns:p14="http://schemas.microsoft.com/office/powerpoint/2010/main" val="21804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lstStyle/>
          <a:p>
            <a:pPr algn="ctr" rtl="0"/>
            <a:r>
              <a:rPr lang="en-US" smtClean="0">
                <a:latin typeface="Constantia" panose="02030602050306030303" pitchFamily="18" charset="0"/>
              </a:rPr>
              <a:t>CƠ SỞ LÝ THUYẾT</a:t>
            </a:r>
            <a:endParaRPr lang="vi-VN">
              <a:latin typeface="Constantia" panose="02030602050306030303" pitchFamily="18" charset="0"/>
            </a:endParaRPr>
          </a:p>
        </p:txBody>
      </p:sp>
    </p:spTree>
    <p:extLst>
      <p:ext uri="{BB962C8B-B14F-4D97-AF65-F5344CB8AC3E}">
        <p14:creationId xmlns:p14="http://schemas.microsoft.com/office/powerpoint/2010/main" val="293633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3"/>
          <p:cNvSpPr>
            <a:spLocks noGrp="1"/>
          </p:cNvSpPr>
          <p:nvPr>
            <p:ph idx="1"/>
          </p:nvPr>
        </p:nvSpPr>
        <p:spPr>
          <a:xfrm>
            <a:off x="1103870" y="2241150"/>
            <a:ext cx="10058400" cy="1045747"/>
          </a:xfrm>
        </p:spPr>
        <p:txBody>
          <a:bodyPr/>
          <a:lstStyle/>
          <a:p>
            <a:pPr marL="90488" indent="252413"/>
            <a:r>
              <a:rPr lang="en-US">
                <a:latin typeface="Times New Roman" panose="02020603050405020304" pitchFamily="18" charset="0"/>
                <a:cs typeface="Times New Roman" panose="02020603050405020304" pitchFamily="18" charset="0"/>
              </a:rPr>
              <a:t>Sử dụng </a:t>
            </a:r>
            <a:r>
              <a:rPr lang="en-US" b="1">
                <a:latin typeface="Times New Roman" panose="02020603050405020304" pitchFamily="18" charset="0"/>
                <a:cs typeface="Times New Roman" panose="02020603050405020304" pitchFamily="18" charset="0"/>
              </a:rPr>
              <a:t>thuật toán đơn hình hai pha</a:t>
            </a:r>
            <a:r>
              <a:rPr lang="en-US">
                <a:latin typeface="Times New Roman" panose="02020603050405020304" pitchFamily="18" charset="0"/>
                <a:cs typeface="Times New Roman" panose="02020603050405020304" pitchFamily="18" charset="0"/>
              </a:rPr>
              <a:t> để giải bài toán QHTT cực đại hóa hàm mục tiêu. Nếu là bài toán QHTT cực tiểu hóa hàm mục tiêu thì </a:t>
            </a:r>
            <a:r>
              <a:rPr lang="en-US" b="1">
                <a:latin typeface="Times New Roman" panose="02020603050405020304" pitchFamily="18" charset="0"/>
                <a:cs typeface="Times New Roman" panose="02020603050405020304" pitchFamily="18" charset="0"/>
              </a:rPr>
              <a:t>chuyển về bài toán đối ngẫu</a:t>
            </a:r>
            <a:r>
              <a:rPr lang="en-US">
                <a:latin typeface="Times New Roman" panose="02020603050405020304" pitchFamily="18" charset="0"/>
                <a:cs typeface="Times New Roman" panose="02020603050405020304" pitchFamily="18" charset="0"/>
              </a:rPr>
              <a:t> rồi giải quyết như bài toán cực đại hóa. </a:t>
            </a:r>
          </a:p>
          <a:p>
            <a:endParaRPr lang="en-US">
              <a:latin typeface="Times New Roman" panose="02020603050405020304" pitchFamily="18" charset="0"/>
              <a:cs typeface="Times New Roman" panose="02020603050405020304" pitchFamily="18" charset="0"/>
            </a:endParaRPr>
          </a:p>
        </p:txBody>
      </p:sp>
      <p:sp>
        <p:nvSpPr>
          <p:cNvPr id="9"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Ý tưởng</a:t>
            </a:r>
            <a:endParaRPr lang="vi-VN" sz="3200">
              <a:latin typeface="Constantia" panose="02030602050306030303" pitchFamily="18" charset="0"/>
            </a:endParaRPr>
          </a:p>
        </p:txBody>
      </p:sp>
    </p:spTree>
    <p:extLst>
      <p:ext uri="{BB962C8B-B14F-4D97-AF65-F5344CB8AC3E}">
        <p14:creationId xmlns:p14="http://schemas.microsoft.com/office/powerpoint/2010/main" val="336675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Nội dung 6"/>
          <p:cNvSpPr>
            <a:spLocks noGrp="1"/>
          </p:cNvSpPr>
          <p:nvPr>
            <p:ph idx="1"/>
          </p:nvPr>
        </p:nvSpPr>
        <p:spPr/>
        <p:txBody>
          <a:bodyPr>
            <a:normAutofit/>
          </a:bodyPr>
          <a:lstStyle/>
          <a:p>
            <a:r>
              <a:rPr lang="en-US" sz="2400" smtClean="0">
                <a:latin typeface="Times New Roman" panose="02020603050405020304" pitchFamily="18" charset="0"/>
                <a:cs typeface="Times New Roman" panose="02020603050405020304" pitchFamily="18" charset="0"/>
              </a:rPr>
              <a:t>Để thông hiểu bài toán QHTT, chúng ta sẽ đi qua các phần sau đây:</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 Tìm bài toán đối ngẫu</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 Từ bài toán QHTT dạng tổng quát về dạng chính tắc</a:t>
            </a:r>
          </a:p>
          <a:p>
            <a:pPr lvl="1">
              <a:buFont typeface="Wingdings" panose="05000000000000000000" pitchFamily="2" charset="2"/>
              <a:buChar char="§"/>
            </a:pPr>
            <a:r>
              <a:rPr lang="en-US" sz="2000" smtClean="0">
                <a:latin typeface="Times New Roman" panose="02020603050405020304" pitchFamily="18" charset="0"/>
                <a:cs typeface="Times New Roman" panose="02020603050405020304" pitchFamily="18" charset="0"/>
              </a:rPr>
              <a:t> Phương pháp đơn hình hai pha giải bài toán QHTT dạng chính tắc</a:t>
            </a:r>
          </a:p>
          <a:p>
            <a:pPr lvl="2">
              <a:buFont typeface="Wingdings" panose="05000000000000000000" pitchFamily="2" charset="2"/>
              <a:buChar char="Ø"/>
            </a:pPr>
            <a:r>
              <a:rPr lang="en-US" sz="1600" smtClean="0">
                <a:latin typeface="Times New Roman" panose="02020603050405020304" pitchFamily="18" charset="0"/>
                <a:cs typeface="Times New Roman" panose="02020603050405020304" pitchFamily="18" charset="0"/>
              </a:rPr>
              <a:t> Các tính chất cơ bản của bài toán QHTT dạng chính tắc</a:t>
            </a:r>
          </a:p>
          <a:p>
            <a:pPr lvl="2">
              <a:buFont typeface="Wingdings" panose="05000000000000000000" pitchFamily="2" charset="2"/>
              <a:buChar char="Ø"/>
            </a:pPr>
            <a:r>
              <a:rPr lang="en-US" sz="1600" smtClean="0">
                <a:latin typeface="Times New Roman" panose="02020603050405020304" pitchFamily="18" charset="0"/>
                <a:cs typeface="Times New Roman" panose="02020603050405020304" pitchFamily="18" charset="0"/>
              </a:rPr>
              <a:t> Bài toán QHTT dưới dạng ma trận</a:t>
            </a:r>
          </a:p>
          <a:p>
            <a:pPr lvl="2">
              <a:buFont typeface="Wingdings" panose="05000000000000000000" pitchFamily="2" charset="2"/>
              <a:buChar char="Ø"/>
            </a:pPr>
            <a:r>
              <a:rPr lang="en-US" sz="1600" smtClean="0">
                <a:latin typeface="Times New Roman" panose="02020603050405020304" pitchFamily="18" charset="0"/>
                <a:cs typeface="Times New Roman" panose="02020603050405020304" pitchFamily="18" charset="0"/>
              </a:rPr>
              <a:t> Bảng đơn hình</a:t>
            </a:r>
          </a:p>
          <a:p>
            <a:pPr lvl="2">
              <a:buFont typeface="Wingdings" panose="05000000000000000000" pitchFamily="2" charset="2"/>
              <a:buChar char="Ø"/>
            </a:pPr>
            <a:r>
              <a:rPr lang="en-US" sz="1600" smtClean="0">
                <a:latin typeface="Times New Roman" panose="02020603050405020304" pitchFamily="18" charset="0"/>
                <a:cs typeface="Times New Roman" panose="02020603050405020304" pitchFamily="18" charset="0"/>
              </a:rPr>
              <a:t> Quy tắc xoay bảng</a:t>
            </a:r>
          </a:p>
          <a:p>
            <a:pPr lvl="2">
              <a:buFont typeface="Wingdings" panose="05000000000000000000" pitchFamily="2" charset="2"/>
              <a:buChar char="Ø"/>
            </a:pPr>
            <a:endParaRPr lang="en-US" sz="1200" smtClean="0"/>
          </a:p>
          <a:p>
            <a:endParaRPr lang="en-US" sz="1800"/>
          </a:p>
        </p:txBody>
      </p:sp>
      <p:sp>
        <p:nvSpPr>
          <p:cNvPr id="8" name="Tiêu đề 3"/>
          <p:cNvSpPr txBox="1">
            <a:spLocks/>
          </p:cNvSpPr>
          <p:nvPr/>
        </p:nvSpPr>
        <p:spPr>
          <a:xfrm>
            <a:off x="1103870" y="993117"/>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Cơ sở lý thuyết</a:t>
            </a:r>
            <a:endParaRPr lang="vi-VN" sz="3200">
              <a:latin typeface="Constantia" panose="02030602050306030303" pitchFamily="18" charset="0"/>
            </a:endParaRPr>
          </a:p>
        </p:txBody>
      </p:sp>
    </p:spTree>
    <p:extLst>
      <p:ext uri="{BB962C8B-B14F-4D97-AF65-F5344CB8AC3E}">
        <p14:creationId xmlns:p14="http://schemas.microsoft.com/office/powerpoint/2010/main" val="187086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a:xfrm>
            <a:off x="1456672" y="1864723"/>
            <a:ext cx="9601200" cy="2359152"/>
          </a:xfrm>
        </p:spPr>
        <p:txBody>
          <a:bodyPr rtlCol="0"/>
          <a:lstStyle/>
          <a:p>
            <a:pPr algn="ctr" rtl="0"/>
            <a:r>
              <a:rPr lang="en-US" smtClean="0">
                <a:latin typeface="Constantia" panose="02030602050306030303" pitchFamily="18" charset="0"/>
              </a:rPr>
              <a:t>CẤU TRÚC DỮ LIỆU</a:t>
            </a:r>
            <a:br>
              <a:rPr lang="en-US" smtClean="0">
                <a:latin typeface="Constantia" panose="02030602050306030303" pitchFamily="18" charset="0"/>
              </a:rPr>
            </a:br>
            <a:r>
              <a:rPr lang="en-US" smtClean="0">
                <a:latin typeface="Constantia" panose="02030602050306030303" pitchFamily="18" charset="0"/>
              </a:rPr>
              <a:t>THUẬT TOÁN</a:t>
            </a:r>
            <a:endParaRPr lang="vi-VN">
              <a:latin typeface="Constantia" panose="02030602050306030303" pitchFamily="18" charset="0"/>
            </a:endParaRPr>
          </a:p>
        </p:txBody>
      </p:sp>
    </p:spTree>
    <p:extLst>
      <p:ext uri="{BB962C8B-B14F-4D97-AF65-F5344CB8AC3E}">
        <p14:creationId xmlns:p14="http://schemas.microsoft.com/office/powerpoint/2010/main" val="336308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ỗ dành sẵn cho Nội dung 10"/>
          <p:cNvGraphicFramePr>
            <a:graphicFrameLocks noGrp="1"/>
          </p:cNvGraphicFramePr>
          <p:nvPr>
            <p:ph idx="4294967295"/>
            <p:extLst>
              <p:ext uri="{D42A27DB-BD31-4B8C-83A1-F6EECF244321}">
                <p14:modId xmlns:p14="http://schemas.microsoft.com/office/powerpoint/2010/main" val="874270014"/>
              </p:ext>
            </p:extLst>
          </p:nvPr>
        </p:nvGraphicFramePr>
        <p:xfrm>
          <a:off x="0" y="2492375"/>
          <a:ext cx="7699375" cy="232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êu đề 3"/>
          <p:cNvSpPr txBox="1">
            <a:spLocks/>
          </p:cNvSpPr>
          <p:nvPr/>
        </p:nvSpPr>
        <p:spPr>
          <a:xfrm>
            <a:off x="1097280" y="1017830"/>
            <a:ext cx="9095998" cy="62728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smtClean="0">
                <a:latin typeface="Constantia" panose="02030602050306030303" pitchFamily="18" charset="0"/>
              </a:rPr>
              <a:t>Phát biểu bài toán</a:t>
            </a:r>
            <a:endParaRPr lang="vi-VN" sz="3200">
              <a:latin typeface="Constantia" panose="02030602050306030303" pitchFamily="18" charset="0"/>
            </a:endParaRPr>
          </a:p>
        </p:txBody>
      </p:sp>
      <p:sp>
        <p:nvSpPr>
          <p:cNvPr id="10" name="Chỗ dành sẵn cho Nội dung 6"/>
          <p:cNvSpPr>
            <a:spLocks noGrp="1"/>
          </p:cNvSpPr>
          <p:nvPr>
            <p:ph idx="1"/>
          </p:nvPr>
        </p:nvSpPr>
        <p:spPr>
          <a:xfrm>
            <a:off x="1097280" y="1845734"/>
            <a:ext cx="10058400" cy="4023360"/>
          </a:xfrm>
        </p:spPr>
        <p:txBody>
          <a:bodyPr>
            <a:normAutofit/>
          </a:bodyPr>
          <a:lstStyle/>
          <a:p>
            <a:r>
              <a:rPr lang="en-US" sz="2400" smtClean="0">
                <a:latin typeface="Times New Roman" panose="02020603050405020304" pitchFamily="18" charset="0"/>
                <a:cs typeface="Times New Roman" panose="02020603050405020304" pitchFamily="18" charset="0"/>
              </a:rPr>
              <a:t>Cấu trúc file text input </a:t>
            </a:r>
          </a:p>
          <a:p>
            <a:endParaRPr lang="en-US" sz="160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US" sz="1200" smtClean="0"/>
          </a:p>
          <a:p>
            <a:endParaRPr lang="en-US" sz="1800"/>
          </a:p>
        </p:txBody>
      </p:sp>
      <p:pic>
        <p:nvPicPr>
          <p:cNvPr id="2050" name="Hình ảnh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6154" y="2592268"/>
            <a:ext cx="3663221" cy="28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30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hủ đề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hủ đề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3.xml><?xml version="1.0" encoding="utf-8"?>
<ds:datastoreItem xmlns:ds="http://schemas.openxmlformats.org/officeDocument/2006/customXml" ds:itemID="{40B0D886-CB8D-4564-A797-C05BC7D513A8}">
  <ds:schemaRef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40262f94-9f35-4ac3-9a90-690165a166b7"/>
    <ds:schemaRef ds:uri="a4f35948-e619-41b3-aa29-22878b09cfd2"/>
  </ds:schemaRefs>
</ds:datastoreItem>
</file>

<file path=docProps/app.xml><?xml version="1.0" encoding="utf-8"?>
<Properties xmlns="http://schemas.openxmlformats.org/officeDocument/2006/extended-properties" xmlns:vt="http://schemas.openxmlformats.org/officeDocument/2006/docPropsVTypes">
  <Template>Ion</Template>
  <TotalTime>1670</TotalTime>
  <Words>1857</Words>
  <Application>Microsoft Office PowerPoint</Application>
  <PresentationFormat>Màn hình rộng</PresentationFormat>
  <Paragraphs>164</Paragraphs>
  <Slides>30</Slides>
  <Notes>17</Notes>
  <HiddenSlides>0</HiddenSlides>
  <MMClips>0</MMClips>
  <ScaleCrop>false</ScaleCrop>
  <HeadingPairs>
    <vt:vector size="8" baseType="variant">
      <vt:variant>
        <vt:lpstr>Phông được Dùng</vt:lpstr>
      </vt:variant>
      <vt:variant>
        <vt:i4>8</vt:i4>
      </vt:variant>
      <vt:variant>
        <vt:lpstr>Chủ đề</vt:lpstr>
      </vt:variant>
      <vt:variant>
        <vt:i4>1</vt:i4>
      </vt:variant>
      <vt:variant>
        <vt:lpstr>Máy chủ nhúng OLE</vt:lpstr>
      </vt:variant>
      <vt:variant>
        <vt:i4>1</vt:i4>
      </vt:variant>
      <vt:variant>
        <vt:lpstr>Tiêu đề Bản chiếu</vt:lpstr>
      </vt:variant>
      <vt:variant>
        <vt:i4>30</vt:i4>
      </vt:variant>
    </vt:vector>
  </HeadingPairs>
  <TitlesOfParts>
    <vt:vector size="40" baseType="lpstr">
      <vt:lpstr>Yu Mincho</vt:lpstr>
      <vt:lpstr>Arial</vt:lpstr>
      <vt:lpstr>Calibri</vt:lpstr>
      <vt:lpstr>Calibri Light</vt:lpstr>
      <vt:lpstr>Constantia</vt:lpstr>
      <vt:lpstr>Microsoft Sans Serif</vt:lpstr>
      <vt:lpstr>Times New Roman</vt:lpstr>
      <vt:lpstr>Wingdings</vt:lpstr>
      <vt:lpstr>Retrospect</vt:lpstr>
      <vt:lpstr>MathType 6.0 Equation</vt:lpstr>
      <vt:lpstr>Quy hoạch tuyến tính</vt:lpstr>
      <vt:lpstr>TIÊU ĐỀ:  SỬ DỤNG PHƯƠNG PHÁP ĐƠN HÌNH GIẢI QUYẾT BÀI TOÁN  QUY HOẠCH TUYẾN TÍNH &amp; XÂY DỰNG ỨNG DỤNG</vt:lpstr>
      <vt:lpstr>GIỚI THIỆU ĐỀ TÀI</vt:lpstr>
      <vt:lpstr>Giới thiệu đề tài</vt:lpstr>
      <vt:lpstr>CƠ SỞ LÝ THUYẾT</vt:lpstr>
      <vt:lpstr>Bản trình bày PowerPoint</vt:lpstr>
      <vt:lpstr>Bản trình bày PowerPoint</vt:lpstr>
      <vt:lpstr>CẤU TRÚC DỮ LIỆU THUẬT TOÁN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TRIỂN KHAI ĐÁNH GIÁ KẾT QUẢ</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KẾT LUẬN HƯỚNG PHÁT TRIỂN</vt:lpstr>
      <vt:lpstr>Bản trình bày PowerPoint</vt:lpstr>
      <vt:lpstr>Bản trình bày PowerPoint</vt:lpstr>
      <vt:lpstr>Bản trình bày PowerPoint</vt:lpstr>
      <vt:lpstr>Xin chân thành cảm ơn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Windows User</dc:creator>
  <cp:lastModifiedBy>Fade All</cp:lastModifiedBy>
  <cp:revision>157</cp:revision>
  <dcterms:created xsi:type="dcterms:W3CDTF">2017-09-01T14:39:26Z</dcterms:created>
  <dcterms:modified xsi:type="dcterms:W3CDTF">2017-12-28T09:48:35Z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