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AA4A23-3172-4D08-9DEE-D25905EADCFE}" type="datetimeFigureOut">
              <a:rPr lang="en-US" smtClean="0"/>
              <a:t>21-12-2016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43C94B6-59EB-43AB-98F3-E96FD63ADE2C}" type="slidenum">
              <a:rPr lang="en-US" smtClean="0"/>
              <a:t>‹#›</a:t>
            </a:fld>
            <a:endParaRPr lang="en-US"/>
          </a:p>
        </p:txBody>
      </p:sp>
    </p:spTree>
    <p:extLst>
      <p:ext uri="{BB962C8B-B14F-4D97-AF65-F5344CB8AC3E}">
        <p14:creationId xmlns:p14="http://schemas.microsoft.com/office/powerpoint/2010/main" val="376128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AA4A23-3172-4D08-9DEE-D25905EADCFE}" type="datetimeFigureOut">
              <a:rPr lang="en-US" smtClean="0"/>
              <a:t>21-12-2016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43C94B6-59EB-43AB-98F3-E96FD63ADE2C}" type="slidenum">
              <a:rPr lang="en-US" smtClean="0"/>
              <a:t>‹#›</a:t>
            </a:fld>
            <a:endParaRPr lang="en-US"/>
          </a:p>
        </p:txBody>
      </p:sp>
    </p:spTree>
    <p:extLst>
      <p:ext uri="{BB962C8B-B14F-4D97-AF65-F5344CB8AC3E}">
        <p14:creationId xmlns:p14="http://schemas.microsoft.com/office/powerpoint/2010/main" val="302537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AA4A23-3172-4D08-9DEE-D25905EADCFE}" type="datetimeFigureOut">
              <a:rPr lang="en-US" smtClean="0"/>
              <a:t>21-12-2016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43C94B6-59EB-43AB-98F3-E96FD63ADE2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1147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AAA4A23-3172-4D08-9DEE-D25905EADCFE}" type="datetimeFigureOut">
              <a:rPr lang="en-US" smtClean="0"/>
              <a:t>21-12-2016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3C94B6-59EB-43AB-98F3-E96FD63ADE2C}" type="slidenum">
              <a:rPr lang="en-US" smtClean="0"/>
              <a:t>‹#›</a:t>
            </a:fld>
            <a:endParaRPr lang="en-US"/>
          </a:p>
        </p:txBody>
      </p:sp>
    </p:spTree>
    <p:extLst>
      <p:ext uri="{BB962C8B-B14F-4D97-AF65-F5344CB8AC3E}">
        <p14:creationId xmlns:p14="http://schemas.microsoft.com/office/powerpoint/2010/main" val="3858223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AAA4A23-3172-4D08-9DEE-D25905EADCFE}" type="datetimeFigureOut">
              <a:rPr lang="en-US" smtClean="0"/>
              <a:t>21-12-2016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3C94B6-59EB-43AB-98F3-E96FD63ADE2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29870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AAA4A23-3172-4D08-9DEE-D25905EADCFE}" type="datetimeFigureOut">
              <a:rPr lang="en-US" smtClean="0"/>
              <a:t>21-12-2016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3C94B6-59EB-43AB-98F3-E96FD63ADE2C}" type="slidenum">
              <a:rPr lang="en-US" smtClean="0"/>
              <a:t>‹#›</a:t>
            </a:fld>
            <a:endParaRPr lang="en-US"/>
          </a:p>
        </p:txBody>
      </p:sp>
    </p:spTree>
    <p:extLst>
      <p:ext uri="{BB962C8B-B14F-4D97-AF65-F5344CB8AC3E}">
        <p14:creationId xmlns:p14="http://schemas.microsoft.com/office/powerpoint/2010/main" val="3145339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AA4A23-3172-4D08-9DEE-D25905EADCFE}" type="datetimeFigureOut">
              <a:rPr lang="en-US" smtClean="0"/>
              <a:t>21-12-2016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3C94B6-59EB-43AB-98F3-E96FD63ADE2C}" type="slidenum">
              <a:rPr lang="en-US" smtClean="0"/>
              <a:t>‹#›</a:t>
            </a:fld>
            <a:endParaRPr lang="en-US"/>
          </a:p>
        </p:txBody>
      </p:sp>
    </p:spTree>
    <p:extLst>
      <p:ext uri="{BB962C8B-B14F-4D97-AF65-F5344CB8AC3E}">
        <p14:creationId xmlns:p14="http://schemas.microsoft.com/office/powerpoint/2010/main" val="3694563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AA4A23-3172-4D08-9DEE-D25905EADCFE}" type="datetimeFigureOut">
              <a:rPr lang="en-US" smtClean="0"/>
              <a:t>21-12-2016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3C94B6-59EB-43AB-98F3-E96FD63ADE2C}" type="slidenum">
              <a:rPr lang="en-US" smtClean="0"/>
              <a:t>‹#›</a:t>
            </a:fld>
            <a:endParaRPr lang="en-US"/>
          </a:p>
        </p:txBody>
      </p:sp>
    </p:spTree>
    <p:extLst>
      <p:ext uri="{BB962C8B-B14F-4D97-AF65-F5344CB8AC3E}">
        <p14:creationId xmlns:p14="http://schemas.microsoft.com/office/powerpoint/2010/main" val="2086895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AA4A23-3172-4D08-9DEE-D25905EADCFE}" type="datetimeFigureOut">
              <a:rPr lang="en-US" smtClean="0"/>
              <a:t>21-12-2016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3C94B6-59EB-43AB-98F3-E96FD63ADE2C}" type="slidenum">
              <a:rPr lang="en-US" smtClean="0"/>
              <a:t>‹#›</a:t>
            </a:fld>
            <a:endParaRPr lang="en-US"/>
          </a:p>
        </p:txBody>
      </p:sp>
    </p:spTree>
    <p:extLst>
      <p:ext uri="{BB962C8B-B14F-4D97-AF65-F5344CB8AC3E}">
        <p14:creationId xmlns:p14="http://schemas.microsoft.com/office/powerpoint/2010/main" val="3215153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AA4A23-3172-4D08-9DEE-D25905EADCFE}" type="datetimeFigureOut">
              <a:rPr lang="en-US" smtClean="0"/>
              <a:t>21-12-2016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43C94B6-59EB-43AB-98F3-E96FD63ADE2C}" type="slidenum">
              <a:rPr lang="en-US" smtClean="0"/>
              <a:t>‹#›</a:t>
            </a:fld>
            <a:endParaRPr lang="en-US"/>
          </a:p>
        </p:txBody>
      </p:sp>
    </p:spTree>
    <p:extLst>
      <p:ext uri="{BB962C8B-B14F-4D97-AF65-F5344CB8AC3E}">
        <p14:creationId xmlns:p14="http://schemas.microsoft.com/office/powerpoint/2010/main" val="3866650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AA4A23-3172-4D08-9DEE-D25905EADCFE}" type="datetimeFigureOut">
              <a:rPr lang="en-US" smtClean="0"/>
              <a:t>21-12-2016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43C94B6-59EB-43AB-98F3-E96FD63ADE2C}" type="slidenum">
              <a:rPr lang="en-US" smtClean="0"/>
              <a:t>‹#›</a:t>
            </a:fld>
            <a:endParaRPr lang="en-US"/>
          </a:p>
        </p:txBody>
      </p:sp>
    </p:spTree>
    <p:extLst>
      <p:ext uri="{BB962C8B-B14F-4D97-AF65-F5344CB8AC3E}">
        <p14:creationId xmlns:p14="http://schemas.microsoft.com/office/powerpoint/2010/main" val="113202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AA4A23-3172-4D08-9DEE-D25905EADCFE}" type="datetimeFigureOut">
              <a:rPr lang="en-US" smtClean="0"/>
              <a:t>21-12-2016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43C94B6-59EB-43AB-98F3-E96FD63ADE2C}" type="slidenum">
              <a:rPr lang="en-US" smtClean="0"/>
              <a:t>‹#›</a:t>
            </a:fld>
            <a:endParaRPr lang="en-US"/>
          </a:p>
        </p:txBody>
      </p:sp>
    </p:spTree>
    <p:extLst>
      <p:ext uri="{BB962C8B-B14F-4D97-AF65-F5344CB8AC3E}">
        <p14:creationId xmlns:p14="http://schemas.microsoft.com/office/powerpoint/2010/main" val="302747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AA4A23-3172-4D08-9DEE-D25905EADCFE}" type="datetimeFigureOut">
              <a:rPr lang="en-US" smtClean="0"/>
              <a:t>21-12-2016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43C94B6-59EB-43AB-98F3-E96FD63ADE2C}" type="slidenum">
              <a:rPr lang="en-US" smtClean="0"/>
              <a:t>‹#›</a:t>
            </a:fld>
            <a:endParaRPr lang="en-US"/>
          </a:p>
        </p:txBody>
      </p:sp>
    </p:spTree>
    <p:extLst>
      <p:ext uri="{BB962C8B-B14F-4D97-AF65-F5344CB8AC3E}">
        <p14:creationId xmlns:p14="http://schemas.microsoft.com/office/powerpoint/2010/main" val="411219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A4A23-3172-4D08-9DEE-D25905EADCFE}" type="datetimeFigureOut">
              <a:rPr lang="en-US" smtClean="0"/>
              <a:t>21-12-2016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43C94B6-59EB-43AB-98F3-E96FD63ADE2C}" type="slidenum">
              <a:rPr lang="en-US" smtClean="0"/>
              <a:t>‹#›</a:t>
            </a:fld>
            <a:endParaRPr lang="en-US"/>
          </a:p>
        </p:txBody>
      </p:sp>
    </p:spTree>
    <p:extLst>
      <p:ext uri="{BB962C8B-B14F-4D97-AF65-F5344CB8AC3E}">
        <p14:creationId xmlns:p14="http://schemas.microsoft.com/office/powerpoint/2010/main" val="22914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AA4A23-3172-4D08-9DEE-D25905EADCFE}" type="datetimeFigureOut">
              <a:rPr lang="en-US" smtClean="0"/>
              <a:t>21-12-2016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43C94B6-59EB-43AB-98F3-E96FD63ADE2C}" type="slidenum">
              <a:rPr lang="en-US" smtClean="0"/>
              <a:t>‹#›</a:t>
            </a:fld>
            <a:endParaRPr lang="en-US"/>
          </a:p>
        </p:txBody>
      </p:sp>
    </p:spTree>
    <p:extLst>
      <p:ext uri="{BB962C8B-B14F-4D97-AF65-F5344CB8AC3E}">
        <p14:creationId xmlns:p14="http://schemas.microsoft.com/office/powerpoint/2010/main" val="1177884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AA4A23-3172-4D08-9DEE-D25905EADCFE}" type="datetimeFigureOut">
              <a:rPr lang="en-US" smtClean="0"/>
              <a:t>21-12-2016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3C94B6-59EB-43AB-98F3-E96FD63ADE2C}" type="slidenum">
              <a:rPr lang="en-US" smtClean="0"/>
              <a:t>‹#›</a:t>
            </a:fld>
            <a:endParaRPr lang="en-US"/>
          </a:p>
        </p:txBody>
      </p:sp>
    </p:spTree>
    <p:extLst>
      <p:ext uri="{BB962C8B-B14F-4D97-AF65-F5344CB8AC3E}">
        <p14:creationId xmlns:p14="http://schemas.microsoft.com/office/powerpoint/2010/main" val="4136273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AAA4A23-3172-4D08-9DEE-D25905EADCFE}" type="datetimeFigureOut">
              <a:rPr lang="en-US" smtClean="0"/>
              <a:t>21-12-2016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43C94B6-59EB-43AB-98F3-E96FD63ADE2C}" type="slidenum">
              <a:rPr lang="en-US" smtClean="0"/>
              <a:t>‹#›</a:t>
            </a:fld>
            <a:endParaRPr lang="en-US"/>
          </a:p>
        </p:txBody>
      </p:sp>
    </p:spTree>
    <p:extLst>
      <p:ext uri="{BB962C8B-B14F-4D97-AF65-F5344CB8AC3E}">
        <p14:creationId xmlns:p14="http://schemas.microsoft.com/office/powerpoint/2010/main" val="2969639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lixiraid.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github.com/somratcste/hospital-management-syste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nskruti.net/chikits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128451"/>
            <a:ext cx="8915399" cy="2545080"/>
          </a:xfrm>
        </p:spPr>
        <p:txBody>
          <a:bodyPr>
            <a:normAutofit/>
          </a:bodyPr>
          <a:lstStyle/>
          <a:p>
            <a:r>
              <a:rPr lang="en-US" smtClean="0">
                <a:latin typeface="Times New Roman" panose="02020603050405020304" pitchFamily="18" charset="0"/>
                <a:cs typeface="Times New Roman" panose="02020603050405020304" pitchFamily="18" charset="0"/>
              </a:rPr>
              <a:t>TÍCH HỢP HỆ THỐNG</a:t>
            </a:r>
            <a:br>
              <a:rPr lang="en-US" smtClean="0">
                <a:latin typeface="Times New Roman" panose="02020603050405020304" pitchFamily="18" charset="0"/>
                <a:cs typeface="Times New Roman" panose="02020603050405020304" pitchFamily="18" charset="0"/>
              </a:rPr>
            </a:br>
            <a:r>
              <a:rPr lang="en-US" sz="2700" b="1">
                <a:solidFill>
                  <a:srgbClr val="FF0000"/>
                </a:solidFill>
                <a:latin typeface="Times New Roman" panose="02020603050405020304" pitchFamily="18" charset="0"/>
                <a:cs typeface="Times New Roman" panose="02020603050405020304" pitchFamily="18" charset="0"/>
              </a:rPr>
              <a:t>TÍCH HỢP CÁC DỊCH VỤ Y TẾ VÀO MỘT </a:t>
            </a:r>
            <a:r>
              <a:rPr lang="en-US" sz="2700" b="1">
                <a:solidFill>
                  <a:srgbClr val="FF0000"/>
                </a:solidFill>
                <a:latin typeface="Times New Roman" panose="02020603050405020304" pitchFamily="18" charset="0"/>
                <a:cs typeface="Times New Roman" panose="02020603050405020304" pitchFamily="18" charset="0"/>
              </a:rPr>
              <a:t>HỆ </a:t>
            </a:r>
            <a:r>
              <a:rPr lang="en-US" sz="2700" b="1" smtClean="0">
                <a:solidFill>
                  <a:srgbClr val="FF0000"/>
                </a:solidFill>
                <a:latin typeface="Times New Roman" panose="02020603050405020304" pitchFamily="18" charset="0"/>
                <a:cs typeface="Times New Roman" panose="02020603050405020304" pitchFamily="18" charset="0"/>
              </a:rPr>
              <a:t>THỐNG</a:t>
            </a:r>
            <a:endParaRPr lang="en-US" sz="270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89212" y="4115527"/>
            <a:ext cx="8915399" cy="2572656"/>
          </a:xfrm>
        </p:spPr>
        <p:txBody>
          <a:bodyPr>
            <a:normAutofit/>
          </a:bodyPr>
          <a:lstStyle/>
          <a:p>
            <a:r>
              <a:rPr lang="en-US" smtClean="0"/>
              <a:t>Nhóm 1</a:t>
            </a:r>
          </a:p>
          <a:p>
            <a:pPr marL="285750" indent="-285750">
              <a:buFontTx/>
              <a:buChar char="-"/>
            </a:pPr>
            <a:r>
              <a:rPr lang="en-US" smtClean="0"/>
              <a:t>Hoàng Mạnh Cầm</a:t>
            </a:r>
          </a:p>
          <a:p>
            <a:pPr marL="285750" indent="-285750">
              <a:buFontTx/>
              <a:buChar char="-"/>
            </a:pPr>
            <a:r>
              <a:rPr lang="en-US" smtClean="0"/>
              <a:t>Lê Minh Hiếu</a:t>
            </a:r>
          </a:p>
          <a:p>
            <a:pPr marL="285750" indent="-285750">
              <a:buFontTx/>
              <a:buChar char="-"/>
            </a:pPr>
            <a:r>
              <a:rPr lang="en-US" smtClean="0"/>
              <a:t>Lê Hồng Thăng</a:t>
            </a:r>
          </a:p>
          <a:p>
            <a:pPr marL="285750" indent="-285750">
              <a:buFontTx/>
              <a:buChar char="-"/>
            </a:pPr>
            <a:r>
              <a:rPr lang="en-US" smtClean="0"/>
              <a:t>Nguyễn Bá Dũng</a:t>
            </a:r>
          </a:p>
          <a:p>
            <a:pPr marL="285750" indent="-285750">
              <a:buFontTx/>
              <a:buChar char="-"/>
            </a:pPr>
            <a:r>
              <a:rPr lang="en-US" smtClean="0"/>
              <a:t>Nguyễn Thanh Việt</a:t>
            </a:r>
          </a:p>
          <a:p>
            <a:pPr marL="285750" indent="-285750">
              <a:buFontTx/>
              <a:buChar char="-"/>
            </a:pPr>
            <a:endParaRPr lang="en-US"/>
          </a:p>
        </p:txBody>
      </p:sp>
    </p:spTree>
    <p:extLst>
      <p:ext uri="{BB962C8B-B14F-4D97-AF65-F5344CB8AC3E}">
        <p14:creationId xmlns:p14="http://schemas.microsoft.com/office/powerpoint/2010/main" val="1142591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339634"/>
            <a:ext cx="8915400" cy="5571588"/>
          </a:xfrm>
        </p:spPr>
        <p:txBody>
          <a:bodyPr/>
          <a:lstStyle/>
          <a:p>
            <a:pPr marL="0" indent="0">
              <a:buNone/>
            </a:pPr>
            <a:r>
              <a:rPr lang="en-US" smtClean="0"/>
              <a:t>2. Đồng bộ đăng xuất:</a:t>
            </a:r>
          </a:p>
          <a:p>
            <a:pPr marL="0" indent="0">
              <a:buNone/>
            </a:pPr>
            <a:r>
              <a:rPr lang="en-US"/>
              <a:t>Ta thực hiện viết route </a:t>
            </a:r>
            <a:r>
              <a:rPr lang="en-US" i="1"/>
              <a:t>/logout,</a:t>
            </a:r>
            <a:r>
              <a:rPr lang="en-US"/>
              <a:t> với function thực hiện chức năng đăng xuất, đồng thời sử dụng 2 hàm </a:t>
            </a:r>
            <a:r>
              <a:rPr lang="en-US" i="1"/>
              <a:t>Session::flush()</a:t>
            </a:r>
            <a:r>
              <a:rPr lang="en-US"/>
              <a:t> (trong laravel), và </a:t>
            </a:r>
            <a:r>
              <a:rPr lang="en-US" i="1"/>
              <a:t>session_destroy()</a:t>
            </a:r>
            <a:r>
              <a:rPr lang="en-US"/>
              <a:t> để tiến hành hủy các session. Khi mất các session thì các dịch vụ cũng sẽ tự đăng xuất.</a:t>
            </a:r>
          </a:p>
          <a:p>
            <a:pPr marL="0" indent="0">
              <a:buNone/>
            </a:pPr>
            <a:endParaRPr lang="en-US"/>
          </a:p>
        </p:txBody>
      </p:sp>
      <p:pic>
        <p:nvPicPr>
          <p:cNvPr id="4" name="Picture 3"/>
          <p:cNvPicPr/>
          <p:nvPr/>
        </p:nvPicPr>
        <p:blipFill>
          <a:blip r:embed="rId2"/>
          <a:stretch>
            <a:fillRect/>
          </a:stretch>
        </p:blipFill>
        <p:spPr>
          <a:xfrm>
            <a:off x="2650173" y="2250666"/>
            <a:ext cx="7286308" cy="2442106"/>
          </a:xfrm>
          <a:prstGeom prst="rect">
            <a:avLst/>
          </a:prstGeom>
        </p:spPr>
      </p:pic>
    </p:spTree>
    <p:extLst>
      <p:ext uri="{BB962C8B-B14F-4D97-AF65-F5344CB8AC3E}">
        <p14:creationId xmlns:p14="http://schemas.microsoft.com/office/powerpoint/2010/main" val="695644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522514"/>
            <a:ext cx="8915400" cy="5388708"/>
          </a:xfrm>
        </p:spPr>
        <p:txBody>
          <a:bodyPr/>
          <a:lstStyle/>
          <a:p>
            <a:pPr marL="0" indent="0">
              <a:buNone/>
            </a:pPr>
            <a:r>
              <a:rPr lang="en-US" smtClean="0"/>
              <a:t>3. Tích hợp các module chức năng:</a:t>
            </a:r>
          </a:p>
          <a:p>
            <a:pPr marL="0" indent="0">
              <a:buNone/>
            </a:pPr>
            <a:r>
              <a:rPr lang="en-US"/>
              <a:t>Muốn tích hợp giao diện của bất cứ dịch vụ nào vào trong app tổng thể, ta lần lượt thực hiện như sau:</a:t>
            </a:r>
            <a:br>
              <a:rPr lang="en-US"/>
            </a:br>
            <a:r>
              <a:rPr lang="en-US"/>
              <a:t>Ví dụ đối với module </a:t>
            </a:r>
            <a:r>
              <a:rPr lang="en-US" b="1"/>
              <a:t>Hospital Registration </a:t>
            </a:r>
            <a:r>
              <a:rPr lang="en-US"/>
              <a:t>của</a:t>
            </a:r>
            <a:r>
              <a:rPr lang="en-US" b="1"/>
              <a:t> Elixiraid:</a:t>
            </a:r>
            <a:endParaRPr lang="en-US"/>
          </a:p>
          <a:p>
            <a:pPr>
              <a:buFontTx/>
              <a:buChar char="-"/>
            </a:pPr>
            <a:r>
              <a:rPr lang="en-US" smtClean="0"/>
              <a:t>Đầu </a:t>
            </a:r>
            <a:r>
              <a:rPr lang="en-US"/>
              <a:t>tiên ta viết route để định tuyến đường dẫn ở </a:t>
            </a:r>
            <a:r>
              <a:rPr lang="en-US"/>
              <a:t>file </a:t>
            </a:r>
            <a:r>
              <a:rPr lang="en-US" smtClean="0"/>
              <a:t>routes.php</a:t>
            </a:r>
          </a:p>
          <a:p>
            <a:pPr>
              <a:buFontTx/>
              <a:buChar char="-"/>
            </a:pPr>
            <a:endParaRPr lang="en-US"/>
          </a:p>
          <a:p>
            <a:pPr marL="0" indent="0">
              <a:buNone/>
            </a:pPr>
            <a:endParaRPr lang="en-US"/>
          </a:p>
        </p:txBody>
      </p:sp>
      <p:pic>
        <p:nvPicPr>
          <p:cNvPr id="4" name="Picture 3"/>
          <p:cNvPicPr/>
          <p:nvPr/>
        </p:nvPicPr>
        <p:blipFill>
          <a:blip r:embed="rId2"/>
          <a:stretch>
            <a:fillRect/>
          </a:stretch>
        </p:blipFill>
        <p:spPr>
          <a:xfrm>
            <a:off x="2589212" y="2610530"/>
            <a:ext cx="9208812" cy="2092099"/>
          </a:xfrm>
          <a:prstGeom prst="rect">
            <a:avLst/>
          </a:prstGeom>
        </p:spPr>
      </p:pic>
    </p:spTree>
    <p:extLst>
      <p:ext uri="{BB962C8B-B14F-4D97-AF65-F5344CB8AC3E}">
        <p14:creationId xmlns:p14="http://schemas.microsoft.com/office/powerpoint/2010/main" val="1901066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40229"/>
            <a:ext cx="8915400" cy="5170993"/>
          </a:xfrm>
        </p:spPr>
        <p:txBody>
          <a:bodyPr/>
          <a:lstStyle/>
          <a:p>
            <a:pPr marL="0" indent="0">
              <a:buNone/>
            </a:pPr>
            <a:r>
              <a:rPr lang="en-US" smtClean="0"/>
              <a:t>- </a:t>
            </a:r>
            <a:r>
              <a:rPr lang="en-US"/>
              <a:t>Route này gọi tới function hospitalIndex ở ElixirController. Do đó ta cần tạo controller đó và thêm function cần thiết như sau:</a:t>
            </a:r>
            <a:br>
              <a:rPr lang="en-US"/>
            </a:br>
            <a:endParaRPr lang="en-US"/>
          </a:p>
        </p:txBody>
      </p:sp>
      <p:pic>
        <p:nvPicPr>
          <p:cNvPr id="4" name="Picture 3"/>
          <p:cNvPicPr/>
          <p:nvPr/>
        </p:nvPicPr>
        <p:blipFill>
          <a:blip r:embed="rId2"/>
          <a:stretch>
            <a:fillRect/>
          </a:stretch>
        </p:blipFill>
        <p:spPr>
          <a:xfrm>
            <a:off x="2954519" y="1673408"/>
            <a:ext cx="6485573" cy="4237814"/>
          </a:xfrm>
          <a:prstGeom prst="rect">
            <a:avLst/>
          </a:prstGeom>
        </p:spPr>
      </p:pic>
    </p:spTree>
    <p:extLst>
      <p:ext uri="{BB962C8B-B14F-4D97-AF65-F5344CB8AC3E}">
        <p14:creationId xmlns:p14="http://schemas.microsoft.com/office/powerpoint/2010/main" val="2885730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61851"/>
            <a:ext cx="8915400" cy="5249371"/>
          </a:xfrm>
        </p:spPr>
        <p:txBody>
          <a:bodyPr/>
          <a:lstStyle/>
          <a:p>
            <a:pPr>
              <a:buFontTx/>
              <a:buChar char="-"/>
            </a:pPr>
            <a:r>
              <a:rPr lang="en-US" smtClean="0"/>
              <a:t>Lúc </a:t>
            </a:r>
            <a:r>
              <a:rPr lang="en-US"/>
              <a:t>này controller trả về view hospital ở thư mục elixir với nội dung như </a:t>
            </a:r>
            <a:r>
              <a:rPr lang="en-US"/>
              <a:t>sau</a:t>
            </a:r>
            <a:r>
              <a:rPr lang="en-US" smtClean="0"/>
              <a:t>:</a:t>
            </a:r>
          </a:p>
          <a:p>
            <a:pPr>
              <a:buFontTx/>
              <a:buChar char="-"/>
            </a:pPr>
            <a:endParaRPr lang="en-US"/>
          </a:p>
        </p:txBody>
      </p:sp>
      <p:pic>
        <p:nvPicPr>
          <p:cNvPr id="4" name="Picture 3"/>
          <p:cNvPicPr/>
          <p:nvPr/>
        </p:nvPicPr>
        <p:blipFill>
          <a:blip r:embed="rId2"/>
          <a:stretch>
            <a:fillRect/>
          </a:stretch>
        </p:blipFill>
        <p:spPr>
          <a:xfrm>
            <a:off x="3812177" y="1419089"/>
            <a:ext cx="5943600" cy="4246245"/>
          </a:xfrm>
          <a:prstGeom prst="rect">
            <a:avLst/>
          </a:prstGeom>
        </p:spPr>
      </p:pic>
    </p:spTree>
    <p:extLst>
      <p:ext uri="{BB962C8B-B14F-4D97-AF65-F5344CB8AC3E}">
        <p14:creationId xmlns:p14="http://schemas.microsoft.com/office/powerpoint/2010/main" val="3252250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548638"/>
            <a:ext cx="8915400" cy="5826035"/>
          </a:xfrm>
        </p:spPr>
        <p:txBody>
          <a:bodyPr>
            <a:normAutofit/>
          </a:bodyPr>
          <a:lstStyle/>
          <a:p>
            <a:pPr>
              <a:buFontTx/>
              <a:buChar char="-"/>
            </a:pPr>
            <a:r>
              <a:rPr lang="en-US" smtClean="0"/>
              <a:t>Lúc </a:t>
            </a:r>
            <a:r>
              <a:rPr lang="en-US"/>
              <a:t>này khi truy cập giao diện quản lý của ứng dụng tổng thể, ta được kết quả</a:t>
            </a:r>
            <a:r>
              <a:rPr lang="en-US"/>
              <a:t>: </a:t>
            </a:r>
            <a:endParaRPr lang="en-US" smtClean="0"/>
          </a:p>
          <a:p>
            <a:pPr>
              <a:buFontTx/>
              <a:buChar char="-"/>
            </a:pPr>
            <a:endParaRPr lang="en-US" smtClean="0"/>
          </a:p>
          <a:p>
            <a:pPr>
              <a:buFontTx/>
              <a:buChar char="-"/>
            </a:pPr>
            <a:endParaRPr lang="en-US"/>
          </a:p>
          <a:p>
            <a:pPr>
              <a:buFontTx/>
              <a:buChar char="-"/>
            </a:pPr>
            <a:endParaRPr lang="en-US" smtClean="0"/>
          </a:p>
          <a:p>
            <a:pPr>
              <a:buFontTx/>
              <a:buChar char="-"/>
            </a:pPr>
            <a:endParaRPr lang="en-US"/>
          </a:p>
          <a:p>
            <a:pPr>
              <a:buFontTx/>
              <a:buChar char="-"/>
            </a:pPr>
            <a:endParaRPr lang="en-US" smtClean="0"/>
          </a:p>
          <a:p>
            <a:pPr>
              <a:buFontTx/>
              <a:buChar char="-"/>
            </a:pPr>
            <a:endParaRPr lang="en-US"/>
          </a:p>
          <a:p>
            <a:pPr>
              <a:buFontTx/>
              <a:buChar char="-"/>
            </a:pPr>
            <a:endParaRPr lang="en-US" smtClean="0"/>
          </a:p>
          <a:p>
            <a:pPr>
              <a:buFontTx/>
              <a:buChar char="-"/>
            </a:pPr>
            <a:endParaRPr lang="en-US"/>
          </a:p>
          <a:p>
            <a:pPr>
              <a:buFontTx/>
              <a:buChar char="-"/>
            </a:pPr>
            <a:endParaRPr lang="en-US" smtClean="0"/>
          </a:p>
          <a:p>
            <a:pPr>
              <a:buFontTx/>
              <a:buChar char="-"/>
            </a:pPr>
            <a:endParaRPr lang="en-US"/>
          </a:p>
          <a:p>
            <a:pPr>
              <a:buFontTx/>
              <a:buChar char="-"/>
            </a:pPr>
            <a:r>
              <a:rPr lang="en-US"/>
              <a:t>Thực hiện tương tự với bất kỳ tính năng nào của các dịch vụ thứ 3, tạo route, controller và view tương ứng với từng dịch vụ và chúng ta đã tích hợp được giao diện cần thiết vào trong ứng dụng tổng thể.</a:t>
            </a:r>
          </a:p>
          <a:p>
            <a:pPr>
              <a:buFontTx/>
              <a:buChar char="-"/>
            </a:pPr>
            <a:endParaRPr lang="en-US"/>
          </a:p>
        </p:txBody>
      </p:sp>
      <p:pic>
        <p:nvPicPr>
          <p:cNvPr id="4" name="Picture 3"/>
          <p:cNvPicPr/>
          <p:nvPr/>
        </p:nvPicPr>
        <p:blipFill>
          <a:blip r:embed="rId2"/>
          <a:stretch>
            <a:fillRect/>
          </a:stretch>
        </p:blipFill>
        <p:spPr>
          <a:xfrm>
            <a:off x="3394166" y="1418680"/>
            <a:ext cx="5943600" cy="3341370"/>
          </a:xfrm>
          <a:prstGeom prst="rect">
            <a:avLst/>
          </a:prstGeom>
        </p:spPr>
      </p:pic>
    </p:spTree>
    <p:extLst>
      <p:ext uri="{BB962C8B-B14F-4D97-AF65-F5344CB8AC3E}">
        <p14:creationId xmlns:p14="http://schemas.microsoft.com/office/powerpoint/2010/main" val="84981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58350"/>
            <a:ext cx="8911687" cy="751844"/>
          </a:xfrm>
        </p:spPr>
        <p:txBody>
          <a:bodyPr/>
          <a:lstStyle/>
          <a:p>
            <a:r>
              <a:rPr lang="en-US" smtClean="0"/>
              <a:t>I. Những dịch vụ tích hợp</a:t>
            </a:r>
            <a:endParaRPr lang="en-US"/>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14845" y="2908662"/>
            <a:ext cx="6720168" cy="3778250"/>
          </a:xfrm>
          <a:prstGeom prst="rect">
            <a:avLst/>
          </a:prstGeom>
          <a:noFill/>
          <a:ln>
            <a:noFill/>
          </a:ln>
        </p:spPr>
      </p:pic>
      <p:sp>
        <p:nvSpPr>
          <p:cNvPr id="5" name="TextBox 4"/>
          <p:cNvSpPr txBox="1"/>
          <p:nvPr/>
        </p:nvSpPr>
        <p:spPr>
          <a:xfrm>
            <a:off x="2592925" y="1010194"/>
            <a:ext cx="6463989" cy="2062103"/>
          </a:xfrm>
          <a:prstGeom prst="rect">
            <a:avLst/>
          </a:prstGeom>
          <a:noFill/>
        </p:spPr>
        <p:txBody>
          <a:bodyPr wrap="square" rtlCol="0">
            <a:spAutoFit/>
          </a:bodyPr>
          <a:lstStyle/>
          <a:p>
            <a:pPr marL="342900" indent="-342900">
              <a:buAutoNum type="arabicPeriod"/>
            </a:pPr>
            <a:r>
              <a:rPr lang="en-US" sz="1600" smtClean="0"/>
              <a:t>Elixir-Aid</a:t>
            </a:r>
          </a:p>
          <a:p>
            <a:r>
              <a:rPr lang="en-US" sz="1600" smtClean="0"/>
              <a:t>Đặc điểm:</a:t>
            </a:r>
          </a:p>
          <a:p>
            <a:r>
              <a:rPr lang="en-US" sz="1600" smtClean="0"/>
              <a:t>Trang chủ: </a:t>
            </a:r>
            <a:r>
              <a:rPr lang="en-US" sz="1600" u="sng" smtClean="0">
                <a:hlinkClick r:id="rId3"/>
              </a:rPr>
              <a:t>http://elixiraid.com/</a:t>
            </a:r>
            <a:endParaRPr lang="en-US" sz="1600" smtClean="0"/>
          </a:p>
          <a:p>
            <a:r>
              <a:rPr lang="en-US" sz="1600" smtClean="0"/>
              <a:t>Elixir-Aid là một mã nguồn mở được viết bằng ngôn ngữ PHP và framework Yii.</a:t>
            </a:r>
          </a:p>
          <a:p>
            <a:r>
              <a:rPr lang="en-US" sz="1600" smtClean="0"/>
              <a:t>Đây là 1 ứng dụng để quản lý hệ thống thông tin cho bệnh viên (bác sĩ, nhân viên, cơ sở vật chất…)</a:t>
            </a:r>
          </a:p>
          <a:p>
            <a:endParaRPr lang="en-US" sz="1600"/>
          </a:p>
        </p:txBody>
      </p:sp>
    </p:spTree>
    <p:extLst>
      <p:ext uri="{BB962C8B-B14F-4D97-AF65-F5344CB8AC3E}">
        <p14:creationId xmlns:p14="http://schemas.microsoft.com/office/powerpoint/2010/main" val="2382067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44137"/>
            <a:ext cx="8915400" cy="5467085"/>
          </a:xfrm>
        </p:spPr>
        <p:txBody>
          <a:bodyPr/>
          <a:lstStyle/>
          <a:p>
            <a:pPr marL="0" indent="0">
              <a:buNone/>
            </a:pPr>
            <a:r>
              <a:rPr lang="en-US" smtClean="0"/>
              <a:t>2. </a:t>
            </a:r>
            <a:r>
              <a:rPr lang="en-US"/>
              <a:t>Trust One </a:t>
            </a:r>
            <a:r>
              <a:rPr lang="en-US"/>
              <a:t>Hospital </a:t>
            </a:r>
            <a:r>
              <a:rPr lang="en-US" smtClean="0"/>
              <a:t>Management:</a:t>
            </a:r>
          </a:p>
          <a:p>
            <a:r>
              <a:rPr lang="en-US"/>
              <a:t>Link mã nguồn: </a:t>
            </a:r>
            <a:r>
              <a:rPr lang="en-US" u="sng">
                <a:hlinkClick r:id="rId2"/>
              </a:rPr>
              <a:t>https://github.com/somratcste/hospital-management-system</a:t>
            </a:r>
            <a:endParaRPr lang="en-US"/>
          </a:p>
          <a:p>
            <a:r>
              <a:rPr lang="en-US"/>
              <a:t>Trust One Hospital được viết trên ngôn ngữ PHP và framework Laravel.</a:t>
            </a:r>
          </a:p>
          <a:p>
            <a:r>
              <a:rPr lang="en-US"/>
              <a:t>Tương như ứng dụng trên, ứng dụng này cũng chủ yếu dùng để quản lý hệ thống thông tin của bệnh viện.</a:t>
            </a:r>
          </a:p>
          <a:p>
            <a:pPr marL="0" indent="0">
              <a:buNone/>
            </a:pPr>
            <a:endParaRPr lang="en-US"/>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2697480" y="2803343"/>
            <a:ext cx="5943600" cy="3341370"/>
          </a:xfrm>
          <a:prstGeom prst="rect">
            <a:avLst/>
          </a:prstGeom>
        </p:spPr>
      </p:pic>
    </p:spTree>
    <p:extLst>
      <p:ext uri="{BB962C8B-B14F-4D97-AF65-F5344CB8AC3E}">
        <p14:creationId xmlns:p14="http://schemas.microsoft.com/office/powerpoint/2010/main" val="3918620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79269"/>
            <a:ext cx="8915400" cy="5231953"/>
          </a:xfrm>
        </p:spPr>
        <p:txBody>
          <a:bodyPr/>
          <a:lstStyle/>
          <a:p>
            <a:pPr marL="0" indent="0">
              <a:buNone/>
            </a:pPr>
            <a:r>
              <a:rPr lang="en-US" smtClean="0"/>
              <a:t>3. Chikitsa</a:t>
            </a:r>
          </a:p>
          <a:p>
            <a:r>
              <a:rPr lang="en-US"/>
              <a:t>Trang chủ: </a:t>
            </a:r>
            <a:r>
              <a:rPr lang="en-US" u="sng">
                <a:hlinkClick r:id="rId2"/>
              </a:rPr>
              <a:t>http://sanskruti.net/chikitsa/</a:t>
            </a:r>
            <a:endParaRPr lang="en-US"/>
          </a:p>
          <a:p>
            <a:r>
              <a:rPr lang="en-US"/>
              <a:t>Chikitsa là ứng dụng được viết trên ngôn ngữ PHP và framework CodeIgniter.</a:t>
            </a:r>
          </a:p>
          <a:p>
            <a:r>
              <a:rPr lang="en-US"/>
              <a:t>Chikitsa giúp theo dõi tình trạng bệnh nhân, lưu giữ các thông tin liên lạc của bệnh nhân, giúp đặt lịch hẹn, in hóa đơn, quản lý kho thuốc, …</a:t>
            </a:r>
          </a:p>
          <a:p>
            <a:pPr marL="0" indent="0">
              <a:buNone/>
            </a:pPr>
            <a:endParaRPr lang="en-US"/>
          </a:p>
          <a:p>
            <a:pPr marL="0" indent="0">
              <a:buNone/>
            </a:pPr>
            <a:endParaRPr lang="en-US"/>
          </a:p>
        </p:txBody>
      </p:sp>
      <p:pic>
        <p:nvPicPr>
          <p:cNvPr id="4" name="Picture 3"/>
          <p:cNvPicPr/>
          <p:nvPr/>
        </p:nvPicPr>
        <p:blipFill>
          <a:blip r:embed="rId3"/>
          <a:stretch>
            <a:fillRect/>
          </a:stretch>
        </p:blipFill>
        <p:spPr>
          <a:xfrm>
            <a:off x="2658879" y="2832507"/>
            <a:ext cx="7033759" cy="3856023"/>
          </a:xfrm>
          <a:prstGeom prst="rect">
            <a:avLst/>
          </a:prstGeom>
        </p:spPr>
      </p:pic>
    </p:spTree>
    <p:extLst>
      <p:ext uri="{BB962C8B-B14F-4D97-AF65-F5344CB8AC3E}">
        <p14:creationId xmlns:p14="http://schemas.microsoft.com/office/powerpoint/2010/main" val="3014697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6050"/>
          </a:xfrm>
        </p:spPr>
        <p:txBody>
          <a:bodyPr/>
          <a:lstStyle/>
          <a:p>
            <a:r>
              <a:rPr lang="en-US" smtClean="0"/>
              <a:t>II. Cách thức tích hợp</a:t>
            </a:r>
            <a:endParaRPr lang="en-US"/>
          </a:p>
        </p:txBody>
      </p:sp>
      <p:sp>
        <p:nvSpPr>
          <p:cNvPr id="3" name="Content Placeholder 2"/>
          <p:cNvSpPr>
            <a:spLocks noGrp="1"/>
          </p:cNvSpPr>
          <p:nvPr>
            <p:ph idx="1"/>
          </p:nvPr>
        </p:nvSpPr>
        <p:spPr>
          <a:xfrm>
            <a:off x="2589212" y="1393371"/>
            <a:ext cx="8915400" cy="4807132"/>
          </a:xfrm>
        </p:spPr>
        <p:txBody>
          <a:bodyPr>
            <a:normAutofit/>
          </a:bodyPr>
          <a:lstStyle/>
          <a:p>
            <a:pPr>
              <a:buAutoNum type="arabicPeriod"/>
            </a:pPr>
            <a:r>
              <a:rPr lang="en-US" sz="1600" smtClean="0"/>
              <a:t>Đồng bộ đăng nhập:</a:t>
            </a:r>
          </a:p>
          <a:p>
            <a:pPr>
              <a:buFontTx/>
              <a:buChar char="-"/>
            </a:pPr>
            <a:r>
              <a:rPr lang="en-US" sz="1600" smtClean="0"/>
              <a:t>Đầu </a:t>
            </a:r>
            <a:r>
              <a:rPr lang="en-US" sz="1600"/>
              <a:t>tiên, ta đưa toàn bộ link các chức </a:t>
            </a:r>
            <a:r>
              <a:rPr lang="en-US" sz="1600"/>
              <a:t>năng </a:t>
            </a:r>
            <a:endParaRPr lang="en-US" sz="1600" smtClean="0"/>
          </a:p>
          <a:p>
            <a:pPr marL="0" indent="0">
              <a:buNone/>
            </a:pPr>
            <a:r>
              <a:rPr lang="en-US" sz="1600" smtClean="0"/>
              <a:t>của hệ </a:t>
            </a:r>
            <a:r>
              <a:rPr lang="en-US" sz="1600"/>
              <a:t>thống chủ (Trust One Hospital) </a:t>
            </a:r>
            <a:r>
              <a:rPr lang="en-US" sz="1600"/>
              <a:t>vào </a:t>
            </a:r>
            <a:r>
              <a:rPr lang="en-US" sz="1600" smtClean="0"/>
              <a:t>mục</a:t>
            </a:r>
          </a:p>
          <a:p>
            <a:pPr marL="0" indent="0">
              <a:buNone/>
            </a:pPr>
            <a:r>
              <a:rPr lang="en-US" sz="1600" i="1" smtClean="0"/>
              <a:t>‘middlewware</a:t>
            </a:r>
            <a:r>
              <a:rPr lang="en-US" sz="1600" i="1"/>
              <a:t>’ =&gt; ‘auth’</a:t>
            </a:r>
            <a:r>
              <a:rPr lang="en-US" sz="1600"/>
              <a:t> để đảm bảo </a:t>
            </a:r>
            <a:r>
              <a:rPr lang="en-US" sz="1600"/>
              <a:t>người </a:t>
            </a:r>
            <a:r>
              <a:rPr lang="en-US" sz="1600" smtClean="0"/>
              <a:t>dùng </a:t>
            </a:r>
          </a:p>
          <a:p>
            <a:pPr marL="0" indent="0">
              <a:buNone/>
            </a:pPr>
            <a:r>
              <a:rPr lang="en-US" sz="1600" smtClean="0"/>
              <a:t>phải </a:t>
            </a:r>
            <a:r>
              <a:rPr lang="en-US" sz="1600"/>
              <a:t>login mới có thể truy </a:t>
            </a:r>
            <a:r>
              <a:rPr lang="en-US" sz="1600"/>
              <a:t>cập </a:t>
            </a:r>
            <a:r>
              <a:rPr lang="en-US" sz="1600" smtClean="0"/>
              <a:t>được.</a:t>
            </a:r>
          </a:p>
          <a:p>
            <a:pPr marL="0" indent="0">
              <a:buNone/>
            </a:pPr>
            <a:endParaRPr lang="en-US" sz="1600" smtClean="0"/>
          </a:p>
          <a:p>
            <a:pPr marL="0" indent="0">
              <a:buNone/>
            </a:pPr>
            <a:endParaRPr lang="en-US" sz="1600"/>
          </a:p>
          <a:p>
            <a:pPr>
              <a:buAutoNum type="arabicPeriod"/>
            </a:pPr>
            <a:endParaRPr lang="en-US" sz="1600"/>
          </a:p>
        </p:txBody>
      </p:sp>
      <p:pic>
        <p:nvPicPr>
          <p:cNvPr id="5" name="Picture 4"/>
          <p:cNvPicPr/>
          <p:nvPr/>
        </p:nvPicPr>
        <p:blipFill>
          <a:blip r:embed="rId2"/>
          <a:stretch>
            <a:fillRect/>
          </a:stretch>
        </p:blipFill>
        <p:spPr>
          <a:xfrm>
            <a:off x="7650752" y="1280160"/>
            <a:ext cx="4471579" cy="5033554"/>
          </a:xfrm>
          <a:prstGeom prst="rect">
            <a:avLst/>
          </a:prstGeom>
        </p:spPr>
      </p:pic>
    </p:spTree>
    <p:extLst>
      <p:ext uri="{BB962C8B-B14F-4D97-AF65-F5344CB8AC3E}">
        <p14:creationId xmlns:p14="http://schemas.microsoft.com/office/powerpoint/2010/main" val="2635993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14103"/>
            <a:ext cx="8915400" cy="5197119"/>
          </a:xfrm>
        </p:spPr>
        <p:txBody>
          <a:bodyPr/>
          <a:lstStyle/>
          <a:p>
            <a:pPr marL="0" indent="0">
              <a:buNone/>
            </a:pPr>
            <a:r>
              <a:rPr lang="en-US" smtClean="0"/>
              <a:t>-Thực </a:t>
            </a:r>
            <a:r>
              <a:rPr lang="en-US"/>
              <a:t>hiện tạo các biến session lưu email và password họ dùng đăng nhập trong hàm index của </a:t>
            </a:r>
            <a:r>
              <a:rPr lang="en-US"/>
              <a:t>AdminController</a:t>
            </a:r>
            <a:r>
              <a:rPr lang="en-US" smtClean="0"/>
              <a:t>.</a:t>
            </a:r>
          </a:p>
          <a:p>
            <a:pPr marL="0" indent="0">
              <a:buNone/>
            </a:pPr>
            <a:endParaRPr lang="en-US"/>
          </a:p>
          <a:p>
            <a:pPr marL="0" indent="0">
              <a:buNone/>
            </a:pPr>
            <a:endParaRPr lang="en-US"/>
          </a:p>
        </p:txBody>
      </p:sp>
      <p:pic>
        <p:nvPicPr>
          <p:cNvPr id="4" name="Picture 3"/>
          <p:cNvPicPr/>
          <p:nvPr/>
        </p:nvPicPr>
        <p:blipFill>
          <a:blip r:embed="rId2"/>
          <a:stretch>
            <a:fillRect/>
          </a:stretch>
        </p:blipFill>
        <p:spPr>
          <a:xfrm>
            <a:off x="2589212" y="1808480"/>
            <a:ext cx="7352211" cy="3824068"/>
          </a:xfrm>
          <a:prstGeom prst="rect">
            <a:avLst/>
          </a:prstGeom>
        </p:spPr>
      </p:pic>
    </p:spTree>
    <p:extLst>
      <p:ext uri="{BB962C8B-B14F-4D97-AF65-F5344CB8AC3E}">
        <p14:creationId xmlns:p14="http://schemas.microsoft.com/office/powerpoint/2010/main" val="15377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61851"/>
            <a:ext cx="8915400" cy="5249371"/>
          </a:xfrm>
        </p:spPr>
        <p:txBody>
          <a:bodyPr/>
          <a:lstStyle/>
          <a:p>
            <a:pPr marL="0" indent="0">
              <a:buNone/>
            </a:pPr>
            <a:r>
              <a:rPr lang="en-US" smtClean="0"/>
              <a:t>- Tiếp </a:t>
            </a:r>
            <a:r>
              <a:rPr lang="en-US"/>
              <a:t>tục, tạo file </a:t>
            </a:r>
            <a:r>
              <a:rPr lang="en-US" i="1"/>
              <a:t>check_login.php</a:t>
            </a:r>
            <a:r>
              <a:rPr lang="en-US"/>
              <a:t> trong thư mục </a:t>
            </a:r>
            <a:r>
              <a:rPr lang="en-US" i="1"/>
              <a:t>hospital-management-system/apps</a:t>
            </a:r>
            <a:r>
              <a:rPr lang="en-US"/>
              <a:t> để lưu các biến session trên, sau đó include file này vào file xử lý đăng nhập của từng dịch vụ.</a:t>
            </a:r>
          </a:p>
          <a:p>
            <a:pPr marL="0" indent="0">
              <a:buNone/>
            </a:pPr>
            <a:endParaRPr lang="en-US"/>
          </a:p>
        </p:txBody>
      </p:sp>
      <p:pic>
        <p:nvPicPr>
          <p:cNvPr id="4" name="Picture 3"/>
          <p:cNvPicPr/>
          <p:nvPr/>
        </p:nvPicPr>
        <p:blipFill>
          <a:blip r:embed="rId2"/>
          <a:stretch>
            <a:fillRect/>
          </a:stretch>
        </p:blipFill>
        <p:spPr>
          <a:xfrm>
            <a:off x="2203857" y="2284375"/>
            <a:ext cx="9686109" cy="2923351"/>
          </a:xfrm>
          <a:prstGeom prst="rect">
            <a:avLst/>
          </a:prstGeom>
        </p:spPr>
      </p:pic>
    </p:spTree>
    <p:extLst>
      <p:ext uri="{BB962C8B-B14F-4D97-AF65-F5344CB8AC3E}">
        <p14:creationId xmlns:p14="http://schemas.microsoft.com/office/powerpoint/2010/main" val="1529661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09600"/>
            <a:ext cx="8915400" cy="5301622"/>
          </a:xfrm>
        </p:spPr>
        <p:txBody>
          <a:bodyPr/>
          <a:lstStyle/>
          <a:p>
            <a:pPr marL="0" indent="0">
              <a:buNone/>
            </a:pPr>
            <a:r>
              <a:rPr lang="en-US" smtClean="0"/>
              <a:t>- </a:t>
            </a:r>
            <a:r>
              <a:rPr lang="en-US" b="1"/>
              <a:t>Để tự động đăng nhập trong Elixir-Aid</a:t>
            </a:r>
            <a:r>
              <a:rPr lang="en-US"/>
              <a:t>, ta include file </a:t>
            </a:r>
            <a:r>
              <a:rPr lang="en-US" i="1"/>
              <a:t>check_login.php</a:t>
            </a:r>
            <a:r>
              <a:rPr lang="en-US"/>
              <a:t> vào file LoginController.php trong thư mục </a:t>
            </a:r>
            <a:r>
              <a:rPr lang="en-US" i="1"/>
              <a:t>elixiraid/protected/modules/user/controller. </a:t>
            </a:r>
            <a:r>
              <a:rPr lang="en-US"/>
              <a:t>Ta viết thêm hàm kiểm tra nếu có session đăng nhập từ ứng dụng chủ, ta sẽ gán username và password để đăng nhập vào Elixir.</a:t>
            </a:r>
          </a:p>
          <a:p>
            <a:pPr marL="0" indent="0">
              <a:buNone/>
            </a:pPr>
            <a:endParaRPr lang="en-US"/>
          </a:p>
        </p:txBody>
      </p:sp>
      <p:pic>
        <p:nvPicPr>
          <p:cNvPr id="4" name="Picture 3"/>
          <p:cNvPicPr/>
          <p:nvPr/>
        </p:nvPicPr>
        <p:blipFill>
          <a:blip r:embed="rId2"/>
          <a:stretch>
            <a:fillRect/>
          </a:stretch>
        </p:blipFill>
        <p:spPr>
          <a:xfrm>
            <a:off x="3953374" y="2012904"/>
            <a:ext cx="5121275" cy="3476625"/>
          </a:xfrm>
          <a:prstGeom prst="rect">
            <a:avLst/>
          </a:prstGeom>
        </p:spPr>
      </p:pic>
    </p:spTree>
    <p:extLst>
      <p:ext uri="{BB962C8B-B14F-4D97-AF65-F5344CB8AC3E}">
        <p14:creationId xmlns:p14="http://schemas.microsoft.com/office/powerpoint/2010/main" val="141190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374469"/>
            <a:ext cx="8915400" cy="5536753"/>
          </a:xfrm>
        </p:spPr>
        <p:txBody>
          <a:bodyPr/>
          <a:lstStyle/>
          <a:p>
            <a:pPr marL="0" indent="0">
              <a:buNone/>
            </a:pPr>
            <a:r>
              <a:rPr lang="en-US" smtClean="0"/>
              <a:t>- </a:t>
            </a:r>
            <a:r>
              <a:rPr lang="en-US" b="1"/>
              <a:t>Để tự động đăng nhập trong Chikitsa</a:t>
            </a:r>
            <a:r>
              <a:rPr lang="en-US"/>
              <a:t>, ta làm tương tự, cũng include file </a:t>
            </a:r>
            <a:r>
              <a:rPr lang="en-US" i="1"/>
              <a:t>check_login.php</a:t>
            </a:r>
            <a:r>
              <a:rPr lang="en-US"/>
              <a:t> vào file </a:t>
            </a:r>
            <a:r>
              <a:rPr lang="en-US" i="1"/>
              <a:t>Login.php </a:t>
            </a:r>
            <a:r>
              <a:rPr lang="en-US"/>
              <a:t>trong thư mục </a:t>
            </a:r>
            <a:r>
              <a:rPr lang="en-US" i="1"/>
              <a:t>Chikitsa/application/modules/login/controllers</a:t>
            </a:r>
            <a:endParaRPr lang="en-US"/>
          </a:p>
          <a:p>
            <a:pPr marL="0" indent="0">
              <a:buNone/>
            </a:pPr>
            <a:endParaRPr lang="en-US"/>
          </a:p>
        </p:txBody>
      </p:sp>
      <p:pic>
        <p:nvPicPr>
          <p:cNvPr id="4" name="Picture 3"/>
          <p:cNvPicPr/>
          <p:nvPr/>
        </p:nvPicPr>
        <p:blipFill>
          <a:blip r:embed="rId2"/>
          <a:stretch>
            <a:fillRect/>
          </a:stretch>
        </p:blipFill>
        <p:spPr>
          <a:xfrm>
            <a:off x="3903345" y="1429430"/>
            <a:ext cx="5719626" cy="4869734"/>
          </a:xfrm>
          <a:prstGeom prst="rect">
            <a:avLst/>
          </a:prstGeom>
        </p:spPr>
      </p:pic>
    </p:spTree>
    <p:extLst>
      <p:ext uri="{BB962C8B-B14F-4D97-AF65-F5344CB8AC3E}">
        <p14:creationId xmlns:p14="http://schemas.microsoft.com/office/powerpoint/2010/main" val="185980366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TotalTime>
  <Words>580</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Times New Roman</vt:lpstr>
      <vt:lpstr>Wingdings 3</vt:lpstr>
      <vt:lpstr>Wisp</vt:lpstr>
      <vt:lpstr>TÍCH HỢP HỆ THỐNG TÍCH HỢP CÁC DỊCH VỤ Y TẾ VÀO MỘT HỆ THỐNG</vt:lpstr>
      <vt:lpstr>I. Những dịch vụ tích hợp</vt:lpstr>
      <vt:lpstr>PowerPoint Presentation</vt:lpstr>
      <vt:lpstr>PowerPoint Presentation</vt:lpstr>
      <vt:lpstr>II. Cách thức tích hợp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TÍCH HỢP HỆ THỐNG TÍCH HỢP CÁC DỊCH VỤ Y TẾ VÀO MỘT HỆ THỐNG</dc:title>
  <dc:creator>Việt Nguyễn Thanh</dc:creator>
  <cp:lastModifiedBy>Việt Nguyễn Thanh</cp:lastModifiedBy>
  <cp:revision>3</cp:revision>
  <dcterms:created xsi:type="dcterms:W3CDTF">2016-12-21T02:09:30Z</dcterms:created>
  <dcterms:modified xsi:type="dcterms:W3CDTF">2016-12-21T02:28:23Z</dcterms:modified>
</cp:coreProperties>
</file>