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089" r:id="rId2"/>
    <p:sldId id="4106" r:id="rId3"/>
    <p:sldId id="3307" r:id="rId4"/>
    <p:sldId id="4108" r:id="rId5"/>
    <p:sldId id="4084" r:id="rId6"/>
    <p:sldId id="963" r:id="rId7"/>
    <p:sldId id="4131" r:id="rId8"/>
    <p:sldId id="4127" r:id="rId9"/>
    <p:sldId id="4129" r:id="rId10"/>
    <p:sldId id="984" r:id="rId11"/>
    <p:sldId id="987" r:id="rId12"/>
    <p:sldId id="4130" r:id="rId13"/>
    <p:sldId id="4139" r:id="rId14"/>
    <p:sldId id="4132" r:id="rId15"/>
    <p:sldId id="4133" r:id="rId16"/>
    <p:sldId id="4134" r:id="rId17"/>
    <p:sldId id="4138" r:id="rId18"/>
    <p:sldId id="4135" r:id="rId19"/>
    <p:sldId id="4136" r:id="rId20"/>
    <p:sldId id="3315" r:id="rId21"/>
    <p:sldId id="4109" r:id="rId22"/>
    <p:sldId id="4098" r:id="rId23"/>
    <p:sldId id="41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05" autoAdjust="0"/>
  </p:normalViewPr>
  <p:slideViewPr>
    <p:cSldViewPr snapToGrid="0">
      <p:cViewPr varScale="1">
        <p:scale>
          <a:sx n="95" d="100"/>
          <a:sy n="95" d="100"/>
        </p:scale>
        <p:origin x="11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AAAA6-D7F0-4E95-9C38-9AB8164756DA}" type="datetimeFigureOut">
              <a:rPr lang="en-US" smtClean="0"/>
              <a:t>17/12/2021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A260E-D770-47FB-8661-FB401B8806B7}" type="slidenum">
              <a:rPr lang="en-US" smtClean="0"/>
              <a:t>‹#›</a:t>
            </a:fld>
            <a:endParaRPr lang="en-US"/>
          </a:p>
        </p:txBody>
      </p:sp>
    </p:spTree>
    <p:extLst>
      <p:ext uri="{BB962C8B-B14F-4D97-AF65-F5344CB8AC3E}">
        <p14:creationId xmlns:p14="http://schemas.microsoft.com/office/powerpoint/2010/main" val="389793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0" i="0" u="none" strike="noStrike" baseline="0" dirty="0">
                    <a:solidFill>
                      <a:srgbClr val="000000"/>
                    </a:solidFill>
                    <a:latin typeface="Calibri" panose="020F0502020204030204" pitchFamily="34" charset="0"/>
                  </a:rPr>
                  <a:t>+ Với y</a:t>
                </a:r>
                <a14:m>
                  <m:oMath xmlns:m="http://schemas.openxmlformats.org/officeDocument/2006/math">
                    <m:r>
                      <a:rPr lang="en-US" sz="1200" b="0" i="1" u="none" strike="noStrike" baseline="0" dirty="0" smtClean="0">
                        <a:solidFill>
                          <a:srgbClr val="000000"/>
                        </a:solidFill>
                        <a:latin typeface="Cambria Math" panose="02040503050406030204" pitchFamily="18" charset="0"/>
                      </a:rPr>
                      <m:t>𝑖</m:t>
                    </m:r>
                  </m:oMath>
                </a14:m>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quan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sát</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thứ</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i</a:t>
                </a:r>
                <a:r>
                  <a:rPr lang="en-US" sz="1200" b="0" i="0" u="none" strike="noStrike" baseline="0" dirty="0">
                    <a:solidFill>
                      <a:srgbClr val="000000"/>
                    </a:solidFill>
                    <a:latin typeface="Calibri" panose="020F0502020204030204" pitchFamily="34" charset="0"/>
                  </a:rPr>
                  <a:t> </a:t>
                </a:r>
              </a:p>
              <a:p>
                <a:pPr marL="0" indent="0">
                  <a:buNone/>
                </a:pPr>
                <a:r>
                  <a:rPr lang="en-US" sz="1200" b="0" u="none" strike="noStrike" baseline="0" dirty="0">
                    <a:solidFill>
                      <a:srgbClr val="000000"/>
                    </a:solidFill>
                  </a:rPr>
                  <a:t>+ </a:t>
                </a:r>
                <a14:m>
                  <m:oMath xmlns:m="http://schemas.openxmlformats.org/officeDocument/2006/math">
                    <m:acc>
                      <m:accPr>
                        <m:chr m:val="̂"/>
                        <m:ctrlPr>
                          <a:rPr lang="en-US" sz="1200" b="0" i="1" u="none" strike="noStrike" baseline="0" smtClean="0">
                            <a:solidFill>
                              <a:srgbClr val="000000"/>
                            </a:solidFill>
                            <a:latin typeface="Cambria Math" panose="02040503050406030204" pitchFamily="18" charset="0"/>
                          </a:rPr>
                        </m:ctrlPr>
                      </m:accPr>
                      <m:e>
                        <m:r>
                          <a:rPr lang="en-US" sz="1200" b="0" i="1" u="none" strike="noStrike" baseline="0" smtClean="0">
                            <a:solidFill>
                              <a:srgbClr val="000000"/>
                            </a:solidFill>
                            <a:latin typeface="Cambria Math" panose="02040503050406030204" pitchFamily="18" charset="0"/>
                          </a:rPr>
                          <m:t>𝑦</m:t>
                        </m:r>
                      </m:e>
                    </m:acc>
                    <m:r>
                      <a:rPr lang="en-US" sz="1200" b="0" i="1" u="none" strike="noStrike" baseline="0" smtClean="0">
                        <a:solidFill>
                          <a:srgbClr val="000000"/>
                        </a:solidFill>
                        <a:latin typeface="Cambria Math" panose="02040503050406030204" pitchFamily="18" charset="0"/>
                      </a:rPr>
                      <m:t>𝑖</m:t>
                    </m:r>
                    <m:r>
                      <a:rPr lang="en-US" sz="1200" b="0" i="1" u="none" strike="noStrike" baseline="0" dirty="0" smtClean="0">
                        <a:solidFill>
                          <a:srgbClr val="000000"/>
                        </a:solidFill>
                        <a:latin typeface="Cambria Math" panose="02040503050406030204" pitchFamily="18" charset="0"/>
                      </a:rPr>
                      <m:t>:</m:t>
                    </m:r>
                  </m:oMath>
                </a14:m>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dự</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đoán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thứ</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i</a:t>
                </a:r>
                <a:r>
                  <a:rPr lang="en-US" sz="1200" b="0" i="0" u="none" strike="noStrike" baseline="0" dirty="0">
                    <a:solidFill>
                      <a:srgbClr val="000000"/>
                    </a:solidFill>
                    <a:latin typeface="Calibri" panose="020F0502020204030204" pitchFamily="34" charset="0"/>
                  </a:rPr>
                  <a:t> </a:t>
                </a:r>
              </a:p>
              <a:p>
                <a:pPr marL="0" indent="0">
                  <a:buNone/>
                </a:pPr>
                <a:r>
                  <a:rPr lang="en-US" sz="1200" b="0" i="0" u="none" strike="noStrike" baseline="0" dirty="0">
                    <a:solidFill>
                      <a:srgbClr val="000000"/>
                    </a:solidFill>
                    <a:latin typeface="Cambria Math" panose="02040503050406030204" pitchFamily="18" charset="0"/>
                  </a:rPr>
                  <a:t>+ 𝑦̅</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trung</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bình</a:t>
                </a:r>
                <a:r>
                  <a:rPr lang="en-US" sz="1200" b="0" i="0" u="none" strike="noStrike" baseline="0" dirty="0">
                    <a:solidFill>
                      <a:srgbClr val="000000"/>
                    </a:solidFill>
                    <a:latin typeface="Calibri" panose="020F0502020204030204" pitchFamily="34" charset="0"/>
                  </a:rPr>
                  <a:t> của </a:t>
                </a:r>
                <a:r>
                  <a:rPr lang="en-US" sz="1200" b="0" i="0" u="none" strike="noStrike" baseline="0" dirty="0" err="1">
                    <a:solidFill>
                      <a:srgbClr val="000000"/>
                    </a:solidFill>
                    <a:latin typeface="Calibri" panose="020F0502020204030204" pitchFamily="34" charset="0"/>
                  </a:rPr>
                  <a:t>tất</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cả</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quan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sát</a:t>
                </a:r>
                <a:r>
                  <a:rPr lang="en-US" sz="1200" b="0" i="0" u="none" strike="noStrike" baseline="0" dirty="0">
                    <a:solidFill>
                      <a:srgbClr val="000000"/>
                    </a:solidFill>
                    <a:latin typeface="Calibri" panose="020F0502020204030204" pitchFamily="34" charset="0"/>
                  </a:rPr>
                  <a:t> </a:t>
                </a:r>
              </a:p>
              <a:p>
                <a:pPr marL="0" indent="0">
                  <a:buNone/>
                </a:pPr>
                <a:r>
                  <a:rPr lang="en-US" sz="1200" b="0" i="0" u="none" strike="noStrike" baseline="0" dirty="0">
                    <a:solidFill>
                      <a:srgbClr val="000000"/>
                    </a:solidFill>
                    <a:latin typeface="Calibri" panose="020F0502020204030204" pitchFamily="34" charset="0"/>
                  </a:rPr>
                  <a:t>+ R2 score là có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trong </a:t>
                </a:r>
                <a:r>
                  <a:rPr lang="en-US" sz="1200" b="0" i="0" u="none" strike="noStrike" baseline="0" dirty="0" err="1">
                    <a:solidFill>
                      <a:srgbClr val="000000"/>
                    </a:solidFill>
                    <a:latin typeface="Calibri" panose="020F0502020204030204" pitchFamily="34" charset="0"/>
                  </a:rPr>
                  <a:t>khoảng</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từ</a:t>
                </a:r>
                <a:r>
                  <a:rPr lang="en-US" sz="1200" b="0" i="0" u="none" strike="noStrike" baseline="0" dirty="0">
                    <a:solidFill>
                      <a:srgbClr val="000000"/>
                    </a:solidFill>
                    <a:latin typeface="Calibri" panose="020F0502020204030204" pitchFamily="34" charset="0"/>
                  </a:rPr>
                  <a:t> 0-1 (0%-100%) </a:t>
                </a:r>
                <a:r>
                  <a:rPr lang="en-US" sz="1200" b="0" i="0" u="none" strike="noStrike" baseline="0" dirty="0" err="1">
                    <a:solidFill>
                      <a:srgbClr val="000000"/>
                    </a:solidFill>
                    <a:latin typeface="Calibri" panose="020F0502020204030204" pitchFamily="34" charset="0"/>
                  </a:rPr>
                  <a:t>thể</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hiện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độ</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phù</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hợp</a:t>
                </a:r>
                <a:r>
                  <a:rPr lang="en-US" sz="1200" b="0" i="0" u="none" strike="noStrike" baseline="0" dirty="0">
                    <a:solidFill>
                      <a:srgbClr val="000000"/>
                    </a:solidFill>
                    <a:latin typeface="Calibri" panose="020F0502020204030204" pitchFamily="34" charset="0"/>
                  </a:rPr>
                  <a:t> của </a:t>
                </a:r>
                <a:r>
                  <a:rPr lang="en-US" sz="1200" b="0" i="0" u="none" strike="noStrike" baseline="0" dirty="0" err="1">
                    <a:solidFill>
                      <a:srgbClr val="000000"/>
                    </a:solidFill>
                    <a:latin typeface="Calibri" panose="020F0502020204030204" pitchFamily="34" charset="0"/>
                  </a:rPr>
                  <a:t>mô</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hình</a:t>
                </a:r>
                <a:r>
                  <a:rPr lang="en-US" sz="1200" b="0" i="0" u="none" strike="noStrike" baseline="0" dirty="0">
                    <a:solidFill>
                      <a:srgbClr val="000000"/>
                    </a:solidFill>
                    <a:latin typeface="Calibri" panose="020F0502020204030204" pitchFamily="34" charset="0"/>
                  </a:rPr>
                  <a:t> với </a:t>
                </a:r>
                <a:r>
                  <a:rPr lang="en-US" sz="1200" b="0" i="0" u="none" strike="noStrike" baseline="0" dirty="0" err="1">
                    <a:solidFill>
                      <a:srgbClr val="000000"/>
                    </a:solidFill>
                    <a:latin typeface="Calibri" panose="020F0502020204030204" pitchFamily="34" charset="0"/>
                  </a:rPr>
                  <a:t>dữ</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liệu</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quan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sát</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thực</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tế</a:t>
                </a:r>
                <a:r>
                  <a:rPr lang="en-US" sz="1200" b="0" i="0" u="none" strike="noStrike" baseline="0" dirty="0">
                    <a:solidFill>
                      <a:srgbClr val="000000"/>
                    </a:solidFill>
                    <a:latin typeface="Calibri" panose="020F0502020204030204" pitchFamily="34" charset="0"/>
                  </a:rPr>
                  <a:t>.</a:t>
                </a:r>
                <a:endParaRPr lang="en-US" altLang="en-US" sz="1200" dirty="0">
                  <a:solidFill>
                    <a:srgbClr val="000000"/>
                  </a:solidFill>
                  <a:latin typeface="Calibri" panose="020F050202020403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0" i="0" u="none" strike="noStrike" baseline="0" dirty="0">
                    <a:solidFill>
                      <a:srgbClr val="000000"/>
                    </a:solidFill>
                    <a:latin typeface="Calibri" panose="020F0502020204030204" pitchFamily="34" charset="0"/>
                  </a:rPr>
                  <a:t>+ Với y</a:t>
                </a:r>
                <a:r>
                  <a:rPr lang="en-US" sz="1200" b="0" i="0" u="none" strike="noStrike" baseline="0" dirty="0">
                    <a:solidFill>
                      <a:srgbClr val="000000"/>
                    </a:solidFill>
                    <a:latin typeface="Cambria Math" panose="02040503050406030204" pitchFamily="18" charset="0"/>
                  </a:rPr>
                  <a:t>𝑖</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quan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sát</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thứ</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i</a:t>
                </a:r>
                <a:r>
                  <a:rPr lang="en-US" sz="1200" b="0" i="0" u="none" strike="noStrike" baseline="0" dirty="0">
                    <a:solidFill>
                      <a:srgbClr val="000000"/>
                    </a:solidFill>
                    <a:latin typeface="Calibri" panose="020F0502020204030204" pitchFamily="34" charset="0"/>
                  </a:rPr>
                  <a:t> </a:t>
                </a:r>
              </a:p>
              <a:p>
                <a:pPr marL="0" indent="0">
                  <a:buNone/>
                </a:pPr>
                <a:r>
                  <a:rPr lang="en-US" sz="1200" b="0" u="none" strike="noStrike" baseline="0" dirty="0">
                    <a:solidFill>
                      <a:srgbClr val="000000"/>
                    </a:solidFill>
                  </a:rPr>
                  <a:t>+ </a:t>
                </a:r>
                <a:r>
                  <a:rPr lang="en-US" sz="1200" b="0" i="0" u="none" strike="noStrike" baseline="0">
                    <a:solidFill>
                      <a:srgbClr val="000000"/>
                    </a:solidFill>
                    <a:latin typeface="Cambria Math" panose="02040503050406030204" pitchFamily="18" charset="0"/>
                  </a:rPr>
                  <a:t>𝑦 ̂𝑖</a:t>
                </a:r>
                <a:r>
                  <a:rPr lang="en-US" sz="1200" b="0" i="0" u="none" strike="noStrike" baseline="0" dirty="0">
                    <a:solidFill>
                      <a:srgbClr val="000000"/>
                    </a:solidFill>
                    <a:latin typeface="Cambria Math" panose="02040503050406030204" pitchFamily="18" charset="0"/>
                  </a:rPr>
                  <a:t>:</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dự</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đoán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thứ</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i</a:t>
                </a:r>
                <a:r>
                  <a:rPr lang="en-US" sz="1200" b="0" i="0" u="none" strike="noStrike" baseline="0" dirty="0">
                    <a:solidFill>
                      <a:srgbClr val="000000"/>
                    </a:solidFill>
                    <a:latin typeface="Calibri" panose="020F0502020204030204" pitchFamily="34" charset="0"/>
                  </a:rPr>
                  <a:t> </a:t>
                </a:r>
              </a:p>
              <a:p>
                <a:pPr marL="0" indent="0">
                  <a:buNone/>
                </a:pPr>
                <a:r>
                  <a:rPr lang="en-US" sz="1200" b="0" i="0" u="none" strike="noStrike" baseline="0" dirty="0">
                    <a:solidFill>
                      <a:srgbClr val="000000"/>
                    </a:solidFill>
                    <a:latin typeface="Cambria Math" panose="02040503050406030204" pitchFamily="18" charset="0"/>
                  </a:rPr>
                  <a:t>+ 𝑦̅</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trung</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bình</a:t>
                </a:r>
                <a:r>
                  <a:rPr lang="en-US" sz="1200" b="0" i="0" u="none" strike="noStrike" baseline="0" dirty="0">
                    <a:solidFill>
                      <a:srgbClr val="000000"/>
                    </a:solidFill>
                    <a:latin typeface="Calibri" panose="020F0502020204030204" pitchFamily="34" charset="0"/>
                  </a:rPr>
                  <a:t> của </a:t>
                </a:r>
                <a:r>
                  <a:rPr lang="en-US" sz="1200" b="0" i="0" u="none" strike="noStrike" baseline="0" dirty="0" err="1">
                    <a:solidFill>
                      <a:srgbClr val="000000"/>
                    </a:solidFill>
                    <a:latin typeface="Calibri" panose="020F0502020204030204" pitchFamily="34" charset="0"/>
                  </a:rPr>
                  <a:t>tất</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cả</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quan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sát</a:t>
                </a:r>
                <a:r>
                  <a:rPr lang="en-US" sz="1200" b="0" i="0" u="none" strike="noStrike" baseline="0" dirty="0">
                    <a:solidFill>
                      <a:srgbClr val="000000"/>
                    </a:solidFill>
                    <a:latin typeface="Calibri" panose="020F0502020204030204" pitchFamily="34" charset="0"/>
                  </a:rPr>
                  <a:t> </a:t>
                </a:r>
              </a:p>
              <a:p>
                <a:pPr marL="0" indent="0">
                  <a:buNone/>
                </a:pPr>
                <a:r>
                  <a:rPr lang="en-US" sz="1200" b="0" i="0" u="none" strike="noStrike" baseline="0" dirty="0">
                    <a:solidFill>
                      <a:srgbClr val="000000"/>
                    </a:solidFill>
                    <a:latin typeface="Calibri" panose="020F0502020204030204" pitchFamily="34" charset="0"/>
                  </a:rPr>
                  <a:t>+ R2 score là có </a:t>
                </a:r>
                <a:r>
                  <a:rPr lang="en-US" sz="1200" b="0" i="0" u="none" strike="noStrike" baseline="0" dirty="0" err="1">
                    <a:solidFill>
                      <a:srgbClr val="000000"/>
                    </a:solidFill>
                    <a:latin typeface="Calibri" panose="020F0502020204030204" pitchFamily="34" charset="0"/>
                  </a:rPr>
                  <a:t>giá</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trị</a:t>
                </a:r>
                <a:r>
                  <a:rPr lang="en-US" sz="1200" b="0" i="0" u="none" strike="noStrike" baseline="0" dirty="0">
                    <a:solidFill>
                      <a:srgbClr val="000000"/>
                    </a:solidFill>
                    <a:latin typeface="Calibri" panose="020F0502020204030204" pitchFamily="34" charset="0"/>
                  </a:rPr>
                  <a:t> trong </a:t>
                </a:r>
                <a:r>
                  <a:rPr lang="en-US" sz="1200" b="0" i="0" u="none" strike="noStrike" baseline="0" dirty="0" err="1">
                    <a:solidFill>
                      <a:srgbClr val="000000"/>
                    </a:solidFill>
                    <a:latin typeface="Calibri" panose="020F0502020204030204" pitchFamily="34" charset="0"/>
                  </a:rPr>
                  <a:t>khoảng</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từ</a:t>
                </a:r>
                <a:r>
                  <a:rPr lang="en-US" sz="1200" b="0" i="0" u="none" strike="noStrike" baseline="0" dirty="0">
                    <a:solidFill>
                      <a:srgbClr val="000000"/>
                    </a:solidFill>
                    <a:latin typeface="Calibri" panose="020F0502020204030204" pitchFamily="34" charset="0"/>
                  </a:rPr>
                  <a:t> 0-1 (0%-100%) </a:t>
                </a:r>
                <a:r>
                  <a:rPr lang="en-US" sz="1200" b="0" i="0" u="none" strike="noStrike" baseline="0" dirty="0" err="1">
                    <a:solidFill>
                      <a:srgbClr val="000000"/>
                    </a:solidFill>
                    <a:latin typeface="Calibri" panose="020F0502020204030204" pitchFamily="34" charset="0"/>
                  </a:rPr>
                  <a:t>thể</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hiện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độ</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phù</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hợp</a:t>
                </a:r>
                <a:r>
                  <a:rPr lang="en-US" sz="1200" b="0" i="0" u="none" strike="noStrike" baseline="0" dirty="0">
                    <a:solidFill>
                      <a:srgbClr val="000000"/>
                    </a:solidFill>
                    <a:latin typeface="Calibri" panose="020F0502020204030204" pitchFamily="34" charset="0"/>
                  </a:rPr>
                  <a:t> của </a:t>
                </a:r>
                <a:r>
                  <a:rPr lang="en-US" sz="1200" b="0" i="0" u="none" strike="noStrike" baseline="0" dirty="0" err="1">
                    <a:solidFill>
                      <a:srgbClr val="000000"/>
                    </a:solidFill>
                    <a:latin typeface="Calibri" panose="020F0502020204030204" pitchFamily="34" charset="0"/>
                  </a:rPr>
                  <a:t>mô</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hình</a:t>
                </a:r>
                <a:r>
                  <a:rPr lang="en-US" sz="1200" b="0" i="0" u="none" strike="noStrike" baseline="0" dirty="0">
                    <a:solidFill>
                      <a:srgbClr val="000000"/>
                    </a:solidFill>
                    <a:latin typeface="Calibri" panose="020F0502020204030204" pitchFamily="34" charset="0"/>
                  </a:rPr>
                  <a:t> với </a:t>
                </a:r>
                <a:r>
                  <a:rPr lang="en-US" sz="1200" b="0" i="0" u="none" strike="noStrike" baseline="0" dirty="0" err="1">
                    <a:solidFill>
                      <a:srgbClr val="000000"/>
                    </a:solidFill>
                    <a:latin typeface="Calibri" panose="020F0502020204030204" pitchFamily="34" charset="0"/>
                  </a:rPr>
                  <a:t>dữ</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liệu</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quan</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sát</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thực</a:t>
                </a:r>
                <a:r>
                  <a:rPr lang="en-US" sz="1200" b="0" i="0" u="none" strike="noStrike" baseline="0" dirty="0">
                    <a:solidFill>
                      <a:srgbClr val="000000"/>
                    </a:solidFill>
                    <a:latin typeface="Calibri" panose="020F0502020204030204" pitchFamily="34" charset="0"/>
                  </a:rPr>
                  <a:t> </a:t>
                </a:r>
                <a:r>
                  <a:rPr lang="en-US" sz="1200" b="0" i="0" u="none" strike="noStrike" baseline="0" dirty="0" err="1">
                    <a:solidFill>
                      <a:srgbClr val="000000"/>
                    </a:solidFill>
                    <a:latin typeface="Calibri" panose="020F0502020204030204" pitchFamily="34" charset="0"/>
                  </a:rPr>
                  <a:t>tế</a:t>
                </a:r>
                <a:r>
                  <a:rPr lang="en-US" sz="1200" b="0" i="0" u="none" strike="noStrike" baseline="0" dirty="0">
                    <a:solidFill>
                      <a:srgbClr val="000000"/>
                    </a:solidFill>
                    <a:latin typeface="Calibri" panose="020F0502020204030204" pitchFamily="34" charset="0"/>
                  </a:rPr>
                  <a:t>.</a:t>
                </a:r>
                <a:endParaRPr lang="en-US" altLang="en-US" sz="1200" dirty="0">
                  <a:solidFill>
                    <a:srgbClr val="000000"/>
                  </a:solidFill>
                  <a:latin typeface="Calibri" panose="020F050202020403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51A260E-D770-47FB-8661-FB401B8806B7}" type="slidenum">
              <a:rPr lang="en-US" smtClean="0"/>
              <a:t>6</a:t>
            </a:fld>
            <a:endParaRPr lang="en-US"/>
          </a:p>
        </p:txBody>
      </p:sp>
    </p:spTree>
    <p:extLst>
      <p:ext uri="{BB962C8B-B14F-4D97-AF65-F5344CB8AC3E}">
        <p14:creationId xmlns:p14="http://schemas.microsoft.com/office/powerpoint/2010/main" val="20826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000000"/>
                </a:solidFill>
                <a:latin typeface="Calibri" panose="020F0502020204030204" pitchFamily="34" charset="0"/>
              </a:rPr>
              <a:t>- </a:t>
            </a:r>
            <a:r>
              <a:rPr lang="vi-VN" sz="1200" b="0" i="0" u="none" strike="noStrike" baseline="0" dirty="0">
                <a:solidFill>
                  <a:srgbClr val="000000"/>
                </a:solidFill>
                <a:latin typeface="Calibri" panose="020F0502020204030204" pitchFamily="34" charset="0"/>
              </a:rPr>
              <a:t>Mô hình cây có ưu điểm là dễ mô hình, không cần chuẩn hóa tính năng, có thể mô hình được các mối quan hệ phi tuyến. Tuy nhiên nếu biến đầu ra là tính năng liên tục thì cây có thể rất lớn. Những thay đổi nhỏ trong dữ liệu có thể dẫn đến cây hoàn toàn khác. Mô hình cây cũng dễ bị hiện tượng overfitting, khi độ phù hợp của tập test thấp hơn tập train. </a:t>
            </a:r>
            <a:endParaRPr lang="en-US" dirty="0"/>
          </a:p>
          <a:p>
            <a:pPr marL="171450" indent="-171450">
              <a:buFontTx/>
              <a:buChar char="-"/>
            </a:pPr>
            <a:r>
              <a:rPr lang="en-US" altLang="en-US" sz="1200" dirty="0" err="1">
                <a:solidFill>
                  <a:srgbClr val="000000"/>
                </a:solidFill>
                <a:latin typeface="Calibri" panose="020F0502020204030204" pitchFamily="34" charset="0"/>
              </a:rPr>
              <a:t>Mô</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hình</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hồi</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quy</a:t>
            </a:r>
            <a:r>
              <a:rPr lang="en-US" altLang="en-US" sz="1200" dirty="0">
                <a:solidFill>
                  <a:srgbClr val="000000"/>
                </a:solidFill>
                <a:latin typeface="Calibri" panose="020F0502020204030204" pitchFamily="34" charset="0"/>
              </a:rPr>
              <a:t> Random Forest </a:t>
            </a:r>
            <a:r>
              <a:rPr lang="en-US" altLang="en-US" sz="1200" dirty="0" err="1">
                <a:solidFill>
                  <a:srgbClr val="000000"/>
                </a:solidFill>
                <a:latin typeface="Calibri" panose="020F0502020204030204" pitchFamily="34" charset="0"/>
              </a:rPr>
              <a:t>thời</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gian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xử</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lý</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sẽ</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chậm</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hơn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và</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kết</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quả</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khó</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giải</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thích</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hơn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mô</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hình</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cây</a:t>
            </a:r>
            <a:endParaRPr lang="en-US" altLang="en-US" sz="1200" dirty="0">
              <a:solidFill>
                <a:srgbClr val="000000"/>
              </a:solidFill>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en-US" sz="1200" dirty="0">
                <a:solidFill>
                  <a:srgbClr val="000000"/>
                </a:solidFill>
                <a:latin typeface="Calibri" panose="020F0502020204030204" pitchFamily="34" charset="0"/>
              </a:rPr>
              <a:t>SVM </a:t>
            </a:r>
            <a:r>
              <a:rPr lang="en-US" altLang="en-US" sz="1200" dirty="0" err="1">
                <a:solidFill>
                  <a:srgbClr val="000000"/>
                </a:solidFill>
                <a:latin typeface="Calibri" panose="020F0502020204030204" pitchFamily="34" charset="0"/>
              </a:rPr>
              <a:t>là</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một</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thuật</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toán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mạnh</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mẽ</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hỗ</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trợ</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cả</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hồi</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quy</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tuyến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tính</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và</a:t>
            </a:r>
            <a:r>
              <a:rPr lang="en-US" altLang="en-US" sz="1200" dirty="0">
                <a:solidFill>
                  <a:srgbClr val="000000"/>
                </a:solidFill>
                <a:latin typeface="Calibri" panose="020F0502020204030204" pitchFamily="34" charset="0"/>
              </a:rPr>
              <a:t> phi </a:t>
            </a:r>
            <a:r>
              <a:rPr lang="en-US" altLang="en-US" sz="1200" dirty="0" err="1">
                <a:solidFill>
                  <a:srgbClr val="000000"/>
                </a:solidFill>
                <a:latin typeface="Calibri" panose="020F0502020204030204" pitchFamily="34" charset="0"/>
              </a:rPr>
              <a:t>tuyến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với</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kỹ</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thuật</a:t>
            </a:r>
            <a:r>
              <a:rPr lang="en-US" altLang="en-US" sz="1200" dirty="0">
                <a:solidFill>
                  <a:srgbClr val="000000"/>
                </a:solidFill>
                <a:latin typeface="Calibri" panose="020F0502020204030204" pitchFamily="34" charset="0"/>
              </a:rPr>
              <a:t> kernel trick </a:t>
            </a:r>
            <a:r>
              <a:rPr lang="en-US" altLang="en-US" sz="1200" dirty="0" err="1">
                <a:solidFill>
                  <a:srgbClr val="000000"/>
                </a:solidFill>
                <a:latin typeface="Calibri" panose="020F0502020204030204" pitchFamily="34" charset="0"/>
              </a:rPr>
              <a:t>cho</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phép</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biến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đổi</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không</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gian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đầu</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vào</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có</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chiều</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thấp</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thành</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một</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không</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gian</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đầu</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vào</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mới</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nhiều</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chiều</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có</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thể</a:t>
            </a:r>
            <a:r>
              <a:rPr lang="en-US" altLang="en-US" sz="1200" dirty="0">
                <a:solidFill>
                  <a:srgbClr val="000000"/>
                </a:solidFill>
                <a:latin typeface="Calibri" panose="020F0502020204030204" pitchFamily="34" charset="0"/>
              </a:rPr>
              <a:t> </a:t>
            </a:r>
            <a:r>
              <a:rPr lang="en-US" altLang="en-US" sz="1200" dirty="0" err="1">
                <a:solidFill>
                  <a:srgbClr val="000000"/>
                </a:solidFill>
                <a:latin typeface="Calibri" panose="020F0502020204030204" pitchFamily="34" charset="0"/>
              </a:rPr>
              <a:t>phân</a:t>
            </a:r>
            <a:r>
              <a:rPr lang="en-US" altLang="en-US" sz="1200" dirty="0">
                <a:solidFill>
                  <a:srgbClr val="000000"/>
                </a:solidFill>
                <a:latin typeface="Calibri" panose="020F0502020204030204" pitchFamily="34" charset="0"/>
              </a:rPr>
              <a:t> chia.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51A260E-D770-47FB-8661-FB401B8806B7}" type="slidenum">
              <a:rPr lang="en-US" smtClean="0"/>
              <a:t>8</a:t>
            </a:fld>
            <a:endParaRPr lang="en-US"/>
          </a:p>
        </p:txBody>
      </p:sp>
    </p:spTree>
    <p:extLst>
      <p:ext uri="{BB962C8B-B14F-4D97-AF65-F5344CB8AC3E}">
        <p14:creationId xmlns:p14="http://schemas.microsoft.com/office/powerpoint/2010/main" val="382372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51A260E-D770-47FB-8661-FB401B8806B7}" type="slidenum">
              <a:rPr lang="en-US" smtClean="0"/>
              <a:t>9</a:t>
            </a:fld>
            <a:endParaRPr lang="en-US"/>
          </a:p>
        </p:txBody>
      </p:sp>
    </p:spTree>
    <p:extLst>
      <p:ext uri="{BB962C8B-B14F-4D97-AF65-F5344CB8AC3E}">
        <p14:creationId xmlns:p14="http://schemas.microsoft.com/office/powerpoint/2010/main" val="2949677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E884AA4-0A0A-484F-BCBB-6E0C30629202}"/>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162CE230-E1E9-456D-9765-4C8C21698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859DD00E-4412-4C73-A1F9-C27DBEF7E2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08454F20-C272-4786-93C2-1F809A735A9F}" type="slidenum">
              <a:rPr lang="en-US" altLang="en-US" sz="1300" b="0">
                <a:solidFill>
                  <a:schemeClr val="tx1"/>
                </a:solidFill>
              </a:rPr>
              <a:pPr/>
              <a:t>10</a:t>
            </a:fld>
            <a:endParaRPr lang="en-US" altLang="en-US" sz="13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E93A721-1692-4041-9892-4BB370138935}"/>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6AD1F7AC-948D-40BC-8ABB-22F67293CB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5060" name="Slide Number Placeholder 3">
            <a:extLst>
              <a:ext uri="{FF2B5EF4-FFF2-40B4-BE49-F238E27FC236}">
                <a16:creationId xmlns:a16="http://schemas.microsoft.com/office/drawing/2014/main" id="{E274263F-7DE6-45CA-BC1A-FF001289FA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C56936EC-0422-4A4F-89A1-FC92B4A4FB8D}" type="slidenum">
              <a:rPr lang="en-US" altLang="en-US" sz="1300" b="0">
                <a:solidFill>
                  <a:schemeClr val="tx1"/>
                </a:solidFill>
              </a:rPr>
              <a:pPr/>
              <a:t>11</a:t>
            </a:fld>
            <a:endParaRPr lang="en-US" altLang="en-US" sz="13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E93A721-1692-4041-9892-4BB370138935}"/>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6AD1F7AC-948D-40BC-8ABB-22F67293CB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a:latin typeface="Arial" panose="020B0604020202020204" pitchFamily="34" charset="0"/>
              </a:rPr>
              <a:t>Xu hướng tăng trưởng chung. g (t)</a:t>
            </a:r>
          </a:p>
          <a:p>
            <a:r>
              <a:rPr lang="vi-VN" altLang="en-US" dirty="0">
                <a:latin typeface="Arial" panose="020B0604020202020204" pitchFamily="34" charset="0"/>
              </a:rPr>
              <a:t>Tính thời vụ hàng năm. s (t)</a:t>
            </a:r>
          </a:p>
          <a:p>
            <a:r>
              <a:rPr lang="vi-VN" altLang="en-US" dirty="0">
                <a:latin typeface="Arial" panose="020B0604020202020204" pitchFamily="34" charset="0"/>
              </a:rPr>
              <a:t>Tính thời vụ hàng tuần. s (t)</a:t>
            </a:r>
          </a:p>
          <a:p>
            <a:r>
              <a:rPr lang="vi-VN" altLang="en-US" dirty="0">
                <a:latin typeface="Arial" panose="020B0604020202020204" pitchFamily="34" charset="0"/>
              </a:rPr>
              <a:t>Hiệu ứng ngày lễ h (t)</a:t>
            </a:r>
          </a:p>
          <a:p>
            <a:endParaRPr lang="en-US" altLang="en-US" dirty="0">
              <a:latin typeface="Arial" panose="020B0604020202020204" pitchFamily="34" charset="0"/>
            </a:endParaRPr>
          </a:p>
        </p:txBody>
      </p:sp>
      <p:sp>
        <p:nvSpPr>
          <p:cNvPr id="45060" name="Slide Number Placeholder 3">
            <a:extLst>
              <a:ext uri="{FF2B5EF4-FFF2-40B4-BE49-F238E27FC236}">
                <a16:creationId xmlns:a16="http://schemas.microsoft.com/office/drawing/2014/main" id="{E274263F-7DE6-45CA-BC1A-FF001289FA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C56936EC-0422-4A4F-89A1-FC92B4A4FB8D}" type="slidenum">
              <a:rPr lang="en-US" altLang="en-US" sz="1300" b="0">
                <a:solidFill>
                  <a:schemeClr val="tx1"/>
                </a:solidFill>
              </a:rPr>
              <a:pPr/>
              <a:t>12</a:t>
            </a:fld>
            <a:endParaRPr lang="en-US" altLang="en-US" sz="1300" b="0">
              <a:solidFill>
                <a:schemeClr val="tx1"/>
              </a:solidFill>
            </a:endParaRPr>
          </a:p>
        </p:txBody>
      </p:sp>
    </p:spTree>
    <p:extLst>
      <p:ext uri="{BB962C8B-B14F-4D97-AF65-F5344CB8AC3E}">
        <p14:creationId xmlns:p14="http://schemas.microsoft.com/office/powerpoint/2010/main" val="284578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E0C2-E4E8-4A69-AE0B-3563A236A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3A5681-1405-4244-B7E4-740372BD5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80BC9B-3185-4686-B58E-FB55FD6D29D9}"/>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5" name="Footer Placeholder 4">
            <a:extLst>
              <a:ext uri="{FF2B5EF4-FFF2-40B4-BE49-F238E27FC236}">
                <a16:creationId xmlns:a16="http://schemas.microsoft.com/office/drawing/2014/main" id="{A097BBD1-2890-40C1-8FE5-F269494A2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F61F6-7291-4440-A6E2-6B431310DE16}"/>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418551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D95A-BC0A-442D-BE56-4DF1EF65E1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50FE98-B75D-41ED-A49D-28586A8B0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C2BFC-C8DC-4C90-B7EB-BE2917C26B0A}"/>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5" name="Footer Placeholder 4">
            <a:extLst>
              <a:ext uri="{FF2B5EF4-FFF2-40B4-BE49-F238E27FC236}">
                <a16:creationId xmlns:a16="http://schemas.microsoft.com/office/drawing/2014/main" id="{BA3E6FA2-C612-4D7E-83B0-2809108EF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B783B-5F4D-41B5-BA0E-1172052E105C}"/>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372745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84BFE-A640-45C9-9A02-EEBBB71616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498FB5-2550-4532-9FA5-BFF6466FDE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420CB-7BD6-4BC8-9516-14504041B021}"/>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5" name="Footer Placeholder 4">
            <a:extLst>
              <a:ext uri="{FF2B5EF4-FFF2-40B4-BE49-F238E27FC236}">
                <a16:creationId xmlns:a16="http://schemas.microsoft.com/office/drawing/2014/main" id="{EC3A6E22-B8B2-422A-9128-7E103C88F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49D5C-125A-4D2A-BCF3-641FE37BCB0F}"/>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400097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27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Slide 09">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5980A94-5C06-8146-84A9-7FBE6E62E9EC}"/>
              </a:ext>
            </a:extLst>
          </p:cNvPr>
          <p:cNvSpPr>
            <a:spLocks noGrp="1"/>
          </p:cNvSpPr>
          <p:nvPr>
            <p:ph type="pic" sz="quarter" idx="11"/>
          </p:nvPr>
        </p:nvSpPr>
        <p:spPr>
          <a:xfrm>
            <a:off x="1274694" y="1509183"/>
            <a:ext cx="6559651" cy="3839017"/>
          </a:xfrm>
          <a:custGeom>
            <a:avLst/>
            <a:gdLst>
              <a:gd name="connsiteX0" fmla="*/ 0 w 13115885"/>
              <a:gd name="connsiteY0" fmla="*/ 0 h 7678033"/>
              <a:gd name="connsiteX1" fmla="*/ 13115885 w 13115885"/>
              <a:gd name="connsiteY1" fmla="*/ 0 h 7678033"/>
              <a:gd name="connsiteX2" fmla="*/ 13115885 w 13115885"/>
              <a:gd name="connsiteY2" fmla="*/ 7678033 h 7678033"/>
              <a:gd name="connsiteX3" fmla="*/ 0 w 13115885"/>
              <a:gd name="connsiteY3" fmla="*/ 7678033 h 7678033"/>
            </a:gdLst>
            <a:ahLst/>
            <a:cxnLst>
              <a:cxn ang="0">
                <a:pos x="connsiteX0" y="connsiteY0"/>
              </a:cxn>
              <a:cxn ang="0">
                <a:pos x="connsiteX1" y="connsiteY1"/>
              </a:cxn>
              <a:cxn ang="0">
                <a:pos x="connsiteX2" y="connsiteY2"/>
              </a:cxn>
              <a:cxn ang="0">
                <a:pos x="connsiteX3" y="connsiteY3"/>
              </a:cxn>
            </a:cxnLst>
            <a:rect l="l" t="t" r="r" b="b"/>
            <a:pathLst>
              <a:path w="13115885" h="7678033">
                <a:moveTo>
                  <a:pt x="0" y="0"/>
                </a:moveTo>
                <a:lnTo>
                  <a:pt x="13115885" y="0"/>
                </a:lnTo>
                <a:lnTo>
                  <a:pt x="13115885" y="7678033"/>
                </a:lnTo>
                <a:lnTo>
                  <a:pt x="0" y="7678033"/>
                </a:lnTo>
                <a:close/>
              </a:path>
            </a:pathLst>
          </a:custGeom>
          <a:solidFill>
            <a:schemeClr val="bg2">
              <a:lumMod val="95000"/>
            </a:schemeClr>
          </a:solidFill>
        </p:spPr>
        <p:txBody>
          <a:bodyPr wrap="square" anchor="ctr">
            <a:noAutofit/>
          </a:bodyPr>
          <a:lstStyle>
            <a:lvl1pPr marL="0" indent="0" algn="ctr">
              <a:buNone/>
              <a:defRPr sz="1200"/>
            </a:lvl1pPr>
          </a:lstStyle>
          <a:p>
            <a:endParaRPr lang="en-US"/>
          </a:p>
        </p:txBody>
      </p:sp>
    </p:spTree>
    <p:extLst>
      <p:ext uri="{BB962C8B-B14F-4D97-AF65-F5344CB8AC3E}">
        <p14:creationId xmlns:p14="http://schemas.microsoft.com/office/powerpoint/2010/main" val="342168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917E-F828-46E1-9951-AC2E06009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5A5BC-BC9C-4BD8-9423-05A797FB7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956E0-4FCB-4D40-8C8F-79C48359CD53}"/>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5" name="Footer Placeholder 4">
            <a:extLst>
              <a:ext uri="{FF2B5EF4-FFF2-40B4-BE49-F238E27FC236}">
                <a16:creationId xmlns:a16="http://schemas.microsoft.com/office/drawing/2014/main" id="{87C92D1E-FB3E-4CA8-89BF-C98AE95F5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EF669-F58E-4B03-BD97-56CDEB50C3EA}"/>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138061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E628-0138-4FE9-9E7F-F185298B8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D32D2D-2BB6-4CE8-A5FE-A7B873A8B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CE628-E16C-4A19-B0E9-13D40DFE4DEE}"/>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5" name="Footer Placeholder 4">
            <a:extLst>
              <a:ext uri="{FF2B5EF4-FFF2-40B4-BE49-F238E27FC236}">
                <a16:creationId xmlns:a16="http://schemas.microsoft.com/office/drawing/2014/main" id="{3FE8DB9C-1C59-49F4-B07C-6E52F4C26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85BD8-592B-44B4-A165-7F7D6EB4B30F}"/>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38638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3394-201C-4CAC-953C-1FB41A46C2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4D27B-1D69-4801-9D1F-2E3E6175E9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1E263-29E1-4F53-BCC3-96139BA951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516C2-760F-4EBC-ACFB-1E76C238CBBA}"/>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6" name="Footer Placeholder 5">
            <a:extLst>
              <a:ext uri="{FF2B5EF4-FFF2-40B4-BE49-F238E27FC236}">
                <a16:creationId xmlns:a16="http://schemas.microsoft.com/office/drawing/2014/main" id="{E7C2953B-F098-4DB0-A6E3-EDD3C4D00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5A22F-B2F7-4878-B2D1-8753BABBBB0F}"/>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41159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7D7B-2EC7-41EA-A4D6-2B9215059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3236B1-E945-4F95-8714-E84393068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66442-A85C-43FC-A4E6-92482E17EB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150B7-EF7B-4203-B1C8-9BB104E5D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670BD-9390-4868-BDCF-A2988FA6C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47F329-A16C-40CE-B35B-F511F8CFFE57}"/>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8" name="Footer Placeholder 7">
            <a:extLst>
              <a:ext uri="{FF2B5EF4-FFF2-40B4-BE49-F238E27FC236}">
                <a16:creationId xmlns:a16="http://schemas.microsoft.com/office/drawing/2014/main" id="{1E03A1E3-AADD-4C23-A625-16F65B35C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2B56F-FB46-4820-9731-69D2EA010E2A}"/>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32427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C974-0FA6-49B7-81E1-3AC7B02FE6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8F21B-7CE5-4D4B-A8C3-CB9D3AEBE318}"/>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4" name="Footer Placeholder 3">
            <a:extLst>
              <a:ext uri="{FF2B5EF4-FFF2-40B4-BE49-F238E27FC236}">
                <a16:creationId xmlns:a16="http://schemas.microsoft.com/office/drawing/2014/main" id="{072B4812-10E4-4BD5-B29F-01BD05369C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AAAC5B-09DF-4C37-9440-718390E7CCAB}"/>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213708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042A5-2A5F-4E4F-9C22-06E4E2140654}"/>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3" name="Footer Placeholder 2">
            <a:extLst>
              <a:ext uri="{FF2B5EF4-FFF2-40B4-BE49-F238E27FC236}">
                <a16:creationId xmlns:a16="http://schemas.microsoft.com/office/drawing/2014/main" id="{EFCC85A7-3D6D-42EE-9F18-3D29768D91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8A72C6-AC78-4E87-ACCB-94036E7DB61B}"/>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301019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0058-A032-4DEF-A0C6-FC99CC1B4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A5247-B2A0-4554-8430-2DAD76D338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6DE16-8277-4F60-B9C9-D3F985728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11B62-A6BB-47A0-A18C-E11DC5109837}"/>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6" name="Footer Placeholder 5">
            <a:extLst>
              <a:ext uri="{FF2B5EF4-FFF2-40B4-BE49-F238E27FC236}">
                <a16:creationId xmlns:a16="http://schemas.microsoft.com/office/drawing/2014/main" id="{247457A0-E932-4813-9D42-DA3A40FE7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7DC6C-5FED-4D7D-B961-7E113E025662}"/>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215785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1733-12B2-4441-B6EE-27075E1C1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89A001-2E39-4D73-B3B2-AFC11564D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89A84-F962-4D6D-B7D6-E0A97B6AF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18A7A-86A5-4927-9C2C-2BF9B1513A62}"/>
              </a:ext>
            </a:extLst>
          </p:cNvPr>
          <p:cNvSpPr>
            <a:spLocks noGrp="1"/>
          </p:cNvSpPr>
          <p:nvPr>
            <p:ph type="dt" sz="half" idx="10"/>
          </p:nvPr>
        </p:nvSpPr>
        <p:spPr/>
        <p:txBody>
          <a:bodyPr/>
          <a:lstStyle/>
          <a:p>
            <a:fld id="{6B175AF7-4244-4201-AE8B-C7CD940449BE}" type="datetimeFigureOut">
              <a:rPr lang="en-US" smtClean="0"/>
              <a:t>17/12/2021</a:t>
            </a:fld>
            <a:endParaRPr lang="en-US"/>
          </a:p>
        </p:txBody>
      </p:sp>
      <p:sp>
        <p:nvSpPr>
          <p:cNvPr id="6" name="Footer Placeholder 5">
            <a:extLst>
              <a:ext uri="{FF2B5EF4-FFF2-40B4-BE49-F238E27FC236}">
                <a16:creationId xmlns:a16="http://schemas.microsoft.com/office/drawing/2014/main" id="{D13030AD-1913-470B-B3DC-672A693F3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5D0AE-F843-40D0-B34D-42935B800FF6}"/>
              </a:ext>
            </a:extLst>
          </p:cNvPr>
          <p:cNvSpPr>
            <a:spLocks noGrp="1"/>
          </p:cNvSpPr>
          <p:nvPr>
            <p:ph type="sldNum" sz="quarter" idx="12"/>
          </p:nvPr>
        </p:nvSpPr>
        <p:spPr/>
        <p:txBody>
          <a:bodyPr/>
          <a:lstStyle/>
          <a:p>
            <a:fld id="{86A76DB9-8713-45A4-9084-603AE20B3FF2}" type="slidenum">
              <a:rPr lang="en-US" smtClean="0"/>
              <a:t>‹#›</a:t>
            </a:fld>
            <a:endParaRPr lang="en-US"/>
          </a:p>
        </p:txBody>
      </p:sp>
    </p:spTree>
    <p:extLst>
      <p:ext uri="{BB962C8B-B14F-4D97-AF65-F5344CB8AC3E}">
        <p14:creationId xmlns:p14="http://schemas.microsoft.com/office/powerpoint/2010/main" val="165995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D53E70-E73A-4831-A32D-E1B68CB87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3AFF19-09A0-4D51-A682-5F03BF3CF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CD730-7581-4C62-8DC2-EDA741422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75AF7-4244-4201-AE8B-C7CD940449BE}" type="datetimeFigureOut">
              <a:rPr lang="en-US" smtClean="0"/>
              <a:t>17/12/2021</a:t>
            </a:fld>
            <a:endParaRPr lang="en-US"/>
          </a:p>
        </p:txBody>
      </p:sp>
      <p:sp>
        <p:nvSpPr>
          <p:cNvPr id="5" name="Footer Placeholder 4">
            <a:extLst>
              <a:ext uri="{FF2B5EF4-FFF2-40B4-BE49-F238E27FC236}">
                <a16:creationId xmlns:a16="http://schemas.microsoft.com/office/drawing/2014/main" id="{BEE49990-ED8C-4335-B232-F61C565BA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4F4B5-230B-4EC7-8EE3-C207DB8B4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76DB9-8713-45A4-9084-603AE20B3FF2}" type="slidenum">
              <a:rPr lang="en-US" smtClean="0"/>
              <a:t>‹#›</a:t>
            </a:fld>
            <a:endParaRPr lang="en-US"/>
          </a:p>
        </p:txBody>
      </p:sp>
    </p:spTree>
    <p:extLst>
      <p:ext uri="{BB962C8B-B14F-4D97-AF65-F5344CB8AC3E}">
        <p14:creationId xmlns:p14="http://schemas.microsoft.com/office/powerpoint/2010/main" val="201401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ietnambiz.vn/day-so-thoi-gian-time-series-la-gi-dac-trung-va-phan-loai-2019120218163109.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yassinealouini/avocado-time-series-modeling" TargetMode="External"/><Relationship Id="rId2" Type="http://schemas.openxmlformats.org/officeDocument/2006/relationships/hyperlink" Target="https://moit.gov.vn/tin-tuc/quoc-te/gioi-thieu-thi-truong-qua-bo-hoa-ky.html" TargetMode="External"/><Relationship Id="rId1" Type="http://schemas.openxmlformats.org/officeDocument/2006/relationships/slideLayout" Target="../slideLayouts/slideLayout12.xml"/><Relationship Id="rId4" Type="http://schemas.openxmlformats.org/officeDocument/2006/relationships/hyperlink" Target="https://github.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wikipedia.org/wiki/L%C3%BD_thuy%E1%BA%BFt_%C4%91%E1%BB%93_th%E1%BB%8B"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vi.wikipedia.org/wiki/M%E1%BB%A5c_ti%C3%AAu" TargetMode="External"/><Relationship Id="rId4" Type="http://schemas.openxmlformats.org/officeDocument/2006/relationships/hyperlink" Target="https://vi.wikipedia.org/wiki/K%E1%BA%BF_ho%E1%BA%A1ch"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
            <a:extLst>
              <a:ext uri="{FF2B5EF4-FFF2-40B4-BE49-F238E27FC236}">
                <a16:creationId xmlns:a16="http://schemas.microsoft.com/office/drawing/2014/main" id="{FB9D1BA5-C6F4-EB44-9861-D17E80827BDD}"/>
              </a:ext>
            </a:extLst>
          </p:cNvPr>
          <p:cNvSpPr>
            <a:spLocks noChangeArrowheads="1"/>
          </p:cNvSpPr>
          <p:nvPr/>
        </p:nvSpPr>
        <p:spPr bwMode="auto">
          <a:xfrm>
            <a:off x="831" y="1474506"/>
            <a:ext cx="12190341" cy="4826143"/>
          </a:xfrm>
          <a:custGeom>
            <a:avLst/>
            <a:gdLst>
              <a:gd name="T0" fmla="*/ 0 w 19570"/>
              <a:gd name="T1" fmla="*/ 0 h 7746"/>
              <a:gd name="T2" fmla="*/ 15299 w 19570"/>
              <a:gd name="T3" fmla="*/ 0 h 7746"/>
              <a:gd name="T4" fmla="*/ 15299 w 19570"/>
              <a:gd name="T5" fmla="*/ 0 h 7746"/>
              <a:gd name="T6" fmla="*/ 16884 w 19570"/>
              <a:gd name="T7" fmla="*/ 657 h 7746"/>
              <a:gd name="T8" fmla="*/ 16884 w 19570"/>
              <a:gd name="T9" fmla="*/ 657 h 7746"/>
              <a:gd name="T10" fmla="*/ 17541 w 19570"/>
              <a:gd name="T11" fmla="*/ 2242 h 7746"/>
              <a:gd name="T12" fmla="*/ 17541 w 19570"/>
              <a:gd name="T13" fmla="*/ 2242 h 7746"/>
              <a:gd name="T14" fmla="*/ 16884 w 19570"/>
              <a:gd name="T15" fmla="*/ 3828 h 7746"/>
              <a:gd name="T16" fmla="*/ 16884 w 19570"/>
              <a:gd name="T17" fmla="*/ 3828 h 7746"/>
              <a:gd name="T18" fmla="*/ 15299 w 19570"/>
              <a:gd name="T19" fmla="*/ 4484 h 7746"/>
              <a:gd name="T20" fmla="*/ 4332 w 19570"/>
              <a:gd name="T21" fmla="*/ 4484 h 7746"/>
              <a:gd name="T22" fmla="*/ 4332 w 19570"/>
              <a:gd name="T23" fmla="*/ 4484 h 7746"/>
              <a:gd name="T24" fmla="*/ 4332 w 19570"/>
              <a:gd name="T25" fmla="*/ 4484 h 7746"/>
              <a:gd name="T26" fmla="*/ 3611 w 19570"/>
              <a:gd name="T27" fmla="*/ 4782 h 7746"/>
              <a:gd name="T28" fmla="*/ 3611 w 19570"/>
              <a:gd name="T29" fmla="*/ 4782 h 7746"/>
              <a:gd name="T30" fmla="*/ 3313 w 19570"/>
              <a:gd name="T31" fmla="*/ 5503 h 7746"/>
              <a:gd name="T32" fmla="*/ 3313 w 19570"/>
              <a:gd name="T33" fmla="*/ 5503 h 7746"/>
              <a:gd name="T34" fmla="*/ 3611 w 19570"/>
              <a:gd name="T35" fmla="*/ 6224 h 7746"/>
              <a:gd name="T36" fmla="*/ 3611 w 19570"/>
              <a:gd name="T37" fmla="*/ 6224 h 7746"/>
              <a:gd name="T38" fmla="*/ 4332 w 19570"/>
              <a:gd name="T39" fmla="*/ 6522 h 7746"/>
              <a:gd name="T40" fmla="*/ 4332 w 19570"/>
              <a:gd name="T41" fmla="*/ 6522 h 7746"/>
              <a:gd name="T42" fmla="*/ 19569 w 19570"/>
              <a:gd name="T43" fmla="*/ 6522 h 7746"/>
              <a:gd name="T44" fmla="*/ 19569 w 19570"/>
              <a:gd name="T45" fmla="*/ 7745 h 7746"/>
              <a:gd name="T46" fmla="*/ 4332 w 19570"/>
              <a:gd name="T47" fmla="*/ 7745 h 7746"/>
              <a:gd name="T48" fmla="*/ 4250 w 19570"/>
              <a:gd name="T49" fmla="*/ 7745 h 7746"/>
              <a:gd name="T50" fmla="*/ 4250 w 19570"/>
              <a:gd name="T51" fmla="*/ 7744 h 7746"/>
              <a:gd name="T52" fmla="*/ 4250 w 19570"/>
              <a:gd name="T53" fmla="*/ 7744 h 7746"/>
              <a:gd name="T54" fmla="*/ 2747 w 19570"/>
              <a:gd name="T55" fmla="*/ 7088 h 7746"/>
              <a:gd name="T56" fmla="*/ 2747 w 19570"/>
              <a:gd name="T57" fmla="*/ 7088 h 7746"/>
              <a:gd name="T58" fmla="*/ 2090 w 19570"/>
              <a:gd name="T59" fmla="*/ 5503 h 7746"/>
              <a:gd name="T60" fmla="*/ 2090 w 19570"/>
              <a:gd name="T61" fmla="*/ 5503 h 7746"/>
              <a:gd name="T62" fmla="*/ 2747 w 19570"/>
              <a:gd name="T63" fmla="*/ 3917 h 7746"/>
              <a:gd name="T64" fmla="*/ 2747 w 19570"/>
              <a:gd name="T65" fmla="*/ 3917 h 7746"/>
              <a:gd name="T66" fmla="*/ 4332 w 19570"/>
              <a:gd name="T67" fmla="*/ 3261 h 7746"/>
              <a:gd name="T68" fmla="*/ 15299 w 19570"/>
              <a:gd name="T69" fmla="*/ 3261 h 7746"/>
              <a:gd name="T70" fmla="*/ 15299 w 19570"/>
              <a:gd name="T71" fmla="*/ 3261 h 7746"/>
              <a:gd name="T72" fmla="*/ 15299 w 19570"/>
              <a:gd name="T73" fmla="*/ 3261 h 7746"/>
              <a:gd name="T74" fmla="*/ 16019 w 19570"/>
              <a:gd name="T75" fmla="*/ 2963 h 7746"/>
              <a:gd name="T76" fmla="*/ 16019 w 19570"/>
              <a:gd name="T77" fmla="*/ 2963 h 7746"/>
              <a:gd name="T78" fmla="*/ 16317 w 19570"/>
              <a:gd name="T79" fmla="*/ 2242 h 7746"/>
              <a:gd name="T80" fmla="*/ 16317 w 19570"/>
              <a:gd name="T81" fmla="*/ 2242 h 7746"/>
              <a:gd name="T82" fmla="*/ 16019 w 19570"/>
              <a:gd name="T83" fmla="*/ 1522 h 7746"/>
              <a:gd name="T84" fmla="*/ 16019 w 19570"/>
              <a:gd name="T85" fmla="*/ 1522 h 7746"/>
              <a:gd name="T86" fmla="*/ 15299 w 19570"/>
              <a:gd name="T87" fmla="*/ 1223 h 7746"/>
              <a:gd name="T88" fmla="*/ 15299 w 19570"/>
              <a:gd name="T89" fmla="*/ 1223 h 7746"/>
              <a:gd name="T90" fmla="*/ 0 w 19570"/>
              <a:gd name="T91" fmla="*/ 1223 h 7746"/>
              <a:gd name="T92" fmla="*/ 0 w 19570"/>
              <a:gd name="T93" fmla="*/ 0 h 7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570" h="7746">
                <a:moveTo>
                  <a:pt x="0" y="0"/>
                </a:moveTo>
                <a:lnTo>
                  <a:pt x="15299" y="0"/>
                </a:lnTo>
                <a:lnTo>
                  <a:pt x="15299" y="0"/>
                </a:lnTo>
                <a:cubicBezTo>
                  <a:pt x="15893" y="0"/>
                  <a:pt x="16464" y="236"/>
                  <a:pt x="16884" y="657"/>
                </a:cubicBezTo>
                <a:lnTo>
                  <a:pt x="16884" y="657"/>
                </a:lnTo>
                <a:cubicBezTo>
                  <a:pt x="17305" y="1077"/>
                  <a:pt x="17541" y="1648"/>
                  <a:pt x="17541" y="2242"/>
                </a:cubicBezTo>
                <a:lnTo>
                  <a:pt x="17541" y="2242"/>
                </a:lnTo>
                <a:cubicBezTo>
                  <a:pt x="17541" y="2837"/>
                  <a:pt x="17305" y="3407"/>
                  <a:pt x="16884" y="3828"/>
                </a:cubicBezTo>
                <a:lnTo>
                  <a:pt x="16884" y="3828"/>
                </a:lnTo>
                <a:cubicBezTo>
                  <a:pt x="16464" y="4248"/>
                  <a:pt x="15893" y="4484"/>
                  <a:pt x="15299" y="4484"/>
                </a:cubicBezTo>
                <a:lnTo>
                  <a:pt x="4332" y="4484"/>
                </a:lnTo>
                <a:lnTo>
                  <a:pt x="4332" y="4484"/>
                </a:lnTo>
                <a:lnTo>
                  <a:pt x="4332" y="4484"/>
                </a:lnTo>
                <a:cubicBezTo>
                  <a:pt x="4061" y="4484"/>
                  <a:pt x="3802" y="4591"/>
                  <a:pt x="3611" y="4782"/>
                </a:cubicBezTo>
                <a:lnTo>
                  <a:pt x="3611" y="4782"/>
                </a:lnTo>
                <a:cubicBezTo>
                  <a:pt x="3420" y="4973"/>
                  <a:pt x="3313" y="5233"/>
                  <a:pt x="3313" y="5503"/>
                </a:cubicBezTo>
                <a:lnTo>
                  <a:pt x="3313" y="5503"/>
                </a:lnTo>
                <a:cubicBezTo>
                  <a:pt x="3313" y="5773"/>
                  <a:pt x="3420" y="6033"/>
                  <a:pt x="3611" y="6224"/>
                </a:cubicBezTo>
                <a:lnTo>
                  <a:pt x="3611" y="6224"/>
                </a:lnTo>
                <a:cubicBezTo>
                  <a:pt x="3802" y="6415"/>
                  <a:pt x="4061" y="6522"/>
                  <a:pt x="4332" y="6522"/>
                </a:cubicBezTo>
                <a:lnTo>
                  <a:pt x="4332" y="6522"/>
                </a:lnTo>
                <a:lnTo>
                  <a:pt x="19569" y="6522"/>
                </a:lnTo>
                <a:lnTo>
                  <a:pt x="19569" y="7745"/>
                </a:lnTo>
                <a:lnTo>
                  <a:pt x="4332" y="7745"/>
                </a:lnTo>
                <a:lnTo>
                  <a:pt x="4250" y="7745"/>
                </a:lnTo>
                <a:lnTo>
                  <a:pt x="4250" y="7744"/>
                </a:lnTo>
                <a:lnTo>
                  <a:pt x="4250" y="7744"/>
                </a:lnTo>
                <a:cubicBezTo>
                  <a:pt x="3685" y="7723"/>
                  <a:pt x="3148" y="7490"/>
                  <a:pt x="2747" y="7088"/>
                </a:cubicBezTo>
                <a:lnTo>
                  <a:pt x="2747" y="7088"/>
                </a:lnTo>
                <a:cubicBezTo>
                  <a:pt x="2326" y="6668"/>
                  <a:pt x="2090" y="6098"/>
                  <a:pt x="2090" y="5503"/>
                </a:cubicBezTo>
                <a:lnTo>
                  <a:pt x="2090" y="5503"/>
                </a:lnTo>
                <a:cubicBezTo>
                  <a:pt x="2090" y="4908"/>
                  <a:pt x="2326" y="4338"/>
                  <a:pt x="2747" y="3917"/>
                </a:cubicBezTo>
                <a:lnTo>
                  <a:pt x="2747" y="3917"/>
                </a:lnTo>
                <a:cubicBezTo>
                  <a:pt x="3167" y="3498"/>
                  <a:pt x="3737" y="3261"/>
                  <a:pt x="4332" y="3261"/>
                </a:cubicBezTo>
                <a:lnTo>
                  <a:pt x="15299" y="3261"/>
                </a:lnTo>
                <a:lnTo>
                  <a:pt x="15299" y="3261"/>
                </a:lnTo>
                <a:lnTo>
                  <a:pt x="15299" y="3261"/>
                </a:lnTo>
                <a:cubicBezTo>
                  <a:pt x="15569" y="3261"/>
                  <a:pt x="15828" y="3154"/>
                  <a:pt x="16019" y="2963"/>
                </a:cubicBezTo>
                <a:lnTo>
                  <a:pt x="16019" y="2963"/>
                </a:lnTo>
                <a:cubicBezTo>
                  <a:pt x="16210" y="2772"/>
                  <a:pt x="16317" y="2512"/>
                  <a:pt x="16317" y="2242"/>
                </a:cubicBezTo>
                <a:lnTo>
                  <a:pt x="16317" y="2242"/>
                </a:lnTo>
                <a:cubicBezTo>
                  <a:pt x="16317" y="1972"/>
                  <a:pt x="16210" y="1712"/>
                  <a:pt x="16019" y="1522"/>
                </a:cubicBezTo>
                <a:lnTo>
                  <a:pt x="16019" y="1522"/>
                </a:lnTo>
                <a:cubicBezTo>
                  <a:pt x="15828" y="1330"/>
                  <a:pt x="15569" y="1223"/>
                  <a:pt x="15299" y="1223"/>
                </a:cubicBezTo>
                <a:lnTo>
                  <a:pt x="15299" y="1223"/>
                </a:lnTo>
                <a:lnTo>
                  <a:pt x="0" y="1223"/>
                </a:lnTo>
                <a:lnTo>
                  <a:pt x="0"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502020204030203" pitchFamily="34" charset="0"/>
            </a:endParaRPr>
          </a:p>
        </p:txBody>
      </p:sp>
      <p:sp>
        <p:nvSpPr>
          <p:cNvPr id="7" name="Freeform 6">
            <a:extLst>
              <a:ext uri="{FF2B5EF4-FFF2-40B4-BE49-F238E27FC236}">
                <a16:creationId xmlns:a16="http://schemas.microsoft.com/office/drawing/2014/main" id="{FDFF331E-4E00-5F4B-8FE0-ECC5F82CF14F}"/>
              </a:ext>
            </a:extLst>
          </p:cNvPr>
          <p:cNvSpPr>
            <a:spLocks noChangeArrowheads="1"/>
          </p:cNvSpPr>
          <p:nvPr/>
        </p:nvSpPr>
        <p:spPr bwMode="auto">
          <a:xfrm>
            <a:off x="832" y="1837083"/>
            <a:ext cx="12099072" cy="4114097"/>
          </a:xfrm>
          <a:custGeom>
            <a:avLst/>
            <a:gdLst>
              <a:gd name="connsiteX0" fmla="*/ 5611814 w 24198144"/>
              <a:gd name="connsiteY0" fmla="*/ 8158021 h 8228193"/>
              <a:gd name="connsiteX1" fmla="*/ 5865935 w 24198144"/>
              <a:gd name="connsiteY1" fmla="*/ 8158021 h 8228193"/>
              <a:gd name="connsiteX2" fmla="*/ 5865935 w 24198144"/>
              <a:gd name="connsiteY2" fmla="*/ 8222700 h 8228193"/>
              <a:gd name="connsiteX3" fmla="*/ 5611814 w 24198144"/>
              <a:gd name="connsiteY3" fmla="*/ 8222700 h 8228193"/>
              <a:gd name="connsiteX4" fmla="*/ 9285671 w 24198144"/>
              <a:gd name="connsiteY4" fmla="*/ 8147343 h 8228193"/>
              <a:gd name="connsiteX5" fmla="*/ 9285671 w 24198144"/>
              <a:gd name="connsiteY5" fmla="*/ 8210481 h 8228193"/>
              <a:gd name="connsiteX6" fmla="*/ 9031504 w 24198144"/>
              <a:gd name="connsiteY6" fmla="*/ 8211719 h 8228193"/>
              <a:gd name="connsiteX7" fmla="*/ 9031504 w 24198144"/>
              <a:gd name="connsiteY7" fmla="*/ 8149819 h 8228193"/>
              <a:gd name="connsiteX8" fmla="*/ 9792756 w 24198144"/>
              <a:gd name="connsiteY8" fmla="*/ 8143629 h 8228193"/>
              <a:gd name="connsiteX9" fmla="*/ 9794002 w 24198144"/>
              <a:gd name="connsiteY9" fmla="*/ 8206767 h 8228193"/>
              <a:gd name="connsiteX10" fmla="*/ 9539836 w 24198144"/>
              <a:gd name="connsiteY10" fmla="*/ 8209243 h 8228193"/>
              <a:gd name="connsiteX11" fmla="*/ 9538590 w 24198144"/>
              <a:gd name="connsiteY11" fmla="*/ 8146105 h 8228193"/>
              <a:gd name="connsiteX12" fmla="*/ 10301089 w 24198144"/>
              <a:gd name="connsiteY12" fmla="*/ 8139915 h 8228193"/>
              <a:gd name="connsiteX13" fmla="*/ 10302334 w 24198144"/>
              <a:gd name="connsiteY13" fmla="*/ 8203053 h 8228193"/>
              <a:gd name="connsiteX14" fmla="*/ 10046922 w 24198144"/>
              <a:gd name="connsiteY14" fmla="*/ 8204291 h 8228193"/>
              <a:gd name="connsiteX15" fmla="*/ 10046922 w 24198144"/>
              <a:gd name="connsiteY15" fmla="*/ 8141153 h 8228193"/>
              <a:gd name="connsiteX16" fmla="*/ 14993353 w 24198144"/>
              <a:gd name="connsiteY16" fmla="*/ 8136356 h 8228193"/>
              <a:gd name="connsiteX17" fmla="*/ 14993353 w 24198144"/>
              <a:gd name="connsiteY17" fmla="*/ 8199494 h 8228193"/>
              <a:gd name="connsiteX18" fmla="*/ 14740624 w 24198144"/>
              <a:gd name="connsiteY18" fmla="*/ 8200732 h 8228193"/>
              <a:gd name="connsiteX19" fmla="*/ 14739379 w 24198144"/>
              <a:gd name="connsiteY19" fmla="*/ 8137594 h 8228193"/>
              <a:gd name="connsiteX20" fmla="*/ 10809420 w 24198144"/>
              <a:gd name="connsiteY20" fmla="*/ 8136201 h 8228193"/>
              <a:gd name="connsiteX21" fmla="*/ 10809420 w 24198144"/>
              <a:gd name="connsiteY21" fmla="*/ 8199339 h 8228193"/>
              <a:gd name="connsiteX22" fmla="*/ 10555254 w 24198144"/>
              <a:gd name="connsiteY22" fmla="*/ 8200577 h 8228193"/>
              <a:gd name="connsiteX23" fmla="*/ 10555254 w 24198144"/>
              <a:gd name="connsiteY23" fmla="*/ 8138677 h 8228193"/>
              <a:gd name="connsiteX24" fmla="*/ 15501301 w 24198144"/>
              <a:gd name="connsiteY24" fmla="*/ 8132642 h 8228193"/>
              <a:gd name="connsiteX25" fmla="*/ 15501301 w 24198144"/>
              <a:gd name="connsiteY25" fmla="*/ 8195780 h 8228193"/>
              <a:gd name="connsiteX26" fmla="*/ 15248572 w 24198144"/>
              <a:gd name="connsiteY26" fmla="*/ 8197018 h 8228193"/>
              <a:gd name="connsiteX27" fmla="*/ 15247327 w 24198144"/>
              <a:gd name="connsiteY27" fmla="*/ 8133880 h 8228193"/>
              <a:gd name="connsiteX28" fmla="*/ 11316507 w 24198144"/>
              <a:gd name="connsiteY28" fmla="*/ 8132487 h 8228193"/>
              <a:gd name="connsiteX29" fmla="*/ 11317754 w 24198144"/>
              <a:gd name="connsiteY29" fmla="*/ 8195625 h 8228193"/>
              <a:gd name="connsiteX30" fmla="*/ 11063587 w 24198144"/>
              <a:gd name="connsiteY30" fmla="*/ 8196863 h 8228193"/>
              <a:gd name="connsiteX31" fmla="*/ 11063587 w 24198144"/>
              <a:gd name="connsiteY31" fmla="*/ 8133725 h 8228193"/>
              <a:gd name="connsiteX32" fmla="*/ 16009249 w 24198144"/>
              <a:gd name="connsiteY32" fmla="*/ 8128928 h 8228193"/>
              <a:gd name="connsiteX33" fmla="*/ 16009249 w 24198144"/>
              <a:gd name="connsiteY33" fmla="*/ 8192066 h 8228193"/>
              <a:gd name="connsiteX34" fmla="*/ 15755275 w 24198144"/>
              <a:gd name="connsiteY34" fmla="*/ 8193304 h 8228193"/>
              <a:gd name="connsiteX35" fmla="*/ 15755275 w 24198144"/>
              <a:gd name="connsiteY35" fmla="*/ 8130166 h 8228193"/>
              <a:gd name="connsiteX36" fmla="*/ 11824839 w 24198144"/>
              <a:gd name="connsiteY36" fmla="*/ 8128773 h 8228193"/>
              <a:gd name="connsiteX37" fmla="*/ 11826085 w 24198144"/>
              <a:gd name="connsiteY37" fmla="*/ 8191911 h 8228193"/>
              <a:gd name="connsiteX38" fmla="*/ 11570673 w 24198144"/>
              <a:gd name="connsiteY38" fmla="*/ 8193149 h 8228193"/>
              <a:gd name="connsiteX39" fmla="*/ 11570673 w 24198144"/>
              <a:gd name="connsiteY39" fmla="*/ 8131249 h 8228193"/>
              <a:gd name="connsiteX40" fmla="*/ 16517198 w 24198144"/>
              <a:gd name="connsiteY40" fmla="*/ 8125214 h 8228193"/>
              <a:gd name="connsiteX41" fmla="*/ 16517198 w 24198144"/>
              <a:gd name="connsiteY41" fmla="*/ 8188352 h 8228193"/>
              <a:gd name="connsiteX42" fmla="*/ 16263224 w 24198144"/>
              <a:gd name="connsiteY42" fmla="*/ 8190828 h 8228193"/>
              <a:gd name="connsiteX43" fmla="*/ 16261978 w 24198144"/>
              <a:gd name="connsiteY43" fmla="*/ 8126452 h 8228193"/>
              <a:gd name="connsiteX44" fmla="*/ 23942924 w 24198144"/>
              <a:gd name="connsiteY44" fmla="*/ 8125059 h 8228193"/>
              <a:gd name="connsiteX45" fmla="*/ 24198144 w 24198144"/>
              <a:gd name="connsiteY45" fmla="*/ 8125059 h 8228193"/>
              <a:gd name="connsiteX46" fmla="*/ 24198144 w 24198144"/>
              <a:gd name="connsiteY46" fmla="*/ 8189714 h 8228193"/>
              <a:gd name="connsiteX47" fmla="*/ 23942924 w 24198144"/>
              <a:gd name="connsiteY47" fmla="*/ 8189714 h 8228193"/>
              <a:gd name="connsiteX48" fmla="*/ 23436220 w 24198144"/>
              <a:gd name="connsiteY48" fmla="*/ 8125059 h 8228193"/>
              <a:gd name="connsiteX49" fmla="*/ 23690194 w 24198144"/>
              <a:gd name="connsiteY49" fmla="*/ 8125059 h 8228193"/>
              <a:gd name="connsiteX50" fmla="*/ 23690194 w 24198144"/>
              <a:gd name="connsiteY50" fmla="*/ 8189714 h 8228193"/>
              <a:gd name="connsiteX51" fmla="*/ 23436220 w 24198144"/>
              <a:gd name="connsiteY51" fmla="*/ 8189714 h 8228193"/>
              <a:gd name="connsiteX52" fmla="*/ 22928272 w 24198144"/>
              <a:gd name="connsiteY52" fmla="*/ 8125059 h 8228193"/>
              <a:gd name="connsiteX53" fmla="*/ 23182246 w 24198144"/>
              <a:gd name="connsiteY53" fmla="*/ 8125059 h 8228193"/>
              <a:gd name="connsiteX54" fmla="*/ 23182246 w 24198144"/>
              <a:gd name="connsiteY54" fmla="*/ 8189714 h 8228193"/>
              <a:gd name="connsiteX55" fmla="*/ 22928272 w 24198144"/>
              <a:gd name="connsiteY55" fmla="*/ 8189714 h 8228193"/>
              <a:gd name="connsiteX56" fmla="*/ 22420322 w 24198144"/>
              <a:gd name="connsiteY56" fmla="*/ 8125059 h 8228193"/>
              <a:gd name="connsiteX57" fmla="*/ 22675542 w 24198144"/>
              <a:gd name="connsiteY57" fmla="*/ 8125059 h 8228193"/>
              <a:gd name="connsiteX58" fmla="*/ 22675542 w 24198144"/>
              <a:gd name="connsiteY58" fmla="*/ 8189714 h 8228193"/>
              <a:gd name="connsiteX59" fmla="*/ 22420322 w 24198144"/>
              <a:gd name="connsiteY59" fmla="*/ 8189714 h 8228193"/>
              <a:gd name="connsiteX60" fmla="*/ 21913618 w 24198144"/>
              <a:gd name="connsiteY60" fmla="*/ 8125059 h 8228193"/>
              <a:gd name="connsiteX61" fmla="*/ 22167592 w 24198144"/>
              <a:gd name="connsiteY61" fmla="*/ 8125059 h 8228193"/>
              <a:gd name="connsiteX62" fmla="*/ 22167592 w 24198144"/>
              <a:gd name="connsiteY62" fmla="*/ 8189714 h 8228193"/>
              <a:gd name="connsiteX63" fmla="*/ 21913618 w 24198144"/>
              <a:gd name="connsiteY63" fmla="*/ 8189714 h 8228193"/>
              <a:gd name="connsiteX64" fmla="*/ 21405670 w 24198144"/>
              <a:gd name="connsiteY64" fmla="*/ 8125059 h 8228193"/>
              <a:gd name="connsiteX65" fmla="*/ 21659644 w 24198144"/>
              <a:gd name="connsiteY65" fmla="*/ 8125059 h 8228193"/>
              <a:gd name="connsiteX66" fmla="*/ 21659644 w 24198144"/>
              <a:gd name="connsiteY66" fmla="*/ 8189714 h 8228193"/>
              <a:gd name="connsiteX67" fmla="*/ 21405670 w 24198144"/>
              <a:gd name="connsiteY67" fmla="*/ 8189714 h 8228193"/>
              <a:gd name="connsiteX68" fmla="*/ 20897720 w 24198144"/>
              <a:gd name="connsiteY68" fmla="*/ 8125059 h 8228193"/>
              <a:gd name="connsiteX69" fmla="*/ 21151696 w 24198144"/>
              <a:gd name="connsiteY69" fmla="*/ 8125059 h 8228193"/>
              <a:gd name="connsiteX70" fmla="*/ 21151696 w 24198144"/>
              <a:gd name="connsiteY70" fmla="*/ 8189714 h 8228193"/>
              <a:gd name="connsiteX71" fmla="*/ 20897720 w 24198144"/>
              <a:gd name="connsiteY71" fmla="*/ 8189714 h 8228193"/>
              <a:gd name="connsiteX72" fmla="*/ 12331925 w 24198144"/>
              <a:gd name="connsiteY72" fmla="*/ 8125059 h 8228193"/>
              <a:gd name="connsiteX73" fmla="*/ 12331925 w 24198144"/>
              <a:gd name="connsiteY73" fmla="*/ 8188197 h 8228193"/>
              <a:gd name="connsiteX74" fmla="*/ 12079005 w 24198144"/>
              <a:gd name="connsiteY74" fmla="*/ 8189435 h 8228193"/>
              <a:gd name="connsiteX75" fmla="*/ 12079005 w 24198144"/>
              <a:gd name="connsiteY75" fmla="*/ 8126297 h 8228193"/>
              <a:gd name="connsiteX76" fmla="*/ 17023900 w 24198144"/>
              <a:gd name="connsiteY76" fmla="*/ 8121500 h 8228193"/>
              <a:gd name="connsiteX77" fmla="*/ 17025146 w 24198144"/>
              <a:gd name="connsiteY77" fmla="*/ 8184638 h 8228193"/>
              <a:gd name="connsiteX78" fmla="*/ 16771172 w 24198144"/>
              <a:gd name="connsiteY78" fmla="*/ 8185876 h 8228193"/>
              <a:gd name="connsiteX79" fmla="*/ 16769927 w 24198144"/>
              <a:gd name="connsiteY79" fmla="*/ 8122738 h 8228193"/>
              <a:gd name="connsiteX80" fmla="*/ 17531848 w 24198144"/>
              <a:gd name="connsiteY80" fmla="*/ 8117786 h 8228193"/>
              <a:gd name="connsiteX81" fmla="*/ 17531848 w 24198144"/>
              <a:gd name="connsiteY81" fmla="*/ 8180924 h 8228193"/>
              <a:gd name="connsiteX82" fmla="*/ 17277874 w 24198144"/>
              <a:gd name="connsiteY82" fmla="*/ 8182162 h 8228193"/>
              <a:gd name="connsiteX83" fmla="*/ 17277874 w 24198144"/>
              <a:gd name="connsiteY83" fmla="*/ 8119024 h 8228193"/>
              <a:gd name="connsiteX84" fmla="*/ 18039796 w 24198144"/>
              <a:gd name="connsiteY84" fmla="*/ 8114072 h 8228193"/>
              <a:gd name="connsiteX85" fmla="*/ 18039796 w 24198144"/>
              <a:gd name="connsiteY85" fmla="*/ 8177210 h 8228193"/>
              <a:gd name="connsiteX86" fmla="*/ 17785824 w 24198144"/>
              <a:gd name="connsiteY86" fmla="*/ 8178448 h 8228193"/>
              <a:gd name="connsiteX87" fmla="*/ 17785824 w 24198144"/>
              <a:gd name="connsiteY87" fmla="*/ 8115310 h 8228193"/>
              <a:gd name="connsiteX88" fmla="*/ 18728390 w 24198144"/>
              <a:gd name="connsiteY88" fmla="*/ 4048795 h 8228193"/>
              <a:gd name="connsiteX89" fmla="*/ 18983784 w 24198144"/>
              <a:gd name="connsiteY89" fmla="*/ 4048795 h 8228193"/>
              <a:gd name="connsiteX90" fmla="*/ 18983784 w 24198144"/>
              <a:gd name="connsiteY90" fmla="*/ 4113426 h 8228193"/>
              <a:gd name="connsiteX91" fmla="*/ 18728390 w 24198144"/>
              <a:gd name="connsiteY91" fmla="*/ 4113426 h 8228193"/>
              <a:gd name="connsiteX92" fmla="*/ 18221342 w 24198144"/>
              <a:gd name="connsiteY92" fmla="*/ 4048795 h 8228193"/>
              <a:gd name="connsiteX93" fmla="*/ 18475488 w 24198144"/>
              <a:gd name="connsiteY93" fmla="*/ 4048795 h 8228193"/>
              <a:gd name="connsiteX94" fmla="*/ 18475488 w 24198144"/>
              <a:gd name="connsiteY94" fmla="*/ 4113426 h 8228193"/>
              <a:gd name="connsiteX95" fmla="*/ 18221342 w 24198144"/>
              <a:gd name="connsiteY95" fmla="*/ 4113426 h 8228193"/>
              <a:gd name="connsiteX96" fmla="*/ 17713048 w 24198144"/>
              <a:gd name="connsiteY96" fmla="*/ 4048795 h 8228193"/>
              <a:gd name="connsiteX97" fmla="*/ 17967196 w 24198144"/>
              <a:gd name="connsiteY97" fmla="*/ 4048795 h 8228193"/>
              <a:gd name="connsiteX98" fmla="*/ 17967196 w 24198144"/>
              <a:gd name="connsiteY98" fmla="*/ 4113426 h 8228193"/>
              <a:gd name="connsiteX99" fmla="*/ 17713048 w 24198144"/>
              <a:gd name="connsiteY99" fmla="*/ 4113426 h 8228193"/>
              <a:gd name="connsiteX100" fmla="*/ 17204754 w 24198144"/>
              <a:gd name="connsiteY100" fmla="*/ 4048795 h 8228193"/>
              <a:gd name="connsiteX101" fmla="*/ 17458900 w 24198144"/>
              <a:gd name="connsiteY101" fmla="*/ 4048795 h 8228193"/>
              <a:gd name="connsiteX102" fmla="*/ 17458900 w 24198144"/>
              <a:gd name="connsiteY102" fmla="*/ 4113426 h 8228193"/>
              <a:gd name="connsiteX103" fmla="*/ 17204754 w 24198144"/>
              <a:gd name="connsiteY103" fmla="*/ 4113426 h 8228193"/>
              <a:gd name="connsiteX104" fmla="*/ 16697706 w 24198144"/>
              <a:gd name="connsiteY104" fmla="*/ 4048795 h 8228193"/>
              <a:gd name="connsiteX105" fmla="*/ 16951852 w 24198144"/>
              <a:gd name="connsiteY105" fmla="*/ 4048795 h 8228193"/>
              <a:gd name="connsiteX106" fmla="*/ 16951852 w 24198144"/>
              <a:gd name="connsiteY106" fmla="*/ 4113426 h 8228193"/>
              <a:gd name="connsiteX107" fmla="*/ 16697706 w 24198144"/>
              <a:gd name="connsiteY107" fmla="*/ 4113426 h 8228193"/>
              <a:gd name="connsiteX108" fmla="*/ 16189413 w 24198144"/>
              <a:gd name="connsiteY108" fmla="*/ 4048795 h 8228193"/>
              <a:gd name="connsiteX109" fmla="*/ 16443560 w 24198144"/>
              <a:gd name="connsiteY109" fmla="*/ 4048795 h 8228193"/>
              <a:gd name="connsiteX110" fmla="*/ 16443560 w 24198144"/>
              <a:gd name="connsiteY110" fmla="*/ 4113426 h 8228193"/>
              <a:gd name="connsiteX111" fmla="*/ 16189413 w 24198144"/>
              <a:gd name="connsiteY111" fmla="*/ 4113426 h 8228193"/>
              <a:gd name="connsiteX112" fmla="*/ 15681119 w 24198144"/>
              <a:gd name="connsiteY112" fmla="*/ 4048795 h 8228193"/>
              <a:gd name="connsiteX113" fmla="*/ 15935266 w 24198144"/>
              <a:gd name="connsiteY113" fmla="*/ 4048795 h 8228193"/>
              <a:gd name="connsiteX114" fmla="*/ 15935266 w 24198144"/>
              <a:gd name="connsiteY114" fmla="*/ 4113426 h 8228193"/>
              <a:gd name="connsiteX115" fmla="*/ 15681119 w 24198144"/>
              <a:gd name="connsiteY115" fmla="*/ 4113426 h 8228193"/>
              <a:gd name="connsiteX116" fmla="*/ 15174071 w 24198144"/>
              <a:gd name="connsiteY116" fmla="*/ 4048795 h 8228193"/>
              <a:gd name="connsiteX117" fmla="*/ 15426972 w 24198144"/>
              <a:gd name="connsiteY117" fmla="*/ 4048795 h 8228193"/>
              <a:gd name="connsiteX118" fmla="*/ 15426972 w 24198144"/>
              <a:gd name="connsiteY118" fmla="*/ 4113426 h 8228193"/>
              <a:gd name="connsiteX119" fmla="*/ 15174071 w 24198144"/>
              <a:gd name="connsiteY119" fmla="*/ 4113426 h 8228193"/>
              <a:gd name="connsiteX120" fmla="*/ 14665777 w 24198144"/>
              <a:gd name="connsiteY120" fmla="*/ 4048795 h 8228193"/>
              <a:gd name="connsiteX121" fmla="*/ 14918678 w 24198144"/>
              <a:gd name="connsiteY121" fmla="*/ 4048795 h 8228193"/>
              <a:gd name="connsiteX122" fmla="*/ 14918678 w 24198144"/>
              <a:gd name="connsiteY122" fmla="*/ 4113426 h 8228193"/>
              <a:gd name="connsiteX123" fmla="*/ 14665777 w 24198144"/>
              <a:gd name="connsiteY123" fmla="*/ 4113426 h 8228193"/>
              <a:gd name="connsiteX124" fmla="*/ 14157483 w 24198144"/>
              <a:gd name="connsiteY124" fmla="*/ 4048795 h 8228193"/>
              <a:gd name="connsiteX125" fmla="*/ 14411630 w 24198144"/>
              <a:gd name="connsiteY125" fmla="*/ 4048795 h 8228193"/>
              <a:gd name="connsiteX126" fmla="*/ 14411630 w 24198144"/>
              <a:gd name="connsiteY126" fmla="*/ 4113426 h 8228193"/>
              <a:gd name="connsiteX127" fmla="*/ 14157483 w 24198144"/>
              <a:gd name="connsiteY127" fmla="*/ 4113426 h 8228193"/>
              <a:gd name="connsiteX128" fmla="*/ 13649190 w 24198144"/>
              <a:gd name="connsiteY128" fmla="*/ 4048795 h 8228193"/>
              <a:gd name="connsiteX129" fmla="*/ 13903336 w 24198144"/>
              <a:gd name="connsiteY129" fmla="*/ 4048795 h 8228193"/>
              <a:gd name="connsiteX130" fmla="*/ 13903336 w 24198144"/>
              <a:gd name="connsiteY130" fmla="*/ 4113426 h 8228193"/>
              <a:gd name="connsiteX131" fmla="*/ 13649190 w 24198144"/>
              <a:gd name="connsiteY131" fmla="*/ 4113426 h 8228193"/>
              <a:gd name="connsiteX132" fmla="*/ 13142142 w 24198144"/>
              <a:gd name="connsiteY132" fmla="*/ 4048795 h 8228193"/>
              <a:gd name="connsiteX133" fmla="*/ 13395042 w 24198144"/>
              <a:gd name="connsiteY133" fmla="*/ 4048795 h 8228193"/>
              <a:gd name="connsiteX134" fmla="*/ 13395042 w 24198144"/>
              <a:gd name="connsiteY134" fmla="*/ 4113426 h 8228193"/>
              <a:gd name="connsiteX135" fmla="*/ 13142142 w 24198144"/>
              <a:gd name="connsiteY135" fmla="*/ 4113426 h 8228193"/>
              <a:gd name="connsiteX136" fmla="*/ 12633848 w 24198144"/>
              <a:gd name="connsiteY136" fmla="*/ 4048795 h 8228193"/>
              <a:gd name="connsiteX137" fmla="*/ 12887994 w 24198144"/>
              <a:gd name="connsiteY137" fmla="*/ 4048795 h 8228193"/>
              <a:gd name="connsiteX138" fmla="*/ 12887994 w 24198144"/>
              <a:gd name="connsiteY138" fmla="*/ 4113426 h 8228193"/>
              <a:gd name="connsiteX139" fmla="*/ 12633848 w 24198144"/>
              <a:gd name="connsiteY139" fmla="*/ 4113426 h 8228193"/>
              <a:gd name="connsiteX140" fmla="*/ 12126800 w 24198144"/>
              <a:gd name="connsiteY140" fmla="*/ 4048795 h 8228193"/>
              <a:gd name="connsiteX141" fmla="*/ 12379701 w 24198144"/>
              <a:gd name="connsiteY141" fmla="*/ 4048795 h 8228193"/>
              <a:gd name="connsiteX142" fmla="*/ 12379701 w 24198144"/>
              <a:gd name="connsiteY142" fmla="*/ 4113426 h 8228193"/>
              <a:gd name="connsiteX143" fmla="*/ 12126800 w 24198144"/>
              <a:gd name="connsiteY143" fmla="*/ 4113426 h 8228193"/>
              <a:gd name="connsiteX144" fmla="*/ 11618506 w 24198144"/>
              <a:gd name="connsiteY144" fmla="*/ 4048795 h 8228193"/>
              <a:gd name="connsiteX145" fmla="*/ 11872653 w 24198144"/>
              <a:gd name="connsiteY145" fmla="*/ 4048795 h 8228193"/>
              <a:gd name="connsiteX146" fmla="*/ 11872653 w 24198144"/>
              <a:gd name="connsiteY146" fmla="*/ 4113426 h 8228193"/>
              <a:gd name="connsiteX147" fmla="*/ 11618506 w 24198144"/>
              <a:gd name="connsiteY147" fmla="*/ 4113426 h 8228193"/>
              <a:gd name="connsiteX148" fmla="*/ 11111458 w 24198144"/>
              <a:gd name="connsiteY148" fmla="*/ 4048795 h 8228193"/>
              <a:gd name="connsiteX149" fmla="*/ 11365605 w 24198144"/>
              <a:gd name="connsiteY149" fmla="*/ 4048795 h 8228193"/>
              <a:gd name="connsiteX150" fmla="*/ 11365605 w 24198144"/>
              <a:gd name="connsiteY150" fmla="*/ 4113426 h 8228193"/>
              <a:gd name="connsiteX151" fmla="*/ 11111458 w 24198144"/>
              <a:gd name="connsiteY151" fmla="*/ 4113426 h 8228193"/>
              <a:gd name="connsiteX152" fmla="*/ 10603164 w 24198144"/>
              <a:gd name="connsiteY152" fmla="*/ 4048795 h 8228193"/>
              <a:gd name="connsiteX153" fmla="*/ 10857311 w 24198144"/>
              <a:gd name="connsiteY153" fmla="*/ 4048795 h 8228193"/>
              <a:gd name="connsiteX154" fmla="*/ 10857311 w 24198144"/>
              <a:gd name="connsiteY154" fmla="*/ 4113426 h 8228193"/>
              <a:gd name="connsiteX155" fmla="*/ 10603164 w 24198144"/>
              <a:gd name="connsiteY155" fmla="*/ 4113426 h 8228193"/>
              <a:gd name="connsiteX156" fmla="*/ 10094871 w 24198144"/>
              <a:gd name="connsiteY156" fmla="*/ 4048795 h 8228193"/>
              <a:gd name="connsiteX157" fmla="*/ 10349018 w 24198144"/>
              <a:gd name="connsiteY157" fmla="*/ 4048795 h 8228193"/>
              <a:gd name="connsiteX158" fmla="*/ 10349018 w 24198144"/>
              <a:gd name="connsiteY158" fmla="*/ 4113426 h 8228193"/>
              <a:gd name="connsiteX159" fmla="*/ 10094871 w 24198144"/>
              <a:gd name="connsiteY159" fmla="*/ 4113426 h 8228193"/>
              <a:gd name="connsiteX160" fmla="*/ 9586576 w 24198144"/>
              <a:gd name="connsiteY160" fmla="*/ 4048795 h 8228193"/>
              <a:gd name="connsiteX161" fmla="*/ 9841970 w 24198144"/>
              <a:gd name="connsiteY161" fmla="*/ 4048795 h 8228193"/>
              <a:gd name="connsiteX162" fmla="*/ 9841970 w 24198144"/>
              <a:gd name="connsiteY162" fmla="*/ 4113426 h 8228193"/>
              <a:gd name="connsiteX163" fmla="*/ 9586576 w 24198144"/>
              <a:gd name="connsiteY163" fmla="*/ 4113426 h 8228193"/>
              <a:gd name="connsiteX164" fmla="*/ 9079529 w 24198144"/>
              <a:gd name="connsiteY164" fmla="*/ 4048795 h 8228193"/>
              <a:gd name="connsiteX165" fmla="*/ 9333676 w 24198144"/>
              <a:gd name="connsiteY165" fmla="*/ 4048795 h 8228193"/>
              <a:gd name="connsiteX166" fmla="*/ 9333676 w 24198144"/>
              <a:gd name="connsiteY166" fmla="*/ 4113426 h 8228193"/>
              <a:gd name="connsiteX167" fmla="*/ 9079529 w 24198144"/>
              <a:gd name="connsiteY167" fmla="*/ 4113426 h 8228193"/>
              <a:gd name="connsiteX168" fmla="*/ 8571235 w 24198144"/>
              <a:gd name="connsiteY168" fmla="*/ 4048795 h 8228193"/>
              <a:gd name="connsiteX169" fmla="*/ 8825383 w 24198144"/>
              <a:gd name="connsiteY169" fmla="*/ 4048795 h 8228193"/>
              <a:gd name="connsiteX170" fmla="*/ 8825383 w 24198144"/>
              <a:gd name="connsiteY170" fmla="*/ 4113426 h 8228193"/>
              <a:gd name="connsiteX171" fmla="*/ 8571235 w 24198144"/>
              <a:gd name="connsiteY171" fmla="*/ 4113426 h 8228193"/>
              <a:gd name="connsiteX172" fmla="*/ 8062944 w 24198144"/>
              <a:gd name="connsiteY172" fmla="*/ 4048795 h 8228193"/>
              <a:gd name="connsiteX173" fmla="*/ 8317091 w 24198144"/>
              <a:gd name="connsiteY173" fmla="*/ 4048795 h 8228193"/>
              <a:gd name="connsiteX174" fmla="*/ 8317091 w 24198144"/>
              <a:gd name="connsiteY174" fmla="*/ 4113426 h 8228193"/>
              <a:gd name="connsiteX175" fmla="*/ 8062944 w 24198144"/>
              <a:gd name="connsiteY175" fmla="*/ 4113426 h 8228193"/>
              <a:gd name="connsiteX176" fmla="*/ 7555896 w 24198144"/>
              <a:gd name="connsiteY176" fmla="*/ 4048795 h 8228193"/>
              <a:gd name="connsiteX177" fmla="*/ 7810042 w 24198144"/>
              <a:gd name="connsiteY177" fmla="*/ 4048795 h 8228193"/>
              <a:gd name="connsiteX178" fmla="*/ 7810042 w 24198144"/>
              <a:gd name="connsiteY178" fmla="*/ 4113426 h 8228193"/>
              <a:gd name="connsiteX179" fmla="*/ 7555896 w 24198144"/>
              <a:gd name="connsiteY179" fmla="*/ 4113426 h 8228193"/>
              <a:gd name="connsiteX180" fmla="*/ 7047602 w 24198144"/>
              <a:gd name="connsiteY180" fmla="*/ 4048795 h 8228193"/>
              <a:gd name="connsiteX181" fmla="*/ 7301749 w 24198144"/>
              <a:gd name="connsiteY181" fmla="*/ 4048795 h 8228193"/>
              <a:gd name="connsiteX182" fmla="*/ 7301749 w 24198144"/>
              <a:gd name="connsiteY182" fmla="*/ 4113426 h 8228193"/>
              <a:gd name="connsiteX183" fmla="*/ 7047602 w 24198144"/>
              <a:gd name="connsiteY183" fmla="*/ 4113426 h 8228193"/>
              <a:gd name="connsiteX184" fmla="*/ 6539309 w 24198144"/>
              <a:gd name="connsiteY184" fmla="*/ 4048795 h 8228193"/>
              <a:gd name="connsiteX185" fmla="*/ 6793455 w 24198144"/>
              <a:gd name="connsiteY185" fmla="*/ 4048795 h 8228193"/>
              <a:gd name="connsiteX186" fmla="*/ 6793455 w 24198144"/>
              <a:gd name="connsiteY186" fmla="*/ 4113426 h 8228193"/>
              <a:gd name="connsiteX187" fmla="*/ 6539309 w 24198144"/>
              <a:gd name="connsiteY187" fmla="*/ 4113426 h 8228193"/>
              <a:gd name="connsiteX188" fmla="*/ 6032260 w 24198144"/>
              <a:gd name="connsiteY188" fmla="*/ 4048795 h 8228193"/>
              <a:gd name="connsiteX189" fmla="*/ 6285161 w 24198144"/>
              <a:gd name="connsiteY189" fmla="*/ 4048795 h 8228193"/>
              <a:gd name="connsiteX190" fmla="*/ 6285161 w 24198144"/>
              <a:gd name="connsiteY190" fmla="*/ 4113426 h 8228193"/>
              <a:gd name="connsiteX191" fmla="*/ 6032260 w 24198144"/>
              <a:gd name="connsiteY191" fmla="*/ 4113426 h 8228193"/>
              <a:gd name="connsiteX192" fmla="*/ 5523967 w 24198144"/>
              <a:gd name="connsiteY192" fmla="*/ 4048795 h 8228193"/>
              <a:gd name="connsiteX193" fmla="*/ 5776867 w 24198144"/>
              <a:gd name="connsiteY193" fmla="*/ 4048795 h 8228193"/>
              <a:gd name="connsiteX194" fmla="*/ 5776867 w 24198144"/>
              <a:gd name="connsiteY194" fmla="*/ 4113426 h 8228193"/>
              <a:gd name="connsiteX195" fmla="*/ 5523967 w 24198144"/>
              <a:gd name="connsiteY195" fmla="*/ 4113426 h 8228193"/>
              <a:gd name="connsiteX196" fmla="*/ 5015673 w 24198144"/>
              <a:gd name="connsiteY196" fmla="*/ 4048795 h 8228193"/>
              <a:gd name="connsiteX197" fmla="*/ 5179238 w 24198144"/>
              <a:gd name="connsiteY197" fmla="*/ 4048795 h 8228193"/>
              <a:gd name="connsiteX198" fmla="*/ 5269820 w 24198144"/>
              <a:gd name="connsiteY198" fmla="*/ 4048795 h 8228193"/>
              <a:gd name="connsiteX199" fmla="*/ 5269820 w 24198144"/>
              <a:gd name="connsiteY199" fmla="*/ 4113426 h 8228193"/>
              <a:gd name="connsiteX200" fmla="*/ 5135565 w 24198144"/>
              <a:gd name="connsiteY200" fmla="*/ 4113426 h 8228193"/>
              <a:gd name="connsiteX201" fmla="*/ 4997845 w 24198144"/>
              <a:gd name="connsiteY201" fmla="*/ 4120701 h 8228193"/>
              <a:gd name="connsiteX202" fmla="*/ 4473764 w 24198144"/>
              <a:gd name="connsiteY202" fmla="*/ 4264434 h 8228193"/>
              <a:gd name="connsiteX203" fmla="*/ 3876728 w 24198144"/>
              <a:gd name="connsiteY203" fmla="*/ 4704436 h 8228193"/>
              <a:gd name="connsiteX204" fmla="*/ 3476627 w 24198144"/>
              <a:gd name="connsiteY204" fmla="*/ 5361323 h 8228193"/>
              <a:gd name="connsiteX205" fmla="*/ 3337028 w 24198144"/>
              <a:gd name="connsiteY205" fmla="*/ 6137871 h 8228193"/>
              <a:gd name="connsiteX206" fmla="*/ 3476627 w 24198144"/>
              <a:gd name="connsiteY206" fmla="*/ 6914419 h 8228193"/>
              <a:gd name="connsiteX207" fmla="*/ 3876728 w 24198144"/>
              <a:gd name="connsiteY207" fmla="*/ 7571306 h 8228193"/>
              <a:gd name="connsiteX208" fmla="*/ 4473764 w 24198144"/>
              <a:gd name="connsiteY208" fmla="*/ 8011309 h 8228193"/>
              <a:gd name="connsiteX209" fmla="*/ 4997845 w 24198144"/>
              <a:gd name="connsiteY209" fmla="*/ 8155042 h 8228193"/>
              <a:gd name="connsiteX210" fmla="*/ 5103570 w 24198144"/>
              <a:gd name="connsiteY210" fmla="*/ 8160627 h 8228193"/>
              <a:gd name="connsiteX211" fmla="*/ 5103570 w 24198144"/>
              <a:gd name="connsiteY211" fmla="*/ 8158021 h 8228193"/>
              <a:gd name="connsiteX212" fmla="*/ 5357691 w 24198144"/>
              <a:gd name="connsiteY212" fmla="*/ 8158021 h 8228193"/>
              <a:gd name="connsiteX213" fmla="*/ 5357691 w 24198144"/>
              <a:gd name="connsiteY213" fmla="*/ 8222700 h 8228193"/>
              <a:gd name="connsiteX214" fmla="*/ 5179238 w 24198144"/>
              <a:gd name="connsiteY214" fmla="*/ 8222700 h 8228193"/>
              <a:gd name="connsiteX215" fmla="*/ 5179238 w 24198144"/>
              <a:gd name="connsiteY215" fmla="*/ 8228193 h 8228193"/>
              <a:gd name="connsiteX216" fmla="*/ 4451329 w 24198144"/>
              <a:gd name="connsiteY216" fmla="*/ 8068646 h 8228193"/>
              <a:gd name="connsiteX217" fmla="*/ 3835596 w 24198144"/>
              <a:gd name="connsiteY217" fmla="*/ 7616179 h 8228193"/>
              <a:gd name="connsiteX218" fmla="*/ 3424277 w 24198144"/>
              <a:gd name="connsiteY218" fmla="*/ 6938102 h 8228193"/>
              <a:gd name="connsiteX219" fmla="*/ 3279693 w 24198144"/>
              <a:gd name="connsiteY219" fmla="*/ 6137871 h 8228193"/>
              <a:gd name="connsiteX220" fmla="*/ 3424277 w 24198144"/>
              <a:gd name="connsiteY220" fmla="*/ 5337640 h 8228193"/>
              <a:gd name="connsiteX221" fmla="*/ 3835596 w 24198144"/>
              <a:gd name="connsiteY221" fmla="*/ 4659563 h 8228193"/>
              <a:gd name="connsiteX222" fmla="*/ 4451329 w 24198144"/>
              <a:gd name="connsiteY222" fmla="*/ 4207096 h 8228193"/>
              <a:gd name="connsiteX223" fmla="*/ 4992235 w 24198144"/>
              <a:gd name="connsiteY223" fmla="*/ 4058806 h 8228193"/>
              <a:gd name="connsiteX224" fmla="*/ 5015673 w 24198144"/>
              <a:gd name="connsiteY224" fmla="*/ 4057552 h 8228193"/>
              <a:gd name="connsiteX225" fmla="*/ 19244148 w 24198144"/>
              <a:gd name="connsiteY225" fmla="*/ 4 h 8228193"/>
              <a:gd name="connsiteX226" fmla="*/ 19972056 w 24198144"/>
              <a:gd name="connsiteY226" fmla="*/ 155770 h 8228193"/>
              <a:gd name="connsiteX227" fmla="*/ 20587788 w 24198144"/>
              <a:gd name="connsiteY227" fmla="*/ 601884 h 8228193"/>
              <a:gd name="connsiteX228" fmla="*/ 20999108 w 24198144"/>
              <a:gd name="connsiteY228" fmla="*/ 1269810 h 8228193"/>
              <a:gd name="connsiteX229" fmla="*/ 21143692 w 24198144"/>
              <a:gd name="connsiteY229" fmla="*/ 2057363 h 8228193"/>
              <a:gd name="connsiteX230" fmla="*/ 20999108 w 24198144"/>
              <a:gd name="connsiteY230" fmla="*/ 2844916 h 8228193"/>
              <a:gd name="connsiteX231" fmla="*/ 20587788 w 24198144"/>
              <a:gd name="connsiteY231" fmla="*/ 3512842 h 8228193"/>
              <a:gd name="connsiteX232" fmla="*/ 19972056 w 24198144"/>
              <a:gd name="connsiteY232" fmla="*/ 3957710 h 8228193"/>
              <a:gd name="connsiteX233" fmla="*/ 19430448 w 24198144"/>
              <a:gd name="connsiteY233" fmla="*/ 4103858 h 8228193"/>
              <a:gd name="connsiteX234" fmla="*/ 19363756 w 24198144"/>
              <a:gd name="connsiteY234" fmla="*/ 4107301 h 8228193"/>
              <a:gd name="connsiteX235" fmla="*/ 19363756 w 24198144"/>
              <a:gd name="connsiteY235" fmla="*/ 4113426 h 8228193"/>
              <a:gd name="connsiteX236" fmla="*/ 19245126 w 24198144"/>
              <a:gd name="connsiteY236" fmla="*/ 4113426 h 8228193"/>
              <a:gd name="connsiteX237" fmla="*/ 19244148 w 24198144"/>
              <a:gd name="connsiteY237" fmla="*/ 4113476 h 8228193"/>
              <a:gd name="connsiteX238" fmla="*/ 19244148 w 24198144"/>
              <a:gd name="connsiteY238" fmla="*/ 4113426 h 8228193"/>
              <a:gd name="connsiteX239" fmla="*/ 19236684 w 24198144"/>
              <a:gd name="connsiteY239" fmla="*/ 4113426 h 8228193"/>
              <a:gd name="connsiteX240" fmla="*/ 19236684 w 24198144"/>
              <a:gd name="connsiteY240" fmla="*/ 4048795 h 8228193"/>
              <a:gd name="connsiteX241" fmla="*/ 19334386 w 24198144"/>
              <a:gd name="connsiteY241" fmla="*/ 4048795 h 8228193"/>
              <a:gd name="connsiteX242" fmla="*/ 19425014 w 24198144"/>
              <a:gd name="connsiteY242" fmla="*/ 4043907 h 8228193"/>
              <a:gd name="connsiteX243" fmla="*/ 19949622 w 24198144"/>
              <a:gd name="connsiteY243" fmla="*/ 3900388 h 8228193"/>
              <a:gd name="connsiteX244" fmla="*/ 20546656 w 24198144"/>
              <a:gd name="connsiteY244" fmla="*/ 3469227 h 8228193"/>
              <a:gd name="connsiteX245" fmla="*/ 20946758 w 24198144"/>
              <a:gd name="connsiteY245" fmla="*/ 2821240 h 8228193"/>
              <a:gd name="connsiteX246" fmla="*/ 21086358 w 24198144"/>
              <a:gd name="connsiteY246" fmla="*/ 2057363 h 8228193"/>
              <a:gd name="connsiteX247" fmla="*/ 20946758 w 24198144"/>
              <a:gd name="connsiteY247" fmla="*/ 1293486 h 8228193"/>
              <a:gd name="connsiteX248" fmla="*/ 20546656 w 24198144"/>
              <a:gd name="connsiteY248" fmla="*/ 646745 h 8228193"/>
              <a:gd name="connsiteX249" fmla="*/ 19949622 w 24198144"/>
              <a:gd name="connsiteY249" fmla="*/ 213092 h 8228193"/>
              <a:gd name="connsiteX250" fmla="*/ 19244148 w 24198144"/>
              <a:gd name="connsiteY250" fmla="*/ 61064 h 8228193"/>
              <a:gd name="connsiteX251" fmla="*/ 18600290 w 24198144"/>
              <a:gd name="connsiteY251" fmla="*/ 0 h 8228193"/>
              <a:gd name="connsiteX252" fmla="*/ 18852850 w 24198144"/>
              <a:gd name="connsiteY252" fmla="*/ 0 h 8228193"/>
              <a:gd name="connsiteX253" fmla="*/ 18852850 w 24198144"/>
              <a:gd name="connsiteY253" fmla="*/ 64655 h 8228193"/>
              <a:gd name="connsiteX254" fmla="*/ 18600290 w 24198144"/>
              <a:gd name="connsiteY254" fmla="*/ 64655 h 8228193"/>
              <a:gd name="connsiteX255" fmla="*/ 18092680 w 24198144"/>
              <a:gd name="connsiteY255" fmla="*/ 0 h 8228193"/>
              <a:gd name="connsiteX256" fmla="*/ 18345242 w 24198144"/>
              <a:gd name="connsiteY256" fmla="*/ 0 h 8228193"/>
              <a:gd name="connsiteX257" fmla="*/ 18345242 w 24198144"/>
              <a:gd name="connsiteY257" fmla="*/ 64655 h 8228193"/>
              <a:gd name="connsiteX258" fmla="*/ 18092680 w 24198144"/>
              <a:gd name="connsiteY258" fmla="*/ 64655 h 8228193"/>
              <a:gd name="connsiteX259" fmla="*/ 17585072 w 24198144"/>
              <a:gd name="connsiteY259" fmla="*/ 0 h 8228193"/>
              <a:gd name="connsiteX260" fmla="*/ 17838876 w 24198144"/>
              <a:gd name="connsiteY260" fmla="*/ 0 h 8228193"/>
              <a:gd name="connsiteX261" fmla="*/ 17838876 w 24198144"/>
              <a:gd name="connsiteY261" fmla="*/ 64655 h 8228193"/>
              <a:gd name="connsiteX262" fmla="*/ 17585072 w 24198144"/>
              <a:gd name="connsiteY262" fmla="*/ 64655 h 8228193"/>
              <a:gd name="connsiteX263" fmla="*/ 14231493 w 24198144"/>
              <a:gd name="connsiteY263" fmla="*/ 0 h 8228193"/>
              <a:gd name="connsiteX264" fmla="*/ 14485424 w 24198144"/>
              <a:gd name="connsiteY264" fmla="*/ 0 h 8228193"/>
              <a:gd name="connsiteX265" fmla="*/ 14485424 w 24198144"/>
              <a:gd name="connsiteY265" fmla="*/ 64655 h 8228193"/>
              <a:gd name="connsiteX266" fmla="*/ 14231493 w 24198144"/>
              <a:gd name="connsiteY266" fmla="*/ 64655 h 8228193"/>
              <a:gd name="connsiteX267" fmla="*/ 13724874 w 24198144"/>
              <a:gd name="connsiteY267" fmla="*/ 0 h 8228193"/>
              <a:gd name="connsiteX268" fmla="*/ 13977561 w 24198144"/>
              <a:gd name="connsiteY268" fmla="*/ 0 h 8228193"/>
              <a:gd name="connsiteX269" fmla="*/ 13977561 w 24198144"/>
              <a:gd name="connsiteY269" fmla="*/ 64655 h 8228193"/>
              <a:gd name="connsiteX270" fmla="*/ 13724874 w 24198144"/>
              <a:gd name="connsiteY270" fmla="*/ 64655 h 8228193"/>
              <a:gd name="connsiteX271" fmla="*/ 13217011 w 24198144"/>
              <a:gd name="connsiteY271" fmla="*/ 0 h 8228193"/>
              <a:gd name="connsiteX272" fmla="*/ 13469698 w 24198144"/>
              <a:gd name="connsiteY272" fmla="*/ 0 h 8228193"/>
              <a:gd name="connsiteX273" fmla="*/ 13469698 w 24198144"/>
              <a:gd name="connsiteY273" fmla="*/ 64655 h 8228193"/>
              <a:gd name="connsiteX274" fmla="*/ 13217011 w 24198144"/>
              <a:gd name="connsiteY274" fmla="*/ 64655 h 8228193"/>
              <a:gd name="connsiteX275" fmla="*/ 12709148 w 24198144"/>
              <a:gd name="connsiteY275" fmla="*/ 0 h 8228193"/>
              <a:gd name="connsiteX276" fmla="*/ 12963080 w 24198144"/>
              <a:gd name="connsiteY276" fmla="*/ 0 h 8228193"/>
              <a:gd name="connsiteX277" fmla="*/ 12963080 w 24198144"/>
              <a:gd name="connsiteY277" fmla="*/ 64655 h 8228193"/>
              <a:gd name="connsiteX278" fmla="*/ 12709148 w 24198144"/>
              <a:gd name="connsiteY278" fmla="*/ 64655 h 8228193"/>
              <a:gd name="connsiteX279" fmla="*/ 12202529 w 24198144"/>
              <a:gd name="connsiteY279" fmla="*/ 0 h 8228193"/>
              <a:gd name="connsiteX280" fmla="*/ 12455216 w 24198144"/>
              <a:gd name="connsiteY280" fmla="*/ 0 h 8228193"/>
              <a:gd name="connsiteX281" fmla="*/ 12455216 w 24198144"/>
              <a:gd name="connsiteY281" fmla="*/ 64655 h 8228193"/>
              <a:gd name="connsiteX282" fmla="*/ 12202529 w 24198144"/>
              <a:gd name="connsiteY282" fmla="*/ 64655 h 8228193"/>
              <a:gd name="connsiteX283" fmla="*/ 11695912 w 24198144"/>
              <a:gd name="connsiteY283" fmla="*/ 0 h 8228193"/>
              <a:gd name="connsiteX284" fmla="*/ 11948598 w 24198144"/>
              <a:gd name="connsiteY284" fmla="*/ 0 h 8228193"/>
              <a:gd name="connsiteX285" fmla="*/ 11948598 w 24198144"/>
              <a:gd name="connsiteY285" fmla="*/ 64655 h 8228193"/>
              <a:gd name="connsiteX286" fmla="*/ 11695912 w 24198144"/>
              <a:gd name="connsiteY286" fmla="*/ 64655 h 8228193"/>
              <a:gd name="connsiteX287" fmla="*/ 8380405 w 24198144"/>
              <a:gd name="connsiteY287" fmla="*/ 0 h 8228193"/>
              <a:gd name="connsiteX288" fmla="*/ 8634720 w 24198144"/>
              <a:gd name="connsiteY288" fmla="*/ 0 h 8228193"/>
              <a:gd name="connsiteX289" fmla="*/ 8634720 w 24198144"/>
              <a:gd name="connsiteY289" fmla="*/ 64655 h 8228193"/>
              <a:gd name="connsiteX290" fmla="*/ 8380405 w 24198144"/>
              <a:gd name="connsiteY290" fmla="*/ 64655 h 8228193"/>
              <a:gd name="connsiteX291" fmla="*/ 7871770 w 24198144"/>
              <a:gd name="connsiteY291" fmla="*/ 0 h 8228193"/>
              <a:gd name="connsiteX292" fmla="*/ 8127334 w 24198144"/>
              <a:gd name="connsiteY292" fmla="*/ 0 h 8228193"/>
              <a:gd name="connsiteX293" fmla="*/ 8127334 w 24198144"/>
              <a:gd name="connsiteY293" fmla="*/ 64655 h 8228193"/>
              <a:gd name="connsiteX294" fmla="*/ 7871770 w 24198144"/>
              <a:gd name="connsiteY294" fmla="*/ 64655 h 8228193"/>
              <a:gd name="connsiteX295" fmla="*/ 7364381 w 24198144"/>
              <a:gd name="connsiteY295" fmla="*/ 0 h 8228193"/>
              <a:gd name="connsiteX296" fmla="*/ 7618699 w 24198144"/>
              <a:gd name="connsiteY296" fmla="*/ 0 h 8228193"/>
              <a:gd name="connsiteX297" fmla="*/ 7618699 w 24198144"/>
              <a:gd name="connsiteY297" fmla="*/ 64655 h 8228193"/>
              <a:gd name="connsiteX298" fmla="*/ 7364381 w 24198144"/>
              <a:gd name="connsiteY298" fmla="*/ 64655 h 8228193"/>
              <a:gd name="connsiteX299" fmla="*/ 6855744 w 24198144"/>
              <a:gd name="connsiteY299" fmla="*/ 0 h 8228193"/>
              <a:gd name="connsiteX300" fmla="*/ 7110063 w 24198144"/>
              <a:gd name="connsiteY300" fmla="*/ 0 h 8228193"/>
              <a:gd name="connsiteX301" fmla="*/ 7110063 w 24198144"/>
              <a:gd name="connsiteY301" fmla="*/ 64655 h 8228193"/>
              <a:gd name="connsiteX302" fmla="*/ 6855744 w 24198144"/>
              <a:gd name="connsiteY302" fmla="*/ 64655 h 8228193"/>
              <a:gd name="connsiteX303" fmla="*/ 6347110 w 24198144"/>
              <a:gd name="connsiteY303" fmla="*/ 0 h 8228193"/>
              <a:gd name="connsiteX304" fmla="*/ 6602673 w 24198144"/>
              <a:gd name="connsiteY304" fmla="*/ 0 h 8228193"/>
              <a:gd name="connsiteX305" fmla="*/ 6602673 w 24198144"/>
              <a:gd name="connsiteY305" fmla="*/ 64655 h 8228193"/>
              <a:gd name="connsiteX306" fmla="*/ 6347110 w 24198144"/>
              <a:gd name="connsiteY306" fmla="*/ 64655 h 8228193"/>
              <a:gd name="connsiteX307" fmla="*/ 5839721 w 24198144"/>
              <a:gd name="connsiteY307" fmla="*/ 0 h 8228193"/>
              <a:gd name="connsiteX308" fmla="*/ 6094038 w 24198144"/>
              <a:gd name="connsiteY308" fmla="*/ 0 h 8228193"/>
              <a:gd name="connsiteX309" fmla="*/ 6094038 w 24198144"/>
              <a:gd name="connsiteY309" fmla="*/ 64655 h 8228193"/>
              <a:gd name="connsiteX310" fmla="*/ 5839721 w 24198144"/>
              <a:gd name="connsiteY310" fmla="*/ 64655 h 8228193"/>
              <a:gd name="connsiteX311" fmla="*/ 3047710 w 24198144"/>
              <a:gd name="connsiteY311" fmla="*/ 0 h 8228193"/>
              <a:gd name="connsiteX312" fmla="*/ 3289434 w 24198144"/>
              <a:gd name="connsiteY312" fmla="*/ 0 h 8228193"/>
              <a:gd name="connsiteX313" fmla="*/ 3289434 w 24198144"/>
              <a:gd name="connsiteY313" fmla="*/ 64655 h 8228193"/>
              <a:gd name="connsiteX314" fmla="*/ 3047710 w 24198144"/>
              <a:gd name="connsiteY314" fmla="*/ 64655 h 8228193"/>
              <a:gd name="connsiteX315" fmla="*/ 2539343 w 24198144"/>
              <a:gd name="connsiteY315" fmla="*/ 0 h 8228193"/>
              <a:gd name="connsiteX316" fmla="*/ 2794772 w 24198144"/>
              <a:gd name="connsiteY316" fmla="*/ 0 h 8228193"/>
              <a:gd name="connsiteX317" fmla="*/ 2794772 w 24198144"/>
              <a:gd name="connsiteY317" fmla="*/ 64655 h 8228193"/>
              <a:gd name="connsiteX318" fmla="*/ 2539343 w 24198144"/>
              <a:gd name="connsiteY318" fmla="*/ 64655 h 8228193"/>
              <a:gd name="connsiteX319" fmla="*/ 2032222 w 24198144"/>
              <a:gd name="connsiteY319" fmla="*/ 0 h 8228193"/>
              <a:gd name="connsiteX320" fmla="*/ 2286406 w 24198144"/>
              <a:gd name="connsiteY320" fmla="*/ 0 h 8228193"/>
              <a:gd name="connsiteX321" fmla="*/ 2286406 w 24198144"/>
              <a:gd name="connsiteY321" fmla="*/ 64655 h 8228193"/>
              <a:gd name="connsiteX322" fmla="*/ 2032222 w 24198144"/>
              <a:gd name="connsiteY322" fmla="*/ 64655 h 8228193"/>
              <a:gd name="connsiteX323" fmla="*/ 1523855 w 24198144"/>
              <a:gd name="connsiteY323" fmla="*/ 0 h 8228193"/>
              <a:gd name="connsiteX324" fmla="*/ 1778038 w 24198144"/>
              <a:gd name="connsiteY324" fmla="*/ 0 h 8228193"/>
              <a:gd name="connsiteX325" fmla="*/ 1778038 w 24198144"/>
              <a:gd name="connsiteY325" fmla="*/ 64655 h 8228193"/>
              <a:gd name="connsiteX326" fmla="*/ 1523855 w 24198144"/>
              <a:gd name="connsiteY326" fmla="*/ 64655 h 8228193"/>
              <a:gd name="connsiteX327" fmla="*/ 1015488 w 24198144"/>
              <a:gd name="connsiteY327" fmla="*/ 0 h 8228193"/>
              <a:gd name="connsiteX328" fmla="*/ 1269672 w 24198144"/>
              <a:gd name="connsiteY328" fmla="*/ 0 h 8228193"/>
              <a:gd name="connsiteX329" fmla="*/ 1269672 w 24198144"/>
              <a:gd name="connsiteY329" fmla="*/ 64655 h 8228193"/>
              <a:gd name="connsiteX330" fmla="*/ 1015488 w 24198144"/>
              <a:gd name="connsiteY330" fmla="*/ 64655 h 8228193"/>
              <a:gd name="connsiteX331" fmla="*/ 508368 w 24198144"/>
              <a:gd name="connsiteY331" fmla="*/ 0 h 8228193"/>
              <a:gd name="connsiteX332" fmla="*/ 762551 w 24198144"/>
              <a:gd name="connsiteY332" fmla="*/ 0 h 8228193"/>
              <a:gd name="connsiteX333" fmla="*/ 762551 w 24198144"/>
              <a:gd name="connsiteY333" fmla="*/ 64655 h 8228193"/>
              <a:gd name="connsiteX334" fmla="*/ 508368 w 24198144"/>
              <a:gd name="connsiteY334" fmla="*/ 64655 h 8228193"/>
              <a:gd name="connsiteX335" fmla="*/ 0 w 24198144"/>
              <a:gd name="connsiteY335" fmla="*/ 0 h 8228193"/>
              <a:gd name="connsiteX336" fmla="*/ 254184 w 24198144"/>
              <a:gd name="connsiteY336" fmla="*/ 0 h 8228193"/>
              <a:gd name="connsiteX337" fmla="*/ 254184 w 24198144"/>
              <a:gd name="connsiteY337" fmla="*/ 64655 h 8228193"/>
              <a:gd name="connsiteX338" fmla="*/ 0 w 24198144"/>
              <a:gd name="connsiteY338" fmla="*/ 64655 h 82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Lst>
            <a:rect l="l" t="t" r="r" b="b"/>
            <a:pathLst>
              <a:path w="24198144" h="8228193">
                <a:moveTo>
                  <a:pt x="5611814" y="8158021"/>
                </a:moveTo>
                <a:lnTo>
                  <a:pt x="5865935" y="8158021"/>
                </a:lnTo>
                <a:lnTo>
                  <a:pt x="5865935" y="8222700"/>
                </a:lnTo>
                <a:lnTo>
                  <a:pt x="5611814" y="8222700"/>
                </a:lnTo>
                <a:close/>
                <a:moveTo>
                  <a:pt x="9285671" y="8147343"/>
                </a:moveTo>
                <a:lnTo>
                  <a:pt x="9285671" y="8210481"/>
                </a:lnTo>
                <a:lnTo>
                  <a:pt x="9031504" y="8211719"/>
                </a:lnTo>
                <a:lnTo>
                  <a:pt x="9031504" y="8149819"/>
                </a:lnTo>
                <a:close/>
                <a:moveTo>
                  <a:pt x="9792756" y="8143629"/>
                </a:moveTo>
                <a:lnTo>
                  <a:pt x="9794002" y="8206767"/>
                </a:lnTo>
                <a:lnTo>
                  <a:pt x="9539836" y="8209243"/>
                </a:lnTo>
                <a:lnTo>
                  <a:pt x="9538590" y="8146105"/>
                </a:lnTo>
                <a:close/>
                <a:moveTo>
                  <a:pt x="10301089" y="8139915"/>
                </a:moveTo>
                <a:lnTo>
                  <a:pt x="10302334" y="8203053"/>
                </a:lnTo>
                <a:lnTo>
                  <a:pt x="10046922" y="8204291"/>
                </a:lnTo>
                <a:lnTo>
                  <a:pt x="10046922" y="8141153"/>
                </a:lnTo>
                <a:close/>
                <a:moveTo>
                  <a:pt x="14993353" y="8136356"/>
                </a:moveTo>
                <a:lnTo>
                  <a:pt x="14993353" y="8199494"/>
                </a:lnTo>
                <a:lnTo>
                  <a:pt x="14740624" y="8200732"/>
                </a:lnTo>
                <a:lnTo>
                  <a:pt x="14739379" y="8137594"/>
                </a:lnTo>
                <a:close/>
                <a:moveTo>
                  <a:pt x="10809420" y="8136201"/>
                </a:moveTo>
                <a:lnTo>
                  <a:pt x="10809420" y="8199339"/>
                </a:lnTo>
                <a:lnTo>
                  <a:pt x="10555254" y="8200577"/>
                </a:lnTo>
                <a:lnTo>
                  <a:pt x="10555254" y="8138677"/>
                </a:lnTo>
                <a:close/>
                <a:moveTo>
                  <a:pt x="15501301" y="8132642"/>
                </a:moveTo>
                <a:lnTo>
                  <a:pt x="15501301" y="8195780"/>
                </a:lnTo>
                <a:lnTo>
                  <a:pt x="15248572" y="8197018"/>
                </a:lnTo>
                <a:lnTo>
                  <a:pt x="15247327" y="8133880"/>
                </a:lnTo>
                <a:close/>
                <a:moveTo>
                  <a:pt x="11316507" y="8132487"/>
                </a:moveTo>
                <a:lnTo>
                  <a:pt x="11317754" y="8195625"/>
                </a:lnTo>
                <a:lnTo>
                  <a:pt x="11063587" y="8196863"/>
                </a:lnTo>
                <a:lnTo>
                  <a:pt x="11063587" y="8133725"/>
                </a:lnTo>
                <a:close/>
                <a:moveTo>
                  <a:pt x="16009249" y="8128928"/>
                </a:moveTo>
                <a:lnTo>
                  <a:pt x="16009249" y="8192066"/>
                </a:lnTo>
                <a:lnTo>
                  <a:pt x="15755275" y="8193304"/>
                </a:lnTo>
                <a:lnTo>
                  <a:pt x="15755275" y="8130166"/>
                </a:lnTo>
                <a:close/>
                <a:moveTo>
                  <a:pt x="11824839" y="8128773"/>
                </a:moveTo>
                <a:lnTo>
                  <a:pt x="11826085" y="8191911"/>
                </a:lnTo>
                <a:lnTo>
                  <a:pt x="11570673" y="8193149"/>
                </a:lnTo>
                <a:lnTo>
                  <a:pt x="11570673" y="8131249"/>
                </a:lnTo>
                <a:close/>
                <a:moveTo>
                  <a:pt x="16517198" y="8125214"/>
                </a:moveTo>
                <a:lnTo>
                  <a:pt x="16517198" y="8188352"/>
                </a:lnTo>
                <a:lnTo>
                  <a:pt x="16263224" y="8190828"/>
                </a:lnTo>
                <a:lnTo>
                  <a:pt x="16261978" y="8126452"/>
                </a:lnTo>
                <a:close/>
                <a:moveTo>
                  <a:pt x="23942924" y="8125059"/>
                </a:moveTo>
                <a:lnTo>
                  <a:pt x="24198144" y="8125059"/>
                </a:lnTo>
                <a:lnTo>
                  <a:pt x="24198144" y="8189714"/>
                </a:lnTo>
                <a:lnTo>
                  <a:pt x="23942924" y="8189714"/>
                </a:lnTo>
                <a:close/>
                <a:moveTo>
                  <a:pt x="23436220" y="8125059"/>
                </a:moveTo>
                <a:lnTo>
                  <a:pt x="23690194" y="8125059"/>
                </a:lnTo>
                <a:lnTo>
                  <a:pt x="23690194" y="8189714"/>
                </a:lnTo>
                <a:lnTo>
                  <a:pt x="23436220" y="8189714"/>
                </a:lnTo>
                <a:close/>
                <a:moveTo>
                  <a:pt x="22928272" y="8125059"/>
                </a:moveTo>
                <a:lnTo>
                  <a:pt x="23182246" y="8125059"/>
                </a:lnTo>
                <a:lnTo>
                  <a:pt x="23182246" y="8189714"/>
                </a:lnTo>
                <a:lnTo>
                  <a:pt x="22928272" y="8189714"/>
                </a:lnTo>
                <a:close/>
                <a:moveTo>
                  <a:pt x="22420322" y="8125059"/>
                </a:moveTo>
                <a:lnTo>
                  <a:pt x="22675542" y="8125059"/>
                </a:lnTo>
                <a:lnTo>
                  <a:pt x="22675542" y="8189714"/>
                </a:lnTo>
                <a:lnTo>
                  <a:pt x="22420322" y="8189714"/>
                </a:lnTo>
                <a:close/>
                <a:moveTo>
                  <a:pt x="21913618" y="8125059"/>
                </a:moveTo>
                <a:lnTo>
                  <a:pt x="22167592" y="8125059"/>
                </a:lnTo>
                <a:lnTo>
                  <a:pt x="22167592" y="8189714"/>
                </a:lnTo>
                <a:lnTo>
                  <a:pt x="21913618" y="8189714"/>
                </a:lnTo>
                <a:close/>
                <a:moveTo>
                  <a:pt x="21405670" y="8125059"/>
                </a:moveTo>
                <a:lnTo>
                  <a:pt x="21659644" y="8125059"/>
                </a:lnTo>
                <a:lnTo>
                  <a:pt x="21659644" y="8189714"/>
                </a:lnTo>
                <a:lnTo>
                  <a:pt x="21405670" y="8189714"/>
                </a:lnTo>
                <a:close/>
                <a:moveTo>
                  <a:pt x="20897720" y="8125059"/>
                </a:moveTo>
                <a:lnTo>
                  <a:pt x="21151696" y="8125059"/>
                </a:lnTo>
                <a:lnTo>
                  <a:pt x="21151696" y="8189714"/>
                </a:lnTo>
                <a:lnTo>
                  <a:pt x="20897720" y="8189714"/>
                </a:lnTo>
                <a:close/>
                <a:moveTo>
                  <a:pt x="12331925" y="8125059"/>
                </a:moveTo>
                <a:lnTo>
                  <a:pt x="12331925" y="8188197"/>
                </a:lnTo>
                <a:lnTo>
                  <a:pt x="12079005" y="8189435"/>
                </a:lnTo>
                <a:lnTo>
                  <a:pt x="12079005" y="8126297"/>
                </a:lnTo>
                <a:close/>
                <a:moveTo>
                  <a:pt x="17023900" y="8121500"/>
                </a:moveTo>
                <a:lnTo>
                  <a:pt x="17025146" y="8184638"/>
                </a:lnTo>
                <a:lnTo>
                  <a:pt x="16771172" y="8185876"/>
                </a:lnTo>
                <a:lnTo>
                  <a:pt x="16769927" y="8122738"/>
                </a:lnTo>
                <a:close/>
                <a:moveTo>
                  <a:pt x="17531848" y="8117786"/>
                </a:moveTo>
                <a:lnTo>
                  <a:pt x="17531848" y="8180924"/>
                </a:lnTo>
                <a:lnTo>
                  <a:pt x="17277874" y="8182162"/>
                </a:lnTo>
                <a:lnTo>
                  <a:pt x="17277874" y="8119024"/>
                </a:lnTo>
                <a:close/>
                <a:moveTo>
                  <a:pt x="18039796" y="8114072"/>
                </a:moveTo>
                <a:lnTo>
                  <a:pt x="18039796" y="8177210"/>
                </a:lnTo>
                <a:lnTo>
                  <a:pt x="17785824" y="8178448"/>
                </a:lnTo>
                <a:lnTo>
                  <a:pt x="17785824" y="8115310"/>
                </a:lnTo>
                <a:close/>
                <a:moveTo>
                  <a:pt x="18728390" y="4048795"/>
                </a:moveTo>
                <a:lnTo>
                  <a:pt x="18983784" y="4048795"/>
                </a:lnTo>
                <a:lnTo>
                  <a:pt x="18983784" y="4113426"/>
                </a:lnTo>
                <a:lnTo>
                  <a:pt x="18728390" y="4113426"/>
                </a:lnTo>
                <a:close/>
                <a:moveTo>
                  <a:pt x="18221342" y="4048795"/>
                </a:moveTo>
                <a:lnTo>
                  <a:pt x="18475488" y="4048795"/>
                </a:lnTo>
                <a:lnTo>
                  <a:pt x="18475488" y="4113426"/>
                </a:lnTo>
                <a:lnTo>
                  <a:pt x="18221342" y="4113426"/>
                </a:lnTo>
                <a:close/>
                <a:moveTo>
                  <a:pt x="17713048" y="4048795"/>
                </a:moveTo>
                <a:lnTo>
                  <a:pt x="17967196" y="4048795"/>
                </a:lnTo>
                <a:lnTo>
                  <a:pt x="17967196" y="4113426"/>
                </a:lnTo>
                <a:lnTo>
                  <a:pt x="17713048" y="4113426"/>
                </a:lnTo>
                <a:close/>
                <a:moveTo>
                  <a:pt x="17204754" y="4048795"/>
                </a:moveTo>
                <a:lnTo>
                  <a:pt x="17458900" y="4048795"/>
                </a:lnTo>
                <a:lnTo>
                  <a:pt x="17458900" y="4113426"/>
                </a:lnTo>
                <a:lnTo>
                  <a:pt x="17204754" y="4113426"/>
                </a:lnTo>
                <a:close/>
                <a:moveTo>
                  <a:pt x="16697706" y="4048795"/>
                </a:moveTo>
                <a:lnTo>
                  <a:pt x="16951852" y="4048795"/>
                </a:lnTo>
                <a:lnTo>
                  <a:pt x="16951852" y="4113426"/>
                </a:lnTo>
                <a:lnTo>
                  <a:pt x="16697706" y="4113426"/>
                </a:lnTo>
                <a:close/>
                <a:moveTo>
                  <a:pt x="16189413" y="4048795"/>
                </a:moveTo>
                <a:lnTo>
                  <a:pt x="16443560" y="4048795"/>
                </a:lnTo>
                <a:lnTo>
                  <a:pt x="16443560" y="4113426"/>
                </a:lnTo>
                <a:lnTo>
                  <a:pt x="16189413" y="4113426"/>
                </a:lnTo>
                <a:close/>
                <a:moveTo>
                  <a:pt x="15681119" y="4048795"/>
                </a:moveTo>
                <a:lnTo>
                  <a:pt x="15935266" y="4048795"/>
                </a:lnTo>
                <a:lnTo>
                  <a:pt x="15935266" y="4113426"/>
                </a:lnTo>
                <a:lnTo>
                  <a:pt x="15681119" y="4113426"/>
                </a:lnTo>
                <a:close/>
                <a:moveTo>
                  <a:pt x="15174071" y="4048795"/>
                </a:moveTo>
                <a:lnTo>
                  <a:pt x="15426972" y="4048795"/>
                </a:lnTo>
                <a:lnTo>
                  <a:pt x="15426972" y="4113426"/>
                </a:lnTo>
                <a:lnTo>
                  <a:pt x="15174071" y="4113426"/>
                </a:lnTo>
                <a:close/>
                <a:moveTo>
                  <a:pt x="14665777" y="4048795"/>
                </a:moveTo>
                <a:lnTo>
                  <a:pt x="14918678" y="4048795"/>
                </a:lnTo>
                <a:lnTo>
                  <a:pt x="14918678" y="4113426"/>
                </a:lnTo>
                <a:lnTo>
                  <a:pt x="14665777" y="4113426"/>
                </a:lnTo>
                <a:close/>
                <a:moveTo>
                  <a:pt x="14157483" y="4048795"/>
                </a:moveTo>
                <a:lnTo>
                  <a:pt x="14411630" y="4048795"/>
                </a:lnTo>
                <a:lnTo>
                  <a:pt x="14411630" y="4113426"/>
                </a:lnTo>
                <a:lnTo>
                  <a:pt x="14157483" y="4113426"/>
                </a:lnTo>
                <a:close/>
                <a:moveTo>
                  <a:pt x="13649190" y="4048795"/>
                </a:moveTo>
                <a:lnTo>
                  <a:pt x="13903336" y="4048795"/>
                </a:lnTo>
                <a:lnTo>
                  <a:pt x="13903336" y="4113426"/>
                </a:lnTo>
                <a:lnTo>
                  <a:pt x="13649190" y="4113426"/>
                </a:lnTo>
                <a:close/>
                <a:moveTo>
                  <a:pt x="13142142" y="4048795"/>
                </a:moveTo>
                <a:lnTo>
                  <a:pt x="13395042" y="4048795"/>
                </a:lnTo>
                <a:lnTo>
                  <a:pt x="13395042" y="4113426"/>
                </a:lnTo>
                <a:lnTo>
                  <a:pt x="13142142" y="4113426"/>
                </a:lnTo>
                <a:close/>
                <a:moveTo>
                  <a:pt x="12633848" y="4048795"/>
                </a:moveTo>
                <a:lnTo>
                  <a:pt x="12887994" y="4048795"/>
                </a:lnTo>
                <a:lnTo>
                  <a:pt x="12887994" y="4113426"/>
                </a:lnTo>
                <a:lnTo>
                  <a:pt x="12633848" y="4113426"/>
                </a:lnTo>
                <a:close/>
                <a:moveTo>
                  <a:pt x="12126800" y="4048795"/>
                </a:moveTo>
                <a:lnTo>
                  <a:pt x="12379701" y="4048795"/>
                </a:lnTo>
                <a:lnTo>
                  <a:pt x="12379701" y="4113426"/>
                </a:lnTo>
                <a:lnTo>
                  <a:pt x="12126800" y="4113426"/>
                </a:lnTo>
                <a:close/>
                <a:moveTo>
                  <a:pt x="11618506" y="4048795"/>
                </a:moveTo>
                <a:lnTo>
                  <a:pt x="11872653" y="4048795"/>
                </a:lnTo>
                <a:lnTo>
                  <a:pt x="11872653" y="4113426"/>
                </a:lnTo>
                <a:lnTo>
                  <a:pt x="11618506" y="4113426"/>
                </a:lnTo>
                <a:close/>
                <a:moveTo>
                  <a:pt x="11111458" y="4048795"/>
                </a:moveTo>
                <a:lnTo>
                  <a:pt x="11365605" y="4048795"/>
                </a:lnTo>
                <a:lnTo>
                  <a:pt x="11365605" y="4113426"/>
                </a:lnTo>
                <a:lnTo>
                  <a:pt x="11111458" y="4113426"/>
                </a:lnTo>
                <a:close/>
                <a:moveTo>
                  <a:pt x="10603164" y="4048795"/>
                </a:moveTo>
                <a:lnTo>
                  <a:pt x="10857311" y="4048795"/>
                </a:lnTo>
                <a:lnTo>
                  <a:pt x="10857311" y="4113426"/>
                </a:lnTo>
                <a:lnTo>
                  <a:pt x="10603164" y="4113426"/>
                </a:lnTo>
                <a:close/>
                <a:moveTo>
                  <a:pt x="10094871" y="4048795"/>
                </a:moveTo>
                <a:lnTo>
                  <a:pt x="10349018" y="4048795"/>
                </a:lnTo>
                <a:lnTo>
                  <a:pt x="10349018" y="4113426"/>
                </a:lnTo>
                <a:lnTo>
                  <a:pt x="10094871" y="4113426"/>
                </a:lnTo>
                <a:close/>
                <a:moveTo>
                  <a:pt x="9586576" y="4048795"/>
                </a:moveTo>
                <a:lnTo>
                  <a:pt x="9841970" y="4048795"/>
                </a:lnTo>
                <a:lnTo>
                  <a:pt x="9841970" y="4113426"/>
                </a:lnTo>
                <a:lnTo>
                  <a:pt x="9586576" y="4113426"/>
                </a:lnTo>
                <a:close/>
                <a:moveTo>
                  <a:pt x="9079529" y="4048795"/>
                </a:moveTo>
                <a:lnTo>
                  <a:pt x="9333676" y="4048795"/>
                </a:lnTo>
                <a:lnTo>
                  <a:pt x="9333676" y="4113426"/>
                </a:lnTo>
                <a:lnTo>
                  <a:pt x="9079529" y="4113426"/>
                </a:lnTo>
                <a:close/>
                <a:moveTo>
                  <a:pt x="8571235" y="4048795"/>
                </a:moveTo>
                <a:lnTo>
                  <a:pt x="8825383" y="4048795"/>
                </a:lnTo>
                <a:lnTo>
                  <a:pt x="8825383" y="4113426"/>
                </a:lnTo>
                <a:lnTo>
                  <a:pt x="8571235" y="4113426"/>
                </a:lnTo>
                <a:close/>
                <a:moveTo>
                  <a:pt x="8062944" y="4048795"/>
                </a:moveTo>
                <a:lnTo>
                  <a:pt x="8317091" y="4048795"/>
                </a:lnTo>
                <a:lnTo>
                  <a:pt x="8317091" y="4113426"/>
                </a:lnTo>
                <a:lnTo>
                  <a:pt x="8062944" y="4113426"/>
                </a:lnTo>
                <a:close/>
                <a:moveTo>
                  <a:pt x="7555896" y="4048795"/>
                </a:moveTo>
                <a:lnTo>
                  <a:pt x="7810042" y="4048795"/>
                </a:lnTo>
                <a:lnTo>
                  <a:pt x="7810042" y="4113426"/>
                </a:lnTo>
                <a:lnTo>
                  <a:pt x="7555896" y="4113426"/>
                </a:lnTo>
                <a:close/>
                <a:moveTo>
                  <a:pt x="7047602" y="4048795"/>
                </a:moveTo>
                <a:lnTo>
                  <a:pt x="7301749" y="4048795"/>
                </a:lnTo>
                <a:lnTo>
                  <a:pt x="7301749" y="4113426"/>
                </a:lnTo>
                <a:lnTo>
                  <a:pt x="7047602" y="4113426"/>
                </a:lnTo>
                <a:close/>
                <a:moveTo>
                  <a:pt x="6539309" y="4048795"/>
                </a:moveTo>
                <a:lnTo>
                  <a:pt x="6793455" y="4048795"/>
                </a:lnTo>
                <a:lnTo>
                  <a:pt x="6793455" y="4113426"/>
                </a:lnTo>
                <a:lnTo>
                  <a:pt x="6539309" y="4113426"/>
                </a:lnTo>
                <a:close/>
                <a:moveTo>
                  <a:pt x="6032260" y="4048795"/>
                </a:moveTo>
                <a:lnTo>
                  <a:pt x="6285161" y="4048795"/>
                </a:lnTo>
                <a:lnTo>
                  <a:pt x="6285161" y="4113426"/>
                </a:lnTo>
                <a:lnTo>
                  <a:pt x="6032260" y="4113426"/>
                </a:lnTo>
                <a:close/>
                <a:moveTo>
                  <a:pt x="5523967" y="4048795"/>
                </a:moveTo>
                <a:lnTo>
                  <a:pt x="5776867" y="4048795"/>
                </a:lnTo>
                <a:lnTo>
                  <a:pt x="5776867" y="4113426"/>
                </a:lnTo>
                <a:lnTo>
                  <a:pt x="5523967" y="4113426"/>
                </a:lnTo>
                <a:close/>
                <a:moveTo>
                  <a:pt x="5015673" y="4048795"/>
                </a:moveTo>
                <a:lnTo>
                  <a:pt x="5179238" y="4048795"/>
                </a:lnTo>
                <a:lnTo>
                  <a:pt x="5269820" y="4048795"/>
                </a:lnTo>
                <a:lnTo>
                  <a:pt x="5269820" y="4113426"/>
                </a:lnTo>
                <a:lnTo>
                  <a:pt x="5135565" y="4113426"/>
                </a:lnTo>
                <a:lnTo>
                  <a:pt x="4997845" y="4120701"/>
                </a:lnTo>
                <a:cubicBezTo>
                  <a:pt x="4817543" y="4139865"/>
                  <a:pt x="4641097" y="4187776"/>
                  <a:pt x="4473764" y="4264434"/>
                </a:cubicBezTo>
                <a:cubicBezTo>
                  <a:pt x="4250656" y="4366644"/>
                  <a:pt x="4047488" y="4516220"/>
                  <a:pt x="3876728" y="4704436"/>
                </a:cubicBezTo>
                <a:cubicBezTo>
                  <a:pt x="3704722" y="4892652"/>
                  <a:pt x="3568862" y="5115770"/>
                  <a:pt x="3476627" y="5361323"/>
                </a:cubicBezTo>
                <a:cubicBezTo>
                  <a:pt x="3383145" y="5608123"/>
                  <a:pt x="3337028" y="5872374"/>
                  <a:pt x="3337028" y="6137871"/>
                </a:cubicBezTo>
                <a:cubicBezTo>
                  <a:pt x="3337028" y="6403368"/>
                  <a:pt x="3383145" y="6667619"/>
                  <a:pt x="3476627" y="6914419"/>
                </a:cubicBezTo>
                <a:cubicBezTo>
                  <a:pt x="3568862" y="7159973"/>
                  <a:pt x="3704722" y="7383090"/>
                  <a:pt x="3876728" y="7571306"/>
                </a:cubicBezTo>
                <a:cubicBezTo>
                  <a:pt x="4047488" y="7759523"/>
                  <a:pt x="4250656" y="7909099"/>
                  <a:pt x="4473764" y="8011309"/>
                </a:cubicBezTo>
                <a:cubicBezTo>
                  <a:pt x="4641097" y="8087966"/>
                  <a:pt x="4817543" y="8135877"/>
                  <a:pt x="4997845" y="8155042"/>
                </a:cubicBezTo>
                <a:lnTo>
                  <a:pt x="5103570" y="8160627"/>
                </a:lnTo>
                <a:lnTo>
                  <a:pt x="5103570" y="8158021"/>
                </a:lnTo>
                <a:lnTo>
                  <a:pt x="5357691" y="8158021"/>
                </a:lnTo>
                <a:lnTo>
                  <a:pt x="5357691" y="8222700"/>
                </a:lnTo>
                <a:lnTo>
                  <a:pt x="5179238" y="8222700"/>
                </a:lnTo>
                <a:lnTo>
                  <a:pt x="5179238" y="8228193"/>
                </a:lnTo>
                <a:cubicBezTo>
                  <a:pt x="4928708" y="8228193"/>
                  <a:pt x="4681917" y="8173349"/>
                  <a:pt x="4451329" y="8068646"/>
                </a:cubicBezTo>
                <a:cubicBezTo>
                  <a:pt x="4221987" y="7963943"/>
                  <a:pt x="4011342" y="7809381"/>
                  <a:pt x="3835596" y="7616179"/>
                </a:cubicBezTo>
                <a:cubicBezTo>
                  <a:pt x="3658605" y="7421731"/>
                  <a:pt x="3519005" y="7191134"/>
                  <a:pt x="3424277" y="6938102"/>
                </a:cubicBezTo>
                <a:cubicBezTo>
                  <a:pt x="3328303" y="6683823"/>
                  <a:pt x="3279693" y="6412093"/>
                  <a:pt x="3279693" y="6137871"/>
                </a:cubicBezTo>
                <a:cubicBezTo>
                  <a:pt x="3279693" y="5863649"/>
                  <a:pt x="3328303" y="5591919"/>
                  <a:pt x="3424277" y="5337640"/>
                </a:cubicBezTo>
                <a:cubicBezTo>
                  <a:pt x="3519005" y="5084608"/>
                  <a:pt x="3658605" y="4854012"/>
                  <a:pt x="3835596" y="4659563"/>
                </a:cubicBezTo>
                <a:cubicBezTo>
                  <a:pt x="4011342" y="4466361"/>
                  <a:pt x="4221987" y="4311799"/>
                  <a:pt x="4451329" y="4207096"/>
                </a:cubicBezTo>
                <a:cubicBezTo>
                  <a:pt x="4624269" y="4128569"/>
                  <a:pt x="4806325" y="4078788"/>
                  <a:pt x="4992235" y="4058806"/>
                </a:cubicBezTo>
                <a:lnTo>
                  <a:pt x="5015673" y="4057552"/>
                </a:lnTo>
                <a:close/>
                <a:moveTo>
                  <a:pt x="19244148" y="4"/>
                </a:moveTo>
                <a:cubicBezTo>
                  <a:pt x="19493432" y="4"/>
                  <a:pt x="19740222" y="53587"/>
                  <a:pt x="19972056" y="155770"/>
                </a:cubicBezTo>
                <a:cubicBezTo>
                  <a:pt x="20201398" y="260445"/>
                  <a:pt x="20410796" y="411227"/>
                  <a:pt x="20587788" y="601884"/>
                </a:cubicBezTo>
                <a:cubicBezTo>
                  <a:pt x="20763534" y="793788"/>
                  <a:pt x="20903134" y="1020584"/>
                  <a:pt x="20999108" y="1269810"/>
                </a:cubicBezTo>
                <a:cubicBezTo>
                  <a:pt x="21093836" y="1520281"/>
                  <a:pt x="21143692" y="1786953"/>
                  <a:pt x="21143692" y="2057363"/>
                </a:cubicBezTo>
                <a:cubicBezTo>
                  <a:pt x="21143692" y="2327773"/>
                  <a:pt x="21093836" y="2594444"/>
                  <a:pt x="20999108" y="2844916"/>
                </a:cubicBezTo>
                <a:cubicBezTo>
                  <a:pt x="20903134" y="3094142"/>
                  <a:pt x="20763534" y="3320938"/>
                  <a:pt x="20587788" y="3512842"/>
                </a:cubicBezTo>
                <a:cubicBezTo>
                  <a:pt x="20410796" y="3703499"/>
                  <a:pt x="20201398" y="3854281"/>
                  <a:pt x="19972056" y="3957710"/>
                </a:cubicBezTo>
                <a:cubicBezTo>
                  <a:pt x="19798180" y="4036216"/>
                  <a:pt x="19615892" y="4084582"/>
                  <a:pt x="19430448" y="4103858"/>
                </a:cubicBezTo>
                <a:lnTo>
                  <a:pt x="19363756" y="4107301"/>
                </a:lnTo>
                <a:lnTo>
                  <a:pt x="19363756" y="4113426"/>
                </a:lnTo>
                <a:lnTo>
                  <a:pt x="19245126" y="4113426"/>
                </a:lnTo>
                <a:lnTo>
                  <a:pt x="19244148" y="4113476"/>
                </a:lnTo>
                <a:lnTo>
                  <a:pt x="19244148" y="4113426"/>
                </a:lnTo>
                <a:lnTo>
                  <a:pt x="19236684" y="4113426"/>
                </a:lnTo>
                <a:lnTo>
                  <a:pt x="19236684" y="4048795"/>
                </a:lnTo>
                <a:lnTo>
                  <a:pt x="19334386" y="4048795"/>
                </a:lnTo>
                <a:lnTo>
                  <a:pt x="19425014" y="4043907"/>
                </a:lnTo>
                <a:cubicBezTo>
                  <a:pt x="19605142" y="4024456"/>
                  <a:pt x="19782290" y="3976090"/>
                  <a:pt x="19949622" y="3900388"/>
                </a:cubicBezTo>
                <a:cubicBezTo>
                  <a:pt x="20172730" y="3800697"/>
                  <a:pt x="20375898" y="3654900"/>
                  <a:pt x="20546656" y="3469227"/>
                </a:cubicBezTo>
                <a:cubicBezTo>
                  <a:pt x="20718664" y="3283554"/>
                  <a:pt x="20854522" y="3062989"/>
                  <a:pt x="20946758" y="2821240"/>
                </a:cubicBezTo>
                <a:cubicBezTo>
                  <a:pt x="21038994" y="2579491"/>
                  <a:pt x="21086358" y="2320296"/>
                  <a:pt x="21086358" y="2057363"/>
                </a:cubicBezTo>
                <a:cubicBezTo>
                  <a:pt x="21086358" y="1795676"/>
                  <a:pt x="21038994" y="1535235"/>
                  <a:pt x="20946758" y="1293486"/>
                </a:cubicBezTo>
                <a:cubicBezTo>
                  <a:pt x="20854522" y="1051737"/>
                  <a:pt x="20718664" y="831172"/>
                  <a:pt x="20546656" y="646745"/>
                </a:cubicBezTo>
                <a:cubicBezTo>
                  <a:pt x="20375898" y="461072"/>
                  <a:pt x="20172730" y="314028"/>
                  <a:pt x="19949622" y="213092"/>
                </a:cubicBezTo>
                <a:cubicBezTo>
                  <a:pt x="19726512" y="112156"/>
                  <a:pt x="19485952" y="61064"/>
                  <a:pt x="19244148" y="61064"/>
                </a:cubicBezTo>
                <a:close/>
                <a:moveTo>
                  <a:pt x="18600290" y="0"/>
                </a:moveTo>
                <a:lnTo>
                  <a:pt x="18852850" y="0"/>
                </a:lnTo>
                <a:lnTo>
                  <a:pt x="18852850" y="64655"/>
                </a:lnTo>
                <a:lnTo>
                  <a:pt x="18600290" y="64655"/>
                </a:lnTo>
                <a:close/>
                <a:moveTo>
                  <a:pt x="18092680" y="0"/>
                </a:moveTo>
                <a:lnTo>
                  <a:pt x="18345242" y="0"/>
                </a:lnTo>
                <a:lnTo>
                  <a:pt x="18345242" y="64655"/>
                </a:lnTo>
                <a:lnTo>
                  <a:pt x="18092680" y="64655"/>
                </a:lnTo>
                <a:close/>
                <a:moveTo>
                  <a:pt x="17585072" y="0"/>
                </a:moveTo>
                <a:lnTo>
                  <a:pt x="17838876" y="0"/>
                </a:lnTo>
                <a:lnTo>
                  <a:pt x="17838876" y="64655"/>
                </a:lnTo>
                <a:lnTo>
                  <a:pt x="17585072" y="64655"/>
                </a:lnTo>
                <a:close/>
                <a:moveTo>
                  <a:pt x="14231493" y="0"/>
                </a:moveTo>
                <a:lnTo>
                  <a:pt x="14485424" y="0"/>
                </a:lnTo>
                <a:lnTo>
                  <a:pt x="14485424" y="64655"/>
                </a:lnTo>
                <a:lnTo>
                  <a:pt x="14231493" y="64655"/>
                </a:lnTo>
                <a:close/>
                <a:moveTo>
                  <a:pt x="13724874" y="0"/>
                </a:moveTo>
                <a:lnTo>
                  <a:pt x="13977561" y="0"/>
                </a:lnTo>
                <a:lnTo>
                  <a:pt x="13977561" y="64655"/>
                </a:lnTo>
                <a:lnTo>
                  <a:pt x="13724874" y="64655"/>
                </a:lnTo>
                <a:close/>
                <a:moveTo>
                  <a:pt x="13217011" y="0"/>
                </a:moveTo>
                <a:lnTo>
                  <a:pt x="13469698" y="0"/>
                </a:lnTo>
                <a:lnTo>
                  <a:pt x="13469698" y="64655"/>
                </a:lnTo>
                <a:lnTo>
                  <a:pt x="13217011" y="64655"/>
                </a:lnTo>
                <a:close/>
                <a:moveTo>
                  <a:pt x="12709148" y="0"/>
                </a:moveTo>
                <a:lnTo>
                  <a:pt x="12963080" y="0"/>
                </a:lnTo>
                <a:lnTo>
                  <a:pt x="12963080" y="64655"/>
                </a:lnTo>
                <a:lnTo>
                  <a:pt x="12709148" y="64655"/>
                </a:lnTo>
                <a:close/>
                <a:moveTo>
                  <a:pt x="12202529" y="0"/>
                </a:moveTo>
                <a:lnTo>
                  <a:pt x="12455216" y="0"/>
                </a:lnTo>
                <a:lnTo>
                  <a:pt x="12455216" y="64655"/>
                </a:lnTo>
                <a:lnTo>
                  <a:pt x="12202529" y="64655"/>
                </a:lnTo>
                <a:close/>
                <a:moveTo>
                  <a:pt x="11695912" y="0"/>
                </a:moveTo>
                <a:lnTo>
                  <a:pt x="11948598" y="0"/>
                </a:lnTo>
                <a:lnTo>
                  <a:pt x="11948598" y="64655"/>
                </a:lnTo>
                <a:lnTo>
                  <a:pt x="11695912" y="64655"/>
                </a:lnTo>
                <a:close/>
                <a:moveTo>
                  <a:pt x="8380405" y="0"/>
                </a:moveTo>
                <a:lnTo>
                  <a:pt x="8634720" y="0"/>
                </a:lnTo>
                <a:lnTo>
                  <a:pt x="8634720" y="64655"/>
                </a:lnTo>
                <a:lnTo>
                  <a:pt x="8380405" y="64655"/>
                </a:lnTo>
                <a:close/>
                <a:moveTo>
                  <a:pt x="7871770" y="0"/>
                </a:moveTo>
                <a:lnTo>
                  <a:pt x="8127334" y="0"/>
                </a:lnTo>
                <a:lnTo>
                  <a:pt x="8127334" y="64655"/>
                </a:lnTo>
                <a:lnTo>
                  <a:pt x="7871770" y="64655"/>
                </a:lnTo>
                <a:close/>
                <a:moveTo>
                  <a:pt x="7364381" y="0"/>
                </a:moveTo>
                <a:lnTo>
                  <a:pt x="7618699" y="0"/>
                </a:lnTo>
                <a:lnTo>
                  <a:pt x="7618699" y="64655"/>
                </a:lnTo>
                <a:lnTo>
                  <a:pt x="7364381" y="64655"/>
                </a:lnTo>
                <a:close/>
                <a:moveTo>
                  <a:pt x="6855744" y="0"/>
                </a:moveTo>
                <a:lnTo>
                  <a:pt x="7110063" y="0"/>
                </a:lnTo>
                <a:lnTo>
                  <a:pt x="7110063" y="64655"/>
                </a:lnTo>
                <a:lnTo>
                  <a:pt x="6855744" y="64655"/>
                </a:lnTo>
                <a:close/>
                <a:moveTo>
                  <a:pt x="6347110" y="0"/>
                </a:moveTo>
                <a:lnTo>
                  <a:pt x="6602673" y="0"/>
                </a:lnTo>
                <a:lnTo>
                  <a:pt x="6602673" y="64655"/>
                </a:lnTo>
                <a:lnTo>
                  <a:pt x="6347110" y="64655"/>
                </a:lnTo>
                <a:close/>
                <a:moveTo>
                  <a:pt x="5839721" y="0"/>
                </a:moveTo>
                <a:lnTo>
                  <a:pt x="6094038" y="0"/>
                </a:lnTo>
                <a:lnTo>
                  <a:pt x="6094038" y="64655"/>
                </a:lnTo>
                <a:lnTo>
                  <a:pt x="5839721" y="64655"/>
                </a:lnTo>
                <a:close/>
                <a:moveTo>
                  <a:pt x="3047710" y="0"/>
                </a:moveTo>
                <a:lnTo>
                  <a:pt x="3289434" y="0"/>
                </a:lnTo>
                <a:lnTo>
                  <a:pt x="3289434" y="64655"/>
                </a:lnTo>
                <a:lnTo>
                  <a:pt x="3047710" y="64655"/>
                </a:lnTo>
                <a:close/>
                <a:moveTo>
                  <a:pt x="2539343" y="0"/>
                </a:moveTo>
                <a:lnTo>
                  <a:pt x="2794772" y="0"/>
                </a:lnTo>
                <a:lnTo>
                  <a:pt x="2794772" y="64655"/>
                </a:lnTo>
                <a:lnTo>
                  <a:pt x="2539343" y="64655"/>
                </a:lnTo>
                <a:close/>
                <a:moveTo>
                  <a:pt x="2032222" y="0"/>
                </a:moveTo>
                <a:lnTo>
                  <a:pt x="2286406" y="0"/>
                </a:lnTo>
                <a:lnTo>
                  <a:pt x="2286406" y="64655"/>
                </a:lnTo>
                <a:lnTo>
                  <a:pt x="2032222" y="64655"/>
                </a:lnTo>
                <a:close/>
                <a:moveTo>
                  <a:pt x="1523855" y="0"/>
                </a:moveTo>
                <a:lnTo>
                  <a:pt x="1778038" y="0"/>
                </a:lnTo>
                <a:lnTo>
                  <a:pt x="1778038" y="64655"/>
                </a:lnTo>
                <a:lnTo>
                  <a:pt x="1523855" y="64655"/>
                </a:lnTo>
                <a:close/>
                <a:moveTo>
                  <a:pt x="1015488" y="0"/>
                </a:moveTo>
                <a:lnTo>
                  <a:pt x="1269672" y="0"/>
                </a:lnTo>
                <a:lnTo>
                  <a:pt x="1269672" y="64655"/>
                </a:lnTo>
                <a:lnTo>
                  <a:pt x="1015488" y="64655"/>
                </a:lnTo>
                <a:close/>
                <a:moveTo>
                  <a:pt x="508368" y="0"/>
                </a:moveTo>
                <a:lnTo>
                  <a:pt x="762551" y="0"/>
                </a:lnTo>
                <a:lnTo>
                  <a:pt x="762551" y="64655"/>
                </a:lnTo>
                <a:lnTo>
                  <a:pt x="508368" y="64655"/>
                </a:lnTo>
                <a:close/>
                <a:moveTo>
                  <a:pt x="0" y="0"/>
                </a:moveTo>
                <a:lnTo>
                  <a:pt x="254184" y="0"/>
                </a:lnTo>
                <a:lnTo>
                  <a:pt x="254184" y="64655"/>
                </a:lnTo>
                <a:lnTo>
                  <a:pt x="0" y="64655"/>
                </a:lnTo>
                <a:close/>
              </a:path>
            </a:pathLst>
          </a:custGeom>
          <a:solidFill>
            <a:schemeClr val="bg1"/>
          </a:solidFill>
          <a:ln>
            <a:noFill/>
          </a:ln>
          <a:effectLst/>
        </p:spPr>
        <p:txBody>
          <a:bodyPr wrap="square" anchor="ctr">
            <a:noAutofit/>
          </a:bodyPr>
          <a:lstStyle/>
          <a:p>
            <a:endParaRPr lang="en-US" sz="3265" dirty="0">
              <a:latin typeface="Lato Light" panose="020F0502020204030203" pitchFamily="34" charset="0"/>
            </a:endParaRPr>
          </a:p>
        </p:txBody>
      </p:sp>
      <p:sp>
        <p:nvSpPr>
          <p:cNvPr id="2" name="TextBox 1">
            <a:extLst>
              <a:ext uri="{FF2B5EF4-FFF2-40B4-BE49-F238E27FC236}">
                <a16:creationId xmlns:a16="http://schemas.microsoft.com/office/drawing/2014/main" id="{1032702A-5AAE-8B4E-916C-47BB19ADB83E}"/>
              </a:ext>
            </a:extLst>
          </p:cNvPr>
          <p:cNvSpPr txBox="1"/>
          <p:nvPr/>
        </p:nvSpPr>
        <p:spPr>
          <a:xfrm>
            <a:off x="1036259" y="159308"/>
            <a:ext cx="9916497" cy="1015663"/>
          </a:xfrm>
          <a:prstGeom prst="rect">
            <a:avLst/>
          </a:prstGeom>
          <a:noFill/>
        </p:spPr>
        <p:txBody>
          <a:bodyPr wrap="none" rtlCol="0">
            <a:spAutoFit/>
          </a:bodyPr>
          <a:lstStyle/>
          <a:p>
            <a:pPr algn="ctr"/>
            <a:r>
              <a:rPr lang="en-US" sz="3000" b="1" i="1" dirty="0">
                <a:solidFill>
                  <a:srgbClr val="002060"/>
                </a:solidFill>
                <a:latin typeface="Arial" panose="020B0604020202020204" pitchFamily="34" charset="0"/>
                <a:cs typeface="Arial" panose="020B0604020202020204" pitchFamily="34" charset="0"/>
              </a:rPr>
              <a:t>CON ĐƯỜNG AVOCADO và </a:t>
            </a:r>
          </a:p>
          <a:p>
            <a:pPr algn="ctr"/>
            <a:r>
              <a:rPr lang="en-US" sz="3000" b="1" i="1" dirty="0">
                <a:solidFill>
                  <a:srgbClr val="002060"/>
                </a:solidFill>
                <a:latin typeface="Arial" panose="020B0604020202020204" pitchFamily="34" charset="0"/>
                <a:cs typeface="Arial" panose="020B0604020202020204" pitchFamily="34" charset="0"/>
              </a:rPr>
              <a:t>HÀNH TRÌNH ĐẾN VỚI NGƯỜI TIÊU DÙNG NƯỚC MỸ</a:t>
            </a:r>
          </a:p>
        </p:txBody>
      </p:sp>
      <p:sp>
        <p:nvSpPr>
          <p:cNvPr id="4" name="Subtitle 2">
            <a:extLst>
              <a:ext uri="{FF2B5EF4-FFF2-40B4-BE49-F238E27FC236}">
                <a16:creationId xmlns:a16="http://schemas.microsoft.com/office/drawing/2014/main" id="{58344305-08BA-9543-9C49-C67A34493D1A}"/>
              </a:ext>
            </a:extLst>
          </p:cNvPr>
          <p:cNvSpPr txBox="1">
            <a:spLocks/>
          </p:cNvSpPr>
          <p:nvPr/>
        </p:nvSpPr>
        <p:spPr>
          <a:xfrm>
            <a:off x="92097" y="2298961"/>
            <a:ext cx="3547748" cy="1057662"/>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28600" indent="-228600" algn="l">
              <a:lnSpc>
                <a:spcPts val="1750"/>
              </a:lnSpc>
              <a:buAutoNum type="arabicPeriod"/>
            </a:pP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Nghiên</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cứu</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về thị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trường</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tiêu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dùng</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Hoa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Kỳ</a:t>
            </a:r>
            <a:endPar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endParaRPr>
          </a:p>
          <a:p>
            <a:pPr marL="228600" indent="-228600" algn="l">
              <a:lnSpc>
                <a:spcPts val="1750"/>
              </a:lnSpc>
              <a:buAutoNum type="arabicPeriod"/>
            </a:pP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Mục</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tiêu của dự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án</a:t>
            </a:r>
            <a:endPar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endParaRPr>
          </a:p>
          <a:p>
            <a:pPr marL="228600" indent="-228600" algn="l">
              <a:lnSpc>
                <a:spcPts val="1750"/>
              </a:lnSpc>
              <a:buAutoNum type="arabicPeriod"/>
            </a:pP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Vì</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sao</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có dự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án</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này ?</a:t>
            </a:r>
          </a:p>
          <a:p>
            <a:pPr marL="228600" indent="-228600" algn="l">
              <a:lnSpc>
                <a:spcPts val="1750"/>
              </a:lnSpc>
              <a:buAutoNum type="arabicPeriod"/>
            </a:pP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Vấn</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đề</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của công ty ?</a:t>
            </a:r>
          </a:p>
        </p:txBody>
      </p:sp>
      <p:sp>
        <p:nvSpPr>
          <p:cNvPr id="5" name="TextBox 4">
            <a:extLst>
              <a:ext uri="{FF2B5EF4-FFF2-40B4-BE49-F238E27FC236}">
                <a16:creationId xmlns:a16="http://schemas.microsoft.com/office/drawing/2014/main" id="{11C80AEA-F303-AE4B-BD2F-58C2164CA545}"/>
              </a:ext>
            </a:extLst>
          </p:cNvPr>
          <p:cNvSpPr txBox="1"/>
          <p:nvPr/>
        </p:nvSpPr>
        <p:spPr>
          <a:xfrm>
            <a:off x="1740301" y="1467752"/>
            <a:ext cx="1146469" cy="738664"/>
          </a:xfrm>
          <a:prstGeom prst="rect">
            <a:avLst/>
          </a:prstGeom>
          <a:noFill/>
        </p:spPr>
        <p:txBody>
          <a:bodyPr wrap="none" rtlCol="0" anchor="ctr" anchorCtr="0">
            <a:spAutoFit/>
          </a:bodyPr>
          <a:lstStyle/>
          <a:p>
            <a:pPr algn="ctr"/>
            <a:r>
              <a:rPr lang="en-US" sz="1400" b="1" dirty="0" err="1">
                <a:solidFill>
                  <a:schemeClr val="bg1"/>
                </a:solidFill>
                <a:latin typeface="Arial" panose="020B0604020202020204" pitchFamily="34" charset="0"/>
                <a:ea typeface="League Spartan" charset="0"/>
                <a:cs typeface="Arial" panose="020B0604020202020204" pitchFamily="34" charset="0"/>
              </a:rPr>
              <a:t>Tổng</a:t>
            </a:r>
            <a:r>
              <a:rPr lang="en-US" sz="1400" b="1" dirty="0">
                <a:solidFill>
                  <a:schemeClr val="bg1"/>
                </a:solidFill>
                <a:latin typeface="Arial" panose="020B0604020202020204" pitchFamily="34" charset="0"/>
                <a:ea typeface="League Spartan" charset="0"/>
                <a:cs typeface="Arial" panose="020B0604020202020204" pitchFamily="34" charset="0"/>
              </a:rPr>
              <a:t> </a:t>
            </a:r>
            <a:r>
              <a:rPr lang="en-US" sz="1400" b="1" dirty="0" err="1">
                <a:solidFill>
                  <a:schemeClr val="bg1"/>
                </a:solidFill>
                <a:latin typeface="Arial" panose="020B0604020202020204" pitchFamily="34" charset="0"/>
                <a:ea typeface="League Spartan" charset="0"/>
                <a:cs typeface="Arial" panose="020B0604020202020204" pitchFamily="34" charset="0"/>
              </a:rPr>
              <a:t>quan</a:t>
            </a:r>
            <a:r>
              <a:rPr lang="en-US" sz="1400" b="1" dirty="0">
                <a:solidFill>
                  <a:schemeClr val="bg1"/>
                </a:solidFill>
                <a:latin typeface="Arial" panose="020B0604020202020204" pitchFamily="34" charset="0"/>
                <a:ea typeface="League Spartan" charset="0"/>
                <a:cs typeface="Arial" panose="020B0604020202020204" pitchFamily="34" charset="0"/>
              </a:rPr>
              <a:t> </a:t>
            </a:r>
          </a:p>
          <a:p>
            <a:pPr algn="ctr"/>
            <a:r>
              <a:rPr lang="en-US" sz="1400" b="1" dirty="0">
                <a:solidFill>
                  <a:schemeClr val="bg1"/>
                </a:solidFill>
                <a:latin typeface="Arial" panose="020B0604020202020204" pitchFamily="34" charset="0"/>
                <a:ea typeface="League Spartan" charset="0"/>
                <a:cs typeface="Arial" panose="020B0604020202020204" pitchFamily="34" charset="0"/>
              </a:rPr>
              <a:t>thị </a:t>
            </a:r>
            <a:r>
              <a:rPr lang="en-US" sz="1400" b="1" dirty="0" err="1">
                <a:solidFill>
                  <a:schemeClr val="bg1"/>
                </a:solidFill>
                <a:latin typeface="Arial" panose="020B0604020202020204" pitchFamily="34" charset="0"/>
                <a:ea typeface="League Spartan" charset="0"/>
                <a:cs typeface="Arial" panose="020B0604020202020204" pitchFamily="34" charset="0"/>
              </a:rPr>
              <a:t>trường</a:t>
            </a:r>
            <a:endParaRPr lang="en-US" sz="1400" b="1" dirty="0">
              <a:solidFill>
                <a:schemeClr val="bg1"/>
              </a:solidFill>
              <a:latin typeface="Arial" panose="020B0604020202020204" pitchFamily="34" charset="0"/>
              <a:ea typeface="League Spartan" charset="0"/>
              <a:cs typeface="Arial" panose="020B0604020202020204" pitchFamily="34" charset="0"/>
            </a:endParaRPr>
          </a:p>
          <a:p>
            <a:pPr algn="ctr"/>
            <a:r>
              <a:rPr lang="en-US" sz="1400" b="1" dirty="0">
                <a:solidFill>
                  <a:schemeClr val="bg1"/>
                </a:solidFill>
                <a:latin typeface="Arial" panose="020B0604020202020204" pitchFamily="34" charset="0"/>
                <a:ea typeface="League Spartan" charset="0"/>
                <a:cs typeface="Arial" panose="020B0604020202020204" pitchFamily="34" charset="0"/>
              </a:rPr>
              <a:t> avocado</a:t>
            </a:r>
          </a:p>
        </p:txBody>
      </p:sp>
      <p:sp>
        <p:nvSpPr>
          <p:cNvPr id="20" name="Subtitle 2">
            <a:extLst>
              <a:ext uri="{FF2B5EF4-FFF2-40B4-BE49-F238E27FC236}">
                <a16:creationId xmlns:a16="http://schemas.microsoft.com/office/drawing/2014/main" id="{7A6CC40D-66B2-BC41-BFD8-3196B2145A37}"/>
              </a:ext>
            </a:extLst>
          </p:cNvPr>
          <p:cNvSpPr txBox="1">
            <a:spLocks/>
          </p:cNvSpPr>
          <p:nvPr/>
        </p:nvSpPr>
        <p:spPr>
          <a:xfrm>
            <a:off x="4096652" y="2298961"/>
            <a:ext cx="1999348" cy="519822"/>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Model random forest</a:t>
            </a:r>
          </a:p>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Model time series</a:t>
            </a:r>
          </a:p>
        </p:txBody>
      </p:sp>
      <p:sp>
        <p:nvSpPr>
          <p:cNvPr id="21" name="TextBox 20">
            <a:extLst>
              <a:ext uri="{FF2B5EF4-FFF2-40B4-BE49-F238E27FC236}">
                <a16:creationId xmlns:a16="http://schemas.microsoft.com/office/drawing/2014/main" id="{7F67D90D-3F92-B747-AB86-ACF7B528244D}"/>
              </a:ext>
            </a:extLst>
          </p:cNvPr>
          <p:cNvSpPr txBox="1"/>
          <p:nvPr/>
        </p:nvSpPr>
        <p:spPr>
          <a:xfrm>
            <a:off x="4279437" y="1575473"/>
            <a:ext cx="1633782" cy="523220"/>
          </a:xfrm>
          <a:prstGeom prst="rect">
            <a:avLst/>
          </a:prstGeom>
          <a:noFill/>
        </p:spPr>
        <p:txBody>
          <a:bodyPr wrap="none" rtlCol="0" anchor="ctr" anchorCtr="0">
            <a:spAutoFit/>
          </a:bodyPr>
          <a:lstStyle/>
          <a:p>
            <a:pPr algn="ctr"/>
            <a:r>
              <a:rPr lang="en-US" sz="1400" b="1" dirty="0" err="1">
                <a:solidFill>
                  <a:schemeClr val="bg1"/>
                </a:solidFill>
                <a:latin typeface="Arial" panose="020B0604020202020204" pitchFamily="34" charset="0"/>
                <a:ea typeface="League Spartan" charset="0"/>
                <a:cs typeface="Arial" panose="020B0604020202020204" pitchFamily="34" charset="0"/>
              </a:rPr>
              <a:t>Giới</a:t>
            </a:r>
            <a:r>
              <a:rPr lang="en-US" sz="1400" b="1" dirty="0">
                <a:solidFill>
                  <a:schemeClr val="bg1"/>
                </a:solidFill>
                <a:latin typeface="Arial" panose="020B0604020202020204" pitchFamily="34" charset="0"/>
                <a:ea typeface="League Spartan" charset="0"/>
                <a:cs typeface="Arial" panose="020B0604020202020204" pitchFamily="34" charset="0"/>
              </a:rPr>
              <a:t> </a:t>
            </a:r>
            <a:r>
              <a:rPr lang="en-US" sz="1400" b="1" dirty="0" err="1">
                <a:solidFill>
                  <a:schemeClr val="bg1"/>
                </a:solidFill>
                <a:latin typeface="Arial" panose="020B0604020202020204" pitchFamily="34" charset="0"/>
                <a:ea typeface="League Spartan" charset="0"/>
                <a:cs typeface="Arial" panose="020B0604020202020204" pitchFamily="34" charset="0"/>
              </a:rPr>
              <a:t>thiệu</a:t>
            </a:r>
            <a:endParaRPr lang="en-US" sz="1400" b="1" dirty="0">
              <a:solidFill>
                <a:schemeClr val="bg1"/>
              </a:solidFill>
              <a:latin typeface="Arial" panose="020B0604020202020204" pitchFamily="34" charset="0"/>
              <a:ea typeface="League Spartan" charset="0"/>
              <a:cs typeface="Arial" panose="020B0604020202020204" pitchFamily="34" charset="0"/>
            </a:endParaRPr>
          </a:p>
          <a:p>
            <a:pPr algn="ctr"/>
            <a:r>
              <a:rPr lang="en-US" sz="1400" b="1" dirty="0" err="1">
                <a:solidFill>
                  <a:schemeClr val="bg1"/>
                </a:solidFill>
                <a:latin typeface="Arial" panose="020B0604020202020204" pitchFamily="34" charset="0"/>
                <a:ea typeface="League Spartan" charset="0"/>
                <a:cs typeface="Arial" panose="020B0604020202020204" pitchFamily="34" charset="0"/>
              </a:rPr>
              <a:t>Mô</a:t>
            </a:r>
            <a:r>
              <a:rPr lang="en-US" sz="1400" b="1" dirty="0">
                <a:solidFill>
                  <a:schemeClr val="bg1"/>
                </a:solidFill>
                <a:latin typeface="Arial" panose="020B0604020202020204" pitchFamily="34" charset="0"/>
                <a:ea typeface="League Spartan" charset="0"/>
                <a:cs typeface="Arial" panose="020B0604020202020204" pitchFamily="34" charset="0"/>
              </a:rPr>
              <a:t> hình </a:t>
            </a:r>
            <a:r>
              <a:rPr lang="en-US" sz="1400" b="1" dirty="0" err="1">
                <a:solidFill>
                  <a:schemeClr val="bg1"/>
                </a:solidFill>
                <a:latin typeface="Arial" panose="020B0604020202020204" pitchFamily="34" charset="0"/>
                <a:ea typeface="League Spartan" charset="0"/>
                <a:cs typeface="Arial" panose="020B0604020202020204" pitchFamily="34" charset="0"/>
              </a:rPr>
              <a:t>sử</a:t>
            </a:r>
            <a:r>
              <a:rPr lang="en-US" sz="1400" b="1" dirty="0">
                <a:solidFill>
                  <a:schemeClr val="bg1"/>
                </a:solidFill>
                <a:latin typeface="Arial" panose="020B0604020202020204" pitchFamily="34" charset="0"/>
                <a:ea typeface="League Spartan" charset="0"/>
                <a:cs typeface="Arial" panose="020B0604020202020204" pitchFamily="34" charset="0"/>
              </a:rPr>
              <a:t> </a:t>
            </a:r>
            <a:r>
              <a:rPr lang="en-US" sz="1400" b="1" dirty="0" err="1">
                <a:solidFill>
                  <a:schemeClr val="bg1"/>
                </a:solidFill>
                <a:latin typeface="Arial" panose="020B0604020202020204" pitchFamily="34" charset="0"/>
                <a:ea typeface="League Spartan" charset="0"/>
                <a:cs typeface="Arial" panose="020B0604020202020204" pitchFamily="34" charset="0"/>
              </a:rPr>
              <a:t>dụng</a:t>
            </a:r>
            <a:endParaRPr lang="en-US" sz="1400" b="1" dirty="0">
              <a:solidFill>
                <a:schemeClr val="bg1"/>
              </a:solidFill>
              <a:latin typeface="Arial" panose="020B0604020202020204" pitchFamily="34" charset="0"/>
              <a:ea typeface="League Spartan" charset="0"/>
              <a:cs typeface="Arial" panose="020B0604020202020204" pitchFamily="34" charset="0"/>
            </a:endParaRPr>
          </a:p>
        </p:txBody>
      </p:sp>
      <p:sp>
        <p:nvSpPr>
          <p:cNvPr id="22" name="Subtitle 2">
            <a:extLst>
              <a:ext uri="{FF2B5EF4-FFF2-40B4-BE49-F238E27FC236}">
                <a16:creationId xmlns:a16="http://schemas.microsoft.com/office/drawing/2014/main" id="{5D2E7CF8-6BB3-2E43-9F7D-3B6FA19C8277}"/>
              </a:ext>
            </a:extLst>
          </p:cNvPr>
          <p:cNvSpPr txBox="1">
            <a:spLocks/>
          </p:cNvSpPr>
          <p:nvPr/>
        </p:nvSpPr>
        <p:spPr>
          <a:xfrm>
            <a:off x="6400799" y="2298961"/>
            <a:ext cx="3089429" cy="519822"/>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28600" indent="-228600">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Tập train: R2, MAE, RMSE</a:t>
            </a:r>
          </a:p>
          <a:p>
            <a:pPr marL="228600" indent="-228600">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Tập test: R2, MAE, RMSE</a:t>
            </a:r>
          </a:p>
        </p:txBody>
      </p:sp>
      <p:sp>
        <p:nvSpPr>
          <p:cNvPr id="23" name="TextBox 22">
            <a:extLst>
              <a:ext uri="{FF2B5EF4-FFF2-40B4-BE49-F238E27FC236}">
                <a16:creationId xmlns:a16="http://schemas.microsoft.com/office/drawing/2014/main" id="{24B4ED1A-3DED-B14A-BD7B-0F6E54049FB4}"/>
              </a:ext>
            </a:extLst>
          </p:cNvPr>
          <p:cNvSpPr txBox="1"/>
          <p:nvPr/>
        </p:nvSpPr>
        <p:spPr>
          <a:xfrm>
            <a:off x="7273643" y="1575473"/>
            <a:ext cx="1436612" cy="523220"/>
          </a:xfrm>
          <a:prstGeom prst="rect">
            <a:avLst/>
          </a:prstGeom>
          <a:noFill/>
        </p:spPr>
        <p:txBody>
          <a:bodyPr wrap="none" rtlCol="0" anchor="ctr" anchorCtr="0">
            <a:spAutoFit/>
          </a:bodyPr>
          <a:lstStyle/>
          <a:p>
            <a:pPr algn="ctr"/>
            <a:r>
              <a:rPr lang="en-US" sz="1400" b="1" dirty="0" err="1">
                <a:solidFill>
                  <a:schemeClr val="bg1"/>
                </a:solidFill>
                <a:latin typeface="Arial" panose="020B0604020202020204" pitchFamily="34" charset="0"/>
                <a:ea typeface="League Spartan" charset="0"/>
                <a:cs typeface="Arial" panose="020B0604020202020204" pitchFamily="34" charset="0"/>
              </a:rPr>
              <a:t>Đánh</a:t>
            </a:r>
            <a:r>
              <a:rPr lang="en-US" sz="1400" b="1" dirty="0">
                <a:solidFill>
                  <a:schemeClr val="bg1"/>
                </a:solidFill>
                <a:latin typeface="Arial" panose="020B0604020202020204" pitchFamily="34" charset="0"/>
                <a:ea typeface="League Spartan" charset="0"/>
                <a:cs typeface="Arial" panose="020B0604020202020204" pitchFamily="34" charset="0"/>
              </a:rPr>
              <a:t> giá và </a:t>
            </a:r>
          </a:p>
          <a:p>
            <a:pPr algn="ctr"/>
            <a:r>
              <a:rPr lang="en-US" sz="1400" b="1" dirty="0" err="1">
                <a:solidFill>
                  <a:schemeClr val="bg1"/>
                </a:solidFill>
                <a:latin typeface="Arial" panose="020B0604020202020204" pitchFamily="34" charset="0"/>
                <a:ea typeface="League Spartan" charset="0"/>
                <a:cs typeface="Arial" panose="020B0604020202020204" pitchFamily="34" charset="0"/>
              </a:rPr>
              <a:t>kết</a:t>
            </a:r>
            <a:r>
              <a:rPr lang="en-US" sz="1400" b="1" dirty="0">
                <a:solidFill>
                  <a:schemeClr val="bg1"/>
                </a:solidFill>
                <a:latin typeface="Arial" panose="020B0604020202020204" pitchFamily="34" charset="0"/>
                <a:ea typeface="League Spartan" charset="0"/>
                <a:cs typeface="Arial" panose="020B0604020202020204" pitchFamily="34" charset="0"/>
              </a:rPr>
              <a:t> </a:t>
            </a:r>
            <a:r>
              <a:rPr lang="en-US" sz="1400" b="1" dirty="0" err="1">
                <a:solidFill>
                  <a:schemeClr val="bg1"/>
                </a:solidFill>
                <a:latin typeface="Arial" panose="020B0604020202020204" pitchFamily="34" charset="0"/>
                <a:ea typeface="League Spartan" charset="0"/>
                <a:cs typeface="Arial" panose="020B0604020202020204" pitchFamily="34" charset="0"/>
              </a:rPr>
              <a:t>luận</a:t>
            </a:r>
            <a:r>
              <a:rPr lang="en-US" sz="1400" b="1" dirty="0">
                <a:solidFill>
                  <a:schemeClr val="bg1"/>
                </a:solidFill>
                <a:latin typeface="Arial" panose="020B0604020202020204" pitchFamily="34" charset="0"/>
                <a:ea typeface="League Spartan" charset="0"/>
                <a:cs typeface="Arial" panose="020B0604020202020204" pitchFamily="34" charset="0"/>
              </a:rPr>
              <a:t> model</a:t>
            </a:r>
          </a:p>
        </p:txBody>
      </p:sp>
      <p:sp>
        <p:nvSpPr>
          <p:cNvPr id="24" name="Subtitle 2">
            <a:extLst>
              <a:ext uri="{FF2B5EF4-FFF2-40B4-BE49-F238E27FC236}">
                <a16:creationId xmlns:a16="http://schemas.microsoft.com/office/drawing/2014/main" id="{8ACBF563-55EB-1C44-B492-0965A26DB830}"/>
              </a:ext>
            </a:extLst>
          </p:cNvPr>
          <p:cNvSpPr txBox="1">
            <a:spLocks/>
          </p:cNvSpPr>
          <p:nvPr/>
        </p:nvSpPr>
        <p:spPr>
          <a:xfrm>
            <a:off x="2343705" y="4870129"/>
            <a:ext cx="2876365" cy="522131"/>
          </a:xfrm>
          <a:prstGeom prst="rect">
            <a:avLst/>
          </a:prstGeom>
        </p:spPr>
        <p:txBody>
          <a:bodyPr vert="horz" wrap="square" lIns="45720" tIns="22860" rIns="45720" bIns="2286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Theo file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hàng</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tuần của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hàng</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gửi</a:t>
            </a:r>
          </a:p>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Theo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xự</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vụ từng bang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nước</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mỹ</a:t>
            </a:r>
            <a:endPar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endParaRPr>
          </a:p>
        </p:txBody>
      </p:sp>
      <p:sp>
        <p:nvSpPr>
          <p:cNvPr id="25" name="TextBox 24">
            <a:extLst>
              <a:ext uri="{FF2B5EF4-FFF2-40B4-BE49-F238E27FC236}">
                <a16:creationId xmlns:a16="http://schemas.microsoft.com/office/drawing/2014/main" id="{CDF813E9-79A0-2144-B96C-A371B13A43BE}"/>
              </a:ext>
            </a:extLst>
          </p:cNvPr>
          <p:cNvSpPr txBox="1"/>
          <p:nvPr/>
        </p:nvSpPr>
        <p:spPr>
          <a:xfrm>
            <a:off x="2989335" y="5778772"/>
            <a:ext cx="1515159" cy="307777"/>
          </a:xfrm>
          <a:prstGeom prst="rect">
            <a:avLst/>
          </a:prstGeom>
          <a:noFill/>
        </p:spPr>
        <p:txBody>
          <a:bodyPr wrap="none" rtlCol="0" anchor="ctr" anchorCtr="0">
            <a:spAutoFit/>
          </a:bodyPr>
          <a:lstStyle/>
          <a:p>
            <a:pPr algn="ctr"/>
            <a:r>
              <a:rPr lang="en-US" sz="1400" b="1" dirty="0" err="1">
                <a:solidFill>
                  <a:schemeClr val="bg1"/>
                </a:solidFill>
                <a:latin typeface="Arial" panose="020B0604020202020204" pitchFamily="34" charset="0"/>
                <a:ea typeface="League Spartan" charset="0"/>
                <a:cs typeface="Arial" panose="020B0604020202020204" pitchFamily="34" charset="0"/>
              </a:rPr>
              <a:t>Dự</a:t>
            </a:r>
            <a:r>
              <a:rPr lang="en-US" sz="1400" b="1" dirty="0">
                <a:solidFill>
                  <a:schemeClr val="bg1"/>
                </a:solidFill>
                <a:latin typeface="Arial" panose="020B0604020202020204" pitchFamily="34" charset="0"/>
                <a:ea typeface="League Spartan" charset="0"/>
                <a:cs typeface="Arial" panose="020B0604020202020204" pitchFamily="34" charset="0"/>
              </a:rPr>
              <a:t> </a:t>
            </a:r>
            <a:r>
              <a:rPr lang="en-US" sz="1400" b="1" dirty="0" err="1">
                <a:solidFill>
                  <a:schemeClr val="bg1"/>
                </a:solidFill>
                <a:latin typeface="Arial" panose="020B0604020202020204" pitchFamily="34" charset="0"/>
                <a:ea typeface="League Spartan" charset="0"/>
                <a:cs typeface="Arial" panose="020B0604020202020204" pitchFamily="34" charset="0"/>
              </a:rPr>
              <a:t>đoán</a:t>
            </a:r>
            <a:r>
              <a:rPr lang="en-US" sz="1400" b="1" dirty="0">
                <a:solidFill>
                  <a:schemeClr val="bg1"/>
                </a:solidFill>
                <a:latin typeface="Arial" panose="020B0604020202020204" pitchFamily="34" charset="0"/>
                <a:ea typeface="League Spartan" charset="0"/>
                <a:cs typeface="Arial" panose="020B0604020202020204" pitchFamily="34" charset="0"/>
              </a:rPr>
              <a:t> giá </a:t>
            </a:r>
            <a:r>
              <a:rPr lang="en-US" sz="1400" b="1" dirty="0" err="1">
                <a:solidFill>
                  <a:schemeClr val="bg1"/>
                </a:solidFill>
                <a:latin typeface="Arial" panose="020B0604020202020204" pitchFamily="34" charset="0"/>
                <a:ea typeface="League Spartan" charset="0"/>
                <a:cs typeface="Arial" panose="020B0604020202020204" pitchFamily="34" charset="0"/>
              </a:rPr>
              <a:t>bơ</a:t>
            </a:r>
            <a:endParaRPr lang="en-US" sz="1400" b="1" dirty="0">
              <a:solidFill>
                <a:schemeClr val="bg1"/>
              </a:solidFill>
              <a:latin typeface="Arial" panose="020B0604020202020204" pitchFamily="34" charset="0"/>
              <a:ea typeface="League Spartan" charset="0"/>
              <a:cs typeface="Arial" panose="020B0604020202020204" pitchFamily="34" charset="0"/>
            </a:endParaRPr>
          </a:p>
        </p:txBody>
      </p:sp>
      <p:sp>
        <p:nvSpPr>
          <p:cNvPr id="26" name="Subtitle 2">
            <a:extLst>
              <a:ext uri="{FF2B5EF4-FFF2-40B4-BE49-F238E27FC236}">
                <a16:creationId xmlns:a16="http://schemas.microsoft.com/office/drawing/2014/main" id="{8EB0661F-A5A5-4046-A62B-85E4E380AC38}"/>
              </a:ext>
            </a:extLst>
          </p:cNvPr>
          <p:cNvSpPr txBox="1">
            <a:spLocks/>
          </p:cNvSpPr>
          <p:nvPr/>
        </p:nvSpPr>
        <p:spPr>
          <a:xfrm>
            <a:off x="5220070" y="4872438"/>
            <a:ext cx="3266982" cy="519822"/>
          </a:xfrm>
          <a:prstGeom prst="rect">
            <a:avLst/>
          </a:prstGeom>
        </p:spPr>
        <p:txBody>
          <a:bodyPr vert="horz" wrap="square" lIns="45720" tIns="22860" rIns="45720" bIns="2286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Theo báo cáo dự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báo</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gía</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và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sản</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lượng</a:t>
            </a:r>
            <a:endPar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endParaRPr>
          </a:p>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Theo nhu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cầu</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admin, user</a:t>
            </a:r>
          </a:p>
        </p:txBody>
      </p:sp>
      <p:sp>
        <p:nvSpPr>
          <p:cNvPr id="27" name="TextBox 26">
            <a:extLst>
              <a:ext uri="{FF2B5EF4-FFF2-40B4-BE49-F238E27FC236}">
                <a16:creationId xmlns:a16="http://schemas.microsoft.com/office/drawing/2014/main" id="{08339216-0F74-CD45-9A10-E50ECBEE4A76}"/>
              </a:ext>
            </a:extLst>
          </p:cNvPr>
          <p:cNvSpPr txBox="1"/>
          <p:nvPr/>
        </p:nvSpPr>
        <p:spPr>
          <a:xfrm>
            <a:off x="5756647" y="5671051"/>
            <a:ext cx="2042547" cy="523220"/>
          </a:xfrm>
          <a:prstGeom prst="rect">
            <a:avLst/>
          </a:prstGeom>
          <a:noFill/>
        </p:spPr>
        <p:txBody>
          <a:bodyPr wrap="none" rtlCol="0" anchor="ctr" anchorCtr="0">
            <a:spAutoFit/>
          </a:bodyPr>
          <a:lstStyle/>
          <a:p>
            <a:pPr algn="ctr"/>
            <a:r>
              <a:rPr lang="en-US" sz="1400" b="1" dirty="0">
                <a:solidFill>
                  <a:schemeClr val="bg1"/>
                </a:solidFill>
                <a:latin typeface="Arial" panose="020B0604020202020204" pitchFamily="34" charset="0"/>
                <a:ea typeface="League Spartan" charset="0"/>
                <a:cs typeface="Arial" panose="020B0604020202020204" pitchFamily="34" charset="0"/>
              </a:rPr>
              <a:t>Dự báo </a:t>
            </a:r>
            <a:r>
              <a:rPr lang="en-US" sz="1400" b="1" dirty="0" err="1">
                <a:solidFill>
                  <a:schemeClr val="bg1"/>
                </a:solidFill>
                <a:latin typeface="Arial" panose="020B0604020202020204" pitchFamily="34" charset="0"/>
                <a:ea typeface="League Spartan" charset="0"/>
                <a:cs typeface="Arial" panose="020B0604020202020204" pitchFamily="34" charset="0"/>
              </a:rPr>
              <a:t>sản</a:t>
            </a:r>
            <a:r>
              <a:rPr lang="en-US" sz="1400" b="1" dirty="0">
                <a:solidFill>
                  <a:schemeClr val="bg1"/>
                </a:solidFill>
                <a:latin typeface="Arial" panose="020B0604020202020204" pitchFamily="34" charset="0"/>
                <a:ea typeface="League Spartan" charset="0"/>
                <a:cs typeface="Arial" panose="020B0604020202020204" pitchFamily="34" charset="0"/>
              </a:rPr>
              <a:t> </a:t>
            </a:r>
            <a:r>
              <a:rPr lang="en-US" sz="1400" b="1" dirty="0" err="1">
                <a:solidFill>
                  <a:schemeClr val="bg1"/>
                </a:solidFill>
                <a:latin typeface="Arial" panose="020B0604020202020204" pitchFamily="34" charset="0"/>
                <a:ea typeface="League Spartan" charset="0"/>
                <a:cs typeface="Arial" panose="020B0604020202020204" pitchFamily="34" charset="0"/>
              </a:rPr>
              <a:t>lượng</a:t>
            </a:r>
            <a:r>
              <a:rPr lang="en-US" sz="1400" b="1" dirty="0">
                <a:solidFill>
                  <a:schemeClr val="bg1"/>
                </a:solidFill>
                <a:latin typeface="Arial" panose="020B0604020202020204" pitchFamily="34" charset="0"/>
                <a:ea typeface="League Spartan" charset="0"/>
                <a:cs typeface="Arial" panose="020B0604020202020204" pitchFamily="34" charset="0"/>
              </a:rPr>
              <a:t> và </a:t>
            </a:r>
          </a:p>
          <a:p>
            <a:pPr algn="ctr"/>
            <a:r>
              <a:rPr lang="en-US" sz="1400" b="1" dirty="0">
                <a:solidFill>
                  <a:schemeClr val="bg1"/>
                </a:solidFill>
                <a:latin typeface="Arial" panose="020B0604020202020204" pitchFamily="34" charset="0"/>
                <a:ea typeface="League Spartan" charset="0"/>
                <a:cs typeface="Arial" panose="020B0604020202020204" pitchFamily="34" charset="0"/>
              </a:rPr>
              <a:t>giá </a:t>
            </a:r>
            <a:r>
              <a:rPr lang="en-US" sz="1400" b="1" dirty="0" err="1">
                <a:solidFill>
                  <a:schemeClr val="bg1"/>
                </a:solidFill>
                <a:latin typeface="Arial" panose="020B0604020202020204" pitchFamily="34" charset="0"/>
                <a:ea typeface="League Spartan" charset="0"/>
                <a:cs typeface="Arial" panose="020B0604020202020204" pitchFamily="34" charset="0"/>
              </a:rPr>
              <a:t>theo</a:t>
            </a:r>
            <a:r>
              <a:rPr lang="en-US" sz="1400" b="1" dirty="0">
                <a:solidFill>
                  <a:schemeClr val="bg1"/>
                </a:solidFill>
                <a:latin typeface="Arial" panose="020B0604020202020204" pitchFamily="34" charset="0"/>
                <a:ea typeface="League Spartan" charset="0"/>
                <a:cs typeface="Arial" panose="020B0604020202020204" pitchFamily="34" charset="0"/>
              </a:rPr>
              <a:t> time series</a:t>
            </a:r>
          </a:p>
        </p:txBody>
      </p:sp>
      <p:sp>
        <p:nvSpPr>
          <p:cNvPr id="28" name="Subtitle 2">
            <a:extLst>
              <a:ext uri="{FF2B5EF4-FFF2-40B4-BE49-F238E27FC236}">
                <a16:creationId xmlns:a16="http://schemas.microsoft.com/office/drawing/2014/main" id="{2BD6E652-2ADF-3041-948E-AF4B99410F1F}"/>
              </a:ext>
            </a:extLst>
          </p:cNvPr>
          <p:cNvSpPr txBox="1">
            <a:spLocks/>
          </p:cNvSpPr>
          <p:nvPr/>
        </p:nvSpPr>
        <p:spPr>
          <a:xfrm>
            <a:off x="8706786" y="4872438"/>
            <a:ext cx="1999348" cy="519822"/>
          </a:xfrm>
          <a:prstGeom prst="rect">
            <a:avLst/>
          </a:prstGeom>
        </p:spPr>
        <p:txBody>
          <a:bodyPr vert="horz" wrap="square" lIns="45720" tIns="22860" rIns="45720" bIns="2286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SWOT</a:t>
            </a:r>
          </a:p>
          <a:p>
            <a:pPr marL="228600" indent="-228600" algn="l">
              <a:lnSpc>
                <a:spcPts val="1750"/>
              </a:lnSpc>
              <a:buAutoNum type="arabicPeriod"/>
            </a:pP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Tài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liệu</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tham</a:t>
            </a:r>
            <a:r>
              <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rPr>
              <a:t> </a:t>
            </a:r>
            <a:r>
              <a:rPr lang="en-US" sz="1200" b="1" dirty="0" err="1">
                <a:solidFill>
                  <a:srgbClr val="002060"/>
                </a:solidFill>
                <a:latin typeface="Arial" panose="020B0604020202020204" pitchFamily="34" charset="0"/>
                <a:ea typeface="Lato Light" panose="020F0502020204030203" pitchFamily="34" charset="0"/>
                <a:cs typeface="Arial" panose="020B0604020202020204" pitchFamily="34" charset="0"/>
              </a:rPr>
              <a:t>khảo</a:t>
            </a:r>
            <a:endParaRPr lang="en-US" sz="1200" b="1" dirty="0">
              <a:solidFill>
                <a:srgbClr val="002060"/>
              </a:solidFill>
              <a:latin typeface="Arial" panose="020B0604020202020204" pitchFamily="34" charset="0"/>
              <a:ea typeface="Lato Light" panose="020F0502020204030203" pitchFamily="34" charset="0"/>
              <a:cs typeface="Arial" panose="020B0604020202020204" pitchFamily="34" charset="0"/>
            </a:endParaRPr>
          </a:p>
        </p:txBody>
      </p:sp>
      <p:sp>
        <p:nvSpPr>
          <p:cNvPr id="29" name="TextBox 28">
            <a:extLst>
              <a:ext uri="{FF2B5EF4-FFF2-40B4-BE49-F238E27FC236}">
                <a16:creationId xmlns:a16="http://schemas.microsoft.com/office/drawing/2014/main" id="{D8395731-C48F-9449-8CE0-B90A30C39BBF}"/>
              </a:ext>
            </a:extLst>
          </p:cNvPr>
          <p:cNvSpPr txBox="1"/>
          <p:nvPr/>
        </p:nvSpPr>
        <p:spPr>
          <a:xfrm>
            <a:off x="8616269" y="5671051"/>
            <a:ext cx="2180405" cy="523220"/>
          </a:xfrm>
          <a:prstGeom prst="rect">
            <a:avLst/>
          </a:prstGeom>
          <a:noFill/>
        </p:spPr>
        <p:txBody>
          <a:bodyPr wrap="none" rtlCol="0" anchor="ctr" anchorCtr="0">
            <a:spAutoFit/>
          </a:bodyPr>
          <a:lstStyle/>
          <a:p>
            <a:pPr algn="ctr"/>
            <a:r>
              <a:rPr lang="en-US" sz="1400" b="1" dirty="0" err="1">
                <a:solidFill>
                  <a:schemeClr val="bg1"/>
                </a:solidFill>
                <a:latin typeface="Arial" panose="020B0604020202020204" pitchFamily="34" charset="0"/>
                <a:ea typeface="League Spartan" charset="0"/>
                <a:cs typeface="Arial" panose="020B0604020202020204" pitchFamily="34" charset="0"/>
              </a:rPr>
              <a:t>Kết</a:t>
            </a:r>
            <a:r>
              <a:rPr lang="en-US" sz="1400" b="1" dirty="0">
                <a:solidFill>
                  <a:schemeClr val="bg1"/>
                </a:solidFill>
                <a:latin typeface="Arial" panose="020B0604020202020204" pitchFamily="34" charset="0"/>
                <a:ea typeface="League Spartan" charset="0"/>
                <a:cs typeface="Arial" panose="020B0604020202020204" pitchFamily="34" charset="0"/>
              </a:rPr>
              <a:t> </a:t>
            </a:r>
            <a:r>
              <a:rPr lang="en-US" sz="1400" b="1" dirty="0" err="1">
                <a:solidFill>
                  <a:schemeClr val="bg1"/>
                </a:solidFill>
                <a:latin typeface="Arial" panose="020B0604020202020204" pitchFamily="34" charset="0"/>
                <a:ea typeface="League Spartan" charset="0"/>
                <a:cs typeface="Arial" panose="020B0604020202020204" pitchFamily="34" charset="0"/>
              </a:rPr>
              <a:t>luận</a:t>
            </a:r>
            <a:r>
              <a:rPr lang="en-US" sz="1400" b="1" dirty="0">
                <a:solidFill>
                  <a:schemeClr val="bg1"/>
                </a:solidFill>
                <a:latin typeface="Arial" panose="020B0604020202020204" pitchFamily="34" charset="0"/>
                <a:ea typeface="League Spartan" charset="0"/>
                <a:cs typeface="Arial" panose="020B0604020202020204" pitchFamily="34" charset="0"/>
              </a:rPr>
              <a:t> và </a:t>
            </a:r>
          </a:p>
          <a:p>
            <a:pPr algn="ctr"/>
            <a:r>
              <a:rPr lang="en-US" sz="1400" b="1" dirty="0" err="1">
                <a:solidFill>
                  <a:schemeClr val="bg1"/>
                </a:solidFill>
                <a:latin typeface="Arial" panose="020B0604020202020204" pitchFamily="34" charset="0"/>
                <a:ea typeface="League Spartan" charset="0"/>
                <a:cs typeface="Arial" panose="020B0604020202020204" pitchFamily="34" charset="0"/>
              </a:rPr>
              <a:t>hướng</a:t>
            </a:r>
            <a:r>
              <a:rPr lang="en-US" sz="1400" b="1" dirty="0">
                <a:solidFill>
                  <a:schemeClr val="bg1"/>
                </a:solidFill>
                <a:latin typeface="Arial" panose="020B0604020202020204" pitchFamily="34" charset="0"/>
                <a:ea typeface="League Spartan" charset="0"/>
                <a:cs typeface="Arial" panose="020B0604020202020204" pitchFamily="34" charset="0"/>
              </a:rPr>
              <a:t> phát </a:t>
            </a:r>
            <a:r>
              <a:rPr lang="en-US" sz="1400" b="1" dirty="0" err="1">
                <a:solidFill>
                  <a:schemeClr val="bg1"/>
                </a:solidFill>
                <a:latin typeface="Arial" panose="020B0604020202020204" pitchFamily="34" charset="0"/>
                <a:ea typeface="League Spartan" charset="0"/>
                <a:cs typeface="Arial" panose="020B0604020202020204" pitchFamily="34" charset="0"/>
              </a:rPr>
              <a:t>triển</a:t>
            </a:r>
            <a:r>
              <a:rPr lang="en-US" sz="1400" b="1" dirty="0">
                <a:solidFill>
                  <a:schemeClr val="bg1"/>
                </a:solidFill>
                <a:latin typeface="Arial" panose="020B0604020202020204" pitchFamily="34" charset="0"/>
                <a:ea typeface="League Spartan" charset="0"/>
                <a:cs typeface="Arial" panose="020B0604020202020204" pitchFamily="34" charset="0"/>
              </a:rPr>
              <a:t> dự </a:t>
            </a:r>
            <a:r>
              <a:rPr lang="en-US" sz="1400" b="1" dirty="0" err="1">
                <a:solidFill>
                  <a:schemeClr val="bg1"/>
                </a:solidFill>
                <a:latin typeface="Arial" panose="020B0604020202020204" pitchFamily="34" charset="0"/>
                <a:ea typeface="League Spartan" charset="0"/>
                <a:cs typeface="Arial" panose="020B0604020202020204" pitchFamily="34" charset="0"/>
              </a:rPr>
              <a:t>án</a:t>
            </a:r>
            <a:endParaRPr lang="en-US" sz="1400" b="1" dirty="0">
              <a:solidFill>
                <a:schemeClr val="bg1"/>
              </a:solidFill>
              <a:latin typeface="Arial" panose="020B0604020202020204" pitchFamily="34" charset="0"/>
              <a:ea typeface="League Spartan" charset="0"/>
              <a:cs typeface="Arial" panose="020B0604020202020204" pitchFamily="34" charset="0"/>
            </a:endParaRPr>
          </a:p>
        </p:txBody>
      </p:sp>
    </p:spTree>
    <p:extLst>
      <p:ext uri="{BB962C8B-B14F-4D97-AF65-F5344CB8AC3E}">
        <p14:creationId xmlns:p14="http://schemas.microsoft.com/office/powerpoint/2010/main" val="298264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a:extLst>
              <a:ext uri="{FF2B5EF4-FFF2-40B4-BE49-F238E27FC236}">
                <a16:creationId xmlns:a16="http://schemas.microsoft.com/office/drawing/2014/main" id="{37689DCE-BD4B-442A-835B-66BD8F7347FB}"/>
              </a:ext>
            </a:extLst>
          </p:cNvPr>
          <p:cNvSpPr>
            <a:spLocks noGrp="1" noChangeArrowheads="1"/>
          </p:cNvSpPr>
          <p:nvPr>
            <p:ph idx="1"/>
          </p:nvPr>
        </p:nvSpPr>
        <p:spPr>
          <a:xfrm>
            <a:off x="719931" y="387350"/>
            <a:ext cx="11109325" cy="5184775"/>
          </a:xfrm>
        </p:spPr>
        <p:txBody>
          <a:bodyPr/>
          <a:lstStyle/>
          <a:p>
            <a:pPr marL="0" indent="0">
              <a:buNone/>
            </a:pPr>
            <a:r>
              <a:rPr lang="en-US" altLang="en-US" b="1" dirty="0"/>
              <a:t>2. </a:t>
            </a:r>
            <a:r>
              <a:rPr lang="en-US" altLang="en-US" b="1" dirty="0" err="1"/>
              <a:t>Mô</a:t>
            </a:r>
            <a:r>
              <a:rPr lang="en-US" altLang="en-US" b="1" dirty="0"/>
              <a:t> </a:t>
            </a:r>
            <a:r>
              <a:rPr lang="en-US" altLang="en-US" b="1" dirty="0" err="1"/>
              <a:t>hình</a:t>
            </a:r>
            <a:r>
              <a:rPr lang="en-US" altLang="en-US" b="1" dirty="0"/>
              <a:t> </a:t>
            </a:r>
            <a:r>
              <a:rPr lang="en-US" altLang="en-US" b="1" dirty="0" err="1"/>
              <a:t>chuỗi</a:t>
            </a:r>
            <a:r>
              <a:rPr lang="en-US" altLang="en-US" b="1" dirty="0"/>
              <a:t> </a:t>
            </a:r>
            <a:r>
              <a:rPr lang="en-US" altLang="en-US" b="1" dirty="0" err="1"/>
              <a:t>thời</a:t>
            </a:r>
            <a:r>
              <a:rPr lang="en-US" altLang="en-US" b="1" dirty="0"/>
              <a:t> </a:t>
            </a:r>
            <a:r>
              <a:rPr lang="en-US" altLang="en-US" b="1" dirty="0" err="1"/>
              <a:t>gian</a:t>
            </a:r>
            <a:r>
              <a:rPr lang="en-US" altLang="en-US" b="1" dirty="0"/>
              <a:t> (Time series)</a:t>
            </a:r>
          </a:p>
          <a:p>
            <a:pPr marL="457200" lvl="1" indent="0">
              <a:buNone/>
            </a:pPr>
            <a:r>
              <a:rPr lang="vi-VN" altLang="en-US" sz="1800" dirty="0">
                <a:solidFill>
                  <a:srgbClr val="000000"/>
                </a:solidFill>
                <a:latin typeface="Calibri" panose="020F0502020204030204" pitchFamily="34" charset="0"/>
              </a:rPr>
              <a:t>Trong toán học, dữ liệu chuỗi thời gian được định nghĩa là </a:t>
            </a:r>
            <a:r>
              <a:rPr lang="en-US" altLang="en-US" sz="1800" dirty="0" err="1">
                <a:solidFill>
                  <a:srgbClr val="000000"/>
                </a:solidFill>
                <a:latin typeface="Calibri" panose="020F0502020204030204" pitchFamily="34" charset="0"/>
              </a:rPr>
              <a:t>một</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chuỗi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các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điểm</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dữ</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liệu</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a:t>
            </a:r>
            <a:r>
              <a:rPr lang="vi-VN" altLang="en-US" sz="1800" dirty="0">
                <a:solidFill>
                  <a:srgbClr val="000000"/>
                </a:solidFill>
                <a:latin typeface="Calibri" panose="020F0502020204030204" pitchFamily="34" charset="0"/>
              </a:rPr>
              <a:t>ườn</a:t>
            </a:r>
            <a:r>
              <a:rPr lang="en-US" altLang="en-US" sz="1800" dirty="0">
                <a:solidFill>
                  <a:srgbClr val="000000"/>
                </a:solidFill>
                <a:latin typeface="Calibri" panose="020F0502020204030204" pitchFamily="34" charset="0"/>
              </a:rPr>
              <a:t>g bao </a:t>
            </a:r>
            <a:r>
              <a:rPr lang="en-US" altLang="en-US" sz="1800" dirty="0" err="1">
                <a:solidFill>
                  <a:srgbClr val="000000"/>
                </a:solidFill>
                <a:latin typeface="Calibri" panose="020F0502020204030204" pitchFamily="34" charset="0"/>
              </a:rPr>
              <a:t>gồm</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các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phép</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đo</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liên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tiếp</a:t>
            </a:r>
            <a:r>
              <a:rPr lang="en-US" altLang="en-US" sz="1800" dirty="0">
                <a:solidFill>
                  <a:srgbClr val="000000"/>
                </a:solidFill>
                <a:latin typeface="Calibri" panose="020F0502020204030204" pitchFamily="34" charset="0"/>
              </a:rPr>
              <a:t> đ</a:t>
            </a:r>
            <a:r>
              <a:rPr lang="vi-VN" altLang="en-US" sz="1800" dirty="0">
                <a:solidFill>
                  <a:srgbClr val="000000"/>
                </a:solidFill>
                <a:latin typeface="Calibri" panose="020F0502020204030204" pitchFamily="34" charset="0"/>
              </a:rPr>
              <a:t>ượ</a:t>
            </a:r>
            <a:r>
              <a:rPr lang="en-US" altLang="en-US" sz="1800" dirty="0">
                <a:solidFill>
                  <a:srgbClr val="000000"/>
                </a:solidFill>
                <a:latin typeface="Calibri" panose="020F0502020204030204" pitchFamily="34" charset="0"/>
              </a:rPr>
              <a:t>c </a:t>
            </a:r>
            <a:r>
              <a:rPr lang="en-US" altLang="en-US" sz="1800" dirty="0" err="1">
                <a:solidFill>
                  <a:srgbClr val="000000"/>
                </a:solidFill>
                <a:latin typeface="Calibri" panose="020F0502020204030204" pitchFamily="34" charset="0"/>
              </a:rPr>
              <a:t>thực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hiện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từ</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cùng</a:t>
            </a:r>
            <a:r>
              <a:rPr lang="en-US" altLang="en-US" sz="1800" dirty="0">
                <a:solidFill>
                  <a:srgbClr val="000000"/>
                </a:solidFill>
                <a:latin typeface="Calibri" panose="020F0502020204030204" pitchFamily="34" charset="0"/>
              </a:rPr>
              <a:t> 1 </a:t>
            </a:r>
            <a:r>
              <a:rPr lang="en-US" altLang="en-US" sz="1800" dirty="0" err="1">
                <a:solidFill>
                  <a:srgbClr val="000000"/>
                </a:solidFill>
                <a:latin typeface="Calibri" panose="020F0502020204030204" pitchFamily="34" charset="0"/>
              </a:rPr>
              <a:t>nguồn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trong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một</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khoảng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thời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Việc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phân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tích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chuỗi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thời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này</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mục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đích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nhận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dạng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và</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thống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kê</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các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yếu</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tố</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biến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đổi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theo</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thời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mà</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nó</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có</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ảnh</a:t>
            </a:r>
            <a:r>
              <a:rPr lang="en-US" altLang="en-US" sz="1800" dirty="0">
                <a:solidFill>
                  <a:srgbClr val="000000"/>
                </a:solidFill>
                <a:latin typeface="Calibri" panose="020F0502020204030204" pitchFamily="34" charset="0"/>
              </a:rPr>
              <a:t> h</a:t>
            </a:r>
            <a:r>
              <a:rPr lang="vi-VN" altLang="en-US" sz="1800" dirty="0">
                <a:solidFill>
                  <a:srgbClr val="000000"/>
                </a:solidFill>
                <a:latin typeface="Calibri" panose="020F0502020204030204" pitchFamily="34" charset="0"/>
              </a:rPr>
              <a:t>ưởn</a:t>
            </a:r>
            <a:r>
              <a:rPr lang="en-US" altLang="en-US" sz="1800" dirty="0">
                <a:solidFill>
                  <a:srgbClr val="000000"/>
                </a:solidFill>
                <a:latin typeface="Calibri" panose="020F0502020204030204" pitchFamily="34" charset="0"/>
              </a:rPr>
              <a:t>g </a:t>
            </a:r>
            <a:r>
              <a:rPr lang="en-US" altLang="en-US" sz="1800" dirty="0" err="1">
                <a:solidFill>
                  <a:srgbClr val="000000"/>
                </a:solidFill>
                <a:latin typeface="Calibri" panose="020F0502020204030204" pitchFamily="34" charset="0"/>
              </a:rPr>
              <a:t>đến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giá</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trị</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của</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biến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quan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sát</a:t>
            </a:r>
            <a:r>
              <a:rPr lang="en-US" altLang="en-US" sz="1800" dirty="0">
                <a:solidFill>
                  <a:srgbClr val="000000"/>
                </a:solidFill>
                <a:latin typeface="Calibri" panose="020F0502020204030204" pitchFamily="34" charset="0"/>
              </a:rPr>
              <a:t>.</a:t>
            </a:r>
          </a:p>
          <a:p>
            <a:pPr lvl="1"/>
            <a:r>
              <a:rPr lang="en-US" altLang="en-US" sz="1800" dirty="0" err="1">
                <a:solidFill>
                  <a:srgbClr val="000000"/>
                </a:solidFill>
                <a:latin typeface="Calibri" panose="020F0502020204030204" pitchFamily="34" charset="0"/>
              </a:rPr>
              <a:t>Dữ</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liệu</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chuôi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thời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có</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những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tính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chất</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đặc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trưng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riêng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như</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Tính</a:t>
            </a:r>
            <a:r>
              <a:rPr lang="en-US" altLang="en-US" sz="1800" dirty="0">
                <a:solidFill>
                  <a:srgbClr val="000000"/>
                </a:solidFill>
                <a:latin typeface="Calibri" panose="020F0502020204030204" pitchFamily="34" charset="0"/>
              </a:rPr>
              <a:t> xu </a:t>
            </a:r>
            <a:r>
              <a:rPr lang="en-US" altLang="en-US" sz="1800" dirty="0" err="1">
                <a:solidFill>
                  <a:srgbClr val="000000"/>
                </a:solidFill>
                <a:latin typeface="Calibri" panose="020F0502020204030204" pitchFamily="34" charset="0"/>
              </a:rPr>
              <a:t>hướng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tính</a:t>
            </a:r>
            <a:r>
              <a:rPr lang="en-US" altLang="en-US" sz="1800" dirty="0">
                <a:solidFill>
                  <a:srgbClr val="000000"/>
                </a:solidFill>
                <a:latin typeface="Calibri" panose="020F0502020204030204" pitchFamily="34" charset="0"/>
              </a:rPr>
              <a:t> chu </a:t>
            </a:r>
            <a:r>
              <a:rPr lang="en-US" altLang="en-US" sz="1800" dirty="0" err="1">
                <a:solidFill>
                  <a:srgbClr val="000000"/>
                </a:solidFill>
                <a:latin typeface="Calibri" panose="020F0502020204030204" pitchFamily="34" charset="0"/>
              </a:rPr>
              <a:t>kỳ</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nhiễu</a:t>
            </a:r>
            <a:r>
              <a:rPr lang="en-US" altLang="en-US" sz="1800" dirty="0">
                <a:solidFill>
                  <a:srgbClr val="000000"/>
                </a:solidFill>
                <a:latin typeface="Calibri" panose="020F0502020204030204" pitchFamily="34" charset="0"/>
              </a:rPr>
              <a:t>.</a:t>
            </a:r>
          </a:p>
          <a:p>
            <a:pPr lvl="1"/>
            <a:r>
              <a:rPr lang="en-US" altLang="en-US" sz="1800" dirty="0" err="1">
                <a:solidFill>
                  <a:srgbClr val="000000"/>
                </a:solidFill>
                <a:latin typeface="Calibri" panose="020F0502020204030204" pitchFamily="34" charset="0"/>
              </a:rPr>
              <a:t>Có</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thể</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phân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hai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loại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chính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chuỗi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thời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thông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a:t>
            </a:r>
            <a:r>
              <a:rPr lang="vi-VN" altLang="en-US" sz="1800" dirty="0">
                <a:solidFill>
                  <a:srgbClr val="000000"/>
                </a:solidFill>
                <a:latin typeface="Calibri" panose="020F0502020204030204" pitchFamily="34" charset="0"/>
              </a:rPr>
              <a:t>ườn</a:t>
            </a:r>
            <a:r>
              <a:rPr lang="en-US" altLang="en-US" sz="1800" dirty="0">
                <a:solidFill>
                  <a:srgbClr val="000000"/>
                </a:solidFill>
                <a:latin typeface="Calibri" panose="020F0502020204030204" pitchFamily="34" charset="0"/>
              </a:rPr>
              <a:t>g, </a:t>
            </a:r>
            <a:r>
              <a:rPr lang="en-US" altLang="en-US" sz="1800" dirty="0" err="1">
                <a:solidFill>
                  <a:srgbClr val="000000"/>
                </a:solidFill>
                <a:latin typeface="Calibri" panose="020F0502020204030204" pitchFamily="34" charset="0"/>
              </a:rPr>
              <a:t>chuỗi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thời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có</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bất</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a:t>
            </a:r>
            <a:r>
              <a:rPr lang="vi-VN" altLang="en-US" sz="1800" dirty="0">
                <a:solidFill>
                  <a:srgbClr val="000000"/>
                </a:solidFill>
                <a:latin typeface="Calibri" panose="020F0502020204030204" pitchFamily="34" charset="0"/>
              </a:rPr>
              <a:t>ườn</a:t>
            </a:r>
            <a:r>
              <a:rPr lang="en-US" altLang="en-US" sz="1800" dirty="0">
                <a:solidFill>
                  <a:srgbClr val="000000"/>
                </a:solidFill>
                <a:latin typeface="Calibri" panose="020F0502020204030204" pitchFamily="34" charset="0"/>
              </a:rPr>
              <a:t>g (events).</a:t>
            </a:r>
          </a:p>
          <a:p>
            <a:pPr lvl="1"/>
            <a:r>
              <a:rPr lang="en-US" altLang="en-US" sz="1800" dirty="0">
                <a:solidFill>
                  <a:srgbClr val="000000"/>
                </a:solidFill>
                <a:latin typeface="Calibri" panose="020F0502020204030204" pitchFamily="34" charset="0"/>
              </a:rPr>
              <a:t>Tr</a:t>
            </a:r>
            <a:r>
              <a:rPr lang="vi-VN" altLang="en-US" sz="1800" dirty="0">
                <a:solidFill>
                  <a:srgbClr val="000000"/>
                </a:solidFill>
                <a:latin typeface="Calibri" panose="020F0502020204030204" pitchFamily="34" charset="0"/>
              </a:rPr>
              <a:t>ong phân tích hồi quy với dữ liệu chuỗi thời gian, một giả định rất quan trọng là chuỗi thời gian đang xem xét là chuỗi dừng (stationary). Một chuỗi thời gian dừng nếu trung bình (mean) và phương sai (variance) của nó không đổi qua thời gian và giá trị hiệp phương sai (covariance) giữa hai giai đoạn chỉ phụ thuộc vào khoảng cách giữa hai giai đoạn ấy chứ không phụ thuộc vào thời gian thực sự tại đó hiệp phương sai được tính. </a:t>
            </a:r>
            <a:endParaRPr lang="en-US" altLang="en-US" sz="1800" dirty="0">
              <a:solidFill>
                <a:srgbClr val="000000"/>
              </a:solidFill>
              <a:latin typeface="Calibri" panose="020F0502020204030204" pitchFamily="34" charset="0"/>
            </a:endParaRPr>
          </a:p>
          <a:p>
            <a:pPr marL="457200" lvl="1" indent="0">
              <a:buNone/>
            </a:pPr>
            <a:endParaRPr lang="en-US" altLang="en-US" sz="1800" dirty="0">
              <a:solidFill>
                <a:srgbClr val="000000"/>
              </a:solidFill>
              <a:latin typeface="Calibri" panose="020F0502020204030204" pitchFamily="34" charset="0"/>
            </a:endParaRPr>
          </a:p>
        </p:txBody>
      </p:sp>
      <p:sp>
        <p:nvSpPr>
          <p:cNvPr id="37892" name="Footer Placeholder 3">
            <a:extLst>
              <a:ext uri="{FF2B5EF4-FFF2-40B4-BE49-F238E27FC236}">
                <a16:creationId xmlns:a16="http://schemas.microsoft.com/office/drawing/2014/main" id="{3A67AEF0-8754-4348-8D1C-21220FCBBA03}"/>
              </a:ext>
            </a:extLst>
          </p:cNvPr>
          <p:cNvSpPr>
            <a:spLocks noGrp="1"/>
          </p:cNvSpPr>
          <p:nvPr>
            <p:ph type="ftr" sz="quarter" idx="11"/>
          </p:nvPr>
        </p:nvSpPr>
        <p:spPr>
          <a:xfrm>
            <a:off x="2495550" y="6597650"/>
            <a:ext cx="7558088"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b="0"/>
              <a:t>Đồ án tốt nghiệp Data Science</a:t>
            </a:r>
          </a:p>
        </p:txBody>
      </p:sp>
      <p:sp>
        <p:nvSpPr>
          <p:cNvPr id="37893" name="Slide Number Placeholder 4">
            <a:extLst>
              <a:ext uri="{FF2B5EF4-FFF2-40B4-BE49-F238E27FC236}">
                <a16:creationId xmlns:a16="http://schemas.microsoft.com/office/drawing/2014/main" id="{D832D936-6589-4414-9465-C20977AEE8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fld id="{B73966B6-B92B-48F0-B688-8B526F919F75}" type="slidenum">
              <a:rPr lang="en-US" altLang="en-US" sz="1200"/>
              <a:pPr/>
              <a:t>10</a:t>
            </a:fld>
            <a:endParaRPr lang="en-US" altLang="en-US" sz="1200"/>
          </a:p>
        </p:txBody>
      </p:sp>
      <p:pic>
        <p:nvPicPr>
          <p:cNvPr id="8" name="Picture 7">
            <a:extLst>
              <a:ext uri="{FF2B5EF4-FFF2-40B4-BE49-F238E27FC236}">
                <a16:creationId xmlns:a16="http://schemas.microsoft.com/office/drawing/2014/main" id="{23E72180-11A7-41C8-BF1E-8A592BF50FCB}"/>
              </a:ext>
            </a:extLst>
          </p:cNvPr>
          <p:cNvPicPr>
            <a:picLocks noChangeAspect="1"/>
          </p:cNvPicPr>
          <p:nvPr/>
        </p:nvPicPr>
        <p:blipFill>
          <a:blip r:embed="rId3"/>
          <a:stretch>
            <a:fillRect/>
          </a:stretch>
        </p:blipFill>
        <p:spPr>
          <a:xfrm>
            <a:off x="3319193" y="3530600"/>
            <a:ext cx="5910802" cy="2889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a:extLst>
              <a:ext uri="{FF2B5EF4-FFF2-40B4-BE49-F238E27FC236}">
                <a16:creationId xmlns:a16="http://schemas.microsoft.com/office/drawing/2014/main" id="{2F1828B8-3BFE-417B-A25D-ED2D5E67864C}"/>
              </a:ext>
            </a:extLst>
          </p:cNvPr>
          <p:cNvSpPr>
            <a:spLocks noGrp="1" noChangeArrowheads="1"/>
          </p:cNvSpPr>
          <p:nvPr>
            <p:ph idx="1"/>
          </p:nvPr>
        </p:nvSpPr>
        <p:spPr>
          <a:xfrm>
            <a:off x="688975" y="396876"/>
            <a:ext cx="10842625" cy="5184775"/>
          </a:xfrm>
        </p:spPr>
        <p:txBody>
          <a:bodyPr>
            <a:normAutofit lnSpcReduction="10000"/>
          </a:bodyPr>
          <a:lstStyle/>
          <a:p>
            <a:pPr marL="0" indent="0">
              <a:buNone/>
            </a:pPr>
            <a:r>
              <a:rPr lang="en-US" altLang="en-US" dirty="0"/>
              <a:t>2.1  </a:t>
            </a:r>
            <a:r>
              <a:rPr lang="en-US" altLang="en-US" dirty="0" err="1"/>
              <a:t>Các</a:t>
            </a:r>
            <a:r>
              <a:rPr lang="en-US" altLang="en-US" dirty="0"/>
              <a:t> </a:t>
            </a:r>
            <a:r>
              <a:rPr lang="en-US" altLang="en-US" dirty="0" err="1"/>
              <a:t>mô</a:t>
            </a:r>
            <a:r>
              <a:rPr lang="en-US" altLang="en-US" dirty="0"/>
              <a:t> </a:t>
            </a:r>
            <a:r>
              <a:rPr lang="en-US" altLang="en-US" dirty="0" err="1"/>
              <a:t>hình</a:t>
            </a:r>
            <a:r>
              <a:rPr lang="en-US" altLang="en-US" dirty="0"/>
              <a:t> </a:t>
            </a:r>
            <a:r>
              <a:rPr lang="en-US" altLang="en-US" dirty="0" err="1"/>
              <a:t>chuỗi</a:t>
            </a:r>
            <a:r>
              <a:rPr lang="en-US" altLang="en-US" dirty="0"/>
              <a:t> </a:t>
            </a:r>
            <a:r>
              <a:rPr lang="en-US" altLang="en-US" dirty="0" err="1"/>
              <a:t>thời</a:t>
            </a:r>
            <a:r>
              <a:rPr lang="en-US" altLang="en-US" dirty="0"/>
              <a:t> </a:t>
            </a:r>
            <a:r>
              <a:rPr lang="en-US" altLang="en-US" dirty="0" err="1"/>
              <a:t>gian</a:t>
            </a:r>
            <a:endParaRPr lang="en-US" altLang="en-US" dirty="0"/>
          </a:p>
          <a:p>
            <a:r>
              <a:rPr lang="vi-VN" altLang="en-US" sz="1800" dirty="0">
                <a:solidFill>
                  <a:srgbClr val="000000"/>
                </a:solidFill>
                <a:latin typeface="Calibri" panose="020F0502020204030204" pitchFamily="34" charset="0"/>
              </a:rPr>
              <a:t>Mô hình ARIMA: Dựa trên giả thuyết chuỗi dừng và phương sai sai số không đổi. Mô hình sử dụng đầu vào chính là những tín hiệu quá khứ của chuỗi được dự báo để dự báo nó. Các tín hiệu đó bao gồm: chuỗi tự hồi qui AR (auto regression) và chuỗi trung bình trượt MA (moving average). Hầu hết các chuỗi thời gian sẽ có xu hướng tăng hoặc giảm theo thời gian, do đó yếu tố chuỗi dừng thường không đạt được. Trong trường hợp chuỗi không dừng thì ta sẽ cần biến đổi sang chuỗi dừng bằng sai phân. Khi đó tham số đặc trưng của mô hình sẽ có thêm thành phần bậc của sai phân d và mô hình được đặc tả bởi 3 tham số ARIMA(p, d, q). </a:t>
            </a:r>
            <a:endParaRPr lang="en-US" altLang="en-US" sz="1800" dirty="0">
              <a:solidFill>
                <a:srgbClr val="000000"/>
              </a:solidFill>
              <a:latin typeface="Calibri" panose="020F0502020204030204" pitchFamily="34" charset="0"/>
            </a:endParaRPr>
          </a:p>
          <a:p>
            <a:r>
              <a:rPr lang="vi-VN" altLang="en-US" sz="1800" dirty="0">
                <a:solidFill>
                  <a:srgbClr val="000000"/>
                </a:solidFill>
                <a:latin typeface="Calibri" panose="020F0502020204030204" pitchFamily="34" charset="0"/>
              </a:rPr>
              <a:t>Mô hình SARIMA: Về bản chất đây là mô hình ARIMA nhưng được điều chỉnh đặc biệt để áp dụng cho những chuỗi thời gian có yếu tố mùa vụ. Như chúng ta đã biết về bản chất ARIMA chính là mô hình hồi qui tuyến tính nhưng mối quan hệ tuyến tính thường không giải thích tốt chuỗi trong trường hợp chuỗi xuất hiện yếu tố mùa vụ. Chính vì thế, bằng cách tìm ra chu kì của qui luật mùa vụ và loại bỏ nó khỏi chuỗi ta sẽ dễ dàng hồi qui mô hình theo phương pháp ARIMA. </a:t>
            </a:r>
            <a:endParaRPr lang="en-US" altLang="en-US" sz="1800" dirty="0">
              <a:solidFill>
                <a:srgbClr val="000000"/>
              </a:solidFill>
              <a:latin typeface="Calibri" panose="020F0502020204030204" pitchFamily="34" charset="0"/>
            </a:endParaRPr>
          </a:p>
          <a:p>
            <a:r>
              <a:rPr lang="vi-VN" altLang="en-US" sz="1800" dirty="0">
                <a:solidFill>
                  <a:srgbClr val="000000"/>
                </a:solidFill>
                <a:latin typeface="Calibri" panose="020F0502020204030204" pitchFamily="34" charset="0"/>
              </a:rPr>
              <a:t>Mô hình ARIMAX: Là một dạng mở rộng của model ARIMA. Mô hình cũng dựa trên giải định về mối quan hệ tuyến tính giữa giá trị và phương sai trong quá khứ với giá trị hiện tại và sử dụng phương trình hồi qui tuyến tính được suy ra từ mối quan hệ trong quá khứ nhằm dự báo tương lai. Mô hình sẽ có thêm một vài biến độc lập khác và cũng được xem như một mô hình hồi qui động (hoặc một số tài liệu tiếng việt gọi là mô hình hồi qui động thái). Về bản chất ARIMAX tương ứng với một mô hình hồi qui đa biến nhưng chiếm lợi thế trong dự báo nhờ xem xét đến yếu tố tự tương quan được biểu diễn trong phần dư của mô hình. Nhờ đó cải thiện độ chính xác. </a:t>
            </a:r>
          </a:p>
          <a:p>
            <a:endParaRPr lang="vi-VN" altLang="en-US" sz="1800" dirty="0">
              <a:solidFill>
                <a:srgbClr val="000000"/>
              </a:solidFill>
              <a:latin typeface="Calibri" panose="020F0502020204030204" pitchFamily="34" charset="0"/>
            </a:endParaRPr>
          </a:p>
          <a:p>
            <a:endParaRPr lang="vi-VN" altLang="en-US" sz="1800" dirty="0">
              <a:solidFill>
                <a:srgbClr val="000000"/>
              </a:solidFill>
              <a:latin typeface="Calibri" panose="020F0502020204030204" pitchFamily="34" charset="0"/>
            </a:endParaRPr>
          </a:p>
        </p:txBody>
      </p:sp>
      <p:sp>
        <p:nvSpPr>
          <p:cNvPr id="44036" name="Footer Placeholder 3">
            <a:extLst>
              <a:ext uri="{FF2B5EF4-FFF2-40B4-BE49-F238E27FC236}">
                <a16:creationId xmlns:a16="http://schemas.microsoft.com/office/drawing/2014/main" id="{376075B7-5744-4CAF-A069-2EFA0B4B8882}"/>
              </a:ext>
            </a:extLst>
          </p:cNvPr>
          <p:cNvSpPr>
            <a:spLocks noGrp="1"/>
          </p:cNvSpPr>
          <p:nvPr>
            <p:ph type="ftr" sz="quarter" idx="11"/>
          </p:nvPr>
        </p:nvSpPr>
        <p:spPr>
          <a:xfrm>
            <a:off x="2495550" y="6597650"/>
            <a:ext cx="7558088"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b="0" dirty="0" err="1"/>
              <a:t>Đồ</a:t>
            </a:r>
            <a:r>
              <a:rPr lang="en-US" altLang="en-US" sz="1200" b="0" dirty="0"/>
              <a:t> </a:t>
            </a:r>
            <a:r>
              <a:rPr lang="en-US" altLang="en-US" sz="1200" b="0" dirty="0" err="1"/>
              <a:t>án</a:t>
            </a:r>
            <a:r>
              <a:rPr lang="en-US" altLang="en-US" sz="1200" b="0" dirty="0"/>
              <a:t> </a:t>
            </a:r>
            <a:r>
              <a:rPr lang="en-US" altLang="en-US" sz="1200" b="0" dirty="0" err="1"/>
              <a:t>tốt</a:t>
            </a:r>
            <a:r>
              <a:rPr lang="en-US" altLang="en-US" sz="1200" b="0" dirty="0"/>
              <a:t> </a:t>
            </a:r>
            <a:r>
              <a:rPr lang="en-US" altLang="en-US" sz="1200" b="0" dirty="0" err="1"/>
              <a:t>nghiệp</a:t>
            </a:r>
            <a:r>
              <a:rPr lang="en-US" altLang="en-US" sz="1200" b="0" dirty="0"/>
              <a:t> Data Science</a:t>
            </a:r>
          </a:p>
        </p:txBody>
      </p:sp>
      <p:sp>
        <p:nvSpPr>
          <p:cNvPr id="44037" name="Slide Number Placeholder 4">
            <a:extLst>
              <a:ext uri="{FF2B5EF4-FFF2-40B4-BE49-F238E27FC236}">
                <a16:creationId xmlns:a16="http://schemas.microsoft.com/office/drawing/2014/main" id="{E5EA3DFD-E148-4252-8744-FB70166B0E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fld id="{2AE1FC80-B551-46B0-B6F4-EE05A890F6C8}" type="slidenum">
              <a:rPr lang="en-US" altLang="en-US" sz="1200"/>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a:extLst>
              <a:ext uri="{FF2B5EF4-FFF2-40B4-BE49-F238E27FC236}">
                <a16:creationId xmlns:a16="http://schemas.microsoft.com/office/drawing/2014/main" id="{2F1828B8-3BFE-417B-A25D-ED2D5E67864C}"/>
              </a:ext>
            </a:extLst>
          </p:cNvPr>
          <p:cNvSpPr>
            <a:spLocks noGrp="1" noChangeArrowheads="1"/>
          </p:cNvSpPr>
          <p:nvPr>
            <p:ph idx="1"/>
          </p:nvPr>
        </p:nvSpPr>
        <p:spPr>
          <a:xfrm>
            <a:off x="688975" y="396876"/>
            <a:ext cx="10842625" cy="5184775"/>
          </a:xfrm>
        </p:spPr>
        <p:txBody>
          <a:bodyPr>
            <a:normAutofit/>
          </a:bodyPr>
          <a:lstStyle/>
          <a:p>
            <a:pPr marL="0" indent="0">
              <a:buNone/>
            </a:pPr>
            <a:r>
              <a:rPr lang="en-US" altLang="en-US" dirty="0"/>
              <a:t>2.1  </a:t>
            </a:r>
            <a:r>
              <a:rPr lang="en-US" altLang="en-US" dirty="0" err="1"/>
              <a:t>Các</a:t>
            </a:r>
            <a:r>
              <a:rPr lang="en-US" altLang="en-US" dirty="0"/>
              <a:t> </a:t>
            </a:r>
            <a:r>
              <a:rPr lang="en-US" altLang="en-US" dirty="0" err="1"/>
              <a:t>mô</a:t>
            </a:r>
            <a:r>
              <a:rPr lang="en-US" altLang="en-US" dirty="0"/>
              <a:t> </a:t>
            </a:r>
            <a:r>
              <a:rPr lang="en-US" altLang="en-US" dirty="0" err="1"/>
              <a:t>hình</a:t>
            </a:r>
            <a:r>
              <a:rPr lang="en-US" altLang="en-US" dirty="0"/>
              <a:t> </a:t>
            </a:r>
            <a:r>
              <a:rPr lang="en-US" altLang="en-US" dirty="0" err="1"/>
              <a:t>chuỗi</a:t>
            </a:r>
            <a:r>
              <a:rPr lang="en-US" altLang="en-US" dirty="0"/>
              <a:t> </a:t>
            </a:r>
            <a:r>
              <a:rPr lang="en-US" altLang="en-US" dirty="0" err="1"/>
              <a:t>thời</a:t>
            </a:r>
            <a:r>
              <a:rPr lang="en-US" altLang="en-US" dirty="0"/>
              <a:t> </a:t>
            </a:r>
            <a:r>
              <a:rPr lang="en-US" altLang="en-US" dirty="0" err="1"/>
              <a:t>gian</a:t>
            </a:r>
            <a:endParaRPr lang="en-US" altLang="en-US" dirty="0"/>
          </a:p>
          <a:p>
            <a:r>
              <a:rPr lang="vi-VN" altLang="en-US" sz="1800" dirty="0">
                <a:solidFill>
                  <a:srgbClr val="000000"/>
                </a:solidFill>
                <a:latin typeface="Calibri" panose="020F0502020204030204" pitchFamily="34" charset="0"/>
              </a:rPr>
              <a:t>Mô hình </a:t>
            </a:r>
            <a:r>
              <a:rPr lang="en-US" altLang="en-US" sz="1800" dirty="0" err="1"/>
              <a:t>FBProphet</a:t>
            </a:r>
            <a:r>
              <a:rPr lang="vi-VN" altLang="en-US" sz="1800" dirty="0">
                <a:solidFill>
                  <a:srgbClr val="000000"/>
                </a:solidFill>
                <a:latin typeface="Calibri" panose="020F0502020204030204" pitchFamily="34" charset="0"/>
              </a:rPr>
              <a:t>: Prophet là một thuật toán dự báo chuỗi thời gian mã nguồn mở được Facebook thiết kế để dễ sử dụng</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cho</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phép</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các</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nhà</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phân</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tích</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và</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nhà</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phát</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triển</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dữ</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liệu</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giống</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nhau</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để</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thực</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hiện</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dự</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báo</a:t>
            </a:r>
            <a:r>
              <a:rPr lang="en-US" sz="1800" dirty="0">
                <a:solidFill>
                  <a:srgbClr val="000000"/>
                </a:solidFill>
                <a:latin typeface="Calibri" panose="020F0502020204030204" pitchFamily="34" charset="0"/>
              </a:rPr>
              <a:t> ở </a:t>
            </a:r>
            <a:r>
              <a:rPr lang="en-US" sz="1800" dirty="0" err="1">
                <a:solidFill>
                  <a:srgbClr val="000000"/>
                </a:solidFill>
                <a:latin typeface="Calibri" panose="020F0502020204030204" pitchFamily="34" charset="0"/>
              </a:rPr>
              <a:t>quy</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mô</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bằng</a:t>
            </a:r>
            <a:r>
              <a:rPr lang="en-US" sz="1800" dirty="0">
                <a:solidFill>
                  <a:srgbClr val="000000"/>
                </a:solidFill>
                <a:latin typeface="Calibri" panose="020F0502020204030204" pitchFamily="34" charset="0"/>
              </a:rPr>
              <a:t> Python 3 </a:t>
            </a:r>
            <a:r>
              <a:rPr lang="vi-VN" altLang="en-US" sz="1800" dirty="0">
                <a:solidFill>
                  <a:srgbClr val="000000"/>
                </a:solidFill>
                <a:latin typeface="Calibri" panose="020F0502020204030204" pitchFamily="34" charset="0"/>
              </a:rPr>
              <a:t>bằng cách tìm một đường trơn tốt nhất có thể được biểu diễn bằng tổng các thành phần sau:</a:t>
            </a:r>
            <a:r>
              <a:rPr lang="en-US" altLang="en-US" sz="1800" dirty="0">
                <a:solidFill>
                  <a:srgbClr val="000000"/>
                </a:solidFill>
                <a:latin typeface="Calibri" panose="020F0502020204030204" pitchFamily="34" charset="0"/>
              </a:rPr>
              <a:t>			</a:t>
            </a:r>
            <a:r>
              <a:rPr lang="vi-VN" altLang="en-US" sz="1800" dirty="0">
                <a:solidFill>
                  <a:srgbClr val="000000"/>
                </a:solidFill>
                <a:latin typeface="Calibri" panose="020F0502020204030204" pitchFamily="34" charset="0"/>
              </a:rPr>
              <a:t>y (t) = g (t) + s (t) + h (t) + </a:t>
            </a:r>
            <a:r>
              <a:rPr lang="el-GR" altLang="en-US" sz="1800" dirty="0">
                <a:solidFill>
                  <a:srgbClr val="000000"/>
                </a:solidFill>
                <a:latin typeface="Calibri" panose="020F0502020204030204" pitchFamily="34" charset="0"/>
              </a:rPr>
              <a:t>ϵₜ</a:t>
            </a:r>
            <a:endParaRPr lang="en-US" altLang="en-US" sz="1800" dirty="0">
              <a:solidFill>
                <a:srgbClr val="000000"/>
              </a:solidFill>
              <a:latin typeface="Calibri" panose="020F0502020204030204" pitchFamily="34" charset="0"/>
            </a:endParaRPr>
          </a:p>
          <a:p>
            <a:endParaRPr lang="el-GR" altLang="en-US" sz="1800" dirty="0">
              <a:solidFill>
                <a:srgbClr val="000000"/>
              </a:solidFill>
              <a:latin typeface="Calibri" panose="020F0502020204030204" pitchFamily="34" charset="0"/>
            </a:endParaRPr>
          </a:p>
          <a:p>
            <a:r>
              <a:rPr lang="vi-VN" altLang="en-US" sz="1800" dirty="0">
                <a:solidFill>
                  <a:srgbClr val="000000"/>
                </a:solidFill>
                <a:latin typeface="Calibri" panose="020F0502020204030204" pitchFamily="34" charset="0"/>
              </a:rPr>
              <a:t>Mô hình </a:t>
            </a:r>
            <a:r>
              <a:rPr lang="en-US" altLang="en-US" sz="1800" dirty="0">
                <a:solidFill>
                  <a:srgbClr val="000000"/>
                </a:solidFill>
                <a:latin typeface="Calibri" panose="020F0502020204030204" pitchFamily="34" charset="0"/>
              </a:rPr>
              <a:t>R</a:t>
            </a:r>
            <a:r>
              <a:rPr lang="vi-VN" altLang="en-US" sz="1800" dirty="0">
                <a:solidFill>
                  <a:srgbClr val="000000"/>
                </a:solidFill>
                <a:latin typeface="Calibri" panose="020F0502020204030204" pitchFamily="34" charset="0"/>
              </a:rPr>
              <a:t>andom walk</a:t>
            </a:r>
            <a:r>
              <a:rPr lang="en-US" altLang="en-US" sz="1800" dirty="0">
                <a:solidFill>
                  <a:srgbClr val="000000"/>
                </a:solidFill>
                <a:latin typeface="Calibri" panose="020F0502020204030204" pitchFamily="34" charset="0"/>
              </a:rPr>
              <a:t> (</a:t>
            </a:r>
            <a:r>
              <a:rPr lang="vi-VN" sz="1800" dirty="0">
                <a:solidFill>
                  <a:srgbClr val="000000"/>
                </a:solidFill>
                <a:latin typeface="Calibri" panose="020F0502020204030204" pitchFamily="34" charset="0"/>
              </a:rPr>
              <a:t>bước đi ngẫu nhiên</a:t>
            </a:r>
            <a:r>
              <a:rPr lang="en-US" altLang="en-US" sz="1800" dirty="0">
                <a:solidFill>
                  <a:srgbClr val="000000"/>
                </a:solidFill>
                <a:latin typeface="Calibri" panose="020F0502020204030204" pitchFamily="34" charset="0"/>
              </a:rPr>
              <a:t>)</a:t>
            </a:r>
            <a:r>
              <a:rPr lang="vi-VN" altLang="en-US" sz="1800" dirty="0">
                <a:solidFill>
                  <a:srgbClr val="000000"/>
                </a:solidFill>
                <a:latin typeface="Calibri" panose="020F0502020204030204" pitchFamily="34" charset="0"/>
              </a:rPr>
              <a:t>: </a:t>
            </a:r>
            <a:r>
              <a:rPr lang="vi-VN" sz="1200" b="0" i="0" dirty="0">
                <a:solidFill>
                  <a:srgbClr val="333333"/>
                </a:solidFill>
                <a:effectLst/>
                <a:latin typeface="Muli"/>
              </a:rPr>
              <a:t> </a:t>
            </a:r>
            <a:r>
              <a:rPr lang="vi-VN" sz="1800" dirty="0">
                <a:solidFill>
                  <a:srgbClr val="000000"/>
                </a:solidFill>
                <a:latin typeface="Calibri" panose="020F0502020204030204" pitchFamily="34" charset="0"/>
              </a:rPr>
              <a:t>là các quyết định nối tiếp nhau theo thời gian phải độc lập với nhau và được rút ra từ cùng một phân phối, nếu chúng có những tham số phân phối, chẳng hạn số bình quân và phương sai, như nhau.</a:t>
            </a:r>
            <a:endParaRPr lang="en-US" sz="1800" dirty="0">
              <a:solidFill>
                <a:srgbClr val="000000"/>
              </a:solidFill>
              <a:latin typeface="Calibri" panose="020F0502020204030204" pitchFamily="34" charset="0"/>
            </a:endParaRPr>
          </a:p>
          <a:p>
            <a:endParaRPr lang="vi-VN" altLang="en-US" sz="1800" dirty="0">
              <a:solidFill>
                <a:srgbClr val="000000"/>
              </a:solidFill>
              <a:latin typeface="Calibri" panose="020F0502020204030204" pitchFamily="34" charset="0"/>
            </a:endParaRPr>
          </a:p>
          <a:p>
            <a:r>
              <a:rPr lang="vi-VN" altLang="en-US" sz="1800" dirty="0">
                <a:solidFill>
                  <a:srgbClr val="000000"/>
                </a:solidFill>
                <a:latin typeface="Calibri" panose="020F0502020204030204" pitchFamily="34" charset="0"/>
              </a:rPr>
              <a:t>Mô hình</a:t>
            </a:r>
            <a:r>
              <a:rPr lang="en-US" altLang="en-US" sz="1800" dirty="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Autoregressive (</a:t>
            </a:r>
            <a:r>
              <a:rPr lang="en-US" sz="1800" dirty="0" err="1">
                <a:solidFill>
                  <a:srgbClr val="000000"/>
                </a:solidFill>
                <a:latin typeface="Calibri" panose="020F0502020204030204" pitchFamily="34" charset="0"/>
              </a:rPr>
              <a:t>Mô</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hình</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tự</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hồi</a:t>
            </a:r>
            <a:r>
              <a:rPr lang="en-US" sz="1800" dirty="0">
                <a:solidFill>
                  <a:srgbClr val="000000"/>
                </a:solidFill>
                <a:latin typeface="Calibri" panose="020F0502020204030204" pitchFamily="34" charset="0"/>
              </a:rPr>
              <a:t> qui – AR):</a:t>
            </a:r>
            <a:r>
              <a:rPr lang="vi-VN" sz="1200" b="0" i="0" dirty="0">
                <a:solidFill>
                  <a:srgbClr val="252525"/>
                </a:solidFill>
                <a:effectLst/>
                <a:latin typeface="Roboto-Regular"/>
              </a:rPr>
              <a:t>  </a:t>
            </a:r>
            <a:r>
              <a:rPr lang="vi-VN" sz="1800" dirty="0">
                <a:solidFill>
                  <a:srgbClr val="000000"/>
                </a:solidFill>
                <a:latin typeface="Calibri" panose="020F0502020204030204" pitchFamily="34" charset="0"/>
              </a:rPr>
              <a:t>là giá trị ước tính tương lai của mô hình phân tích </a:t>
            </a:r>
            <a:r>
              <a:rPr lang="vi-VN" sz="1800" dirty="0">
                <a:solidFill>
                  <a:srgbClr val="000000"/>
                </a:solidFill>
                <a:latin typeface="Calibri" panose="020F0502020204030204" pitchFamily="34" charset="0"/>
                <a:hlinkClick r:id="rId3" tooltip="chuỗi thời gian">
                  <a:extLst>
                    <a:ext uri="{A12FA001-AC4F-418D-AE19-62706E023703}">
                      <ahyp:hlinkClr xmlns:ahyp="http://schemas.microsoft.com/office/drawing/2018/hyperlinkcolor" val="tx"/>
                    </a:ext>
                  </a:extLst>
                </a:hlinkClick>
              </a:rPr>
              <a:t>chuỗi thời gian</a:t>
            </a:r>
            <a:r>
              <a:rPr lang="vi-VN" sz="1800" dirty="0">
                <a:solidFill>
                  <a:srgbClr val="000000"/>
                </a:solidFill>
                <a:latin typeface="Calibri" panose="020F0502020204030204" pitchFamily="34" charset="0"/>
              </a:rPr>
              <a:t> chỉ phụ thuộc vào giá trị trong quá khứ.</a:t>
            </a:r>
            <a:r>
              <a:rPr lang="en-US" sz="1800" dirty="0">
                <a:solidFill>
                  <a:srgbClr val="000000"/>
                </a:solidFill>
                <a:latin typeface="Calibri" panose="020F0502020204030204" pitchFamily="34" charset="0"/>
              </a:rPr>
              <a:t> </a:t>
            </a:r>
            <a:r>
              <a:rPr lang="vi-VN" sz="1800" dirty="0">
                <a:solidFill>
                  <a:srgbClr val="000000"/>
                </a:solidFill>
                <a:latin typeface="Calibri" panose="020F0502020204030204" pitchFamily="34" charset="0"/>
              </a:rPr>
              <a:t>Khi sử dụng mô hình này, chúng ta có thể bỏ kí hiệu bình thường của y là biến phụ thuộc và x là biến độc lập vì không còn sự khác nhau. Chúng ta chỉ cần sử dụng </a:t>
            </a:r>
            <a:r>
              <a:rPr lang="en-US" sz="1600" b="0" i="0" dirty="0" err="1">
                <a:solidFill>
                  <a:srgbClr val="252525"/>
                </a:solidFill>
                <a:effectLst/>
                <a:latin typeface="Roboto-Regular"/>
              </a:rPr>
              <a:t>x</a:t>
            </a:r>
            <a:r>
              <a:rPr lang="en-US" sz="1600" b="0" i="0" baseline="-25000" dirty="0" err="1">
                <a:solidFill>
                  <a:srgbClr val="252525"/>
                </a:solidFill>
                <a:effectLst/>
                <a:latin typeface="Roboto-Regular"/>
              </a:rPr>
              <a:t>t</a:t>
            </a:r>
            <a:r>
              <a:rPr lang="en-US" sz="1800" b="0" i="0" baseline="-25000" dirty="0">
                <a:solidFill>
                  <a:srgbClr val="252525"/>
                </a:solidFill>
                <a:effectLst/>
                <a:latin typeface="Roboto-Regular"/>
              </a:rPr>
              <a:t> </a:t>
            </a:r>
            <a:r>
              <a:rPr lang="vi-VN" sz="1800" dirty="0">
                <a:solidFill>
                  <a:srgbClr val="000000"/>
                </a:solidFill>
                <a:latin typeface="Calibri" panose="020F0502020204030204" pitchFamily="34" charset="0"/>
              </a:rPr>
              <a:t>:</a:t>
            </a:r>
          </a:p>
          <a:p>
            <a:pPr marL="0" indent="0">
              <a:buNone/>
            </a:pPr>
            <a:r>
              <a:rPr lang="en-US" sz="1800" dirty="0">
                <a:solidFill>
                  <a:srgbClr val="000000"/>
                </a:solidFill>
                <a:latin typeface="Calibri" panose="020F0502020204030204" pitchFamily="34" charset="0"/>
              </a:rPr>
              <a:t>				</a:t>
            </a:r>
            <a:r>
              <a:rPr lang="en-US" sz="1600" b="1" i="0" dirty="0" err="1">
                <a:solidFill>
                  <a:srgbClr val="252525"/>
                </a:solidFill>
                <a:effectLst/>
                <a:latin typeface="Roboto-Regular"/>
              </a:rPr>
              <a:t>x</a:t>
            </a:r>
            <a:r>
              <a:rPr lang="en-US" sz="1600" b="1" i="0" baseline="-25000" dirty="0" err="1">
                <a:solidFill>
                  <a:srgbClr val="252525"/>
                </a:solidFill>
                <a:effectLst/>
                <a:latin typeface="Roboto-Regular"/>
              </a:rPr>
              <a:t>t</a:t>
            </a:r>
            <a:r>
              <a:rPr lang="en-US" sz="1600" b="1" i="0" dirty="0">
                <a:solidFill>
                  <a:srgbClr val="252525"/>
                </a:solidFill>
                <a:effectLst/>
                <a:latin typeface="Roboto-Regular"/>
              </a:rPr>
              <a:t> = b</a:t>
            </a:r>
            <a:r>
              <a:rPr lang="en-US" sz="1600" b="1" i="0" baseline="-25000" dirty="0">
                <a:solidFill>
                  <a:srgbClr val="252525"/>
                </a:solidFill>
                <a:effectLst/>
                <a:latin typeface="Roboto-Regular"/>
              </a:rPr>
              <a:t>0</a:t>
            </a:r>
            <a:r>
              <a:rPr lang="en-US" sz="1600" b="1" i="0" dirty="0">
                <a:solidFill>
                  <a:srgbClr val="252525"/>
                </a:solidFill>
                <a:effectLst/>
                <a:latin typeface="Roboto-Regular"/>
              </a:rPr>
              <a:t> + b</a:t>
            </a:r>
            <a:r>
              <a:rPr lang="en-US" sz="1600" b="1" i="0" baseline="-25000" dirty="0">
                <a:solidFill>
                  <a:srgbClr val="252525"/>
                </a:solidFill>
                <a:effectLst/>
                <a:latin typeface="Roboto-Regular"/>
              </a:rPr>
              <a:t>1</a:t>
            </a:r>
            <a:r>
              <a:rPr lang="en-US" sz="1600" b="1" i="0" dirty="0">
                <a:solidFill>
                  <a:srgbClr val="252525"/>
                </a:solidFill>
                <a:effectLst/>
                <a:latin typeface="Roboto-Regular"/>
              </a:rPr>
              <a:t>x</a:t>
            </a:r>
            <a:r>
              <a:rPr lang="en-US" sz="1600" b="1" i="0" baseline="-25000" dirty="0">
                <a:solidFill>
                  <a:srgbClr val="252525"/>
                </a:solidFill>
                <a:effectLst/>
                <a:latin typeface="Roboto-Regular"/>
              </a:rPr>
              <a:t>t–1</a:t>
            </a:r>
            <a:r>
              <a:rPr lang="en-US" sz="1600" b="1" i="0" dirty="0">
                <a:solidFill>
                  <a:srgbClr val="252525"/>
                </a:solidFill>
                <a:effectLst/>
                <a:latin typeface="Roboto-Regular"/>
              </a:rPr>
              <a:t> + b</a:t>
            </a:r>
            <a:r>
              <a:rPr lang="en-US" sz="1600" b="1" i="0" baseline="-25000" dirty="0">
                <a:solidFill>
                  <a:srgbClr val="252525"/>
                </a:solidFill>
                <a:effectLst/>
                <a:latin typeface="Roboto-Regular"/>
              </a:rPr>
              <a:t>2</a:t>
            </a:r>
            <a:r>
              <a:rPr lang="en-US" sz="1600" b="1" i="0" dirty="0">
                <a:solidFill>
                  <a:srgbClr val="252525"/>
                </a:solidFill>
                <a:effectLst/>
                <a:latin typeface="Roboto-Regular"/>
              </a:rPr>
              <a:t>x</a:t>
            </a:r>
            <a:r>
              <a:rPr lang="en-US" sz="1600" b="1" i="0" baseline="-25000" dirty="0">
                <a:solidFill>
                  <a:srgbClr val="252525"/>
                </a:solidFill>
                <a:effectLst/>
                <a:latin typeface="Roboto-Regular"/>
              </a:rPr>
              <a:t>t–2</a:t>
            </a:r>
            <a:r>
              <a:rPr lang="en-US" sz="1600" b="1" i="0" dirty="0">
                <a:solidFill>
                  <a:srgbClr val="252525"/>
                </a:solidFill>
                <a:effectLst/>
                <a:latin typeface="Roboto-Regular"/>
              </a:rPr>
              <a:t> + … + </a:t>
            </a:r>
            <a:r>
              <a:rPr lang="en-US" sz="1600" b="1" i="0" dirty="0" err="1">
                <a:solidFill>
                  <a:srgbClr val="252525"/>
                </a:solidFill>
                <a:effectLst/>
                <a:latin typeface="Roboto-Regular"/>
              </a:rPr>
              <a:t>b</a:t>
            </a:r>
            <a:r>
              <a:rPr lang="en-US" sz="1600" b="1" i="0" baseline="-25000" dirty="0" err="1">
                <a:solidFill>
                  <a:srgbClr val="252525"/>
                </a:solidFill>
                <a:effectLst/>
                <a:latin typeface="Roboto-Regular"/>
              </a:rPr>
              <a:t>p</a:t>
            </a:r>
            <a:r>
              <a:rPr lang="en-US" sz="1600" b="1" i="0" dirty="0" err="1">
                <a:solidFill>
                  <a:srgbClr val="252525"/>
                </a:solidFill>
                <a:effectLst/>
                <a:latin typeface="Roboto-Regular"/>
              </a:rPr>
              <a:t>x</a:t>
            </a:r>
            <a:r>
              <a:rPr lang="en-US" sz="1600" b="1" i="0" baseline="-25000" dirty="0" err="1">
                <a:solidFill>
                  <a:srgbClr val="252525"/>
                </a:solidFill>
                <a:effectLst/>
                <a:latin typeface="Roboto-Regular"/>
              </a:rPr>
              <a:t>t</a:t>
            </a:r>
            <a:r>
              <a:rPr lang="en-US" sz="1600" b="1" i="0" baseline="-25000" dirty="0">
                <a:solidFill>
                  <a:srgbClr val="252525"/>
                </a:solidFill>
                <a:effectLst/>
                <a:latin typeface="Roboto-Regular"/>
              </a:rPr>
              <a:t>–p</a:t>
            </a:r>
            <a:r>
              <a:rPr lang="en-US" sz="1600" b="1" i="0" dirty="0">
                <a:solidFill>
                  <a:srgbClr val="252525"/>
                </a:solidFill>
                <a:effectLst/>
                <a:latin typeface="Roboto-Regular"/>
              </a:rPr>
              <a:t> + </a:t>
            </a:r>
            <a:r>
              <a:rPr lang="el-GR" sz="1600" b="1" i="0" dirty="0">
                <a:solidFill>
                  <a:srgbClr val="252525"/>
                </a:solidFill>
                <a:effectLst/>
                <a:latin typeface="Roboto-Regular"/>
              </a:rPr>
              <a:t>ε</a:t>
            </a:r>
            <a:r>
              <a:rPr lang="en-US" sz="1600" b="1" i="0" baseline="-25000" dirty="0">
                <a:solidFill>
                  <a:srgbClr val="252525"/>
                </a:solidFill>
                <a:effectLst/>
                <a:latin typeface="Roboto-Regular"/>
              </a:rPr>
              <a:t>t </a:t>
            </a:r>
          </a:p>
          <a:p>
            <a:pPr marL="0" indent="0">
              <a:buNone/>
            </a:pPr>
            <a:endParaRPr lang="en-US" altLang="en-US" sz="1600" b="1" baseline="-25000" dirty="0">
              <a:solidFill>
                <a:srgbClr val="252525"/>
              </a:solidFill>
              <a:latin typeface="Roboto-Regular"/>
            </a:endParaRPr>
          </a:p>
          <a:p>
            <a:pPr marL="0" indent="0">
              <a:buNone/>
            </a:pPr>
            <a:r>
              <a:rPr lang="en-US" altLang="en-US" sz="1600" b="1" baseline="-25000" dirty="0" err="1">
                <a:solidFill>
                  <a:srgbClr val="252525"/>
                </a:solidFill>
                <a:latin typeface="Roboto-Regular"/>
              </a:rPr>
              <a:t>Trong</a:t>
            </a:r>
            <a:r>
              <a:rPr lang="en-US" altLang="en-US" sz="1600" b="1" baseline="-25000" dirty="0">
                <a:solidFill>
                  <a:srgbClr val="252525"/>
                </a:solidFill>
                <a:latin typeface="Roboto-Regular"/>
              </a:rPr>
              <a:t> Project</a:t>
            </a:r>
            <a:endParaRPr lang="vi-VN" altLang="en-US" sz="1800" dirty="0">
              <a:solidFill>
                <a:srgbClr val="000000"/>
              </a:solidFill>
              <a:latin typeface="Calibri" panose="020F0502020204030204" pitchFamily="34" charset="0"/>
            </a:endParaRPr>
          </a:p>
        </p:txBody>
      </p:sp>
      <p:sp>
        <p:nvSpPr>
          <p:cNvPr id="44036" name="Footer Placeholder 3">
            <a:extLst>
              <a:ext uri="{FF2B5EF4-FFF2-40B4-BE49-F238E27FC236}">
                <a16:creationId xmlns:a16="http://schemas.microsoft.com/office/drawing/2014/main" id="{376075B7-5744-4CAF-A069-2EFA0B4B8882}"/>
              </a:ext>
            </a:extLst>
          </p:cNvPr>
          <p:cNvSpPr>
            <a:spLocks noGrp="1"/>
          </p:cNvSpPr>
          <p:nvPr>
            <p:ph type="ftr" sz="quarter" idx="11"/>
          </p:nvPr>
        </p:nvSpPr>
        <p:spPr>
          <a:xfrm>
            <a:off x="2495550" y="6597650"/>
            <a:ext cx="7558088"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b="0" dirty="0" err="1"/>
              <a:t>Đồ</a:t>
            </a:r>
            <a:r>
              <a:rPr lang="en-US" altLang="en-US" sz="1200" b="0" dirty="0"/>
              <a:t> </a:t>
            </a:r>
            <a:r>
              <a:rPr lang="en-US" altLang="en-US" sz="1200" b="0" dirty="0" err="1"/>
              <a:t>án</a:t>
            </a:r>
            <a:r>
              <a:rPr lang="en-US" altLang="en-US" sz="1200" b="0" dirty="0"/>
              <a:t> </a:t>
            </a:r>
            <a:r>
              <a:rPr lang="en-US" altLang="en-US" sz="1200" b="0" dirty="0" err="1"/>
              <a:t>tốt</a:t>
            </a:r>
            <a:r>
              <a:rPr lang="en-US" altLang="en-US" sz="1200" b="0" dirty="0"/>
              <a:t> </a:t>
            </a:r>
            <a:r>
              <a:rPr lang="en-US" altLang="en-US" sz="1200" b="0" dirty="0" err="1"/>
              <a:t>nghiệp</a:t>
            </a:r>
            <a:r>
              <a:rPr lang="en-US" altLang="en-US" sz="1200" b="0" dirty="0"/>
              <a:t> Data Science</a:t>
            </a:r>
          </a:p>
        </p:txBody>
      </p:sp>
      <p:sp>
        <p:nvSpPr>
          <p:cNvPr id="44037" name="Slide Number Placeholder 4">
            <a:extLst>
              <a:ext uri="{FF2B5EF4-FFF2-40B4-BE49-F238E27FC236}">
                <a16:creationId xmlns:a16="http://schemas.microsoft.com/office/drawing/2014/main" id="{E5EA3DFD-E148-4252-8744-FB70166B0E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fld id="{2AE1FC80-B551-46B0-B6F4-EE05A890F6C8}" type="slidenum">
              <a:rPr lang="en-US" altLang="en-US" sz="1200"/>
              <a:pPr/>
              <a:t>12</a:t>
            </a:fld>
            <a:endParaRPr lang="en-US" altLang="en-US" sz="1200" dirty="0"/>
          </a:p>
        </p:txBody>
      </p:sp>
    </p:spTree>
    <p:extLst>
      <p:ext uri="{BB962C8B-B14F-4D97-AF65-F5344CB8AC3E}">
        <p14:creationId xmlns:p14="http://schemas.microsoft.com/office/powerpoint/2010/main" val="112431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FA05-4E5F-44A5-9DF7-BCFDF1573396}"/>
              </a:ext>
            </a:extLst>
          </p:cNvPr>
          <p:cNvSpPr>
            <a:spLocks noGrp="1"/>
          </p:cNvSpPr>
          <p:nvPr>
            <p:ph type="title"/>
          </p:nvPr>
        </p:nvSpPr>
        <p:spPr/>
        <p:txBody>
          <a:bodyPr/>
          <a:lstStyle/>
          <a:p>
            <a:r>
              <a:rPr lang="en-US" b="1" i="1" dirty="0" err="1">
                <a:solidFill>
                  <a:srgbClr val="002060"/>
                </a:solidFill>
                <a:latin typeface="Arial" panose="020B0604020202020204" pitchFamily="34" charset="0"/>
                <a:cs typeface="Arial" panose="020B0604020202020204" pitchFamily="34" charset="0"/>
              </a:rPr>
              <a:t>Giả</a:t>
            </a:r>
            <a:r>
              <a:rPr lang="en-US" b="1" i="1" dirty="0">
                <a:solidFill>
                  <a:srgbClr val="002060"/>
                </a:solidFill>
                <a:latin typeface="Arial" panose="020B0604020202020204" pitchFamily="34" charset="0"/>
                <a:cs typeface="Arial" panose="020B0604020202020204" pitchFamily="34" charset="0"/>
              </a:rPr>
              <a:t> định </a:t>
            </a:r>
            <a:r>
              <a:rPr lang="en-US" b="1" i="1" dirty="0" err="1">
                <a:solidFill>
                  <a:srgbClr val="002060"/>
                </a:solidFill>
                <a:latin typeface="Arial" panose="020B0604020202020204" pitchFamily="34" charset="0"/>
                <a:cs typeface="Arial" panose="020B0604020202020204" pitchFamily="34" charset="0"/>
              </a:rPr>
              <a:t>chọn</a:t>
            </a:r>
            <a:r>
              <a:rPr lang="en-US" b="1" i="1" dirty="0">
                <a:solidFill>
                  <a:srgbClr val="002060"/>
                </a:solidFill>
                <a:latin typeface="Arial" panose="020B0604020202020204" pitchFamily="34" charset="0"/>
                <a:cs typeface="Arial" panose="020B0604020202020204" pitchFamily="34" charset="0"/>
              </a:rPr>
              <a:t> </a:t>
            </a:r>
            <a:r>
              <a:rPr lang="en-US" b="1" i="1" dirty="0" err="1">
                <a:solidFill>
                  <a:srgbClr val="002060"/>
                </a:solidFill>
                <a:latin typeface="Arial" panose="020B0604020202020204" pitchFamily="34" charset="0"/>
                <a:cs typeface="Arial" panose="020B0604020202020204" pitchFamily="34" charset="0"/>
              </a:rPr>
              <a:t>dữ</a:t>
            </a:r>
            <a:r>
              <a:rPr lang="en-US" b="1" i="1" dirty="0">
                <a:solidFill>
                  <a:srgbClr val="002060"/>
                </a:solidFill>
                <a:latin typeface="Arial" panose="020B0604020202020204" pitchFamily="34" charset="0"/>
                <a:cs typeface="Arial" panose="020B0604020202020204" pitchFamily="34" charset="0"/>
              </a:rPr>
              <a:t> </a:t>
            </a:r>
            <a:r>
              <a:rPr lang="en-US" b="1" i="1" dirty="0" err="1">
                <a:solidFill>
                  <a:srgbClr val="002060"/>
                </a:solidFill>
                <a:latin typeface="Arial" panose="020B0604020202020204" pitchFamily="34" charset="0"/>
                <a:cs typeface="Arial" panose="020B0604020202020204" pitchFamily="34" charset="0"/>
              </a:rPr>
              <a:t>liệu</a:t>
            </a:r>
            <a:r>
              <a:rPr lang="en-US" b="1" i="1" dirty="0">
                <a:solidFill>
                  <a:srgbClr val="002060"/>
                </a:solidFill>
                <a:latin typeface="Arial" panose="020B0604020202020204" pitchFamily="34" charset="0"/>
                <a:cs typeface="Arial" panose="020B0604020202020204" pitchFamily="34" charset="0"/>
              </a:rPr>
              <a:t> để </a:t>
            </a:r>
            <a:r>
              <a:rPr lang="en-US" b="1" i="1" dirty="0" err="1">
                <a:solidFill>
                  <a:srgbClr val="002060"/>
                </a:solidFill>
                <a:latin typeface="Arial" panose="020B0604020202020204" pitchFamily="34" charset="0"/>
                <a:cs typeface="Arial" panose="020B0604020202020204" pitchFamily="34" charset="0"/>
              </a:rPr>
              <a:t>phân</a:t>
            </a:r>
            <a:r>
              <a:rPr lang="en-US" b="1" i="1" dirty="0">
                <a:solidFill>
                  <a:srgbClr val="002060"/>
                </a:solidFill>
                <a:latin typeface="Arial" panose="020B0604020202020204" pitchFamily="34" charset="0"/>
                <a:cs typeface="Arial" panose="020B0604020202020204" pitchFamily="34" charset="0"/>
              </a:rPr>
              <a:t> </a:t>
            </a:r>
            <a:r>
              <a:rPr lang="en-US" b="1" i="1" dirty="0" err="1">
                <a:solidFill>
                  <a:srgbClr val="002060"/>
                </a:solidFill>
                <a:latin typeface="Arial" panose="020B0604020202020204" pitchFamily="34" charset="0"/>
                <a:cs typeface="Arial" panose="020B0604020202020204" pitchFamily="34" charset="0"/>
              </a:rPr>
              <a:t>tích</a:t>
            </a:r>
            <a:endParaRPr lang="en-US" b="1" i="1" dirty="0">
              <a:solidFill>
                <a:srgbClr val="00206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C280F7F-C0F6-4EEB-9BA9-5A2698D8B323}"/>
              </a:ext>
            </a:extLst>
          </p:cNvPr>
          <p:cNvPicPr>
            <a:picLocks noChangeAspect="1"/>
          </p:cNvPicPr>
          <p:nvPr/>
        </p:nvPicPr>
        <p:blipFill>
          <a:blip r:embed="rId2"/>
          <a:stretch>
            <a:fillRect/>
          </a:stretch>
        </p:blipFill>
        <p:spPr>
          <a:xfrm>
            <a:off x="3375168" y="1778558"/>
            <a:ext cx="4331917" cy="5079442"/>
          </a:xfrm>
          <a:prstGeom prst="rect">
            <a:avLst/>
          </a:prstGeom>
        </p:spPr>
      </p:pic>
    </p:spTree>
    <p:extLst>
      <p:ext uri="{BB962C8B-B14F-4D97-AF65-F5344CB8AC3E}">
        <p14:creationId xmlns:p14="http://schemas.microsoft.com/office/powerpoint/2010/main" val="367141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9174FF-C3EF-44ED-83A5-BDAB4BD963FE}"/>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68899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2F034B-4AFD-4A3C-9CA9-5DFB25D7AED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2458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382F34-DBF4-4D01-AB59-EF256D6025EF}"/>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233791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E1E94A-46C3-4DAE-862B-1A50305DA7C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2044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A625A-E0E8-4EAF-85BE-AEA9D1E8EDE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1691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0E735-4178-4FFD-A48E-7A6DEEA62E46}"/>
              </a:ext>
            </a:extLst>
          </p:cNvPr>
          <p:cNvPicPr>
            <a:picLocks noChangeAspect="1"/>
          </p:cNvPicPr>
          <p:nvPr/>
        </p:nvPicPr>
        <p:blipFill>
          <a:blip r:embed="rId2"/>
          <a:stretch>
            <a:fillRect/>
          </a:stretch>
        </p:blipFill>
        <p:spPr>
          <a:xfrm>
            <a:off x="0" y="-7536"/>
            <a:ext cx="12192000" cy="6858000"/>
          </a:xfrm>
          <a:prstGeom prst="rect">
            <a:avLst/>
          </a:prstGeom>
        </p:spPr>
      </p:pic>
    </p:spTree>
    <p:extLst>
      <p:ext uri="{BB962C8B-B14F-4D97-AF65-F5344CB8AC3E}">
        <p14:creationId xmlns:p14="http://schemas.microsoft.com/office/powerpoint/2010/main" val="86533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F3496-DF1A-5A44-8324-55252E606782}"/>
              </a:ext>
            </a:extLst>
          </p:cNvPr>
          <p:cNvSpPr txBox="1"/>
          <p:nvPr/>
        </p:nvSpPr>
        <p:spPr>
          <a:xfrm>
            <a:off x="762001" y="329579"/>
            <a:ext cx="10668000" cy="661720"/>
          </a:xfrm>
          <a:prstGeom prst="rect">
            <a:avLst/>
          </a:prstGeom>
          <a:noFill/>
        </p:spPr>
        <p:txBody>
          <a:bodyPr wrap="square" rtlCol="0" anchor="b">
            <a:spAutoFit/>
          </a:bodyPr>
          <a:lstStyle/>
          <a:p>
            <a:pPr algn="ctr"/>
            <a:r>
              <a:rPr lang="en-US" sz="3700" b="1" i="1" spc="-145" dirty="0">
                <a:solidFill>
                  <a:srgbClr val="002060"/>
                </a:solidFill>
                <a:latin typeface="Arial" panose="020B0604020202020204" pitchFamily="34" charset="0"/>
                <a:cs typeface="Arial" panose="020B0604020202020204" pitchFamily="34" charset="0"/>
              </a:rPr>
              <a:t>THỊ TRƯỜNG AVOCADO NƯỚC MỸ</a:t>
            </a:r>
          </a:p>
        </p:txBody>
      </p:sp>
      <p:sp>
        <p:nvSpPr>
          <p:cNvPr id="39" name="Oval 38">
            <a:extLst>
              <a:ext uri="{FF2B5EF4-FFF2-40B4-BE49-F238E27FC236}">
                <a16:creationId xmlns:a16="http://schemas.microsoft.com/office/drawing/2014/main" id="{6D903EF6-8F80-E744-9DAD-6AE499ED965A}"/>
              </a:ext>
            </a:extLst>
          </p:cNvPr>
          <p:cNvSpPr/>
          <p:nvPr/>
        </p:nvSpPr>
        <p:spPr>
          <a:xfrm>
            <a:off x="6131932" y="1747392"/>
            <a:ext cx="4630638" cy="4630638"/>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dirty="0">
              <a:latin typeface="Poppins" pitchFamily="2" charset="77"/>
            </a:endParaRPr>
          </a:p>
        </p:txBody>
      </p:sp>
      <p:sp>
        <p:nvSpPr>
          <p:cNvPr id="40" name="Oval 39">
            <a:extLst>
              <a:ext uri="{FF2B5EF4-FFF2-40B4-BE49-F238E27FC236}">
                <a16:creationId xmlns:a16="http://schemas.microsoft.com/office/drawing/2014/main" id="{1FA7BA19-0B41-8949-9382-D232B006074E}"/>
              </a:ext>
            </a:extLst>
          </p:cNvPr>
          <p:cNvSpPr/>
          <p:nvPr/>
        </p:nvSpPr>
        <p:spPr>
          <a:xfrm>
            <a:off x="6589313" y="2662155"/>
            <a:ext cx="3715875" cy="3715875"/>
          </a:xfrm>
          <a:prstGeom prst="ellipse">
            <a:avLst/>
          </a:pr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
        <p:nvSpPr>
          <p:cNvPr id="41" name="Oval 40">
            <a:extLst>
              <a:ext uri="{FF2B5EF4-FFF2-40B4-BE49-F238E27FC236}">
                <a16:creationId xmlns:a16="http://schemas.microsoft.com/office/drawing/2014/main" id="{3FD1B1E5-E35D-764E-AB60-0377AF45AF67}"/>
              </a:ext>
            </a:extLst>
          </p:cNvPr>
          <p:cNvSpPr/>
          <p:nvPr/>
        </p:nvSpPr>
        <p:spPr>
          <a:xfrm>
            <a:off x="7066556" y="3616641"/>
            <a:ext cx="2761389" cy="2761389"/>
          </a:xfrm>
          <a:prstGeom prst="ellipse">
            <a:avLst/>
          </a:pr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
        <p:nvSpPr>
          <p:cNvPr id="43" name="Rectangle 42">
            <a:extLst>
              <a:ext uri="{FF2B5EF4-FFF2-40B4-BE49-F238E27FC236}">
                <a16:creationId xmlns:a16="http://schemas.microsoft.com/office/drawing/2014/main" id="{A0C047B9-69B0-B447-86FC-F7DE655936EE}"/>
              </a:ext>
            </a:extLst>
          </p:cNvPr>
          <p:cNvSpPr/>
          <p:nvPr/>
        </p:nvSpPr>
        <p:spPr>
          <a:xfrm>
            <a:off x="1429432" y="1756984"/>
            <a:ext cx="3844856" cy="114885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latin typeface="Poppins" pitchFamily="2" charset="77"/>
            </a:endParaRPr>
          </a:p>
        </p:txBody>
      </p:sp>
      <p:sp>
        <p:nvSpPr>
          <p:cNvPr id="44" name="TextBox 43">
            <a:extLst>
              <a:ext uri="{FF2B5EF4-FFF2-40B4-BE49-F238E27FC236}">
                <a16:creationId xmlns:a16="http://schemas.microsoft.com/office/drawing/2014/main" id="{07ABD7B4-9AA2-8441-A38B-3968EF1A87DE}"/>
              </a:ext>
            </a:extLst>
          </p:cNvPr>
          <p:cNvSpPr txBox="1"/>
          <p:nvPr/>
        </p:nvSpPr>
        <p:spPr>
          <a:xfrm>
            <a:off x="1704651" y="1887908"/>
            <a:ext cx="3294418" cy="338554"/>
          </a:xfrm>
          <a:prstGeom prst="rect">
            <a:avLst/>
          </a:prstGeom>
          <a:noFill/>
        </p:spPr>
        <p:txBody>
          <a:bodyPr wrap="square" rtlCol="0" anchor="b">
            <a:spAutoFit/>
          </a:bodyPr>
          <a:lstStyle/>
          <a:p>
            <a:pPr lvl="0"/>
            <a:r>
              <a:rPr lang="en-US" sz="1600" b="1" dirty="0" err="1">
                <a:solidFill>
                  <a:schemeClr val="bg1"/>
                </a:solidFill>
                <a:latin typeface="Arial" panose="020B0604020202020204" pitchFamily="34" charset="0"/>
                <a:cs typeface="Arial" panose="020B0604020202020204" pitchFamily="34" charset="0"/>
              </a:rPr>
              <a:t>Tổng</a:t>
            </a:r>
            <a:r>
              <a:rPr lang="en-US" sz="1600" b="1" dirty="0">
                <a:solidFill>
                  <a:schemeClr val="bg1"/>
                </a:solidFill>
                <a:latin typeface="Arial" panose="020B0604020202020204" pitchFamily="34" charset="0"/>
                <a:cs typeface="Arial" panose="020B0604020202020204" pitchFamily="34" charset="0"/>
              </a:rPr>
              <a:t> giá trị </a:t>
            </a:r>
            <a:r>
              <a:rPr lang="en-US" sz="1600" b="1" dirty="0" err="1">
                <a:solidFill>
                  <a:schemeClr val="bg1"/>
                </a:solidFill>
                <a:latin typeface="Arial" panose="020B0604020202020204" pitchFamily="34" charset="0"/>
                <a:cs typeface="Arial" panose="020B0604020202020204" pitchFamily="34" charset="0"/>
              </a:rPr>
              <a:t>nhập</a:t>
            </a:r>
            <a:r>
              <a:rPr lang="en-US" sz="1600" b="1" dirty="0">
                <a:solidFill>
                  <a:schemeClr val="bg1"/>
                </a:solidFill>
                <a:latin typeface="Arial" panose="020B0604020202020204" pitchFamily="34" charset="0"/>
                <a:cs typeface="Arial" panose="020B0604020202020204" pitchFamily="34" charset="0"/>
              </a:rPr>
              <a:t> </a:t>
            </a:r>
            <a:r>
              <a:rPr lang="en-US" sz="1600" b="1" dirty="0" err="1">
                <a:solidFill>
                  <a:schemeClr val="bg1"/>
                </a:solidFill>
                <a:latin typeface="Arial" panose="020B0604020202020204" pitchFamily="34" charset="0"/>
                <a:cs typeface="Arial" panose="020B0604020202020204" pitchFamily="34" charset="0"/>
              </a:rPr>
              <a:t>khẩu</a:t>
            </a:r>
            <a:endParaRPr lang="en-US" sz="1600" b="1" dirty="0">
              <a:solidFill>
                <a:schemeClr val="bg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21CE4E7F-0981-F241-8288-928F790CBBE8}"/>
              </a:ext>
            </a:extLst>
          </p:cNvPr>
          <p:cNvSpPr txBox="1"/>
          <p:nvPr/>
        </p:nvSpPr>
        <p:spPr>
          <a:xfrm>
            <a:off x="1704651" y="2247850"/>
            <a:ext cx="3294418" cy="461665"/>
          </a:xfrm>
          <a:prstGeom prst="rect">
            <a:avLst/>
          </a:prstGeom>
          <a:noFill/>
        </p:spPr>
        <p:txBody>
          <a:bodyPr wrap="square" rtlCol="0">
            <a:spAutoFit/>
          </a:bodyPr>
          <a:lstStyle/>
          <a:p>
            <a:pPr lvl="0" algn="l"/>
            <a:r>
              <a:rPr lang="en-US" sz="1200" b="0" i="0" dirty="0">
                <a:solidFill>
                  <a:schemeClr val="bg1"/>
                </a:solidFill>
                <a:latin typeface="Arial" panose="020B0604020202020204" pitchFamily="34" charset="0"/>
                <a:cs typeface="Arial" panose="020B0604020202020204" pitchFamily="34" charset="0"/>
              </a:rPr>
              <a:t>T</a:t>
            </a:r>
            <a:r>
              <a:rPr lang="vi-VN" sz="1200" b="0" i="0" dirty="0">
                <a:solidFill>
                  <a:schemeClr val="bg1"/>
                </a:solidFill>
                <a:latin typeface="Arial" panose="020B0604020202020204" pitchFamily="34" charset="0"/>
                <a:cs typeface="Arial" panose="020B0604020202020204" pitchFamily="34" charset="0"/>
              </a:rPr>
              <a:t>ổng giá trị quả bơ nhập khẩu của Hoa Kỳ năm 2021 là </a:t>
            </a:r>
            <a:r>
              <a:rPr lang="vi-VN" sz="1200" b="1" i="0" u="sng" dirty="0">
                <a:solidFill>
                  <a:srgbClr val="002060"/>
                </a:solidFill>
                <a:latin typeface="Arial" panose="020B0604020202020204" pitchFamily="34" charset="0"/>
                <a:cs typeface="Arial" panose="020B0604020202020204" pitchFamily="34" charset="0"/>
              </a:rPr>
              <a:t>2,35</a:t>
            </a:r>
            <a:r>
              <a:rPr lang="vi-VN" sz="1200" b="0" i="0" dirty="0">
                <a:solidFill>
                  <a:schemeClr val="bg1"/>
                </a:solidFill>
                <a:latin typeface="Arial" panose="020B0604020202020204" pitchFamily="34" charset="0"/>
                <a:cs typeface="Arial" panose="020B0604020202020204" pitchFamily="34" charset="0"/>
              </a:rPr>
              <a:t> tỷ USD</a:t>
            </a:r>
            <a:endParaRPr lang="en-US" sz="1200" dirty="0">
              <a:solidFill>
                <a:schemeClr val="bg1"/>
              </a:solidFill>
            </a:endParaRPr>
          </a:p>
        </p:txBody>
      </p:sp>
      <p:sp>
        <p:nvSpPr>
          <p:cNvPr id="46" name="Rectangle 45">
            <a:extLst>
              <a:ext uri="{FF2B5EF4-FFF2-40B4-BE49-F238E27FC236}">
                <a16:creationId xmlns:a16="http://schemas.microsoft.com/office/drawing/2014/main" id="{C96C14EF-7C02-DA46-8453-69334F98A553}"/>
              </a:ext>
            </a:extLst>
          </p:cNvPr>
          <p:cNvSpPr/>
          <p:nvPr/>
        </p:nvSpPr>
        <p:spPr>
          <a:xfrm>
            <a:off x="1429432" y="3201460"/>
            <a:ext cx="3844856" cy="1734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Poppins" pitchFamily="2" charset="77"/>
            </a:endParaRPr>
          </a:p>
        </p:txBody>
      </p:sp>
      <p:sp>
        <p:nvSpPr>
          <p:cNvPr id="47" name="TextBox 46">
            <a:extLst>
              <a:ext uri="{FF2B5EF4-FFF2-40B4-BE49-F238E27FC236}">
                <a16:creationId xmlns:a16="http://schemas.microsoft.com/office/drawing/2014/main" id="{00E6ABE1-96DE-034C-9BE0-7318DE27A1F9}"/>
              </a:ext>
            </a:extLst>
          </p:cNvPr>
          <p:cNvSpPr txBox="1"/>
          <p:nvPr/>
        </p:nvSpPr>
        <p:spPr>
          <a:xfrm>
            <a:off x="1704651" y="3290860"/>
            <a:ext cx="3294418" cy="369332"/>
          </a:xfrm>
          <a:prstGeom prst="rect">
            <a:avLst/>
          </a:prstGeom>
          <a:noFill/>
        </p:spPr>
        <p:txBody>
          <a:bodyPr wrap="square" rtlCol="0" anchor="b">
            <a:spAutoFit/>
          </a:bodyPr>
          <a:lstStyle/>
          <a:p>
            <a:pPr lvl="0"/>
            <a:r>
              <a:rPr lang="en-US" sz="1800" b="1" dirty="0">
                <a:solidFill>
                  <a:schemeClr val="bg1"/>
                </a:solidFill>
                <a:latin typeface="Arial" panose="020B0604020202020204" pitchFamily="34" charset="0"/>
                <a:cs typeface="Arial" panose="020B0604020202020204" pitchFamily="34" charset="0"/>
              </a:rPr>
              <a:t>Thị </a:t>
            </a:r>
            <a:r>
              <a:rPr lang="en-US" sz="1800" b="1" dirty="0" err="1">
                <a:solidFill>
                  <a:schemeClr val="bg1"/>
                </a:solidFill>
                <a:latin typeface="Arial" panose="020B0604020202020204" pitchFamily="34" charset="0"/>
                <a:cs typeface="Arial" panose="020B0604020202020204" pitchFamily="34" charset="0"/>
              </a:rPr>
              <a:t>trường</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nhập</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khẩu</a:t>
            </a:r>
            <a:r>
              <a:rPr lang="en-US" sz="1800" b="1" dirty="0">
                <a:solidFill>
                  <a:schemeClr val="bg1"/>
                </a:solidFill>
                <a:latin typeface="Arial" panose="020B0604020202020204" pitchFamily="34" charset="0"/>
                <a:cs typeface="Arial" panose="020B0604020202020204" pitchFamily="34" charset="0"/>
              </a:rPr>
              <a:t> chính</a:t>
            </a:r>
          </a:p>
        </p:txBody>
      </p:sp>
      <p:sp>
        <p:nvSpPr>
          <p:cNvPr id="48" name="TextBox 47">
            <a:extLst>
              <a:ext uri="{FF2B5EF4-FFF2-40B4-BE49-F238E27FC236}">
                <a16:creationId xmlns:a16="http://schemas.microsoft.com/office/drawing/2014/main" id="{105A3892-E2C7-7140-A899-98EE28895C5B}"/>
              </a:ext>
            </a:extLst>
          </p:cNvPr>
          <p:cNvSpPr txBox="1"/>
          <p:nvPr/>
        </p:nvSpPr>
        <p:spPr>
          <a:xfrm>
            <a:off x="1704651" y="3749592"/>
            <a:ext cx="3294418" cy="1092607"/>
          </a:xfrm>
          <a:prstGeom prst="rect">
            <a:avLst/>
          </a:prstGeom>
          <a:noFill/>
        </p:spPr>
        <p:txBody>
          <a:bodyPr wrap="square" rtlCol="0">
            <a:spAutoFit/>
          </a:bodyPr>
          <a:lstStyle/>
          <a:p>
            <a:pPr lvl="0" algn="l"/>
            <a:r>
              <a:rPr lang="vi-VN" sz="1300" b="0" i="0" dirty="0">
                <a:solidFill>
                  <a:schemeClr val="bg1"/>
                </a:solidFill>
              </a:rPr>
              <a:t>Mexico với lợi thế là nguồn cung lớn nhất và cũng là nước có biên giới chung với Hoa Kỳ là nước đứng đầu, chiếm</a:t>
            </a:r>
            <a:r>
              <a:rPr lang="vi-VN" sz="1300" b="0" i="0" dirty="0">
                <a:solidFill>
                  <a:srgbClr val="FF0000"/>
                </a:solidFill>
              </a:rPr>
              <a:t> </a:t>
            </a:r>
            <a:r>
              <a:rPr lang="vi-VN" sz="1300" b="1" i="0" u="sng" dirty="0">
                <a:solidFill>
                  <a:srgbClr val="002060"/>
                </a:solidFill>
              </a:rPr>
              <a:t>87%</a:t>
            </a:r>
            <a:r>
              <a:rPr lang="vi-VN" sz="1300" b="0" i="0" dirty="0">
                <a:solidFill>
                  <a:srgbClr val="FF0000"/>
                </a:solidFill>
              </a:rPr>
              <a:t> </a:t>
            </a:r>
            <a:r>
              <a:rPr lang="vi-VN" sz="1300" b="0" i="0" dirty="0">
                <a:solidFill>
                  <a:schemeClr val="bg1"/>
                </a:solidFill>
              </a:rPr>
              <a:t>về khối lượng và </a:t>
            </a:r>
            <a:r>
              <a:rPr lang="vi-VN" sz="1300" b="1" i="0" u="sng" dirty="0">
                <a:solidFill>
                  <a:srgbClr val="002060"/>
                </a:solidFill>
              </a:rPr>
              <a:t>88%</a:t>
            </a:r>
            <a:r>
              <a:rPr lang="vi-VN" sz="1300" b="0" i="0" dirty="0">
                <a:solidFill>
                  <a:schemeClr val="bg1"/>
                </a:solidFill>
              </a:rPr>
              <a:t> giá trị tổng kim ngạch nhập khẩu</a:t>
            </a:r>
            <a:endParaRPr lang="en-US" sz="1300" dirty="0">
              <a:solidFill>
                <a:schemeClr val="bg1"/>
              </a:solidFill>
            </a:endParaRPr>
          </a:p>
        </p:txBody>
      </p:sp>
      <p:sp>
        <p:nvSpPr>
          <p:cNvPr id="49" name="Rectangle 48">
            <a:extLst>
              <a:ext uri="{FF2B5EF4-FFF2-40B4-BE49-F238E27FC236}">
                <a16:creationId xmlns:a16="http://schemas.microsoft.com/office/drawing/2014/main" id="{139349FA-4D67-4A4C-AC53-BD060890054F}"/>
              </a:ext>
            </a:extLst>
          </p:cNvPr>
          <p:cNvSpPr/>
          <p:nvPr/>
        </p:nvSpPr>
        <p:spPr>
          <a:xfrm>
            <a:off x="1429432" y="5113538"/>
            <a:ext cx="3844856" cy="1264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Poppins" pitchFamily="2" charset="77"/>
            </a:endParaRPr>
          </a:p>
        </p:txBody>
      </p:sp>
      <p:sp>
        <p:nvSpPr>
          <p:cNvPr id="50" name="TextBox 49">
            <a:extLst>
              <a:ext uri="{FF2B5EF4-FFF2-40B4-BE49-F238E27FC236}">
                <a16:creationId xmlns:a16="http://schemas.microsoft.com/office/drawing/2014/main" id="{56704661-6C70-BE4C-BE3A-E60E868D4736}"/>
              </a:ext>
            </a:extLst>
          </p:cNvPr>
          <p:cNvSpPr txBox="1"/>
          <p:nvPr/>
        </p:nvSpPr>
        <p:spPr>
          <a:xfrm>
            <a:off x="1704651" y="5181480"/>
            <a:ext cx="3453275" cy="369332"/>
          </a:xfrm>
          <a:prstGeom prst="rect">
            <a:avLst/>
          </a:prstGeom>
          <a:noFill/>
        </p:spPr>
        <p:txBody>
          <a:bodyPr wrap="square" rtlCol="0" anchor="b">
            <a:spAutoFit/>
          </a:bodyPr>
          <a:lstStyle/>
          <a:p>
            <a:pPr lvl="0"/>
            <a:r>
              <a:rPr lang="en-US" sz="1800" b="1" dirty="0">
                <a:solidFill>
                  <a:schemeClr val="bg1"/>
                </a:solidFill>
                <a:latin typeface="Arial" panose="020B0604020202020204" pitchFamily="34" charset="0"/>
                <a:cs typeface="Arial" panose="020B0604020202020204" pitchFamily="34" charset="0"/>
              </a:rPr>
              <a:t>Ở </a:t>
            </a:r>
            <a:r>
              <a:rPr lang="en-US" sz="1800" b="1" dirty="0" err="1">
                <a:solidFill>
                  <a:schemeClr val="bg1"/>
                </a:solidFill>
                <a:latin typeface="Arial" panose="020B0604020202020204" pitchFamily="34" charset="0"/>
                <a:cs typeface="Arial" panose="020B0604020202020204" pitchFamily="34" charset="0"/>
              </a:rPr>
              <a:t>nước</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mỹ</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sản</a:t>
            </a:r>
            <a:r>
              <a:rPr lang="en-US" sz="1800" b="1" dirty="0">
                <a:solidFill>
                  <a:schemeClr val="bg1"/>
                </a:solidFill>
                <a:latin typeface="Arial" panose="020B0604020202020204" pitchFamily="34" charset="0"/>
                <a:cs typeface="Arial" panose="020B0604020202020204" pitchFamily="34" charset="0"/>
              </a:rPr>
              <a:t> </a:t>
            </a:r>
            <a:r>
              <a:rPr lang="en-US" sz="1800" b="1" dirty="0" err="1">
                <a:solidFill>
                  <a:schemeClr val="bg1"/>
                </a:solidFill>
                <a:latin typeface="Arial" panose="020B0604020202020204" pitchFamily="34" charset="0"/>
                <a:cs typeface="Arial" panose="020B0604020202020204" pitchFamily="34" charset="0"/>
              </a:rPr>
              <a:t>xuất</a:t>
            </a:r>
            <a:r>
              <a:rPr lang="en-US" sz="1800" b="1" dirty="0">
                <a:solidFill>
                  <a:schemeClr val="bg1"/>
                </a:solidFill>
                <a:latin typeface="Arial" panose="020B0604020202020204" pitchFamily="34" charset="0"/>
                <a:cs typeface="Arial" panose="020B0604020202020204" pitchFamily="34" charset="0"/>
              </a:rPr>
              <a:t> ở đâu ?</a:t>
            </a:r>
          </a:p>
        </p:txBody>
      </p:sp>
      <p:sp>
        <p:nvSpPr>
          <p:cNvPr id="54" name="TextBox 53">
            <a:extLst>
              <a:ext uri="{FF2B5EF4-FFF2-40B4-BE49-F238E27FC236}">
                <a16:creationId xmlns:a16="http://schemas.microsoft.com/office/drawing/2014/main" id="{7A0A200D-5E4A-F74D-9E0A-F325116F3237}"/>
              </a:ext>
            </a:extLst>
          </p:cNvPr>
          <p:cNvSpPr txBox="1"/>
          <p:nvPr/>
        </p:nvSpPr>
        <p:spPr>
          <a:xfrm>
            <a:off x="7560653" y="4089393"/>
            <a:ext cx="1773194" cy="1815882"/>
          </a:xfrm>
          <a:prstGeom prst="rect">
            <a:avLst/>
          </a:prstGeom>
          <a:noFill/>
        </p:spPr>
        <p:txBody>
          <a:bodyPr wrap="square" rtlCol="0" anchor="ctr">
            <a:spAutoFit/>
          </a:bodyPr>
          <a:lstStyle/>
          <a:p>
            <a:pPr algn="ctr"/>
            <a:r>
              <a:rPr lang="en-US" sz="2800" b="1" dirty="0">
                <a:solidFill>
                  <a:schemeClr val="bg1"/>
                </a:solidFill>
                <a:latin typeface="Arial" panose="020B0604020202020204" pitchFamily="34" charset="0"/>
                <a:cs typeface="Arial" panose="020B0604020202020204" pitchFamily="34" charset="0"/>
              </a:rPr>
              <a:t>Ở </a:t>
            </a:r>
            <a:r>
              <a:rPr lang="en-US" sz="2800" b="1" dirty="0" err="1">
                <a:solidFill>
                  <a:schemeClr val="bg1"/>
                </a:solidFill>
                <a:latin typeface="Arial" panose="020B0604020202020204" pitchFamily="34" charset="0"/>
                <a:cs typeface="Arial" panose="020B0604020202020204" pitchFamily="34" charset="0"/>
              </a:rPr>
              <a:t>nước</a:t>
            </a:r>
            <a:r>
              <a:rPr lang="en-US" sz="2800" b="1" dirty="0">
                <a:solidFill>
                  <a:schemeClr val="bg1"/>
                </a:solidFill>
                <a:latin typeface="Arial" panose="020B0604020202020204" pitchFamily="34" charset="0"/>
                <a:cs typeface="Arial" panose="020B0604020202020204" pitchFamily="34" charset="0"/>
              </a:rPr>
              <a:t> </a:t>
            </a:r>
            <a:r>
              <a:rPr lang="en-US" sz="2800" b="1" dirty="0" err="1">
                <a:solidFill>
                  <a:schemeClr val="bg1"/>
                </a:solidFill>
                <a:latin typeface="Arial" panose="020B0604020202020204" pitchFamily="34" charset="0"/>
                <a:cs typeface="Arial" panose="020B0604020202020204" pitchFamily="34" charset="0"/>
              </a:rPr>
              <a:t>mỹ</a:t>
            </a:r>
            <a:r>
              <a:rPr lang="en-US" sz="2800" b="1" dirty="0">
                <a:solidFill>
                  <a:schemeClr val="bg1"/>
                </a:solidFill>
                <a:latin typeface="Arial" panose="020B0604020202020204" pitchFamily="34" charset="0"/>
                <a:cs typeface="Arial" panose="020B0604020202020204" pitchFamily="34" charset="0"/>
              </a:rPr>
              <a:t> </a:t>
            </a:r>
            <a:r>
              <a:rPr lang="en-US" sz="2800" b="1" dirty="0" err="1">
                <a:solidFill>
                  <a:schemeClr val="bg1"/>
                </a:solidFill>
                <a:latin typeface="Arial" panose="020B0604020202020204" pitchFamily="34" charset="0"/>
                <a:cs typeface="Arial" panose="020B0604020202020204" pitchFamily="34" charset="0"/>
              </a:rPr>
              <a:t>sản</a:t>
            </a:r>
            <a:r>
              <a:rPr lang="en-US" sz="2800" b="1" dirty="0">
                <a:solidFill>
                  <a:schemeClr val="bg1"/>
                </a:solidFill>
                <a:latin typeface="Arial" panose="020B0604020202020204" pitchFamily="34" charset="0"/>
                <a:cs typeface="Arial" panose="020B0604020202020204" pitchFamily="34" charset="0"/>
              </a:rPr>
              <a:t> </a:t>
            </a:r>
            <a:r>
              <a:rPr lang="en-US" sz="2800" b="1" dirty="0" err="1">
                <a:solidFill>
                  <a:schemeClr val="bg1"/>
                </a:solidFill>
                <a:latin typeface="Arial" panose="020B0604020202020204" pitchFamily="34" charset="0"/>
                <a:cs typeface="Arial" panose="020B0604020202020204" pitchFamily="34" charset="0"/>
              </a:rPr>
              <a:t>xuất</a:t>
            </a:r>
            <a:r>
              <a:rPr lang="en-US" sz="2800" b="1" dirty="0">
                <a:solidFill>
                  <a:schemeClr val="bg1"/>
                </a:solidFill>
                <a:latin typeface="Arial" panose="020B0604020202020204" pitchFamily="34" charset="0"/>
                <a:cs typeface="Arial" panose="020B0604020202020204" pitchFamily="34" charset="0"/>
              </a:rPr>
              <a:t> ở đâu ?</a:t>
            </a:r>
          </a:p>
        </p:txBody>
      </p:sp>
      <p:sp>
        <p:nvSpPr>
          <p:cNvPr id="55" name="TextBox 54">
            <a:extLst>
              <a:ext uri="{FF2B5EF4-FFF2-40B4-BE49-F238E27FC236}">
                <a16:creationId xmlns:a16="http://schemas.microsoft.com/office/drawing/2014/main" id="{C156568E-F91D-8A46-A7BD-654F5D338825}"/>
              </a:ext>
            </a:extLst>
          </p:cNvPr>
          <p:cNvSpPr txBox="1"/>
          <p:nvPr/>
        </p:nvSpPr>
        <p:spPr>
          <a:xfrm>
            <a:off x="7279689" y="2887416"/>
            <a:ext cx="2343705" cy="707886"/>
          </a:xfrm>
          <a:prstGeom prst="rect">
            <a:avLst/>
          </a:prstGeom>
          <a:noFill/>
        </p:spPr>
        <p:txBody>
          <a:bodyPr wrap="square" rtlCol="0" anchor="ctr">
            <a:spAutoFit/>
          </a:bodyPr>
          <a:lstStyle/>
          <a:p>
            <a:pPr algn="ctr"/>
            <a:r>
              <a:rPr lang="en-US" sz="2000" b="1" dirty="0">
                <a:solidFill>
                  <a:schemeClr val="bg1"/>
                </a:solidFill>
                <a:latin typeface="Arial" panose="020B0604020202020204" pitchFamily="34" charset="0"/>
                <a:cs typeface="Arial" panose="020B0604020202020204" pitchFamily="34" charset="0"/>
              </a:rPr>
              <a:t>Thị </a:t>
            </a:r>
            <a:r>
              <a:rPr lang="en-US" sz="2000" b="1" dirty="0" err="1">
                <a:solidFill>
                  <a:schemeClr val="bg1"/>
                </a:solidFill>
                <a:latin typeface="Arial" panose="020B0604020202020204" pitchFamily="34" charset="0"/>
                <a:cs typeface="Arial" panose="020B0604020202020204" pitchFamily="34" charset="0"/>
              </a:rPr>
              <a:t>trường</a:t>
            </a:r>
            <a:r>
              <a:rPr lang="en-US" sz="2000" b="1" dirty="0">
                <a:solidFill>
                  <a:schemeClr val="bg1"/>
                </a:solidFill>
                <a:latin typeface="Arial" panose="020B0604020202020204" pitchFamily="34" charset="0"/>
                <a:cs typeface="Arial" panose="020B0604020202020204" pitchFamily="34" charset="0"/>
              </a:rPr>
              <a:t> </a:t>
            </a:r>
          </a:p>
          <a:p>
            <a:pPr algn="ctr"/>
            <a:r>
              <a:rPr lang="en-US" sz="2000" b="1" dirty="0" err="1">
                <a:solidFill>
                  <a:schemeClr val="bg1"/>
                </a:solidFill>
                <a:latin typeface="Arial" panose="020B0604020202020204" pitchFamily="34" charset="0"/>
                <a:cs typeface="Arial" panose="020B0604020202020204" pitchFamily="34" charset="0"/>
              </a:rPr>
              <a:t>nhập</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khẩu</a:t>
            </a:r>
            <a:r>
              <a:rPr lang="en-US" sz="2000" b="1" dirty="0">
                <a:solidFill>
                  <a:schemeClr val="bg1"/>
                </a:solidFill>
                <a:latin typeface="Arial" panose="020B0604020202020204" pitchFamily="34" charset="0"/>
                <a:cs typeface="Arial" panose="020B0604020202020204" pitchFamily="34" charset="0"/>
              </a:rPr>
              <a:t> chính</a:t>
            </a:r>
          </a:p>
        </p:txBody>
      </p:sp>
      <p:sp>
        <p:nvSpPr>
          <p:cNvPr id="56" name="TextBox 55">
            <a:extLst>
              <a:ext uri="{FF2B5EF4-FFF2-40B4-BE49-F238E27FC236}">
                <a16:creationId xmlns:a16="http://schemas.microsoft.com/office/drawing/2014/main" id="{479877B3-2455-ED41-A041-2216FAEB6F00}"/>
              </a:ext>
            </a:extLst>
          </p:cNvPr>
          <p:cNvSpPr txBox="1"/>
          <p:nvPr/>
        </p:nvSpPr>
        <p:spPr>
          <a:xfrm>
            <a:off x="7066556" y="1943717"/>
            <a:ext cx="2636737" cy="707886"/>
          </a:xfrm>
          <a:prstGeom prst="rect">
            <a:avLst/>
          </a:prstGeom>
          <a:noFill/>
        </p:spPr>
        <p:txBody>
          <a:bodyPr wrap="square" rtlCol="0" anchor="ctr">
            <a:spAutoFit/>
          </a:bodyPr>
          <a:lstStyle/>
          <a:p>
            <a:pPr lvl="0" algn="ctr"/>
            <a:r>
              <a:rPr lang="en-US" sz="2000" b="1" dirty="0" err="1">
                <a:solidFill>
                  <a:schemeClr val="bg1"/>
                </a:solidFill>
                <a:latin typeface="Arial" panose="020B0604020202020204" pitchFamily="34" charset="0"/>
                <a:cs typeface="Arial" panose="020B0604020202020204" pitchFamily="34" charset="0"/>
              </a:rPr>
              <a:t>Tổng</a:t>
            </a:r>
            <a:r>
              <a:rPr lang="en-US" sz="2000" b="1" dirty="0">
                <a:solidFill>
                  <a:schemeClr val="bg1"/>
                </a:solidFill>
                <a:latin typeface="Arial" panose="020B0604020202020204" pitchFamily="34" charset="0"/>
                <a:cs typeface="Arial" panose="020B0604020202020204" pitchFamily="34" charset="0"/>
              </a:rPr>
              <a:t> giá trị </a:t>
            </a:r>
            <a:r>
              <a:rPr lang="en-US" sz="2000" b="1" dirty="0" err="1">
                <a:solidFill>
                  <a:schemeClr val="bg1"/>
                </a:solidFill>
                <a:latin typeface="Arial" panose="020B0604020202020204" pitchFamily="34" charset="0"/>
                <a:cs typeface="Arial" panose="020B0604020202020204" pitchFamily="34" charset="0"/>
              </a:rPr>
              <a:t>nhập</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khẩu</a:t>
            </a:r>
            <a:endParaRPr lang="en-US" sz="2000" b="1" dirty="0">
              <a:solidFill>
                <a:schemeClr val="bg1"/>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A3EBED3-F84C-4149-9F90-9FFC1089C368}"/>
              </a:ext>
            </a:extLst>
          </p:cNvPr>
          <p:cNvSpPr txBox="1"/>
          <p:nvPr/>
        </p:nvSpPr>
        <p:spPr>
          <a:xfrm>
            <a:off x="1704651" y="5518681"/>
            <a:ext cx="3294418" cy="646331"/>
          </a:xfrm>
          <a:prstGeom prst="rect">
            <a:avLst/>
          </a:prstGeom>
          <a:noFill/>
        </p:spPr>
        <p:txBody>
          <a:bodyPr wrap="square" rtlCol="0">
            <a:spAutoFit/>
          </a:bodyPr>
          <a:lstStyle/>
          <a:p>
            <a:pPr lvl="0" algn="l"/>
            <a:r>
              <a:rPr lang="vi-VN" sz="1200" b="0" i="0" dirty="0">
                <a:solidFill>
                  <a:schemeClr val="bg1"/>
                </a:solidFill>
              </a:rPr>
              <a:t>Hoa Kỳ cũng là quốc gia trồng quả bơ. Quả bơ thương mại của Hoa Kỳ chủ yếu từ </a:t>
            </a:r>
            <a:r>
              <a:rPr lang="vi-VN" sz="1200" b="1" i="0" u="sng" dirty="0">
                <a:solidFill>
                  <a:schemeClr val="accent4">
                    <a:lumMod val="60000"/>
                    <a:lumOff val="40000"/>
                  </a:schemeClr>
                </a:solidFill>
              </a:rPr>
              <a:t>3 bang là California, Florida và Hawaii</a:t>
            </a:r>
            <a:endParaRPr lang="en-US" sz="1200" b="1" u="sng" dirty="0">
              <a:solidFill>
                <a:schemeClr val="accent4">
                  <a:lumMod val="60000"/>
                  <a:lumOff val="40000"/>
                </a:schemeClr>
              </a:solidFill>
            </a:endParaRPr>
          </a:p>
        </p:txBody>
      </p:sp>
    </p:spTree>
    <p:extLst>
      <p:ext uri="{BB962C8B-B14F-4D97-AF65-F5344CB8AC3E}">
        <p14:creationId xmlns:p14="http://schemas.microsoft.com/office/powerpoint/2010/main" val="347534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3C9EA-942D-CA4D-BB14-674632A8762C}"/>
              </a:ext>
            </a:extLst>
          </p:cNvPr>
          <p:cNvSpPr txBox="1"/>
          <p:nvPr/>
        </p:nvSpPr>
        <p:spPr>
          <a:xfrm>
            <a:off x="3520617" y="296380"/>
            <a:ext cx="5150770" cy="707886"/>
          </a:xfrm>
          <a:prstGeom prst="rect">
            <a:avLst/>
          </a:prstGeom>
          <a:noFill/>
        </p:spPr>
        <p:txBody>
          <a:bodyPr wrap="none" rtlCol="0" anchor="t">
            <a:spAutoFit/>
          </a:bodyPr>
          <a:lstStyle/>
          <a:p>
            <a:pPr algn="ctr"/>
            <a:r>
              <a:rPr lang="en-US" sz="4000" b="1" spc="150" dirty="0">
                <a:solidFill>
                  <a:schemeClr val="tx2"/>
                </a:solidFill>
                <a:latin typeface="Oswald" panose="02000503000000000000" pitchFamily="2" charset="77"/>
              </a:rPr>
              <a:t>SWOT ANALYSIS SLIDE</a:t>
            </a:r>
          </a:p>
        </p:txBody>
      </p:sp>
      <p:sp>
        <p:nvSpPr>
          <p:cNvPr id="3" name="Rectangle 2">
            <a:extLst>
              <a:ext uri="{FF2B5EF4-FFF2-40B4-BE49-F238E27FC236}">
                <a16:creationId xmlns:a16="http://schemas.microsoft.com/office/drawing/2014/main" id="{1CE9A071-5B6E-5C4F-B696-F6B71E457495}"/>
              </a:ext>
            </a:extLst>
          </p:cNvPr>
          <p:cNvSpPr/>
          <p:nvPr/>
        </p:nvSpPr>
        <p:spPr>
          <a:xfrm>
            <a:off x="5524501" y="935240"/>
            <a:ext cx="114300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Roboto Light" panose="02000000000000000000" pitchFamily="2" charset="0"/>
            </a:endParaRPr>
          </a:p>
        </p:txBody>
      </p:sp>
      <p:sp>
        <p:nvSpPr>
          <p:cNvPr id="4" name="Rectangle 3">
            <a:extLst>
              <a:ext uri="{FF2B5EF4-FFF2-40B4-BE49-F238E27FC236}">
                <a16:creationId xmlns:a16="http://schemas.microsoft.com/office/drawing/2014/main" id="{C87C0292-1FE8-174F-A4C7-6554ADE9E27F}"/>
              </a:ext>
            </a:extLst>
          </p:cNvPr>
          <p:cNvSpPr/>
          <p:nvPr/>
        </p:nvSpPr>
        <p:spPr>
          <a:xfrm>
            <a:off x="5344803" y="3043339"/>
            <a:ext cx="1504558" cy="150455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3599" dirty="0">
              <a:latin typeface="Roboto Light" panose="02000000000000000000" pitchFamily="2" charset="0"/>
            </a:endParaRPr>
          </a:p>
        </p:txBody>
      </p:sp>
      <p:cxnSp>
        <p:nvCxnSpPr>
          <p:cNvPr id="5" name="Straight Connector 4">
            <a:extLst>
              <a:ext uri="{FF2B5EF4-FFF2-40B4-BE49-F238E27FC236}">
                <a16:creationId xmlns:a16="http://schemas.microsoft.com/office/drawing/2014/main" id="{7DC1E7DD-2C5A-434A-8B93-C4810FFD6768}"/>
              </a:ext>
            </a:extLst>
          </p:cNvPr>
          <p:cNvCxnSpPr>
            <a:cxnSpLocks/>
          </p:cNvCxnSpPr>
          <p:nvPr/>
        </p:nvCxnSpPr>
        <p:spPr>
          <a:xfrm>
            <a:off x="6097082" y="1341982"/>
            <a:ext cx="0" cy="51350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08F4A48-E6E8-AA4D-A9B2-F6E91B60397D}"/>
              </a:ext>
            </a:extLst>
          </p:cNvPr>
          <p:cNvCxnSpPr>
            <a:cxnSpLocks/>
          </p:cNvCxnSpPr>
          <p:nvPr/>
        </p:nvCxnSpPr>
        <p:spPr>
          <a:xfrm>
            <a:off x="762000" y="3795618"/>
            <a:ext cx="1066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511B5B9-B042-974B-806D-82D96EA04709}"/>
              </a:ext>
            </a:extLst>
          </p:cNvPr>
          <p:cNvSpPr/>
          <p:nvPr/>
        </p:nvSpPr>
        <p:spPr>
          <a:xfrm>
            <a:off x="5489182" y="3077376"/>
            <a:ext cx="474810" cy="769441"/>
          </a:xfrm>
          <a:prstGeom prst="rect">
            <a:avLst/>
          </a:prstGeom>
        </p:spPr>
        <p:txBody>
          <a:bodyPr wrap="none" anchor="ctr">
            <a:spAutoFit/>
          </a:bodyPr>
          <a:lstStyle/>
          <a:p>
            <a:pPr algn="ctr">
              <a:defRPr/>
            </a:pPr>
            <a:r>
              <a:rPr lang="en-US" sz="4400" b="1" dirty="0">
                <a:solidFill>
                  <a:schemeClr val="accent1"/>
                </a:solidFill>
                <a:latin typeface="Oswald" panose="02000503000000000000" pitchFamily="2" charset="77"/>
              </a:rPr>
              <a:t>S</a:t>
            </a:r>
            <a:endParaRPr lang="bg-BG" sz="4400" b="1" dirty="0">
              <a:solidFill>
                <a:schemeClr val="accent1"/>
              </a:solidFill>
              <a:latin typeface="Oswald" panose="02000503000000000000" pitchFamily="2" charset="77"/>
            </a:endParaRPr>
          </a:p>
        </p:txBody>
      </p:sp>
      <p:sp>
        <p:nvSpPr>
          <p:cNvPr id="8" name="Rectangle 7">
            <a:extLst>
              <a:ext uri="{FF2B5EF4-FFF2-40B4-BE49-F238E27FC236}">
                <a16:creationId xmlns:a16="http://schemas.microsoft.com/office/drawing/2014/main" id="{3567233A-54CB-FB4D-A823-AD4EE7E7FE44}"/>
              </a:ext>
            </a:extLst>
          </p:cNvPr>
          <p:cNvSpPr/>
          <p:nvPr/>
        </p:nvSpPr>
        <p:spPr>
          <a:xfrm>
            <a:off x="6188723" y="3077376"/>
            <a:ext cx="577402" cy="769441"/>
          </a:xfrm>
          <a:prstGeom prst="rect">
            <a:avLst/>
          </a:prstGeom>
        </p:spPr>
        <p:txBody>
          <a:bodyPr wrap="none" anchor="ctr">
            <a:spAutoFit/>
          </a:bodyPr>
          <a:lstStyle/>
          <a:p>
            <a:pPr algn="ctr">
              <a:defRPr/>
            </a:pPr>
            <a:r>
              <a:rPr lang="en-US" sz="4400" b="1" dirty="0">
                <a:solidFill>
                  <a:schemeClr val="accent3"/>
                </a:solidFill>
                <a:latin typeface="Oswald" panose="02000503000000000000" pitchFamily="2" charset="77"/>
              </a:rPr>
              <a:t>W</a:t>
            </a:r>
            <a:endParaRPr lang="bg-BG" sz="4400" b="1" dirty="0">
              <a:solidFill>
                <a:schemeClr val="accent3"/>
              </a:solidFill>
              <a:latin typeface="Oswald" panose="02000503000000000000" pitchFamily="2" charset="77"/>
            </a:endParaRPr>
          </a:p>
        </p:txBody>
      </p:sp>
      <p:sp>
        <p:nvSpPr>
          <p:cNvPr id="9" name="Rectangle 8">
            <a:extLst>
              <a:ext uri="{FF2B5EF4-FFF2-40B4-BE49-F238E27FC236}">
                <a16:creationId xmlns:a16="http://schemas.microsoft.com/office/drawing/2014/main" id="{3966D1D2-C1C3-B74F-B1C8-A3D05611E0EB}"/>
              </a:ext>
            </a:extLst>
          </p:cNvPr>
          <p:cNvSpPr/>
          <p:nvPr/>
        </p:nvSpPr>
        <p:spPr>
          <a:xfrm>
            <a:off x="6219982" y="3829655"/>
            <a:ext cx="514885" cy="769441"/>
          </a:xfrm>
          <a:prstGeom prst="rect">
            <a:avLst/>
          </a:prstGeom>
        </p:spPr>
        <p:txBody>
          <a:bodyPr wrap="none" anchor="ctr">
            <a:spAutoFit/>
          </a:bodyPr>
          <a:lstStyle/>
          <a:p>
            <a:pPr algn="ctr">
              <a:defRPr/>
            </a:pPr>
            <a:r>
              <a:rPr lang="en-US" sz="4400" b="1" dirty="0">
                <a:solidFill>
                  <a:schemeClr val="accent4"/>
                </a:solidFill>
                <a:latin typeface="Oswald" panose="02000503000000000000" pitchFamily="2" charset="77"/>
              </a:rPr>
              <a:t>O</a:t>
            </a:r>
            <a:endParaRPr lang="bg-BG" sz="4400" b="1" dirty="0">
              <a:solidFill>
                <a:schemeClr val="accent4"/>
              </a:solidFill>
              <a:latin typeface="Oswald" panose="02000503000000000000" pitchFamily="2" charset="77"/>
            </a:endParaRPr>
          </a:p>
        </p:txBody>
      </p:sp>
      <p:sp>
        <p:nvSpPr>
          <p:cNvPr id="10" name="Rectangle 9">
            <a:extLst>
              <a:ext uri="{FF2B5EF4-FFF2-40B4-BE49-F238E27FC236}">
                <a16:creationId xmlns:a16="http://schemas.microsoft.com/office/drawing/2014/main" id="{2A57E502-C70D-874B-A2BD-94E13FA108EB}"/>
              </a:ext>
            </a:extLst>
          </p:cNvPr>
          <p:cNvSpPr/>
          <p:nvPr/>
        </p:nvSpPr>
        <p:spPr>
          <a:xfrm>
            <a:off x="5508418" y="3829655"/>
            <a:ext cx="436338" cy="769441"/>
          </a:xfrm>
          <a:prstGeom prst="rect">
            <a:avLst/>
          </a:prstGeom>
        </p:spPr>
        <p:txBody>
          <a:bodyPr wrap="none" anchor="ctr">
            <a:spAutoFit/>
          </a:bodyPr>
          <a:lstStyle/>
          <a:p>
            <a:pPr algn="ctr">
              <a:defRPr/>
            </a:pPr>
            <a:r>
              <a:rPr lang="en-US" sz="4400" b="1" dirty="0">
                <a:solidFill>
                  <a:schemeClr val="accent2"/>
                </a:solidFill>
                <a:latin typeface="Oswald" panose="02000503000000000000" pitchFamily="2" charset="77"/>
              </a:rPr>
              <a:t>T</a:t>
            </a:r>
            <a:endParaRPr lang="bg-BG" sz="4400" b="1" dirty="0">
              <a:solidFill>
                <a:schemeClr val="accent2"/>
              </a:solidFill>
              <a:latin typeface="Oswald" panose="02000503000000000000" pitchFamily="2" charset="77"/>
            </a:endParaRPr>
          </a:p>
        </p:txBody>
      </p:sp>
      <p:sp>
        <p:nvSpPr>
          <p:cNvPr id="16" name="Subtitle 2">
            <a:extLst>
              <a:ext uri="{FF2B5EF4-FFF2-40B4-BE49-F238E27FC236}">
                <a16:creationId xmlns:a16="http://schemas.microsoft.com/office/drawing/2014/main" id="{54243B44-A8E0-4948-80CF-6C53A6048B92}"/>
              </a:ext>
            </a:extLst>
          </p:cNvPr>
          <p:cNvSpPr txBox="1">
            <a:spLocks/>
          </p:cNvSpPr>
          <p:nvPr/>
        </p:nvSpPr>
        <p:spPr>
          <a:xfrm>
            <a:off x="7119782" y="1436561"/>
            <a:ext cx="4310217" cy="1680303"/>
          </a:xfrm>
          <a:prstGeom prst="rect">
            <a:avLst/>
          </a:prstGeom>
        </p:spPr>
        <p:txBody>
          <a:bodyPr vert="horz" wrap="square" lIns="108745" tIns="54373" rIns="108745" bIns="54373"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en-US" sz="1400" b="0" i="0" dirty="0">
                <a:solidFill>
                  <a:srgbClr val="002060"/>
                </a:solidFill>
                <a:latin typeface="Arial" panose="020B0604020202020204" pitchFamily="34" charset="0"/>
                <a:cs typeface="Arial" panose="020B0604020202020204" pitchFamily="34" charset="0"/>
              </a:rPr>
              <a:t>1. Chưa </a:t>
            </a:r>
            <a:r>
              <a:rPr lang="en-US" sz="1400" b="0" i="0" dirty="0" err="1">
                <a:solidFill>
                  <a:srgbClr val="002060"/>
                </a:solidFill>
                <a:latin typeface="Arial" panose="020B0604020202020204" pitchFamily="34" charset="0"/>
                <a:cs typeface="Arial" panose="020B0604020202020204" pitchFamily="34" charset="0"/>
              </a:rPr>
              <a:t>đủ</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yếu</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tố</a:t>
            </a:r>
            <a:r>
              <a:rPr lang="en-US" sz="1400" b="0" i="0" dirty="0">
                <a:solidFill>
                  <a:srgbClr val="002060"/>
                </a:solidFill>
                <a:latin typeface="Arial" panose="020B0604020202020204" pitchFamily="34" charset="0"/>
                <a:cs typeface="Arial" panose="020B0604020202020204" pitchFamily="34" charset="0"/>
              </a:rPr>
              <a:t> để </a:t>
            </a:r>
            <a:r>
              <a:rPr lang="en-US" sz="1400" b="0" i="0" dirty="0" err="1">
                <a:solidFill>
                  <a:srgbClr val="002060"/>
                </a:solidFill>
                <a:latin typeface="Arial" panose="020B0604020202020204" pitchFamily="34" charset="0"/>
                <a:cs typeface="Arial" panose="020B0604020202020204" pitchFamily="34" charset="0"/>
              </a:rPr>
              <a:t>đánh</a:t>
            </a:r>
            <a:r>
              <a:rPr lang="en-US" sz="1400" b="0" i="0" dirty="0">
                <a:solidFill>
                  <a:srgbClr val="002060"/>
                </a:solidFill>
                <a:latin typeface="Arial" panose="020B0604020202020204" pitchFamily="34" charset="0"/>
                <a:cs typeface="Arial" panose="020B0604020202020204" pitchFamily="34" charset="0"/>
              </a:rPr>
              <a:t> giá </a:t>
            </a:r>
            <a:r>
              <a:rPr lang="en-US" sz="1400" b="0" i="0" dirty="0" err="1">
                <a:solidFill>
                  <a:srgbClr val="002060"/>
                </a:solidFill>
                <a:latin typeface="Arial" panose="020B0604020202020204" pitchFamily="34" charset="0"/>
                <a:cs typeface="Arial" panose="020B0604020202020204" pitchFamily="34" charset="0"/>
              </a:rPr>
              <a:t>mỡ</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rộng</a:t>
            </a:r>
            <a:r>
              <a:rPr lang="en-US" sz="1400" b="0" i="0" dirty="0">
                <a:solidFill>
                  <a:srgbClr val="002060"/>
                </a:solidFill>
                <a:latin typeface="Arial" panose="020B0604020202020204" pitchFamily="34" charset="0"/>
                <a:cs typeface="Arial" panose="020B0604020202020204" pitchFamily="34" charset="0"/>
              </a:rPr>
              <a:t> đầu tư không</a:t>
            </a:r>
          </a:p>
          <a:p>
            <a:pPr lvl="0" algn="l"/>
            <a:r>
              <a:rPr lang="en-US" sz="1400" b="0" i="0" dirty="0">
                <a:solidFill>
                  <a:srgbClr val="002060"/>
                </a:solidFill>
                <a:latin typeface="Arial" panose="020B0604020202020204" pitchFamily="34" charset="0"/>
                <a:cs typeface="Arial" panose="020B0604020202020204" pitchFamily="34" charset="0"/>
              </a:rPr>
              <a:t>2. Có </a:t>
            </a:r>
            <a:r>
              <a:rPr lang="en-US" sz="1400" b="0" i="0" dirty="0" err="1">
                <a:solidFill>
                  <a:srgbClr val="002060"/>
                </a:solidFill>
                <a:latin typeface="Arial" panose="020B0604020202020204" pitchFamily="34" charset="0"/>
                <a:cs typeface="Arial" panose="020B0604020202020204" pitchFamily="34" charset="0"/>
              </a:rPr>
              <a:t>thể</a:t>
            </a:r>
            <a:r>
              <a:rPr lang="en-US" sz="1400" b="0" i="0" dirty="0">
                <a:solidFill>
                  <a:srgbClr val="002060"/>
                </a:solidFill>
                <a:latin typeface="Arial" panose="020B0604020202020204" pitchFamily="34" charset="0"/>
                <a:cs typeface="Arial" panose="020B0604020202020204" pitchFamily="34" charset="0"/>
              </a:rPr>
              <a:t> nhìn vào để </a:t>
            </a:r>
            <a:r>
              <a:rPr lang="en-US" sz="1400" b="0" i="0" dirty="0" err="1">
                <a:solidFill>
                  <a:srgbClr val="002060"/>
                </a:solidFill>
                <a:latin typeface="Arial" panose="020B0604020202020204" pitchFamily="34" charset="0"/>
                <a:cs typeface="Arial" panose="020B0604020202020204" pitchFamily="34" charset="0"/>
              </a:rPr>
              <a:t>quyết</a:t>
            </a:r>
            <a:r>
              <a:rPr lang="en-US" sz="1400" b="0" i="0" dirty="0">
                <a:solidFill>
                  <a:srgbClr val="002060"/>
                </a:solidFill>
                <a:latin typeface="Arial" panose="020B0604020202020204" pitchFamily="34" charset="0"/>
                <a:cs typeface="Arial" panose="020B0604020202020204" pitchFamily="34" charset="0"/>
              </a:rPr>
              <a:t> định giá </a:t>
            </a:r>
            <a:r>
              <a:rPr lang="en-US" sz="1400" b="0" i="0" dirty="0" err="1">
                <a:solidFill>
                  <a:srgbClr val="002060"/>
                </a:solidFill>
                <a:latin typeface="Arial" panose="020B0604020202020204" pitchFamily="34" charset="0"/>
                <a:cs typeface="Arial" panose="020B0604020202020204" pitchFamily="34" charset="0"/>
              </a:rPr>
              <a:t>theo</a:t>
            </a:r>
            <a:r>
              <a:rPr lang="en-US" sz="1400" b="0" i="0" dirty="0">
                <a:solidFill>
                  <a:srgbClr val="002060"/>
                </a:solidFill>
                <a:latin typeface="Arial" panose="020B0604020202020204" pitchFamily="34" charset="0"/>
                <a:cs typeface="Arial" panose="020B0604020202020204" pitchFamily="34" charset="0"/>
              </a:rPr>
              <a:t> thời vụ và đưa ra </a:t>
            </a:r>
            <a:r>
              <a:rPr lang="en-US" sz="1400" b="0" i="0" dirty="0" err="1">
                <a:solidFill>
                  <a:srgbClr val="002060"/>
                </a:solidFill>
                <a:latin typeface="Arial" panose="020B0604020202020204" pitchFamily="34" charset="0"/>
                <a:cs typeface="Arial" panose="020B0604020202020204" pitchFamily="34" charset="0"/>
              </a:rPr>
              <a:t>các</a:t>
            </a:r>
            <a:r>
              <a:rPr lang="en-US" sz="1400" b="0" i="0" dirty="0">
                <a:solidFill>
                  <a:srgbClr val="002060"/>
                </a:solidFill>
                <a:latin typeface="Arial" panose="020B0604020202020204" pitchFamily="34" charset="0"/>
                <a:cs typeface="Arial" panose="020B0604020202020204" pitchFamily="34" charset="0"/>
              </a:rPr>
              <a:t> chính sách </a:t>
            </a:r>
            <a:r>
              <a:rPr lang="en-US" sz="1400" b="0" i="0" dirty="0" err="1">
                <a:solidFill>
                  <a:srgbClr val="002060"/>
                </a:solidFill>
                <a:latin typeface="Arial" panose="020B0604020202020204" pitchFamily="34" charset="0"/>
                <a:cs typeface="Arial" panose="020B0604020202020204" pitchFamily="34" charset="0"/>
              </a:rPr>
              <a:t>nhập</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xuất</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phù</a:t>
            </a:r>
            <a:r>
              <a:rPr lang="en-US" sz="1400" b="0" i="0" dirty="0">
                <a:solidFill>
                  <a:srgbClr val="002060"/>
                </a:solidFill>
                <a:latin typeface="Arial" panose="020B0604020202020204" pitchFamily="34" charset="0"/>
                <a:cs typeface="Arial" panose="020B0604020202020204" pitchFamily="34" charset="0"/>
              </a:rPr>
              <a:t> hợp hoặc </a:t>
            </a:r>
            <a:r>
              <a:rPr lang="en-US" sz="1400" b="0" i="0" dirty="0" err="1">
                <a:solidFill>
                  <a:srgbClr val="002060"/>
                </a:solidFill>
                <a:latin typeface="Arial" panose="020B0604020202020204" pitchFamily="34" charset="0"/>
                <a:cs typeface="Arial" panose="020B0604020202020204" pitchFamily="34" charset="0"/>
              </a:rPr>
              <a:t>trồng</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bơ</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tại</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các</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nước</a:t>
            </a:r>
            <a:r>
              <a:rPr lang="en-US" sz="1400" b="0" i="0" dirty="0">
                <a:solidFill>
                  <a:srgbClr val="002060"/>
                </a:solidFill>
                <a:latin typeface="Arial" panose="020B0604020202020204" pitchFamily="34" charset="0"/>
                <a:cs typeface="Arial" panose="020B0604020202020204" pitchFamily="34" charset="0"/>
              </a:rPr>
              <a:t> có </a:t>
            </a:r>
            <a:r>
              <a:rPr lang="en-US" sz="1400" b="0" i="0" dirty="0" err="1">
                <a:solidFill>
                  <a:srgbClr val="002060"/>
                </a:solidFill>
                <a:latin typeface="Arial" panose="020B0604020202020204" pitchFamily="34" charset="0"/>
                <a:cs typeface="Arial" panose="020B0604020202020204" pitchFamily="34" charset="0"/>
              </a:rPr>
              <a:t>thể</a:t>
            </a:r>
            <a:r>
              <a:rPr lang="en-US" sz="1400" b="0" i="0" dirty="0">
                <a:solidFill>
                  <a:srgbClr val="002060"/>
                </a:solidFill>
                <a:latin typeface="Arial" panose="020B0604020202020204" pitchFamily="34" charset="0"/>
                <a:cs typeface="Arial" panose="020B0604020202020204" pitchFamily="34" charset="0"/>
              </a:rPr>
              <a:t> trong avocado </a:t>
            </a:r>
            <a:r>
              <a:rPr lang="en-US" sz="1400" b="0" i="0" dirty="0" err="1">
                <a:solidFill>
                  <a:srgbClr val="002060"/>
                </a:solidFill>
                <a:latin typeface="Arial" panose="020B0604020202020204" pitchFamily="34" charset="0"/>
                <a:cs typeface="Arial" panose="020B0604020202020204" pitchFamily="34" charset="0"/>
              </a:rPr>
              <a:t>hass</a:t>
            </a:r>
            <a:r>
              <a:rPr lang="en-US" sz="1400" b="0" i="0" dirty="0">
                <a:solidFill>
                  <a:srgbClr val="002060"/>
                </a:solidFill>
                <a:latin typeface="Arial" panose="020B0604020202020204" pitchFamily="34" charset="0"/>
                <a:cs typeface="Arial" panose="020B0604020202020204" pitchFamily="34" charset="0"/>
              </a:rPr>
              <a:t> để </a:t>
            </a:r>
            <a:r>
              <a:rPr lang="en-US" sz="1400" b="0" i="0" dirty="0" err="1">
                <a:solidFill>
                  <a:srgbClr val="002060"/>
                </a:solidFill>
                <a:latin typeface="Arial" panose="020B0604020202020204" pitchFamily="34" charset="0"/>
                <a:cs typeface="Arial" panose="020B0604020202020204" pitchFamily="34" charset="0"/>
              </a:rPr>
              <a:t>đáp</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ứng</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nhù</a:t>
            </a:r>
            <a:r>
              <a:rPr lang="en-US" sz="1400" b="0" i="0" dirty="0">
                <a:solidFill>
                  <a:srgbClr val="002060"/>
                </a:solidFill>
                <a:latin typeface="Arial" panose="020B0604020202020204" pitchFamily="34" charset="0"/>
                <a:cs typeface="Arial" panose="020B0604020202020204" pitchFamily="34" charset="0"/>
              </a:rPr>
              <a:t> </a:t>
            </a:r>
            <a:r>
              <a:rPr lang="en-US" sz="1400" b="0" i="0" dirty="0" err="1">
                <a:solidFill>
                  <a:srgbClr val="002060"/>
                </a:solidFill>
                <a:latin typeface="Arial" panose="020B0604020202020204" pitchFamily="34" charset="0"/>
                <a:cs typeface="Arial" panose="020B0604020202020204" pitchFamily="34" charset="0"/>
              </a:rPr>
              <a:t>câu</a:t>
            </a:r>
            <a:r>
              <a:rPr lang="en-US" sz="1400" b="0" i="0" dirty="0">
                <a:solidFill>
                  <a:srgbClr val="002060"/>
                </a:solidFill>
                <a:latin typeface="Arial" panose="020B0604020202020204" pitchFamily="34" charset="0"/>
                <a:cs typeface="Arial" panose="020B0604020202020204" pitchFamily="34" charset="0"/>
              </a:rPr>
              <a:t> thị </a:t>
            </a:r>
            <a:r>
              <a:rPr lang="en-US" sz="1400" b="0" i="0" dirty="0" err="1">
                <a:solidFill>
                  <a:srgbClr val="002060"/>
                </a:solidFill>
                <a:latin typeface="Arial" panose="020B0604020202020204" pitchFamily="34" charset="0"/>
                <a:cs typeface="Arial" panose="020B0604020202020204" pitchFamily="34" charset="0"/>
              </a:rPr>
              <a:t>trường</a:t>
            </a:r>
            <a:endParaRPr lang="en-US" sz="1400" b="0" i="0" dirty="0">
              <a:solidFill>
                <a:srgbClr val="00206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66D6C5E-81A8-4347-9BFB-B8ADDEA06E3C}"/>
              </a:ext>
            </a:extLst>
          </p:cNvPr>
          <p:cNvSpPr txBox="1"/>
          <p:nvPr/>
        </p:nvSpPr>
        <p:spPr>
          <a:xfrm>
            <a:off x="7251852" y="1043442"/>
            <a:ext cx="2162772" cy="353943"/>
          </a:xfrm>
          <a:prstGeom prst="rect">
            <a:avLst/>
          </a:prstGeom>
          <a:noFill/>
        </p:spPr>
        <p:txBody>
          <a:bodyPr wrap="none" rtlCol="0" anchor="ctr" anchorCtr="0">
            <a:spAutoFit/>
          </a:bodyPr>
          <a:lstStyle/>
          <a:p>
            <a:r>
              <a:rPr lang="en-US" sz="1700" b="1" dirty="0">
                <a:solidFill>
                  <a:schemeClr val="accent3"/>
                </a:solidFill>
                <a:latin typeface="Oswald" panose="02000503000000000000" pitchFamily="2" charset="77"/>
                <a:ea typeface="League Spartan" charset="0"/>
                <a:cs typeface="Poppins" pitchFamily="2" charset="77"/>
              </a:rPr>
              <a:t>WEAKNESS – Điểm </a:t>
            </a:r>
            <a:r>
              <a:rPr lang="en-US" sz="1700" b="1" dirty="0" err="1">
                <a:solidFill>
                  <a:schemeClr val="accent3"/>
                </a:solidFill>
                <a:latin typeface="Oswald" panose="02000503000000000000" pitchFamily="2" charset="77"/>
                <a:ea typeface="League Spartan" charset="0"/>
                <a:cs typeface="Poppins" pitchFamily="2" charset="77"/>
              </a:rPr>
              <a:t>yếu</a:t>
            </a:r>
            <a:endParaRPr lang="en-US" sz="1700" b="1" dirty="0">
              <a:solidFill>
                <a:schemeClr val="accent3"/>
              </a:solidFill>
              <a:latin typeface="Oswald" panose="02000503000000000000" pitchFamily="2" charset="77"/>
              <a:ea typeface="League Spartan" charset="0"/>
              <a:cs typeface="Poppins" pitchFamily="2" charset="77"/>
            </a:endParaRPr>
          </a:p>
        </p:txBody>
      </p:sp>
      <p:sp>
        <p:nvSpPr>
          <p:cNvPr id="18" name="Subtitle 2">
            <a:extLst>
              <a:ext uri="{FF2B5EF4-FFF2-40B4-BE49-F238E27FC236}">
                <a16:creationId xmlns:a16="http://schemas.microsoft.com/office/drawing/2014/main" id="{A30CD1DE-7D88-C446-8002-3E3E6348493D}"/>
              </a:ext>
            </a:extLst>
          </p:cNvPr>
          <p:cNvSpPr txBox="1">
            <a:spLocks/>
          </p:cNvSpPr>
          <p:nvPr/>
        </p:nvSpPr>
        <p:spPr>
          <a:xfrm>
            <a:off x="7119783" y="4748426"/>
            <a:ext cx="4310217" cy="1012812"/>
          </a:xfrm>
          <a:prstGeom prst="rect">
            <a:avLst/>
          </a:prstGeom>
        </p:spPr>
        <p:txBody>
          <a:bodyPr vert="horz" wrap="square" lIns="108745" tIns="54373" rIns="108745" bIns="54373"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en-US" sz="1200" b="0" u="none" dirty="0">
                <a:solidFill>
                  <a:srgbClr val="002060"/>
                </a:solidFill>
                <a:latin typeface="Arial" panose="020B0604020202020204" pitchFamily="34" charset="0"/>
                <a:cs typeface="Arial" panose="020B0604020202020204" pitchFamily="34" charset="0"/>
              </a:rPr>
              <a:t>1.</a:t>
            </a:r>
            <a:r>
              <a:rPr lang="en-US" sz="1200" b="0" u="none" baseline="0" dirty="0">
                <a:solidFill>
                  <a:srgbClr val="002060"/>
                </a:solidFill>
                <a:latin typeface="Arial" panose="020B0604020202020204" pitchFamily="34" charset="0"/>
                <a:cs typeface="Arial" panose="020B0604020202020204" pitchFamily="34" charset="0"/>
              </a:rPr>
              <a:t> Tiếp </a:t>
            </a:r>
            <a:r>
              <a:rPr lang="en-US" sz="1200" b="0" u="none" baseline="0" dirty="0" err="1">
                <a:solidFill>
                  <a:srgbClr val="002060"/>
                </a:solidFill>
                <a:latin typeface="Arial" panose="020B0604020202020204" pitchFamily="34" charset="0"/>
                <a:cs typeface="Arial" panose="020B0604020202020204" pitchFamily="34" charset="0"/>
              </a:rPr>
              <a:t>tục</a:t>
            </a:r>
            <a:r>
              <a:rPr lang="en-US" sz="1200" b="0" u="none" baseline="0" dirty="0">
                <a:solidFill>
                  <a:srgbClr val="002060"/>
                </a:solidFill>
                <a:latin typeface="Arial" panose="020B0604020202020204" pitchFamily="34" charset="0"/>
                <a:cs typeface="Arial" panose="020B0604020202020204" pitchFamily="34" charset="0"/>
              </a:rPr>
              <a:t> </a:t>
            </a:r>
            <a:r>
              <a:rPr lang="en-US" sz="1200" b="0" u="none" baseline="0" dirty="0" err="1">
                <a:solidFill>
                  <a:srgbClr val="002060"/>
                </a:solidFill>
                <a:latin typeface="Arial" panose="020B0604020202020204" pitchFamily="34" charset="0"/>
                <a:cs typeface="Arial" panose="020B0604020202020204" pitchFamily="34" charset="0"/>
              </a:rPr>
              <a:t>xây</a:t>
            </a:r>
            <a:r>
              <a:rPr lang="en-US" sz="1200" b="0" u="none" baseline="0" dirty="0">
                <a:solidFill>
                  <a:srgbClr val="002060"/>
                </a:solidFill>
                <a:latin typeface="Arial" panose="020B0604020202020204" pitchFamily="34" charset="0"/>
                <a:cs typeface="Arial" panose="020B0604020202020204" pitchFamily="34" charset="0"/>
              </a:rPr>
              <a:t> </a:t>
            </a:r>
            <a:r>
              <a:rPr lang="en-US" sz="1200" b="0" u="none" baseline="0" dirty="0" err="1">
                <a:solidFill>
                  <a:srgbClr val="002060"/>
                </a:solidFill>
                <a:latin typeface="Arial" panose="020B0604020202020204" pitchFamily="34" charset="0"/>
                <a:cs typeface="Arial" panose="020B0604020202020204" pitchFamily="34" charset="0"/>
              </a:rPr>
              <a:t>dựng</a:t>
            </a:r>
            <a:r>
              <a:rPr lang="en-US" sz="1200" b="0" u="none" baseline="0" dirty="0">
                <a:solidFill>
                  <a:srgbClr val="002060"/>
                </a:solidFill>
                <a:latin typeface="Arial" panose="020B0604020202020204" pitchFamily="34" charset="0"/>
                <a:cs typeface="Arial" panose="020B0604020202020204" pitchFamily="34" charset="0"/>
              </a:rPr>
              <a:t> và </a:t>
            </a:r>
            <a:r>
              <a:rPr lang="en-US" sz="1200" b="0" u="none" baseline="0" dirty="0" err="1">
                <a:solidFill>
                  <a:srgbClr val="002060"/>
                </a:solidFill>
                <a:latin typeface="Arial" panose="020B0604020202020204" pitchFamily="34" charset="0"/>
                <a:cs typeface="Arial" panose="020B0604020202020204" pitchFamily="34" charset="0"/>
              </a:rPr>
              <a:t>hướng</a:t>
            </a:r>
            <a:r>
              <a:rPr lang="en-US" sz="1200" b="0" u="none" baseline="0" dirty="0">
                <a:solidFill>
                  <a:srgbClr val="002060"/>
                </a:solidFill>
                <a:latin typeface="Arial" panose="020B0604020202020204" pitchFamily="34" charset="0"/>
                <a:cs typeface="Arial" panose="020B0604020202020204" pitchFamily="34" charset="0"/>
              </a:rPr>
              <a:t> </a:t>
            </a:r>
            <a:r>
              <a:rPr lang="en-US" sz="1200" b="0" u="none" baseline="0" dirty="0" err="1">
                <a:solidFill>
                  <a:srgbClr val="002060"/>
                </a:solidFill>
                <a:latin typeface="Arial" panose="020B0604020202020204" pitchFamily="34" charset="0"/>
                <a:cs typeface="Arial" panose="020B0604020202020204" pitchFamily="34" charset="0"/>
              </a:rPr>
              <a:t>tời</a:t>
            </a:r>
            <a:r>
              <a:rPr lang="en-US" sz="1200" b="0" u="none" baseline="0" dirty="0">
                <a:solidFill>
                  <a:srgbClr val="002060"/>
                </a:solidFill>
                <a:latin typeface="Arial" panose="020B0604020202020204" pitchFamily="34" charset="0"/>
                <a:cs typeface="Arial" panose="020B0604020202020204" pitchFamily="34" charset="0"/>
              </a:rPr>
              <a:t> người </a:t>
            </a:r>
            <a:r>
              <a:rPr lang="en-US" sz="1200" b="0" u="none" baseline="0" dirty="0" err="1">
                <a:solidFill>
                  <a:srgbClr val="002060"/>
                </a:solidFill>
                <a:latin typeface="Arial" panose="020B0604020202020204" pitchFamily="34" charset="0"/>
                <a:cs typeface="Arial" panose="020B0604020202020204" pitchFamily="34" charset="0"/>
              </a:rPr>
              <a:t>dùng</a:t>
            </a:r>
            <a:r>
              <a:rPr lang="en-US" sz="1200" b="0" u="none" baseline="0" dirty="0">
                <a:solidFill>
                  <a:srgbClr val="002060"/>
                </a:solidFill>
                <a:latin typeface="Arial" panose="020B0604020202020204" pitchFamily="34" charset="0"/>
                <a:cs typeface="Arial" panose="020B0604020202020204" pitchFamily="34" charset="0"/>
              </a:rPr>
              <a:t> tốt hơn </a:t>
            </a:r>
            <a:r>
              <a:rPr lang="en-US" sz="1200" b="0" u="none" baseline="0" dirty="0" err="1">
                <a:solidFill>
                  <a:srgbClr val="002060"/>
                </a:solidFill>
                <a:latin typeface="Arial" panose="020B0604020202020204" pitchFamily="34" charset="0"/>
                <a:cs typeface="Arial" panose="020B0604020202020204" pitchFamily="34" charset="0"/>
              </a:rPr>
              <a:t>bằng</a:t>
            </a:r>
            <a:r>
              <a:rPr lang="en-US" sz="1200" b="0" u="none" baseline="0" dirty="0">
                <a:solidFill>
                  <a:srgbClr val="002060"/>
                </a:solidFill>
                <a:latin typeface="Arial" panose="020B0604020202020204" pitchFamily="34" charset="0"/>
                <a:cs typeface="Arial" panose="020B0604020202020204" pitchFamily="34" charset="0"/>
              </a:rPr>
              <a:t> </a:t>
            </a:r>
            <a:r>
              <a:rPr lang="en-US" sz="1200" b="0" u="none" baseline="0" dirty="0" err="1">
                <a:solidFill>
                  <a:srgbClr val="002060"/>
                </a:solidFill>
                <a:latin typeface="Arial" panose="020B0604020202020204" pitchFamily="34" charset="0"/>
                <a:cs typeface="Arial" panose="020B0604020202020204" pitchFamily="34" charset="0"/>
              </a:rPr>
              <a:t>các</a:t>
            </a:r>
            <a:r>
              <a:rPr lang="en-US" sz="1200" b="0" u="none" baseline="0" dirty="0">
                <a:solidFill>
                  <a:srgbClr val="002060"/>
                </a:solidFill>
                <a:latin typeface="Arial" panose="020B0604020202020204" pitchFamily="34" charset="0"/>
                <a:cs typeface="Arial" panose="020B0604020202020204" pitchFamily="34" charset="0"/>
              </a:rPr>
              <a:t> công </a:t>
            </a:r>
            <a:r>
              <a:rPr lang="en-US" sz="1200" b="0" u="none" baseline="0" dirty="0" err="1">
                <a:solidFill>
                  <a:srgbClr val="002060"/>
                </a:solidFill>
                <a:latin typeface="Arial" panose="020B0604020202020204" pitchFamily="34" charset="0"/>
                <a:cs typeface="Arial" panose="020B0604020202020204" pitchFamily="34" charset="0"/>
              </a:rPr>
              <a:t>nghệ</a:t>
            </a:r>
            <a:endParaRPr lang="en-US" sz="1200" b="0" u="none" baseline="0" dirty="0">
              <a:solidFill>
                <a:srgbClr val="002060"/>
              </a:solidFill>
              <a:latin typeface="Arial" panose="020B0604020202020204" pitchFamily="34" charset="0"/>
              <a:cs typeface="Arial" panose="020B0604020202020204" pitchFamily="34" charset="0"/>
            </a:endParaRPr>
          </a:p>
          <a:p>
            <a:pPr lvl="0" algn="l"/>
            <a:r>
              <a:rPr lang="en-US" sz="1200" b="0" u="none" baseline="0" dirty="0">
                <a:solidFill>
                  <a:srgbClr val="002060"/>
                </a:solidFill>
                <a:latin typeface="Arial" panose="020B0604020202020204" pitchFamily="34" charset="0"/>
                <a:cs typeface="Arial" panose="020B0604020202020204" pitchFamily="34" charset="0"/>
              </a:rPr>
              <a:t>2. Là </a:t>
            </a:r>
            <a:r>
              <a:rPr lang="en-US" sz="1200" b="0" u="none" baseline="0" dirty="0" err="1">
                <a:solidFill>
                  <a:srgbClr val="002060"/>
                </a:solidFill>
                <a:latin typeface="Arial" panose="020B0604020202020204" pitchFamily="34" charset="0"/>
                <a:cs typeface="Arial" panose="020B0604020202020204" pitchFamily="34" charset="0"/>
              </a:rPr>
              <a:t>khởi</a:t>
            </a:r>
            <a:r>
              <a:rPr lang="en-US" sz="1200" b="0" u="none" baseline="0" dirty="0">
                <a:solidFill>
                  <a:srgbClr val="002060"/>
                </a:solidFill>
                <a:latin typeface="Arial" panose="020B0604020202020204" pitchFamily="34" charset="0"/>
                <a:cs typeface="Arial" panose="020B0604020202020204" pitchFamily="34" charset="0"/>
              </a:rPr>
              <a:t> đâu </a:t>
            </a:r>
            <a:r>
              <a:rPr lang="en-US" sz="1200" b="0" u="none" baseline="0" dirty="0" err="1">
                <a:solidFill>
                  <a:srgbClr val="002060"/>
                </a:solidFill>
                <a:latin typeface="Arial" panose="020B0604020202020204" pitchFamily="34" charset="0"/>
                <a:cs typeface="Arial" panose="020B0604020202020204" pitchFamily="34" charset="0"/>
              </a:rPr>
              <a:t>cho</a:t>
            </a:r>
            <a:r>
              <a:rPr lang="en-US" sz="1200" b="0" u="none" baseline="0" dirty="0">
                <a:solidFill>
                  <a:srgbClr val="002060"/>
                </a:solidFill>
                <a:latin typeface="Arial" panose="020B0604020202020204" pitchFamily="34" charset="0"/>
                <a:cs typeface="Arial" panose="020B0604020202020204" pitchFamily="34" charset="0"/>
              </a:rPr>
              <a:t> sự phát </a:t>
            </a:r>
            <a:r>
              <a:rPr lang="en-US" sz="1200" b="0" u="none" baseline="0" dirty="0" err="1">
                <a:solidFill>
                  <a:srgbClr val="002060"/>
                </a:solidFill>
                <a:latin typeface="Arial" panose="020B0604020202020204" pitchFamily="34" charset="0"/>
                <a:cs typeface="Arial" panose="020B0604020202020204" pitchFamily="34" charset="0"/>
              </a:rPr>
              <a:t>triển</a:t>
            </a:r>
            <a:r>
              <a:rPr lang="en-US" sz="1200" b="0" u="none" baseline="0" dirty="0">
                <a:solidFill>
                  <a:srgbClr val="002060"/>
                </a:solidFill>
                <a:latin typeface="Arial" panose="020B0604020202020204" pitchFamily="34" charset="0"/>
                <a:cs typeface="Arial" panose="020B0604020202020204" pitchFamily="34" charset="0"/>
              </a:rPr>
              <a:t> doanh </a:t>
            </a:r>
            <a:r>
              <a:rPr lang="en-US" sz="1200" b="0" u="none" baseline="0" dirty="0" err="1">
                <a:solidFill>
                  <a:srgbClr val="002060"/>
                </a:solidFill>
                <a:latin typeface="Arial" panose="020B0604020202020204" pitchFamily="34" charset="0"/>
                <a:cs typeface="Arial" panose="020B0604020202020204" pitchFamily="34" charset="0"/>
              </a:rPr>
              <a:t>nghiệp</a:t>
            </a:r>
            <a:r>
              <a:rPr lang="en-US" sz="1200" b="0" u="none" baseline="0" dirty="0">
                <a:solidFill>
                  <a:srgbClr val="002060"/>
                </a:solidFill>
                <a:latin typeface="Arial" panose="020B0604020202020204" pitchFamily="34" charset="0"/>
                <a:cs typeface="Arial" panose="020B0604020202020204" pitchFamily="34" charset="0"/>
              </a:rPr>
              <a:t> </a:t>
            </a:r>
            <a:r>
              <a:rPr lang="en-US" sz="1200" b="0" u="none" baseline="0" dirty="0" err="1">
                <a:solidFill>
                  <a:srgbClr val="002060"/>
                </a:solidFill>
                <a:latin typeface="Arial" panose="020B0604020202020204" pitchFamily="34" charset="0"/>
                <a:cs typeface="Arial" panose="020B0604020202020204" pitchFamily="34" charset="0"/>
              </a:rPr>
              <a:t>ứng</a:t>
            </a:r>
            <a:r>
              <a:rPr lang="en-US" sz="1200" b="0" u="none" baseline="0" dirty="0">
                <a:solidFill>
                  <a:srgbClr val="002060"/>
                </a:solidFill>
                <a:latin typeface="Arial" panose="020B0604020202020204" pitchFamily="34" charset="0"/>
                <a:cs typeface="Arial" panose="020B0604020202020204" pitchFamily="34" charset="0"/>
              </a:rPr>
              <a:t> </a:t>
            </a:r>
            <a:r>
              <a:rPr lang="en-US" sz="1200" b="0" u="none" baseline="0" dirty="0" err="1">
                <a:solidFill>
                  <a:srgbClr val="002060"/>
                </a:solidFill>
                <a:latin typeface="Arial" panose="020B0604020202020204" pitchFamily="34" charset="0"/>
                <a:cs typeface="Arial" panose="020B0604020202020204" pitchFamily="34" charset="0"/>
              </a:rPr>
              <a:t>dụng</a:t>
            </a:r>
            <a:r>
              <a:rPr lang="en-US" sz="1200" b="0" u="none" baseline="0" dirty="0">
                <a:solidFill>
                  <a:srgbClr val="002060"/>
                </a:solidFill>
                <a:latin typeface="Arial" panose="020B0604020202020204" pitchFamily="34" charset="0"/>
                <a:cs typeface="Arial" panose="020B0604020202020204" pitchFamily="34" charset="0"/>
              </a:rPr>
              <a:t> ML/ Data science vào </a:t>
            </a:r>
            <a:r>
              <a:rPr lang="en-US" sz="1200" b="0" u="none" baseline="0" dirty="0" err="1">
                <a:solidFill>
                  <a:srgbClr val="002060"/>
                </a:solidFill>
                <a:latin typeface="Arial" panose="020B0604020202020204" pitchFamily="34" charset="0"/>
                <a:cs typeface="Arial" panose="020B0604020202020204" pitchFamily="34" charset="0"/>
              </a:rPr>
              <a:t>ứng</a:t>
            </a:r>
            <a:r>
              <a:rPr lang="en-US" sz="1200" b="0" u="none" baseline="0" dirty="0">
                <a:solidFill>
                  <a:srgbClr val="002060"/>
                </a:solidFill>
                <a:latin typeface="Arial" panose="020B0604020202020204" pitchFamily="34" charset="0"/>
                <a:cs typeface="Arial" panose="020B0604020202020204" pitchFamily="34" charset="0"/>
              </a:rPr>
              <a:t> </a:t>
            </a:r>
            <a:r>
              <a:rPr lang="en-US" sz="1200" b="0" u="none" baseline="0" dirty="0" err="1">
                <a:solidFill>
                  <a:srgbClr val="002060"/>
                </a:solidFill>
                <a:latin typeface="Arial" panose="020B0604020202020204" pitchFamily="34" charset="0"/>
                <a:cs typeface="Arial" panose="020B0604020202020204" pitchFamily="34" charset="0"/>
              </a:rPr>
              <a:t>dụng</a:t>
            </a:r>
            <a:endParaRPr lang="en-US" sz="1200" b="0" u="none" dirty="0">
              <a:solidFill>
                <a:srgbClr val="00206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6ED7BD7-5B47-7148-AA98-82AA3617AC40}"/>
              </a:ext>
            </a:extLst>
          </p:cNvPr>
          <p:cNvSpPr txBox="1"/>
          <p:nvPr/>
        </p:nvSpPr>
        <p:spPr>
          <a:xfrm>
            <a:off x="7189708" y="4227914"/>
            <a:ext cx="2297424" cy="353943"/>
          </a:xfrm>
          <a:prstGeom prst="rect">
            <a:avLst/>
          </a:prstGeom>
          <a:noFill/>
        </p:spPr>
        <p:txBody>
          <a:bodyPr wrap="none" rtlCol="0" anchor="ctr" anchorCtr="0">
            <a:spAutoFit/>
          </a:bodyPr>
          <a:lstStyle/>
          <a:p>
            <a:r>
              <a:rPr lang="en-US" sz="1700" b="1" dirty="0">
                <a:solidFill>
                  <a:schemeClr val="accent4"/>
                </a:solidFill>
                <a:latin typeface="Oswald" panose="02000503000000000000" pitchFamily="2" charset="77"/>
                <a:ea typeface="League Spartan" charset="0"/>
                <a:cs typeface="Poppins" pitchFamily="2" charset="77"/>
              </a:rPr>
              <a:t>OPPORTUNITY – CƠ HỘI</a:t>
            </a:r>
          </a:p>
        </p:txBody>
      </p:sp>
      <p:sp>
        <p:nvSpPr>
          <p:cNvPr id="20" name="Subtitle 2">
            <a:extLst>
              <a:ext uri="{FF2B5EF4-FFF2-40B4-BE49-F238E27FC236}">
                <a16:creationId xmlns:a16="http://schemas.microsoft.com/office/drawing/2014/main" id="{BB40BAE1-B76C-3E43-932C-267C9ECF0714}"/>
              </a:ext>
            </a:extLst>
          </p:cNvPr>
          <p:cNvSpPr txBox="1">
            <a:spLocks/>
          </p:cNvSpPr>
          <p:nvPr/>
        </p:nvSpPr>
        <p:spPr>
          <a:xfrm>
            <a:off x="762000" y="1460875"/>
            <a:ext cx="4310217" cy="2283545"/>
          </a:xfrm>
          <a:prstGeom prst="rect">
            <a:avLst/>
          </a:prstGeom>
        </p:spPr>
        <p:txBody>
          <a:bodyPr vert="horz" wrap="square" lIns="108745" tIns="54373" rIns="108745" bIns="54373"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en-US" sz="1400" dirty="0">
                <a:solidFill>
                  <a:srgbClr val="002060"/>
                </a:solidFill>
                <a:latin typeface="Arial" panose="020B0604020202020204" pitchFamily="34" charset="0"/>
                <a:cs typeface="Arial" panose="020B0604020202020204" pitchFamily="34" charset="0"/>
              </a:rPr>
              <a:t>1. </a:t>
            </a:r>
            <a:r>
              <a:rPr lang="en-US" sz="1400" dirty="0" err="1">
                <a:solidFill>
                  <a:srgbClr val="002060"/>
                </a:solidFill>
                <a:latin typeface="Arial" panose="020B0604020202020204" pitchFamily="34" charset="0"/>
                <a:cs typeface="Arial" panose="020B0604020202020204" pitchFamily="34" charset="0"/>
              </a:rPr>
              <a:t>Mô</a:t>
            </a:r>
            <a:r>
              <a:rPr lang="en-US" sz="1400" dirty="0">
                <a:solidFill>
                  <a:srgbClr val="002060"/>
                </a:solidFill>
                <a:latin typeface="Arial" panose="020B0604020202020204" pitchFamily="34" charset="0"/>
                <a:cs typeface="Arial" panose="020B0604020202020204" pitchFamily="34" charset="0"/>
              </a:rPr>
              <a:t> hình có </a:t>
            </a:r>
            <a:r>
              <a:rPr lang="en-US" sz="1400" dirty="0" err="1">
                <a:solidFill>
                  <a:srgbClr val="002060"/>
                </a:solidFill>
                <a:latin typeface="Arial" panose="020B0604020202020204" pitchFamily="34" charset="0"/>
                <a:cs typeface="Arial" panose="020B0604020202020204" pitchFamily="34" charset="0"/>
              </a:rPr>
              <a:t>mức</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phù</a:t>
            </a:r>
            <a:r>
              <a:rPr lang="en-US" sz="1400" dirty="0">
                <a:solidFill>
                  <a:srgbClr val="002060"/>
                </a:solidFill>
                <a:latin typeface="Arial" panose="020B0604020202020204" pitchFamily="34" charset="0"/>
                <a:cs typeface="Arial" panose="020B0604020202020204" pitchFamily="34" charset="0"/>
              </a:rPr>
              <a:t> hợp và chính </a:t>
            </a:r>
            <a:r>
              <a:rPr lang="en-US" sz="1400" dirty="0" err="1">
                <a:solidFill>
                  <a:srgbClr val="002060"/>
                </a:solidFill>
                <a:latin typeface="Arial" panose="020B0604020202020204" pitchFamily="34" charset="0"/>
                <a:cs typeface="Arial" panose="020B0604020202020204" pitchFamily="34" charset="0"/>
              </a:rPr>
              <a:t>xác</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tương</a:t>
            </a:r>
            <a:r>
              <a:rPr lang="en-US" sz="1400" dirty="0">
                <a:solidFill>
                  <a:srgbClr val="002060"/>
                </a:solidFill>
                <a:latin typeface="Arial" panose="020B0604020202020204" pitchFamily="34" charset="0"/>
                <a:cs typeface="Arial" panose="020B0604020202020204" pitchFamily="34" charset="0"/>
              </a:rPr>
              <a:t> đối </a:t>
            </a:r>
            <a:r>
              <a:rPr lang="en-US" sz="1400" dirty="0" err="1">
                <a:solidFill>
                  <a:srgbClr val="002060"/>
                </a:solidFill>
                <a:latin typeface="Arial" panose="020B0604020202020204" pitchFamily="34" charset="0"/>
                <a:cs typeface="Arial" panose="020B0604020202020204" pitchFamily="34" charset="0"/>
              </a:rPr>
              <a:t>cao</a:t>
            </a:r>
            <a:r>
              <a:rPr lang="en-US" sz="1400" dirty="0">
                <a:solidFill>
                  <a:srgbClr val="002060"/>
                </a:solidFill>
                <a:latin typeface="Arial" panose="020B0604020202020204" pitchFamily="34" charset="0"/>
                <a:cs typeface="Arial" panose="020B0604020202020204" pitchFamily="34" charset="0"/>
              </a:rPr>
              <a:t> với dự báo giá với yêu </a:t>
            </a:r>
            <a:r>
              <a:rPr lang="en-US" sz="1400" dirty="0" err="1">
                <a:solidFill>
                  <a:srgbClr val="002060"/>
                </a:solidFill>
                <a:latin typeface="Arial" panose="020B0604020202020204" pitchFamily="34" charset="0"/>
                <a:cs typeface="Arial" panose="020B0604020202020204" pitchFamily="34" charset="0"/>
              </a:rPr>
              <a:t>cầu</a:t>
            </a:r>
            <a:r>
              <a:rPr lang="en-US" sz="1400" dirty="0">
                <a:solidFill>
                  <a:srgbClr val="002060"/>
                </a:solidFill>
                <a:latin typeface="Arial" panose="020B0604020202020204" pitchFamily="34" charset="0"/>
                <a:cs typeface="Arial" panose="020B0604020202020204" pitchFamily="34" charset="0"/>
              </a:rPr>
              <a:t> của doanh </a:t>
            </a:r>
            <a:r>
              <a:rPr lang="en-US" sz="1400" dirty="0" err="1">
                <a:solidFill>
                  <a:srgbClr val="002060"/>
                </a:solidFill>
                <a:latin typeface="Arial" panose="020B0604020202020204" pitchFamily="34" charset="0"/>
                <a:cs typeface="Arial" panose="020B0604020202020204" pitchFamily="34" charset="0"/>
              </a:rPr>
              <a:t>nghiệp</a:t>
            </a:r>
            <a:endParaRPr lang="en-US" sz="1400" dirty="0">
              <a:solidFill>
                <a:srgbClr val="002060"/>
              </a:solidFill>
              <a:latin typeface="Arial" panose="020B0604020202020204" pitchFamily="34" charset="0"/>
              <a:cs typeface="Arial" panose="020B0604020202020204" pitchFamily="34" charset="0"/>
            </a:endParaRPr>
          </a:p>
          <a:p>
            <a:pPr lvl="0" algn="l"/>
            <a:r>
              <a:rPr lang="en-US" sz="1400" dirty="0">
                <a:solidFill>
                  <a:srgbClr val="002060"/>
                </a:solidFill>
                <a:latin typeface="Arial" panose="020B0604020202020204" pitchFamily="34" charset="0"/>
                <a:cs typeface="Arial" panose="020B0604020202020204" pitchFamily="34" charset="0"/>
              </a:rPr>
              <a:t>2. Nhiều chức </a:t>
            </a:r>
            <a:r>
              <a:rPr lang="en-US" sz="1400" dirty="0" err="1">
                <a:solidFill>
                  <a:srgbClr val="002060"/>
                </a:solidFill>
                <a:latin typeface="Arial" panose="020B0604020202020204" pitchFamily="34" charset="0"/>
                <a:cs typeface="Arial" panose="020B0604020202020204" pitchFamily="34" charset="0"/>
              </a:rPr>
              <a:t>năng</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cho</a:t>
            </a:r>
            <a:r>
              <a:rPr lang="en-US" sz="1400" dirty="0">
                <a:solidFill>
                  <a:srgbClr val="002060"/>
                </a:solidFill>
                <a:latin typeface="Arial" panose="020B0604020202020204" pitchFamily="34" charset="0"/>
                <a:cs typeface="Arial" panose="020B0604020202020204" pitchFamily="34" charset="0"/>
              </a:rPr>
              <a:t> người </a:t>
            </a:r>
            <a:r>
              <a:rPr lang="en-US" sz="1400" dirty="0" err="1">
                <a:solidFill>
                  <a:srgbClr val="002060"/>
                </a:solidFill>
                <a:latin typeface="Arial" panose="020B0604020202020204" pitchFamily="34" charset="0"/>
                <a:cs typeface="Arial" panose="020B0604020202020204" pitchFamily="34" charset="0"/>
              </a:rPr>
              <a:t>dùng</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sử</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dụng</a:t>
            </a:r>
            <a:endParaRPr lang="en-US" sz="1400" dirty="0">
              <a:solidFill>
                <a:srgbClr val="002060"/>
              </a:solidFill>
              <a:latin typeface="Arial" panose="020B0604020202020204" pitchFamily="34" charset="0"/>
              <a:cs typeface="Arial" panose="020B0604020202020204" pitchFamily="34" charset="0"/>
            </a:endParaRPr>
          </a:p>
          <a:p>
            <a:pPr lvl="0" algn="l"/>
            <a:r>
              <a:rPr lang="en-US" sz="1400" dirty="0">
                <a:solidFill>
                  <a:srgbClr val="002060"/>
                </a:solidFill>
                <a:latin typeface="Arial" panose="020B0604020202020204" pitchFamily="34" charset="0"/>
                <a:cs typeface="Arial" panose="020B0604020202020204" pitchFamily="34" charset="0"/>
              </a:rPr>
              <a:t>3. Đối với </a:t>
            </a:r>
            <a:r>
              <a:rPr lang="en-US" sz="1400" dirty="0" err="1">
                <a:solidFill>
                  <a:srgbClr val="002060"/>
                </a:solidFill>
                <a:latin typeface="Arial" panose="020B0604020202020204" pitchFamily="34" charset="0"/>
                <a:cs typeface="Arial" panose="020B0604020202020204" pitchFamily="34" charset="0"/>
              </a:rPr>
              <a:t>ngắn</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hạn</a:t>
            </a:r>
            <a:r>
              <a:rPr lang="en-US" sz="1400" dirty="0">
                <a:solidFill>
                  <a:srgbClr val="002060"/>
                </a:solidFill>
                <a:latin typeface="Arial" panose="020B0604020202020204" pitchFamily="34" charset="0"/>
                <a:cs typeface="Arial" panose="020B0604020202020204" pitchFamily="34" charset="0"/>
              </a:rPr>
              <a:t> có </a:t>
            </a:r>
            <a:r>
              <a:rPr lang="en-US" sz="1400" dirty="0" err="1">
                <a:solidFill>
                  <a:srgbClr val="002060"/>
                </a:solidFill>
                <a:latin typeface="Arial" panose="020B0604020202020204" pitchFamily="34" charset="0"/>
                <a:cs typeface="Arial" panose="020B0604020202020204" pitchFamily="34" charset="0"/>
              </a:rPr>
              <a:t>thể</a:t>
            </a:r>
            <a:r>
              <a:rPr lang="en-US" sz="1400" dirty="0">
                <a:solidFill>
                  <a:srgbClr val="002060"/>
                </a:solidFill>
                <a:latin typeface="Arial" panose="020B0604020202020204" pitchFamily="34" charset="0"/>
                <a:cs typeface="Arial" panose="020B0604020202020204" pitchFamily="34" charset="0"/>
              </a:rPr>
              <a:t> dự báo không chính </a:t>
            </a:r>
            <a:r>
              <a:rPr lang="en-US" sz="1400" dirty="0" err="1">
                <a:solidFill>
                  <a:srgbClr val="002060"/>
                </a:solidFill>
                <a:latin typeface="Arial" panose="020B0604020202020204" pitchFamily="34" charset="0"/>
                <a:cs typeface="Arial" panose="020B0604020202020204" pitchFamily="34" charset="0"/>
              </a:rPr>
              <a:t>xác</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những</a:t>
            </a:r>
            <a:r>
              <a:rPr lang="en-US" sz="1400" dirty="0">
                <a:solidFill>
                  <a:srgbClr val="002060"/>
                </a:solidFill>
                <a:latin typeface="Arial" panose="020B0604020202020204" pitchFamily="34" charset="0"/>
                <a:cs typeface="Arial" panose="020B0604020202020204" pitchFamily="34" charset="0"/>
              </a:rPr>
              <a:t> khi dự báo </a:t>
            </a:r>
            <a:r>
              <a:rPr lang="en-US" sz="1400" dirty="0" err="1">
                <a:solidFill>
                  <a:srgbClr val="002060"/>
                </a:solidFill>
                <a:latin typeface="Arial" panose="020B0604020202020204" pitchFamily="34" charset="0"/>
                <a:cs typeface="Arial" panose="020B0604020202020204" pitchFamily="34" charset="0"/>
              </a:rPr>
              <a:t>dài</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hàn</a:t>
            </a:r>
            <a:r>
              <a:rPr lang="en-US" sz="1400" dirty="0">
                <a:solidFill>
                  <a:srgbClr val="002060"/>
                </a:solidFill>
                <a:latin typeface="Arial" panose="020B0604020202020204" pitchFamily="34" charset="0"/>
                <a:cs typeface="Arial" panose="020B0604020202020204" pitchFamily="34" charset="0"/>
              </a:rPr>
              <a:t> thì có </a:t>
            </a:r>
            <a:r>
              <a:rPr lang="en-US" sz="1400" dirty="0" err="1">
                <a:solidFill>
                  <a:srgbClr val="002060"/>
                </a:solidFill>
                <a:latin typeface="Arial" panose="020B0604020202020204" pitchFamily="34" charset="0"/>
                <a:cs typeface="Arial" panose="020B0604020202020204" pitchFamily="34" charset="0"/>
              </a:rPr>
              <a:t>thể</a:t>
            </a:r>
            <a:r>
              <a:rPr lang="en-US" sz="1400" dirty="0">
                <a:solidFill>
                  <a:srgbClr val="002060"/>
                </a:solidFill>
                <a:latin typeface="Arial" panose="020B0604020202020204" pitchFamily="34" charset="0"/>
                <a:cs typeface="Arial" panose="020B0604020202020204" pitchFamily="34" charset="0"/>
              </a:rPr>
              <a:t> đưa ra </a:t>
            </a:r>
            <a:r>
              <a:rPr lang="en-US" sz="1400" dirty="0" err="1">
                <a:solidFill>
                  <a:srgbClr val="002060"/>
                </a:solidFill>
                <a:latin typeface="Arial" panose="020B0604020202020204" pitchFamily="34" charset="0"/>
                <a:cs typeface="Arial" panose="020B0604020202020204" pitchFamily="34" charset="0"/>
              </a:rPr>
              <a:t>đô</a:t>
            </a:r>
            <a:r>
              <a:rPr lang="en-US" sz="1400" dirty="0">
                <a:solidFill>
                  <a:srgbClr val="002060"/>
                </a:solidFill>
                <a:latin typeface="Arial" panose="020B0604020202020204" pitchFamily="34" charset="0"/>
                <a:cs typeface="Arial" panose="020B0604020202020204" pitchFamily="34" charset="0"/>
              </a:rPr>
              <a:t> chính </a:t>
            </a:r>
            <a:r>
              <a:rPr lang="en-US" sz="1400" dirty="0" err="1">
                <a:solidFill>
                  <a:srgbClr val="002060"/>
                </a:solidFill>
                <a:latin typeface="Arial" panose="020B0604020202020204" pitchFamily="34" charset="0"/>
                <a:cs typeface="Arial" panose="020B0604020202020204" pitchFamily="34" charset="0"/>
              </a:rPr>
              <a:t>xác</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cao</a:t>
            </a:r>
            <a:r>
              <a:rPr lang="en-US" sz="1400" dirty="0">
                <a:solidFill>
                  <a:srgbClr val="002060"/>
                </a:solidFill>
                <a:latin typeface="Arial" panose="020B0604020202020204" pitchFamily="34" charset="0"/>
                <a:cs typeface="Arial" panose="020B0604020202020204" pitchFamily="34" charset="0"/>
              </a:rPr>
              <a:t> hơn</a:t>
            </a:r>
          </a:p>
          <a:p>
            <a:pPr lvl="0" algn="l"/>
            <a:r>
              <a:rPr lang="en-US" sz="1400" dirty="0">
                <a:solidFill>
                  <a:srgbClr val="002060"/>
                </a:solidFill>
                <a:latin typeface="Arial" panose="020B0604020202020204" pitchFamily="34" charset="0"/>
                <a:cs typeface="Arial" panose="020B0604020202020204" pitchFamily="34" charset="0"/>
              </a:rPr>
              <a:t>4. Đã </a:t>
            </a:r>
            <a:r>
              <a:rPr lang="en-US" sz="1400" dirty="0" err="1">
                <a:solidFill>
                  <a:srgbClr val="002060"/>
                </a:solidFill>
                <a:latin typeface="Arial" panose="020B0604020202020204" pitchFamily="34" charset="0"/>
                <a:cs typeface="Arial" panose="020B0604020202020204" pitchFamily="34" charset="0"/>
              </a:rPr>
              <a:t>áp</a:t>
            </a: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dụng</a:t>
            </a:r>
            <a:r>
              <a:rPr lang="en-US" sz="1400" dirty="0">
                <a:solidFill>
                  <a:srgbClr val="002060"/>
                </a:solidFill>
                <a:latin typeface="Arial" panose="020B0604020202020204" pitchFamily="34" charset="0"/>
                <a:cs typeface="Arial" panose="020B0604020202020204" pitchFamily="34" charset="0"/>
              </a:rPr>
              <a:t> nhiều model dự báo khác nhau với </a:t>
            </a:r>
            <a:r>
              <a:rPr lang="en-US" sz="1400" dirty="0" err="1">
                <a:solidFill>
                  <a:srgbClr val="002060"/>
                </a:solidFill>
                <a:latin typeface="Arial" panose="020B0604020202020204" pitchFamily="34" charset="0"/>
                <a:cs typeface="Arial" panose="020B0604020202020204" pitchFamily="34" charset="0"/>
              </a:rPr>
              <a:t>bài</a:t>
            </a:r>
            <a:r>
              <a:rPr lang="en-US" sz="1400" dirty="0">
                <a:solidFill>
                  <a:srgbClr val="002060"/>
                </a:solidFill>
                <a:latin typeface="Arial" panose="020B0604020202020204" pitchFamily="34" charset="0"/>
                <a:cs typeface="Arial" panose="020B0604020202020204" pitchFamily="34" charset="0"/>
              </a:rPr>
              <a:t> toán time series</a:t>
            </a:r>
          </a:p>
        </p:txBody>
      </p:sp>
      <p:sp>
        <p:nvSpPr>
          <p:cNvPr id="21" name="TextBox 20">
            <a:extLst>
              <a:ext uri="{FF2B5EF4-FFF2-40B4-BE49-F238E27FC236}">
                <a16:creationId xmlns:a16="http://schemas.microsoft.com/office/drawing/2014/main" id="{B9571C23-889A-7543-938F-FC9F73FCC7EC}"/>
              </a:ext>
            </a:extLst>
          </p:cNvPr>
          <p:cNvSpPr txBox="1"/>
          <p:nvPr/>
        </p:nvSpPr>
        <p:spPr>
          <a:xfrm>
            <a:off x="831925" y="958100"/>
            <a:ext cx="2355132" cy="353943"/>
          </a:xfrm>
          <a:prstGeom prst="rect">
            <a:avLst/>
          </a:prstGeom>
          <a:noFill/>
        </p:spPr>
        <p:txBody>
          <a:bodyPr wrap="none" rtlCol="0" anchor="ctr" anchorCtr="0">
            <a:spAutoFit/>
          </a:bodyPr>
          <a:lstStyle/>
          <a:p>
            <a:r>
              <a:rPr lang="en-US" sz="1700" b="1" dirty="0">
                <a:solidFill>
                  <a:schemeClr val="accent1"/>
                </a:solidFill>
                <a:latin typeface="Oswald" panose="02000503000000000000" pitchFamily="2" charset="77"/>
                <a:ea typeface="League Spartan" charset="0"/>
                <a:cs typeface="Poppins" pitchFamily="2" charset="77"/>
              </a:rPr>
              <a:t>STRENGHT – ĐIỂM MẠNH</a:t>
            </a:r>
          </a:p>
        </p:txBody>
      </p:sp>
      <p:sp>
        <p:nvSpPr>
          <p:cNvPr id="23" name="TextBox 22">
            <a:extLst>
              <a:ext uri="{FF2B5EF4-FFF2-40B4-BE49-F238E27FC236}">
                <a16:creationId xmlns:a16="http://schemas.microsoft.com/office/drawing/2014/main" id="{DC2B1458-BE32-1D45-89B1-0D332BAEBAF4}"/>
              </a:ext>
            </a:extLst>
          </p:cNvPr>
          <p:cNvSpPr txBox="1"/>
          <p:nvPr/>
        </p:nvSpPr>
        <p:spPr>
          <a:xfrm>
            <a:off x="831925" y="4227914"/>
            <a:ext cx="2146742" cy="353943"/>
          </a:xfrm>
          <a:prstGeom prst="rect">
            <a:avLst/>
          </a:prstGeom>
          <a:noFill/>
        </p:spPr>
        <p:txBody>
          <a:bodyPr wrap="none" rtlCol="0" anchor="ctr" anchorCtr="0">
            <a:spAutoFit/>
          </a:bodyPr>
          <a:lstStyle/>
          <a:p>
            <a:r>
              <a:rPr lang="en-US" sz="1700" b="1" dirty="0">
                <a:solidFill>
                  <a:schemeClr val="accent2"/>
                </a:solidFill>
                <a:latin typeface="Oswald" panose="02000503000000000000" pitchFamily="2" charset="77"/>
                <a:ea typeface="League Spartan" charset="0"/>
                <a:cs typeface="Poppins" pitchFamily="2" charset="77"/>
              </a:rPr>
              <a:t>THREAT – MỐI ĐE DỌA</a:t>
            </a:r>
          </a:p>
        </p:txBody>
      </p:sp>
      <p:sp>
        <p:nvSpPr>
          <p:cNvPr id="24" name="Subtitle 2">
            <a:extLst>
              <a:ext uri="{FF2B5EF4-FFF2-40B4-BE49-F238E27FC236}">
                <a16:creationId xmlns:a16="http://schemas.microsoft.com/office/drawing/2014/main" id="{C683CB99-F869-4C73-BFD0-EC57CCF65B0A}"/>
              </a:ext>
            </a:extLst>
          </p:cNvPr>
          <p:cNvSpPr txBox="1">
            <a:spLocks/>
          </p:cNvSpPr>
          <p:nvPr/>
        </p:nvSpPr>
        <p:spPr>
          <a:xfrm>
            <a:off x="831925" y="4718997"/>
            <a:ext cx="4310217" cy="569614"/>
          </a:xfrm>
          <a:prstGeom prst="rect">
            <a:avLst/>
          </a:prstGeom>
        </p:spPr>
        <p:txBody>
          <a:bodyPr vert="horz" wrap="square" lIns="108745" tIns="54373" rIns="108745" bIns="54373"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en-US" sz="1200" dirty="0">
                <a:solidFill>
                  <a:srgbClr val="002060"/>
                </a:solidFill>
                <a:latin typeface="Arial" panose="020B0604020202020204" pitchFamily="34" charset="0"/>
                <a:cs typeface="Arial" panose="020B0604020202020204" pitchFamily="34" charset="0"/>
              </a:rPr>
              <a:t>1.</a:t>
            </a:r>
            <a:r>
              <a:rPr lang="en-US" sz="1200" baseline="0" dirty="0">
                <a:solidFill>
                  <a:srgbClr val="002060"/>
                </a:solidFill>
                <a:latin typeface="Arial" panose="020B0604020202020204" pitchFamily="34" charset="0"/>
                <a:cs typeface="Arial" panose="020B0604020202020204" pitchFamily="34" charset="0"/>
              </a:rPr>
              <a:t> Công </a:t>
            </a:r>
            <a:r>
              <a:rPr lang="en-US" sz="1200" baseline="0" dirty="0" err="1">
                <a:solidFill>
                  <a:srgbClr val="002060"/>
                </a:solidFill>
                <a:latin typeface="Arial" panose="020B0604020202020204" pitchFamily="34" charset="0"/>
                <a:cs typeface="Arial" panose="020B0604020202020204" pitchFamily="34" charset="0"/>
              </a:rPr>
              <a:t>nghệ</a:t>
            </a:r>
            <a:r>
              <a:rPr lang="en-US" sz="1200" baseline="0" dirty="0">
                <a:solidFill>
                  <a:srgbClr val="002060"/>
                </a:solidFill>
                <a:latin typeface="Arial" panose="020B0604020202020204" pitchFamily="34" charset="0"/>
                <a:cs typeface="Arial" panose="020B0604020202020204" pitchFamily="34" charset="0"/>
              </a:rPr>
              <a:t> thay </a:t>
            </a:r>
            <a:r>
              <a:rPr lang="en-US" sz="1200" baseline="0" dirty="0" err="1">
                <a:solidFill>
                  <a:srgbClr val="002060"/>
                </a:solidFill>
                <a:latin typeface="Arial" panose="020B0604020202020204" pitchFamily="34" charset="0"/>
                <a:cs typeface="Arial" panose="020B0604020202020204" pitchFamily="34" charset="0"/>
              </a:rPr>
              <a:t>đổi</a:t>
            </a:r>
            <a:r>
              <a:rPr lang="en-US" sz="1200" baseline="0" dirty="0">
                <a:solidFill>
                  <a:srgbClr val="002060"/>
                </a:solidFill>
                <a:latin typeface="Arial" panose="020B0604020202020204" pitchFamily="34" charset="0"/>
                <a:cs typeface="Arial" panose="020B0604020202020204" pitchFamily="34" charset="0"/>
              </a:rPr>
              <a:t> liên </a:t>
            </a:r>
            <a:r>
              <a:rPr lang="en-US" sz="1200" baseline="0" dirty="0" err="1">
                <a:solidFill>
                  <a:srgbClr val="002060"/>
                </a:solidFill>
                <a:latin typeface="Arial" panose="020B0604020202020204" pitchFamily="34" charset="0"/>
                <a:cs typeface="Arial" panose="020B0604020202020204" pitchFamily="34" charset="0"/>
              </a:rPr>
              <a:t>tục</a:t>
            </a:r>
            <a:endParaRPr lang="en-US" sz="1200" baseline="0" dirty="0">
              <a:solidFill>
                <a:srgbClr val="002060"/>
              </a:solidFill>
              <a:latin typeface="Arial" panose="020B0604020202020204" pitchFamily="34" charset="0"/>
              <a:cs typeface="Arial" panose="020B0604020202020204" pitchFamily="34" charset="0"/>
            </a:endParaRPr>
          </a:p>
          <a:p>
            <a:pPr lvl="0" algn="l"/>
            <a:r>
              <a:rPr lang="en-US" sz="1200" baseline="0" dirty="0">
                <a:solidFill>
                  <a:srgbClr val="002060"/>
                </a:solidFill>
                <a:latin typeface="Arial" panose="020B0604020202020204" pitchFamily="34" charset="0"/>
                <a:cs typeface="Arial" panose="020B0604020202020204" pitchFamily="34" charset="0"/>
              </a:rPr>
              <a:t>2. Cần update </a:t>
            </a:r>
            <a:r>
              <a:rPr lang="en-US" sz="1200" baseline="0" dirty="0" err="1">
                <a:solidFill>
                  <a:srgbClr val="002060"/>
                </a:solidFill>
                <a:latin typeface="Arial" panose="020B0604020202020204" pitchFamily="34" charset="0"/>
                <a:cs typeface="Arial" panose="020B0604020202020204" pitchFamily="34" charset="0"/>
              </a:rPr>
              <a:t>các</a:t>
            </a:r>
            <a:r>
              <a:rPr lang="en-US" sz="1200" baseline="0" dirty="0">
                <a:solidFill>
                  <a:srgbClr val="002060"/>
                </a:solidFill>
                <a:latin typeface="Arial" panose="020B0604020202020204" pitchFamily="34" charset="0"/>
                <a:cs typeface="Arial" panose="020B0604020202020204" pitchFamily="34" charset="0"/>
              </a:rPr>
              <a:t> </a:t>
            </a:r>
            <a:r>
              <a:rPr lang="en-US" sz="1200" baseline="0" dirty="0" err="1">
                <a:solidFill>
                  <a:srgbClr val="002060"/>
                </a:solidFill>
                <a:latin typeface="Arial" panose="020B0604020202020204" pitchFamily="34" charset="0"/>
                <a:cs typeface="Arial" panose="020B0604020202020204" pitchFamily="34" charset="0"/>
              </a:rPr>
              <a:t>thuật</a:t>
            </a:r>
            <a:r>
              <a:rPr lang="en-US" sz="1200" baseline="0" dirty="0">
                <a:solidFill>
                  <a:srgbClr val="002060"/>
                </a:solidFill>
                <a:latin typeface="Arial" panose="020B0604020202020204" pitchFamily="34" charset="0"/>
                <a:cs typeface="Arial" panose="020B0604020202020204" pitchFamily="34" charset="0"/>
              </a:rPr>
              <a:t> toán </a:t>
            </a:r>
            <a:r>
              <a:rPr lang="en-US" sz="1200" baseline="0" dirty="0" err="1">
                <a:solidFill>
                  <a:srgbClr val="002060"/>
                </a:solidFill>
                <a:latin typeface="Arial" panose="020B0604020202020204" pitchFamily="34" charset="0"/>
                <a:cs typeface="Arial" panose="020B0604020202020204" pitchFamily="34" charset="0"/>
              </a:rPr>
              <a:t>phù</a:t>
            </a:r>
            <a:r>
              <a:rPr lang="en-US" sz="1200" baseline="0" dirty="0">
                <a:solidFill>
                  <a:srgbClr val="002060"/>
                </a:solidFill>
                <a:latin typeface="Arial" panose="020B0604020202020204" pitchFamily="34" charset="0"/>
                <a:cs typeface="Arial" panose="020B0604020202020204" pitchFamily="34" charset="0"/>
              </a:rPr>
              <a:t> hợp với </a:t>
            </a:r>
            <a:r>
              <a:rPr lang="en-US" sz="1200" baseline="0" dirty="0" err="1">
                <a:solidFill>
                  <a:srgbClr val="002060"/>
                </a:solidFill>
                <a:latin typeface="Arial" panose="020B0604020202020204" pitchFamily="34" charset="0"/>
                <a:cs typeface="Arial" panose="020B0604020202020204" pitchFamily="34" charset="0"/>
              </a:rPr>
              <a:t>bài</a:t>
            </a:r>
            <a:r>
              <a:rPr lang="en-US" sz="1200" baseline="0" dirty="0">
                <a:solidFill>
                  <a:srgbClr val="002060"/>
                </a:solidFill>
                <a:latin typeface="Arial" panose="020B0604020202020204" pitchFamily="34" charset="0"/>
                <a:cs typeface="Arial" panose="020B0604020202020204" pitchFamily="34" charset="0"/>
              </a:rPr>
              <a:t> toán hơn</a:t>
            </a:r>
            <a:endParaRPr lang="en-US" sz="12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49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55411">
            <a:extLst>
              <a:ext uri="{FF2B5EF4-FFF2-40B4-BE49-F238E27FC236}">
                <a16:creationId xmlns:a16="http://schemas.microsoft.com/office/drawing/2014/main" id="{59D39CD8-3D64-2743-9389-10BDB594E2FD}"/>
              </a:ext>
            </a:extLst>
          </p:cNvPr>
          <p:cNvSpPr/>
          <p:nvPr/>
        </p:nvSpPr>
        <p:spPr>
          <a:xfrm>
            <a:off x="6831949" y="4475890"/>
            <a:ext cx="3002207" cy="758429"/>
          </a:xfrm>
          <a:custGeom>
            <a:avLst/>
            <a:gdLst/>
            <a:ahLst/>
            <a:cxnLst>
              <a:cxn ang="0">
                <a:pos x="wd2" y="hd2"/>
              </a:cxn>
              <a:cxn ang="5400000">
                <a:pos x="wd2" y="hd2"/>
              </a:cxn>
              <a:cxn ang="10800000">
                <a:pos x="wd2" y="hd2"/>
              </a:cxn>
              <a:cxn ang="16200000">
                <a:pos x="wd2" y="hd2"/>
              </a:cxn>
            </a:cxnLst>
            <a:rect l="0" t="0" r="r" b="b"/>
            <a:pathLst>
              <a:path w="21600" h="21600" extrusionOk="0">
                <a:moveTo>
                  <a:pt x="2725" y="0"/>
                </a:moveTo>
                <a:lnTo>
                  <a:pt x="21600" y="0"/>
                </a:lnTo>
                <a:cubicBezTo>
                  <a:pt x="20700" y="2441"/>
                  <a:pt x="20162" y="6481"/>
                  <a:pt x="20162" y="10800"/>
                </a:cubicBezTo>
                <a:cubicBezTo>
                  <a:pt x="20162" y="15119"/>
                  <a:pt x="20700" y="19159"/>
                  <a:pt x="21600" y="21600"/>
                </a:cubicBezTo>
                <a:lnTo>
                  <a:pt x="2725" y="21600"/>
                </a:lnTo>
                <a:cubicBezTo>
                  <a:pt x="1219" y="21592"/>
                  <a:pt x="0" y="16759"/>
                  <a:pt x="0" y="10800"/>
                </a:cubicBezTo>
                <a:cubicBezTo>
                  <a:pt x="0" y="4841"/>
                  <a:pt x="1219" y="8"/>
                  <a:pt x="2725"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8" name="Shape 55412">
            <a:extLst>
              <a:ext uri="{FF2B5EF4-FFF2-40B4-BE49-F238E27FC236}">
                <a16:creationId xmlns:a16="http://schemas.microsoft.com/office/drawing/2014/main" id="{6A4FA893-D51E-0F4F-8F4E-181C5FFCA6F8}"/>
              </a:ext>
            </a:extLst>
          </p:cNvPr>
          <p:cNvSpPr/>
          <p:nvPr/>
        </p:nvSpPr>
        <p:spPr>
          <a:xfrm>
            <a:off x="6771664" y="4435945"/>
            <a:ext cx="3153310" cy="838615"/>
          </a:xfrm>
          <a:custGeom>
            <a:avLst/>
            <a:gdLst/>
            <a:ahLst/>
            <a:cxnLst>
              <a:cxn ang="0">
                <a:pos x="wd2" y="hd2"/>
              </a:cxn>
              <a:cxn ang="5400000">
                <a:pos x="wd2" y="hd2"/>
              </a:cxn>
              <a:cxn ang="10800000">
                <a:pos x="wd2" y="hd2"/>
              </a:cxn>
              <a:cxn ang="16200000">
                <a:pos x="wd2" y="hd2"/>
              </a:cxn>
            </a:cxnLst>
            <a:rect l="0" t="0" r="r" b="b"/>
            <a:pathLst>
              <a:path w="21319" h="21498" extrusionOk="0">
                <a:moveTo>
                  <a:pt x="2865" y="1"/>
                </a:moveTo>
                <a:cubicBezTo>
                  <a:pt x="2850" y="0"/>
                  <a:pt x="2834" y="0"/>
                  <a:pt x="2819" y="0"/>
                </a:cubicBezTo>
                <a:cubicBezTo>
                  <a:pt x="2078" y="11"/>
                  <a:pt x="1360" y="1057"/>
                  <a:pt x="835" y="3039"/>
                </a:cubicBezTo>
                <a:cubicBezTo>
                  <a:pt x="-281" y="7253"/>
                  <a:pt x="-275" y="14186"/>
                  <a:pt x="835" y="18445"/>
                </a:cubicBezTo>
                <a:cubicBezTo>
                  <a:pt x="1369" y="20495"/>
                  <a:pt x="2106" y="21600"/>
                  <a:pt x="2865" y="21491"/>
                </a:cubicBezTo>
                <a:lnTo>
                  <a:pt x="21319" y="21491"/>
                </a:lnTo>
                <a:lnTo>
                  <a:pt x="21319" y="19604"/>
                </a:lnTo>
                <a:lnTo>
                  <a:pt x="2936" y="19604"/>
                </a:lnTo>
                <a:cubicBezTo>
                  <a:pt x="1619" y="19753"/>
                  <a:pt x="529" y="15744"/>
                  <a:pt x="529" y="10746"/>
                </a:cubicBezTo>
                <a:cubicBezTo>
                  <a:pt x="529" y="5748"/>
                  <a:pt x="1619" y="1739"/>
                  <a:pt x="2936" y="1889"/>
                </a:cubicBezTo>
                <a:lnTo>
                  <a:pt x="21319" y="1889"/>
                </a:lnTo>
                <a:lnTo>
                  <a:pt x="21319" y="1"/>
                </a:lnTo>
                <a:lnTo>
                  <a:pt x="2865" y="1"/>
                </a:lnTo>
                <a:close/>
              </a:path>
            </a:pathLst>
          </a:custGeom>
          <a:solidFill>
            <a:schemeClr val="accent5"/>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4" name="Shape 55414">
            <a:extLst>
              <a:ext uri="{FF2B5EF4-FFF2-40B4-BE49-F238E27FC236}">
                <a16:creationId xmlns:a16="http://schemas.microsoft.com/office/drawing/2014/main" id="{23992461-F387-1446-BA6F-74B25A522DAF}"/>
              </a:ext>
            </a:extLst>
          </p:cNvPr>
          <p:cNvSpPr/>
          <p:nvPr/>
        </p:nvSpPr>
        <p:spPr>
          <a:xfrm>
            <a:off x="7172824" y="1528075"/>
            <a:ext cx="518244" cy="27864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573"/>
                </a:lnTo>
                <a:lnTo>
                  <a:pt x="21600" y="18573"/>
                </a:lnTo>
                <a:lnTo>
                  <a:pt x="21600" y="0"/>
                </a:lnTo>
                <a:lnTo>
                  <a:pt x="0" y="0"/>
                </a:lnTo>
                <a:close/>
                <a:moveTo>
                  <a:pt x="10800" y="2562"/>
                </a:moveTo>
                <a:cubicBezTo>
                  <a:pt x="12459" y="2562"/>
                  <a:pt x="14121" y="2679"/>
                  <a:pt x="15386" y="2914"/>
                </a:cubicBezTo>
                <a:cubicBezTo>
                  <a:pt x="17917" y="3385"/>
                  <a:pt x="17917" y="4149"/>
                  <a:pt x="15386" y="4620"/>
                </a:cubicBezTo>
                <a:cubicBezTo>
                  <a:pt x="12855" y="5091"/>
                  <a:pt x="8745" y="5091"/>
                  <a:pt x="6214" y="4620"/>
                </a:cubicBezTo>
                <a:cubicBezTo>
                  <a:pt x="3683" y="4149"/>
                  <a:pt x="3683" y="3385"/>
                  <a:pt x="6214" y="2914"/>
                </a:cubicBezTo>
                <a:cubicBezTo>
                  <a:pt x="7479" y="2679"/>
                  <a:pt x="9141" y="2562"/>
                  <a:pt x="10800" y="2562"/>
                </a:cubicBezTo>
                <a:close/>
                <a:moveTo>
                  <a:pt x="0" y="19353"/>
                </a:moveTo>
                <a:lnTo>
                  <a:pt x="0" y="21600"/>
                </a:lnTo>
                <a:lnTo>
                  <a:pt x="21600" y="21600"/>
                </a:lnTo>
                <a:lnTo>
                  <a:pt x="21600" y="19353"/>
                </a:lnTo>
                <a:lnTo>
                  <a:pt x="0" y="19353"/>
                </a:lnTo>
                <a:close/>
              </a:path>
            </a:pathLst>
          </a:custGeom>
          <a:solidFill>
            <a:schemeClr val="accent1"/>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5" name="Shape 55415">
            <a:extLst>
              <a:ext uri="{FF2B5EF4-FFF2-40B4-BE49-F238E27FC236}">
                <a16:creationId xmlns:a16="http://schemas.microsoft.com/office/drawing/2014/main" id="{95338264-728C-4B49-B0AD-0C851FEE1B50}"/>
              </a:ext>
            </a:extLst>
          </p:cNvPr>
          <p:cNvSpPr/>
          <p:nvPr/>
        </p:nvSpPr>
        <p:spPr>
          <a:xfrm>
            <a:off x="7985919" y="1528075"/>
            <a:ext cx="724790" cy="27864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942"/>
                </a:lnTo>
                <a:lnTo>
                  <a:pt x="21600" y="16942"/>
                </a:lnTo>
                <a:lnTo>
                  <a:pt x="21600" y="0"/>
                </a:lnTo>
                <a:lnTo>
                  <a:pt x="0" y="0"/>
                </a:lnTo>
                <a:close/>
                <a:moveTo>
                  <a:pt x="10800" y="2562"/>
                </a:moveTo>
                <a:cubicBezTo>
                  <a:pt x="11986" y="2562"/>
                  <a:pt x="13174" y="2679"/>
                  <a:pt x="14079" y="2914"/>
                </a:cubicBezTo>
                <a:cubicBezTo>
                  <a:pt x="15889" y="3385"/>
                  <a:pt x="15889" y="4149"/>
                  <a:pt x="14079" y="4620"/>
                </a:cubicBezTo>
                <a:cubicBezTo>
                  <a:pt x="12270" y="5091"/>
                  <a:pt x="9330" y="5091"/>
                  <a:pt x="7521" y="4620"/>
                </a:cubicBezTo>
                <a:cubicBezTo>
                  <a:pt x="5711" y="4149"/>
                  <a:pt x="5711" y="3385"/>
                  <a:pt x="7521" y="2914"/>
                </a:cubicBezTo>
                <a:cubicBezTo>
                  <a:pt x="8426" y="2679"/>
                  <a:pt x="9614" y="2562"/>
                  <a:pt x="10800" y="2562"/>
                </a:cubicBezTo>
                <a:close/>
                <a:moveTo>
                  <a:pt x="0" y="17720"/>
                </a:moveTo>
                <a:lnTo>
                  <a:pt x="0" y="18573"/>
                </a:lnTo>
                <a:lnTo>
                  <a:pt x="21600" y="18573"/>
                </a:lnTo>
                <a:lnTo>
                  <a:pt x="21600" y="17720"/>
                </a:lnTo>
                <a:lnTo>
                  <a:pt x="0" y="17720"/>
                </a:lnTo>
                <a:close/>
                <a:moveTo>
                  <a:pt x="0" y="19353"/>
                </a:moveTo>
                <a:lnTo>
                  <a:pt x="0" y="21600"/>
                </a:lnTo>
                <a:lnTo>
                  <a:pt x="21600" y="21600"/>
                </a:lnTo>
                <a:lnTo>
                  <a:pt x="21600" y="19353"/>
                </a:lnTo>
                <a:lnTo>
                  <a:pt x="0" y="19353"/>
                </a:lnTo>
                <a:close/>
              </a:path>
            </a:pathLst>
          </a:cu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6" name="Shape 55416">
            <a:extLst>
              <a:ext uri="{FF2B5EF4-FFF2-40B4-BE49-F238E27FC236}">
                <a16:creationId xmlns:a16="http://schemas.microsoft.com/office/drawing/2014/main" id="{68F84948-783A-BA43-93C6-AE00A281A0B0}"/>
              </a:ext>
            </a:extLst>
          </p:cNvPr>
          <p:cNvSpPr/>
          <p:nvPr/>
        </p:nvSpPr>
        <p:spPr>
          <a:xfrm>
            <a:off x="8954487" y="1528075"/>
            <a:ext cx="620390" cy="27864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247"/>
                </a:lnTo>
                <a:lnTo>
                  <a:pt x="21600" y="2247"/>
                </a:lnTo>
                <a:lnTo>
                  <a:pt x="21600" y="0"/>
                </a:lnTo>
                <a:lnTo>
                  <a:pt x="0" y="0"/>
                </a:lnTo>
                <a:close/>
                <a:moveTo>
                  <a:pt x="0" y="4658"/>
                </a:moveTo>
                <a:lnTo>
                  <a:pt x="0" y="16942"/>
                </a:lnTo>
                <a:lnTo>
                  <a:pt x="21600" y="16942"/>
                </a:lnTo>
                <a:lnTo>
                  <a:pt x="21600" y="4658"/>
                </a:lnTo>
                <a:lnTo>
                  <a:pt x="0" y="4658"/>
                </a:lnTo>
                <a:close/>
                <a:moveTo>
                  <a:pt x="10800" y="9595"/>
                </a:moveTo>
                <a:cubicBezTo>
                  <a:pt x="12185" y="9595"/>
                  <a:pt x="13574" y="9712"/>
                  <a:pt x="14631" y="9947"/>
                </a:cubicBezTo>
                <a:cubicBezTo>
                  <a:pt x="16745" y="10418"/>
                  <a:pt x="16745" y="11182"/>
                  <a:pt x="14631" y="11653"/>
                </a:cubicBezTo>
                <a:cubicBezTo>
                  <a:pt x="12517" y="12124"/>
                  <a:pt x="9083" y="12124"/>
                  <a:pt x="6969" y="11653"/>
                </a:cubicBezTo>
                <a:cubicBezTo>
                  <a:pt x="4855" y="11182"/>
                  <a:pt x="4855" y="10418"/>
                  <a:pt x="6969" y="9947"/>
                </a:cubicBezTo>
                <a:cubicBezTo>
                  <a:pt x="8026" y="9712"/>
                  <a:pt x="9415" y="9595"/>
                  <a:pt x="10800" y="9595"/>
                </a:cubicBezTo>
                <a:close/>
                <a:moveTo>
                  <a:pt x="0" y="19353"/>
                </a:moveTo>
                <a:lnTo>
                  <a:pt x="0" y="21600"/>
                </a:lnTo>
                <a:lnTo>
                  <a:pt x="21600" y="21600"/>
                </a:lnTo>
                <a:lnTo>
                  <a:pt x="21600" y="19353"/>
                </a:lnTo>
                <a:lnTo>
                  <a:pt x="0" y="19353"/>
                </a:lnTo>
                <a:close/>
              </a:path>
            </a:pathLst>
          </a:cu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2" name="Shape 55418">
            <a:extLst>
              <a:ext uri="{FF2B5EF4-FFF2-40B4-BE49-F238E27FC236}">
                <a16:creationId xmlns:a16="http://schemas.microsoft.com/office/drawing/2014/main" id="{40FDFB69-7493-984A-B824-0A78AF0F1B40}"/>
              </a:ext>
            </a:extLst>
          </p:cNvPr>
          <p:cNvSpPr/>
          <p:nvPr/>
        </p:nvSpPr>
        <p:spPr>
          <a:xfrm flipH="1">
            <a:off x="6875410" y="5441556"/>
            <a:ext cx="3429550" cy="866385"/>
          </a:xfrm>
          <a:custGeom>
            <a:avLst/>
            <a:gdLst/>
            <a:ahLst/>
            <a:cxnLst>
              <a:cxn ang="0">
                <a:pos x="wd2" y="hd2"/>
              </a:cxn>
              <a:cxn ang="5400000">
                <a:pos x="wd2" y="hd2"/>
              </a:cxn>
              <a:cxn ang="10800000">
                <a:pos x="wd2" y="hd2"/>
              </a:cxn>
              <a:cxn ang="16200000">
                <a:pos x="wd2" y="hd2"/>
              </a:cxn>
            </a:cxnLst>
            <a:rect l="0" t="0" r="r" b="b"/>
            <a:pathLst>
              <a:path w="21600" h="21600" extrusionOk="0">
                <a:moveTo>
                  <a:pt x="2725" y="0"/>
                </a:moveTo>
                <a:lnTo>
                  <a:pt x="21600" y="0"/>
                </a:lnTo>
                <a:cubicBezTo>
                  <a:pt x="20700" y="2441"/>
                  <a:pt x="20162" y="6481"/>
                  <a:pt x="20162" y="10800"/>
                </a:cubicBezTo>
                <a:cubicBezTo>
                  <a:pt x="20162" y="15119"/>
                  <a:pt x="20700" y="19159"/>
                  <a:pt x="21600" y="21600"/>
                </a:cubicBezTo>
                <a:lnTo>
                  <a:pt x="2725" y="21600"/>
                </a:lnTo>
                <a:cubicBezTo>
                  <a:pt x="1219" y="21592"/>
                  <a:pt x="0" y="16759"/>
                  <a:pt x="0" y="10800"/>
                </a:cubicBezTo>
                <a:cubicBezTo>
                  <a:pt x="0" y="4841"/>
                  <a:pt x="1219" y="8"/>
                  <a:pt x="2725"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3" name="Shape 55419">
            <a:extLst>
              <a:ext uri="{FF2B5EF4-FFF2-40B4-BE49-F238E27FC236}">
                <a16:creationId xmlns:a16="http://schemas.microsoft.com/office/drawing/2014/main" id="{0F0211D9-75CE-C24E-923D-4994E3A36D6E}"/>
              </a:ext>
            </a:extLst>
          </p:cNvPr>
          <p:cNvSpPr/>
          <p:nvPr/>
        </p:nvSpPr>
        <p:spPr>
          <a:xfrm flipH="1">
            <a:off x="6771663" y="5395926"/>
            <a:ext cx="3602162" cy="957985"/>
          </a:xfrm>
          <a:custGeom>
            <a:avLst/>
            <a:gdLst/>
            <a:ahLst/>
            <a:cxnLst>
              <a:cxn ang="0">
                <a:pos x="wd2" y="hd2"/>
              </a:cxn>
              <a:cxn ang="5400000">
                <a:pos x="wd2" y="hd2"/>
              </a:cxn>
              <a:cxn ang="10800000">
                <a:pos x="wd2" y="hd2"/>
              </a:cxn>
              <a:cxn ang="16200000">
                <a:pos x="wd2" y="hd2"/>
              </a:cxn>
            </a:cxnLst>
            <a:rect l="0" t="0" r="r" b="b"/>
            <a:pathLst>
              <a:path w="21319" h="21498" extrusionOk="0">
                <a:moveTo>
                  <a:pt x="2865" y="1"/>
                </a:moveTo>
                <a:cubicBezTo>
                  <a:pt x="2850" y="0"/>
                  <a:pt x="2834" y="0"/>
                  <a:pt x="2819" y="0"/>
                </a:cubicBezTo>
                <a:cubicBezTo>
                  <a:pt x="2078" y="11"/>
                  <a:pt x="1360" y="1057"/>
                  <a:pt x="835" y="3039"/>
                </a:cubicBezTo>
                <a:cubicBezTo>
                  <a:pt x="-281" y="7253"/>
                  <a:pt x="-275" y="14186"/>
                  <a:pt x="835" y="18445"/>
                </a:cubicBezTo>
                <a:cubicBezTo>
                  <a:pt x="1369" y="20495"/>
                  <a:pt x="2106" y="21600"/>
                  <a:pt x="2865" y="21491"/>
                </a:cubicBezTo>
                <a:lnTo>
                  <a:pt x="21319" y="21491"/>
                </a:lnTo>
                <a:lnTo>
                  <a:pt x="21319" y="19604"/>
                </a:lnTo>
                <a:lnTo>
                  <a:pt x="2936" y="19604"/>
                </a:lnTo>
                <a:cubicBezTo>
                  <a:pt x="1619" y="19753"/>
                  <a:pt x="529" y="15744"/>
                  <a:pt x="529" y="10746"/>
                </a:cubicBezTo>
                <a:cubicBezTo>
                  <a:pt x="529" y="5748"/>
                  <a:pt x="1619" y="1739"/>
                  <a:pt x="2936" y="1889"/>
                </a:cubicBezTo>
                <a:lnTo>
                  <a:pt x="21319" y="1889"/>
                </a:lnTo>
                <a:lnTo>
                  <a:pt x="21319" y="1"/>
                </a:lnTo>
                <a:lnTo>
                  <a:pt x="2865" y="1"/>
                </a:lnTo>
                <a:close/>
              </a:path>
            </a:pathLst>
          </a:custGeom>
          <a:solidFill>
            <a:schemeClr val="accent6"/>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1" name="Shape 55421">
            <a:extLst>
              <a:ext uri="{FF2B5EF4-FFF2-40B4-BE49-F238E27FC236}">
                <a16:creationId xmlns:a16="http://schemas.microsoft.com/office/drawing/2014/main" id="{A110A8BF-A0EB-A445-9012-77D4EA0A065A}"/>
              </a:ext>
            </a:extLst>
          </p:cNvPr>
          <p:cNvSpPr/>
          <p:nvPr/>
        </p:nvSpPr>
        <p:spPr>
          <a:xfrm rot="21000000">
            <a:off x="10226674" y="3100811"/>
            <a:ext cx="600110" cy="32254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572"/>
                </a:lnTo>
                <a:lnTo>
                  <a:pt x="21600" y="18572"/>
                </a:lnTo>
                <a:lnTo>
                  <a:pt x="21600" y="0"/>
                </a:lnTo>
                <a:lnTo>
                  <a:pt x="0" y="0"/>
                </a:lnTo>
                <a:close/>
                <a:moveTo>
                  <a:pt x="10800" y="2563"/>
                </a:moveTo>
                <a:cubicBezTo>
                  <a:pt x="12458" y="2563"/>
                  <a:pt x="14117" y="2679"/>
                  <a:pt x="15382" y="2915"/>
                </a:cubicBezTo>
                <a:cubicBezTo>
                  <a:pt x="17912" y="3385"/>
                  <a:pt x="17912" y="4149"/>
                  <a:pt x="15382" y="4620"/>
                </a:cubicBezTo>
                <a:cubicBezTo>
                  <a:pt x="12852" y="5090"/>
                  <a:pt x="8748" y="5090"/>
                  <a:pt x="6218" y="4620"/>
                </a:cubicBezTo>
                <a:cubicBezTo>
                  <a:pt x="3688" y="4149"/>
                  <a:pt x="3688" y="3385"/>
                  <a:pt x="6218" y="2915"/>
                </a:cubicBezTo>
                <a:cubicBezTo>
                  <a:pt x="7483" y="2679"/>
                  <a:pt x="9142" y="2563"/>
                  <a:pt x="10800" y="2563"/>
                </a:cubicBezTo>
                <a:close/>
                <a:moveTo>
                  <a:pt x="0" y="19352"/>
                </a:moveTo>
                <a:lnTo>
                  <a:pt x="0" y="21600"/>
                </a:lnTo>
                <a:lnTo>
                  <a:pt x="21600" y="21600"/>
                </a:lnTo>
                <a:lnTo>
                  <a:pt x="21600" y="19352"/>
                </a:lnTo>
                <a:lnTo>
                  <a:pt x="0" y="19352"/>
                </a:lnTo>
                <a:close/>
              </a:path>
            </a:pathLst>
          </a:cu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9" name="Shape 63921">
            <a:extLst>
              <a:ext uri="{FF2B5EF4-FFF2-40B4-BE49-F238E27FC236}">
                <a16:creationId xmlns:a16="http://schemas.microsoft.com/office/drawing/2014/main" id="{B5D176B9-D167-EE47-87F3-91686AA7A8DF}"/>
              </a:ext>
            </a:extLst>
          </p:cNvPr>
          <p:cNvSpPr/>
          <p:nvPr/>
        </p:nvSpPr>
        <p:spPr>
          <a:xfrm>
            <a:off x="820187" y="4331845"/>
            <a:ext cx="285145" cy="285146"/>
          </a:xfrm>
          <a:prstGeom prst="diamond">
            <a:avLst/>
          </a:prstGeom>
          <a:solidFill>
            <a:schemeClr val="accent3"/>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0" name="Shape 63926">
            <a:extLst>
              <a:ext uri="{FF2B5EF4-FFF2-40B4-BE49-F238E27FC236}">
                <a16:creationId xmlns:a16="http://schemas.microsoft.com/office/drawing/2014/main" id="{EF054A83-4E64-DE4F-A6A5-1BC07B9EDB89}"/>
              </a:ext>
            </a:extLst>
          </p:cNvPr>
          <p:cNvSpPr/>
          <p:nvPr/>
        </p:nvSpPr>
        <p:spPr>
          <a:xfrm>
            <a:off x="820187" y="1590104"/>
            <a:ext cx="285145" cy="285145"/>
          </a:xfrm>
          <a:prstGeom prst="diamond">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1" name="Shape 63931">
            <a:extLst>
              <a:ext uri="{FF2B5EF4-FFF2-40B4-BE49-F238E27FC236}">
                <a16:creationId xmlns:a16="http://schemas.microsoft.com/office/drawing/2014/main" id="{A3F13BDA-BFAF-DD49-BEBA-3CE59A6B505A}"/>
              </a:ext>
            </a:extLst>
          </p:cNvPr>
          <p:cNvSpPr/>
          <p:nvPr/>
        </p:nvSpPr>
        <p:spPr>
          <a:xfrm>
            <a:off x="820187" y="2960975"/>
            <a:ext cx="285145" cy="285145"/>
          </a:xfrm>
          <a:prstGeom prst="diamond">
            <a:avLst/>
          </a:pr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2" name="Shape 63936">
            <a:extLst>
              <a:ext uri="{FF2B5EF4-FFF2-40B4-BE49-F238E27FC236}">
                <a16:creationId xmlns:a16="http://schemas.microsoft.com/office/drawing/2014/main" id="{86075B4C-87C8-4044-A05F-96E97F2B870D}"/>
              </a:ext>
            </a:extLst>
          </p:cNvPr>
          <p:cNvSpPr/>
          <p:nvPr/>
        </p:nvSpPr>
        <p:spPr>
          <a:xfrm>
            <a:off x="820187" y="5702717"/>
            <a:ext cx="285145" cy="285145"/>
          </a:xfrm>
          <a:prstGeom prst="diamond">
            <a:avLst/>
          </a:prstGeom>
          <a:solidFill>
            <a:schemeClr val="accent4"/>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23" name="TextBox 22">
            <a:extLst>
              <a:ext uri="{FF2B5EF4-FFF2-40B4-BE49-F238E27FC236}">
                <a16:creationId xmlns:a16="http://schemas.microsoft.com/office/drawing/2014/main" id="{E3182B7B-8607-A149-BF4E-0A2E99C20F00}"/>
              </a:ext>
            </a:extLst>
          </p:cNvPr>
          <p:cNvSpPr txBox="1"/>
          <p:nvPr/>
        </p:nvSpPr>
        <p:spPr>
          <a:xfrm>
            <a:off x="1301940" y="1420827"/>
            <a:ext cx="1244251" cy="338554"/>
          </a:xfrm>
          <a:prstGeom prst="rect">
            <a:avLst/>
          </a:prstGeom>
          <a:noFill/>
        </p:spPr>
        <p:txBody>
          <a:bodyPr wrap="none" rtlCol="0" anchor="ctr" anchorCtr="0">
            <a:spAutoFit/>
          </a:bodyPr>
          <a:lstStyle/>
          <a:p>
            <a:r>
              <a:rPr lang="en-US" sz="1600" b="1" dirty="0">
                <a:solidFill>
                  <a:srgbClr val="002060"/>
                </a:solidFill>
                <a:latin typeface="Arial" panose="020B0604020202020204" pitchFamily="34" charset="0"/>
                <a:ea typeface="League Spartan" charset="0"/>
                <a:cs typeface="Arial" panose="020B0604020202020204" pitchFamily="34" charset="0"/>
              </a:rPr>
              <a:t>Thị </a:t>
            </a:r>
            <a:r>
              <a:rPr lang="en-US" sz="1600" b="1" dirty="0" err="1">
                <a:solidFill>
                  <a:srgbClr val="002060"/>
                </a:solidFill>
                <a:latin typeface="Arial" panose="020B0604020202020204" pitchFamily="34" charset="0"/>
                <a:ea typeface="League Spartan" charset="0"/>
                <a:cs typeface="Arial" panose="020B0604020202020204" pitchFamily="34" charset="0"/>
              </a:rPr>
              <a:t>trường</a:t>
            </a:r>
            <a:endParaRPr lang="en-US" sz="1600" b="1" dirty="0">
              <a:solidFill>
                <a:srgbClr val="002060"/>
              </a:solidFill>
              <a:latin typeface="Arial" panose="020B0604020202020204" pitchFamily="34" charset="0"/>
              <a:ea typeface="League Spartan" charset="0"/>
              <a:cs typeface="Arial" panose="020B0604020202020204" pitchFamily="34" charset="0"/>
            </a:endParaRPr>
          </a:p>
        </p:txBody>
      </p:sp>
      <p:sp>
        <p:nvSpPr>
          <p:cNvPr id="24" name="Subtitle 2">
            <a:extLst>
              <a:ext uri="{FF2B5EF4-FFF2-40B4-BE49-F238E27FC236}">
                <a16:creationId xmlns:a16="http://schemas.microsoft.com/office/drawing/2014/main" id="{BCC7592E-D5CF-4140-AC9D-0720628C034B}"/>
              </a:ext>
            </a:extLst>
          </p:cNvPr>
          <p:cNvSpPr txBox="1">
            <a:spLocks/>
          </p:cNvSpPr>
          <p:nvPr/>
        </p:nvSpPr>
        <p:spPr>
          <a:xfrm>
            <a:off x="1304060" y="1752760"/>
            <a:ext cx="4139957" cy="48288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050" b="0" i="0" u="sng" dirty="0">
                <a:solidFill>
                  <a:srgbClr val="2E9AFF"/>
                </a:solidFill>
                <a:effectLst/>
                <a:latin typeface="Source Sans Pro" panose="020B0503030403020204" pitchFamily="34" charset="0"/>
                <a:hlinkClick r:id="rId2"/>
              </a:rPr>
              <a:t>https://moit.gov.vn/tin-tuc/quoc-te/gioi-thieu-thi-truong-qua-bo-hoa-ky.html</a:t>
            </a:r>
            <a:endPar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endParaRPr>
          </a:p>
        </p:txBody>
      </p:sp>
      <p:sp>
        <p:nvSpPr>
          <p:cNvPr id="25" name="TextBox 24">
            <a:extLst>
              <a:ext uri="{FF2B5EF4-FFF2-40B4-BE49-F238E27FC236}">
                <a16:creationId xmlns:a16="http://schemas.microsoft.com/office/drawing/2014/main" id="{BA59E306-EE9A-3645-A017-A0B26E91EECC}"/>
              </a:ext>
            </a:extLst>
          </p:cNvPr>
          <p:cNvSpPr txBox="1"/>
          <p:nvPr/>
        </p:nvSpPr>
        <p:spPr>
          <a:xfrm>
            <a:off x="1301940" y="2789302"/>
            <a:ext cx="867545" cy="338554"/>
          </a:xfrm>
          <a:prstGeom prst="rect">
            <a:avLst/>
          </a:prstGeom>
          <a:noFill/>
        </p:spPr>
        <p:txBody>
          <a:bodyPr wrap="none" rtlCol="0" anchor="ctr" anchorCtr="0">
            <a:spAutoFit/>
          </a:bodyPr>
          <a:lstStyle/>
          <a:p>
            <a:r>
              <a:rPr lang="en-US" sz="1600" b="1" dirty="0">
                <a:solidFill>
                  <a:srgbClr val="002060"/>
                </a:solidFill>
                <a:latin typeface="Arial" panose="020B0604020202020204" pitchFamily="34" charset="0"/>
                <a:ea typeface="League Spartan" charset="0"/>
                <a:cs typeface="Arial" panose="020B0604020202020204" pitchFamily="34" charset="0"/>
              </a:rPr>
              <a:t>Kaggle</a:t>
            </a:r>
          </a:p>
        </p:txBody>
      </p:sp>
      <p:sp>
        <p:nvSpPr>
          <p:cNvPr id="26" name="Subtitle 2">
            <a:extLst>
              <a:ext uri="{FF2B5EF4-FFF2-40B4-BE49-F238E27FC236}">
                <a16:creationId xmlns:a16="http://schemas.microsoft.com/office/drawing/2014/main" id="{9F4AE344-3BC3-8345-890E-09425C037E5D}"/>
              </a:ext>
            </a:extLst>
          </p:cNvPr>
          <p:cNvSpPr txBox="1">
            <a:spLocks/>
          </p:cNvSpPr>
          <p:nvPr/>
        </p:nvSpPr>
        <p:spPr>
          <a:xfrm>
            <a:off x="1304060" y="3122478"/>
            <a:ext cx="4139957" cy="25301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050" b="0" i="0" u="sng" dirty="0">
                <a:solidFill>
                  <a:srgbClr val="2E9AFF"/>
                </a:solidFill>
                <a:effectLst/>
                <a:latin typeface="Source Sans Pro" panose="020B0503030403020204" pitchFamily="34" charset="0"/>
                <a:hlinkClick r:id="rId3"/>
              </a:rPr>
              <a:t>https://www.kaggle.com/yassinealouini/avocado-time-series-modeling</a:t>
            </a:r>
            <a:endPar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endParaRPr>
          </a:p>
        </p:txBody>
      </p:sp>
      <p:sp>
        <p:nvSpPr>
          <p:cNvPr id="27" name="TextBox 26">
            <a:extLst>
              <a:ext uri="{FF2B5EF4-FFF2-40B4-BE49-F238E27FC236}">
                <a16:creationId xmlns:a16="http://schemas.microsoft.com/office/drawing/2014/main" id="{7DAC1E70-0FE4-4644-B9F7-675EE5D89B26}"/>
              </a:ext>
            </a:extLst>
          </p:cNvPr>
          <p:cNvSpPr txBox="1"/>
          <p:nvPr/>
        </p:nvSpPr>
        <p:spPr>
          <a:xfrm>
            <a:off x="1301940" y="4160172"/>
            <a:ext cx="846707" cy="338554"/>
          </a:xfrm>
          <a:prstGeom prst="rect">
            <a:avLst/>
          </a:prstGeom>
          <a:noFill/>
        </p:spPr>
        <p:txBody>
          <a:bodyPr wrap="none" rtlCol="0" anchor="ctr" anchorCtr="0">
            <a:spAutoFit/>
          </a:bodyPr>
          <a:lstStyle/>
          <a:p>
            <a:r>
              <a:rPr lang="en-US" sz="1600" b="1" dirty="0" err="1">
                <a:solidFill>
                  <a:srgbClr val="002060"/>
                </a:solidFill>
                <a:latin typeface="Arial" panose="020B0604020202020204" pitchFamily="34" charset="0"/>
                <a:ea typeface="League Spartan" charset="0"/>
                <a:cs typeface="Arial" panose="020B0604020202020204" pitchFamily="34" charset="0"/>
              </a:rPr>
              <a:t>Github</a:t>
            </a:r>
            <a:endParaRPr lang="en-US" sz="1600" b="1" dirty="0">
              <a:solidFill>
                <a:srgbClr val="002060"/>
              </a:solidFill>
              <a:latin typeface="Arial" panose="020B0604020202020204" pitchFamily="34" charset="0"/>
              <a:ea typeface="League Spartan" charset="0"/>
              <a:cs typeface="Arial" panose="020B0604020202020204" pitchFamily="34" charset="0"/>
            </a:endParaRPr>
          </a:p>
        </p:txBody>
      </p:sp>
      <p:sp>
        <p:nvSpPr>
          <p:cNvPr id="28" name="Subtitle 2">
            <a:extLst>
              <a:ext uri="{FF2B5EF4-FFF2-40B4-BE49-F238E27FC236}">
                <a16:creationId xmlns:a16="http://schemas.microsoft.com/office/drawing/2014/main" id="{F7CB6B0C-9C93-B149-B5FF-2730A9B5A6E3}"/>
              </a:ext>
            </a:extLst>
          </p:cNvPr>
          <p:cNvSpPr txBox="1">
            <a:spLocks/>
          </p:cNvSpPr>
          <p:nvPr/>
        </p:nvSpPr>
        <p:spPr>
          <a:xfrm>
            <a:off x="1304060" y="4493348"/>
            <a:ext cx="4139957" cy="25301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050" b="0" i="0" u="sng" dirty="0">
                <a:solidFill>
                  <a:srgbClr val="2E9AFF"/>
                </a:solidFill>
                <a:effectLst/>
                <a:latin typeface="Source Sans Pro" panose="020B0503030403020204" pitchFamily="34" charset="0"/>
                <a:hlinkClick r:id="rId4"/>
              </a:rPr>
              <a:t>https://github.com/</a:t>
            </a:r>
            <a:endPar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endParaRPr>
          </a:p>
        </p:txBody>
      </p:sp>
      <p:sp>
        <p:nvSpPr>
          <p:cNvPr id="29" name="TextBox 28">
            <a:extLst>
              <a:ext uri="{FF2B5EF4-FFF2-40B4-BE49-F238E27FC236}">
                <a16:creationId xmlns:a16="http://schemas.microsoft.com/office/drawing/2014/main" id="{62231A22-AA12-914F-89D4-21FDDF008920}"/>
              </a:ext>
            </a:extLst>
          </p:cNvPr>
          <p:cNvSpPr txBox="1"/>
          <p:nvPr/>
        </p:nvSpPr>
        <p:spPr>
          <a:xfrm>
            <a:off x="1301940" y="5531044"/>
            <a:ext cx="708848" cy="338554"/>
          </a:xfrm>
          <a:prstGeom prst="rect">
            <a:avLst/>
          </a:prstGeom>
          <a:noFill/>
        </p:spPr>
        <p:txBody>
          <a:bodyPr wrap="none" rtlCol="0" anchor="ctr" anchorCtr="0">
            <a:spAutoFit/>
          </a:bodyPr>
          <a:lstStyle/>
          <a:p>
            <a:r>
              <a:rPr lang="en-US" sz="1600" b="1" dirty="0">
                <a:solidFill>
                  <a:srgbClr val="002060"/>
                </a:solidFill>
                <a:latin typeface="Arial" panose="020B0604020202020204" pitchFamily="34" charset="0"/>
                <a:ea typeface="League Spartan" charset="0"/>
                <a:cs typeface="Arial" panose="020B0604020202020204" pitchFamily="34" charset="0"/>
              </a:rPr>
              <a:t>Book</a:t>
            </a:r>
          </a:p>
        </p:txBody>
      </p:sp>
      <p:sp>
        <p:nvSpPr>
          <p:cNvPr id="30" name="Subtitle 2">
            <a:extLst>
              <a:ext uri="{FF2B5EF4-FFF2-40B4-BE49-F238E27FC236}">
                <a16:creationId xmlns:a16="http://schemas.microsoft.com/office/drawing/2014/main" id="{1C0E280A-60D4-5844-877C-A111737AF86F}"/>
              </a:ext>
            </a:extLst>
          </p:cNvPr>
          <p:cNvSpPr txBox="1">
            <a:spLocks/>
          </p:cNvSpPr>
          <p:nvPr/>
        </p:nvSpPr>
        <p:spPr>
          <a:xfrm>
            <a:off x="1304060" y="5864220"/>
            <a:ext cx="4139957" cy="48288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050" b="0" i="0" dirty="0">
                <a:solidFill>
                  <a:srgbClr val="002060"/>
                </a:solidFill>
                <a:effectLst/>
                <a:latin typeface="Source Sans Pro" panose="020B0503030403020204" pitchFamily="34" charset="0"/>
              </a:rPr>
              <a:t>Book: B. V. Vishwas, Ashish Patel - Hands-on Time Series Analysis With Python_ From Basics To Bleeding Edge Techniques-</a:t>
            </a:r>
            <a:r>
              <a:rPr lang="en-US" sz="1050" b="0" i="0" dirty="0" err="1">
                <a:solidFill>
                  <a:srgbClr val="002060"/>
                </a:solidFill>
                <a:effectLst/>
                <a:latin typeface="Source Sans Pro" panose="020B0503030403020204" pitchFamily="34" charset="0"/>
              </a:rPr>
              <a:t>Apress</a:t>
            </a:r>
            <a:r>
              <a:rPr lang="en-US" sz="1050" b="0" i="0" dirty="0">
                <a:solidFill>
                  <a:srgbClr val="002060"/>
                </a:solidFill>
                <a:effectLst/>
                <a:latin typeface="Source Sans Pro" panose="020B0503030403020204" pitchFamily="34" charset="0"/>
              </a:rPr>
              <a:t> (2020).pdf</a:t>
            </a:r>
            <a:endParaRPr lang="en-US" sz="1200" dirty="0">
              <a:solidFill>
                <a:srgbClr val="002060"/>
              </a:solidFill>
              <a:latin typeface="Lato Light" panose="020F0502020204030203" pitchFamily="34" charset="0"/>
              <a:ea typeface="Open Sans Light" panose="020B0306030504020204" pitchFamily="34" charset="0"/>
              <a:cs typeface="Open Sans Light" panose="020B0306030504020204" pitchFamily="34" charset="0"/>
            </a:endParaRPr>
          </a:p>
        </p:txBody>
      </p:sp>
      <p:sp>
        <p:nvSpPr>
          <p:cNvPr id="31" name="TextBox 30">
            <a:extLst>
              <a:ext uri="{FF2B5EF4-FFF2-40B4-BE49-F238E27FC236}">
                <a16:creationId xmlns:a16="http://schemas.microsoft.com/office/drawing/2014/main" id="{D79F5DBD-8D29-494B-96CF-ECB2719E36B4}"/>
              </a:ext>
            </a:extLst>
          </p:cNvPr>
          <p:cNvSpPr txBox="1"/>
          <p:nvPr/>
        </p:nvSpPr>
        <p:spPr>
          <a:xfrm>
            <a:off x="4217131" y="306186"/>
            <a:ext cx="3757760" cy="584775"/>
          </a:xfrm>
          <a:prstGeom prst="rect">
            <a:avLst/>
          </a:prstGeom>
          <a:noFill/>
        </p:spPr>
        <p:txBody>
          <a:bodyPr wrap="none" rtlCol="0">
            <a:spAutoFit/>
          </a:bodyPr>
          <a:lstStyle/>
          <a:p>
            <a:pPr algn="ctr"/>
            <a:r>
              <a:rPr lang="en-US" sz="3200" b="1" i="1" dirty="0">
                <a:solidFill>
                  <a:srgbClr val="002060"/>
                </a:solidFill>
                <a:effectLst/>
                <a:latin typeface="Arial" panose="020B0604020202020204" pitchFamily="34" charset="0"/>
                <a:cs typeface="Arial" panose="020B0604020202020204" pitchFamily="34" charset="0"/>
              </a:rPr>
              <a:t>Tài </a:t>
            </a:r>
            <a:r>
              <a:rPr lang="en-US" sz="3200" b="1" i="1" dirty="0" err="1">
                <a:solidFill>
                  <a:srgbClr val="002060"/>
                </a:solidFill>
                <a:effectLst/>
                <a:latin typeface="Arial" panose="020B0604020202020204" pitchFamily="34" charset="0"/>
                <a:cs typeface="Arial" panose="020B0604020202020204" pitchFamily="34" charset="0"/>
              </a:rPr>
              <a:t>liệu</a:t>
            </a:r>
            <a:r>
              <a:rPr lang="en-US" sz="3200" b="1" i="1" dirty="0">
                <a:solidFill>
                  <a:srgbClr val="002060"/>
                </a:solidFill>
                <a:effectLst/>
                <a:latin typeface="Arial" panose="020B0604020202020204" pitchFamily="34" charset="0"/>
                <a:cs typeface="Arial" panose="020B0604020202020204" pitchFamily="34" charset="0"/>
              </a:rPr>
              <a:t> </a:t>
            </a:r>
            <a:r>
              <a:rPr lang="en-US" sz="3200" b="1" i="1" dirty="0" err="1">
                <a:solidFill>
                  <a:srgbClr val="002060"/>
                </a:solidFill>
                <a:effectLst/>
                <a:latin typeface="Arial" panose="020B0604020202020204" pitchFamily="34" charset="0"/>
                <a:cs typeface="Arial" panose="020B0604020202020204" pitchFamily="34" charset="0"/>
              </a:rPr>
              <a:t>tham</a:t>
            </a:r>
            <a:r>
              <a:rPr lang="en-US" sz="3200" b="1" i="1" dirty="0">
                <a:solidFill>
                  <a:srgbClr val="002060"/>
                </a:solidFill>
                <a:effectLst/>
                <a:latin typeface="Arial" panose="020B0604020202020204" pitchFamily="34" charset="0"/>
                <a:cs typeface="Arial" panose="020B0604020202020204" pitchFamily="34" charset="0"/>
              </a:rPr>
              <a:t> </a:t>
            </a:r>
            <a:r>
              <a:rPr lang="en-US" sz="3200" b="1" i="1" dirty="0" err="1">
                <a:solidFill>
                  <a:srgbClr val="002060"/>
                </a:solidFill>
                <a:effectLst/>
                <a:latin typeface="Arial" panose="020B0604020202020204" pitchFamily="34" charset="0"/>
                <a:cs typeface="Arial" panose="020B0604020202020204" pitchFamily="34" charset="0"/>
              </a:rPr>
              <a:t>khảo</a:t>
            </a:r>
            <a:endParaRPr lang="en-US" sz="3200" b="1"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316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FA0788-7A15-0942-B167-61A7C8A49459}"/>
              </a:ext>
            </a:extLst>
          </p:cNvPr>
          <p:cNvGrpSpPr/>
          <p:nvPr/>
        </p:nvGrpSpPr>
        <p:grpSpPr>
          <a:xfrm>
            <a:off x="754011" y="1734269"/>
            <a:ext cx="6006391" cy="4653632"/>
            <a:chOff x="1504846" y="3468538"/>
            <a:chExt cx="12012781" cy="9307264"/>
          </a:xfrm>
        </p:grpSpPr>
        <p:sp>
          <p:nvSpPr>
            <p:cNvPr id="79" name="Freeform 78">
              <a:extLst>
                <a:ext uri="{FF2B5EF4-FFF2-40B4-BE49-F238E27FC236}">
                  <a16:creationId xmlns:a16="http://schemas.microsoft.com/office/drawing/2014/main" id="{C48F1C7F-F622-9B47-82E2-3EE22C4505BC}"/>
                </a:ext>
              </a:extLst>
            </p:cNvPr>
            <p:cNvSpPr>
              <a:spLocks noChangeArrowheads="1"/>
            </p:cNvSpPr>
            <p:nvPr/>
          </p:nvSpPr>
          <p:spPr bwMode="auto">
            <a:xfrm>
              <a:off x="1796711" y="3468538"/>
              <a:ext cx="11720916" cy="5947721"/>
            </a:xfrm>
            <a:custGeom>
              <a:avLst/>
              <a:gdLst>
                <a:gd name="connsiteX0" fmla="*/ 10671121 w 11720916"/>
                <a:gd name="connsiteY0" fmla="*/ 3850623 h 5947721"/>
                <a:gd name="connsiteX1" fmla="*/ 11720916 w 11720916"/>
                <a:gd name="connsiteY1" fmla="*/ 4899795 h 5947721"/>
                <a:gd name="connsiteX2" fmla="*/ 10671121 w 11720916"/>
                <a:gd name="connsiteY2" fmla="*/ 5947721 h 5947721"/>
                <a:gd name="connsiteX3" fmla="*/ 9623817 w 11720916"/>
                <a:gd name="connsiteY3" fmla="*/ 4899795 h 5947721"/>
                <a:gd name="connsiteX4" fmla="*/ 10671121 w 11720916"/>
                <a:gd name="connsiteY4" fmla="*/ 3850623 h 5947721"/>
                <a:gd name="connsiteX5" fmla="*/ 10673858 w 11720916"/>
                <a:gd name="connsiteY5" fmla="*/ 2213692 h 5947721"/>
                <a:gd name="connsiteX6" fmla="*/ 10984840 w 11720916"/>
                <a:gd name="connsiteY6" fmla="*/ 2524050 h 5947721"/>
                <a:gd name="connsiteX7" fmla="*/ 10673858 w 11720916"/>
                <a:gd name="connsiteY7" fmla="*/ 2833161 h 5947721"/>
                <a:gd name="connsiteX8" fmla="*/ 10365373 w 11720916"/>
                <a:gd name="connsiteY8" fmla="*/ 2524050 h 5947721"/>
                <a:gd name="connsiteX9" fmla="*/ 10673858 w 11720916"/>
                <a:gd name="connsiteY9" fmla="*/ 2213692 h 5947721"/>
                <a:gd name="connsiteX10" fmla="*/ 1312838 w 11720916"/>
                <a:gd name="connsiteY10" fmla="*/ 2103835 h 5947721"/>
                <a:gd name="connsiteX11" fmla="*/ 2624431 w 11720916"/>
                <a:gd name="connsiteY11" fmla="*/ 3416051 h 5947721"/>
                <a:gd name="connsiteX12" fmla="*/ 1312838 w 11720916"/>
                <a:gd name="connsiteY12" fmla="*/ 4728266 h 5947721"/>
                <a:gd name="connsiteX13" fmla="*/ 0 w 11720916"/>
                <a:gd name="connsiteY13" fmla="*/ 3416051 h 5947721"/>
                <a:gd name="connsiteX14" fmla="*/ 1312838 w 11720916"/>
                <a:gd name="connsiteY14" fmla="*/ 2103835 h 5947721"/>
                <a:gd name="connsiteX15" fmla="*/ 820585 w 11720916"/>
                <a:gd name="connsiteY15" fmla="*/ 1246920 h 5947721"/>
                <a:gd name="connsiteX16" fmla="*/ 971021 w 11720916"/>
                <a:gd name="connsiteY16" fmla="*/ 1397358 h 5947721"/>
                <a:gd name="connsiteX17" fmla="*/ 820585 w 11720916"/>
                <a:gd name="connsiteY17" fmla="*/ 1547795 h 5947721"/>
                <a:gd name="connsiteX18" fmla="*/ 670148 w 11720916"/>
                <a:gd name="connsiteY18" fmla="*/ 1397358 h 5947721"/>
                <a:gd name="connsiteX19" fmla="*/ 820585 w 11720916"/>
                <a:gd name="connsiteY19" fmla="*/ 1246920 h 5947721"/>
                <a:gd name="connsiteX20" fmla="*/ 10345521 w 11720916"/>
                <a:gd name="connsiteY20" fmla="*/ 576764 h 5947721"/>
                <a:gd name="connsiteX21" fmla="*/ 10468487 w 11720916"/>
                <a:gd name="connsiteY21" fmla="*/ 699109 h 5947721"/>
                <a:gd name="connsiteX22" fmla="*/ 10345521 w 11720916"/>
                <a:gd name="connsiteY22" fmla="*/ 822703 h 5947721"/>
                <a:gd name="connsiteX23" fmla="*/ 10222554 w 11720916"/>
                <a:gd name="connsiteY23" fmla="*/ 699109 h 5947721"/>
                <a:gd name="connsiteX24" fmla="*/ 10345521 w 11720916"/>
                <a:gd name="connsiteY24" fmla="*/ 576764 h 5947721"/>
                <a:gd name="connsiteX25" fmla="*/ 8442191 w 11720916"/>
                <a:gd name="connsiteY25" fmla="*/ 428457 h 5947721"/>
                <a:gd name="connsiteX26" fmla="*/ 8963408 w 11720916"/>
                <a:gd name="connsiteY26" fmla="*/ 950296 h 5947721"/>
                <a:gd name="connsiteX27" fmla="*/ 8442191 w 11720916"/>
                <a:gd name="connsiteY27" fmla="*/ 1470890 h 5947721"/>
                <a:gd name="connsiteX28" fmla="*/ 7920973 w 11720916"/>
                <a:gd name="connsiteY28" fmla="*/ 950296 h 5947721"/>
                <a:gd name="connsiteX29" fmla="*/ 8442191 w 11720916"/>
                <a:gd name="connsiteY29" fmla="*/ 428457 h 5947721"/>
                <a:gd name="connsiteX30" fmla="*/ 4957474 w 11720916"/>
                <a:gd name="connsiteY30" fmla="*/ 0 h 5947721"/>
                <a:gd name="connsiteX31" fmla="*/ 6628861 w 11720916"/>
                <a:gd name="connsiteY31" fmla="*/ 1672631 h 5947721"/>
                <a:gd name="connsiteX32" fmla="*/ 4957474 w 11720916"/>
                <a:gd name="connsiteY32" fmla="*/ 3344018 h 5947721"/>
                <a:gd name="connsiteX33" fmla="*/ 3284842 w 11720916"/>
                <a:gd name="connsiteY33" fmla="*/ 1672631 h 5947721"/>
                <a:gd name="connsiteX34" fmla="*/ 4957474 w 11720916"/>
                <a:gd name="connsiteY34" fmla="*/ 0 h 594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720916" h="5947721">
                  <a:moveTo>
                    <a:pt x="10671121" y="3850623"/>
                  </a:moveTo>
                  <a:cubicBezTo>
                    <a:pt x="11251435" y="3850623"/>
                    <a:pt x="11720916" y="4321070"/>
                    <a:pt x="11720916" y="4899795"/>
                  </a:cubicBezTo>
                  <a:cubicBezTo>
                    <a:pt x="11720916" y="5478519"/>
                    <a:pt x="11251435" y="5947721"/>
                    <a:pt x="10671121" y="5947721"/>
                  </a:cubicBezTo>
                  <a:cubicBezTo>
                    <a:pt x="10094543" y="5947721"/>
                    <a:pt x="9623817" y="5478519"/>
                    <a:pt x="9623817" y="4899795"/>
                  </a:cubicBezTo>
                  <a:cubicBezTo>
                    <a:pt x="9623817" y="4321070"/>
                    <a:pt x="10094543" y="3850623"/>
                    <a:pt x="10671121" y="3850623"/>
                  </a:cubicBezTo>
                  <a:close/>
                  <a:moveTo>
                    <a:pt x="10673858" y="2213692"/>
                  </a:moveTo>
                  <a:cubicBezTo>
                    <a:pt x="10846209" y="2213692"/>
                    <a:pt x="10984840" y="2352044"/>
                    <a:pt x="10984840" y="2524050"/>
                  </a:cubicBezTo>
                  <a:cubicBezTo>
                    <a:pt x="10984840" y="2694809"/>
                    <a:pt x="10846209" y="2833161"/>
                    <a:pt x="10673858" y="2833161"/>
                  </a:cubicBezTo>
                  <a:cubicBezTo>
                    <a:pt x="10502755" y="2833161"/>
                    <a:pt x="10365373" y="2694809"/>
                    <a:pt x="10365373" y="2524050"/>
                  </a:cubicBezTo>
                  <a:cubicBezTo>
                    <a:pt x="10365373" y="2352044"/>
                    <a:pt x="10502755" y="2213692"/>
                    <a:pt x="10673858" y="2213692"/>
                  </a:cubicBezTo>
                  <a:close/>
                  <a:moveTo>
                    <a:pt x="1312838" y="2103835"/>
                  </a:moveTo>
                  <a:cubicBezTo>
                    <a:pt x="2037077" y="2103835"/>
                    <a:pt x="2624431" y="2692714"/>
                    <a:pt x="2624431" y="3416051"/>
                  </a:cubicBezTo>
                  <a:cubicBezTo>
                    <a:pt x="2624431" y="4140633"/>
                    <a:pt x="2037077" y="4728266"/>
                    <a:pt x="1312838" y="4728266"/>
                  </a:cubicBezTo>
                  <a:cubicBezTo>
                    <a:pt x="587355" y="4728266"/>
                    <a:pt x="0" y="4140633"/>
                    <a:pt x="0" y="3416051"/>
                  </a:cubicBezTo>
                  <a:cubicBezTo>
                    <a:pt x="0" y="2692714"/>
                    <a:pt x="587355" y="2103835"/>
                    <a:pt x="1312838" y="2103835"/>
                  </a:cubicBezTo>
                  <a:close/>
                  <a:moveTo>
                    <a:pt x="820585" y="1246920"/>
                  </a:moveTo>
                  <a:cubicBezTo>
                    <a:pt x="902641" y="1246920"/>
                    <a:pt x="971021" y="1314057"/>
                    <a:pt x="971021" y="1397358"/>
                  </a:cubicBezTo>
                  <a:cubicBezTo>
                    <a:pt x="971021" y="1480658"/>
                    <a:pt x="902641" y="1547795"/>
                    <a:pt x="820585" y="1547795"/>
                  </a:cubicBezTo>
                  <a:cubicBezTo>
                    <a:pt x="737285" y="1547795"/>
                    <a:pt x="670148" y="1480658"/>
                    <a:pt x="670148" y="1397358"/>
                  </a:cubicBezTo>
                  <a:cubicBezTo>
                    <a:pt x="670148" y="1314057"/>
                    <a:pt x="737285" y="1246920"/>
                    <a:pt x="820585" y="1246920"/>
                  </a:cubicBezTo>
                  <a:close/>
                  <a:moveTo>
                    <a:pt x="10345521" y="576764"/>
                  </a:moveTo>
                  <a:cubicBezTo>
                    <a:pt x="10413278" y="576764"/>
                    <a:pt x="10468487" y="631694"/>
                    <a:pt x="10468487" y="699109"/>
                  </a:cubicBezTo>
                  <a:cubicBezTo>
                    <a:pt x="10468487" y="767773"/>
                    <a:pt x="10413278" y="822703"/>
                    <a:pt x="10345521" y="822703"/>
                  </a:cubicBezTo>
                  <a:cubicBezTo>
                    <a:pt x="10277764" y="822703"/>
                    <a:pt x="10222554" y="767773"/>
                    <a:pt x="10222554" y="699109"/>
                  </a:cubicBezTo>
                  <a:cubicBezTo>
                    <a:pt x="10222554" y="631694"/>
                    <a:pt x="10277764" y="576764"/>
                    <a:pt x="10345521" y="576764"/>
                  </a:cubicBezTo>
                  <a:close/>
                  <a:moveTo>
                    <a:pt x="8442191" y="428457"/>
                  </a:moveTo>
                  <a:cubicBezTo>
                    <a:pt x="8729544" y="428457"/>
                    <a:pt x="8963408" y="662600"/>
                    <a:pt x="8963408" y="950296"/>
                  </a:cubicBezTo>
                  <a:cubicBezTo>
                    <a:pt x="8963408" y="1237993"/>
                    <a:pt x="8729544" y="1470890"/>
                    <a:pt x="8442191" y="1470890"/>
                  </a:cubicBezTo>
                  <a:cubicBezTo>
                    <a:pt x="8154837" y="1470890"/>
                    <a:pt x="7920973" y="1237993"/>
                    <a:pt x="7920973" y="950296"/>
                  </a:cubicBezTo>
                  <a:cubicBezTo>
                    <a:pt x="7920973" y="662600"/>
                    <a:pt x="8154837" y="428457"/>
                    <a:pt x="8442191" y="428457"/>
                  </a:cubicBezTo>
                  <a:close/>
                  <a:moveTo>
                    <a:pt x="4957474" y="0"/>
                  </a:moveTo>
                  <a:cubicBezTo>
                    <a:pt x="5880349" y="0"/>
                    <a:pt x="6628861" y="749757"/>
                    <a:pt x="6628861" y="1672631"/>
                  </a:cubicBezTo>
                  <a:cubicBezTo>
                    <a:pt x="6628861" y="2596751"/>
                    <a:pt x="5880349" y="3344018"/>
                    <a:pt x="4957474" y="3344018"/>
                  </a:cubicBezTo>
                  <a:cubicBezTo>
                    <a:pt x="4033354" y="3344018"/>
                    <a:pt x="3284842" y="2596751"/>
                    <a:pt x="3284842" y="1672631"/>
                  </a:cubicBezTo>
                  <a:cubicBezTo>
                    <a:pt x="3284842" y="749757"/>
                    <a:pt x="4033354" y="0"/>
                    <a:pt x="4957474" y="0"/>
                  </a:cubicBezTo>
                  <a:close/>
                </a:path>
              </a:pathLst>
            </a:custGeom>
            <a:solidFill>
              <a:srgbClr val="9FACE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80" name="Freeform 9">
              <a:extLst>
                <a:ext uri="{FF2B5EF4-FFF2-40B4-BE49-F238E27FC236}">
                  <a16:creationId xmlns:a16="http://schemas.microsoft.com/office/drawing/2014/main" id="{E94D458C-281B-3845-8EB4-81E2ADEE19DF}"/>
                </a:ext>
              </a:extLst>
            </p:cNvPr>
            <p:cNvSpPr>
              <a:spLocks noChangeArrowheads="1"/>
            </p:cNvSpPr>
            <p:nvPr/>
          </p:nvSpPr>
          <p:spPr bwMode="auto">
            <a:xfrm>
              <a:off x="1504846" y="12501149"/>
              <a:ext cx="2241163" cy="274653"/>
            </a:xfrm>
            <a:custGeom>
              <a:avLst/>
              <a:gdLst>
                <a:gd name="T0" fmla="*/ 1796 w 1797"/>
                <a:gd name="T1" fmla="*/ 111 h 222"/>
                <a:gd name="T2" fmla="*/ 1796 w 1797"/>
                <a:gd name="T3" fmla="*/ 111 h 222"/>
                <a:gd name="T4" fmla="*/ 899 w 1797"/>
                <a:gd name="T5" fmla="*/ 221 h 222"/>
                <a:gd name="T6" fmla="*/ 899 w 1797"/>
                <a:gd name="T7" fmla="*/ 221 h 222"/>
                <a:gd name="T8" fmla="*/ 0 w 1797"/>
                <a:gd name="T9" fmla="*/ 111 h 222"/>
                <a:gd name="T10" fmla="*/ 0 w 1797"/>
                <a:gd name="T11" fmla="*/ 111 h 222"/>
                <a:gd name="T12" fmla="*/ 899 w 1797"/>
                <a:gd name="T13" fmla="*/ 0 h 222"/>
                <a:gd name="T14" fmla="*/ 899 w 1797"/>
                <a:gd name="T15" fmla="*/ 0 h 222"/>
                <a:gd name="T16" fmla="*/ 1796 w 1797"/>
                <a:gd name="T17"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7" h="222">
                  <a:moveTo>
                    <a:pt x="1796" y="111"/>
                  </a:moveTo>
                  <a:lnTo>
                    <a:pt x="1796" y="111"/>
                  </a:lnTo>
                  <a:cubicBezTo>
                    <a:pt x="1796" y="172"/>
                    <a:pt x="1395" y="221"/>
                    <a:pt x="899" y="221"/>
                  </a:cubicBezTo>
                  <a:lnTo>
                    <a:pt x="899" y="221"/>
                  </a:lnTo>
                  <a:cubicBezTo>
                    <a:pt x="403" y="221"/>
                    <a:pt x="0" y="172"/>
                    <a:pt x="0" y="111"/>
                  </a:cubicBezTo>
                  <a:lnTo>
                    <a:pt x="0" y="111"/>
                  </a:lnTo>
                  <a:cubicBezTo>
                    <a:pt x="0" y="49"/>
                    <a:pt x="403" y="0"/>
                    <a:pt x="899" y="0"/>
                  </a:cubicBezTo>
                  <a:lnTo>
                    <a:pt x="899" y="0"/>
                  </a:lnTo>
                  <a:cubicBezTo>
                    <a:pt x="1395" y="0"/>
                    <a:pt x="1796" y="49"/>
                    <a:pt x="1796" y="111"/>
                  </a:cubicBezTo>
                </a:path>
              </a:pathLst>
            </a:custGeom>
            <a:solidFill>
              <a:srgbClr val="613D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1" name="Freeform 10">
              <a:extLst>
                <a:ext uri="{FF2B5EF4-FFF2-40B4-BE49-F238E27FC236}">
                  <a16:creationId xmlns:a16="http://schemas.microsoft.com/office/drawing/2014/main" id="{5EBA7AB7-8EF6-1746-81EF-7C59F8BCA37C}"/>
                </a:ext>
              </a:extLst>
            </p:cNvPr>
            <p:cNvSpPr>
              <a:spLocks noChangeArrowheads="1"/>
            </p:cNvSpPr>
            <p:nvPr/>
          </p:nvSpPr>
          <p:spPr bwMode="auto">
            <a:xfrm>
              <a:off x="3735751" y="11515848"/>
              <a:ext cx="2241163" cy="274653"/>
            </a:xfrm>
            <a:custGeom>
              <a:avLst/>
              <a:gdLst>
                <a:gd name="T0" fmla="*/ 1797 w 1798"/>
                <a:gd name="T1" fmla="*/ 111 h 222"/>
                <a:gd name="T2" fmla="*/ 1797 w 1798"/>
                <a:gd name="T3" fmla="*/ 111 h 222"/>
                <a:gd name="T4" fmla="*/ 899 w 1798"/>
                <a:gd name="T5" fmla="*/ 221 h 222"/>
                <a:gd name="T6" fmla="*/ 899 w 1798"/>
                <a:gd name="T7" fmla="*/ 221 h 222"/>
                <a:gd name="T8" fmla="*/ 0 w 1798"/>
                <a:gd name="T9" fmla="*/ 111 h 222"/>
                <a:gd name="T10" fmla="*/ 0 w 1798"/>
                <a:gd name="T11" fmla="*/ 111 h 222"/>
                <a:gd name="T12" fmla="*/ 899 w 1798"/>
                <a:gd name="T13" fmla="*/ 0 h 222"/>
                <a:gd name="T14" fmla="*/ 899 w 1798"/>
                <a:gd name="T15" fmla="*/ 0 h 222"/>
                <a:gd name="T16" fmla="*/ 1797 w 1798"/>
                <a:gd name="T17"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8" h="222">
                  <a:moveTo>
                    <a:pt x="1797" y="111"/>
                  </a:moveTo>
                  <a:lnTo>
                    <a:pt x="1797" y="111"/>
                  </a:lnTo>
                  <a:cubicBezTo>
                    <a:pt x="1797" y="172"/>
                    <a:pt x="1394" y="221"/>
                    <a:pt x="899" y="221"/>
                  </a:cubicBezTo>
                  <a:lnTo>
                    <a:pt x="899" y="221"/>
                  </a:lnTo>
                  <a:cubicBezTo>
                    <a:pt x="403" y="221"/>
                    <a:pt x="0" y="172"/>
                    <a:pt x="0" y="111"/>
                  </a:cubicBezTo>
                  <a:lnTo>
                    <a:pt x="0" y="111"/>
                  </a:lnTo>
                  <a:cubicBezTo>
                    <a:pt x="0" y="50"/>
                    <a:pt x="403" y="0"/>
                    <a:pt x="899" y="0"/>
                  </a:cubicBezTo>
                  <a:lnTo>
                    <a:pt x="899" y="0"/>
                  </a:lnTo>
                  <a:cubicBezTo>
                    <a:pt x="1394" y="0"/>
                    <a:pt x="1797" y="50"/>
                    <a:pt x="1797" y="111"/>
                  </a:cubicBezTo>
                </a:path>
              </a:pathLst>
            </a:custGeom>
            <a:solidFill>
              <a:srgbClr val="613D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2" name="Freeform 11">
              <a:extLst>
                <a:ext uri="{FF2B5EF4-FFF2-40B4-BE49-F238E27FC236}">
                  <a16:creationId xmlns:a16="http://schemas.microsoft.com/office/drawing/2014/main" id="{802FF9D0-58CA-C843-892E-B205F952F4E2}"/>
                </a:ext>
              </a:extLst>
            </p:cNvPr>
            <p:cNvSpPr>
              <a:spLocks noChangeArrowheads="1"/>
            </p:cNvSpPr>
            <p:nvPr/>
          </p:nvSpPr>
          <p:spPr bwMode="auto">
            <a:xfrm>
              <a:off x="9272741" y="11515848"/>
              <a:ext cx="2241163" cy="274653"/>
            </a:xfrm>
            <a:custGeom>
              <a:avLst/>
              <a:gdLst>
                <a:gd name="T0" fmla="*/ 1796 w 1797"/>
                <a:gd name="T1" fmla="*/ 111 h 222"/>
                <a:gd name="T2" fmla="*/ 1796 w 1797"/>
                <a:gd name="T3" fmla="*/ 111 h 222"/>
                <a:gd name="T4" fmla="*/ 898 w 1797"/>
                <a:gd name="T5" fmla="*/ 221 h 222"/>
                <a:gd name="T6" fmla="*/ 898 w 1797"/>
                <a:gd name="T7" fmla="*/ 221 h 222"/>
                <a:gd name="T8" fmla="*/ 0 w 1797"/>
                <a:gd name="T9" fmla="*/ 111 h 222"/>
                <a:gd name="T10" fmla="*/ 0 w 1797"/>
                <a:gd name="T11" fmla="*/ 111 h 222"/>
                <a:gd name="T12" fmla="*/ 898 w 1797"/>
                <a:gd name="T13" fmla="*/ 0 h 222"/>
                <a:gd name="T14" fmla="*/ 898 w 1797"/>
                <a:gd name="T15" fmla="*/ 0 h 222"/>
                <a:gd name="T16" fmla="*/ 1796 w 1797"/>
                <a:gd name="T17"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7" h="222">
                  <a:moveTo>
                    <a:pt x="1796" y="111"/>
                  </a:moveTo>
                  <a:lnTo>
                    <a:pt x="1796" y="111"/>
                  </a:lnTo>
                  <a:cubicBezTo>
                    <a:pt x="1796" y="172"/>
                    <a:pt x="1393" y="221"/>
                    <a:pt x="898" y="221"/>
                  </a:cubicBezTo>
                  <a:lnTo>
                    <a:pt x="898" y="221"/>
                  </a:lnTo>
                  <a:cubicBezTo>
                    <a:pt x="402" y="221"/>
                    <a:pt x="0" y="172"/>
                    <a:pt x="0" y="111"/>
                  </a:cubicBezTo>
                  <a:lnTo>
                    <a:pt x="0" y="111"/>
                  </a:lnTo>
                  <a:cubicBezTo>
                    <a:pt x="0" y="50"/>
                    <a:pt x="402" y="0"/>
                    <a:pt x="898" y="0"/>
                  </a:cubicBezTo>
                  <a:lnTo>
                    <a:pt x="898" y="0"/>
                  </a:lnTo>
                  <a:cubicBezTo>
                    <a:pt x="1393" y="0"/>
                    <a:pt x="1796" y="50"/>
                    <a:pt x="1796" y="111"/>
                  </a:cubicBezTo>
                </a:path>
              </a:pathLst>
            </a:custGeom>
            <a:solidFill>
              <a:srgbClr val="613DD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3" name="Freeform 12">
              <a:extLst>
                <a:ext uri="{FF2B5EF4-FFF2-40B4-BE49-F238E27FC236}">
                  <a16:creationId xmlns:a16="http://schemas.microsoft.com/office/drawing/2014/main" id="{00A4B191-D289-1F48-9B6A-8183BE736522}"/>
                </a:ext>
              </a:extLst>
            </p:cNvPr>
            <p:cNvSpPr>
              <a:spLocks noChangeArrowheads="1"/>
            </p:cNvSpPr>
            <p:nvPr/>
          </p:nvSpPr>
          <p:spPr bwMode="auto">
            <a:xfrm>
              <a:off x="3109543" y="4627569"/>
              <a:ext cx="9299729" cy="5817137"/>
            </a:xfrm>
            <a:custGeom>
              <a:avLst/>
              <a:gdLst>
                <a:gd name="T0" fmla="*/ 7269 w 7467"/>
                <a:gd name="T1" fmla="*/ 4668 h 4669"/>
                <a:gd name="T2" fmla="*/ 197 w 7467"/>
                <a:gd name="T3" fmla="*/ 4668 h 4669"/>
                <a:gd name="T4" fmla="*/ 197 w 7467"/>
                <a:gd name="T5" fmla="*/ 4668 h 4669"/>
                <a:gd name="T6" fmla="*/ 0 w 7467"/>
                <a:gd name="T7" fmla="*/ 4470 h 4669"/>
                <a:gd name="T8" fmla="*/ 0 w 7467"/>
                <a:gd name="T9" fmla="*/ 198 h 4669"/>
                <a:gd name="T10" fmla="*/ 0 w 7467"/>
                <a:gd name="T11" fmla="*/ 198 h 4669"/>
                <a:gd name="T12" fmla="*/ 197 w 7467"/>
                <a:gd name="T13" fmla="*/ 0 h 4669"/>
                <a:gd name="T14" fmla="*/ 7269 w 7467"/>
                <a:gd name="T15" fmla="*/ 0 h 4669"/>
                <a:gd name="T16" fmla="*/ 7269 w 7467"/>
                <a:gd name="T17" fmla="*/ 0 h 4669"/>
                <a:gd name="T18" fmla="*/ 7466 w 7467"/>
                <a:gd name="T19" fmla="*/ 198 h 4669"/>
                <a:gd name="T20" fmla="*/ 7466 w 7467"/>
                <a:gd name="T21" fmla="*/ 4470 h 4669"/>
                <a:gd name="T22" fmla="*/ 7466 w 7467"/>
                <a:gd name="T23" fmla="*/ 4470 h 4669"/>
                <a:gd name="T24" fmla="*/ 7269 w 7467"/>
                <a:gd name="T25" fmla="*/ 4668 h 4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67" h="4669">
                  <a:moveTo>
                    <a:pt x="7269" y="4668"/>
                  </a:moveTo>
                  <a:lnTo>
                    <a:pt x="197" y="4668"/>
                  </a:lnTo>
                  <a:lnTo>
                    <a:pt x="197" y="4668"/>
                  </a:lnTo>
                  <a:cubicBezTo>
                    <a:pt x="88" y="4668"/>
                    <a:pt x="0" y="4579"/>
                    <a:pt x="0" y="4470"/>
                  </a:cubicBezTo>
                  <a:lnTo>
                    <a:pt x="0" y="198"/>
                  </a:lnTo>
                  <a:lnTo>
                    <a:pt x="0" y="198"/>
                  </a:lnTo>
                  <a:cubicBezTo>
                    <a:pt x="0" y="88"/>
                    <a:pt x="88" y="0"/>
                    <a:pt x="197" y="0"/>
                  </a:cubicBezTo>
                  <a:lnTo>
                    <a:pt x="7269" y="0"/>
                  </a:lnTo>
                  <a:lnTo>
                    <a:pt x="7269" y="0"/>
                  </a:lnTo>
                  <a:cubicBezTo>
                    <a:pt x="7378" y="0"/>
                    <a:pt x="7466" y="88"/>
                    <a:pt x="7466" y="198"/>
                  </a:cubicBezTo>
                  <a:lnTo>
                    <a:pt x="7466" y="4470"/>
                  </a:lnTo>
                  <a:lnTo>
                    <a:pt x="7466" y="4470"/>
                  </a:lnTo>
                  <a:cubicBezTo>
                    <a:pt x="7466" y="4579"/>
                    <a:pt x="7378" y="4668"/>
                    <a:pt x="7269" y="4668"/>
                  </a:cubicBezTo>
                </a:path>
              </a:pathLst>
            </a:custGeom>
            <a:solidFill>
              <a:srgbClr val="49399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4" name="Freeform 13">
              <a:extLst>
                <a:ext uri="{FF2B5EF4-FFF2-40B4-BE49-F238E27FC236}">
                  <a16:creationId xmlns:a16="http://schemas.microsoft.com/office/drawing/2014/main" id="{1B2A0EEC-0E0C-2840-A535-01902EFA581E}"/>
                </a:ext>
              </a:extLst>
            </p:cNvPr>
            <p:cNvSpPr>
              <a:spLocks noChangeArrowheads="1"/>
            </p:cNvSpPr>
            <p:nvPr/>
          </p:nvSpPr>
          <p:spPr bwMode="auto">
            <a:xfrm>
              <a:off x="3362224" y="5001096"/>
              <a:ext cx="8794370" cy="32958"/>
            </a:xfrm>
            <a:custGeom>
              <a:avLst/>
              <a:gdLst>
                <a:gd name="T0" fmla="*/ 7047 w 7060"/>
                <a:gd name="T1" fmla="*/ 24 h 25"/>
                <a:gd name="T2" fmla="*/ 12 w 7060"/>
                <a:gd name="T3" fmla="*/ 24 h 25"/>
                <a:gd name="T4" fmla="*/ 12 w 7060"/>
                <a:gd name="T5" fmla="*/ 24 h 25"/>
                <a:gd name="T6" fmla="*/ 0 w 7060"/>
                <a:gd name="T7" fmla="*/ 12 h 25"/>
                <a:gd name="T8" fmla="*/ 0 w 7060"/>
                <a:gd name="T9" fmla="*/ 12 h 25"/>
                <a:gd name="T10" fmla="*/ 12 w 7060"/>
                <a:gd name="T11" fmla="*/ 0 h 25"/>
                <a:gd name="T12" fmla="*/ 7047 w 7060"/>
                <a:gd name="T13" fmla="*/ 0 h 25"/>
                <a:gd name="T14" fmla="*/ 7047 w 7060"/>
                <a:gd name="T15" fmla="*/ 0 h 25"/>
                <a:gd name="T16" fmla="*/ 7059 w 7060"/>
                <a:gd name="T17" fmla="*/ 12 h 25"/>
                <a:gd name="T18" fmla="*/ 7059 w 7060"/>
                <a:gd name="T19" fmla="*/ 12 h 25"/>
                <a:gd name="T20" fmla="*/ 7047 w 7060"/>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0" h="25">
                  <a:moveTo>
                    <a:pt x="7047" y="24"/>
                  </a:moveTo>
                  <a:lnTo>
                    <a:pt x="12" y="24"/>
                  </a:lnTo>
                  <a:lnTo>
                    <a:pt x="12" y="24"/>
                  </a:lnTo>
                  <a:cubicBezTo>
                    <a:pt x="6" y="24"/>
                    <a:pt x="0" y="19"/>
                    <a:pt x="0" y="12"/>
                  </a:cubicBezTo>
                  <a:lnTo>
                    <a:pt x="0" y="12"/>
                  </a:lnTo>
                  <a:cubicBezTo>
                    <a:pt x="0" y="6"/>
                    <a:pt x="6" y="0"/>
                    <a:pt x="12" y="0"/>
                  </a:cubicBezTo>
                  <a:lnTo>
                    <a:pt x="7047" y="0"/>
                  </a:lnTo>
                  <a:lnTo>
                    <a:pt x="7047" y="0"/>
                  </a:lnTo>
                  <a:cubicBezTo>
                    <a:pt x="7053" y="0"/>
                    <a:pt x="7059" y="6"/>
                    <a:pt x="7059" y="12"/>
                  </a:cubicBezTo>
                  <a:lnTo>
                    <a:pt x="7059" y="12"/>
                  </a:lnTo>
                  <a:cubicBezTo>
                    <a:pt x="7059" y="19"/>
                    <a:pt x="7053" y="24"/>
                    <a:pt x="7047" y="24"/>
                  </a:cubicBezTo>
                </a:path>
              </a:pathLst>
            </a:custGeom>
            <a:solidFill>
              <a:srgbClr val="6C63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5" name="Freeform 84">
              <a:extLst>
                <a:ext uri="{FF2B5EF4-FFF2-40B4-BE49-F238E27FC236}">
                  <a16:creationId xmlns:a16="http://schemas.microsoft.com/office/drawing/2014/main" id="{89997E6A-4114-2E4E-8680-CE677A608548}"/>
                </a:ext>
              </a:extLst>
            </p:cNvPr>
            <p:cNvSpPr>
              <a:spLocks noChangeArrowheads="1"/>
            </p:cNvSpPr>
            <p:nvPr/>
          </p:nvSpPr>
          <p:spPr bwMode="auto">
            <a:xfrm>
              <a:off x="3477580" y="4731936"/>
              <a:ext cx="795241" cy="218481"/>
            </a:xfrm>
            <a:custGeom>
              <a:avLst/>
              <a:gdLst>
                <a:gd name="connsiteX0" fmla="*/ 686628 w 795241"/>
                <a:gd name="connsiteY0" fmla="*/ 0 h 218481"/>
                <a:gd name="connsiteX1" fmla="*/ 795241 w 795241"/>
                <a:gd name="connsiteY1" fmla="*/ 109241 h 218481"/>
                <a:gd name="connsiteX2" fmla="*/ 686628 w 795241"/>
                <a:gd name="connsiteY2" fmla="*/ 218481 h 218481"/>
                <a:gd name="connsiteX3" fmla="*/ 576767 w 795241"/>
                <a:gd name="connsiteY3" fmla="*/ 109241 h 218481"/>
                <a:gd name="connsiteX4" fmla="*/ 686628 w 795241"/>
                <a:gd name="connsiteY4" fmla="*/ 0 h 218481"/>
                <a:gd name="connsiteX5" fmla="*/ 399742 w 795241"/>
                <a:gd name="connsiteY5" fmla="*/ 0 h 218481"/>
                <a:gd name="connsiteX6" fmla="*/ 509603 w 795241"/>
                <a:gd name="connsiteY6" fmla="*/ 109241 h 218481"/>
                <a:gd name="connsiteX7" fmla="*/ 399742 w 795241"/>
                <a:gd name="connsiteY7" fmla="*/ 218481 h 218481"/>
                <a:gd name="connsiteX8" fmla="*/ 291129 w 795241"/>
                <a:gd name="connsiteY8" fmla="*/ 109241 h 218481"/>
                <a:gd name="connsiteX9" fmla="*/ 399742 w 795241"/>
                <a:gd name="connsiteY9" fmla="*/ 0 h 218481"/>
                <a:gd name="connsiteX10" fmla="*/ 110482 w 795241"/>
                <a:gd name="connsiteY10" fmla="*/ 0 h 218481"/>
                <a:gd name="connsiteX11" fmla="*/ 218481 w 795241"/>
                <a:gd name="connsiteY11" fmla="*/ 109241 h 218481"/>
                <a:gd name="connsiteX12" fmla="*/ 110482 w 795241"/>
                <a:gd name="connsiteY12" fmla="*/ 218481 h 218481"/>
                <a:gd name="connsiteX13" fmla="*/ 0 w 795241"/>
                <a:gd name="connsiteY13" fmla="*/ 109241 h 218481"/>
                <a:gd name="connsiteX14" fmla="*/ 110482 w 795241"/>
                <a:gd name="connsiteY14" fmla="*/ 0 h 21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5241" h="218481">
                  <a:moveTo>
                    <a:pt x="686628" y="0"/>
                  </a:moveTo>
                  <a:cubicBezTo>
                    <a:pt x="746552" y="0"/>
                    <a:pt x="795241" y="49655"/>
                    <a:pt x="795241" y="109241"/>
                  </a:cubicBezTo>
                  <a:cubicBezTo>
                    <a:pt x="795241" y="170068"/>
                    <a:pt x="746552" y="218481"/>
                    <a:pt x="686628" y="218481"/>
                  </a:cubicBezTo>
                  <a:cubicBezTo>
                    <a:pt x="625456" y="218481"/>
                    <a:pt x="576767" y="170068"/>
                    <a:pt x="576767" y="109241"/>
                  </a:cubicBezTo>
                  <a:cubicBezTo>
                    <a:pt x="576767" y="49655"/>
                    <a:pt x="625456" y="0"/>
                    <a:pt x="686628" y="0"/>
                  </a:cubicBezTo>
                  <a:close/>
                  <a:moveTo>
                    <a:pt x="399742" y="0"/>
                  </a:moveTo>
                  <a:cubicBezTo>
                    <a:pt x="460914" y="0"/>
                    <a:pt x="509603" y="49655"/>
                    <a:pt x="509603" y="109241"/>
                  </a:cubicBezTo>
                  <a:cubicBezTo>
                    <a:pt x="509603" y="170068"/>
                    <a:pt x="460914" y="218481"/>
                    <a:pt x="399742" y="218481"/>
                  </a:cubicBezTo>
                  <a:cubicBezTo>
                    <a:pt x="339818" y="218481"/>
                    <a:pt x="291129" y="170068"/>
                    <a:pt x="291129" y="109241"/>
                  </a:cubicBezTo>
                  <a:cubicBezTo>
                    <a:pt x="291129" y="49655"/>
                    <a:pt x="339818" y="0"/>
                    <a:pt x="399742" y="0"/>
                  </a:cubicBezTo>
                  <a:close/>
                  <a:moveTo>
                    <a:pt x="110482" y="0"/>
                  </a:moveTo>
                  <a:cubicBezTo>
                    <a:pt x="170067" y="0"/>
                    <a:pt x="218481" y="49655"/>
                    <a:pt x="218481" y="109241"/>
                  </a:cubicBezTo>
                  <a:cubicBezTo>
                    <a:pt x="218481" y="170068"/>
                    <a:pt x="170067" y="218481"/>
                    <a:pt x="110482" y="218481"/>
                  </a:cubicBezTo>
                  <a:cubicBezTo>
                    <a:pt x="49655" y="218481"/>
                    <a:pt x="0" y="170068"/>
                    <a:pt x="0" y="109241"/>
                  </a:cubicBezTo>
                  <a:cubicBezTo>
                    <a:pt x="0" y="49655"/>
                    <a:pt x="49655" y="0"/>
                    <a:pt x="110482" y="0"/>
                  </a:cubicBezTo>
                  <a:close/>
                </a:path>
              </a:pathLst>
            </a:custGeom>
            <a:solidFill>
              <a:srgbClr val="6C63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86" name="Freeform 17">
              <a:extLst>
                <a:ext uri="{FF2B5EF4-FFF2-40B4-BE49-F238E27FC236}">
                  <a16:creationId xmlns:a16="http://schemas.microsoft.com/office/drawing/2014/main" id="{03EC94E2-8167-DC43-B9CC-33A87D923027}"/>
                </a:ext>
              </a:extLst>
            </p:cNvPr>
            <p:cNvSpPr>
              <a:spLocks noChangeArrowheads="1"/>
            </p:cNvSpPr>
            <p:nvPr/>
          </p:nvSpPr>
          <p:spPr bwMode="auto">
            <a:xfrm>
              <a:off x="3680824" y="8000295"/>
              <a:ext cx="1614956" cy="2202713"/>
            </a:xfrm>
            <a:custGeom>
              <a:avLst/>
              <a:gdLst>
                <a:gd name="T0" fmla="*/ 1158 w 1296"/>
                <a:gd name="T1" fmla="*/ 1766 h 1767"/>
                <a:gd name="T2" fmla="*/ 136 w 1296"/>
                <a:gd name="T3" fmla="*/ 1766 h 1767"/>
                <a:gd name="T4" fmla="*/ 136 w 1296"/>
                <a:gd name="T5" fmla="*/ 1766 h 1767"/>
                <a:gd name="T6" fmla="*/ 0 w 1296"/>
                <a:gd name="T7" fmla="*/ 1630 h 1767"/>
                <a:gd name="T8" fmla="*/ 0 w 1296"/>
                <a:gd name="T9" fmla="*/ 136 h 1767"/>
                <a:gd name="T10" fmla="*/ 0 w 1296"/>
                <a:gd name="T11" fmla="*/ 136 h 1767"/>
                <a:gd name="T12" fmla="*/ 136 w 1296"/>
                <a:gd name="T13" fmla="*/ 0 h 1767"/>
                <a:gd name="T14" fmla="*/ 1158 w 1296"/>
                <a:gd name="T15" fmla="*/ 0 h 1767"/>
                <a:gd name="T16" fmla="*/ 1158 w 1296"/>
                <a:gd name="T17" fmla="*/ 0 h 1767"/>
                <a:gd name="T18" fmla="*/ 1295 w 1296"/>
                <a:gd name="T19" fmla="*/ 136 h 1767"/>
                <a:gd name="T20" fmla="*/ 1295 w 1296"/>
                <a:gd name="T21" fmla="*/ 1630 h 1767"/>
                <a:gd name="T22" fmla="*/ 1295 w 1296"/>
                <a:gd name="T23" fmla="*/ 1630 h 1767"/>
                <a:gd name="T24" fmla="*/ 1158 w 1296"/>
                <a:gd name="T25" fmla="*/ 1766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6" h="1767">
                  <a:moveTo>
                    <a:pt x="1158" y="1766"/>
                  </a:moveTo>
                  <a:lnTo>
                    <a:pt x="136" y="1766"/>
                  </a:lnTo>
                  <a:lnTo>
                    <a:pt x="136" y="1766"/>
                  </a:lnTo>
                  <a:cubicBezTo>
                    <a:pt x="60" y="1766"/>
                    <a:pt x="0" y="1705"/>
                    <a:pt x="0" y="1630"/>
                  </a:cubicBezTo>
                  <a:lnTo>
                    <a:pt x="0" y="136"/>
                  </a:lnTo>
                  <a:lnTo>
                    <a:pt x="0" y="136"/>
                  </a:lnTo>
                  <a:cubicBezTo>
                    <a:pt x="0" y="61"/>
                    <a:pt x="60" y="0"/>
                    <a:pt x="136" y="0"/>
                  </a:cubicBezTo>
                  <a:lnTo>
                    <a:pt x="1158" y="0"/>
                  </a:lnTo>
                  <a:lnTo>
                    <a:pt x="1158" y="0"/>
                  </a:lnTo>
                  <a:cubicBezTo>
                    <a:pt x="1234" y="0"/>
                    <a:pt x="1295" y="61"/>
                    <a:pt x="1295" y="136"/>
                  </a:cubicBezTo>
                  <a:lnTo>
                    <a:pt x="1295" y="1630"/>
                  </a:lnTo>
                  <a:lnTo>
                    <a:pt x="1295" y="1630"/>
                  </a:lnTo>
                  <a:cubicBezTo>
                    <a:pt x="1295" y="1705"/>
                    <a:pt x="1234" y="1766"/>
                    <a:pt x="1158" y="1766"/>
                  </a:cubicBezTo>
                </a:path>
              </a:pathLst>
            </a:custGeom>
            <a:noFill/>
            <a:ln w="2160" cap="flat">
              <a:solidFill>
                <a:srgbClr val="3E3D5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7" name="Freeform 18">
              <a:extLst>
                <a:ext uri="{FF2B5EF4-FFF2-40B4-BE49-F238E27FC236}">
                  <a16:creationId xmlns:a16="http://schemas.microsoft.com/office/drawing/2014/main" id="{159601CF-6B7E-5943-B0AB-CE9C5C81106D}"/>
                </a:ext>
              </a:extLst>
            </p:cNvPr>
            <p:cNvSpPr>
              <a:spLocks noChangeArrowheads="1"/>
            </p:cNvSpPr>
            <p:nvPr/>
          </p:nvSpPr>
          <p:spPr bwMode="auto">
            <a:xfrm>
              <a:off x="3455610" y="5385606"/>
              <a:ext cx="4097813" cy="2400463"/>
            </a:xfrm>
            <a:custGeom>
              <a:avLst/>
              <a:gdLst>
                <a:gd name="T0" fmla="*/ 3150 w 3288"/>
                <a:gd name="T1" fmla="*/ 1926 h 1927"/>
                <a:gd name="T2" fmla="*/ 137 w 3288"/>
                <a:gd name="T3" fmla="*/ 1926 h 1927"/>
                <a:gd name="T4" fmla="*/ 137 w 3288"/>
                <a:gd name="T5" fmla="*/ 1926 h 1927"/>
                <a:gd name="T6" fmla="*/ 0 w 3288"/>
                <a:gd name="T7" fmla="*/ 1789 h 1927"/>
                <a:gd name="T8" fmla="*/ 0 w 3288"/>
                <a:gd name="T9" fmla="*/ 137 h 1927"/>
                <a:gd name="T10" fmla="*/ 0 w 3288"/>
                <a:gd name="T11" fmla="*/ 137 h 1927"/>
                <a:gd name="T12" fmla="*/ 137 w 3288"/>
                <a:gd name="T13" fmla="*/ 0 h 1927"/>
                <a:gd name="T14" fmla="*/ 3150 w 3288"/>
                <a:gd name="T15" fmla="*/ 0 h 1927"/>
                <a:gd name="T16" fmla="*/ 3150 w 3288"/>
                <a:gd name="T17" fmla="*/ 0 h 1927"/>
                <a:gd name="T18" fmla="*/ 3287 w 3288"/>
                <a:gd name="T19" fmla="*/ 137 h 1927"/>
                <a:gd name="T20" fmla="*/ 3287 w 3288"/>
                <a:gd name="T21" fmla="*/ 1789 h 1927"/>
                <a:gd name="T22" fmla="*/ 3287 w 3288"/>
                <a:gd name="T23" fmla="*/ 1789 h 1927"/>
                <a:gd name="T24" fmla="*/ 3150 w 3288"/>
                <a:gd name="T25" fmla="*/ 1926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8" h="1927">
                  <a:moveTo>
                    <a:pt x="3150" y="1926"/>
                  </a:moveTo>
                  <a:lnTo>
                    <a:pt x="137" y="1926"/>
                  </a:lnTo>
                  <a:lnTo>
                    <a:pt x="137" y="1926"/>
                  </a:lnTo>
                  <a:cubicBezTo>
                    <a:pt x="61" y="1926"/>
                    <a:pt x="0" y="1865"/>
                    <a:pt x="0" y="1789"/>
                  </a:cubicBezTo>
                  <a:lnTo>
                    <a:pt x="0" y="137"/>
                  </a:lnTo>
                  <a:lnTo>
                    <a:pt x="0" y="137"/>
                  </a:lnTo>
                  <a:cubicBezTo>
                    <a:pt x="0" y="61"/>
                    <a:pt x="61" y="0"/>
                    <a:pt x="137" y="0"/>
                  </a:cubicBezTo>
                  <a:lnTo>
                    <a:pt x="3150" y="0"/>
                  </a:lnTo>
                  <a:lnTo>
                    <a:pt x="3150" y="0"/>
                  </a:lnTo>
                  <a:cubicBezTo>
                    <a:pt x="3226" y="0"/>
                    <a:pt x="3287" y="61"/>
                    <a:pt x="3287" y="137"/>
                  </a:cubicBezTo>
                  <a:lnTo>
                    <a:pt x="3287" y="1789"/>
                  </a:lnTo>
                  <a:lnTo>
                    <a:pt x="3287" y="1789"/>
                  </a:lnTo>
                  <a:cubicBezTo>
                    <a:pt x="3287" y="1865"/>
                    <a:pt x="3226" y="1926"/>
                    <a:pt x="3150" y="1926"/>
                  </a:cubicBezTo>
                </a:path>
              </a:pathLst>
            </a:custGeom>
            <a:solidFill>
              <a:srgbClr val="302B6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8" name="Freeform 87">
              <a:extLst>
                <a:ext uri="{FF2B5EF4-FFF2-40B4-BE49-F238E27FC236}">
                  <a16:creationId xmlns:a16="http://schemas.microsoft.com/office/drawing/2014/main" id="{29146085-3F54-524D-B037-BDFF11E429B5}"/>
                </a:ext>
              </a:extLst>
            </p:cNvPr>
            <p:cNvSpPr>
              <a:spLocks noChangeArrowheads="1"/>
            </p:cNvSpPr>
            <p:nvPr/>
          </p:nvSpPr>
          <p:spPr bwMode="auto">
            <a:xfrm>
              <a:off x="3982939" y="5770118"/>
              <a:ext cx="2910071" cy="1437864"/>
            </a:xfrm>
            <a:custGeom>
              <a:avLst/>
              <a:gdLst>
                <a:gd name="connsiteX0" fmla="*/ 25935 w 2910071"/>
                <a:gd name="connsiteY0" fmla="*/ 1406224 h 1437864"/>
                <a:gd name="connsiteX1" fmla="*/ 1560315 w 2910071"/>
                <a:gd name="connsiteY1" fmla="*/ 1406224 h 1437864"/>
                <a:gd name="connsiteX2" fmla="*/ 1575261 w 2910071"/>
                <a:gd name="connsiteY2" fmla="*/ 1423362 h 1437864"/>
                <a:gd name="connsiteX3" fmla="*/ 1560315 w 2910071"/>
                <a:gd name="connsiteY3" fmla="*/ 1437864 h 1437864"/>
                <a:gd name="connsiteX4" fmla="*/ 25935 w 2910071"/>
                <a:gd name="connsiteY4" fmla="*/ 1437864 h 1437864"/>
                <a:gd name="connsiteX5" fmla="*/ 10990 w 2910071"/>
                <a:gd name="connsiteY5" fmla="*/ 1423362 h 1437864"/>
                <a:gd name="connsiteX6" fmla="*/ 25935 w 2910071"/>
                <a:gd name="connsiteY6" fmla="*/ 1406224 h 1437864"/>
                <a:gd name="connsiteX7" fmla="*/ 25931 w 2910071"/>
                <a:gd name="connsiteY7" fmla="*/ 1131571 h 1437864"/>
                <a:gd name="connsiteX8" fmla="*/ 2895127 w 2910071"/>
                <a:gd name="connsiteY8" fmla="*/ 1131571 h 1437864"/>
                <a:gd name="connsiteX9" fmla="*/ 2910071 w 2910071"/>
                <a:gd name="connsiteY9" fmla="*/ 1147391 h 1437864"/>
                <a:gd name="connsiteX10" fmla="*/ 2895127 w 2910071"/>
                <a:gd name="connsiteY10" fmla="*/ 1163211 h 1437864"/>
                <a:gd name="connsiteX11" fmla="*/ 25931 w 2910071"/>
                <a:gd name="connsiteY11" fmla="*/ 1163211 h 1437864"/>
                <a:gd name="connsiteX12" fmla="*/ 10987 w 2910071"/>
                <a:gd name="connsiteY12" fmla="*/ 1147391 h 1437864"/>
                <a:gd name="connsiteX13" fmla="*/ 25931 w 2910071"/>
                <a:gd name="connsiteY13" fmla="*/ 1131571 h 1437864"/>
                <a:gd name="connsiteX14" fmla="*/ 25931 w 2910071"/>
                <a:gd name="connsiteY14" fmla="*/ 851428 h 1437864"/>
                <a:gd name="connsiteX15" fmla="*/ 2895127 w 2910071"/>
                <a:gd name="connsiteY15" fmla="*/ 851428 h 1437864"/>
                <a:gd name="connsiteX16" fmla="*/ 2910071 w 2910071"/>
                <a:gd name="connsiteY16" fmla="*/ 867248 h 1437864"/>
                <a:gd name="connsiteX17" fmla="*/ 2895127 w 2910071"/>
                <a:gd name="connsiteY17" fmla="*/ 883068 h 1437864"/>
                <a:gd name="connsiteX18" fmla="*/ 25931 w 2910071"/>
                <a:gd name="connsiteY18" fmla="*/ 883068 h 1437864"/>
                <a:gd name="connsiteX19" fmla="*/ 10987 w 2910071"/>
                <a:gd name="connsiteY19" fmla="*/ 867248 h 1437864"/>
                <a:gd name="connsiteX20" fmla="*/ 25931 w 2910071"/>
                <a:gd name="connsiteY20" fmla="*/ 851428 h 1437864"/>
                <a:gd name="connsiteX21" fmla="*/ 0 w 2910071"/>
                <a:gd name="connsiteY21" fmla="*/ 340569 h 1437864"/>
                <a:gd name="connsiteX22" fmla="*/ 2014701 w 2910071"/>
                <a:gd name="connsiteY22" fmla="*/ 340569 h 1437864"/>
                <a:gd name="connsiteX23" fmla="*/ 2014701 w 2910071"/>
                <a:gd name="connsiteY23" fmla="*/ 537060 h 1437864"/>
                <a:gd name="connsiteX24" fmla="*/ 0 w 2910071"/>
                <a:gd name="connsiteY24" fmla="*/ 537060 h 1437864"/>
                <a:gd name="connsiteX25" fmla="*/ 4 w 2910071"/>
                <a:gd name="connsiteY25" fmla="*/ 0 h 1437864"/>
                <a:gd name="connsiteX26" fmla="*/ 1350049 w 2910071"/>
                <a:gd name="connsiteY26" fmla="*/ 0 h 1437864"/>
                <a:gd name="connsiteX27" fmla="*/ 1350049 w 2910071"/>
                <a:gd name="connsiteY27" fmla="*/ 196491 h 1437864"/>
                <a:gd name="connsiteX28" fmla="*/ 4 w 2910071"/>
                <a:gd name="connsiteY28" fmla="*/ 196491 h 1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10071" h="1437864">
                  <a:moveTo>
                    <a:pt x="25935" y="1406224"/>
                  </a:moveTo>
                  <a:lnTo>
                    <a:pt x="1560315" y="1406224"/>
                  </a:lnTo>
                  <a:cubicBezTo>
                    <a:pt x="1569034" y="1406224"/>
                    <a:pt x="1575261" y="1414134"/>
                    <a:pt x="1575261" y="1423362"/>
                  </a:cubicBezTo>
                  <a:cubicBezTo>
                    <a:pt x="1575261" y="1431272"/>
                    <a:pt x="1569034" y="1437864"/>
                    <a:pt x="1560315" y="1437864"/>
                  </a:cubicBezTo>
                  <a:lnTo>
                    <a:pt x="25935" y="1437864"/>
                  </a:lnTo>
                  <a:cubicBezTo>
                    <a:pt x="17217" y="1437864"/>
                    <a:pt x="10990" y="1431272"/>
                    <a:pt x="10990" y="1423362"/>
                  </a:cubicBezTo>
                  <a:cubicBezTo>
                    <a:pt x="10990" y="1414134"/>
                    <a:pt x="17217" y="1406224"/>
                    <a:pt x="25935" y="1406224"/>
                  </a:cubicBezTo>
                  <a:close/>
                  <a:moveTo>
                    <a:pt x="25931" y="1131571"/>
                  </a:moveTo>
                  <a:lnTo>
                    <a:pt x="2895127" y="1131571"/>
                  </a:lnTo>
                  <a:cubicBezTo>
                    <a:pt x="2903844" y="1131571"/>
                    <a:pt x="2910071" y="1139481"/>
                    <a:pt x="2910071" y="1147391"/>
                  </a:cubicBezTo>
                  <a:cubicBezTo>
                    <a:pt x="2910071" y="1156619"/>
                    <a:pt x="2903844" y="1163211"/>
                    <a:pt x="2895127" y="1163211"/>
                  </a:cubicBezTo>
                  <a:lnTo>
                    <a:pt x="25931" y="1163211"/>
                  </a:lnTo>
                  <a:cubicBezTo>
                    <a:pt x="17214" y="1163211"/>
                    <a:pt x="10987" y="1156619"/>
                    <a:pt x="10987" y="1147391"/>
                  </a:cubicBezTo>
                  <a:cubicBezTo>
                    <a:pt x="10987" y="1139481"/>
                    <a:pt x="17214" y="1131571"/>
                    <a:pt x="25931" y="1131571"/>
                  </a:cubicBezTo>
                  <a:close/>
                  <a:moveTo>
                    <a:pt x="25931" y="851428"/>
                  </a:moveTo>
                  <a:lnTo>
                    <a:pt x="2895127" y="851428"/>
                  </a:lnTo>
                  <a:cubicBezTo>
                    <a:pt x="2903844" y="851428"/>
                    <a:pt x="2910071" y="858020"/>
                    <a:pt x="2910071" y="867248"/>
                  </a:cubicBezTo>
                  <a:cubicBezTo>
                    <a:pt x="2910071" y="875158"/>
                    <a:pt x="2903844" y="883068"/>
                    <a:pt x="2895127" y="883068"/>
                  </a:cubicBezTo>
                  <a:lnTo>
                    <a:pt x="25931" y="883068"/>
                  </a:lnTo>
                  <a:cubicBezTo>
                    <a:pt x="17214" y="883068"/>
                    <a:pt x="10987" y="875158"/>
                    <a:pt x="10987" y="867248"/>
                  </a:cubicBezTo>
                  <a:cubicBezTo>
                    <a:pt x="10987" y="858020"/>
                    <a:pt x="17214" y="851428"/>
                    <a:pt x="25931" y="851428"/>
                  </a:cubicBezTo>
                  <a:close/>
                  <a:moveTo>
                    <a:pt x="0" y="340569"/>
                  </a:moveTo>
                  <a:lnTo>
                    <a:pt x="2014701" y="340569"/>
                  </a:lnTo>
                  <a:lnTo>
                    <a:pt x="2014701" y="537060"/>
                  </a:lnTo>
                  <a:lnTo>
                    <a:pt x="0" y="537060"/>
                  </a:lnTo>
                  <a:close/>
                  <a:moveTo>
                    <a:pt x="4" y="0"/>
                  </a:moveTo>
                  <a:lnTo>
                    <a:pt x="1350049" y="0"/>
                  </a:lnTo>
                  <a:lnTo>
                    <a:pt x="1350049" y="196491"/>
                  </a:lnTo>
                  <a:lnTo>
                    <a:pt x="4" y="196491"/>
                  </a:lnTo>
                  <a:close/>
                </a:path>
              </a:pathLst>
            </a:custGeom>
            <a:solidFill>
              <a:srgbClr val="40409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89" name="Freeform 24">
              <a:extLst>
                <a:ext uri="{FF2B5EF4-FFF2-40B4-BE49-F238E27FC236}">
                  <a16:creationId xmlns:a16="http://schemas.microsoft.com/office/drawing/2014/main" id="{2E3B366A-6275-1748-AE5D-B3D5B282BC47}"/>
                </a:ext>
              </a:extLst>
            </p:cNvPr>
            <p:cNvSpPr>
              <a:spLocks noChangeArrowheads="1"/>
            </p:cNvSpPr>
            <p:nvPr/>
          </p:nvSpPr>
          <p:spPr bwMode="auto">
            <a:xfrm>
              <a:off x="5696771" y="8000295"/>
              <a:ext cx="1510586" cy="2202713"/>
            </a:xfrm>
            <a:custGeom>
              <a:avLst/>
              <a:gdLst>
                <a:gd name="T0" fmla="*/ 1072 w 1211"/>
                <a:gd name="T1" fmla="*/ 1766 h 1767"/>
                <a:gd name="T2" fmla="*/ 137 w 1211"/>
                <a:gd name="T3" fmla="*/ 1766 h 1767"/>
                <a:gd name="T4" fmla="*/ 137 w 1211"/>
                <a:gd name="T5" fmla="*/ 1766 h 1767"/>
                <a:gd name="T6" fmla="*/ 0 w 1211"/>
                <a:gd name="T7" fmla="*/ 1630 h 1767"/>
                <a:gd name="T8" fmla="*/ 0 w 1211"/>
                <a:gd name="T9" fmla="*/ 136 h 1767"/>
                <a:gd name="T10" fmla="*/ 0 w 1211"/>
                <a:gd name="T11" fmla="*/ 136 h 1767"/>
                <a:gd name="T12" fmla="*/ 137 w 1211"/>
                <a:gd name="T13" fmla="*/ 0 h 1767"/>
                <a:gd name="T14" fmla="*/ 1072 w 1211"/>
                <a:gd name="T15" fmla="*/ 0 h 1767"/>
                <a:gd name="T16" fmla="*/ 1072 w 1211"/>
                <a:gd name="T17" fmla="*/ 0 h 1767"/>
                <a:gd name="T18" fmla="*/ 1210 w 1211"/>
                <a:gd name="T19" fmla="*/ 136 h 1767"/>
                <a:gd name="T20" fmla="*/ 1210 w 1211"/>
                <a:gd name="T21" fmla="*/ 1630 h 1767"/>
                <a:gd name="T22" fmla="*/ 1210 w 1211"/>
                <a:gd name="T23" fmla="*/ 1630 h 1767"/>
                <a:gd name="T24" fmla="*/ 1072 w 1211"/>
                <a:gd name="T25" fmla="*/ 1766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1" h="1767">
                  <a:moveTo>
                    <a:pt x="1072" y="1766"/>
                  </a:moveTo>
                  <a:lnTo>
                    <a:pt x="137" y="1766"/>
                  </a:lnTo>
                  <a:lnTo>
                    <a:pt x="137" y="1766"/>
                  </a:lnTo>
                  <a:cubicBezTo>
                    <a:pt x="62" y="1766"/>
                    <a:pt x="0" y="1705"/>
                    <a:pt x="0" y="1630"/>
                  </a:cubicBezTo>
                  <a:lnTo>
                    <a:pt x="0" y="136"/>
                  </a:lnTo>
                  <a:lnTo>
                    <a:pt x="0" y="136"/>
                  </a:lnTo>
                  <a:cubicBezTo>
                    <a:pt x="0" y="61"/>
                    <a:pt x="62" y="0"/>
                    <a:pt x="137" y="0"/>
                  </a:cubicBezTo>
                  <a:lnTo>
                    <a:pt x="1072" y="0"/>
                  </a:lnTo>
                  <a:lnTo>
                    <a:pt x="1072" y="0"/>
                  </a:lnTo>
                  <a:cubicBezTo>
                    <a:pt x="1148" y="0"/>
                    <a:pt x="1210" y="61"/>
                    <a:pt x="1210" y="136"/>
                  </a:cubicBezTo>
                  <a:lnTo>
                    <a:pt x="1210" y="1630"/>
                  </a:lnTo>
                  <a:lnTo>
                    <a:pt x="1210" y="1630"/>
                  </a:lnTo>
                  <a:cubicBezTo>
                    <a:pt x="1210" y="1705"/>
                    <a:pt x="1148" y="1766"/>
                    <a:pt x="1072" y="1766"/>
                  </a:cubicBezTo>
                </a:path>
              </a:pathLst>
            </a:custGeom>
            <a:solidFill>
              <a:srgbClr val="302B6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0" name="Freeform 25">
              <a:extLst>
                <a:ext uri="{FF2B5EF4-FFF2-40B4-BE49-F238E27FC236}">
                  <a16:creationId xmlns:a16="http://schemas.microsoft.com/office/drawing/2014/main" id="{E6882732-533B-664B-B571-21BB5E9E5337}"/>
                </a:ext>
              </a:extLst>
            </p:cNvPr>
            <p:cNvSpPr>
              <a:spLocks noChangeArrowheads="1"/>
            </p:cNvSpPr>
            <p:nvPr/>
          </p:nvSpPr>
          <p:spPr bwMode="auto">
            <a:xfrm>
              <a:off x="5927481" y="8231007"/>
              <a:ext cx="1043679" cy="1043679"/>
            </a:xfrm>
            <a:custGeom>
              <a:avLst/>
              <a:gdLst>
                <a:gd name="T0" fmla="*/ 835 w 836"/>
                <a:gd name="T1" fmla="*/ 418 h 837"/>
                <a:gd name="T2" fmla="*/ 835 w 836"/>
                <a:gd name="T3" fmla="*/ 418 h 837"/>
                <a:gd name="T4" fmla="*/ 418 w 836"/>
                <a:gd name="T5" fmla="*/ 836 h 837"/>
                <a:gd name="T6" fmla="*/ 418 w 836"/>
                <a:gd name="T7" fmla="*/ 836 h 837"/>
                <a:gd name="T8" fmla="*/ 0 w 836"/>
                <a:gd name="T9" fmla="*/ 418 h 837"/>
                <a:gd name="T10" fmla="*/ 0 w 836"/>
                <a:gd name="T11" fmla="*/ 418 h 837"/>
                <a:gd name="T12" fmla="*/ 418 w 836"/>
                <a:gd name="T13" fmla="*/ 0 h 837"/>
                <a:gd name="T14" fmla="*/ 418 w 836"/>
                <a:gd name="T15" fmla="*/ 0 h 837"/>
                <a:gd name="T16" fmla="*/ 835 w 836"/>
                <a:gd name="T17" fmla="*/ 41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6" h="837">
                  <a:moveTo>
                    <a:pt x="835" y="418"/>
                  </a:moveTo>
                  <a:lnTo>
                    <a:pt x="835" y="418"/>
                  </a:lnTo>
                  <a:cubicBezTo>
                    <a:pt x="835" y="648"/>
                    <a:pt x="648" y="836"/>
                    <a:pt x="418" y="836"/>
                  </a:cubicBezTo>
                  <a:lnTo>
                    <a:pt x="418" y="836"/>
                  </a:lnTo>
                  <a:cubicBezTo>
                    <a:pt x="187" y="836"/>
                    <a:pt x="0" y="648"/>
                    <a:pt x="0" y="418"/>
                  </a:cubicBezTo>
                  <a:lnTo>
                    <a:pt x="0" y="418"/>
                  </a:lnTo>
                  <a:cubicBezTo>
                    <a:pt x="0" y="187"/>
                    <a:pt x="187" y="0"/>
                    <a:pt x="418" y="0"/>
                  </a:cubicBezTo>
                  <a:lnTo>
                    <a:pt x="418" y="0"/>
                  </a:lnTo>
                  <a:cubicBezTo>
                    <a:pt x="648" y="0"/>
                    <a:pt x="835" y="187"/>
                    <a:pt x="835" y="418"/>
                  </a:cubicBezTo>
                </a:path>
              </a:pathLst>
            </a:custGeom>
            <a:solidFill>
              <a:srgbClr val="222248"/>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1" name="Freeform 26">
              <a:extLst>
                <a:ext uri="{FF2B5EF4-FFF2-40B4-BE49-F238E27FC236}">
                  <a16:creationId xmlns:a16="http://schemas.microsoft.com/office/drawing/2014/main" id="{907D35B5-E915-264F-B097-A00A6809AE7D}"/>
                </a:ext>
              </a:extLst>
            </p:cNvPr>
            <p:cNvSpPr>
              <a:spLocks noChangeArrowheads="1"/>
            </p:cNvSpPr>
            <p:nvPr/>
          </p:nvSpPr>
          <p:spPr bwMode="auto">
            <a:xfrm>
              <a:off x="6185650" y="8505656"/>
              <a:ext cx="571277" cy="769027"/>
            </a:xfrm>
            <a:custGeom>
              <a:avLst/>
              <a:gdLst>
                <a:gd name="T0" fmla="*/ 363 w 457"/>
                <a:gd name="T1" fmla="*/ 412 h 617"/>
                <a:gd name="T2" fmla="*/ 363 w 457"/>
                <a:gd name="T3" fmla="*/ 412 h 617"/>
                <a:gd name="T4" fmla="*/ 363 w 457"/>
                <a:gd name="T5" fmla="*/ 412 h 617"/>
                <a:gd name="T6" fmla="*/ 286 w 457"/>
                <a:gd name="T7" fmla="*/ 327 h 617"/>
                <a:gd name="T8" fmla="*/ 286 w 457"/>
                <a:gd name="T9" fmla="*/ 321 h 617"/>
                <a:gd name="T10" fmla="*/ 286 w 457"/>
                <a:gd name="T11" fmla="*/ 321 h 617"/>
                <a:gd name="T12" fmla="*/ 366 w 457"/>
                <a:gd name="T13" fmla="*/ 148 h 617"/>
                <a:gd name="T14" fmla="*/ 366 w 457"/>
                <a:gd name="T15" fmla="*/ 148 h 617"/>
                <a:gd name="T16" fmla="*/ 227 w 457"/>
                <a:gd name="T17" fmla="*/ 0 h 617"/>
                <a:gd name="T18" fmla="*/ 227 w 457"/>
                <a:gd name="T19" fmla="*/ 0 h 617"/>
                <a:gd name="T20" fmla="*/ 89 w 457"/>
                <a:gd name="T21" fmla="*/ 148 h 617"/>
                <a:gd name="T22" fmla="*/ 89 w 457"/>
                <a:gd name="T23" fmla="*/ 148 h 617"/>
                <a:gd name="T24" fmla="*/ 169 w 457"/>
                <a:gd name="T25" fmla="*/ 321 h 617"/>
                <a:gd name="T26" fmla="*/ 169 w 457"/>
                <a:gd name="T27" fmla="*/ 327 h 617"/>
                <a:gd name="T28" fmla="*/ 169 w 457"/>
                <a:gd name="T29" fmla="*/ 327 h 617"/>
                <a:gd name="T30" fmla="*/ 93 w 457"/>
                <a:gd name="T31" fmla="*/ 412 h 617"/>
                <a:gd name="T32" fmla="*/ 93 w 457"/>
                <a:gd name="T33" fmla="*/ 412 h 617"/>
                <a:gd name="T34" fmla="*/ 93 w 457"/>
                <a:gd name="T35" fmla="*/ 412 h 617"/>
                <a:gd name="T36" fmla="*/ 0 w 457"/>
                <a:gd name="T37" fmla="*/ 525 h 617"/>
                <a:gd name="T38" fmla="*/ 0 w 457"/>
                <a:gd name="T39" fmla="*/ 558 h 617"/>
                <a:gd name="T40" fmla="*/ 0 w 457"/>
                <a:gd name="T41" fmla="*/ 558 h 617"/>
                <a:gd name="T42" fmla="*/ 212 w 457"/>
                <a:gd name="T43" fmla="*/ 616 h 617"/>
                <a:gd name="T44" fmla="*/ 212 w 457"/>
                <a:gd name="T45" fmla="*/ 616 h 617"/>
                <a:gd name="T46" fmla="*/ 456 w 457"/>
                <a:gd name="T47" fmla="*/ 537 h 617"/>
                <a:gd name="T48" fmla="*/ 456 w 457"/>
                <a:gd name="T49" fmla="*/ 525 h 617"/>
                <a:gd name="T50" fmla="*/ 456 w 457"/>
                <a:gd name="T51" fmla="*/ 525 h 617"/>
                <a:gd name="T52" fmla="*/ 363 w 457"/>
                <a:gd name="T53" fmla="*/ 41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7" h="617">
                  <a:moveTo>
                    <a:pt x="363" y="412"/>
                  </a:moveTo>
                  <a:lnTo>
                    <a:pt x="363" y="412"/>
                  </a:lnTo>
                  <a:lnTo>
                    <a:pt x="363" y="412"/>
                  </a:lnTo>
                  <a:cubicBezTo>
                    <a:pt x="322" y="403"/>
                    <a:pt x="290" y="369"/>
                    <a:pt x="286" y="327"/>
                  </a:cubicBezTo>
                  <a:lnTo>
                    <a:pt x="286" y="321"/>
                  </a:lnTo>
                  <a:lnTo>
                    <a:pt x="286" y="321"/>
                  </a:lnTo>
                  <a:cubicBezTo>
                    <a:pt x="335" y="285"/>
                    <a:pt x="366" y="208"/>
                    <a:pt x="366" y="148"/>
                  </a:cubicBezTo>
                  <a:lnTo>
                    <a:pt x="366" y="148"/>
                  </a:lnTo>
                  <a:cubicBezTo>
                    <a:pt x="366" y="66"/>
                    <a:pt x="310" y="0"/>
                    <a:pt x="227" y="0"/>
                  </a:cubicBezTo>
                  <a:lnTo>
                    <a:pt x="227" y="0"/>
                  </a:lnTo>
                  <a:cubicBezTo>
                    <a:pt x="146" y="0"/>
                    <a:pt x="89" y="66"/>
                    <a:pt x="89" y="148"/>
                  </a:cubicBezTo>
                  <a:lnTo>
                    <a:pt x="89" y="148"/>
                  </a:lnTo>
                  <a:cubicBezTo>
                    <a:pt x="89" y="208"/>
                    <a:pt x="121" y="285"/>
                    <a:pt x="169" y="321"/>
                  </a:cubicBezTo>
                  <a:lnTo>
                    <a:pt x="169" y="327"/>
                  </a:lnTo>
                  <a:lnTo>
                    <a:pt x="169" y="327"/>
                  </a:lnTo>
                  <a:cubicBezTo>
                    <a:pt x="164" y="369"/>
                    <a:pt x="133" y="403"/>
                    <a:pt x="93" y="412"/>
                  </a:cubicBezTo>
                  <a:lnTo>
                    <a:pt x="93" y="412"/>
                  </a:lnTo>
                  <a:lnTo>
                    <a:pt x="93" y="412"/>
                  </a:lnTo>
                  <a:cubicBezTo>
                    <a:pt x="39" y="423"/>
                    <a:pt x="0" y="471"/>
                    <a:pt x="0" y="525"/>
                  </a:cubicBezTo>
                  <a:lnTo>
                    <a:pt x="0" y="558"/>
                  </a:lnTo>
                  <a:lnTo>
                    <a:pt x="0" y="558"/>
                  </a:lnTo>
                  <a:cubicBezTo>
                    <a:pt x="62" y="594"/>
                    <a:pt x="135" y="616"/>
                    <a:pt x="212" y="616"/>
                  </a:cubicBezTo>
                  <a:lnTo>
                    <a:pt x="212" y="616"/>
                  </a:lnTo>
                  <a:cubicBezTo>
                    <a:pt x="303" y="616"/>
                    <a:pt x="387" y="586"/>
                    <a:pt x="456" y="537"/>
                  </a:cubicBezTo>
                  <a:lnTo>
                    <a:pt x="456" y="525"/>
                  </a:lnTo>
                  <a:lnTo>
                    <a:pt x="456" y="525"/>
                  </a:lnTo>
                  <a:cubicBezTo>
                    <a:pt x="456" y="471"/>
                    <a:pt x="416" y="423"/>
                    <a:pt x="363" y="412"/>
                  </a:cubicBezTo>
                </a:path>
              </a:pathLst>
            </a:custGeom>
            <a:solidFill>
              <a:srgbClr val="40409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2" name="Freeform 91">
              <a:extLst>
                <a:ext uri="{FF2B5EF4-FFF2-40B4-BE49-F238E27FC236}">
                  <a16:creationId xmlns:a16="http://schemas.microsoft.com/office/drawing/2014/main" id="{9CE02633-9D3B-1540-AE89-E36CAD2E0C34}"/>
                </a:ext>
              </a:extLst>
            </p:cNvPr>
            <p:cNvSpPr>
              <a:spLocks noChangeArrowheads="1"/>
            </p:cNvSpPr>
            <p:nvPr/>
          </p:nvSpPr>
          <p:spPr bwMode="auto">
            <a:xfrm>
              <a:off x="6042834" y="9439477"/>
              <a:ext cx="850176" cy="421818"/>
            </a:xfrm>
            <a:custGeom>
              <a:avLst/>
              <a:gdLst>
                <a:gd name="connsiteX0" fmla="*/ 179748 w 850176"/>
                <a:gd name="connsiteY0" fmla="*/ 395495 h 421818"/>
                <a:gd name="connsiteX1" fmla="*/ 674668 w 850176"/>
                <a:gd name="connsiteY1" fmla="*/ 395495 h 421818"/>
                <a:gd name="connsiteX2" fmla="*/ 690875 w 850176"/>
                <a:gd name="connsiteY2" fmla="*/ 409228 h 421818"/>
                <a:gd name="connsiteX3" fmla="*/ 674668 w 850176"/>
                <a:gd name="connsiteY3" fmla="*/ 421818 h 421818"/>
                <a:gd name="connsiteX4" fmla="*/ 179748 w 850176"/>
                <a:gd name="connsiteY4" fmla="*/ 421818 h 421818"/>
                <a:gd name="connsiteX5" fmla="*/ 164788 w 850176"/>
                <a:gd name="connsiteY5" fmla="*/ 409228 h 421818"/>
                <a:gd name="connsiteX6" fmla="*/ 179748 w 850176"/>
                <a:gd name="connsiteY6" fmla="*/ 395495 h 421818"/>
                <a:gd name="connsiteX7" fmla="*/ 14981 w 850176"/>
                <a:gd name="connsiteY7" fmla="*/ 197749 h 421818"/>
                <a:gd name="connsiteX8" fmla="*/ 836443 w 850176"/>
                <a:gd name="connsiteY8" fmla="*/ 197749 h 421818"/>
                <a:gd name="connsiteX9" fmla="*/ 850176 w 850176"/>
                <a:gd name="connsiteY9" fmla="*/ 214887 h 421818"/>
                <a:gd name="connsiteX10" fmla="*/ 836443 w 850176"/>
                <a:gd name="connsiteY10" fmla="*/ 229389 h 421818"/>
                <a:gd name="connsiteX11" fmla="*/ 14981 w 850176"/>
                <a:gd name="connsiteY11" fmla="*/ 229389 h 421818"/>
                <a:gd name="connsiteX12" fmla="*/ 0 w 850176"/>
                <a:gd name="connsiteY12" fmla="*/ 214887 h 421818"/>
                <a:gd name="connsiteX13" fmla="*/ 14981 w 850176"/>
                <a:gd name="connsiteY13" fmla="*/ 197749 h 421818"/>
                <a:gd name="connsiteX14" fmla="*/ 14981 w 850176"/>
                <a:gd name="connsiteY14" fmla="*/ 0 h 421818"/>
                <a:gd name="connsiteX15" fmla="*/ 836443 w 850176"/>
                <a:gd name="connsiteY15" fmla="*/ 0 h 421818"/>
                <a:gd name="connsiteX16" fmla="*/ 850176 w 850176"/>
                <a:gd name="connsiteY16" fmla="*/ 15820 h 421818"/>
                <a:gd name="connsiteX17" fmla="*/ 836443 w 850176"/>
                <a:gd name="connsiteY17" fmla="*/ 31640 h 421818"/>
                <a:gd name="connsiteX18" fmla="*/ 14981 w 850176"/>
                <a:gd name="connsiteY18" fmla="*/ 31640 h 421818"/>
                <a:gd name="connsiteX19" fmla="*/ 0 w 850176"/>
                <a:gd name="connsiteY19" fmla="*/ 15820 h 421818"/>
                <a:gd name="connsiteX20" fmla="*/ 14981 w 850176"/>
                <a:gd name="connsiteY20" fmla="*/ 0 h 42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0176" h="421818">
                  <a:moveTo>
                    <a:pt x="179748" y="395495"/>
                  </a:moveTo>
                  <a:lnTo>
                    <a:pt x="674668" y="395495"/>
                  </a:lnTo>
                  <a:cubicBezTo>
                    <a:pt x="683395" y="395495"/>
                    <a:pt x="690875" y="401217"/>
                    <a:pt x="690875" y="409228"/>
                  </a:cubicBezTo>
                  <a:cubicBezTo>
                    <a:pt x="690875" y="416095"/>
                    <a:pt x="683395" y="421818"/>
                    <a:pt x="674668" y="421818"/>
                  </a:cubicBezTo>
                  <a:lnTo>
                    <a:pt x="179748" y="421818"/>
                  </a:lnTo>
                  <a:cubicBezTo>
                    <a:pt x="171022" y="421818"/>
                    <a:pt x="164788" y="416095"/>
                    <a:pt x="164788" y="409228"/>
                  </a:cubicBezTo>
                  <a:cubicBezTo>
                    <a:pt x="164788" y="401217"/>
                    <a:pt x="171022" y="395495"/>
                    <a:pt x="179748" y="395495"/>
                  </a:cubicBezTo>
                  <a:close/>
                  <a:moveTo>
                    <a:pt x="14981" y="197749"/>
                  </a:moveTo>
                  <a:lnTo>
                    <a:pt x="836443" y="197749"/>
                  </a:lnTo>
                  <a:cubicBezTo>
                    <a:pt x="843934" y="197749"/>
                    <a:pt x="850176" y="205659"/>
                    <a:pt x="850176" y="214887"/>
                  </a:cubicBezTo>
                  <a:cubicBezTo>
                    <a:pt x="850176" y="222797"/>
                    <a:pt x="843934" y="229389"/>
                    <a:pt x="836443" y="229389"/>
                  </a:cubicBezTo>
                  <a:lnTo>
                    <a:pt x="14981" y="229389"/>
                  </a:lnTo>
                  <a:cubicBezTo>
                    <a:pt x="6242" y="229389"/>
                    <a:pt x="0" y="222797"/>
                    <a:pt x="0" y="214887"/>
                  </a:cubicBezTo>
                  <a:cubicBezTo>
                    <a:pt x="0" y="205659"/>
                    <a:pt x="6242" y="197749"/>
                    <a:pt x="14981" y="197749"/>
                  </a:cubicBezTo>
                  <a:close/>
                  <a:moveTo>
                    <a:pt x="14981" y="0"/>
                  </a:moveTo>
                  <a:lnTo>
                    <a:pt x="836443" y="0"/>
                  </a:lnTo>
                  <a:cubicBezTo>
                    <a:pt x="843934" y="0"/>
                    <a:pt x="850176" y="6592"/>
                    <a:pt x="850176" y="15820"/>
                  </a:cubicBezTo>
                  <a:cubicBezTo>
                    <a:pt x="850176" y="23730"/>
                    <a:pt x="843934" y="31640"/>
                    <a:pt x="836443" y="31640"/>
                  </a:cubicBezTo>
                  <a:lnTo>
                    <a:pt x="14981" y="31640"/>
                  </a:lnTo>
                  <a:cubicBezTo>
                    <a:pt x="6242" y="31640"/>
                    <a:pt x="0" y="23730"/>
                    <a:pt x="0" y="15820"/>
                  </a:cubicBezTo>
                  <a:cubicBezTo>
                    <a:pt x="0" y="6592"/>
                    <a:pt x="6242" y="0"/>
                    <a:pt x="14981" y="0"/>
                  </a:cubicBezTo>
                  <a:close/>
                </a:path>
              </a:pathLst>
            </a:custGeom>
            <a:solidFill>
              <a:srgbClr val="40409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93" name="Freeform 30">
              <a:extLst>
                <a:ext uri="{FF2B5EF4-FFF2-40B4-BE49-F238E27FC236}">
                  <a16:creationId xmlns:a16="http://schemas.microsoft.com/office/drawing/2014/main" id="{CA4031A1-30E2-314A-8F92-3871A243545A}"/>
                </a:ext>
              </a:extLst>
            </p:cNvPr>
            <p:cNvSpPr>
              <a:spLocks noChangeArrowheads="1"/>
            </p:cNvSpPr>
            <p:nvPr/>
          </p:nvSpPr>
          <p:spPr bwMode="auto">
            <a:xfrm>
              <a:off x="3669838" y="7989309"/>
              <a:ext cx="1614956" cy="2202713"/>
            </a:xfrm>
            <a:custGeom>
              <a:avLst/>
              <a:gdLst>
                <a:gd name="T0" fmla="*/ 1159 w 1297"/>
                <a:gd name="T1" fmla="*/ 1766 h 1767"/>
                <a:gd name="T2" fmla="*/ 137 w 1297"/>
                <a:gd name="T3" fmla="*/ 1766 h 1767"/>
                <a:gd name="T4" fmla="*/ 137 w 1297"/>
                <a:gd name="T5" fmla="*/ 1766 h 1767"/>
                <a:gd name="T6" fmla="*/ 0 w 1297"/>
                <a:gd name="T7" fmla="*/ 1629 h 1767"/>
                <a:gd name="T8" fmla="*/ 0 w 1297"/>
                <a:gd name="T9" fmla="*/ 137 h 1767"/>
                <a:gd name="T10" fmla="*/ 0 w 1297"/>
                <a:gd name="T11" fmla="*/ 137 h 1767"/>
                <a:gd name="T12" fmla="*/ 137 w 1297"/>
                <a:gd name="T13" fmla="*/ 0 h 1767"/>
                <a:gd name="T14" fmla="*/ 1159 w 1297"/>
                <a:gd name="T15" fmla="*/ 0 h 1767"/>
                <a:gd name="T16" fmla="*/ 1159 w 1297"/>
                <a:gd name="T17" fmla="*/ 0 h 1767"/>
                <a:gd name="T18" fmla="*/ 1296 w 1297"/>
                <a:gd name="T19" fmla="*/ 137 h 1767"/>
                <a:gd name="T20" fmla="*/ 1296 w 1297"/>
                <a:gd name="T21" fmla="*/ 1629 h 1767"/>
                <a:gd name="T22" fmla="*/ 1296 w 1297"/>
                <a:gd name="T23" fmla="*/ 1629 h 1767"/>
                <a:gd name="T24" fmla="*/ 1159 w 1297"/>
                <a:gd name="T25" fmla="*/ 1766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7" h="1767">
                  <a:moveTo>
                    <a:pt x="1159" y="1766"/>
                  </a:moveTo>
                  <a:lnTo>
                    <a:pt x="137" y="1766"/>
                  </a:lnTo>
                  <a:lnTo>
                    <a:pt x="137" y="1766"/>
                  </a:lnTo>
                  <a:cubicBezTo>
                    <a:pt x="62" y="1766"/>
                    <a:pt x="0" y="1705"/>
                    <a:pt x="0" y="1629"/>
                  </a:cubicBezTo>
                  <a:lnTo>
                    <a:pt x="0" y="137"/>
                  </a:lnTo>
                  <a:lnTo>
                    <a:pt x="0" y="137"/>
                  </a:lnTo>
                  <a:cubicBezTo>
                    <a:pt x="0" y="61"/>
                    <a:pt x="62" y="0"/>
                    <a:pt x="137" y="0"/>
                  </a:cubicBezTo>
                  <a:lnTo>
                    <a:pt x="1159" y="0"/>
                  </a:lnTo>
                  <a:lnTo>
                    <a:pt x="1159" y="0"/>
                  </a:lnTo>
                  <a:cubicBezTo>
                    <a:pt x="1235" y="0"/>
                    <a:pt x="1296" y="61"/>
                    <a:pt x="1296" y="137"/>
                  </a:cubicBezTo>
                  <a:lnTo>
                    <a:pt x="1296" y="1629"/>
                  </a:lnTo>
                  <a:lnTo>
                    <a:pt x="1296" y="1629"/>
                  </a:lnTo>
                  <a:cubicBezTo>
                    <a:pt x="1296" y="1705"/>
                    <a:pt x="1235" y="1766"/>
                    <a:pt x="1159" y="1766"/>
                  </a:cubicBezTo>
                </a:path>
              </a:pathLst>
            </a:custGeom>
            <a:solidFill>
              <a:srgbClr val="302B6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4" name="Freeform 31">
              <a:extLst>
                <a:ext uri="{FF2B5EF4-FFF2-40B4-BE49-F238E27FC236}">
                  <a16:creationId xmlns:a16="http://schemas.microsoft.com/office/drawing/2014/main" id="{0396BFDF-997C-3145-83BB-249B76B90936}"/>
                </a:ext>
              </a:extLst>
            </p:cNvPr>
            <p:cNvSpPr>
              <a:spLocks noChangeArrowheads="1"/>
            </p:cNvSpPr>
            <p:nvPr/>
          </p:nvSpPr>
          <p:spPr bwMode="auto">
            <a:xfrm>
              <a:off x="3955476" y="8225515"/>
              <a:ext cx="1043679" cy="1043679"/>
            </a:xfrm>
            <a:custGeom>
              <a:avLst/>
              <a:gdLst>
                <a:gd name="T0" fmla="*/ 835 w 836"/>
                <a:gd name="T1" fmla="*/ 417 h 836"/>
                <a:gd name="T2" fmla="*/ 835 w 836"/>
                <a:gd name="T3" fmla="*/ 417 h 836"/>
                <a:gd name="T4" fmla="*/ 417 w 836"/>
                <a:gd name="T5" fmla="*/ 835 h 836"/>
                <a:gd name="T6" fmla="*/ 417 w 836"/>
                <a:gd name="T7" fmla="*/ 835 h 836"/>
                <a:gd name="T8" fmla="*/ 0 w 836"/>
                <a:gd name="T9" fmla="*/ 417 h 836"/>
                <a:gd name="T10" fmla="*/ 0 w 836"/>
                <a:gd name="T11" fmla="*/ 417 h 836"/>
                <a:gd name="T12" fmla="*/ 417 w 836"/>
                <a:gd name="T13" fmla="*/ 0 h 836"/>
                <a:gd name="T14" fmla="*/ 417 w 836"/>
                <a:gd name="T15" fmla="*/ 0 h 836"/>
                <a:gd name="T16" fmla="*/ 835 w 836"/>
                <a:gd name="T17" fmla="*/ 417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6" h="836">
                  <a:moveTo>
                    <a:pt x="835" y="417"/>
                  </a:moveTo>
                  <a:lnTo>
                    <a:pt x="835" y="417"/>
                  </a:lnTo>
                  <a:cubicBezTo>
                    <a:pt x="835" y="647"/>
                    <a:pt x="648" y="835"/>
                    <a:pt x="417" y="835"/>
                  </a:cubicBezTo>
                  <a:lnTo>
                    <a:pt x="417" y="835"/>
                  </a:lnTo>
                  <a:cubicBezTo>
                    <a:pt x="187" y="835"/>
                    <a:pt x="0" y="647"/>
                    <a:pt x="0" y="417"/>
                  </a:cubicBezTo>
                  <a:lnTo>
                    <a:pt x="0" y="417"/>
                  </a:lnTo>
                  <a:cubicBezTo>
                    <a:pt x="0" y="186"/>
                    <a:pt x="187" y="0"/>
                    <a:pt x="417" y="0"/>
                  </a:cubicBezTo>
                  <a:lnTo>
                    <a:pt x="417" y="0"/>
                  </a:lnTo>
                  <a:cubicBezTo>
                    <a:pt x="648" y="0"/>
                    <a:pt x="835" y="186"/>
                    <a:pt x="835" y="417"/>
                  </a:cubicBezTo>
                </a:path>
              </a:pathLst>
            </a:custGeom>
            <a:solidFill>
              <a:srgbClr val="222248"/>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5" name="Freeform 32">
              <a:extLst>
                <a:ext uri="{FF2B5EF4-FFF2-40B4-BE49-F238E27FC236}">
                  <a16:creationId xmlns:a16="http://schemas.microsoft.com/office/drawing/2014/main" id="{A2C4484C-168C-B246-B699-539DB9AEDCA3}"/>
                </a:ext>
              </a:extLst>
            </p:cNvPr>
            <p:cNvSpPr>
              <a:spLocks noChangeArrowheads="1"/>
            </p:cNvSpPr>
            <p:nvPr/>
          </p:nvSpPr>
          <p:spPr bwMode="auto">
            <a:xfrm>
              <a:off x="4213648" y="8500164"/>
              <a:ext cx="571277" cy="769027"/>
            </a:xfrm>
            <a:custGeom>
              <a:avLst/>
              <a:gdLst>
                <a:gd name="T0" fmla="*/ 364 w 457"/>
                <a:gd name="T1" fmla="*/ 412 h 617"/>
                <a:gd name="T2" fmla="*/ 364 w 457"/>
                <a:gd name="T3" fmla="*/ 412 h 617"/>
                <a:gd name="T4" fmla="*/ 364 w 457"/>
                <a:gd name="T5" fmla="*/ 412 h 617"/>
                <a:gd name="T6" fmla="*/ 287 w 457"/>
                <a:gd name="T7" fmla="*/ 327 h 617"/>
                <a:gd name="T8" fmla="*/ 287 w 457"/>
                <a:gd name="T9" fmla="*/ 321 h 617"/>
                <a:gd name="T10" fmla="*/ 287 w 457"/>
                <a:gd name="T11" fmla="*/ 321 h 617"/>
                <a:gd name="T12" fmla="*/ 367 w 457"/>
                <a:gd name="T13" fmla="*/ 148 h 617"/>
                <a:gd name="T14" fmla="*/ 367 w 457"/>
                <a:gd name="T15" fmla="*/ 148 h 617"/>
                <a:gd name="T16" fmla="*/ 229 w 457"/>
                <a:gd name="T17" fmla="*/ 0 h 617"/>
                <a:gd name="T18" fmla="*/ 229 w 457"/>
                <a:gd name="T19" fmla="*/ 0 h 617"/>
                <a:gd name="T20" fmla="*/ 89 w 457"/>
                <a:gd name="T21" fmla="*/ 148 h 617"/>
                <a:gd name="T22" fmla="*/ 89 w 457"/>
                <a:gd name="T23" fmla="*/ 148 h 617"/>
                <a:gd name="T24" fmla="*/ 170 w 457"/>
                <a:gd name="T25" fmla="*/ 321 h 617"/>
                <a:gd name="T26" fmla="*/ 169 w 457"/>
                <a:gd name="T27" fmla="*/ 327 h 617"/>
                <a:gd name="T28" fmla="*/ 169 w 457"/>
                <a:gd name="T29" fmla="*/ 327 h 617"/>
                <a:gd name="T30" fmla="*/ 93 w 457"/>
                <a:gd name="T31" fmla="*/ 412 h 617"/>
                <a:gd name="T32" fmla="*/ 93 w 457"/>
                <a:gd name="T33" fmla="*/ 412 h 617"/>
                <a:gd name="T34" fmla="*/ 0 w 457"/>
                <a:gd name="T35" fmla="*/ 526 h 617"/>
                <a:gd name="T36" fmla="*/ 0 w 457"/>
                <a:gd name="T37" fmla="*/ 557 h 617"/>
                <a:gd name="T38" fmla="*/ 0 w 457"/>
                <a:gd name="T39" fmla="*/ 557 h 617"/>
                <a:gd name="T40" fmla="*/ 212 w 457"/>
                <a:gd name="T41" fmla="*/ 616 h 617"/>
                <a:gd name="T42" fmla="*/ 212 w 457"/>
                <a:gd name="T43" fmla="*/ 616 h 617"/>
                <a:gd name="T44" fmla="*/ 456 w 457"/>
                <a:gd name="T45" fmla="*/ 537 h 617"/>
                <a:gd name="T46" fmla="*/ 456 w 457"/>
                <a:gd name="T47" fmla="*/ 526 h 617"/>
                <a:gd name="T48" fmla="*/ 456 w 457"/>
                <a:gd name="T49" fmla="*/ 526 h 617"/>
                <a:gd name="T50" fmla="*/ 364 w 457"/>
                <a:gd name="T51" fmla="*/ 41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7" h="617">
                  <a:moveTo>
                    <a:pt x="364" y="412"/>
                  </a:moveTo>
                  <a:lnTo>
                    <a:pt x="364" y="412"/>
                  </a:lnTo>
                  <a:lnTo>
                    <a:pt x="364" y="412"/>
                  </a:lnTo>
                  <a:cubicBezTo>
                    <a:pt x="322" y="403"/>
                    <a:pt x="292" y="369"/>
                    <a:pt x="287" y="327"/>
                  </a:cubicBezTo>
                  <a:lnTo>
                    <a:pt x="287" y="321"/>
                  </a:lnTo>
                  <a:lnTo>
                    <a:pt x="287" y="321"/>
                  </a:lnTo>
                  <a:cubicBezTo>
                    <a:pt x="336" y="285"/>
                    <a:pt x="367" y="208"/>
                    <a:pt x="367" y="148"/>
                  </a:cubicBezTo>
                  <a:lnTo>
                    <a:pt x="367" y="148"/>
                  </a:lnTo>
                  <a:cubicBezTo>
                    <a:pt x="367" y="66"/>
                    <a:pt x="310" y="0"/>
                    <a:pt x="229" y="0"/>
                  </a:cubicBezTo>
                  <a:lnTo>
                    <a:pt x="229" y="0"/>
                  </a:lnTo>
                  <a:cubicBezTo>
                    <a:pt x="147" y="0"/>
                    <a:pt x="89" y="66"/>
                    <a:pt x="89" y="148"/>
                  </a:cubicBezTo>
                  <a:lnTo>
                    <a:pt x="89" y="148"/>
                  </a:lnTo>
                  <a:cubicBezTo>
                    <a:pt x="89" y="208"/>
                    <a:pt x="121" y="285"/>
                    <a:pt x="170" y="321"/>
                  </a:cubicBezTo>
                  <a:lnTo>
                    <a:pt x="169" y="327"/>
                  </a:lnTo>
                  <a:lnTo>
                    <a:pt x="169" y="327"/>
                  </a:lnTo>
                  <a:cubicBezTo>
                    <a:pt x="165" y="369"/>
                    <a:pt x="134" y="403"/>
                    <a:pt x="93" y="412"/>
                  </a:cubicBezTo>
                  <a:lnTo>
                    <a:pt x="93" y="412"/>
                  </a:lnTo>
                  <a:cubicBezTo>
                    <a:pt x="39" y="423"/>
                    <a:pt x="0" y="470"/>
                    <a:pt x="0" y="526"/>
                  </a:cubicBezTo>
                  <a:lnTo>
                    <a:pt x="0" y="557"/>
                  </a:lnTo>
                  <a:lnTo>
                    <a:pt x="0" y="557"/>
                  </a:lnTo>
                  <a:cubicBezTo>
                    <a:pt x="63" y="594"/>
                    <a:pt x="135" y="616"/>
                    <a:pt x="212" y="616"/>
                  </a:cubicBezTo>
                  <a:lnTo>
                    <a:pt x="212" y="616"/>
                  </a:lnTo>
                  <a:cubicBezTo>
                    <a:pt x="303" y="616"/>
                    <a:pt x="388" y="586"/>
                    <a:pt x="456" y="537"/>
                  </a:cubicBezTo>
                  <a:lnTo>
                    <a:pt x="456" y="526"/>
                  </a:lnTo>
                  <a:lnTo>
                    <a:pt x="456" y="526"/>
                  </a:lnTo>
                  <a:cubicBezTo>
                    <a:pt x="456" y="470"/>
                    <a:pt x="418" y="423"/>
                    <a:pt x="364" y="412"/>
                  </a:cubicBezTo>
                </a:path>
              </a:pathLst>
            </a:custGeom>
            <a:solidFill>
              <a:srgbClr val="40409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6" name="Freeform 95">
              <a:extLst>
                <a:ext uri="{FF2B5EF4-FFF2-40B4-BE49-F238E27FC236}">
                  <a16:creationId xmlns:a16="http://schemas.microsoft.com/office/drawing/2014/main" id="{4E1A9739-5895-0F4B-B1F0-94CEBAE1D14A}"/>
                </a:ext>
              </a:extLst>
            </p:cNvPr>
            <p:cNvSpPr>
              <a:spLocks noChangeArrowheads="1"/>
            </p:cNvSpPr>
            <p:nvPr/>
          </p:nvSpPr>
          <p:spPr bwMode="auto">
            <a:xfrm>
              <a:off x="4076323" y="9428491"/>
              <a:ext cx="850176" cy="432804"/>
            </a:xfrm>
            <a:custGeom>
              <a:avLst/>
              <a:gdLst>
                <a:gd name="connsiteX0" fmla="*/ 184029 w 850176"/>
                <a:gd name="connsiteY0" fmla="*/ 406481 h 432804"/>
                <a:gd name="connsiteX1" fmla="*/ 681371 w 850176"/>
                <a:gd name="connsiteY1" fmla="*/ 406481 h 432804"/>
                <a:gd name="connsiteX2" fmla="*/ 696367 w 850176"/>
                <a:gd name="connsiteY2" fmla="*/ 420214 h 432804"/>
                <a:gd name="connsiteX3" fmla="*/ 681371 w 850176"/>
                <a:gd name="connsiteY3" fmla="*/ 432804 h 432804"/>
                <a:gd name="connsiteX4" fmla="*/ 184029 w 850176"/>
                <a:gd name="connsiteY4" fmla="*/ 432804 h 432804"/>
                <a:gd name="connsiteX5" fmla="*/ 170283 w 850176"/>
                <a:gd name="connsiteY5" fmla="*/ 420214 h 432804"/>
                <a:gd name="connsiteX6" fmla="*/ 184029 w 850176"/>
                <a:gd name="connsiteY6" fmla="*/ 406481 h 432804"/>
                <a:gd name="connsiteX7" fmla="*/ 14981 w 850176"/>
                <a:gd name="connsiteY7" fmla="*/ 197750 h 432804"/>
                <a:gd name="connsiteX8" fmla="*/ 835195 w 850176"/>
                <a:gd name="connsiteY8" fmla="*/ 197750 h 432804"/>
                <a:gd name="connsiteX9" fmla="*/ 850176 w 850176"/>
                <a:gd name="connsiteY9" fmla="*/ 213570 h 432804"/>
                <a:gd name="connsiteX10" fmla="*/ 835195 w 850176"/>
                <a:gd name="connsiteY10" fmla="*/ 229390 h 432804"/>
                <a:gd name="connsiteX11" fmla="*/ 14981 w 850176"/>
                <a:gd name="connsiteY11" fmla="*/ 229390 h 432804"/>
                <a:gd name="connsiteX12" fmla="*/ 0 w 850176"/>
                <a:gd name="connsiteY12" fmla="*/ 213570 h 432804"/>
                <a:gd name="connsiteX13" fmla="*/ 14981 w 850176"/>
                <a:gd name="connsiteY13" fmla="*/ 197750 h 432804"/>
                <a:gd name="connsiteX14" fmla="*/ 14981 w 850176"/>
                <a:gd name="connsiteY14" fmla="*/ 0 h 432804"/>
                <a:gd name="connsiteX15" fmla="*/ 835195 w 850176"/>
                <a:gd name="connsiteY15" fmla="*/ 0 h 432804"/>
                <a:gd name="connsiteX16" fmla="*/ 850176 w 850176"/>
                <a:gd name="connsiteY16" fmla="*/ 15820 h 432804"/>
                <a:gd name="connsiteX17" fmla="*/ 835195 w 850176"/>
                <a:gd name="connsiteY17" fmla="*/ 31640 h 432804"/>
                <a:gd name="connsiteX18" fmla="*/ 14981 w 850176"/>
                <a:gd name="connsiteY18" fmla="*/ 31640 h 432804"/>
                <a:gd name="connsiteX19" fmla="*/ 0 w 850176"/>
                <a:gd name="connsiteY19" fmla="*/ 15820 h 432804"/>
                <a:gd name="connsiteX20" fmla="*/ 14981 w 850176"/>
                <a:gd name="connsiteY20" fmla="*/ 0 h 43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0176" h="432804">
                  <a:moveTo>
                    <a:pt x="184029" y="406481"/>
                  </a:moveTo>
                  <a:lnTo>
                    <a:pt x="681371" y="406481"/>
                  </a:lnTo>
                  <a:cubicBezTo>
                    <a:pt x="688869" y="406481"/>
                    <a:pt x="696367" y="412203"/>
                    <a:pt x="696367" y="420214"/>
                  </a:cubicBezTo>
                  <a:cubicBezTo>
                    <a:pt x="696367" y="427081"/>
                    <a:pt x="688869" y="432804"/>
                    <a:pt x="681371" y="432804"/>
                  </a:cubicBezTo>
                  <a:lnTo>
                    <a:pt x="184029" y="432804"/>
                  </a:lnTo>
                  <a:cubicBezTo>
                    <a:pt x="175282" y="432804"/>
                    <a:pt x="170283" y="427081"/>
                    <a:pt x="170283" y="420214"/>
                  </a:cubicBezTo>
                  <a:cubicBezTo>
                    <a:pt x="170283" y="412203"/>
                    <a:pt x="175282" y="406481"/>
                    <a:pt x="184029" y="406481"/>
                  </a:cubicBezTo>
                  <a:close/>
                  <a:moveTo>
                    <a:pt x="14981" y="197750"/>
                  </a:moveTo>
                  <a:lnTo>
                    <a:pt x="835195" y="197750"/>
                  </a:lnTo>
                  <a:cubicBezTo>
                    <a:pt x="843934" y="197750"/>
                    <a:pt x="850176" y="205660"/>
                    <a:pt x="850176" y="213570"/>
                  </a:cubicBezTo>
                  <a:cubicBezTo>
                    <a:pt x="850176" y="222798"/>
                    <a:pt x="843934" y="229390"/>
                    <a:pt x="835195" y="229390"/>
                  </a:cubicBezTo>
                  <a:lnTo>
                    <a:pt x="14981" y="229390"/>
                  </a:lnTo>
                  <a:cubicBezTo>
                    <a:pt x="6242" y="229390"/>
                    <a:pt x="0" y="222798"/>
                    <a:pt x="0" y="213570"/>
                  </a:cubicBezTo>
                  <a:cubicBezTo>
                    <a:pt x="0" y="205660"/>
                    <a:pt x="6242" y="197750"/>
                    <a:pt x="14981" y="197750"/>
                  </a:cubicBezTo>
                  <a:close/>
                  <a:moveTo>
                    <a:pt x="14981" y="0"/>
                  </a:moveTo>
                  <a:lnTo>
                    <a:pt x="835195" y="0"/>
                  </a:lnTo>
                  <a:cubicBezTo>
                    <a:pt x="843934" y="0"/>
                    <a:pt x="850176" y="6592"/>
                    <a:pt x="850176" y="15820"/>
                  </a:cubicBezTo>
                  <a:cubicBezTo>
                    <a:pt x="850176" y="25048"/>
                    <a:pt x="843934" y="31640"/>
                    <a:pt x="835195" y="31640"/>
                  </a:cubicBezTo>
                  <a:lnTo>
                    <a:pt x="14981" y="31640"/>
                  </a:lnTo>
                  <a:cubicBezTo>
                    <a:pt x="6242" y="31640"/>
                    <a:pt x="0" y="25048"/>
                    <a:pt x="0" y="15820"/>
                  </a:cubicBezTo>
                  <a:cubicBezTo>
                    <a:pt x="0" y="6592"/>
                    <a:pt x="6242" y="0"/>
                    <a:pt x="14981" y="0"/>
                  </a:cubicBezTo>
                  <a:close/>
                </a:path>
              </a:pathLst>
            </a:custGeom>
            <a:solidFill>
              <a:srgbClr val="40409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97" name="Freeform 36">
              <a:extLst>
                <a:ext uri="{FF2B5EF4-FFF2-40B4-BE49-F238E27FC236}">
                  <a16:creationId xmlns:a16="http://schemas.microsoft.com/office/drawing/2014/main" id="{35C166D1-2A07-554A-A082-B977E8F2423E}"/>
                </a:ext>
              </a:extLst>
            </p:cNvPr>
            <p:cNvSpPr>
              <a:spLocks noChangeArrowheads="1"/>
            </p:cNvSpPr>
            <p:nvPr/>
          </p:nvSpPr>
          <p:spPr bwMode="auto">
            <a:xfrm>
              <a:off x="8492733" y="5385609"/>
              <a:ext cx="2933287" cy="1834677"/>
            </a:xfrm>
            <a:custGeom>
              <a:avLst/>
              <a:gdLst>
                <a:gd name="T0" fmla="*/ 2215 w 2353"/>
                <a:gd name="T1" fmla="*/ 1474 h 1475"/>
                <a:gd name="T2" fmla="*/ 137 w 2353"/>
                <a:gd name="T3" fmla="*/ 1474 h 1475"/>
                <a:gd name="T4" fmla="*/ 137 w 2353"/>
                <a:gd name="T5" fmla="*/ 1474 h 1475"/>
                <a:gd name="T6" fmla="*/ 0 w 2353"/>
                <a:gd name="T7" fmla="*/ 1337 h 1475"/>
                <a:gd name="T8" fmla="*/ 0 w 2353"/>
                <a:gd name="T9" fmla="*/ 137 h 1475"/>
                <a:gd name="T10" fmla="*/ 0 w 2353"/>
                <a:gd name="T11" fmla="*/ 137 h 1475"/>
                <a:gd name="T12" fmla="*/ 137 w 2353"/>
                <a:gd name="T13" fmla="*/ 0 h 1475"/>
                <a:gd name="T14" fmla="*/ 2215 w 2353"/>
                <a:gd name="T15" fmla="*/ 0 h 1475"/>
                <a:gd name="T16" fmla="*/ 2215 w 2353"/>
                <a:gd name="T17" fmla="*/ 0 h 1475"/>
                <a:gd name="T18" fmla="*/ 2352 w 2353"/>
                <a:gd name="T19" fmla="*/ 137 h 1475"/>
                <a:gd name="T20" fmla="*/ 2352 w 2353"/>
                <a:gd name="T21" fmla="*/ 1337 h 1475"/>
                <a:gd name="T22" fmla="*/ 2352 w 2353"/>
                <a:gd name="T23" fmla="*/ 1337 h 1475"/>
                <a:gd name="T24" fmla="*/ 2215 w 2353"/>
                <a:gd name="T25" fmla="*/ 1474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3" h="1475">
                  <a:moveTo>
                    <a:pt x="2215" y="1474"/>
                  </a:moveTo>
                  <a:lnTo>
                    <a:pt x="137" y="1474"/>
                  </a:lnTo>
                  <a:lnTo>
                    <a:pt x="137" y="1474"/>
                  </a:lnTo>
                  <a:cubicBezTo>
                    <a:pt x="61" y="1474"/>
                    <a:pt x="0" y="1413"/>
                    <a:pt x="0" y="1337"/>
                  </a:cubicBezTo>
                  <a:lnTo>
                    <a:pt x="0" y="137"/>
                  </a:lnTo>
                  <a:lnTo>
                    <a:pt x="0" y="137"/>
                  </a:lnTo>
                  <a:cubicBezTo>
                    <a:pt x="0" y="61"/>
                    <a:pt x="61" y="0"/>
                    <a:pt x="137" y="0"/>
                  </a:cubicBezTo>
                  <a:lnTo>
                    <a:pt x="2215" y="0"/>
                  </a:lnTo>
                  <a:lnTo>
                    <a:pt x="2215" y="0"/>
                  </a:lnTo>
                  <a:cubicBezTo>
                    <a:pt x="2291" y="0"/>
                    <a:pt x="2352" y="61"/>
                    <a:pt x="2352" y="137"/>
                  </a:cubicBezTo>
                  <a:lnTo>
                    <a:pt x="2352" y="1337"/>
                  </a:lnTo>
                  <a:lnTo>
                    <a:pt x="2352" y="1337"/>
                  </a:lnTo>
                  <a:cubicBezTo>
                    <a:pt x="2352" y="1413"/>
                    <a:pt x="2291" y="1474"/>
                    <a:pt x="2215" y="1474"/>
                  </a:cubicBezTo>
                </a:path>
              </a:pathLst>
            </a:custGeom>
            <a:solidFill>
              <a:srgbClr val="302B6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8" name="Freeform 97">
              <a:extLst>
                <a:ext uri="{FF2B5EF4-FFF2-40B4-BE49-F238E27FC236}">
                  <a16:creationId xmlns:a16="http://schemas.microsoft.com/office/drawing/2014/main" id="{E7047892-AAD2-B94F-9F60-170CB299017A}"/>
                </a:ext>
              </a:extLst>
            </p:cNvPr>
            <p:cNvSpPr>
              <a:spLocks noChangeArrowheads="1"/>
            </p:cNvSpPr>
            <p:nvPr/>
          </p:nvSpPr>
          <p:spPr bwMode="auto">
            <a:xfrm>
              <a:off x="8844284" y="6039283"/>
              <a:ext cx="2168512" cy="581116"/>
            </a:xfrm>
            <a:custGeom>
              <a:avLst/>
              <a:gdLst>
                <a:gd name="connsiteX0" fmla="*/ 16181 w 2168512"/>
                <a:gd name="connsiteY0" fmla="*/ 554793 h 581116"/>
                <a:gd name="connsiteX1" fmla="*/ 2138339 w 2168512"/>
                <a:gd name="connsiteY1" fmla="*/ 554793 h 581116"/>
                <a:gd name="connsiteX2" fmla="*/ 2152030 w 2168512"/>
                <a:gd name="connsiteY2" fmla="*/ 567382 h 581116"/>
                <a:gd name="connsiteX3" fmla="*/ 2138339 w 2168512"/>
                <a:gd name="connsiteY3" fmla="*/ 581116 h 581116"/>
                <a:gd name="connsiteX4" fmla="*/ 16181 w 2168512"/>
                <a:gd name="connsiteY4" fmla="*/ 581116 h 581116"/>
                <a:gd name="connsiteX5" fmla="*/ 0 w 2168512"/>
                <a:gd name="connsiteY5" fmla="*/ 567382 h 581116"/>
                <a:gd name="connsiteX6" fmla="*/ 16181 w 2168512"/>
                <a:gd name="connsiteY6" fmla="*/ 554793 h 581116"/>
                <a:gd name="connsiteX7" fmla="*/ 14968 w 2168512"/>
                <a:gd name="connsiteY7" fmla="*/ 280140 h 581116"/>
                <a:gd name="connsiteX8" fmla="*/ 2154795 w 2168512"/>
                <a:gd name="connsiteY8" fmla="*/ 280140 h 581116"/>
                <a:gd name="connsiteX9" fmla="*/ 2168512 w 2168512"/>
                <a:gd name="connsiteY9" fmla="*/ 292729 h 581116"/>
                <a:gd name="connsiteX10" fmla="*/ 2154795 w 2168512"/>
                <a:gd name="connsiteY10" fmla="*/ 306463 h 581116"/>
                <a:gd name="connsiteX11" fmla="*/ 14968 w 2168512"/>
                <a:gd name="connsiteY11" fmla="*/ 306463 h 581116"/>
                <a:gd name="connsiteX12" fmla="*/ 4 w 2168512"/>
                <a:gd name="connsiteY12" fmla="*/ 292729 h 581116"/>
                <a:gd name="connsiteX13" fmla="*/ 14968 w 2168512"/>
                <a:gd name="connsiteY13" fmla="*/ 280140 h 581116"/>
                <a:gd name="connsiteX14" fmla="*/ 14968 w 2168512"/>
                <a:gd name="connsiteY14" fmla="*/ 0 h 581116"/>
                <a:gd name="connsiteX15" fmla="*/ 2154795 w 2168512"/>
                <a:gd name="connsiteY15" fmla="*/ 0 h 581116"/>
                <a:gd name="connsiteX16" fmla="*/ 2168512 w 2168512"/>
                <a:gd name="connsiteY16" fmla="*/ 17138 h 581116"/>
                <a:gd name="connsiteX17" fmla="*/ 2154795 w 2168512"/>
                <a:gd name="connsiteY17" fmla="*/ 31640 h 581116"/>
                <a:gd name="connsiteX18" fmla="*/ 14968 w 2168512"/>
                <a:gd name="connsiteY18" fmla="*/ 31640 h 581116"/>
                <a:gd name="connsiteX19" fmla="*/ 4 w 2168512"/>
                <a:gd name="connsiteY19" fmla="*/ 17138 h 581116"/>
                <a:gd name="connsiteX20" fmla="*/ 14968 w 2168512"/>
                <a:gd name="connsiteY20" fmla="*/ 0 h 58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68512" h="581116">
                  <a:moveTo>
                    <a:pt x="16181" y="554793"/>
                  </a:moveTo>
                  <a:lnTo>
                    <a:pt x="2138339" y="554793"/>
                  </a:lnTo>
                  <a:cubicBezTo>
                    <a:pt x="2147052" y="554793"/>
                    <a:pt x="2152030" y="560516"/>
                    <a:pt x="2152030" y="567382"/>
                  </a:cubicBezTo>
                  <a:cubicBezTo>
                    <a:pt x="2152030" y="575393"/>
                    <a:pt x="2147052" y="581116"/>
                    <a:pt x="2138339" y="581116"/>
                  </a:cubicBezTo>
                  <a:lnTo>
                    <a:pt x="16181" y="581116"/>
                  </a:lnTo>
                  <a:cubicBezTo>
                    <a:pt x="7468" y="581116"/>
                    <a:pt x="0" y="575393"/>
                    <a:pt x="0" y="567382"/>
                  </a:cubicBezTo>
                  <a:cubicBezTo>
                    <a:pt x="0" y="560516"/>
                    <a:pt x="7468" y="554793"/>
                    <a:pt x="16181" y="554793"/>
                  </a:cubicBezTo>
                  <a:close/>
                  <a:moveTo>
                    <a:pt x="14968" y="280140"/>
                  </a:moveTo>
                  <a:lnTo>
                    <a:pt x="2154795" y="280140"/>
                  </a:lnTo>
                  <a:cubicBezTo>
                    <a:pt x="2162277" y="280140"/>
                    <a:pt x="2168512" y="285863"/>
                    <a:pt x="2168512" y="292729"/>
                  </a:cubicBezTo>
                  <a:cubicBezTo>
                    <a:pt x="2168512" y="300740"/>
                    <a:pt x="2162277" y="306463"/>
                    <a:pt x="2154795" y="306463"/>
                  </a:cubicBezTo>
                  <a:lnTo>
                    <a:pt x="14968" y="306463"/>
                  </a:lnTo>
                  <a:cubicBezTo>
                    <a:pt x="6239" y="306463"/>
                    <a:pt x="4" y="300740"/>
                    <a:pt x="4" y="292729"/>
                  </a:cubicBezTo>
                  <a:cubicBezTo>
                    <a:pt x="4" y="285863"/>
                    <a:pt x="6239" y="280140"/>
                    <a:pt x="14968" y="280140"/>
                  </a:cubicBezTo>
                  <a:close/>
                  <a:moveTo>
                    <a:pt x="14968" y="0"/>
                  </a:moveTo>
                  <a:lnTo>
                    <a:pt x="2154795" y="0"/>
                  </a:lnTo>
                  <a:cubicBezTo>
                    <a:pt x="2162277" y="0"/>
                    <a:pt x="2168512" y="7910"/>
                    <a:pt x="2168512" y="17138"/>
                  </a:cubicBezTo>
                  <a:cubicBezTo>
                    <a:pt x="2168512" y="25048"/>
                    <a:pt x="2162277" y="31640"/>
                    <a:pt x="2154795" y="31640"/>
                  </a:cubicBezTo>
                  <a:lnTo>
                    <a:pt x="14968" y="31640"/>
                  </a:lnTo>
                  <a:cubicBezTo>
                    <a:pt x="6239" y="31640"/>
                    <a:pt x="4" y="25048"/>
                    <a:pt x="4" y="17138"/>
                  </a:cubicBezTo>
                  <a:cubicBezTo>
                    <a:pt x="4" y="7910"/>
                    <a:pt x="6239" y="0"/>
                    <a:pt x="14968" y="0"/>
                  </a:cubicBezTo>
                  <a:close/>
                </a:path>
              </a:pathLst>
            </a:custGeom>
            <a:solidFill>
              <a:srgbClr val="40409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99" name="Freeform 98">
              <a:extLst>
                <a:ext uri="{FF2B5EF4-FFF2-40B4-BE49-F238E27FC236}">
                  <a16:creationId xmlns:a16="http://schemas.microsoft.com/office/drawing/2014/main" id="{CCB1CFBF-BBD5-A842-9087-CB36D823D7CE}"/>
                </a:ext>
              </a:extLst>
            </p:cNvPr>
            <p:cNvSpPr>
              <a:spLocks noChangeArrowheads="1"/>
            </p:cNvSpPr>
            <p:nvPr/>
          </p:nvSpPr>
          <p:spPr bwMode="auto">
            <a:xfrm>
              <a:off x="8679496" y="5550400"/>
              <a:ext cx="613964" cy="163534"/>
            </a:xfrm>
            <a:custGeom>
              <a:avLst/>
              <a:gdLst>
                <a:gd name="connsiteX0" fmla="*/ 532197 w 613964"/>
                <a:gd name="connsiteY0" fmla="*/ 0 h 163534"/>
                <a:gd name="connsiteX1" fmla="*/ 613964 w 613964"/>
                <a:gd name="connsiteY1" fmla="*/ 81767 h 163534"/>
                <a:gd name="connsiteX2" fmla="*/ 532197 w 613964"/>
                <a:gd name="connsiteY2" fmla="*/ 163534 h 163534"/>
                <a:gd name="connsiteX3" fmla="*/ 450430 w 613964"/>
                <a:gd name="connsiteY3" fmla="*/ 81767 h 163534"/>
                <a:gd name="connsiteX4" fmla="*/ 532197 w 613964"/>
                <a:gd name="connsiteY4" fmla="*/ 0 h 163534"/>
                <a:gd name="connsiteX5" fmla="*/ 306984 w 613964"/>
                <a:gd name="connsiteY5" fmla="*/ 0 h 163534"/>
                <a:gd name="connsiteX6" fmla="*/ 388751 w 613964"/>
                <a:gd name="connsiteY6" fmla="*/ 81767 h 163534"/>
                <a:gd name="connsiteX7" fmla="*/ 306984 w 613964"/>
                <a:gd name="connsiteY7" fmla="*/ 163534 h 163534"/>
                <a:gd name="connsiteX8" fmla="*/ 225217 w 613964"/>
                <a:gd name="connsiteY8" fmla="*/ 81767 h 163534"/>
                <a:gd name="connsiteX9" fmla="*/ 306984 w 613964"/>
                <a:gd name="connsiteY9" fmla="*/ 0 h 163534"/>
                <a:gd name="connsiteX10" fmla="*/ 81148 w 613964"/>
                <a:gd name="connsiteY10" fmla="*/ 0 h 163534"/>
                <a:gd name="connsiteX11" fmla="*/ 163544 w 613964"/>
                <a:gd name="connsiteY11" fmla="*/ 81767 h 163534"/>
                <a:gd name="connsiteX12" fmla="*/ 81148 w 613964"/>
                <a:gd name="connsiteY12" fmla="*/ 163534 h 163534"/>
                <a:gd name="connsiteX13" fmla="*/ 0 w 613964"/>
                <a:gd name="connsiteY13" fmla="*/ 81767 h 163534"/>
                <a:gd name="connsiteX14" fmla="*/ 81148 w 613964"/>
                <a:gd name="connsiteY14" fmla="*/ 0 h 16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3964" h="163534">
                  <a:moveTo>
                    <a:pt x="532197" y="0"/>
                  </a:moveTo>
                  <a:cubicBezTo>
                    <a:pt x="577483" y="0"/>
                    <a:pt x="613964" y="35223"/>
                    <a:pt x="613964" y="81767"/>
                  </a:cubicBezTo>
                  <a:cubicBezTo>
                    <a:pt x="613964" y="127054"/>
                    <a:pt x="577483" y="163534"/>
                    <a:pt x="532197" y="163534"/>
                  </a:cubicBezTo>
                  <a:cubicBezTo>
                    <a:pt x="486911" y="163534"/>
                    <a:pt x="450430" y="127054"/>
                    <a:pt x="450430" y="81767"/>
                  </a:cubicBezTo>
                  <a:cubicBezTo>
                    <a:pt x="450430" y="35223"/>
                    <a:pt x="486911" y="0"/>
                    <a:pt x="532197" y="0"/>
                  </a:cubicBezTo>
                  <a:close/>
                  <a:moveTo>
                    <a:pt x="306984" y="0"/>
                  </a:moveTo>
                  <a:cubicBezTo>
                    <a:pt x="352270" y="0"/>
                    <a:pt x="388751" y="35223"/>
                    <a:pt x="388751" y="81767"/>
                  </a:cubicBezTo>
                  <a:cubicBezTo>
                    <a:pt x="388751" y="127054"/>
                    <a:pt x="352270" y="163534"/>
                    <a:pt x="306984" y="163534"/>
                  </a:cubicBezTo>
                  <a:cubicBezTo>
                    <a:pt x="261698" y="163534"/>
                    <a:pt x="225217" y="127054"/>
                    <a:pt x="225217" y="81767"/>
                  </a:cubicBezTo>
                  <a:cubicBezTo>
                    <a:pt x="225217" y="35223"/>
                    <a:pt x="261698" y="0"/>
                    <a:pt x="306984" y="0"/>
                  </a:cubicBezTo>
                  <a:close/>
                  <a:moveTo>
                    <a:pt x="81148" y="0"/>
                  </a:moveTo>
                  <a:cubicBezTo>
                    <a:pt x="126091" y="0"/>
                    <a:pt x="163544" y="35223"/>
                    <a:pt x="163544" y="81767"/>
                  </a:cubicBezTo>
                  <a:cubicBezTo>
                    <a:pt x="163544" y="127054"/>
                    <a:pt x="126091" y="163534"/>
                    <a:pt x="81148" y="163534"/>
                  </a:cubicBezTo>
                  <a:cubicBezTo>
                    <a:pt x="37453" y="163534"/>
                    <a:pt x="0" y="127054"/>
                    <a:pt x="0" y="81767"/>
                  </a:cubicBezTo>
                  <a:cubicBezTo>
                    <a:pt x="0" y="35223"/>
                    <a:pt x="37453" y="0"/>
                    <a:pt x="81148" y="0"/>
                  </a:cubicBezTo>
                  <a:close/>
                </a:path>
              </a:pathLst>
            </a:custGeom>
            <a:solidFill>
              <a:srgbClr val="40409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00" name="Freeform 99">
              <a:extLst>
                <a:ext uri="{FF2B5EF4-FFF2-40B4-BE49-F238E27FC236}">
                  <a16:creationId xmlns:a16="http://schemas.microsoft.com/office/drawing/2014/main" id="{F29A4ED1-0CC3-A543-888D-3B92A0129456}"/>
                </a:ext>
              </a:extLst>
            </p:cNvPr>
            <p:cNvSpPr>
              <a:spLocks noChangeArrowheads="1"/>
            </p:cNvSpPr>
            <p:nvPr/>
          </p:nvSpPr>
          <p:spPr bwMode="auto">
            <a:xfrm>
              <a:off x="9283731" y="7967341"/>
              <a:ext cx="2141039" cy="2097097"/>
            </a:xfrm>
            <a:custGeom>
              <a:avLst/>
              <a:gdLst>
                <a:gd name="connsiteX0" fmla="*/ 1708337 w 2141039"/>
                <a:gd name="connsiteY0" fmla="*/ 1065647 h 2097097"/>
                <a:gd name="connsiteX1" fmla="*/ 2141039 w 2141039"/>
                <a:gd name="connsiteY1" fmla="*/ 1065647 h 2097097"/>
                <a:gd name="connsiteX2" fmla="*/ 2141039 w 2141039"/>
                <a:gd name="connsiteY2" fmla="*/ 2097091 h 2097097"/>
                <a:gd name="connsiteX3" fmla="*/ 1708337 w 2141039"/>
                <a:gd name="connsiteY3" fmla="*/ 2097091 h 2097097"/>
                <a:gd name="connsiteX4" fmla="*/ 834944 w 2141039"/>
                <a:gd name="connsiteY4" fmla="*/ 659165 h 2097097"/>
                <a:gd name="connsiteX5" fmla="*/ 1267653 w 2141039"/>
                <a:gd name="connsiteY5" fmla="*/ 659165 h 2097097"/>
                <a:gd name="connsiteX6" fmla="*/ 1267653 w 2141039"/>
                <a:gd name="connsiteY6" fmla="*/ 2097097 h 2097097"/>
                <a:gd name="connsiteX7" fmla="*/ 834944 w 2141039"/>
                <a:gd name="connsiteY7" fmla="*/ 2097097 h 2097097"/>
                <a:gd name="connsiteX8" fmla="*/ 0 w 2141039"/>
                <a:gd name="connsiteY8" fmla="*/ 0 h 2097097"/>
                <a:gd name="connsiteX9" fmla="*/ 432705 w 2141039"/>
                <a:gd name="connsiteY9" fmla="*/ 0 h 2097097"/>
                <a:gd name="connsiteX10" fmla="*/ 432705 w 2141039"/>
                <a:gd name="connsiteY10" fmla="*/ 2097097 h 2097097"/>
                <a:gd name="connsiteX11" fmla="*/ 0 w 2141039"/>
                <a:gd name="connsiteY11" fmla="*/ 2097097 h 209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1039" h="2097097">
                  <a:moveTo>
                    <a:pt x="1708337" y="1065647"/>
                  </a:moveTo>
                  <a:lnTo>
                    <a:pt x="2141039" y="1065647"/>
                  </a:lnTo>
                  <a:lnTo>
                    <a:pt x="2141039" y="2097091"/>
                  </a:lnTo>
                  <a:lnTo>
                    <a:pt x="1708337" y="2097091"/>
                  </a:lnTo>
                  <a:close/>
                  <a:moveTo>
                    <a:pt x="834944" y="659165"/>
                  </a:moveTo>
                  <a:lnTo>
                    <a:pt x="1267653" y="659165"/>
                  </a:lnTo>
                  <a:lnTo>
                    <a:pt x="1267653" y="2097097"/>
                  </a:lnTo>
                  <a:lnTo>
                    <a:pt x="834944" y="2097097"/>
                  </a:lnTo>
                  <a:close/>
                  <a:moveTo>
                    <a:pt x="0" y="0"/>
                  </a:moveTo>
                  <a:lnTo>
                    <a:pt x="432705" y="0"/>
                  </a:lnTo>
                  <a:lnTo>
                    <a:pt x="432705" y="2097097"/>
                  </a:lnTo>
                  <a:lnTo>
                    <a:pt x="0" y="2097097"/>
                  </a:lnTo>
                  <a:close/>
                </a:path>
              </a:pathLst>
            </a:custGeom>
            <a:solidFill>
              <a:srgbClr val="302B6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01" name="Freeform 46">
              <a:extLst>
                <a:ext uri="{FF2B5EF4-FFF2-40B4-BE49-F238E27FC236}">
                  <a16:creationId xmlns:a16="http://schemas.microsoft.com/office/drawing/2014/main" id="{188B3B04-2F3B-E64E-9D61-97C517B86209}"/>
                </a:ext>
              </a:extLst>
            </p:cNvPr>
            <p:cNvSpPr>
              <a:spLocks noChangeArrowheads="1"/>
            </p:cNvSpPr>
            <p:nvPr/>
          </p:nvSpPr>
          <p:spPr bwMode="auto">
            <a:xfrm>
              <a:off x="9322184" y="7571841"/>
              <a:ext cx="2422432" cy="2186233"/>
            </a:xfrm>
            <a:custGeom>
              <a:avLst/>
              <a:gdLst>
                <a:gd name="T0" fmla="*/ 1835 w 1946"/>
                <a:gd name="T1" fmla="*/ 1533 h 1754"/>
                <a:gd name="T2" fmla="*/ 1835 w 1946"/>
                <a:gd name="T3" fmla="*/ 1533 h 1754"/>
                <a:gd name="T4" fmla="*/ 1804 w 1946"/>
                <a:gd name="T5" fmla="*/ 1537 h 1754"/>
                <a:gd name="T6" fmla="*/ 1471 w 1946"/>
                <a:gd name="T7" fmla="*/ 1026 h 1754"/>
                <a:gd name="T8" fmla="*/ 1471 w 1946"/>
                <a:gd name="T9" fmla="*/ 1026 h 1754"/>
                <a:gd name="T10" fmla="*/ 1496 w 1946"/>
                <a:gd name="T11" fmla="*/ 955 h 1754"/>
                <a:gd name="T12" fmla="*/ 1496 w 1946"/>
                <a:gd name="T13" fmla="*/ 955 h 1754"/>
                <a:gd name="T14" fmla="*/ 1387 w 1946"/>
                <a:gd name="T15" fmla="*/ 845 h 1754"/>
                <a:gd name="T16" fmla="*/ 1387 w 1946"/>
                <a:gd name="T17" fmla="*/ 845 h 1754"/>
                <a:gd name="T18" fmla="*/ 1277 w 1946"/>
                <a:gd name="T19" fmla="*/ 955 h 1754"/>
                <a:gd name="T20" fmla="*/ 1277 w 1946"/>
                <a:gd name="T21" fmla="*/ 955 h 1754"/>
                <a:gd name="T22" fmla="*/ 1284 w 1946"/>
                <a:gd name="T23" fmla="*/ 993 h 1754"/>
                <a:gd name="T24" fmla="*/ 877 w 1946"/>
                <a:gd name="T25" fmla="*/ 1305 h 1754"/>
                <a:gd name="T26" fmla="*/ 877 w 1946"/>
                <a:gd name="T27" fmla="*/ 1305 h 1754"/>
                <a:gd name="T28" fmla="*/ 822 w 1946"/>
                <a:gd name="T29" fmla="*/ 1285 h 1754"/>
                <a:gd name="T30" fmla="*/ 728 w 1946"/>
                <a:gd name="T31" fmla="*/ 858 h 1754"/>
                <a:gd name="T32" fmla="*/ 414 w 1946"/>
                <a:gd name="T33" fmla="*/ 907 h 1754"/>
                <a:gd name="T34" fmla="*/ 414 w 1946"/>
                <a:gd name="T35" fmla="*/ 907 h 1754"/>
                <a:gd name="T36" fmla="*/ 321 w 1946"/>
                <a:gd name="T37" fmla="*/ 845 h 1754"/>
                <a:gd name="T38" fmla="*/ 166 w 1946"/>
                <a:gd name="T39" fmla="*/ 205 h 1754"/>
                <a:gd name="T40" fmla="*/ 166 w 1946"/>
                <a:gd name="T41" fmla="*/ 205 h 1754"/>
                <a:gd name="T42" fmla="*/ 220 w 1946"/>
                <a:gd name="T43" fmla="*/ 110 h 1754"/>
                <a:gd name="T44" fmla="*/ 220 w 1946"/>
                <a:gd name="T45" fmla="*/ 110 h 1754"/>
                <a:gd name="T46" fmla="*/ 110 w 1946"/>
                <a:gd name="T47" fmla="*/ 0 h 1754"/>
                <a:gd name="T48" fmla="*/ 110 w 1946"/>
                <a:gd name="T49" fmla="*/ 0 h 1754"/>
                <a:gd name="T50" fmla="*/ 0 w 1946"/>
                <a:gd name="T51" fmla="*/ 110 h 1754"/>
                <a:gd name="T52" fmla="*/ 0 w 1946"/>
                <a:gd name="T53" fmla="*/ 110 h 1754"/>
                <a:gd name="T54" fmla="*/ 104 w 1946"/>
                <a:gd name="T55" fmla="*/ 220 h 1754"/>
                <a:gd name="T56" fmla="*/ 260 w 1946"/>
                <a:gd name="T57" fmla="*/ 860 h 1754"/>
                <a:gd name="T58" fmla="*/ 260 w 1946"/>
                <a:gd name="T59" fmla="*/ 860 h 1754"/>
                <a:gd name="T60" fmla="*/ 206 w 1946"/>
                <a:gd name="T61" fmla="*/ 955 h 1754"/>
                <a:gd name="T62" fmla="*/ 206 w 1946"/>
                <a:gd name="T63" fmla="*/ 955 h 1754"/>
                <a:gd name="T64" fmla="*/ 315 w 1946"/>
                <a:gd name="T65" fmla="*/ 1065 h 1754"/>
                <a:gd name="T66" fmla="*/ 315 w 1946"/>
                <a:gd name="T67" fmla="*/ 1065 h 1754"/>
                <a:gd name="T68" fmla="*/ 424 w 1946"/>
                <a:gd name="T69" fmla="*/ 970 h 1754"/>
                <a:gd name="T70" fmla="*/ 679 w 1946"/>
                <a:gd name="T71" fmla="*/ 930 h 1754"/>
                <a:gd name="T72" fmla="*/ 759 w 1946"/>
                <a:gd name="T73" fmla="*/ 1299 h 1754"/>
                <a:gd name="T74" fmla="*/ 759 w 1946"/>
                <a:gd name="T75" fmla="*/ 1299 h 1754"/>
                <a:gd name="T76" fmla="*/ 703 w 1946"/>
                <a:gd name="T77" fmla="*/ 1395 h 1754"/>
                <a:gd name="T78" fmla="*/ 703 w 1946"/>
                <a:gd name="T79" fmla="*/ 1395 h 1754"/>
                <a:gd name="T80" fmla="*/ 813 w 1946"/>
                <a:gd name="T81" fmla="*/ 1505 h 1754"/>
                <a:gd name="T82" fmla="*/ 813 w 1946"/>
                <a:gd name="T83" fmla="*/ 1505 h 1754"/>
                <a:gd name="T84" fmla="*/ 923 w 1946"/>
                <a:gd name="T85" fmla="*/ 1395 h 1754"/>
                <a:gd name="T86" fmla="*/ 923 w 1946"/>
                <a:gd name="T87" fmla="*/ 1395 h 1754"/>
                <a:gd name="T88" fmla="*/ 916 w 1946"/>
                <a:gd name="T89" fmla="*/ 1356 h 1754"/>
                <a:gd name="T90" fmla="*/ 1323 w 1946"/>
                <a:gd name="T91" fmla="*/ 1044 h 1754"/>
                <a:gd name="T92" fmla="*/ 1323 w 1946"/>
                <a:gd name="T93" fmla="*/ 1044 h 1754"/>
                <a:gd name="T94" fmla="*/ 1387 w 1946"/>
                <a:gd name="T95" fmla="*/ 1065 h 1754"/>
                <a:gd name="T96" fmla="*/ 1387 w 1946"/>
                <a:gd name="T97" fmla="*/ 1065 h 1754"/>
                <a:gd name="T98" fmla="*/ 1417 w 1946"/>
                <a:gd name="T99" fmla="*/ 1060 h 1754"/>
                <a:gd name="T100" fmla="*/ 1751 w 1946"/>
                <a:gd name="T101" fmla="*/ 1572 h 1754"/>
                <a:gd name="T102" fmla="*/ 1751 w 1946"/>
                <a:gd name="T103" fmla="*/ 1572 h 1754"/>
                <a:gd name="T104" fmla="*/ 1725 w 1946"/>
                <a:gd name="T105" fmla="*/ 1643 h 1754"/>
                <a:gd name="T106" fmla="*/ 1725 w 1946"/>
                <a:gd name="T107" fmla="*/ 1643 h 1754"/>
                <a:gd name="T108" fmla="*/ 1835 w 1946"/>
                <a:gd name="T109" fmla="*/ 1753 h 1754"/>
                <a:gd name="T110" fmla="*/ 1835 w 1946"/>
                <a:gd name="T111" fmla="*/ 1753 h 1754"/>
                <a:gd name="T112" fmla="*/ 1945 w 1946"/>
                <a:gd name="T113" fmla="*/ 1643 h 1754"/>
                <a:gd name="T114" fmla="*/ 1945 w 1946"/>
                <a:gd name="T115" fmla="*/ 1643 h 1754"/>
                <a:gd name="T116" fmla="*/ 1835 w 1946"/>
                <a:gd name="T117" fmla="*/ 1533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6" h="1754">
                  <a:moveTo>
                    <a:pt x="1835" y="1533"/>
                  </a:moveTo>
                  <a:lnTo>
                    <a:pt x="1835" y="1533"/>
                  </a:lnTo>
                  <a:cubicBezTo>
                    <a:pt x="1825" y="1533"/>
                    <a:pt x="1814" y="1535"/>
                    <a:pt x="1804" y="1537"/>
                  </a:cubicBezTo>
                  <a:lnTo>
                    <a:pt x="1471" y="1026"/>
                  </a:lnTo>
                  <a:lnTo>
                    <a:pt x="1471" y="1026"/>
                  </a:lnTo>
                  <a:cubicBezTo>
                    <a:pt x="1486" y="1006"/>
                    <a:pt x="1496" y="982"/>
                    <a:pt x="1496" y="955"/>
                  </a:cubicBezTo>
                  <a:lnTo>
                    <a:pt x="1496" y="955"/>
                  </a:lnTo>
                  <a:cubicBezTo>
                    <a:pt x="1496" y="895"/>
                    <a:pt x="1447" y="845"/>
                    <a:pt x="1387" y="845"/>
                  </a:cubicBezTo>
                  <a:lnTo>
                    <a:pt x="1387" y="845"/>
                  </a:lnTo>
                  <a:cubicBezTo>
                    <a:pt x="1326" y="845"/>
                    <a:pt x="1277" y="895"/>
                    <a:pt x="1277" y="955"/>
                  </a:cubicBezTo>
                  <a:lnTo>
                    <a:pt x="1277" y="955"/>
                  </a:lnTo>
                  <a:cubicBezTo>
                    <a:pt x="1277" y="968"/>
                    <a:pt x="1279" y="981"/>
                    <a:pt x="1284" y="993"/>
                  </a:cubicBezTo>
                  <a:lnTo>
                    <a:pt x="877" y="1305"/>
                  </a:lnTo>
                  <a:lnTo>
                    <a:pt x="877" y="1305"/>
                  </a:lnTo>
                  <a:cubicBezTo>
                    <a:pt x="862" y="1294"/>
                    <a:pt x="842" y="1287"/>
                    <a:pt x="822" y="1285"/>
                  </a:cubicBezTo>
                  <a:lnTo>
                    <a:pt x="728" y="858"/>
                  </a:lnTo>
                  <a:lnTo>
                    <a:pt x="414" y="907"/>
                  </a:lnTo>
                  <a:lnTo>
                    <a:pt x="414" y="907"/>
                  </a:lnTo>
                  <a:cubicBezTo>
                    <a:pt x="397" y="872"/>
                    <a:pt x="363" y="847"/>
                    <a:pt x="321" y="845"/>
                  </a:cubicBezTo>
                  <a:lnTo>
                    <a:pt x="166" y="205"/>
                  </a:lnTo>
                  <a:lnTo>
                    <a:pt x="166" y="205"/>
                  </a:lnTo>
                  <a:cubicBezTo>
                    <a:pt x="198" y="185"/>
                    <a:pt x="220" y="151"/>
                    <a:pt x="220" y="110"/>
                  </a:cubicBezTo>
                  <a:lnTo>
                    <a:pt x="220" y="110"/>
                  </a:lnTo>
                  <a:cubicBezTo>
                    <a:pt x="220" y="50"/>
                    <a:pt x="171" y="0"/>
                    <a:pt x="110" y="0"/>
                  </a:cubicBezTo>
                  <a:lnTo>
                    <a:pt x="110" y="0"/>
                  </a:lnTo>
                  <a:cubicBezTo>
                    <a:pt x="49" y="0"/>
                    <a:pt x="0" y="50"/>
                    <a:pt x="0" y="110"/>
                  </a:cubicBezTo>
                  <a:lnTo>
                    <a:pt x="0" y="110"/>
                  </a:lnTo>
                  <a:cubicBezTo>
                    <a:pt x="0" y="169"/>
                    <a:pt x="46" y="217"/>
                    <a:pt x="104" y="220"/>
                  </a:cubicBezTo>
                  <a:lnTo>
                    <a:pt x="260" y="860"/>
                  </a:lnTo>
                  <a:lnTo>
                    <a:pt x="260" y="860"/>
                  </a:lnTo>
                  <a:cubicBezTo>
                    <a:pt x="227" y="880"/>
                    <a:pt x="206" y="914"/>
                    <a:pt x="206" y="955"/>
                  </a:cubicBezTo>
                  <a:lnTo>
                    <a:pt x="206" y="955"/>
                  </a:lnTo>
                  <a:cubicBezTo>
                    <a:pt x="206" y="1016"/>
                    <a:pt x="255" y="1065"/>
                    <a:pt x="315" y="1065"/>
                  </a:cubicBezTo>
                  <a:lnTo>
                    <a:pt x="315" y="1065"/>
                  </a:lnTo>
                  <a:cubicBezTo>
                    <a:pt x="371" y="1065"/>
                    <a:pt x="417" y="1023"/>
                    <a:pt x="424" y="970"/>
                  </a:cubicBezTo>
                  <a:lnTo>
                    <a:pt x="679" y="930"/>
                  </a:lnTo>
                  <a:lnTo>
                    <a:pt x="759" y="1299"/>
                  </a:lnTo>
                  <a:lnTo>
                    <a:pt x="759" y="1299"/>
                  </a:lnTo>
                  <a:cubicBezTo>
                    <a:pt x="726" y="1317"/>
                    <a:pt x="703" y="1354"/>
                    <a:pt x="703" y="1395"/>
                  </a:cubicBezTo>
                  <a:lnTo>
                    <a:pt x="703" y="1395"/>
                  </a:lnTo>
                  <a:cubicBezTo>
                    <a:pt x="703" y="1455"/>
                    <a:pt x="753" y="1505"/>
                    <a:pt x="813" y="1505"/>
                  </a:cubicBezTo>
                  <a:lnTo>
                    <a:pt x="813" y="1505"/>
                  </a:lnTo>
                  <a:cubicBezTo>
                    <a:pt x="874" y="1505"/>
                    <a:pt x="923" y="1455"/>
                    <a:pt x="923" y="1395"/>
                  </a:cubicBezTo>
                  <a:lnTo>
                    <a:pt x="923" y="1395"/>
                  </a:lnTo>
                  <a:cubicBezTo>
                    <a:pt x="923" y="1381"/>
                    <a:pt x="920" y="1368"/>
                    <a:pt x="916" y="1356"/>
                  </a:cubicBezTo>
                  <a:lnTo>
                    <a:pt x="1323" y="1044"/>
                  </a:lnTo>
                  <a:lnTo>
                    <a:pt x="1323" y="1044"/>
                  </a:lnTo>
                  <a:cubicBezTo>
                    <a:pt x="1340" y="1057"/>
                    <a:pt x="1362" y="1065"/>
                    <a:pt x="1387" y="1065"/>
                  </a:cubicBezTo>
                  <a:lnTo>
                    <a:pt x="1387" y="1065"/>
                  </a:lnTo>
                  <a:cubicBezTo>
                    <a:pt x="1397" y="1065"/>
                    <a:pt x="1408" y="1063"/>
                    <a:pt x="1417" y="1060"/>
                  </a:cubicBezTo>
                  <a:lnTo>
                    <a:pt x="1751" y="1572"/>
                  </a:lnTo>
                  <a:lnTo>
                    <a:pt x="1751" y="1572"/>
                  </a:lnTo>
                  <a:cubicBezTo>
                    <a:pt x="1735" y="1592"/>
                    <a:pt x="1725" y="1616"/>
                    <a:pt x="1725" y="1643"/>
                  </a:cubicBezTo>
                  <a:lnTo>
                    <a:pt x="1725" y="1643"/>
                  </a:lnTo>
                  <a:cubicBezTo>
                    <a:pt x="1725" y="1704"/>
                    <a:pt x="1775" y="1753"/>
                    <a:pt x="1835" y="1753"/>
                  </a:cubicBezTo>
                  <a:lnTo>
                    <a:pt x="1835" y="1753"/>
                  </a:lnTo>
                  <a:cubicBezTo>
                    <a:pt x="1896" y="1753"/>
                    <a:pt x="1945" y="1704"/>
                    <a:pt x="1945" y="1643"/>
                  </a:cubicBezTo>
                  <a:lnTo>
                    <a:pt x="1945" y="1643"/>
                  </a:lnTo>
                  <a:cubicBezTo>
                    <a:pt x="1945" y="1582"/>
                    <a:pt x="1896" y="1533"/>
                    <a:pt x="1835" y="1533"/>
                  </a:cubicBezTo>
                </a:path>
              </a:pathLst>
            </a:custGeom>
            <a:solidFill>
              <a:srgbClr val="6C63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2" name="Freeform 47">
              <a:extLst>
                <a:ext uri="{FF2B5EF4-FFF2-40B4-BE49-F238E27FC236}">
                  <a16:creationId xmlns:a16="http://schemas.microsoft.com/office/drawing/2014/main" id="{FAE2F6B5-4CEB-ED40-B96B-C0FDE0722186}"/>
                </a:ext>
              </a:extLst>
            </p:cNvPr>
            <p:cNvSpPr>
              <a:spLocks noChangeArrowheads="1"/>
            </p:cNvSpPr>
            <p:nvPr/>
          </p:nvSpPr>
          <p:spPr bwMode="auto">
            <a:xfrm>
              <a:off x="6822847" y="6813798"/>
              <a:ext cx="1752283" cy="2246657"/>
            </a:xfrm>
            <a:custGeom>
              <a:avLst/>
              <a:gdLst>
                <a:gd name="T0" fmla="*/ 1407 w 1408"/>
                <a:gd name="T1" fmla="*/ 1339 h 1802"/>
                <a:gd name="T2" fmla="*/ 1407 w 1408"/>
                <a:gd name="T3" fmla="*/ 1339 h 1802"/>
                <a:gd name="T4" fmla="*/ 703 w 1408"/>
                <a:gd name="T5" fmla="*/ 1801 h 1802"/>
                <a:gd name="T6" fmla="*/ 703 w 1408"/>
                <a:gd name="T7" fmla="*/ 1801 h 1802"/>
                <a:gd name="T8" fmla="*/ 0 w 1408"/>
                <a:gd name="T9" fmla="*/ 1339 h 1802"/>
                <a:gd name="T10" fmla="*/ 0 w 1408"/>
                <a:gd name="T11" fmla="*/ 260 h 1802"/>
                <a:gd name="T12" fmla="*/ 703 w 1408"/>
                <a:gd name="T13" fmla="*/ 0 h 1802"/>
                <a:gd name="T14" fmla="*/ 1407 w 1408"/>
                <a:gd name="T15" fmla="*/ 260 h 1802"/>
                <a:gd name="T16" fmla="*/ 1407 w 1408"/>
                <a:gd name="T17" fmla="*/ 1339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8" h="1802">
                  <a:moveTo>
                    <a:pt x="1407" y="1339"/>
                  </a:moveTo>
                  <a:lnTo>
                    <a:pt x="1407" y="1339"/>
                  </a:lnTo>
                  <a:cubicBezTo>
                    <a:pt x="1407" y="1339"/>
                    <a:pt x="1120" y="1801"/>
                    <a:pt x="703" y="1801"/>
                  </a:cubicBezTo>
                  <a:lnTo>
                    <a:pt x="703" y="1801"/>
                  </a:lnTo>
                  <a:cubicBezTo>
                    <a:pt x="287" y="1801"/>
                    <a:pt x="0" y="1339"/>
                    <a:pt x="0" y="1339"/>
                  </a:cubicBezTo>
                  <a:lnTo>
                    <a:pt x="0" y="260"/>
                  </a:lnTo>
                  <a:lnTo>
                    <a:pt x="703" y="0"/>
                  </a:lnTo>
                  <a:lnTo>
                    <a:pt x="1407" y="260"/>
                  </a:lnTo>
                  <a:lnTo>
                    <a:pt x="1407" y="1339"/>
                  </a:lnTo>
                </a:path>
              </a:pathLst>
            </a:custGeom>
            <a:solidFill>
              <a:srgbClr val="6C63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3" name="Freeform 48">
              <a:extLst>
                <a:ext uri="{FF2B5EF4-FFF2-40B4-BE49-F238E27FC236}">
                  <a16:creationId xmlns:a16="http://schemas.microsoft.com/office/drawing/2014/main" id="{33647DF4-52BC-CD4E-8C76-CF3329CA65A5}"/>
                </a:ext>
              </a:extLst>
            </p:cNvPr>
            <p:cNvSpPr>
              <a:spLocks noChangeArrowheads="1"/>
            </p:cNvSpPr>
            <p:nvPr/>
          </p:nvSpPr>
          <p:spPr bwMode="auto">
            <a:xfrm>
              <a:off x="6822843" y="6813801"/>
              <a:ext cx="1603969" cy="2120316"/>
            </a:xfrm>
            <a:custGeom>
              <a:avLst/>
              <a:gdLst>
                <a:gd name="T0" fmla="*/ 703 w 1289"/>
                <a:gd name="T1" fmla="*/ 0 h 1703"/>
                <a:gd name="T2" fmla="*/ 0 w 1289"/>
                <a:gd name="T3" fmla="*/ 260 h 1703"/>
                <a:gd name="T4" fmla="*/ 0 w 1289"/>
                <a:gd name="T5" fmla="*/ 1339 h 1703"/>
                <a:gd name="T6" fmla="*/ 0 w 1289"/>
                <a:gd name="T7" fmla="*/ 1339 h 1703"/>
                <a:gd name="T8" fmla="*/ 370 w 1289"/>
                <a:gd name="T9" fmla="*/ 1702 h 1703"/>
                <a:gd name="T10" fmla="*/ 1288 w 1289"/>
                <a:gd name="T11" fmla="*/ 216 h 1703"/>
                <a:gd name="T12" fmla="*/ 703 w 1289"/>
                <a:gd name="T13" fmla="*/ 0 h 1703"/>
              </a:gdLst>
              <a:ahLst/>
              <a:cxnLst>
                <a:cxn ang="0">
                  <a:pos x="T0" y="T1"/>
                </a:cxn>
                <a:cxn ang="0">
                  <a:pos x="T2" y="T3"/>
                </a:cxn>
                <a:cxn ang="0">
                  <a:pos x="T4" y="T5"/>
                </a:cxn>
                <a:cxn ang="0">
                  <a:pos x="T6" y="T7"/>
                </a:cxn>
                <a:cxn ang="0">
                  <a:pos x="T8" y="T9"/>
                </a:cxn>
                <a:cxn ang="0">
                  <a:pos x="T10" y="T11"/>
                </a:cxn>
                <a:cxn ang="0">
                  <a:pos x="T12" y="T13"/>
                </a:cxn>
              </a:cxnLst>
              <a:rect l="0" t="0" r="r" b="b"/>
              <a:pathLst>
                <a:path w="1289" h="1703">
                  <a:moveTo>
                    <a:pt x="703" y="0"/>
                  </a:moveTo>
                  <a:lnTo>
                    <a:pt x="0" y="260"/>
                  </a:lnTo>
                  <a:lnTo>
                    <a:pt x="0" y="1339"/>
                  </a:lnTo>
                  <a:lnTo>
                    <a:pt x="0" y="1339"/>
                  </a:lnTo>
                  <a:cubicBezTo>
                    <a:pt x="0" y="1339"/>
                    <a:pt x="141" y="1567"/>
                    <a:pt x="370" y="1702"/>
                  </a:cubicBezTo>
                  <a:lnTo>
                    <a:pt x="1288" y="216"/>
                  </a:lnTo>
                  <a:lnTo>
                    <a:pt x="703" y="0"/>
                  </a:lnTo>
                </a:path>
              </a:pathLst>
            </a:custGeom>
            <a:solidFill>
              <a:srgbClr val="8080FF">
                <a:alpha val="70000"/>
              </a:srgbClr>
            </a:solidFill>
            <a:ln>
              <a:noFill/>
            </a:ln>
            <a:effectLst/>
          </p:spPr>
          <p:txBody>
            <a:bodyPr wrap="none" anchor="ctr"/>
            <a:lstStyle/>
            <a:p>
              <a:endParaRPr lang="en-US" dirty="0">
                <a:latin typeface="Poppins" pitchFamily="2" charset="77"/>
              </a:endParaRPr>
            </a:p>
          </p:txBody>
        </p:sp>
        <p:sp>
          <p:nvSpPr>
            <p:cNvPr id="104" name="Freeform 49">
              <a:extLst>
                <a:ext uri="{FF2B5EF4-FFF2-40B4-BE49-F238E27FC236}">
                  <a16:creationId xmlns:a16="http://schemas.microsoft.com/office/drawing/2014/main" id="{13286E36-1D67-854E-B902-5C5896E0713E}"/>
                </a:ext>
              </a:extLst>
            </p:cNvPr>
            <p:cNvSpPr>
              <a:spLocks noChangeArrowheads="1"/>
            </p:cNvSpPr>
            <p:nvPr/>
          </p:nvSpPr>
          <p:spPr bwMode="auto">
            <a:xfrm>
              <a:off x="7240314" y="7368597"/>
              <a:ext cx="1032693" cy="1054665"/>
            </a:xfrm>
            <a:custGeom>
              <a:avLst/>
              <a:gdLst>
                <a:gd name="T0" fmla="*/ 334 w 829"/>
                <a:gd name="T1" fmla="*/ 844 h 845"/>
                <a:gd name="T2" fmla="*/ 0 w 829"/>
                <a:gd name="T3" fmla="*/ 512 h 845"/>
                <a:gd name="T4" fmla="*/ 50 w 829"/>
                <a:gd name="T5" fmla="*/ 462 h 845"/>
                <a:gd name="T6" fmla="*/ 320 w 829"/>
                <a:gd name="T7" fmla="*/ 729 h 845"/>
                <a:gd name="T8" fmla="*/ 767 w 829"/>
                <a:gd name="T9" fmla="*/ 0 h 845"/>
                <a:gd name="T10" fmla="*/ 828 w 829"/>
                <a:gd name="T11" fmla="*/ 37 h 845"/>
                <a:gd name="T12" fmla="*/ 334 w 829"/>
                <a:gd name="T13" fmla="*/ 844 h 845"/>
              </a:gdLst>
              <a:ahLst/>
              <a:cxnLst>
                <a:cxn ang="0">
                  <a:pos x="T0" y="T1"/>
                </a:cxn>
                <a:cxn ang="0">
                  <a:pos x="T2" y="T3"/>
                </a:cxn>
                <a:cxn ang="0">
                  <a:pos x="T4" y="T5"/>
                </a:cxn>
                <a:cxn ang="0">
                  <a:pos x="T6" y="T7"/>
                </a:cxn>
                <a:cxn ang="0">
                  <a:pos x="T8" y="T9"/>
                </a:cxn>
                <a:cxn ang="0">
                  <a:pos x="T10" y="T11"/>
                </a:cxn>
                <a:cxn ang="0">
                  <a:pos x="T12" y="T13"/>
                </a:cxn>
              </a:cxnLst>
              <a:rect l="0" t="0" r="r" b="b"/>
              <a:pathLst>
                <a:path w="829" h="845">
                  <a:moveTo>
                    <a:pt x="334" y="844"/>
                  </a:moveTo>
                  <a:lnTo>
                    <a:pt x="0" y="512"/>
                  </a:lnTo>
                  <a:lnTo>
                    <a:pt x="50" y="462"/>
                  </a:lnTo>
                  <a:lnTo>
                    <a:pt x="320" y="729"/>
                  </a:lnTo>
                  <a:lnTo>
                    <a:pt x="767" y="0"/>
                  </a:lnTo>
                  <a:lnTo>
                    <a:pt x="828" y="37"/>
                  </a:lnTo>
                  <a:lnTo>
                    <a:pt x="334" y="844"/>
                  </a:lnTo>
                </a:path>
              </a:pathLst>
            </a:custGeom>
            <a:solidFill>
              <a:srgbClr val="E3E7F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5" name="Freeform 50">
              <a:extLst>
                <a:ext uri="{FF2B5EF4-FFF2-40B4-BE49-F238E27FC236}">
                  <a16:creationId xmlns:a16="http://schemas.microsoft.com/office/drawing/2014/main" id="{FFBE2126-F041-094C-BEFE-48317E4A387E}"/>
                </a:ext>
              </a:extLst>
            </p:cNvPr>
            <p:cNvSpPr>
              <a:spLocks noChangeArrowheads="1"/>
            </p:cNvSpPr>
            <p:nvPr/>
          </p:nvSpPr>
          <p:spPr bwMode="auto">
            <a:xfrm>
              <a:off x="6734954" y="6698449"/>
              <a:ext cx="1933553" cy="2471871"/>
            </a:xfrm>
            <a:custGeom>
              <a:avLst/>
              <a:gdLst>
                <a:gd name="T0" fmla="*/ 775 w 1552"/>
                <a:gd name="T1" fmla="*/ 0 h 1986"/>
                <a:gd name="T2" fmla="*/ 0 w 1552"/>
                <a:gd name="T3" fmla="*/ 287 h 1986"/>
                <a:gd name="T4" fmla="*/ 0 w 1552"/>
                <a:gd name="T5" fmla="*/ 1476 h 1986"/>
                <a:gd name="T6" fmla="*/ 0 w 1552"/>
                <a:gd name="T7" fmla="*/ 1476 h 1986"/>
                <a:gd name="T8" fmla="*/ 775 w 1552"/>
                <a:gd name="T9" fmla="*/ 1985 h 1986"/>
                <a:gd name="T10" fmla="*/ 775 w 1552"/>
                <a:gd name="T11" fmla="*/ 1985 h 1986"/>
                <a:gd name="T12" fmla="*/ 1551 w 1552"/>
                <a:gd name="T13" fmla="*/ 1476 h 1986"/>
                <a:gd name="T14" fmla="*/ 1551 w 1552"/>
                <a:gd name="T15" fmla="*/ 287 h 1986"/>
                <a:gd name="T16" fmla="*/ 775 w 1552"/>
                <a:gd name="T17" fmla="*/ 0 h 1986"/>
                <a:gd name="T18" fmla="*/ 775 w 1552"/>
                <a:gd name="T19" fmla="*/ 187 h 1986"/>
                <a:gd name="T20" fmla="*/ 1376 w 1552"/>
                <a:gd name="T21" fmla="*/ 408 h 1986"/>
                <a:gd name="T22" fmla="*/ 1376 w 1552"/>
                <a:gd name="T23" fmla="*/ 1421 h 1986"/>
                <a:gd name="T24" fmla="*/ 1376 w 1552"/>
                <a:gd name="T25" fmla="*/ 1421 h 1986"/>
                <a:gd name="T26" fmla="*/ 1210 w 1552"/>
                <a:gd name="T27" fmla="*/ 1608 h 1986"/>
                <a:gd name="T28" fmla="*/ 1210 w 1552"/>
                <a:gd name="T29" fmla="*/ 1608 h 1986"/>
                <a:gd name="T30" fmla="*/ 775 w 1552"/>
                <a:gd name="T31" fmla="*/ 1810 h 1986"/>
                <a:gd name="T32" fmla="*/ 775 w 1552"/>
                <a:gd name="T33" fmla="*/ 1810 h 1986"/>
                <a:gd name="T34" fmla="*/ 341 w 1552"/>
                <a:gd name="T35" fmla="*/ 1608 h 1986"/>
                <a:gd name="T36" fmla="*/ 341 w 1552"/>
                <a:gd name="T37" fmla="*/ 1608 h 1986"/>
                <a:gd name="T38" fmla="*/ 175 w 1552"/>
                <a:gd name="T39" fmla="*/ 1421 h 1986"/>
                <a:gd name="T40" fmla="*/ 175 w 1552"/>
                <a:gd name="T41" fmla="*/ 408 h 1986"/>
                <a:gd name="T42" fmla="*/ 775 w 1552"/>
                <a:gd name="T43" fmla="*/ 187 h 1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52" h="1986">
                  <a:moveTo>
                    <a:pt x="775" y="0"/>
                  </a:moveTo>
                  <a:lnTo>
                    <a:pt x="0" y="287"/>
                  </a:lnTo>
                  <a:lnTo>
                    <a:pt x="0" y="1476"/>
                  </a:lnTo>
                  <a:lnTo>
                    <a:pt x="0" y="1476"/>
                  </a:lnTo>
                  <a:cubicBezTo>
                    <a:pt x="0" y="1476"/>
                    <a:pt x="317" y="1985"/>
                    <a:pt x="775" y="1985"/>
                  </a:cubicBezTo>
                  <a:lnTo>
                    <a:pt x="775" y="1985"/>
                  </a:lnTo>
                  <a:cubicBezTo>
                    <a:pt x="1234" y="1985"/>
                    <a:pt x="1551" y="1476"/>
                    <a:pt x="1551" y="1476"/>
                  </a:cubicBezTo>
                  <a:lnTo>
                    <a:pt x="1551" y="287"/>
                  </a:lnTo>
                  <a:lnTo>
                    <a:pt x="775" y="0"/>
                  </a:lnTo>
                  <a:close/>
                  <a:moveTo>
                    <a:pt x="775" y="187"/>
                  </a:moveTo>
                  <a:lnTo>
                    <a:pt x="1376" y="408"/>
                  </a:lnTo>
                  <a:lnTo>
                    <a:pt x="1376" y="1421"/>
                  </a:lnTo>
                  <a:lnTo>
                    <a:pt x="1376" y="1421"/>
                  </a:lnTo>
                  <a:cubicBezTo>
                    <a:pt x="1345" y="1464"/>
                    <a:pt x="1287" y="1536"/>
                    <a:pt x="1210" y="1608"/>
                  </a:cubicBezTo>
                  <a:lnTo>
                    <a:pt x="1210" y="1608"/>
                  </a:lnTo>
                  <a:cubicBezTo>
                    <a:pt x="1064" y="1742"/>
                    <a:pt x="918" y="1810"/>
                    <a:pt x="775" y="1810"/>
                  </a:cubicBezTo>
                  <a:lnTo>
                    <a:pt x="775" y="1810"/>
                  </a:lnTo>
                  <a:cubicBezTo>
                    <a:pt x="633" y="1810"/>
                    <a:pt x="487" y="1742"/>
                    <a:pt x="341" y="1608"/>
                  </a:cubicBezTo>
                  <a:lnTo>
                    <a:pt x="341" y="1608"/>
                  </a:lnTo>
                  <a:cubicBezTo>
                    <a:pt x="264" y="1536"/>
                    <a:pt x="206" y="1464"/>
                    <a:pt x="175" y="1421"/>
                  </a:cubicBezTo>
                  <a:lnTo>
                    <a:pt x="175" y="408"/>
                  </a:lnTo>
                  <a:lnTo>
                    <a:pt x="775" y="187"/>
                  </a:lnTo>
                  <a:close/>
                </a:path>
              </a:pathLst>
            </a:custGeom>
            <a:solidFill>
              <a:srgbClr val="613DD9"/>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6" name="Freeform 51">
              <a:extLst>
                <a:ext uri="{FF2B5EF4-FFF2-40B4-BE49-F238E27FC236}">
                  <a16:creationId xmlns:a16="http://schemas.microsoft.com/office/drawing/2014/main" id="{F203AE57-0685-DD4F-9BC8-C01D8254FDFA}"/>
                </a:ext>
              </a:extLst>
            </p:cNvPr>
            <p:cNvSpPr>
              <a:spLocks noChangeArrowheads="1"/>
            </p:cNvSpPr>
            <p:nvPr/>
          </p:nvSpPr>
          <p:spPr bwMode="auto">
            <a:xfrm>
              <a:off x="5032113" y="7429022"/>
              <a:ext cx="411980" cy="516346"/>
            </a:xfrm>
            <a:custGeom>
              <a:avLst/>
              <a:gdLst>
                <a:gd name="T0" fmla="*/ 301 w 332"/>
                <a:gd name="T1" fmla="*/ 161 h 414"/>
                <a:gd name="T2" fmla="*/ 301 w 332"/>
                <a:gd name="T3" fmla="*/ 161 h 414"/>
                <a:gd name="T4" fmla="*/ 328 w 332"/>
                <a:gd name="T5" fmla="*/ 257 h 414"/>
                <a:gd name="T6" fmla="*/ 328 w 332"/>
                <a:gd name="T7" fmla="*/ 257 h 414"/>
                <a:gd name="T8" fmla="*/ 297 w 332"/>
                <a:gd name="T9" fmla="*/ 279 h 414"/>
                <a:gd name="T10" fmla="*/ 297 w 332"/>
                <a:gd name="T11" fmla="*/ 279 h 414"/>
                <a:gd name="T12" fmla="*/ 205 w 332"/>
                <a:gd name="T13" fmla="*/ 413 h 414"/>
                <a:gd name="T14" fmla="*/ 205 w 332"/>
                <a:gd name="T15" fmla="*/ 413 h 414"/>
                <a:gd name="T16" fmla="*/ 0 w 332"/>
                <a:gd name="T17" fmla="*/ 171 h 414"/>
                <a:gd name="T18" fmla="*/ 0 w 332"/>
                <a:gd name="T19" fmla="*/ 171 h 414"/>
                <a:gd name="T20" fmla="*/ 170 w 332"/>
                <a:gd name="T21" fmla="*/ 0 h 414"/>
                <a:gd name="T22" fmla="*/ 170 w 332"/>
                <a:gd name="T23" fmla="*/ 0 h 414"/>
                <a:gd name="T24" fmla="*/ 301 w 332"/>
                <a:gd name="T25" fmla="*/ 16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 h="414">
                  <a:moveTo>
                    <a:pt x="301" y="161"/>
                  </a:moveTo>
                  <a:lnTo>
                    <a:pt x="301" y="161"/>
                  </a:lnTo>
                  <a:cubicBezTo>
                    <a:pt x="301" y="184"/>
                    <a:pt x="316" y="223"/>
                    <a:pt x="328" y="257"/>
                  </a:cubicBezTo>
                  <a:lnTo>
                    <a:pt x="328" y="257"/>
                  </a:lnTo>
                  <a:cubicBezTo>
                    <a:pt x="331" y="265"/>
                    <a:pt x="297" y="271"/>
                    <a:pt x="297" y="279"/>
                  </a:cubicBezTo>
                  <a:lnTo>
                    <a:pt x="297" y="279"/>
                  </a:lnTo>
                  <a:cubicBezTo>
                    <a:pt x="291" y="362"/>
                    <a:pt x="270" y="413"/>
                    <a:pt x="205" y="413"/>
                  </a:cubicBezTo>
                  <a:lnTo>
                    <a:pt x="205" y="413"/>
                  </a:lnTo>
                  <a:cubicBezTo>
                    <a:pt x="112" y="413"/>
                    <a:pt x="0" y="264"/>
                    <a:pt x="0" y="171"/>
                  </a:cubicBezTo>
                  <a:lnTo>
                    <a:pt x="0" y="171"/>
                  </a:lnTo>
                  <a:cubicBezTo>
                    <a:pt x="0" y="77"/>
                    <a:pt x="76" y="0"/>
                    <a:pt x="170" y="0"/>
                  </a:cubicBezTo>
                  <a:lnTo>
                    <a:pt x="170" y="0"/>
                  </a:lnTo>
                  <a:cubicBezTo>
                    <a:pt x="264" y="0"/>
                    <a:pt x="301" y="68"/>
                    <a:pt x="301" y="161"/>
                  </a:cubicBezTo>
                </a:path>
              </a:pathLst>
            </a:custGeom>
            <a:solidFill>
              <a:srgbClr val="FFCEB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7" name="Freeform 52">
              <a:extLst>
                <a:ext uri="{FF2B5EF4-FFF2-40B4-BE49-F238E27FC236}">
                  <a16:creationId xmlns:a16="http://schemas.microsoft.com/office/drawing/2014/main" id="{2E74DD95-7EF9-E543-92CF-C1790400064C}"/>
                </a:ext>
              </a:extLst>
            </p:cNvPr>
            <p:cNvSpPr>
              <a:spLocks noChangeArrowheads="1"/>
            </p:cNvSpPr>
            <p:nvPr/>
          </p:nvSpPr>
          <p:spPr bwMode="auto">
            <a:xfrm>
              <a:off x="4850844" y="8110160"/>
              <a:ext cx="714096" cy="889873"/>
            </a:xfrm>
            <a:custGeom>
              <a:avLst/>
              <a:gdLst>
                <a:gd name="T0" fmla="*/ 0 w 574"/>
                <a:gd name="T1" fmla="*/ 0 h 713"/>
                <a:gd name="T2" fmla="*/ 81 w 574"/>
                <a:gd name="T3" fmla="*/ 607 h 713"/>
                <a:gd name="T4" fmla="*/ 10 w 574"/>
                <a:gd name="T5" fmla="*/ 712 h 713"/>
                <a:gd name="T6" fmla="*/ 474 w 574"/>
                <a:gd name="T7" fmla="*/ 712 h 713"/>
                <a:gd name="T8" fmla="*/ 474 w 574"/>
                <a:gd name="T9" fmla="*/ 712 h 713"/>
                <a:gd name="T10" fmla="*/ 444 w 574"/>
                <a:gd name="T11" fmla="*/ 436 h 713"/>
                <a:gd name="T12" fmla="*/ 444 w 574"/>
                <a:gd name="T13" fmla="*/ 436 h 713"/>
                <a:gd name="T14" fmla="*/ 540 w 574"/>
                <a:gd name="T15" fmla="*/ 309 h 713"/>
                <a:gd name="T16" fmla="*/ 540 w 574"/>
                <a:gd name="T17" fmla="*/ 309 h 713"/>
                <a:gd name="T18" fmla="*/ 368 w 574"/>
                <a:gd name="T19" fmla="*/ 0 h 713"/>
                <a:gd name="T20" fmla="*/ 0 w 574"/>
                <a:gd name="T21"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4" h="713">
                  <a:moveTo>
                    <a:pt x="0" y="0"/>
                  </a:moveTo>
                  <a:lnTo>
                    <a:pt x="81" y="607"/>
                  </a:lnTo>
                  <a:lnTo>
                    <a:pt x="10" y="712"/>
                  </a:lnTo>
                  <a:lnTo>
                    <a:pt x="474" y="712"/>
                  </a:lnTo>
                  <a:lnTo>
                    <a:pt x="474" y="712"/>
                  </a:lnTo>
                  <a:cubicBezTo>
                    <a:pt x="474" y="712"/>
                    <a:pt x="414" y="568"/>
                    <a:pt x="444" y="436"/>
                  </a:cubicBezTo>
                  <a:lnTo>
                    <a:pt x="444" y="436"/>
                  </a:lnTo>
                  <a:cubicBezTo>
                    <a:pt x="444" y="436"/>
                    <a:pt x="573" y="404"/>
                    <a:pt x="540" y="309"/>
                  </a:cubicBezTo>
                  <a:lnTo>
                    <a:pt x="540" y="309"/>
                  </a:lnTo>
                  <a:cubicBezTo>
                    <a:pt x="506" y="216"/>
                    <a:pt x="368" y="0"/>
                    <a:pt x="368" y="0"/>
                  </a:cubicBezTo>
                  <a:lnTo>
                    <a:pt x="0" y="0"/>
                  </a:lnTo>
                </a:path>
              </a:pathLst>
            </a:custGeom>
            <a:solidFill>
              <a:srgbClr val="FFFF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8" name="Freeform 53">
              <a:extLst>
                <a:ext uri="{FF2B5EF4-FFF2-40B4-BE49-F238E27FC236}">
                  <a16:creationId xmlns:a16="http://schemas.microsoft.com/office/drawing/2014/main" id="{EF5A2D56-0E76-F641-81FB-35E7A06AA339}"/>
                </a:ext>
              </a:extLst>
            </p:cNvPr>
            <p:cNvSpPr>
              <a:spLocks noChangeArrowheads="1"/>
            </p:cNvSpPr>
            <p:nvPr/>
          </p:nvSpPr>
          <p:spPr bwMode="auto">
            <a:xfrm>
              <a:off x="4312526" y="11021471"/>
              <a:ext cx="466908" cy="549304"/>
            </a:xfrm>
            <a:custGeom>
              <a:avLst/>
              <a:gdLst>
                <a:gd name="T0" fmla="*/ 0 w 377"/>
                <a:gd name="T1" fmla="*/ 441 h 442"/>
                <a:gd name="T2" fmla="*/ 176 w 377"/>
                <a:gd name="T3" fmla="*/ 441 h 442"/>
                <a:gd name="T4" fmla="*/ 376 w 377"/>
                <a:gd name="T5" fmla="*/ 111 h 442"/>
                <a:gd name="T6" fmla="*/ 142 w 377"/>
                <a:gd name="T7" fmla="*/ 0 h 442"/>
                <a:gd name="T8" fmla="*/ 142 w 377"/>
                <a:gd name="T9" fmla="*/ 0 h 442"/>
                <a:gd name="T10" fmla="*/ 0 w 377"/>
                <a:gd name="T11" fmla="*/ 441 h 442"/>
              </a:gdLst>
              <a:ahLst/>
              <a:cxnLst>
                <a:cxn ang="0">
                  <a:pos x="T0" y="T1"/>
                </a:cxn>
                <a:cxn ang="0">
                  <a:pos x="T2" y="T3"/>
                </a:cxn>
                <a:cxn ang="0">
                  <a:pos x="T4" y="T5"/>
                </a:cxn>
                <a:cxn ang="0">
                  <a:pos x="T6" y="T7"/>
                </a:cxn>
                <a:cxn ang="0">
                  <a:pos x="T8" y="T9"/>
                </a:cxn>
                <a:cxn ang="0">
                  <a:pos x="T10" y="T11"/>
                </a:cxn>
              </a:cxnLst>
              <a:rect l="0" t="0" r="r" b="b"/>
              <a:pathLst>
                <a:path w="377" h="442">
                  <a:moveTo>
                    <a:pt x="0" y="441"/>
                  </a:moveTo>
                  <a:lnTo>
                    <a:pt x="176" y="441"/>
                  </a:lnTo>
                  <a:lnTo>
                    <a:pt x="376" y="111"/>
                  </a:lnTo>
                  <a:lnTo>
                    <a:pt x="142" y="0"/>
                  </a:lnTo>
                  <a:lnTo>
                    <a:pt x="142" y="0"/>
                  </a:lnTo>
                  <a:cubicBezTo>
                    <a:pt x="62" y="228"/>
                    <a:pt x="0" y="441"/>
                    <a:pt x="0" y="441"/>
                  </a:cubicBezTo>
                </a:path>
              </a:pathLst>
            </a:custGeom>
            <a:solidFill>
              <a:srgbClr val="FFCEB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9" name="Freeform 108">
              <a:extLst>
                <a:ext uri="{FF2B5EF4-FFF2-40B4-BE49-F238E27FC236}">
                  <a16:creationId xmlns:a16="http://schemas.microsoft.com/office/drawing/2014/main" id="{AC9C3C8E-1045-1241-AAB7-EE5500E022DC}"/>
                </a:ext>
              </a:extLst>
            </p:cNvPr>
            <p:cNvSpPr>
              <a:spLocks noChangeArrowheads="1"/>
            </p:cNvSpPr>
            <p:nvPr/>
          </p:nvSpPr>
          <p:spPr bwMode="auto">
            <a:xfrm>
              <a:off x="4455346" y="8994542"/>
              <a:ext cx="789751" cy="2168512"/>
            </a:xfrm>
            <a:custGeom>
              <a:avLst/>
              <a:gdLst>
                <a:gd name="connsiteX0" fmla="*/ 405237 w 789751"/>
                <a:gd name="connsiteY0" fmla="*/ 0 h 2168512"/>
                <a:gd name="connsiteX1" fmla="*/ 789751 w 789751"/>
                <a:gd name="connsiteY1" fmla="*/ 0 h 2168512"/>
                <a:gd name="connsiteX2" fmla="*/ 700155 w 789751"/>
                <a:gd name="connsiteY2" fmla="*/ 1540913 h 2168512"/>
                <a:gd name="connsiteX3" fmla="*/ 398924 w 789751"/>
                <a:gd name="connsiteY3" fmla="*/ 2037922 h 2168512"/>
                <a:gd name="connsiteX4" fmla="*/ 405235 w 789751"/>
                <a:gd name="connsiteY4" fmla="*/ 2040911 h 2168512"/>
                <a:gd name="connsiteX5" fmla="*/ 342698 w 789751"/>
                <a:gd name="connsiteY5" fmla="*/ 2168512 h 2168512"/>
                <a:gd name="connsiteX6" fmla="*/ 324887 w 789751"/>
                <a:gd name="connsiteY6" fmla="*/ 2160077 h 2168512"/>
                <a:gd name="connsiteX7" fmla="*/ 323108 w 789751"/>
                <a:gd name="connsiteY7" fmla="*/ 2163013 h 2168512"/>
                <a:gd name="connsiteX8" fmla="*/ 31923 w 789751"/>
                <a:gd name="connsiteY8" fmla="*/ 2024630 h 2168512"/>
                <a:gd name="connsiteX9" fmla="*/ 32958 w 789751"/>
                <a:gd name="connsiteY9" fmla="*/ 2021831 h 2168512"/>
                <a:gd name="connsiteX10" fmla="*/ 0 w 789751"/>
                <a:gd name="connsiteY10" fmla="*/ 2006223 h 2168512"/>
                <a:gd name="connsiteX11" fmla="*/ 62536 w 789751"/>
                <a:gd name="connsiteY11" fmla="*/ 1878622 h 2168512"/>
                <a:gd name="connsiteX12" fmla="*/ 82416 w 789751"/>
                <a:gd name="connsiteY12" fmla="*/ 1888036 h 2168512"/>
                <a:gd name="connsiteX13" fmla="*/ 107869 w 789751"/>
                <a:gd name="connsiteY13" fmla="*/ 1819179 h 2168512"/>
                <a:gd name="connsiteX14" fmla="*/ 334308 w 789751"/>
                <a:gd name="connsiteY14" fmla="*/ 1375103 h 2168512"/>
                <a:gd name="connsiteX15" fmla="*/ 301954 w 789751"/>
                <a:gd name="connsiteY15" fmla="*/ 706875 h 2168512"/>
                <a:gd name="connsiteX16" fmla="*/ 405237 w 789751"/>
                <a:gd name="connsiteY16" fmla="*/ 0 h 216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9751" h="2168512">
                  <a:moveTo>
                    <a:pt x="405237" y="0"/>
                  </a:moveTo>
                  <a:lnTo>
                    <a:pt x="789751" y="0"/>
                  </a:lnTo>
                  <a:lnTo>
                    <a:pt x="700155" y="1540913"/>
                  </a:lnTo>
                  <a:lnTo>
                    <a:pt x="398924" y="2037922"/>
                  </a:lnTo>
                  <a:lnTo>
                    <a:pt x="405235" y="2040911"/>
                  </a:lnTo>
                  <a:lnTo>
                    <a:pt x="342698" y="2168512"/>
                  </a:lnTo>
                  <a:lnTo>
                    <a:pt x="324887" y="2160077"/>
                  </a:lnTo>
                  <a:lnTo>
                    <a:pt x="323108" y="2163013"/>
                  </a:lnTo>
                  <a:lnTo>
                    <a:pt x="31923" y="2024630"/>
                  </a:lnTo>
                  <a:lnTo>
                    <a:pt x="32958" y="2021831"/>
                  </a:lnTo>
                  <a:lnTo>
                    <a:pt x="0" y="2006223"/>
                  </a:lnTo>
                  <a:lnTo>
                    <a:pt x="62536" y="1878622"/>
                  </a:lnTo>
                  <a:lnTo>
                    <a:pt x="82416" y="1888036"/>
                  </a:lnTo>
                  <a:lnTo>
                    <a:pt x="107869" y="1819179"/>
                  </a:lnTo>
                  <a:cubicBezTo>
                    <a:pt x="186149" y="1617507"/>
                    <a:pt x="268978" y="1437749"/>
                    <a:pt x="334308" y="1375103"/>
                  </a:cubicBezTo>
                  <a:lnTo>
                    <a:pt x="301954" y="706875"/>
                  </a:lnTo>
                  <a:cubicBezTo>
                    <a:pt x="301954" y="706875"/>
                    <a:pt x="21968" y="278013"/>
                    <a:pt x="405237" y="0"/>
                  </a:cubicBezTo>
                  <a:close/>
                </a:path>
              </a:pathLst>
            </a:custGeom>
            <a:solidFill>
              <a:srgbClr val="222248"/>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10" name="Freeform 109">
              <a:extLst>
                <a:ext uri="{FF2B5EF4-FFF2-40B4-BE49-F238E27FC236}">
                  <a16:creationId xmlns:a16="http://schemas.microsoft.com/office/drawing/2014/main" id="{03A7AF72-22B3-B341-8C90-5EE3C80F655D}"/>
                </a:ext>
              </a:extLst>
            </p:cNvPr>
            <p:cNvSpPr>
              <a:spLocks noChangeArrowheads="1"/>
            </p:cNvSpPr>
            <p:nvPr/>
          </p:nvSpPr>
          <p:spPr bwMode="auto">
            <a:xfrm>
              <a:off x="4733534" y="8994543"/>
              <a:ext cx="709311" cy="2119073"/>
            </a:xfrm>
            <a:custGeom>
              <a:avLst/>
              <a:gdLst>
                <a:gd name="connsiteX0" fmla="*/ 130207 w 709311"/>
                <a:gd name="connsiteY0" fmla="*/ 0 h 2119073"/>
                <a:gd name="connsiteX1" fmla="*/ 709311 w 709311"/>
                <a:gd name="connsiteY1" fmla="*/ 0 h 2119073"/>
                <a:gd name="connsiteX2" fmla="*/ 615706 w 709311"/>
                <a:gd name="connsiteY2" fmla="*/ 1433892 h 2119073"/>
                <a:gd name="connsiteX3" fmla="*/ 487972 w 709311"/>
                <a:gd name="connsiteY3" fmla="*/ 1977496 h 2119073"/>
                <a:gd name="connsiteX4" fmla="*/ 500573 w 709311"/>
                <a:gd name="connsiteY4" fmla="*/ 1977496 h 2119073"/>
                <a:gd name="connsiteX5" fmla="*/ 500573 w 709311"/>
                <a:gd name="connsiteY5" fmla="*/ 2119073 h 2119073"/>
                <a:gd name="connsiteX6" fmla="*/ 122798 w 709311"/>
                <a:gd name="connsiteY6" fmla="*/ 2119073 h 2119073"/>
                <a:gd name="connsiteX7" fmla="*/ 122798 w 709311"/>
                <a:gd name="connsiteY7" fmla="*/ 1977496 h 2119073"/>
                <a:gd name="connsiteX8" fmla="*/ 189558 w 709311"/>
                <a:gd name="connsiteY8" fmla="*/ 1977496 h 2119073"/>
                <a:gd name="connsiteX9" fmla="*/ 276231 w 709311"/>
                <a:gd name="connsiteY9" fmla="*/ 1447595 h 2119073"/>
                <a:gd name="connsiteX10" fmla="*/ 160161 w 709311"/>
                <a:gd name="connsiteY10" fmla="*/ 712586 h 2119073"/>
                <a:gd name="connsiteX11" fmla="*/ 130207 w 709311"/>
                <a:gd name="connsiteY11" fmla="*/ 0 h 211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9311" h="2119073">
                  <a:moveTo>
                    <a:pt x="130207" y="0"/>
                  </a:moveTo>
                  <a:lnTo>
                    <a:pt x="709311" y="0"/>
                  </a:lnTo>
                  <a:lnTo>
                    <a:pt x="615706" y="1433892"/>
                  </a:lnTo>
                  <a:lnTo>
                    <a:pt x="487972" y="1977496"/>
                  </a:lnTo>
                  <a:lnTo>
                    <a:pt x="500573" y="1977496"/>
                  </a:lnTo>
                  <a:lnTo>
                    <a:pt x="500573" y="2119073"/>
                  </a:lnTo>
                  <a:lnTo>
                    <a:pt x="122798" y="2119073"/>
                  </a:lnTo>
                  <a:lnTo>
                    <a:pt x="122798" y="1977496"/>
                  </a:lnTo>
                  <a:lnTo>
                    <a:pt x="189558" y="1977496"/>
                  </a:lnTo>
                  <a:lnTo>
                    <a:pt x="276231" y="1447595"/>
                  </a:lnTo>
                  <a:lnTo>
                    <a:pt x="160161" y="712586"/>
                  </a:lnTo>
                  <a:cubicBezTo>
                    <a:pt x="160161" y="712586"/>
                    <a:pt x="-179314" y="383700"/>
                    <a:pt x="130207" y="0"/>
                  </a:cubicBezTo>
                  <a:close/>
                </a:path>
              </a:pathLst>
            </a:custGeom>
            <a:solidFill>
              <a:srgbClr val="322C6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11" name="Freeform 56">
              <a:extLst>
                <a:ext uri="{FF2B5EF4-FFF2-40B4-BE49-F238E27FC236}">
                  <a16:creationId xmlns:a16="http://schemas.microsoft.com/office/drawing/2014/main" id="{74C9F2B6-146C-0E41-8A67-30E5405DB99E}"/>
                </a:ext>
              </a:extLst>
            </p:cNvPr>
            <p:cNvSpPr>
              <a:spLocks noChangeArrowheads="1"/>
            </p:cNvSpPr>
            <p:nvPr/>
          </p:nvSpPr>
          <p:spPr bwMode="auto">
            <a:xfrm>
              <a:off x="4817883" y="11114854"/>
              <a:ext cx="368032" cy="483388"/>
            </a:xfrm>
            <a:custGeom>
              <a:avLst/>
              <a:gdLst>
                <a:gd name="T0" fmla="*/ 0 w 295"/>
                <a:gd name="T1" fmla="*/ 385 h 386"/>
                <a:gd name="T2" fmla="*/ 204 w 295"/>
                <a:gd name="T3" fmla="*/ 385 h 386"/>
                <a:gd name="T4" fmla="*/ 294 w 295"/>
                <a:gd name="T5" fmla="*/ 0 h 386"/>
                <a:gd name="T6" fmla="*/ 63 w 295"/>
                <a:gd name="T7" fmla="*/ 0 h 386"/>
                <a:gd name="T8" fmla="*/ 0 w 295"/>
                <a:gd name="T9" fmla="*/ 385 h 386"/>
              </a:gdLst>
              <a:ahLst/>
              <a:cxnLst>
                <a:cxn ang="0">
                  <a:pos x="T0" y="T1"/>
                </a:cxn>
                <a:cxn ang="0">
                  <a:pos x="T2" y="T3"/>
                </a:cxn>
                <a:cxn ang="0">
                  <a:pos x="T4" y="T5"/>
                </a:cxn>
                <a:cxn ang="0">
                  <a:pos x="T6" y="T7"/>
                </a:cxn>
                <a:cxn ang="0">
                  <a:pos x="T8" y="T9"/>
                </a:cxn>
              </a:cxnLst>
              <a:rect l="0" t="0" r="r" b="b"/>
              <a:pathLst>
                <a:path w="295" h="386">
                  <a:moveTo>
                    <a:pt x="0" y="385"/>
                  </a:moveTo>
                  <a:lnTo>
                    <a:pt x="204" y="385"/>
                  </a:lnTo>
                  <a:lnTo>
                    <a:pt x="294" y="0"/>
                  </a:lnTo>
                  <a:lnTo>
                    <a:pt x="63" y="0"/>
                  </a:lnTo>
                  <a:lnTo>
                    <a:pt x="0" y="385"/>
                  </a:lnTo>
                </a:path>
              </a:pathLst>
            </a:custGeom>
            <a:solidFill>
              <a:srgbClr val="FFCEB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2" name="Freeform 58">
              <a:extLst>
                <a:ext uri="{FF2B5EF4-FFF2-40B4-BE49-F238E27FC236}">
                  <a16:creationId xmlns:a16="http://schemas.microsoft.com/office/drawing/2014/main" id="{0CC083B2-6B90-9D4A-AEEA-9CAFB92B99D5}"/>
                </a:ext>
              </a:extLst>
            </p:cNvPr>
            <p:cNvSpPr>
              <a:spLocks noChangeArrowheads="1"/>
            </p:cNvSpPr>
            <p:nvPr/>
          </p:nvSpPr>
          <p:spPr bwMode="auto">
            <a:xfrm>
              <a:off x="5471554" y="8077201"/>
              <a:ext cx="730577" cy="714096"/>
            </a:xfrm>
            <a:custGeom>
              <a:avLst/>
              <a:gdLst>
                <a:gd name="T0" fmla="*/ 381 w 585"/>
                <a:gd name="T1" fmla="*/ 572 h 573"/>
                <a:gd name="T2" fmla="*/ 0 w 585"/>
                <a:gd name="T3" fmla="*/ 572 h 573"/>
                <a:gd name="T4" fmla="*/ 203 w 585"/>
                <a:gd name="T5" fmla="*/ 0 h 573"/>
                <a:gd name="T6" fmla="*/ 584 w 585"/>
                <a:gd name="T7" fmla="*/ 0 h 573"/>
                <a:gd name="T8" fmla="*/ 381 w 585"/>
                <a:gd name="T9" fmla="*/ 572 h 573"/>
              </a:gdLst>
              <a:ahLst/>
              <a:cxnLst>
                <a:cxn ang="0">
                  <a:pos x="T0" y="T1"/>
                </a:cxn>
                <a:cxn ang="0">
                  <a:pos x="T2" y="T3"/>
                </a:cxn>
                <a:cxn ang="0">
                  <a:pos x="T4" y="T5"/>
                </a:cxn>
                <a:cxn ang="0">
                  <a:pos x="T6" y="T7"/>
                </a:cxn>
                <a:cxn ang="0">
                  <a:pos x="T8" y="T9"/>
                </a:cxn>
              </a:cxnLst>
              <a:rect l="0" t="0" r="r" b="b"/>
              <a:pathLst>
                <a:path w="585" h="573">
                  <a:moveTo>
                    <a:pt x="381" y="572"/>
                  </a:moveTo>
                  <a:lnTo>
                    <a:pt x="0" y="572"/>
                  </a:lnTo>
                  <a:lnTo>
                    <a:pt x="203" y="0"/>
                  </a:lnTo>
                  <a:lnTo>
                    <a:pt x="584" y="0"/>
                  </a:lnTo>
                  <a:lnTo>
                    <a:pt x="381" y="572"/>
                  </a:lnTo>
                </a:path>
              </a:pathLst>
            </a:custGeom>
            <a:solidFill>
              <a:srgbClr val="8080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3" name="Freeform 60">
              <a:extLst>
                <a:ext uri="{FF2B5EF4-FFF2-40B4-BE49-F238E27FC236}">
                  <a16:creationId xmlns:a16="http://schemas.microsoft.com/office/drawing/2014/main" id="{D703B8ED-6C54-3142-AF6F-8DE99CE46F48}"/>
                </a:ext>
              </a:extLst>
            </p:cNvPr>
            <p:cNvSpPr>
              <a:spLocks noChangeArrowheads="1"/>
            </p:cNvSpPr>
            <p:nvPr/>
          </p:nvSpPr>
          <p:spPr bwMode="auto">
            <a:xfrm>
              <a:off x="4263084" y="11488385"/>
              <a:ext cx="642688" cy="203241"/>
            </a:xfrm>
            <a:custGeom>
              <a:avLst/>
              <a:gdLst>
                <a:gd name="T0" fmla="*/ 508 w 517"/>
                <a:gd name="T1" fmla="*/ 160 h 161"/>
                <a:gd name="T2" fmla="*/ 0 w 517"/>
                <a:gd name="T3" fmla="*/ 160 h 161"/>
                <a:gd name="T4" fmla="*/ 40 w 517"/>
                <a:gd name="T5" fmla="*/ 0 h 161"/>
                <a:gd name="T6" fmla="*/ 73 w 517"/>
                <a:gd name="T7" fmla="*/ 0 h 161"/>
                <a:gd name="T8" fmla="*/ 73 w 517"/>
                <a:gd name="T9" fmla="*/ 0 h 161"/>
                <a:gd name="T10" fmla="*/ 134 w 517"/>
                <a:gd name="T11" fmla="*/ 21 h 161"/>
                <a:gd name="T12" fmla="*/ 134 w 517"/>
                <a:gd name="T13" fmla="*/ 21 h 161"/>
                <a:gd name="T14" fmla="*/ 157 w 517"/>
                <a:gd name="T15" fmla="*/ 36 h 161"/>
                <a:gd name="T16" fmla="*/ 157 w 517"/>
                <a:gd name="T17" fmla="*/ 36 h 161"/>
                <a:gd name="T18" fmla="*/ 216 w 517"/>
                <a:gd name="T19" fmla="*/ 43 h 161"/>
                <a:gd name="T20" fmla="*/ 207 w 517"/>
                <a:gd name="T21" fmla="*/ 23 h 161"/>
                <a:gd name="T22" fmla="*/ 207 w 517"/>
                <a:gd name="T23" fmla="*/ 23 h 161"/>
                <a:gd name="T24" fmla="*/ 220 w 517"/>
                <a:gd name="T25" fmla="*/ 0 h 161"/>
                <a:gd name="T26" fmla="*/ 256 w 517"/>
                <a:gd name="T27" fmla="*/ 0 h 161"/>
                <a:gd name="T28" fmla="*/ 256 w 517"/>
                <a:gd name="T29" fmla="*/ 0 h 161"/>
                <a:gd name="T30" fmla="*/ 339 w 517"/>
                <a:gd name="T31" fmla="*/ 61 h 161"/>
                <a:gd name="T32" fmla="*/ 339 w 517"/>
                <a:gd name="T33" fmla="*/ 61 h 161"/>
                <a:gd name="T34" fmla="*/ 477 w 517"/>
                <a:gd name="T35" fmla="*/ 110 h 161"/>
                <a:gd name="T36" fmla="*/ 477 w 517"/>
                <a:gd name="T37" fmla="*/ 110 h 161"/>
                <a:gd name="T38" fmla="*/ 508 w 517"/>
                <a:gd name="T39" fmla="*/ 16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7" h="161">
                  <a:moveTo>
                    <a:pt x="508" y="160"/>
                  </a:moveTo>
                  <a:lnTo>
                    <a:pt x="0" y="160"/>
                  </a:lnTo>
                  <a:lnTo>
                    <a:pt x="40" y="0"/>
                  </a:lnTo>
                  <a:lnTo>
                    <a:pt x="73" y="0"/>
                  </a:lnTo>
                  <a:lnTo>
                    <a:pt x="73" y="0"/>
                  </a:lnTo>
                  <a:cubicBezTo>
                    <a:pt x="95" y="0"/>
                    <a:pt x="117" y="8"/>
                    <a:pt x="134" y="21"/>
                  </a:cubicBezTo>
                  <a:lnTo>
                    <a:pt x="134" y="21"/>
                  </a:lnTo>
                  <a:cubicBezTo>
                    <a:pt x="141" y="27"/>
                    <a:pt x="150" y="33"/>
                    <a:pt x="157" y="36"/>
                  </a:cubicBezTo>
                  <a:lnTo>
                    <a:pt x="157" y="36"/>
                  </a:lnTo>
                  <a:cubicBezTo>
                    <a:pt x="177" y="44"/>
                    <a:pt x="216" y="43"/>
                    <a:pt x="216" y="43"/>
                  </a:cubicBezTo>
                  <a:lnTo>
                    <a:pt x="207" y="23"/>
                  </a:lnTo>
                  <a:lnTo>
                    <a:pt x="207" y="23"/>
                  </a:lnTo>
                  <a:cubicBezTo>
                    <a:pt x="201" y="14"/>
                    <a:pt x="207" y="0"/>
                    <a:pt x="220" y="0"/>
                  </a:cubicBezTo>
                  <a:lnTo>
                    <a:pt x="256" y="0"/>
                  </a:lnTo>
                  <a:lnTo>
                    <a:pt x="256" y="0"/>
                  </a:lnTo>
                  <a:cubicBezTo>
                    <a:pt x="256" y="0"/>
                    <a:pt x="316" y="49"/>
                    <a:pt x="339" y="61"/>
                  </a:cubicBezTo>
                  <a:lnTo>
                    <a:pt x="339" y="61"/>
                  </a:lnTo>
                  <a:cubicBezTo>
                    <a:pt x="400" y="95"/>
                    <a:pt x="442" y="86"/>
                    <a:pt x="477" y="110"/>
                  </a:cubicBezTo>
                  <a:lnTo>
                    <a:pt x="477" y="110"/>
                  </a:lnTo>
                  <a:cubicBezTo>
                    <a:pt x="516" y="136"/>
                    <a:pt x="508" y="160"/>
                    <a:pt x="508" y="160"/>
                  </a:cubicBezTo>
                </a:path>
              </a:pathLst>
            </a:custGeom>
            <a:solidFill>
              <a:srgbClr val="222248"/>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4" name="Freeform 61">
              <a:extLst>
                <a:ext uri="{FF2B5EF4-FFF2-40B4-BE49-F238E27FC236}">
                  <a16:creationId xmlns:a16="http://schemas.microsoft.com/office/drawing/2014/main" id="{1C1E4F0A-D927-B548-B5FF-5F6C4BEFFD3C}"/>
                </a:ext>
              </a:extLst>
            </p:cNvPr>
            <p:cNvSpPr>
              <a:spLocks noChangeArrowheads="1"/>
            </p:cNvSpPr>
            <p:nvPr/>
          </p:nvSpPr>
          <p:spPr bwMode="auto">
            <a:xfrm>
              <a:off x="4784928" y="11488385"/>
              <a:ext cx="642685" cy="203241"/>
            </a:xfrm>
            <a:custGeom>
              <a:avLst/>
              <a:gdLst>
                <a:gd name="T0" fmla="*/ 509 w 517"/>
                <a:gd name="T1" fmla="*/ 160 h 161"/>
                <a:gd name="T2" fmla="*/ 0 w 517"/>
                <a:gd name="T3" fmla="*/ 160 h 161"/>
                <a:gd name="T4" fmla="*/ 41 w 517"/>
                <a:gd name="T5" fmla="*/ 0 h 161"/>
                <a:gd name="T6" fmla="*/ 74 w 517"/>
                <a:gd name="T7" fmla="*/ 0 h 161"/>
                <a:gd name="T8" fmla="*/ 74 w 517"/>
                <a:gd name="T9" fmla="*/ 0 h 161"/>
                <a:gd name="T10" fmla="*/ 135 w 517"/>
                <a:gd name="T11" fmla="*/ 21 h 161"/>
                <a:gd name="T12" fmla="*/ 135 w 517"/>
                <a:gd name="T13" fmla="*/ 21 h 161"/>
                <a:gd name="T14" fmla="*/ 158 w 517"/>
                <a:gd name="T15" fmla="*/ 36 h 161"/>
                <a:gd name="T16" fmla="*/ 158 w 517"/>
                <a:gd name="T17" fmla="*/ 36 h 161"/>
                <a:gd name="T18" fmla="*/ 217 w 517"/>
                <a:gd name="T19" fmla="*/ 43 h 161"/>
                <a:gd name="T20" fmla="*/ 208 w 517"/>
                <a:gd name="T21" fmla="*/ 23 h 161"/>
                <a:gd name="T22" fmla="*/ 208 w 517"/>
                <a:gd name="T23" fmla="*/ 23 h 161"/>
                <a:gd name="T24" fmla="*/ 221 w 517"/>
                <a:gd name="T25" fmla="*/ 0 h 161"/>
                <a:gd name="T26" fmla="*/ 257 w 517"/>
                <a:gd name="T27" fmla="*/ 0 h 161"/>
                <a:gd name="T28" fmla="*/ 257 w 517"/>
                <a:gd name="T29" fmla="*/ 0 h 161"/>
                <a:gd name="T30" fmla="*/ 340 w 517"/>
                <a:gd name="T31" fmla="*/ 61 h 161"/>
                <a:gd name="T32" fmla="*/ 340 w 517"/>
                <a:gd name="T33" fmla="*/ 61 h 161"/>
                <a:gd name="T34" fmla="*/ 478 w 517"/>
                <a:gd name="T35" fmla="*/ 110 h 161"/>
                <a:gd name="T36" fmla="*/ 478 w 517"/>
                <a:gd name="T37" fmla="*/ 110 h 161"/>
                <a:gd name="T38" fmla="*/ 509 w 517"/>
                <a:gd name="T39" fmla="*/ 16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7" h="161">
                  <a:moveTo>
                    <a:pt x="509" y="160"/>
                  </a:moveTo>
                  <a:lnTo>
                    <a:pt x="0" y="160"/>
                  </a:lnTo>
                  <a:lnTo>
                    <a:pt x="41" y="0"/>
                  </a:lnTo>
                  <a:lnTo>
                    <a:pt x="74" y="0"/>
                  </a:lnTo>
                  <a:lnTo>
                    <a:pt x="74" y="0"/>
                  </a:lnTo>
                  <a:cubicBezTo>
                    <a:pt x="96" y="0"/>
                    <a:pt x="118" y="8"/>
                    <a:pt x="135" y="21"/>
                  </a:cubicBezTo>
                  <a:lnTo>
                    <a:pt x="135" y="21"/>
                  </a:lnTo>
                  <a:cubicBezTo>
                    <a:pt x="142" y="27"/>
                    <a:pt x="151" y="33"/>
                    <a:pt x="158" y="36"/>
                  </a:cubicBezTo>
                  <a:lnTo>
                    <a:pt x="158" y="36"/>
                  </a:lnTo>
                  <a:cubicBezTo>
                    <a:pt x="178" y="44"/>
                    <a:pt x="217" y="43"/>
                    <a:pt x="217" y="43"/>
                  </a:cubicBezTo>
                  <a:lnTo>
                    <a:pt x="208" y="23"/>
                  </a:lnTo>
                  <a:lnTo>
                    <a:pt x="208" y="23"/>
                  </a:lnTo>
                  <a:cubicBezTo>
                    <a:pt x="202" y="14"/>
                    <a:pt x="208" y="0"/>
                    <a:pt x="221" y="0"/>
                  </a:cubicBezTo>
                  <a:lnTo>
                    <a:pt x="257" y="0"/>
                  </a:lnTo>
                  <a:lnTo>
                    <a:pt x="257" y="0"/>
                  </a:lnTo>
                  <a:cubicBezTo>
                    <a:pt x="257" y="0"/>
                    <a:pt x="317" y="49"/>
                    <a:pt x="340" y="61"/>
                  </a:cubicBezTo>
                  <a:lnTo>
                    <a:pt x="340" y="61"/>
                  </a:lnTo>
                  <a:cubicBezTo>
                    <a:pt x="401" y="95"/>
                    <a:pt x="442" y="86"/>
                    <a:pt x="478" y="110"/>
                  </a:cubicBezTo>
                  <a:lnTo>
                    <a:pt x="478" y="110"/>
                  </a:lnTo>
                  <a:cubicBezTo>
                    <a:pt x="516" y="136"/>
                    <a:pt x="509" y="160"/>
                    <a:pt x="509" y="160"/>
                  </a:cubicBezTo>
                </a:path>
              </a:pathLst>
            </a:custGeom>
            <a:solidFill>
              <a:srgbClr val="322C6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5" name="Freeform 62">
              <a:extLst>
                <a:ext uri="{FF2B5EF4-FFF2-40B4-BE49-F238E27FC236}">
                  <a16:creationId xmlns:a16="http://schemas.microsoft.com/office/drawing/2014/main" id="{7E280C46-68A3-B54D-A2C6-9A299B40A6E9}"/>
                </a:ext>
              </a:extLst>
            </p:cNvPr>
            <p:cNvSpPr>
              <a:spLocks noChangeArrowheads="1"/>
            </p:cNvSpPr>
            <p:nvPr/>
          </p:nvSpPr>
          <p:spPr bwMode="auto">
            <a:xfrm>
              <a:off x="5575927" y="8461711"/>
              <a:ext cx="488879" cy="313106"/>
            </a:xfrm>
            <a:custGeom>
              <a:avLst/>
              <a:gdLst>
                <a:gd name="T0" fmla="*/ 375 w 391"/>
                <a:gd name="T1" fmla="*/ 78 h 252"/>
                <a:gd name="T2" fmla="*/ 375 w 391"/>
                <a:gd name="T3" fmla="*/ 78 h 252"/>
                <a:gd name="T4" fmla="*/ 378 w 391"/>
                <a:gd name="T5" fmla="*/ 37 h 252"/>
                <a:gd name="T6" fmla="*/ 327 w 391"/>
                <a:gd name="T7" fmla="*/ 63 h 252"/>
                <a:gd name="T8" fmla="*/ 278 w 391"/>
                <a:gd name="T9" fmla="*/ 63 h 252"/>
                <a:gd name="T10" fmla="*/ 278 w 391"/>
                <a:gd name="T11" fmla="*/ 63 h 252"/>
                <a:gd name="T12" fmla="*/ 293 w 391"/>
                <a:gd name="T13" fmla="*/ 44 h 252"/>
                <a:gd name="T14" fmla="*/ 293 w 391"/>
                <a:gd name="T15" fmla="*/ 44 h 252"/>
                <a:gd name="T16" fmla="*/ 323 w 391"/>
                <a:gd name="T17" fmla="*/ 9 h 252"/>
                <a:gd name="T18" fmla="*/ 323 w 391"/>
                <a:gd name="T19" fmla="*/ 9 h 252"/>
                <a:gd name="T20" fmla="*/ 261 w 391"/>
                <a:gd name="T21" fmla="*/ 25 h 252"/>
                <a:gd name="T22" fmla="*/ 261 w 391"/>
                <a:gd name="T23" fmla="*/ 25 h 252"/>
                <a:gd name="T24" fmla="*/ 213 w 391"/>
                <a:gd name="T25" fmla="*/ 52 h 252"/>
                <a:gd name="T26" fmla="*/ 213 w 391"/>
                <a:gd name="T27" fmla="*/ 52 h 252"/>
                <a:gd name="T28" fmla="*/ 173 w 391"/>
                <a:gd name="T29" fmla="*/ 99 h 252"/>
                <a:gd name="T30" fmla="*/ 5 w 391"/>
                <a:gd name="T31" fmla="*/ 126 h 252"/>
                <a:gd name="T32" fmla="*/ 5 w 391"/>
                <a:gd name="T33" fmla="*/ 126 h 252"/>
                <a:gd name="T34" fmla="*/ 16 w 391"/>
                <a:gd name="T35" fmla="*/ 251 h 252"/>
                <a:gd name="T36" fmla="*/ 16 w 391"/>
                <a:gd name="T37" fmla="*/ 251 h 252"/>
                <a:gd name="T38" fmla="*/ 188 w 391"/>
                <a:gd name="T39" fmla="*/ 195 h 252"/>
                <a:gd name="T40" fmla="*/ 188 w 391"/>
                <a:gd name="T41" fmla="*/ 195 h 252"/>
                <a:gd name="T42" fmla="*/ 237 w 391"/>
                <a:gd name="T43" fmla="*/ 199 h 252"/>
                <a:gd name="T44" fmla="*/ 237 w 391"/>
                <a:gd name="T45" fmla="*/ 199 h 252"/>
                <a:gd name="T46" fmla="*/ 322 w 391"/>
                <a:gd name="T47" fmla="*/ 179 h 252"/>
                <a:gd name="T48" fmla="*/ 362 w 391"/>
                <a:gd name="T49" fmla="*/ 150 h 252"/>
                <a:gd name="T50" fmla="*/ 362 w 391"/>
                <a:gd name="T51" fmla="*/ 150 h 252"/>
                <a:gd name="T52" fmla="*/ 371 w 391"/>
                <a:gd name="T53" fmla="*/ 116 h 252"/>
                <a:gd name="T54" fmla="*/ 371 w 391"/>
                <a:gd name="T55" fmla="*/ 116 h 252"/>
                <a:gd name="T56" fmla="*/ 375 w 391"/>
                <a:gd name="T57" fmla="*/ 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1" h="252">
                  <a:moveTo>
                    <a:pt x="375" y="78"/>
                  </a:moveTo>
                  <a:lnTo>
                    <a:pt x="375" y="78"/>
                  </a:lnTo>
                  <a:cubicBezTo>
                    <a:pt x="390" y="61"/>
                    <a:pt x="378" y="37"/>
                    <a:pt x="378" y="37"/>
                  </a:cubicBezTo>
                  <a:lnTo>
                    <a:pt x="327" y="63"/>
                  </a:lnTo>
                  <a:lnTo>
                    <a:pt x="278" y="63"/>
                  </a:lnTo>
                  <a:lnTo>
                    <a:pt x="278" y="63"/>
                  </a:lnTo>
                  <a:cubicBezTo>
                    <a:pt x="287" y="54"/>
                    <a:pt x="293" y="44"/>
                    <a:pt x="293" y="44"/>
                  </a:cubicBezTo>
                  <a:lnTo>
                    <a:pt x="293" y="44"/>
                  </a:lnTo>
                  <a:cubicBezTo>
                    <a:pt x="314" y="39"/>
                    <a:pt x="323" y="23"/>
                    <a:pt x="323" y="9"/>
                  </a:cubicBezTo>
                  <a:lnTo>
                    <a:pt x="323" y="9"/>
                  </a:lnTo>
                  <a:cubicBezTo>
                    <a:pt x="322" y="0"/>
                    <a:pt x="267" y="22"/>
                    <a:pt x="261" y="25"/>
                  </a:cubicBezTo>
                  <a:lnTo>
                    <a:pt x="261" y="25"/>
                  </a:lnTo>
                  <a:cubicBezTo>
                    <a:pt x="249" y="30"/>
                    <a:pt x="230" y="42"/>
                    <a:pt x="213" y="52"/>
                  </a:cubicBezTo>
                  <a:lnTo>
                    <a:pt x="213" y="52"/>
                  </a:lnTo>
                  <a:cubicBezTo>
                    <a:pt x="192" y="65"/>
                    <a:pt x="173" y="99"/>
                    <a:pt x="173" y="99"/>
                  </a:cubicBezTo>
                  <a:lnTo>
                    <a:pt x="5" y="126"/>
                  </a:lnTo>
                  <a:lnTo>
                    <a:pt x="5" y="126"/>
                  </a:lnTo>
                  <a:cubicBezTo>
                    <a:pt x="2" y="154"/>
                    <a:pt x="0" y="204"/>
                    <a:pt x="16" y="251"/>
                  </a:cubicBezTo>
                  <a:lnTo>
                    <a:pt x="16" y="251"/>
                  </a:lnTo>
                  <a:cubicBezTo>
                    <a:pt x="110" y="223"/>
                    <a:pt x="188" y="195"/>
                    <a:pt x="188" y="195"/>
                  </a:cubicBezTo>
                  <a:lnTo>
                    <a:pt x="188" y="195"/>
                  </a:lnTo>
                  <a:cubicBezTo>
                    <a:pt x="188" y="195"/>
                    <a:pt x="218" y="203"/>
                    <a:pt x="237" y="199"/>
                  </a:cubicBezTo>
                  <a:lnTo>
                    <a:pt x="237" y="199"/>
                  </a:lnTo>
                  <a:cubicBezTo>
                    <a:pt x="257" y="197"/>
                    <a:pt x="322" y="179"/>
                    <a:pt x="322" y="179"/>
                  </a:cubicBezTo>
                  <a:lnTo>
                    <a:pt x="362" y="150"/>
                  </a:lnTo>
                  <a:lnTo>
                    <a:pt x="362" y="150"/>
                  </a:lnTo>
                  <a:cubicBezTo>
                    <a:pt x="382" y="134"/>
                    <a:pt x="371" y="116"/>
                    <a:pt x="371" y="116"/>
                  </a:cubicBezTo>
                  <a:lnTo>
                    <a:pt x="371" y="116"/>
                  </a:lnTo>
                  <a:cubicBezTo>
                    <a:pt x="386" y="95"/>
                    <a:pt x="375" y="78"/>
                    <a:pt x="375" y="78"/>
                  </a:cubicBezTo>
                </a:path>
              </a:pathLst>
            </a:custGeom>
            <a:solidFill>
              <a:srgbClr val="FFCEB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6" name="Freeform 63">
              <a:extLst>
                <a:ext uri="{FF2B5EF4-FFF2-40B4-BE49-F238E27FC236}">
                  <a16:creationId xmlns:a16="http://schemas.microsoft.com/office/drawing/2014/main" id="{E6CA881C-9429-C146-BC3A-A9AE50E64685}"/>
                </a:ext>
              </a:extLst>
            </p:cNvPr>
            <p:cNvSpPr>
              <a:spLocks noChangeArrowheads="1"/>
            </p:cNvSpPr>
            <p:nvPr/>
          </p:nvSpPr>
          <p:spPr bwMode="auto">
            <a:xfrm>
              <a:off x="5059581" y="8088188"/>
              <a:ext cx="538319" cy="785507"/>
            </a:xfrm>
            <a:custGeom>
              <a:avLst/>
              <a:gdLst>
                <a:gd name="T0" fmla="*/ 420 w 432"/>
                <a:gd name="T1" fmla="*/ 426 h 629"/>
                <a:gd name="T2" fmla="*/ 222 w 432"/>
                <a:gd name="T3" fmla="*/ 440 h 629"/>
                <a:gd name="T4" fmla="*/ 222 w 432"/>
                <a:gd name="T5" fmla="*/ 440 h 629"/>
                <a:gd name="T6" fmla="*/ 175 w 432"/>
                <a:gd name="T7" fmla="*/ 52 h 629"/>
                <a:gd name="T8" fmla="*/ 175 w 432"/>
                <a:gd name="T9" fmla="*/ 52 h 629"/>
                <a:gd name="T10" fmla="*/ 2 w 432"/>
                <a:gd name="T11" fmla="*/ 139 h 629"/>
                <a:gd name="T12" fmla="*/ 2 w 432"/>
                <a:gd name="T13" fmla="*/ 139 h 629"/>
                <a:gd name="T14" fmla="*/ 112 w 432"/>
                <a:gd name="T15" fmla="*/ 602 h 629"/>
                <a:gd name="T16" fmla="*/ 112 w 432"/>
                <a:gd name="T17" fmla="*/ 602 h 629"/>
                <a:gd name="T18" fmla="*/ 431 w 432"/>
                <a:gd name="T19" fmla="*/ 551 h 629"/>
                <a:gd name="T20" fmla="*/ 431 w 432"/>
                <a:gd name="T21" fmla="*/ 551 h 629"/>
                <a:gd name="T22" fmla="*/ 420 w 432"/>
                <a:gd name="T23" fmla="*/ 42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629">
                  <a:moveTo>
                    <a:pt x="420" y="426"/>
                  </a:moveTo>
                  <a:lnTo>
                    <a:pt x="222" y="440"/>
                  </a:lnTo>
                  <a:lnTo>
                    <a:pt x="222" y="440"/>
                  </a:lnTo>
                  <a:cubicBezTo>
                    <a:pt x="226" y="223"/>
                    <a:pt x="175" y="52"/>
                    <a:pt x="175" y="52"/>
                  </a:cubicBezTo>
                  <a:lnTo>
                    <a:pt x="175" y="52"/>
                  </a:lnTo>
                  <a:cubicBezTo>
                    <a:pt x="130" y="0"/>
                    <a:pt x="6" y="29"/>
                    <a:pt x="2" y="139"/>
                  </a:cubicBezTo>
                  <a:lnTo>
                    <a:pt x="2" y="139"/>
                  </a:lnTo>
                  <a:cubicBezTo>
                    <a:pt x="0" y="205"/>
                    <a:pt x="46" y="555"/>
                    <a:pt x="112" y="602"/>
                  </a:cubicBezTo>
                  <a:lnTo>
                    <a:pt x="112" y="602"/>
                  </a:lnTo>
                  <a:cubicBezTo>
                    <a:pt x="150" y="628"/>
                    <a:pt x="305" y="590"/>
                    <a:pt x="431" y="551"/>
                  </a:cubicBezTo>
                  <a:lnTo>
                    <a:pt x="431" y="551"/>
                  </a:lnTo>
                  <a:cubicBezTo>
                    <a:pt x="415" y="504"/>
                    <a:pt x="417" y="454"/>
                    <a:pt x="420" y="426"/>
                  </a:cubicBezTo>
                </a:path>
              </a:pathLst>
            </a:custGeom>
            <a:solidFill>
              <a:srgbClr val="E3E7F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7" name="Freeform 64">
              <a:extLst>
                <a:ext uri="{FF2B5EF4-FFF2-40B4-BE49-F238E27FC236}">
                  <a16:creationId xmlns:a16="http://schemas.microsoft.com/office/drawing/2014/main" id="{6DCDD810-C6E2-7949-A1B1-6FDEC5C593B9}"/>
                </a:ext>
              </a:extLst>
            </p:cNvPr>
            <p:cNvSpPr>
              <a:spLocks noChangeArrowheads="1"/>
            </p:cNvSpPr>
            <p:nvPr/>
          </p:nvSpPr>
          <p:spPr bwMode="auto">
            <a:xfrm>
              <a:off x="4708022" y="7319161"/>
              <a:ext cx="769027" cy="1137063"/>
            </a:xfrm>
            <a:custGeom>
              <a:avLst/>
              <a:gdLst>
                <a:gd name="T0" fmla="*/ 424 w 618"/>
                <a:gd name="T1" fmla="*/ 307 h 915"/>
                <a:gd name="T2" fmla="*/ 424 w 618"/>
                <a:gd name="T3" fmla="*/ 307 h 915"/>
                <a:gd name="T4" fmla="*/ 387 w 618"/>
                <a:gd name="T5" fmla="*/ 240 h 915"/>
                <a:gd name="T6" fmla="*/ 387 w 618"/>
                <a:gd name="T7" fmla="*/ 240 h 915"/>
                <a:gd name="T8" fmla="*/ 452 w 618"/>
                <a:gd name="T9" fmla="*/ 265 h 915"/>
                <a:gd name="T10" fmla="*/ 452 w 618"/>
                <a:gd name="T11" fmla="*/ 265 h 915"/>
                <a:gd name="T12" fmla="*/ 554 w 618"/>
                <a:gd name="T13" fmla="*/ 181 h 915"/>
                <a:gd name="T14" fmla="*/ 554 w 618"/>
                <a:gd name="T15" fmla="*/ 181 h 915"/>
                <a:gd name="T16" fmla="*/ 568 w 618"/>
                <a:gd name="T17" fmla="*/ 152 h 915"/>
                <a:gd name="T18" fmla="*/ 568 w 618"/>
                <a:gd name="T19" fmla="*/ 152 h 915"/>
                <a:gd name="T20" fmla="*/ 601 w 618"/>
                <a:gd name="T21" fmla="*/ 71 h 915"/>
                <a:gd name="T22" fmla="*/ 601 w 618"/>
                <a:gd name="T23" fmla="*/ 71 h 915"/>
                <a:gd name="T24" fmla="*/ 459 w 618"/>
                <a:gd name="T25" fmla="*/ 46 h 915"/>
                <a:gd name="T26" fmla="*/ 459 w 618"/>
                <a:gd name="T27" fmla="*/ 46 h 915"/>
                <a:gd name="T28" fmla="*/ 229 w 618"/>
                <a:gd name="T29" fmla="*/ 31 h 915"/>
                <a:gd name="T30" fmla="*/ 229 w 618"/>
                <a:gd name="T31" fmla="*/ 31 h 915"/>
                <a:gd name="T32" fmla="*/ 100 w 618"/>
                <a:gd name="T33" fmla="*/ 374 h 915"/>
                <a:gd name="T34" fmla="*/ 100 w 618"/>
                <a:gd name="T35" fmla="*/ 374 h 915"/>
                <a:gd name="T36" fmla="*/ 52 w 618"/>
                <a:gd name="T37" fmla="*/ 870 h 915"/>
                <a:gd name="T38" fmla="*/ 52 w 618"/>
                <a:gd name="T39" fmla="*/ 870 h 915"/>
                <a:gd name="T40" fmla="*/ 105 w 618"/>
                <a:gd name="T41" fmla="*/ 914 h 915"/>
                <a:gd name="T42" fmla="*/ 234 w 618"/>
                <a:gd name="T43" fmla="*/ 914 h 915"/>
                <a:gd name="T44" fmla="*/ 234 w 618"/>
                <a:gd name="T45" fmla="*/ 914 h 915"/>
                <a:gd name="T46" fmla="*/ 288 w 618"/>
                <a:gd name="T47" fmla="*/ 862 h 915"/>
                <a:gd name="T48" fmla="*/ 288 w 618"/>
                <a:gd name="T49" fmla="*/ 862 h 915"/>
                <a:gd name="T50" fmla="*/ 424 w 618"/>
                <a:gd name="T51" fmla="*/ 665 h 915"/>
                <a:gd name="T52" fmla="*/ 424 w 618"/>
                <a:gd name="T53" fmla="*/ 665 h 915"/>
                <a:gd name="T54" fmla="*/ 549 w 618"/>
                <a:gd name="T55" fmla="*/ 746 h 915"/>
                <a:gd name="T56" fmla="*/ 549 w 618"/>
                <a:gd name="T57" fmla="*/ 746 h 915"/>
                <a:gd name="T58" fmla="*/ 491 w 618"/>
                <a:gd name="T59" fmla="*/ 527 h 915"/>
                <a:gd name="T60" fmla="*/ 491 w 618"/>
                <a:gd name="T61" fmla="*/ 527 h 915"/>
                <a:gd name="T62" fmla="*/ 424 w 618"/>
                <a:gd name="T63" fmla="*/ 30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8" h="915">
                  <a:moveTo>
                    <a:pt x="424" y="307"/>
                  </a:moveTo>
                  <a:lnTo>
                    <a:pt x="424" y="307"/>
                  </a:lnTo>
                  <a:cubicBezTo>
                    <a:pt x="420" y="298"/>
                    <a:pt x="377" y="297"/>
                    <a:pt x="387" y="240"/>
                  </a:cubicBezTo>
                  <a:lnTo>
                    <a:pt x="387" y="240"/>
                  </a:lnTo>
                  <a:cubicBezTo>
                    <a:pt x="397" y="188"/>
                    <a:pt x="464" y="223"/>
                    <a:pt x="452" y="265"/>
                  </a:cubicBezTo>
                  <a:lnTo>
                    <a:pt x="452" y="265"/>
                  </a:lnTo>
                  <a:cubicBezTo>
                    <a:pt x="444" y="291"/>
                    <a:pt x="541" y="258"/>
                    <a:pt x="554" y="181"/>
                  </a:cubicBezTo>
                  <a:lnTo>
                    <a:pt x="554" y="181"/>
                  </a:lnTo>
                  <a:cubicBezTo>
                    <a:pt x="556" y="170"/>
                    <a:pt x="562" y="161"/>
                    <a:pt x="568" y="152"/>
                  </a:cubicBezTo>
                  <a:lnTo>
                    <a:pt x="568" y="152"/>
                  </a:lnTo>
                  <a:cubicBezTo>
                    <a:pt x="587" y="131"/>
                    <a:pt x="617" y="108"/>
                    <a:pt x="601" y="71"/>
                  </a:cubicBezTo>
                  <a:lnTo>
                    <a:pt x="601" y="71"/>
                  </a:lnTo>
                  <a:cubicBezTo>
                    <a:pt x="579" y="19"/>
                    <a:pt x="488" y="38"/>
                    <a:pt x="459" y="46"/>
                  </a:cubicBezTo>
                  <a:lnTo>
                    <a:pt x="459" y="46"/>
                  </a:lnTo>
                  <a:cubicBezTo>
                    <a:pt x="431" y="55"/>
                    <a:pt x="345" y="0"/>
                    <a:pt x="229" y="31"/>
                  </a:cubicBezTo>
                  <a:lnTo>
                    <a:pt x="229" y="31"/>
                  </a:lnTo>
                  <a:cubicBezTo>
                    <a:pt x="84" y="70"/>
                    <a:pt x="54" y="202"/>
                    <a:pt x="100" y="374"/>
                  </a:cubicBezTo>
                  <a:lnTo>
                    <a:pt x="100" y="374"/>
                  </a:lnTo>
                  <a:cubicBezTo>
                    <a:pt x="142" y="527"/>
                    <a:pt x="0" y="570"/>
                    <a:pt x="52" y="870"/>
                  </a:cubicBezTo>
                  <a:lnTo>
                    <a:pt x="52" y="870"/>
                  </a:lnTo>
                  <a:cubicBezTo>
                    <a:pt x="57" y="896"/>
                    <a:pt x="79" y="914"/>
                    <a:pt x="105" y="914"/>
                  </a:cubicBezTo>
                  <a:lnTo>
                    <a:pt x="234" y="914"/>
                  </a:lnTo>
                  <a:lnTo>
                    <a:pt x="234" y="914"/>
                  </a:lnTo>
                  <a:cubicBezTo>
                    <a:pt x="263" y="914"/>
                    <a:pt x="286" y="891"/>
                    <a:pt x="288" y="862"/>
                  </a:cubicBezTo>
                  <a:lnTo>
                    <a:pt x="288" y="862"/>
                  </a:lnTo>
                  <a:cubicBezTo>
                    <a:pt x="290" y="796"/>
                    <a:pt x="310" y="688"/>
                    <a:pt x="424" y="665"/>
                  </a:cubicBezTo>
                  <a:lnTo>
                    <a:pt x="424" y="665"/>
                  </a:lnTo>
                  <a:cubicBezTo>
                    <a:pt x="486" y="652"/>
                    <a:pt x="549" y="746"/>
                    <a:pt x="549" y="746"/>
                  </a:cubicBezTo>
                  <a:lnTo>
                    <a:pt x="549" y="746"/>
                  </a:lnTo>
                  <a:cubicBezTo>
                    <a:pt x="549" y="746"/>
                    <a:pt x="584" y="650"/>
                    <a:pt x="491" y="527"/>
                  </a:cubicBezTo>
                  <a:lnTo>
                    <a:pt x="491" y="527"/>
                  </a:lnTo>
                  <a:cubicBezTo>
                    <a:pt x="398" y="404"/>
                    <a:pt x="433" y="327"/>
                    <a:pt x="424" y="307"/>
                  </a:cubicBezTo>
                </a:path>
              </a:pathLst>
            </a:custGeom>
            <a:solidFill>
              <a:srgbClr val="1300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8" name="Freeform 65">
              <a:extLst>
                <a:ext uri="{FF2B5EF4-FFF2-40B4-BE49-F238E27FC236}">
                  <a16:creationId xmlns:a16="http://schemas.microsoft.com/office/drawing/2014/main" id="{1F8A3CB9-020B-4E45-9745-6E8A49B3E61D}"/>
                </a:ext>
              </a:extLst>
            </p:cNvPr>
            <p:cNvSpPr>
              <a:spLocks noChangeArrowheads="1"/>
            </p:cNvSpPr>
            <p:nvPr/>
          </p:nvSpPr>
          <p:spPr bwMode="auto">
            <a:xfrm>
              <a:off x="10190086" y="11329081"/>
              <a:ext cx="780012" cy="291133"/>
            </a:xfrm>
            <a:custGeom>
              <a:avLst/>
              <a:gdLst>
                <a:gd name="T0" fmla="*/ 587 w 624"/>
                <a:gd name="T1" fmla="*/ 232 h 233"/>
                <a:gd name="T2" fmla="*/ 31 w 624"/>
                <a:gd name="T3" fmla="*/ 232 h 233"/>
                <a:gd name="T4" fmla="*/ 31 w 624"/>
                <a:gd name="T5" fmla="*/ 232 h 233"/>
                <a:gd name="T6" fmla="*/ 56 w 624"/>
                <a:gd name="T7" fmla="*/ 156 h 233"/>
                <a:gd name="T8" fmla="*/ 56 w 624"/>
                <a:gd name="T9" fmla="*/ 156 h 233"/>
                <a:gd name="T10" fmla="*/ 326 w 624"/>
                <a:gd name="T11" fmla="*/ 71 h 233"/>
                <a:gd name="T12" fmla="*/ 326 w 624"/>
                <a:gd name="T13" fmla="*/ 71 h 233"/>
                <a:gd name="T14" fmla="*/ 345 w 624"/>
                <a:gd name="T15" fmla="*/ 18 h 233"/>
                <a:gd name="T16" fmla="*/ 563 w 624"/>
                <a:gd name="T17" fmla="*/ 0 h 233"/>
                <a:gd name="T18" fmla="*/ 570 w 624"/>
                <a:gd name="T19" fmla="*/ 43 h 233"/>
                <a:gd name="T20" fmla="*/ 570 w 624"/>
                <a:gd name="T21" fmla="*/ 43 h 233"/>
                <a:gd name="T22" fmla="*/ 602 w 624"/>
                <a:gd name="T23" fmla="*/ 133 h 233"/>
                <a:gd name="T24" fmla="*/ 602 w 624"/>
                <a:gd name="T25" fmla="*/ 133 h 233"/>
                <a:gd name="T26" fmla="*/ 587 w 624"/>
                <a:gd name="T27"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233">
                  <a:moveTo>
                    <a:pt x="587" y="232"/>
                  </a:moveTo>
                  <a:lnTo>
                    <a:pt x="31" y="232"/>
                  </a:lnTo>
                  <a:lnTo>
                    <a:pt x="31" y="232"/>
                  </a:lnTo>
                  <a:cubicBezTo>
                    <a:pt x="31" y="232"/>
                    <a:pt x="0" y="181"/>
                    <a:pt x="56" y="156"/>
                  </a:cubicBezTo>
                  <a:lnTo>
                    <a:pt x="56" y="156"/>
                  </a:lnTo>
                  <a:cubicBezTo>
                    <a:pt x="132" y="123"/>
                    <a:pt x="282" y="93"/>
                    <a:pt x="326" y="71"/>
                  </a:cubicBezTo>
                  <a:lnTo>
                    <a:pt x="326" y="71"/>
                  </a:lnTo>
                  <a:cubicBezTo>
                    <a:pt x="346" y="61"/>
                    <a:pt x="345" y="18"/>
                    <a:pt x="345" y="18"/>
                  </a:cubicBezTo>
                  <a:lnTo>
                    <a:pt x="563" y="0"/>
                  </a:lnTo>
                  <a:lnTo>
                    <a:pt x="570" y="43"/>
                  </a:lnTo>
                  <a:lnTo>
                    <a:pt x="570" y="43"/>
                  </a:lnTo>
                  <a:cubicBezTo>
                    <a:pt x="570" y="43"/>
                    <a:pt x="587" y="78"/>
                    <a:pt x="602" y="133"/>
                  </a:cubicBezTo>
                  <a:lnTo>
                    <a:pt x="602" y="133"/>
                  </a:lnTo>
                  <a:cubicBezTo>
                    <a:pt x="623" y="208"/>
                    <a:pt x="587" y="232"/>
                    <a:pt x="587" y="232"/>
                  </a:cubicBezTo>
                </a:path>
              </a:pathLst>
            </a:custGeom>
            <a:solidFill>
              <a:srgbClr val="322C6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9" name="Freeform 67">
              <a:extLst>
                <a:ext uri="{FF2B5EF4-FFF2-40B4-BE49-F238E27FC236}">
                  <a16:creationId xmlns:a16="http://schemas.microsoft.com/office/drawing/2014/main" id="{E52CB014-D16C-2847-B674-EFD22B599AAA}"/>
                </a:ext>
              </a:extLst>
            </p:cNvPr>
            <p:cNvSpPr>
              <a:spLocks noChangeArrowheads="1"/>
            </p:cNvSpPr>
            <p:nvPr/>
          </p:nvSpPr>
          <p:spPr bwMode="auto">
            <a:xfrm>
              <a:off x="9465000" y="7983818"/>
              <a:ext cx="433949" cy="368032"/>
            </a:xfrm>
            <a:custGeom>
              <a:avLst/>
              <a:gdLst>
                <a:gd name="T0" fmla="*/ 346 w 347"/>
                <a:gd name="T1" fmla="*/ 196 h 294"/>
                <a:gd name="T2" fmla="*/ 296 w 347"/>
                <a:gd name="T3" fmla="*/ 164 h 294"/>
                <a:gd name="T4" fmla="*/ 296 w 347"/>
                <a:gd name="T5" fmla="*/ 164 h 294"/>
                <a:gd name="T6" fmla="*/ 265 w 347"/>
                <a:gd name="T7" fmla="*/ 79 h 294"/>
                <a:gd name="T8" fmla="*/ 265 w 347"/>
                <a:gd name="T9" fmla="*/ 79 h 294"/>
                <a:gd name="T10" fmla="*/ 167 w 347"/>
                <a:gd name="T11" fmla="*/ 16 h 294"/>
                <a:gd name="T12" fmla="*/ 167 w 347"/>
                <a:gd name="T13" fmla="*/ 16 h 294"/>
                <a:gd name="T14" fmla="*/ 183 w 347"/>
                <a:gd name="T15" fmla="*/ 69 h 294"/>
                <a:gd name="T16" fmla="*/ 183 w 347"/>
                <a:gd name="T17" fmla="*/ 69 h 294"/>
                <a:gd name="T18" fmla="*/ 84 w 347"/>
                <a:gd name="T19" fmla="*/ 3 h 294"/>
                <a:gd name="T20" fmla="*/ 84 w 347"/>
                <a:gd name="T21" fmla="*/ 3 h 294"/>
                <a:gd name="T22" fmla="*/ 76 w 347"/>
                <a:gd name="T23" fmla="*/ 35 h 294"/>
                <a:gd name="T24" fmla="*/ 76 w 347"/>
                <a:gd name="T25" fmla="*/ 35 h 294"/>
                <a:gd name="T26" fmla="*/ 14 w 347"/>
                <a:gd name="T27" fmla="*/ 10 h 294"/>
                <a:gd name="T28" fmla="*/ 14 w 347"/>
                <a:gd name="T29" fmla="*/ 10 h 294"/>
                <a:gd name="T30" fmla="*/ 42 w 347"/>
                <a:gd name="T31" fmla="*/ 55 h 294"/>
                <a:gd name="T32" fmla="*/ 42 w 347"/>
                <a:gd name="T33" fmla="*/ 55 h 294"/>
                <a:gd name="T34" fmla="*/ 29 w 347"/>
                <a:gd name="T35" fmla="*/ 85 h 294"/>
                <a:gd name="T36" fmla="*/ 29 w 347"/>
                <a:gd name="T37" fmla="*/ 85 h 294"/>
                <a:gd name="T38" fmla="*/ 48 w 347"/>
                <a:gd name="T39" fmla="*/ 100 h 294"/>
                <a:gd name="T40" fmla="*/ 48 w 347"/>
                <a:gd name="T41" fmla="*/ 100 h 294"/>
                <a:gd name="T42" fmla="*/ 35 w 347"/>
                <a:gd name="T43" fmla="*/ 129 h 294"/>
                <a:gd name="T44" fmla="*/ 35 w 347"/>
                <a:gd name="T45" fmla="*/ 129 h 294"/>
                <a:gd name="T46" fmla="*/ 99 w 347"/>
                <a:gd name="T47" fmla="*/ 170 h 294"/>
                <a:gd name="T48" fmla="*/ 99 w 347"/>
                <a:gd name="T49" fmla="*/ 170 h 294"/>
                <a:gd name="T50" fmla="*/ 227 w 347"/>
                <a:gd name="T51" fmla="*/ 261 h 294"/>
                <a:gd name="T52" fmla="*/ 290 w 347"/>
                <a:gd name="T53" fmla="*/ 293 h 294"/>
                <a:gd name="T54" fmla="*/ 346 w 347"/>
                <a:gd name="T55" fmla="*/ 19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7" h="294">
                  <a:moveTo>
                    <a:pt x="346" y="196"/>
                  </a:moveTo>
                  <a:lnTo>
                    <a:pt x="296" y="164"/>
                  </a:lnTo>
                  <a:lnTo>
                    <a:pt x="296" y="164"/>
                  </a:lnTo>
                  <a:cubicBezTo>
                    <a:pt x="296" y="164"/>
                    <a:pt x="291" y="103"/>
                    <a:pt x="265" y="79"/>
                  </a:cubicBezTo>
                  <a:lnTo>
                    <a:pt x="265" y="79"/>
                  </a:lnTo>
                  <a:cubicBezTo>
                    <a:pt x="238" y="55"/>
                    <a:pt x="174" y="13"/>
                    <a:pt x="167" y="16"/>
                  </a:cubicBezTo>
                  <a:lnTo>
                    <a:pt x="167" y="16"/>
                  </a:lnTo>
                  <a:cubicBezTo>
                    <a:pt x="145" y="24"/>
                    <a:pt x="172" y="60"/>
                    <a:pt x="183" y="69"/>
                  </a:cubicBezTo>
                  <a:lnTo>
                    <a:pt x="183" y="69"/>
                  </a:lnTo>
                  <a:cubicBezTo>
                    <a:pt x="183" y="69"/>
                    <a:pt x="100" y="10"/>
                    <a:pt x="84" y="3"/>
                  </a:cubicBezTo>
                  <a:lnTo>
                    <a:pt x="84" y="3"/>
                  </a:lnTo>
                  <a:cubicBezTo>
                    <a:pt x="77" y="0"/>
                    <a:pt x="57" y="14"/>
                    <a:pt x="76" y="35"/>
                  </a:cubicBezTo>
                  <a:lnTo>
                    <a:pt x="76" y="35"/>
                  </a:lnTo>
                  <a:cubicBezTo>
                    <a:pt x="76" y="35"/>
                    <a:pt x="28" y="0"/>
                    <a:pt x="14" y="10"/>
                  </a:cubicBezTo>
                  <a:lnTo>
                    <a:pt x="14" y="10"/>
                  </a:lnTo>
                  <a:cubicBezTo>
                    <a:pt x="0" y="21"/>
                    <a:pt x="42" y="55"/>
                    <a:pt x="42" y="55"/>
                  </a:cubicBezTo>
                  <a:lnTo>
                    <a:pt x="42" y="55"/>
                  </a:lnTo>
                  <a:cubicBezTo>
                    <a:pt x="42" y="55"/>
                    <a:pt x="11" y="62"/>
                    <a:pt x="29" y="85"/>
                  </a:cubicBezTo>
                  <a:lnTo>
                    <a:pt x="29" y="85"/>
                  </a:lnTo>
                  <a:cubicBezTo>
                    <a:pt x="48" y="108"/>
                    <a:pt x="48" y="100"/>
                    <a:pt x="48" y="100"/>
                  </a:cubicBezTo>
                  <a:lnTo>
                    <a:pt x="48" y="100"/>
                  </a:lnTo>
                  <a:cubicBezTo>
                    <a:pt x="48" y="100"/>
                    <a:pt x="8" y="100"/>
                    <a:pt x="35" y="129"/>
                  </a:cubicBezTo>
                  <a:lnTo>
                    <a:pt x="35" y="129"/>
                  </a:lnTo>
                  <a:cubicBezTo>
                    <a:pt x="62" y="158"/>
                    <a:pt x="83" y="159"/>
                    <a:pt x="99" y="170"/>
                  </a:cubicBezTo>
                  <a:lnTo>
                    <a:pt x="99" y="170"/>
                  </a:lnTo>
                  <a:cubicBezTo>
                    <a:pt x="99" y="170"/>
                    <a:pt x="154" y="271"/>
                    <a:pt x="227" y="261"/>
                  </a:cubicBezTo>
                  <a:lnTo>
                    <a:pt x="290" y="293"/>
                  </a:lnTo>
                  <a:lnTo>
                    <a:pt x="346" y="196"/>
                  </a:lnTo>
                </a:path>
              </a:pathLst>
            </a:custGeom>
            <a:solidFill>
              <a:srgbClr val="FFCEB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0" name="Freeform 68">
              <a:extLst>
                <a:ext uri="{FF2B5EF4-FFF2-40B4-BE49-F238E27FC236}">
                  <a16:creationId xmlns:a16="http://schemas.microsoft.com/office/drawing/2014/main" id="{B67CF56F-B689-5744-899A-72546479C887}"/>
                </a:ext>
              </a:extLst>
            </p:cNvPr>
            <p:cNvSpPr>
              <a:spLocks noChangeArrowheads="1"/>
            </p:cNvSpPr>
            <p:nvPr/>
          </p:nvSpPr>
          <p:spPr bwMode="auto">
            <a:xfrm>
              <a:off x="10277972" y="8016780"/>
              <a:ext cx="659165" cy="1235934"/>
            </a:xfrm>
            <a:custGeom>
              <a:avLst/>
              <a:gdLst>
                <a:gd name="T0" fmla="*/ 339 w 531"/>
                <a:gd name="T1" fmla="*/ 0 h 990"/>
                <a:gd name="T2" fmla="*/ 145 w 531"/>
                <a:gd name="T3" fmla="*/ 0 h 990"/>
                <a:gd name="T4" fmla="*/ 145 w 531"/>
                <a:gd name="T5" fmla="*/ 0 h 990"/>
                <a:gd name="T6" fmla="*/ 22 w 531"/>
                <a:gd name="T7" fmla="*/ 337 h 990"/>
                <a:gd name="T8" fmla="*/ 22 w 531"/>
                <a:gd name="T9" fmla="*/ 337 h 990"/>
                <a:gd name="T10" fmla="*/ 11 w 531"/>
                <a:gd name="T11" fmla="*/ 989 h 990"/>
                <a:gd name="T12" fmla="*/ 498 w 531"/>
                <a:gd name="T13" fmla="*/ 989 h 990"/>
                <a:gd name="T14" fmla="*/ 498 w 531"/>
                <a:gd name="T15" fmla="*/ 989 h 990"/>
                <a:gd name="T16" fmla="*/ 490 w 531"/>
                <a:gd name="T17" fmla="*/ 301 h 990"/>
                <a:gd name="T18" fmla="*/ 490 w 531"/>
                <a:gd name="T19" fmla="*/ 301 h 990"/>
                <a:gd name="T20" fmla="*/ 339 w 531"/>
                <a:gd name="T21"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1" h="990">
                  <a:moveTo>
                    <a:pt x="339" y="0"/>
                  </a:moveTo>
                  <a:lnTo>
                    <a:pt x="145" y="0"/>
                  </a:lnTo>
                  <a:lnTo>
                    <a:pt x="145" y="0"/>
                  </a:lnTo>
                  <a:cubicBezTo>
                    <a:pt x="145" y="0"/>
                    <a:pt x="0" y="95"/>
                    <a:pt x="22" y="337"/>
                  </a:cubicBezTo>
                  <a:lnTo>
                    <a:pt x="22" y="337"/>
                  </a:lnTo>
                  <a:cubicBezTo>
                    <a:pt x="70" y="866"/>
                    <a:pt x="11" y="989"/>
                    <a:pt x="11" y="989"/>
                  </a:cubicBezTo>
                  <a:lnTo>
                    <a:pt x="498" y="989"/>
                  </a:lnTo>
                  <a:lnTo>
                    <a:pt x="498" y="989"/>
                  </a:lnTo>
                  <a:cubicBezTo>
                    <a:pt x="498" y="989"/>
                    <a:pt x="530" y="477"/>
                    <a:pt x="490" y="301"/>
                  </a:cubicBezTo>
                  <a:lnTo>
                    <a:pt x="490" y="301"/>
                  </a:lnTo>
                  <a:cubicBezTo>
                    <a:pt x="436" y="61"/>
                    <a:pt x="339" y="0"/>
                    <a:pt x="339" y="0"/>
                  </a:cubicBezTo>
                </a:path>
              </a:pathLst>
            </a:custGeom>
            <a:solidFill>
              <a:srgbClr val="FFFF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1" name="Freeform 120">
              <a:extLst>
                <a:ext uri="{FF2B5EF4-FFF2-40B4-BE49-F238E27FC236}">
                  <a16:creationId xmlns:a16="http://schemas.microsoft.com/office/drawing/2014/main" id="{137A2302-D22C-D44A-AF3F-AF032192BB70}"/>
                </a:ext>
              </a:extLst>
            </p:cNvPr>
            <p:cNvSpPr>
              <a:spLocks noChangeArrowheads="1"/>
            </p:cNvSpPr>
            <p:nvPr/>
          </p:nvSpPr>
          <p:spPr bwMode="auto">
            <a:xfrm>
              <a:off x="10281877" y="7324656"/>
              <a:ext cx="456272" cy="696368"/>
            </a:xfrm>
            <a:custGeom>
              <a:avLst/>
              <a:gdLst>
                <a:gd name="connsiteX0" fmla="*/ 196189 w 456272"/>
                <a:gd name="connsiteY0" fmla="*/ 0 h 696368"/>
                <a:gd name="connsiteX1" fmla="*/ 456272 w 456272"/>
                <a:gd name="connsiteY1" fmla="*/ 278636 h 696368"/>
                <a:gd name="connsiteX2" fmla="*/ 420027 w 456272"/>
                <a:gd name="connsiteY2" fmla="*/ 421293 h 696368"/>
                <a:gd name="connsiteX3" fmla="*/ 417814 w 456272"/>
                <a:gd name="connsiteY3" fmla="*/ 424242 h 696368"/>
                <a:gd name="connsiteX4" fmla="*/ 417814 w 456272"/>
                <a:gd name="connsiteY4" fmla="*/ 696368 h 696368"/>
                <a:gd name="connsiteX5" fmla="*/ 221308 w 456272"/>
                <a:gd name="connsiteY5" fmla="*/ 696368 h 696368"/>
                <a:gd name="connsiteX6" fmla="*/ 221308 w 456272"/>
                <a:gd name="connsiteY6" fmla="*/ 566623 h 696368"/>
                <a:gd name="connsiteX7" fmla="*/ 175244 w 456272"/>
                <a:gd name="connsiteY7" fmla="*/ 577296 h 696368"/>
                <a:gd name="connsiteX8" fmla="*/ 131788 w 456272"/>
                <a:gd name="connsiteY8" fmla="*/ 581013 h 696368"/>
                <a:gd name="connsiteX9" fmla="*/ 37663 w 456272"/>
                <a:gd name="connsiteY9" fmla="*/ 382344 h 696368"/>
                <a:gd name="connsiteX10" fmla="*/ 1746 w 456272"/>
                <a:gd name="connsiteY10" fmla="*/ 354855 h 696368"/>
                <a:gd name="connsiteX11" fmla="*/ 48809 w 456272"/>
                <a:gd name="connsiteY11" fmla="*/ 171180 h 696368"/>
                <a:gd name="connsiteX12" fmla="*/ 196189 w 456272"/>
                <a:gd name="connsiteY12" fmla="*/ 0 h 69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272" h="696368">
                  <a:moveTo>
                    <a:pt x="196189" y="0"/>
                  </a:moveTo>
                  <a:cubicBezTo>
                    <a:pt x="298984" y="0"/>
                    <a:pt x="456272" y="53728"/>
                    <a:pt x="456272" y="278636"/>
                  </a:cubicBezTo>
                  <a:cubicBezTo>
                    <a:pt x="456272" y="335176"/>
                    <a:pt x="442416" y="382344"/>
                    <a:pt x="420027" y="421293"/>
                  </a:cubicBezTo>
                  <a:lnTo>
                    <a:pt x="417814" y="424242"/>
                  </a:lnTo>
                  <a:lnTo>
                    <a:pt x="417814" y="696368"/>
                  </a:lnTo>
                  <a:lnTo>
                    <a:pt x="221308" y="696368"/>
                  </a:lnTo>
                  <a:lnTo>
                    <a:pt x="221308" y="566623"/>
                  </a:lnTo>
                  <a:lnTo>
                    <a:pt x="175244" y="577296"/>
                  </a:lnTo>
                  <a:cubicBezTo>
                    <a:pt x="159344" y="579822"/>
                    <a:pt x="144637" y="581013"/>
                    <a:pt x="131788" y="581013"/>
                  </a:cubicBezTo>
                  <a:cubicBezTo>
                    <a:pt x="72340" y="581013"/>
                    <a:pt x="48809" y="494798"/>
                    <a:pt x="37663" y="382344"/>
                  </a:cubicBezTo>
                  <a:cubicBezTo>
                    <a:pt x="36424" y="374847"/>
                    <a:pt x="-9400" y="374847"/>
                    <a:pt x="1746" y="354855"/>
                  </a:cubicBezTo>
                  <a:cubicBezTo>
                    <a:pt x="30232" y="302377"/>
                    <a:pt x="58717" y="312373"/>
                    <a:pt x="48809" y="171180"/>
                  </a:cubicBezTo>
                  <a:cubicBezTo>
                    <a:pt x="37663" y="32487"/>
                    <a:pt x="94633" y="0"/>
                    <a:pt x="196189" y="0"/>
                  </a:cubicBezTo>
                  <a:close/>
                </a:path>
              </a:pathLst>
            </a:custGeom>
            <a:solidFill>
              <a:srgbClr val="FFCEB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22" name="Freeform 70">
              <a:extLst>
                <a:ext uri="{FF2B5EF4-FFF2-40B4-BE49-F238E27FC236}">
                  <a16:creationId xmlns:a16="http://schemas.microsoft.com/office/drawing/2014/main" id="{50E206DE-D440-2C4D-90B2-8D149DB513D8}"/>
                </a:ext>
              </a:extLst>
            </p:cNvPr>
            <p:cNvSpPr>
              <a:spLocks noChangeArrowheads="1"/>
            </p:cNvSpPr>
            <p:nvPr/>
          </p:nvSpPr>
          <p:spPr bwMode="auto">
            <a:xfrm>
              <a:off x="10212058" y="7209297"/>
              <a:ext cx="708601" cy="642688"/>
            </a:xfrm>
            <a:custGeom>
              <a:avLst/>
              <a:gdLst>
                <a:gd name="T0" fmla="*/ 63 w 570"/>
                <a:gd name="T1" fmla="*/ 26 h 517"/>
                <a:gd name="T2" fmla="*/ 63 w 570"/>
                <a:gd name="T3" fmla="*/ 26 h 517"/>
                <a:gd name="T4" fmla="*/ 309 w 570"/>
                <a:gd name="T5" fmla="*/ 205 h 517"/>
                <a:gd name="T6" fmla="*/ 309 w 570"/>
                <a:gd name="T7" fmla="*/ 205 h 517"/>
                <a:gd name="T8" fmla="*/ 292 w 570"/>
                <a:gd name="T9" fmla="*/ 339 h 517"/>
                <a:gd name="T10" fmla="*/ 292 w 570"/>
                <a:gd name="T11" fmla="*/ 339 h 517"/>
                <a:gd name="T12" fmla="*/ 351 w 570"/>
                <a:gd name="T13" fmla="*/ 266 h 517"/>
                <a:gd name="T14" fmla="*/ 351 w 570"/>
                <a:gd name="T15" fmla="*/ 266 h 517"/>
                <a:gd name="T16" fmla="*/ 351 w 570"/>
                <a:gd name="T17" fmla="*/ 374 h 517"/>
                <a:gd name="T18" fmla="*/ 351 w 570"/>
                <a:gd name="T19" fmla="*/ 374 h 517"/>
                <a:gd name="T20" fmla="*/ 391 w 570"/>
                <a:gd name="T21" fmla="*/ 498 h 517"/>
                <a:gd name="T22" fmla="*/ 391 w 570"/>
                <a:gd name="T23" fmla="*/ 498 h 517"/>
                <a:gd name="T24" fmla="*/ 446 w 570"/>
                <a:gd name="T25" fmla="*/ 372 h 517"/>
                <a:gd name="T26" fmla="*/ 446 w 570"/>
                <a:gd name="T27" fmla="*/ 372 h 517"/>
                <a:gd name="T28" fmla="*/ 553 w 570"/>
                <a:gd name="T29" fmla="*/ 218 h 517"/>
                <a:gd name="T30" fmla="*/ 553 w 570"/>
                <a:gd name="T31" fmla="*/ 218 h 517"/>
                <a:gd name="T32" fmla="*/ 460 w 570"/>
                <a:gd name="T33" fmla="*/ 146 h 517"/>
                <a:gd name="T34" fmla="*/ 460 w 570"/>
                <a:gd name="T35" fmla="*/ 146 h 517"/>
                <a:gd name="T36" fmla="*/ 404 w 570"/>
                <a:gd name="T37" fmla="*/ 49 h 517"/>
                <a:gd name="T38" fmla="*/ 404 w 570"/>
                <a:gd name="T39" fmla="*/ 49 h 517"/>
                <a:gd name="T40" fmla="*/ 246 w 570"/>
                <a:gd name="T41" fmla="*/ 50 h 517"/>
                <a:gd name="T42" fmla="*/ 246 w 570"/>
                <a:gd name="T43" fmla="*/ 50 h 517"/>
                <a:gd name="T44" fmla="*/ 63 w 570"/>
                <a:gd name="T45" fmla="*/ 2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0" h="517">
                  <a:moveTo>
                    <a:pt x="63" y="26"/>
                  </a:moveTo>
                  <a:lnTo>
                    <a:pt x="63" y="26"/>
                  </a:lnTo>
                  <a:cubicBezTo>
                    <a:pt x="24" y="54"/>
                    <a:pt x="0" y="217"/>
                    <a:pt x="309" y="205"/>
                  </a:cubicBezTo>
                  <a:lnTo>
                    <a:pt x="309" y="205"/>
                  </a:lnTo>
                  <a:cubicBezTo>
                    <a:pt x="309" y="205"/>
                    <a:pt x="258" y="324"/>
                    <a:pt x="292" y="339"/>
                  </a:cubicBezTo>
                  <a:lnTo>
                    <a:pt x="292" y="339"/>
                  </a:lnTo>
                  <a:cubicBezTo>
                    <a:pt x="327" y="354"/>
                    <a:pt x="306" y="262"/>
                    <a:pt x="351" y="266"/>
                  </a:cubicBezTo>
                  <a:lnTo>
                    <a:pt x="351" y="266"/>
                  </a:lnTo>
                  <a:cubicBezTo>
                    <a:pt x="396" y="270"/>
                    <a:pt x="411" y="355"/>
                    <a:pt x="351" y="374"/>
                  </a:cubicBezTo>
                  <a:lnTo>
                    <a:pt x="351" y="374"/>
                  </a:lnTo>
                  <a:cubicBezTo>
                    <a:pt x="317" y="384"/>
                    <a:pt x="345" y="472"/>
                    <a:pt x="391" y="498"/>
                  </a:cubicBezTo>
                  <a:lnTo>
                    <a:pt x="391" y="498"/>
                  </a:lnTo>
                  <a:cubicBezTo>
                    <a:pt x="422" y="516"/>
                    <a:pt x="459" y="487"/>
                    <a:pt x="446" y="372"/>
                  </a:cubicBezTo>
                  <a:lnTo>
                    <a:pt x="446" y="372"/>
                  </a:lnTo>
                  <a:cubicBezTo>
                    <a:pt x="439" y="314"/>
                    <a:pt x="569" y="312"/>
                    <a:pt x="553" y="218"/>
                  </a:cubicBezTo>
                  <a:lnTo>
                    <a:pt x="553" y="218"/>
                  </a:lnTo>
                  <a:cubicBezTo>
                    <a:pt x="536" y="125"/>
                    <a:pt x="460" y="146"/>
                    <a:pt x="460" y="146"/>
                  </a:cubicBezTo>
                  <a:lnTo>
                    <a:pt x="460" y="146"/>
                  </a:lnTo>
                  <a:cubicBezTo>
                    <a:pt x="460" y="146"/>
                    <a:pt x="481" y="55"/>
                    <a:pt x="404" y="49"/>
                  </a:cubicBezTo>
                  <a:lnTo>
                    <a:pt x="404" y="49"/>
                  </a:lnTo>
                  <a:cubicBezTo>
                    <a:pt x="328" y="44"/>
                    <a:pt x="285" y="60"/>
                    <a:pt x="246" y="50"/>
                  </a:cubicBezTo>
                  <a:lnTo>
                    <a:pt x="246" y="50"/>
                  </a:lnTo>
                  <a:cubicBezTo>
                    <a:pt x="205" y="40"/>
                    <a:pt x="101" y="0"/>
                    <a:pt x="63" y="26"/>
                  </a:cubicBezTo>
                </a:path>
              </a:pathLst>
            </a:custGeom>
            <a:solidFill>
              <a:srgbClr val="1300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3" name="Freeform 71">
              <a:extLst>
                <a:ext uri="{FF2B5EF4-FFF2-40B4-BE49-F238E27FC236}">
                  <a16:creationId xmlns:a16="http://schemas.microsoft.com/office/drawing/2014/main" id="{5C731624-F36E-334C-8AFC-F22EEC43BBA6}"/>
                </a:ext>
              </a:extLst>
            </p:cNvPr>
            <p:cNvSpPr>
              <a:spLocks noChangeArrowheads="1"/>
            </p:cNvSpPr>
            <p:nvPr/>
          </p:nvSpPr>
          <p:spPr bwMode="auto">
            <a:xfrm>
              <a:off x="10294448" y="9252714"/>
              <a:ext cx="769027" cy="2169755"/>
            </a:xfrm>
            <a:custGeom>
              <a:avLst/>
              <a:gdLst>
                <a:gd name="T0" fmla="*/ 0 w 617"/>
                <a:gd name="T1" fmla="*/ 0 h 1742"/>
                <a:gd name="T2" fmla="*/ 223 w 617"/>
                <a:gd name="T3" fmla="*/ 1704 h 1742"/>
                <a:gd name="T4" fmla="*/ 223 w 617"/>
                <a:gd name="T5" fmla="*/ 1704 h 1742"/>
                <a:gd name="T6" fmla="*/ 503 w 617"/>
                <a:gd name="T7" fmla="*/ 1696 h 1742"/>
                <a:gd name="T8" fmla="*/ 456 w 617"/>
                <a:gd name="T9" fmla="*/ 426 h 1742"/>
                <a:gd name="T10" fmla="*/ 456 w 617"/>
                <a:gd name="T11" fmla="*/ 426 h 1742"/>
                <a:gd name="T12" fmla="*/ 487 w 617"/>
                <a:gd name="T13" fmla="*/ 0 h 1742"/>
                <a:gd name="T14" fmla="*/ 0 w 617"/>
                <a:gd name="T15" fmla="*/ 0 h 17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1742">
                  <a:moveTo>
                    <a:pt x="0" y="0"/>
                  </a:moveTo>
                  <a:lnTo>
                    <a:pt x="223" y="1704"/>
                  </a:lnTo>
                  <a:lnTo>
                    <a:pt x="223" y="1704"/>
                  </a:lnTo>
                  <a:cubicBezTo>
                    <a:pt x="223" y="1704"/>
                    <a:pt x="425" y="1741"/>
                    <a:pt x="503" y="1696"/>
                  </a:cubicBezTo>
                  <a:lnTo>
                    <a:pt x="456" y="426"/>
                  </a:lnTo>
                  <a:lnTo>
                    <a:pt x="456" y="426"/>
                  </a:lnTo>
                  <a:cubicBezTo>
                    <a:pt x="456" y="426"/>
                    <a:pt x="616" y="249"/>
                    <a:pt x="487" y="0"/>
                  </a:cubicBezTo>
                  <a:lnTo>
                    <a:pt x="0" y="0"/>
                  </a:lnTo>
                </a:path>
              </a:pathLst>
            </a:custGeom>
            <a:solidFill>
              <a:srgbClr val="222248"/>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4" name="Freeform 72">
              <a:extLst>
                <a:ext uri="{FF2B5EF4-FFF2-40B4-BE49-F238E27FC236}">
                  <a16:creationId xmlns:a16="http://schemas.microsoft.com/office/drawing/2014/main" id="{1C1A86D2-19D7-1448-AD28-D966BB53D625}"/>
                </a:ext>
              </a:extLst>
            </p:cNvPr>
            <p:cNvSpPr>
              <a:spLocks noChangeArrowheads="1"/>
            </p:cNvSpPr>
            <p:nvPr/>
          </p:nvSpPr>
          <p:spPr bwMode="auto">
            <a:xfrm>
              <a:off x="9723175" y="11394998"/>
              <a:ext cx="780012" cy="291133"/>
            </a:xfrm>
            <a:custGeom>
              <a:avLst/>
              <a:gdLst>
                <a:gd name="T0" fmla="*/ 588 w 624"/>
                <a:gd name="T1" fmla="*/ 231 h 232"/>
                <a:gd name="T2" fmla="*/ 32 w 624"/>
                <a:gd name="T3" fmla="*/ 231 h 232"/>
                <a:gd name="T4" fmla="*/ 32 w 624"/>
                <a:gd name="T5" fmla="*/ 231 h 232"/>
                <a:gd name="T6" fmla="*/ 57 w 624"/>
                <a:gd name="T7" fmla="*/ 156 h 232"/>
                <a:gd name="T8" fmla="*/ 57 w 624"/>
                <a:gd name="T9" fmla="*/ 156 h 232"/>
                <a:gd name="T10" fmla="*/ 326 w 624"/>
                <a:gd name="T11" fmla="*/ 71 h 232"/>
                <a:gd name="T12" fmla="*/ 326 w 624"/>
                <a:gd name="T13" fmla="*/ 71 h 232"/>
                <a:gd name="T14" fmla="*/ 345 w 624"/>
                <a:gd name="T15" fmla="*/ 17 h 232"/>
                <a:gd name="T16" fmla="*/ 564 w 624"/>
                <a:gd name="T17" fmla="*/ 0 h 232"/>
                <a:gd name="T18" fmla="*/ 570 w 624"/>
                <a:gd name="T19" fmla="*/ 42 h 232"/>
                <a:gd name="T20" fmla="*/ 570 w 624"/>
                <a:gd name="T21" fmla="*/ 42 h 232"/>
                <a:gd name="T22" fmla="*/ 603 w 624"/>
                <a:gd name="T23" fmla="*/ 132 h 232"/>
                <a:gd name="T24" fmla="*/ 603 w 624"/>
                <a:gd name="T25" fmla="*/ 132 h 232"/>
                <a:gd name="T26" fmla="*/ 588 w 624"/>
                <a:gd name="T27" fmla="*/ 23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232">
                  <a:moveTo>
                    <a:pt x="588" y="231"/>
                  </a:moveTo>
                  <a:lnTo>
                    <a:pt x="32" y="231"/>
                  </a:lnTo>
                  <a:lnTo>
                    <a:pt x="32" y="231"/>
                  </a:lnTo>
                  <a:cubicBezTo>
                    <a:pt x="32" y="231"/>
                    <a:pt x="0" y="181"/>
                    <a:pt x="57" y="156"/>
                  </a:cubicBezTo>
                  <a:lnTo>
                    <a:pt x="57" y="156"/>
                  </a:lnTo>
                  <a:cubicBezTo>
                    <a:pt x="132" y="122"/>
                    <a:pt x="282" y="93"/>
                    <a:pt x="326" y="71"/>
                  </a:cubicBezTo>
                  <a:lnTo>
                    <a:pt x="326" y="71"/>
                  </a:lnTo>
                  <a:cubicBezTo>
                    <a:pt x="347" y="61"/>
                    <a:pt x="345" y="17"/>
                    <a:pt x="345" y="17"/>
                  </a:cubicBezTo>
                  <a:lnTo>
                    <a:pt x="564" y="0"/>
                  </a:lnTo>
                  <a:lnTo>
                    <a:pt x="570" y="42"/>
                  </a:lnTo>
                  <a:lnTo>
                    <a:pt x="570" y="42"/>
                  </a:lnTo>
                  <a:cubicBezTo>
                    <a:pt x="570" y="42"/>
                    <a:pt x="588" y="77"/>
                    <a:pt x="603" y="132"/>
                  </a:cubicBezTo>
                  <a:lnTo>
                    <a:pt x="603" y="132"/>
                  </a:lnTo>
                  <a:cubicBezTo>
                    <a:pt x="623" y="208"/>
                    <a:pt x="588" y="231"/>
                    <a:pt x="588" y="231"/>
                  </a:cubicBezTo>
                </a:path>
              </a:pathLst>
            </a:custGeom>
            <a:solidFill>
              <a:srgbClr val="3D3983"/>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5" name="Freeform 73">
              <a:extLst>
                <a:ext uri="{FF2B5EF4-FFF2-40B4-BE49-F238E27FC236}">
                  <a16:creationId xmlns:a16="http://schemas.microsoft.com/office/drawing/2014/main" id="{84E7AA81-6358-EB42-ADE6-FBD3BE264DDB}"/>
                </a:ext>
              </a:extLst>
            </p:cNvPr>
            <p:cNvSpPr>
              <a:spLocks noChangeArrowheads="1"/>
            </p:cNvSpPr>
            <p:nvPr/>
          </p:nvSpPr>
          <p:spPr bwMode="auto">
            <a:xfrm>
              <a:off x="9283728" y="8456220"/>
              <a:ext cx="510855" cy="373527"/>
            </a:xfrm>
            <a:custGeom>
              <a:avLst/>
              <a:gdLst>
                <a:gd name="T0" fmla="*/ 411 w 412"/>
                <a:gd name="T1" fmla="*/ 158 h 301"/>
                <a:gd name="T2" fmla="*/ 305 w 412"/>
                <a:gd name="T3" fmla="*/ 150 h 301"/>
                <a:gd name="T4" fmla="*/ 305 w 412"/>
                <a:gd name="T5" fmla="*/ 150 h 301"/>
                <a:gd name="T6" fmla="*/ 283 w 412"/>
                <a:gd name="T7" fmla="*/ 100 h 301"/>
                <a:gd name="T8" fmla="*/ 283 w 412"/>
                <a:gd name="T9" fmla="*/ 100 h 301"/>
                <a:gd name="T10" fmla="*/ 220 w 412"/>
                <a:gd name="T11" fmla="*/ 86 h 301"/>
                <a:gd name="T12" fmla="*/ 220 w 412"/>
                <a:gd name="T13" fmla="*/ 86 h 301"/>
                <a:gd name="T14" fmla="*/ 166 w 412"/>
                <a:gd name="T15" fmla="*/ 81 h 301"/>
                <a:gd name="T16" fmla="*/ 166 w 412"/>
                <a:gd name="T17" fmla="*/ 81 h 301"/>
                <a:gd name="T18" fmla="*/ 115 w 412"/>
                <a:gd name="T19" fmla="*/ 59 h 301"/>
                <a:gd name="T20" fmla="*/ 115 w 412"/>
                <a:gd name="T21" fmla="*/ 59 h 301"/>
                <a:gd name="T22" fmla="*/ 10 w 412"/>
                <a:gd name="T23" fmla="*/ 22 h 301"/>
                <a:gd name="T24" fmla="*/ 10 w 412"/>
                <a:gd name="T25" fmla="*/ 22 h 301"/>
                <a:gd name="T26" fmla="*/ 95 w 412"/>
                <a:gd name="T27" fmla="*/ 106 h 301"/>
                <a:gd name="T28" fmla="*/ 95 w 412"/>
                <a:gd name="T29" fmla="*/ 106 h 301"/>
                <a:gd name="T30" fmla="*/ 85 w 412"/>
                <a:gd name="T31" fmla="*/ 139 h 301"/>
                <a:gd name="T32" fmla="*/ 85 w 412"/>
                <a:gd name="T33" fmla="*/ 139 h 301"/>
                <a:gd name="T34" fmla="*/ 80 w 412"/>
                <a:gd name="T35" fmla="*/ 176 h 301"/>
                <a:gd name="T36" fmla="*/ 80 w 412"/>
                <a:gd name="T37" fmla="*/ 176 h 301"/>
                <a:gd name="T38" fmla="*/ 72 w 412"/>
                <a:gd name="T39" fmla="*/ 212 h 301"/>
                <a:gd name="T40" fmla="*/ 72 w 412"/>
                <a:gd name="T41" fmla="*/ 212 h 301"/>
                <a:gd name="T42" fmla="*/ 283 w 412"/>
                <a:gd name="T43" fmla="*/ 286 h 301"/>
                <a:gd name="T44" fmla="*/ 391 w 412"/>
                <a:gd name="T45" fmla="*/ 300 h 301"/>
                <a:gd name="T46" fmla="*/ 411 w 412"/>
                <a:gd name="T47" fmla="*/ 15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2" h="301">
                  <a:moveTo>
                    <a:pt x="411" y="158"/>
                  </a:moveTo>
                  <a:lnTo>
                    <a:pt x="305" y="150"/>
                  </a:lnTo>
                  <a:lnTo>
                    <a:pt x="305" y="150"/>
                  </a:lnTo>
                  <a:cubicBezTo>
                    <a:pt x="305" y="150"/>
                    <a:pt x="296" y="110"/>
                    <a:pt x="283" y="100"/>
                  </a:cubicBezTo>
                  <a:lnTo>
                    <a:pt x="283" y="100"/>
                  </a:lnTo>
                  <a:cubicBezTo>
                    <a:pt x="274" y="95"/>
                    <a:pt x="239" y="89"/>
                    <a:pt x="220" y="86"/>
                  </a:cubicBezTo>
                  <a:lnTo>
                    <a:pt x="220" y="86"/>
                  </a:lnTo>
                  <a:cubicBezTo>
                    <a:pt x="211" y="84"/>
                    <a:pt x="166" y="81"/>
                    <a:pt x="166" y="81"/>
                  </a:cubicBezTo>
                  <a:lnTo>
                    <a:pt x="166" y="81"/>
                  </a:lnTo>
                  <a:cubicBezTo>
                    <a:pt x="166" y="81"/>
                    <a:pt x="133" y="67"/>
                    <a:pt x="115" y="59"/>
                  </a:cubicBezTo>
                  <a:lnTo>
                    <a:pt x="115" y="59"/>
                  </a:lnTo>
                  <a:cubicBezTo>
                    <a:pt x="90" y="47"/>
                    <a:pt x="19" y="0"/>
                    <a:pt x="10" y="22"/>
                  </a:cubicBezTo>
                  <a:lnTo>
                    <a:pt x="10" y="22"/>
                  </a:lnTo>
                  <a:cubicBezTo>
                    <a:pt x="0" y="44"/>
                    <a:pt x="95" y="106"/>
                    <a:pt x="95" y="106"/>
                  </a:cubicBezTo>
                  <a:lnTo>
                    <a:pt x="95" y="106"/>
                  </a:lnTo>
                  <a:cubicBezTo>
                    <a:pt x="95" y="106"/>
                    <a:pt x="80" y="119"/>
                    <a:pt x="85" y="139"/>
                  </a:cubicBezTo>
                  <a:lnTo>
                    <a:pt x="85" y="139"/>
                  </a:lnTo>
                  <a:cubicBezTo>
                    <a:pt x="85" y="139"/>
                    <a:pt x="73" y="159"/>
                    <a:pt x="80" y="176"/>
                  </a:cubicBezTo>
                  <a:lnTo>
                    <a:pt x="80" y="176"/>
                  </a:lnTo>
                  <a:cubicBezTo>
                    <a:pt x="80" y="176"/>
                    <a:pt x="63" y="183"/>
                    <a:pt x="72" y="212"/>
                  </a:cubicBezTo>
                  <a:lnTo>
                    <a:pt x="72" y="212"/>
                  </a:lnTo>
                  <a:cubicBezTo>
                    <a:pt x="72" y="212"/>
                    <a:pt x="116" y="291"/>
                    <a:pt x="283" y="286"/>
                  </a:cubicBezTo>
                  <a:lnTo>
                    <a:pt x="391" y="300"/>
                  </a:lnTo>
                  <a:lnTo>
                    <a:pt x="411" y="158"/>
                  </a:lnTo>
                </a:path>
              </a:pathLst>
            </a:custGeom>
            <a:solidFill>
              <a:srgbClr val="FFCEB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6" name="Freeform 74">
              <a:extLst>
                <a:ext uri="{FF2B5EF4-FFF2-40B4-BE49-F238E27FC236}">
                  <a16:creationId xmlns:a16="http://schemas.microsoft.com/office/drawing/2014/main" id="{AB1C6E73-F3EA-3847-98E5-A715DFF14E2A}"/>
                </a:ext>
              </a:extLst>
            </p:cNvPr>
            <p:cNvSpPr>
              <a:spLocks noChangeArrowheads="1"/>
            </p:cNvSpPr>
            <p:nvPr/>
          </p:nvSpPr>
          <p:spPr bwMode="auto">
            <a:xfrm>
              <a:off x="9761628" y="8170582"/>
              <a:ext cx="642685" cy="390005"/>
            </a:xfrm>
            <a:custGeom>
              <a:avLst/>
              <a:gdLst>
                <a:gd name="T0" fmla="*/ 516 w 517"/>
                <a:gd name="T1" fmla="*/ 102 h 312"/>
                <a:gd name="T2" fmla="*/ 516 w 517"/>
                <a:gd name="T3" fmla="*/ 102 h 312"/>
                <a:gd name="T4" fmla="*/ 103 w 517"/>
                <a:gd name="T5" fmla="*/ 0 h 312"/>
                <a:gd name="T6" fmla="*/ 0 w 517"/>
                <a:gd name="T7" fmla="*/ 153 h 312"/>
                <a:gd name="T8" fmla="*/ 0 w 517"/>
                <a:gd name="T9" fmla="*/ 153 h 312"/>
                <a:gd name="T10" fmla="*/ 467 w 517"/>
                <a:gd name="T11" fmla="*/ 307 h 312"/>
                <a:gd name="T12" fmla="*/ 516 w 517"/>
                <a:gd name="T13" fmla="*/ 102 h 312"/>
              </a:gdLst>
              <a:ahLst/>
              <a:cxnLst>
                <a:cxn ang="0">
                  <a:pos x="T0" y="T1"/>
                </a:cxn>
                <a:cxn ang="0">
                  <a:pos x="T2" y="T3"/>
                </a:cxn>
                <a:cxn ang="0">
                  <a:pos x="T4" y="T5"/>
                </a:cxn>
                <a:cxn ang="0">
                  <a:pos x="T6" y="T7"/>
                </a:cxn>
                <a:cxn ang="0">
                  <a:pos x="T8" y="T9"/>
                </a:cxn>
                <a:cxn ang="0">
                  <a:pos x="T10" y="T11"/>
                </a:cxn>
                <a:cxn ang="0">
                  <a:pos x="T12" y="T13"/>
                </a:cxn>
              </a:cxnLst>
              <a:rect l="0" t="0" r="r" b="b"/>
              <a:pathLst>
                <a:path w="517" h="312">
                  <a:moveTo>
                    <a:pt x="516" y="102"/>
                  </a:moveTo>
                  <a:lnTo>
                    <a:pt x="516" y="102"/>
                  </a:lnTo>
                  <a:cubicBezTo>
                    <a:pt x="516" y="102"/>
                    <a:pt x="287" y="84"/>
                    <a:pt x="103" y="0"/>
                  </a:cubicBezTo>
                  <a:lnTo>
                    <a:pt x="0" y="153"/>
                  </a:lnTo>
                  <a:lnTo>
                    <a:pt x="0" y="153"/>
                  </a:lnTo>
                  <a:cubicBezTo>
                    <a:pt x="0" y="153"/>
                    <a:pt x="337" y="311"/>
                    <a:pt x="467" y="307"/>
                  </a:cubicBezTo>
                  <a:lnTo>
                    <a:pt x="516" y="102"/>
                  </a:lnTo>
                </a:path>
              </a:pathLst>
            </a:custGeom>
            <a:solidFill>
              <a:srgbClr val="9FACE2"/>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7" name="Freeform 75">
              <a:extLst>
                <a:ext uri="{FF2B5EF4-FFF2-40B4-BE49-F238E27FC236}">
                  <a16:creationId xmlns:a16="http://schemas.microsoft.com/office/drawing/2014/main" id="{07239F6D-7305-1542-BEFC-DEFC134DE92F}"/>
                </a:ext>
              </a:extLst>
            </p:cNvPr>
            <p:cNvSpPr>
              <a:spLocks noChangeArrowheads="1"/>
            </p:cNvSpPr>
            <p:nvPr/>
          </p:nvSpPr>
          <p:spPr bwMode="auto">
            <a:xfrm>
              <a:off x="10343891" y="7961849"/>
              <a:ext cx="357046" cy="208735"/>
            </a:xfrm>
            <a:custGeom>
              <a:avLst/>
              <a:gdLst>
                <a:gd name="T0" fmla="*/ 286 w 287"/>
                <a:gd name="T1" fmla="*/ 46 h 168"/>
                <a:gd name="T2" fmla="*/ 286 w 287"/>
                <a:gd name="T3" fmla="*/ 0 h 168"/>
                <a:gd name="T4" fmla="*/ 286 w 287"/>
                <a:gd name="T5" fmla="*/ 0 h 168"/>
                <a:gd name="T6" fmla="*/ 92 w 287"/>
                <a:gd name="T7" fmla="*/ 37 h 168"/>
                <a:gd name="T8" fmla="*/ 92 w 287"/>
                <a:gd name="T9" fmla="*/ 37 h 168"/>
                <a:gd name="T10" fmla="*/ 0 w 287"/>
                <a:gd name="T11" fmla="*/ 167 h 168"/>
                <a:gd name="T12" fmla="*/ 0 w 287"/>
                <a:gd name="T13" fmla="*/ 167 h 168"/>
                <a:gd name="T14" fmla="*/ 286 w 287"/>
                <a:gd name="T15" fmla="*/ 46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168">
                  <a:moveTo>
                    <a:pt x="286" y="46"/>
                  </a:moveTo>
                  <a:lnTo>
                    <a:pt x="286" y="0"/>
                  </a:lnTo>
                  <a:lnTo>
                    <a:pt x="286" y="0"/>
                  </a:lnTo>
                  <a:cubicBezTo>
                    <a:pt x="286" y="0"/>
                    <a:pt x="142" y="10"/>
                    <a:pt x="92" y="37"/>
                  </a:cubicBezTo>
                  <a:lnTo>
                    <a:pt x="92" y="37"/>
                  </a:lnTo>
                  <a:cubicBezTo>
                    <a:pt x="51" y="57"/>
                    <a:pt x="18" y="110"/>
                    <a:pt x="0" y="167"/>
                  </a:cubicBezTo>
                  <a:lnTo>
                    <a:pt x="0" y="167"/>
                  </a:lnTo>
                  <a:cubicBezTo>
                    <a:pt x="0" y="167"/>
                    <a:pt x="80" y="46"/>
                    <a:pt x="286" y="46"/>
                  </a:cubicBezTo>
                </a:path>
              </a:pathLst>
            </a:custGeom>
            <a:solidFill>
              <a:srgbClr val="E3E7F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8" name="Freeform 76">
              <a:extLst>
                <a:ext uri="{FF2B5EF4-FFF2-40B4-BE49-F238E27FC236}">
                  <a16:creationId xmlns:a16="http://schemas.microsoft.com/office/drawing/2014/main" id="{4FB32987-C0AB-994A-BC97-089F6734E5D7}"/>
                </a:ext>
              </a:extLst>
            </p:cNvPr>
            <p:cNvSpPr>
              <a:spLocks noChangeArrowheads="1"/>
            </p:cNvSpPr>
            <p:nvPr/>
          </p:nvSpPr>
          <p:spPr bwMode="auto">
            <a:xfrm>
              <a:off x="9992336" y="9252710"/>
              <a:ext cx="999734" cy="2224686"/>
            </a:xfrm>
            <a:custGeom>
              <a:avLst/>
              <a:gdLst>
                <a:gd name="T0" fmla="*/ 243 w 803"/>
                <a:gd name="T1" fmla="*/ 0 h 1786"/>
                <a:gd name="T2" fmla="*/ 0 w 803"/>
                <a:gd name="T3" fmla="*/ 1007 h 1786"/>
                <a:gd name="T4" fmla="*/ 105 w 803"/>
                <a:gd name="T5" fmla="*/ 1768 h 1786"/>
                <a:gd name="T6" fmla="*/ 105 w 803"/>
                <a:gd name="T7" fmla="*/ 1768 h 1786"/>
                <a:gd name="T8" fmla="*/ 367 w 803"/>
                <a:gd name="T9" fmla="*/ 1739 h 1786"/>
                <a:gd name="T10" fmla="*/ 367 w 803"/>
                <a:gd name="T11" fmla="*/ 1739 h 1786"/>
                <a:gd name="T12" fmla="*/ 316 w 803"/>
                <a:gd name="T13" fmla="*/ 978 h 1786"/>
                <a:gd name="T14" fmla="*/ 611 w 803"/>
                <a:gd name="T15" fmla="*/ 407 h 1786"/>
                <a:gd name="T16" fmla="*/ 611 w 803"/>
                <a:gd name="T17" fmla="*/ 407 h 1786"/>
                <a:gd name="T18" fmla="*/ 730 w 803"/>
                <a:gd name="T19" fmla="*/ 0 h 1786"/>
                <a:gd name="T20" fmla="*/ 243 w 803"/>
                <a:gd name="T21" fmla="*/ 0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3" h="1786">
                  <a:moveTo>
                    <a:pt x="243" y="0"/>
                  </a:moveTo>
                  <a:lnTo>
                    <a:pt x="0" y="1007"/>
                  </a:lnTo>
                  <a:lnTo>
                    <a:pt x="105" y="1768"/>
                  </a:lnTo>
                  <a:lnTo>
                    <a:pt x="105" y="1768"/>
                  </a:lnTo>
                  <a:cubicBezTo>
                    <a:pt x="105" y="1768"/>
                    <a:pt x="248" y="1785"/>
                    <a:pt x="367" y="1739"/>
                  </a:cubicBezTo>
                  <a:lnTo>
                    <a:pt x="367" y="1739"/>
                  </a:lnTo>
                  <a:cubicBezTo>
                    <a:pt x="367" y="1739"/>
                    <a:pt x="367" y="1107"/>
                    <a:pt x="316" y="978"/>
                  </a:cubicBezTo>
                  <a:lnTo>
                    <a:pt x="611" y="407"/>
                  </a:lnTo>
                  <a:lnTo>
                    <a:pt x="611" y="407"/>
                  </a:lnTo>
                  <a:cubicBezTo>
                    <a:pt x="611" y="407"/>
                    <a:pt x="802" y="312"/>
                    <a:pt x="730" y="0"/>
                  </a:cubicBezTo>
                  <a:lnTo>
                    <a:pt x="243" y="0"/>
                  </a:lnTo>
                </a:path>
              </a:pathLst>
            </a:custGeom>
            <a:solidFill>
              <a:srgbClr val="322C6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29" name="Freeform 77">
              <a:extLst>
                <a:ext uri="{FF2B5EF4-FFF2-40B4-BE49-F238E27FC236}">
                  <a16:creationId xmlns:a16="http://schemas.microsoft.com/office/drawing/2014/main" id="{0529F1D0-7670-3243-A242-841F31DF45FA}"/>
                </a:ext>
              </a:extLst>
            </p:cNvPr>
            <p:cNvSpPr>
              <a:spLocks noChangeArrowheads="1"/>
            </p:cNvSpPr>
            <p:nvPr/>
          </p:nvSpPr>
          <p:spPr bwMode="auto">
            <a:xfrm>
              <a:off x="10113180" y="9247222"/>
              <a:ext cx="417472" cy="2208204"/>
            </a:xfrm>
            <a:custGeom>
              <a:avLst/>
              <a:gdLst>
                <a:gd name="T0" fmla="*/ 332 w 333"/>
                <a:gd name="T1" fmla="*/ 1 h 1773"/>
                <a:gd name="T2" fmla="*/ 323 w 333"/>
                <a:gd name="T3" fmla="*/ 1 h 1773"/>
                <a:gd name="T4" fmla="*/ 261 w 333"/>
                <a:gd name="T5" fmla="*/ 194 h 1773"/>
                <a:gd name="T6" fmla="*/ 261 w 333"/>
                <a:gd name="T7" fmla="*/ 194 h 1773"/>
                <a:gd name="T8" fmla="*/ 172 w 333"/>
                <a:gd name="T9" fmla="*/ 1 h 1773"/>
                <a:gd name="T10" fmla="*/ 162 w 333"/>
                <a:gd name="T11" fmla="*/ 0 h 1773"/>
                <a:gd name="T12" fmla="*/ 162 w 333"/>
                <a:gd name="T13" fmla="*/ 0 h 1773"/>
                <a:gd name="T14" fmla="*/ 258 w 333"/>
                <a:gd name="T15" fmla="*/ 201 h 1773"/>
                <a:gd name="T16" fmla="*/ 0 w 333"/>
                <a:gd name="T17" fmla="*/ 998 h 1773"/>
                <a:gd name="T18" fmla="*/ 0 w 333"/>
                <a:gd name="T19" fmla="*/ 999 h 1773"/>
                <a:gd name="T20" fmla="*/ 104 w 333"/>
                <a:gd name="T21" fmla="*/ 1772 h 1773"/>
                <a:gd name="T22" fmla="*/ 112 w 333"/>
                <a:gd name="T23" fmla="*/ 1772 h 1773"/>
                <a:gd name="T24" fmla="*/ 8 w 333"/>
                <a:gd name="T25" fmla="*/ 1000 h 1773"/>
                <a:gd name="T26" fmla="*/ 332 w 333"/>
                <a:gd name="T27" fmla="*/ 1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3" h="1773">
                  <a:moveTo>
                    <a:pt x="332" y="1"/>
                  </a:moveTo>
                  <a:lnTo>
                    <a:pt x="323" y="1"/>
                  </a:lnTo>
                  <a:lnTo>
                    <a:pt x="261" y="194"/>
                  </a:lnTo>
                  <a:lnTo>
                    <a:pt x="261" y="194"/>
                  </a:lnTo>
                  <a:cubicBezTo>
                    <a:pt x="151" y="161"/>
                    <a:pt x="172" y="2"/>
                    <a:pt x="172" y="1"/>
                  </a:cubicBezTo>
                  <a:lnTo>
                    <a:pt x="162" y="0"/>
                  </a:lnTo>
                  <a:lnTo>
                    <a:pt x="162" y="0"/>
                  </a:lnTo>
                  <a:cubicBezTo>
                    <a:pt x="162" y="2"/>
                    <a:pt x="142" y="167"/>
                    <a:pt x="258" y="201"/>
                  </a:cubicBezTo>
                  <a:lnTo>
                    <a:pt x="0" y="998"/>
                  </a:lnTo>
                  <a:lnTo>
                    <a:pt x="0" y="999"/>
                  </a:lnTo>
                  <a:lnTo>
                    <a:pt x="104" y="1772"/>
                  </a:lnTo>
                  <a:lnTo>
                    <a:pt x="112" y="1772"/>
                  </a:lnTo>
                  <a:lnTo>
                    <a:pt x="8" y="1000"/>
                  </a:lnTo>
                  <a:lnTo>
                    <a:pt x="332" y="1"/>
                  </a:lnTo>
                </a:path>
              </a:pathLst>
            </a:custGeom>
            <a:solidFill>
              <a:srgbClr val="FFFF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30" name="Freeform 78">
              <a:extLst>
                <a:ext uri="{FF2B5EF4-FFF2-40B4-BE49-F238E27FC236}">
                  <a16:creationId xmlns:a16="http://schemas.microsoft.com/office/drawing/2014/main" id="{956D6F96-9E8C-5B4D-9774-993D7D185D38}"/>
                </a:ext>
              </a:extLst>
            </p:cNvPr>
            <p:cNvSpPr>
              <a:spLocks noChangeArrowheads="1"/>
            </p:cNvSpPr>
            <p:nvPr/>
          </p:nvSpPr>
          <p:spPr bwMode="auto">
            <a:xfrm>
              <a:off x="9734158" y="8082693"/>
              <a:ext cx="906355" cy="785504"/>
            </a:xfrm>
            <a:custGeom>
              <a:avLst/>
              <a:gdLst>
                <a:gd name="T0" fmla="*/ 550 w 728"/>
                <a:gd name="T1" fmla="*/ 36 h 630"/>
                <a:gd name="T2" fmla="*/ 550 w 728"/>
                <a:gd name="T3" fmla="*/ 36 h 630"/>
                <a:gd name="T4" fmla="*/ 307 w 728"/>
                <a:gd name="T5" fmla="*/ 387 h 630"/>
                <a:gd name="T6" fmla="*/ 307 w 728"/>
                <a:gd name="T7" fmla="*/ 387 h 630"/>
                <a:gd name="T8" fmla="*/ 16 w 728"/>
                <a:gd name="T9" fmla="*/ 449 h 630"/>
                <a:gd name="T10" fmla="*/ 0 w 728"/>
                <a:gd name="T11" fmla="*/ 629 h 630"/>
                <a:gd name="T12" fmla="*/ 395 w 728"/>
                <a:gd name="T13" fmla="*/ 550 h 630"/>
                <a:gd name="T14" fmla="*/ 395 w 728"/>
                <a:gd name="T15" fmla="*/ 550 h 630"/>
                <a:gd name="T16" fmla="*/ 726 w 728"/>
                <a:gd name="T17" fmla="*/ 136 h 630"/>
                <a:gd name="T18" fmla="*/ 726 w 728"/>
                <a:gd name="T19" fmla="*/ 136 h 630"/>
                <a:gd name="T20" fmla="*/ 725 w 728"/>
                <a:gd name="T21" fmla="*/ 116 h 630"/>
                <a:gd name="T22" fmla="*/ 725 w 728"/>
                <a:gd name="T23" fmla="*/ 116 h 630"/>
                <a:gd name="T24" fmla="*/ 569 w 728"/>
                <a:gd name="T25" fmla="*/ 26 h 630"/>
                <a:gd name="T26" fmla="*/ 569 w 728"/>
                <a:gd name="T27" fmla="*/ 26 h 630"/>
                <a:gd name="T28" fmla="*/ 550 w 728"/>
                <a:gd name="T29" fmla="*/ 36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630">
                  <a:moveTo>
                    <a:pt x="550" y="36"/>
                  </a:moveTo>
                  <a:lnTo>
                    <a:pt x="550" y="36"/>
                  </a:lnTo>
                  <a:cubicBezTo>
                    <a:pt x="453" y="114"/>
                    <a:pt x="333" y="371"/>
                    <a:pt x="307" y="387"/>
                  </a:cubicBezTo>
                  <a:lnTo>
                    <a:pt x="307" y="387"/>
                  </a:lnTo>
                  <a:cubicBezTo>
                    <a:pt x="290" y="398"/>
                    <a:pt x="16" y="449"/>
                    <a:pt x="16" y="449"/>
                  </a:cubicBezTo>
                  <a:lnTo>
                    <a:pt x="0" y="629"/>
                  </a:lnTo>
                  <a:lnTo>
                    <a:pt x="395" y="550"/>
                  </a:lnTo>
                  <a:lnTo>
                    <a:pt x="395" y="550"/>
                  </a:lnTo>
                  <a:cubicBezTo>
                    <a:pt x="395" y="550"/>
                    <a:pt x="705" y="260"/>
                    <a:pt x="726" y="136"/>
                  </a:cubicBezTo>
                  <a:lnTo>
                    <a:pt x="726" y="136"/>
                  </a:lnTo>
                  <a:cubicBezTo>
                    <a:pt x="727" y="131"/>
                    <a:pt x="727" y="124"/>
                    <a:pt x="725" y="116"/>
                  </a:cubicBezTo>
                  <a:lnTo>
                    <a:pt x="725" y="116"/>
                  </a:lnTo>
                  <a:cubicBezTo>
                    <a:pt x="712" y="45"/>
                    <a:pt x="637" y="0"/>
                    <a:pt x="569" y="26"/>
                  </a:cubicBezTo>
                  <a:lnTo>
                    <a:pt x="569" y="26"/>
                  </a:lnTo>
                  <a:cubicBezTo>
                    <a:pt x="562" y="29"/>
                    <a:pt x="555" y="32"/>
                    <a:pt x="550" y="36"/>
                  </a:cubicBezTo>
                </a:path>
              </a:pathLst>
            </a:custGeom>
            <a:solidFill>
              <a:srgbClr val="E3E7F5"/>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31" name="Freeform 79">
              <a:extLst>
                <a:ext uri="{FF2B5EF4-FFF2-40B4-BE49-F238E27FC236}">
                  <a16:creationId xmlns:a16="http://schemas.microsoft.com/office/drawing/2014/main" id="{76573AAC-BA62-CD43-81F0-38EA59439D87}"/>
                </a:ext>
              </a:extLst>
            </p:cNvPr>
            <p:cNvSpPr>
              <a:spLocks noChangeArrowheads="1"/>
            </p:cNvSpPr>
            <p:nvPr/>
          </p:nvSpPr>
          <p:spPr bwMode="auto">
            <a:xfrm>
              <a:off x="2559515" y="9672226"/>
              <a:ext cx="32958" cy="1691858"/>
            </a:xfrm>
            <a:custGeom>
              <a:avLst/>
              <a:gdLst>
                <a:gd name="T0" fmla="*/ 24 w 25"/>
                <a:gd name="T1" fmla="*/ 1356 h 1357"/>
                <a:gd name="T2" fmla="*/ 0 w 25"/>
                <a:gd name="T3" fmla="*/ 1356 h 1357"/>
                <a:gd name="T4" fmla="*/ 0 w 25"/>
                <a:gd name="T5" fmla="*/ 0 h 1357"/>
                <a:gd name="T6" fmla="*/ 24 w 25"/>
                <a:gd name="T7" fmla="*/ 0 h 1357"/>
                <a:gd name="T8" fmla="*/ 24 w 25"/>
                <a:gd name="T9" fmla="*/ 1356 h 1357"/>
              </a:gdLst>
              <a:ahLst/>
              <a:cxnLst>
                <a:cxn ang="0">
                  <a:pos x="T0" y="T1"/>
                </a:cxn>
                <a:cxn ang="0">
                  <a:pos x="T2" y="T3"/>
                </a:cxn>
                <a:cxn ang="0">
                  <a:pos x="T4" y="T5"/>
                </a:cxn>
                <a:cxn ang="0">
                  <a:pos x="T6" y="T7"/>
                </a:cxn>
                <a:cxn ang="0">
                  <a:pos x="T8" y="T9"/>
                </a:cxn>
              </a:cxnLst>
              <a:rect l="0" t="0" r="r" b="b"/>
              <a:pathLst>
                <a:path w="25" h="1357">
                  <a:moveTo>
                    <a:pt x="24" y="1356"/>
                  </a:moveTo>
                  <a:lnTo>
                    <a:pt x="0" y="1356"/>
                  </a:lnTo>
                  <a:lnTo>
                    <a:pt x="0" y="0"/>
                  </a:lnTo>
                  <a:lnTo>
                    <a:pt x="24" y="0"/>
                  </a:lnTo>
                  <a:lnTo>
                    <a:pt x="24" y="1356"/>
                  </a:lnTo>
                </a:path>
              </a:pathLst>
            </a:custGeom>
            <a:solidFill>
              <a:srgbClr val="3E3D5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32" name="Freeform 131">
              <a:extLst>
                <a:ext uri="{FF2B5EF4-FFF2-40B4-BE49-F238E27FC236}">
                  <a16:creationId xmlns:a16="http://schemas.microsoft.com/office/drawing/2014/main" id="{8229A6A2-DF14-964A-A16A-A6F28A57ACC5}"/>
                </a:ext>
              </a:extLst>
            </p:cNvPr>
            <p:cNvSpPr>
              <a:spLocks noChangeArrowheads="1"/>
            </p:cNvSpPr>
            <p:nvPr/>
          </p:nvSpPr>
          <p:spPr bwMode="auto">
            <a:xfrm>
              <a:off x="2346229" y="9448951"/>
              <a:ext cx="493137" cy="1897412"/>
            </a:xfrm>
            <a:custGeom>
              <a:avLst/>
              <a:gdLst>
                <a:gd name="connsiteX0" fmla="*/ 166358 w 493137"/>
                <a:gd name="connsiteY0" fmla="*/ 559 h 1897412"/>
                <a:gd name="connsiteX1" fmla="*/ 370602 w 493137"/>
                <a:gd name="connsiteY1" fmla="*/ 89104 h 1897412"/>
                <a:gd name="connsiteX2" fmla="*/ 369431 w 493137"/>
                <a:gd name="connsiteY2" fmla="*/ 93658 h 1897412"/>
                <a:gd name="connsiteX3" fmla="*/ 385016 w 493137"/>
                <a:gd name="connsiteY3" fmla="*/ 77766 h 1897412"/>
                <a:gd name="connsiteX4" fmla="*/ 434466 w 493137"/>
                <a:gd name="connsiteY4" fmla="*/ 46745 h 1897412"/>
                <a:gd name="connsiteX5" fmla="*/ 491341 w 493137"/>
                <a:gd name="connsiteY5" fmla="*/ 67213 h 1897412"/>
                <a:gd name="connsiteX6" fmla="*/ 457216 w 493137"/>
                <a:gd name="connsiteY6" fmla="*/ 118382 h 1897412"/>
                <a:gd name="connsiteX7" fmla="*/ 373503 w 493137"/>
                <a:gd name="connsiteY7" fmla="*/ 118742 h 1897412"/>
                <a:gd name="connsiteX8" fmla="*/ 364490 w 493137"/>
                <a:gd name="connsiteY8" fmla="*/ 112874 h 1897412"/>
                <a:gd name="connsiteX9" fmla="*/ 361728 w 493137"/>
                <a:gd name="connsiteY9" fmla="*/ 123614 h 1897412"/>
                <a:gd name="connsiteX10" fmla="*/ 308576 w 493137"/>
                <a:gd name="connsiteY10" fmla="*/ 164454 h 1897412"/>
                <a:gd name="connsiteX11" fmla="*/ 303884 w 493137"/>
                <a:gd name="connsiteY11" fmla="*/ 166473 h 1897412"/>
                <a:gd name="connsiteX12" fmla="*/ 326092 w 493137"/>
                <a:gd name="connsiteY12" fmla="*/ 180073 h 1897412"/>
                <a:gd name="connsiteX13" fmla="*/ 346226 w 493137"/>
                <a:gd name="connsiteY13" fmla="*/ 198175 h 1897412"/>
                <a:gd name="connsiteX14" fmla="*/ 348680 w 493137"/>
                <a:gd name="connsiteY14" fmla="*/ 257556 h 1897412"/>
                <a:gd name="connsiteX15" fmla="*/ 292229 w 493137"/>
                <a:gd name="connsiteY15" fmla="*/ 247449 h 1897412"/>
                <a:gd name="connsiteX16" fmla="*/ 265385 w 493137"/>
                <a:gd name="connsiteY16" fmla="*/ 195017 h 1897412"/>
                <a:gd name="connsiteX17" fmla="*/ 262834 w 493137"/>
                <a:gd name="connsiteY17" fmla="*/ 184134 h 1897412"/>
                <a:gd name="connsiteX18" fmla="*/ 228627 w 493137"/>
                <a:gd name="connsiteY18" fmla="*/ 198850 h 1897412"/>
                <a:gd name="connsiteX19" fmla="*/ 107825 w 493137"/>
                <a:gd name="connsiteY19" fmla="*/ 276170 h 1897412"/>
                <a:gd name="connsiteX20" fmla="*/ 226137 w 493137"/>
                <a:gd name="connsiteY20" fmla="*/ 309842 h 1897412"/>
                <a:gd name="connsiteX21" fmla="*/ 355910 w 493137"/>
                <a:gd name="connsiteY21" fmla="*/ 341760 h 1897412"/>
                <a:gd name="connsiteX22" fmla="*/ 364678 w 493137"/>
                <a:gd name="connsiteY22" fmla="*/ 358436 h 1897412"/>
                <a:gd name="connsiteX23" fmla="*/ 364856 w 493137"/>
                <a:gd name="connsiteY23" fmla="*/ 356253 h 1897412"/>
                <a:gd name="connsiteX24" fmla="*/ 414412 w 493137"/>
                <a:gd name="connsiteY24" fmla="*/ 291023 h 1897412"/>
                <a:gd name="connsiteX25" fmla="*/ 475258 w 493137"/>
                <a:gd name="connsiteY25" fmla="*/ 292244 h 1897412"/>
                <a:gd name="connsiteX26" fmla="*/ 458779 w 493137"/>
                <a:gd name="connsiteY26" fmla="*/ 348395 h 1897412"/>
                <a:gd name="connsiteX27" fmla="*/ 378205 w 493137"/>
                <a:gd name="connsiteY27" fmla="*/ 374143 h 1897412"/>
                <a:gd name="connsiteX28" fmla="*/ 370012 w 493137"/>
                <a:gd name="connsiteY28" fmla="*/ 372009 h 1897412"/>
                <a:gd name="connsiteX29" fmla="*/ 361942 w 493137"/>
                <a:gd name="connsiteY29" fmla="*/ 403570 h 1897412"/>
                <a:gd name="connsiteX30" fmla="*/ 331216 w 493137"/>
                <a:gd name="connsiteY30" fmla="*/ 430188 h 1897412"/>
                <a:gd name="connsiteX31" fmla="*/ 294487 w 493137"/>
                <a:gd name="connsiteY31" fmla="*/ 447744 h 1897412"/>
                <a:gd name="connsiteX32" fmla="*/ 300206 w 493137"/>
                <a:gd name="connsiteY32" fmla="*/ 450017 h 1897412"/>
                <a:gd name="connsiteX33" fmla="*/ 346226 w 493137"/>
                <a:gd name="connsiteY33" fmla="*/ 483813 h 1897412"/>
                <a:gd name="connsiteX34" fmla="*/ 348680 w 493137"/>
                <a:gd name="connsiteY34" fmla="*/ 544457 h 1897412"/>
                <a:gd name="connsiteX35" fmla="*/ 292229 w 493137"/>
                <a:gd name="connsiteY35" fmla="*/ 531823 h 1897412"/>
                <a:gd name="connsiteX36" fmla="*/ 265385 w 493137"/>
                <a:gd name="connsiteY36" fmla="*/ 481129 h 1897412"/>
                <a:gd name="connsiteX37" fmla="*/ 260603 w 493137"/>
                <a:gd name="connsiteY37" fmla="*/ 461174 h 1897412"/>
                <a:gd name="connsiteX38" fmla="*/ 231118 w 493137"/>
                <a:gd name="connsiteY38" fmla="*/ 471966 h 1897412"/>
                <a:gd name="connsiteX39" fmla="*/ 107825 w 493137"/>
                <a:gd name="connsiteY39" fmla="*/ 543052 h 1897412"/>
                <a:gd name="connsiteX40" fmla="*/ 229873 w 493137"/>
                <a:gd name="connsiteY40" fmla="*/ 604160 h 1897412"/>
                <a:gd name="connsiteX41" fmla="*/ 283211 w 493137"/>
                <a:gd name="connsiteY41" fmla="*/ 619593 h 1897412"/>
                <a:gd name="connsiteX42" fmla="*/ 314239 w 493137"/>
                <a:gd name="connsiteY42" fmla="*/ 632027 h 1897412"/>
                <a:gd name="connsiteX43" fmla="*/ 314964 w 493137"/>
                <a:gd name="connsiteY43" fmla="*/ 621121 h 1897412"/>
                <a:gd name="connsiteX44" fmla="*/ 363090 w 493137"/>
                <a:gd name="connsiteY44" fmla="*/ 554689 h 1897412"/>
                <a:gd name="connsiteX45" fmla="*/ 420741 w 493137"/>
                <a:gd name="connsiteY45" fmla="*/ 555910 h 1897412"/>
                <a:gd name="connsiteX46" fmla="*/ 406021 w 493137"/>
                <a:gd name="connsiteY46" fmla="*/ 612061 h 1897412"/>
                <a:gd name="connsiteX47" fmla="*/ 353123 w 493137"/>
                <a:gd name="connsiteY47" fmla="*/ 634186 h 1897412"/>
                <a:gd name="connsiteX48" fmla="*/ 329108 w 493137"/>
                <a:gd name="connsiteY48" fmla="*/ 638124 h 1897412"/>
                <a:gd name="connsiteX49" fmla="*/ 359997 w 493137"/>
                <a:gd name="connsiteY49" fmla="*/ 661683 h 1897412"/>
                <a:gd name="connsiteX50" fmla="*/ 370602 w 493137"/>
                <a:gd name="connsiteY50" fmla="*/ 693952 h 1897412"/>
                <a:gd name="connsiteX51" fmla="*/ 324989 w 493137"/>
                <a:gd name="connsiteY51" fmla="*/ 743369 h 1897412"/>
                <a:gd name="connsiteX52" fmla="*/ 290260 w 493137"/>
                <a:gd name="connsiteY52" fmla="*/ 753676 h 1897412"/>
                <a:gd name="connsiteX53" fmla="*/ 300206 w 493137"/>
                <a:gd name="connsiteY53" fmla="*/ 757628 h 1897412"/>
                <a:gd name="connsiteX54" fmla="*/ 346226 w 493137"/>
                <a:gd name="connsiteY54" fmla="*/ 791424 h 1897412"/>
                <a:gd name="connsiteX55" fmla="*/ 348680 w 493137"/>
                <a:gd name="connsiteY55" fmla="*/ 852068 h 1897412"/>
                <a:gd name="connsiteX56" fmla="*/ 292229 w 493137"/>
                <a:gd name="connsiteY56" fmla="*/ 840698 h 1897412"/>
                <a:gd name="connsiteX57" fmla="*/ 259268 w 493137"/>
                <a:gd name="connsiteY57" fmla="*/ 763234 h 1897412"/>
                <a:gd name="connsiteX58" fmla="*/ 259637 w 493137"/>
                <a:gd name="connsiteY58" fmla="*/ 760846 h 1897412"/>
                <a:gd name="connsiteX59" fmla="*/ 226137 w 493137"/>
                <a:gd name="connsiteY59" fmla="*/ 767531 h 1897412"/>
                <a:gd name="connsiteX60" fmla="*/ 107825 w 493137"/>
                <a:gd name="connsiteY60" fmla="*/ 812427 h 1897412"/>
                <a:gd name="connsiteX61" fmla="*/ 228627 w 493137"/>
                <a:gd name="connsiteY61" fmla="*/ 871041 h 1897412"/>
                <a:gd name="connsiteX62" fmla="*/ 328103 w 493137"/>
                <a:gd name="connsiteY62" fmla="*/ 904090 h 1897412"/>
                <a:gd name="connsiteX63" fmla="*/ 357125 w 493137"/>
                <a:gd name="connsiteY63" fmla="*/ 925534 h 1897412"/>
                <a:gd name="connsiteX64" fmla="*/ 365518 w 493137"/>
                <a:gd name="connsiteY64" fmla="*/ 908800 h 1897412"/>
                <a:gd name="connsiteX65" fmla="*/ 402871 w 493137"/>
                <a:gd name="connsiteY65" fmla="*/ 864276 h 1897412"/>
                <a:gd name="connsiteX66" fmla="*/ 463137 w 493137"/>
                <a:gd name="connsiteY66" fmla="*/ 865543 h 1897412"/>
                <a:gd name="connsiteX67" fmla="*/ 446815 w 493137"/>
                <a:gd name="connsiteY67" fmla="*/ 923853 h 1897412"/>
                <a:gd name="connsiteX68" fmla="*/ 393140 w 493137"/>
                <a:gd name="connsiteY68" fmla="*/ 946670 h 1897412"/>
                <a:gd name="connsiteX69" fmla="*/ 367546 w 493137"/>
                <a:gd name="connsiteY69" fmla="*/ 950511 h 1897412"/>
                <a:gd name="connsiteX70" fmla="*/ 370602 w 493137"/>
                <a:gd name="connsiteY70" fmla="*/ 959586 h 1897412"/>
                <a:gd name="connsiteX71" fmla="*/ 325456 w 493137"/>
                <a:gd name="connsiteY71" fmla="*/ 1009782 h 1897412"/>
                <a:gd name="connsiteX72" fmla="*/ 294233 w 493137"/>
                <a:gd name="connsiteY72" fmla="*/ 1019533 h 1897412"/>
                <a:gd name="connsiteX73" fmla="*/ 300206 w 493137"/>
                <a:gd name="connsiteY73" fmla="*/ 1021897 h 1897412"/>
                <a:gd name="connsiteX74" fmla="*/ 346226 w 493137"/>
                <a:gd name="connsiteY74" fmla="*/ 1055828 h 1897412"/>
                <a:gd name="connsiteX75" fmla="*/ 348680 w 493137"/>
                <a:gd name="connsiteY75" fmla="*/ 1114621 h 1897412"/>
                <a:gd name="connsiteX76" fmla="*/ 292229 w 493137"/>
                <a:gd name="connsiteY76" fmla="*/ 1103363 h 1897412"/>
                <a:gd name="connsiteX77" fmla="*/ 265385 w 493137"/>
                <a:gd name="connsiteY77" fmla="*/ 1052232 h 1897412"/>
                <a:gd name="connsiteX78" fmla="*/ 259571 w 493137"/>
                <a:gd name="connsiteY78" fmla="*/ 1028436 h 1897412"/>
                <a:gd name="connsiteX79" fmla="*/ 226137 w 493137"/>
                <a:gd name="connsiteY79" fmla="*/ 1035660 h 1897412"/>
                <a:gd name="connsiteX80" fmla="*/ 107825 w 493137"/>
                <a:gd name="connsiteY80" fmla="*/ 1083050 h 1897412"/>
                <a:gd name="connsiteX81" fmla="*/ 227382 w 493137"/>
                <a:gd name="connsiteY81" fmla="*/ 1137922 h 1897412"/>
                <a:gd name="connsiteX82" fmla="*/ 358557 w 493137"/>
                <a:gd name="connsiteY82" fmla="*/ 1189307 h 1897412"/>
                <a:gd name="connsiteX83" fmla="*/ 364716 w 493137"/>
                <a:gd name="connsiteY83" fmla="*/ 1205120 h 1897412"/>
                <a:gd name="connsiteX84" fmla="*/ 364856 w 493137"/>
                <a:gd name="connsiteY84" fmla="*/ 1203404 h 1897412"/>
                <a:gd name="connsiteX85" fmla="*/ 414412 w 493137"/>
                <a:gd name="connsiteY85" fmla="*/ 1138174 h 1897412"/>
                <a:gd name="connsiteX86" fmla="*/ 475258 w 493137"/>
                <a:gd name="connsiteY86" fmla="*/ 1139395 h 1897412"/>
                <a:gd name="connsiteX87" fmla="*/ 458779 w 493137"/>
                <a:gd name="connsiteY87" fmla="*/ 1195546 h 1897412"/>
                <a:gd name="connsiteX88" fmla="*/ 378205 w 493137"/>
                <a:gd name="connsiteY88" fmla="*/ 1220608 h 1897412"/>
                <a:gd name="connsiteX89" fmla="*/ 370073 w 493137"/>
                <a:gd name="connsiteY89" fmla="*/ 1218875 h 1897412"/>
                <a:gd name="connsiteX90" fmla="*/ 370602 w 493137"/>
                <a:gd name="connsiteY90" fmla="*/ 1220232 h 1897412"/>
                <a:gd name="connsiteX91" fmla="*/ 326858 w 493137"/>
                <a:gd name="connsiteY91" fmla="*/ 1275105 h 1897412"/>
                <a:gd name="connsiteX92" fmla="*/ 285987 w 493137"/>
                <a:gd name="connsiteY92" fmla="*/ 1290399 h 1897412"/>
                <a:gd name="connsiteX93" fmla="*/ 299022 w 493137"/>
                <a:gd name="connsiteY93" fmla="*/ 1295789 h 1897412"/>
                <a:gd name="connsiteX94" fmla="*/ 346002 w 493137"/>
                <a:gd name="connsiteY94" fmla="*/ 1329743 h 1897412"/>
                <a:gd name="connsiteX95" fmla="*/ 348482 w 493137"/>
                <a:gd name="connsiteY95" fmla="*/ 1389124 h 1897412"/>
                <a:gd name="connsiteX96" fmla="*/ 291425 w 493137"/>
                <a:gd name="connsiteY96" fmla="*/ 1377753 h 1897412"/>
                <a:gd name="connsiteX97" fmla="*/ 258632 w 493137"/>
                <a:gd name="connsiteY97" fmla="*/ 1300290 h 1897412"/>
                <a:gd name="connsiteX98" fmla="*/ 258853 w 493137"/>
                <a:gd name="connsiteY98" fmla="*/ 1298461 h 1897412"/>
                <a:gd name="connsiteX99" fmla="*/ 226137 w 493137"/>
                <a:gd name="connsiteY99" fmla="*/ 1307529 h 1897412"/>
                <a:gd name="connsiteX100" fmla="*/ 107825 w 493137"/>
                <a:gd name="connsiteY100" fmla="*/ 1363649 h 1897412"/>
                <a:gd name="connsiteX101" fmla="*/ 226137 w 493137"/>
                <a:gd name="connsiteY101" fmla="*/ 1399815 h 1897412"/>
                <a:gd name="connsiteX102" fmla="*/ 357837 w 493137"/>
                <a:gd name="connsiteY102" fmla="*/ 1433488 h 1897412"/>
                <a:gd name="connsiteX103" fmla="*/ 370011 w 493137"/>
                <a:gd name="connsiteY103" fmla="*/ 1460844 h 1897412"/>
                <a:gd name="connsiteX104" fmla="*/ 385403 w 493137"/>
                <a:gd name="connsiteY104" fmla="*/ 1454331 h 1897412"/>
                <a:gd name="connsiteX105" fmla="*/ 442159 w 493137"/>
                <a:gd name="connsiteY105" fmla="*/ 1445175 h 1897412"/>
                <a:gd name="connsiteX106" fmla="*/ 486698 w 493137"/>
                <a:gd name="connsiteY106" fmla="*/ 1484237 h 1897412"/>
                <a:gd name="connsiteX107" fmla="*/ 437210 w 493137"/>
                <a:gd name="connsiteY107" fmla="*/ 1517196 h 1897412"/>
                <a:gd name="connsiteX108" fmla="*/ 382465 w 493137"/>
                <a:gd name="connsiteY108" fmla="*/ 1499496 h 1897412"/>
                <a:gd name="connsiteX109" fmla="*/ 362129 w 493137"/>
                <a:gd name="connsiteY109" fmla="*/ 1487065 h 1897412"/>
                <a:gd name="connsiteX110" fmla="*/ 359977 w 493137"/>
                <a:gd name="connsiteY110" fmla="*/ 1493387 h 1897412"/>
                <a:gd name="connsiteX111" fmla="*/ 228627 w 493137"/>
                <a:gd name="connsiteY111" fmla="*/ 1540739 h 1897412"/>
                <a:gd name="connsiteX112" fmla="*/ 107825 w 493137"/>
                <a:gd name="connsiteY112" fmla="*/ 1588129 h 1897412"/>
                <a:gd name="connsiteX113" fmla="*/ 226137 w 493137"/>
                <a:gd name="connsiteY113" fmla="*/ 1640508 h 1897412"/>
                <a:gd name="connsiteX114" fmla="*/ 325456 w 493137"/>
                <a:gd name="connsiteY114" fmla="*/ 1668879 h 1897412"/>
                <a:gd name="connsiteX115" fmla="*/ 353323 w 493137"/>
                <a:gd name="connsiteY115" fmla="*/ 1687628 h 1897412"/>
                <a:gd name="connsiteX116" fmla="*/ 353786 w 493137"/>
                <a:gd name="connsiteY116" fmla="*/ 1681516 h 1897412"/>
                <a:gd name="connsiteX117" fmla="*/ 402871 w 493137"/>
                <a:gd name="connsiteY117" fmla="*/ 1613818 h 1897412"/>
                <a:gd name="connsiteX118" fmla="*/ 463137 w 493137"/>
                <a:gd name="connsiteY118" fmla="*/ 1616286 h 1897412"/>
                <a:gd name="connsiteX119" fmla="*/ 446815 w 493137"/>
                <a:gd name="connsiteY119" fmla="*/ 1671834 h 1897412"/>
                <a:gd name="connsiteX120" fmla="*/ 367009 w 493137"/>
                <a:gd name="connsiteY120" fmla="*/ 1699087 h 1897412"/>
                <a:gd name="connsiteX121" fmla="*/ 360862 w 493137"/>
                <a:gd name="connsiteY121" fmla="*/ 1697989 h 1897412"/>
                <a:gd name="connsiteX122" fmla="*/ 370602 w 493137"/>
                <a:gd name="connsiteY122" fmla="*/ 1721570 h 1897412"/>
                <a:gd name="connsiteX123" fmla="*/ 96616 w 493137"/>
                <a:gd name="connsiteY123" fmla="*/ 1896165 h 1897412"/>
                <a:gd name="connsiteX124" fmla="*/ 92880 w 493137"/>
                <a:gd name="connsiteY124" fmla="*/ 1897412 h 1897412"/>
                <a:gd name="connsiteX125" fmla="*/ 77935 w 493137"/>
                <a:gd name="connsiteY125" fmla="*/ 1887435 h 1897412"/>
                <a:gd name="connsiteX126" fmla="*/ 87899 w 493137"/>
                <a:gd name="connsiteY126" fmla="*/ 1868728 h 1897412"/>
                <a:gd name="connsiteX127" fmla="*/ 340712 w 493137"/>
                <a:gd name="connsiteY127" fmla="*/ 1721570 h 1897412"/>
                <a:gd name="connsiteX128" fmla="*/ 219910 w 493137"/>
                <a:gd name="connsiteY128" fmla="*/ 1669191 h 1897412"/>
                <a:gd name="connsiteX129" fmla="*/ 185919 w 493137"/>
                <a:gd name="connsiteY129" fmla="*/ 1661122 h 1897412"/>
                <a:gd name="connsiteX130" fmla="*/ 184287 w 493137"/>
                <a:gd name="connsiteY130" fmla="*/ 1670766 h 1897412"/>
                <a:gd name="connsiteX131" fmla="*/ 161311 w 493137"/>
                <a:gd name="connsiteY131" fmla="*/ 1722129 h 1897412"/>
                <a:gd name="connsiteX132" fmla="*/ 101734 w 493137"/>
                <a:gd name="connsiteY132" fmla="*/ 1736848 h 1897412"/>
                <a:gd name="connsiteX133" fmla="*/ 100466 w 493137"/>
                <a:gd name="connsiteY133" fmla="*/ 1679199 h 1897412"/>
                <a:gd name="connsiteX134" fmla="*/ 120867 w 493137"/>
                <a:gd name="connsiteY134" fmla="*/ 1659822 h 1897412"/>
                <a:gd name="connsiteX135" fmla="*/ 139887 w 493137"/>
                <a:gd name="connsiteY135" fmla="*/ 1647351 h 1897412"/>
                <a:gd name="connsiteX136" fmla="*/ 120901 w 493137"/>
                <a:gd name="connsiteY136" fmla="*/ 1640819 h 1897412"/>
                <a:gd name="connsiteX137" fmla="*/ 77935 w 493137"/>
                <a:gd name="connsiteY137" fmla="*/ 1588129 h 1897412"/>
                <a:gd name="connsiteX138" fmla="*/ 84839 w 493137"/>
                <a:gd name="connsiteY138" fmla="*/ 1571408 h 1897412"/>
                <a:gd name="connsiteX139" fmla="*/ 77760 w 493137"/>
                <a:gd name="connsiteY139" fmla="*/ 1570140 h 1897412"/>
                <a:gd name="connsiteX140" fmla="*/ 15208 w 493137"/>
                <a:gd name="connsiteY140" fmla="*/ 1516583 h 1897412"/>
                <a:gd name="connsiteX141" fmla="*/ 22663 w 493137"/>
                <a:gd name="connsiteY141" fmla="*/ 1459211 h 1897412"/>
                <a:gd name="connsiteX142" fmla="*/ 78575 w 493137"/>
                <a:gd name="connsiteY142" fmla="*/ 1479963 h 1897412"/>
                <a:gd name="connsiteX143" fmla="*/ 95194 w 493137"/>
                <a:gd name="connsiteY143" fmla="*/ 1533673 h 1897412"/>
                <a:gd name="connsiteX144" fmla="*/ 93531 w 493137"/>
                <a:gd name="connsiteY144" fmla="*/ 1555686 h 1897412"/>
                <a:gd name="connsiteX145" fmla="*/ 122614 w 493137"/>
                <a:gd name="connsiteY145" fmla="*/ 1536842 h 1897412"/>
                <a:gd name="connsiteX146" fmla="*/ 222401 w 493137"/>
                <a:gd name="connsiteY146" fmla="*/ 1510808 h 1897412"/>
                <a:gd name="connsiteX147" fmla="*/ 340712 w 493137"/>
                <a:gd name="connsiteY147" fmla="*/ 1464665 h 1897412"/>
                <a:gd name="connsiteX148" fmla="*/ 223646 w 493137"/>
                <a:gd name="connsiteY148" fmla="*/ 1428499 h 1897412"/>
                <a:gd name="connsiteX149" fmla="*/ 77935 w 493137"/>
                <a:gd name="connsiteY149" fmla="*/ 1366144 h 1897412"/>
                <a:gd name="connsiteX150" fmla="*/ 87860 w 493137"/>
                <a:gd name="connsiteY150" fmla="*/ 1333543 h 1897412"/>
                <a:gd name="connsiteX151" fmla="*/ 88024 w 493137"/>
                <a:gd name="connsiteY151" fmla="*/ 1333420 h 1897412"/>
                <a:gd name="connsiteX152" fmla="*/ 65798 w 493137"/>
                <a:gd name="connsiteY152" fmla="*/ 1320204 h 1897412"/>
                <a:gd name="connsiteX153" fmla="*/ 24951 w 493137"/>
                <a:gd name="connsiteY153" fmla="*/ 1280380 h 1897412"/>
                <a:gd name="connsiteX154" fmla="*/ 32406 w 493137"/>
                <a:gd name="connsiteY154" fmla="*/ 1221787 h 1897412"/>
                <a:gd name="connsiteX155" fmla="*/ 88318 w 493137"/>
                <a:gd name="connsiteY155" fmla="*/ 1242539 h 1897412"/>
                <a:gd name="connsiteX156" fmla="*/ 105402 w 493137"/>
                <a:gd name="connsiteY156" fmla="*/ 1297164 h 1897412"/>
                <a:gd name="connsiteX157" fmla="*/ 103171 w 493137"/>
                <a:gd name="connsiteY157" fmla="*/ 1322068 h 1897412"/>
                <a:gd name="connsiteX158" fmla="*/ 119033 w 493137"/>
                <a:gd name="connsiteY158" fmla="*/ 1310179 h 1897412"/>
                <a:gd name="connsiteX159" fmla="*/ 219910 w 493137"/>
                <a:gd name="connsiteY159" fmla="*/ 1277599 h 1897412"/>
                <a:gd name="connsiteX160" fmla="*/ 340712 w 493137"/>
                <a:gd name="connsiteY160" fmla="*/ 1220232 h 1897412"/>
                <a:gd name="connsiteX161" fmla="*/ 221155 w 493137"/>
                <a:gd name="connsiteY161" fmla="*/ 1166606 h 1897412"/>
                <a:gd name="connsiteX162" fmla="*/ 194386 w 493137"/>
                <a:gd name="connsiteY162" fmla="*/ 1159883 h 1897412"/>
                <a:gd name="connsiteX163" fmla="*/ 190395 w 493137"/>
                <a:gd name="connsiteY163" fmla="*/ 1182348 h 1897412"/>
                <a:gd name="connsiteX164" fmla="*/ 168117 w 493137"/>
                <a:gd name="connsiteY164" fmla="*/ 1233253 h 1897412"/>
                <a:gd name="connsiteX165" fmla="*/ 110745 w 493137"/>
                <a:gd name="connsiteY165" fmla="*/ 1249199 h 1897412"/>
                <a:gd name="connsiteX166" fmla="*/ 110745 w 493137"/>
                <a:gd name="connsiteY166" fmla="*/ 1190321 h 1897412"/>
                <a:gd name="connsiteX167" fmla="*/ 154385 w 493137"/>
                <a:gd name="connsiteY167" fmla="*/ 1154443 h 1897412"/>
                <a:gd name="connsiteX168" fmla="*/ 161558 w 493137"/>
                <a:gd name="connsiteY168" fmla="*/ 1151045 h 1897412"/>
                <a:gd name="connsiteX169" fmla="*/ 121057 w 493137"/>
                <a:gd name="connsiteY169" fmla="*/ 1136519 h 1897412"/>
                <a:gd name="connsiteX170" fmla="*/ 77935 w 493137"/>
                <a:gd name="connsiteY170" fmla="*/ 1083050 h 1897412"/>
                <a:gd name="connsiteX171" fmla="*/ 87646 w 493137"/>
                <a:gd name="connsiteY171" fmla="*/ 1059506 h 1897412"/>
                <a:gd name="connsiteX172" fmla="*/ 82005 w 493137"/>
                <a:gd name="connsiteY172" fmla="*/ 1058771 h 1897412"/>
                <a:gd name="connsiteX173" fmla="*/ 19455 w 493137"/>
                <a:gd name="connsiteY173" fmla="*/ 1005729 h 1897412"/>
                <a:gd name="connsiteX174" fmla="*/ 26910 w 493137"/>
                <a:gd name="connsiteY174" fmla="*/ 947136 h 1897412"/>
                <a:gd name="connsiteX175" fmla="*/ 82821 w 493137"/>
                <a:gd name="connsiteY175" fmla="*/ 967888 h 1897412"/>
                <a:gd name="connsiteX176" fmla="*/ 99438 w 493137"/>
                <a:gd name="connsiteY176" fmla="*/ 1022513 h 1897412"/>
                <a:gd name="connsiteX177" fmla="*/ 101023 w 493137"/>
                <a:gd name="connsiteY177" fmla="*/ 1045775 h 1897412"/>
                <a:gd name="connsiteX178" fmla="*/ 122458 w 493137"/>
                <a:gd name="connsiteY178" fmla="*/ 1031918 h 1897412"/>
                <a:gd name="connsiteX179" fmla="*/ 221155 w 493137"/>
                <a:gd name="connsiteY179" fmla="*/ 1006976 h 1897412"/>
                <a:gd name="connsiteX180" fmla="*/ 340712 w 493137"/>
                <a:gd name="connsiteY180" fmla="*/ 957092 h 1897412"/>
                <a:gd name="connsiteX181" fmla="*/ 221155 w 493137"/>
                <a:gd name="connsiteY181" fmla="*/ 898478 h 1897412"/>
                <a:gd name="connsiteX182" fmla="*/ 193660 w 493137"/>
                <a:gd name="connsiteY182" fmla="*/ 890765 h 1897412"/>
                <a:gd name="connsiteX183" fmla="*/ 190395 w 493137"/>
                <a:gd name="connsiteY183" fmla="*/ 909588 h 1897412"/>
                <a:gd name="connsiteX184" fmla="*/ 168117 w 493137"/>
                <a:gd name="connsiteY184" fmla="*/ 963146 h 1897412"/>
                <a:gd name="connsiteX185" fmla="*/ 110745 w 493137"/>
                <a:gd name="connsiteY185" fmla="*/ 978357 h 1897412"/>
                <a:gd name="connsiteX186" fmla="*/ 110745 w 493137"/>
                <a:gd name="connsiteY186" fmla="*/ 918779 h 1897412"/>
                <a:gd name="connsiteX187" fmla="*/ 154385 w 493137"/>
                <a:gd name="connsiteY187" fmla="*/ 881225 h 1897412"/>
                <a:gd name="connsiteX188" fmla="*/ 157525 w 493137"/>
                <a:gd name="connsiteY188" fmla="*/ 879680 h 1897412"/>
                <a:gd name="connsiteX189" fmla="*/ 120590 w 493137"/>
                <a:gd name="connsiteY189" fmla="*/ 865585 h 1897412"/>
                <a:gd name="connsiteX190" fmla="*/ 77935 w 493137"/>
                <a:gd name="connsiteY190" fmla="*/ 811180 h 1897412"/>
                <a:gd name="connsiteX191" fmla="*/ 84531 w 493137"/>
                <a:gd name="connsiteY191" fmla="*/ 796140 h 1897412"/>
                <a:gd name="connsiteX192" fmla="*/ 76517 w 493137"/>
                <a:gd name="connsiteY192" fmla="*/ 795085 h 1897412"/>
                <a:gd name="connsiteX193" fmla="*/ 13966 w 493137"/>
                <a:gd name="connsiteY193" fmla="*/ 740841 h 1897412"/>
                <a:gd name="connsiteX194" fmla="*/ 21421 w 493137"/>
                <a:gd name="connsiteY194" fmla="*/ 682249 h 1897412"/>
                <a:gd name="connsiteX195" fmla="*/ 77333 w 493137"/>
                <a:gd name="connsiteY195" fmla="*/ 704221 h 1897412"/>
                <a:gd name="connsiteX196" fmla="*/ 93951 w 493137"/>
                <a:gd name="connsiteY196" fmla="*/ 758389 h 1897412"/>
                <a:gd name="connsiteX197" fmla="*/ 95314 w 493137"/>
                <a:gd name="connsiteY197" fmla="*/ 778354 h 1897412"/>
                <a:gd name="connsiteX198" fmla="*/ 123392 w 493137"/>
                <a:gd name="connsiteY198" fmla="*/ 760828 h 1897412"/>
                <a:gd name="connsiteX199" fmla="*/ 221155 w 493137"/>
                <a:gd name="connsiteY199" fmla="*/ 737601 h 1897412"/>
                <a:gd name="connsiteX200" fmla="*/ 340712 w 493137"/>
                <a:gd name="connsiteY200" fmla="*/ 692705 h 1897412"/>
                <a:gd name="connsiteX201" fmla="*/ 221155 w 493137"/>
                <a:gd name="connsiteY201" fmla="*/ 631596 h 1897412"/>
                <a:gd name="connsiteX202" fmla="*/ 193920 w 493137"/>
                <a:gd name="connsiteY202" fmla="*/ 623805 h 1897412"/>
                <a:gd name="connsiteX203" fmla="*/ 194896 w 493137"/>
                <a:gd name="connsiteY203" fmla="*/ 629714 h 1897412"/>
                <a:gd name="connsiteX204" fmla="*/ 168117 w 493137"/>
                <a:gd name="connsiteY204" fmla="*/ 710466 h 1897412"/>
                <a:gd name="connsiteX205" fmla="*/ 110745 w 493137"/>
                <a:gd name="connsiteY205" fmla="*/ 725677 h 1897412"/>
                <a:gd name="connsiteX206" fmla="*/ 110745 w 493137"/>
                <a:gd name="connsiteY206" fmla="*/ 664831 h 1897412"/>
                <a:gd name="connsiteX207" fmla="*/ 154385 w 493137"/>
                <a:gd name="connsiteY207" fmla="*/ 627753 h 1897412"/>
                <a:gd name="connsiteX208" fmla="*/ 174057 w 493137"/>
                <a:gd name="connsiteY208" fmla="*/ 618124 h 1897412"/>
                <a:gd name="connsiteX209" fmla="*/ 167954 w 493137"/>
                <a:gd name="connsiteY209" fmla="*/ 616378 h 1897412"/>
                <a:gd name="connsiteX210" fmla="*/ 77935 w 493137"/>
                <a:gd name="connsiteY210" fmla="*/ 544299 h 1897412"/>
                <a:gd name="connsiteX211" fmla="*/ 85060 w 493137"/>
                <a:gd name="connsiteY211" fmla="*/ 523482 h 1897412"/>
                <a:gd name="connsiteX212" fmla="*/ 71020 w 493137"/>
                <a:gd name="connsiteY212" fmla="*/ 520967 h 1897412"/>
                <a:gd name="connsiteX213" fmla="*/ 8470 w 493137"/>
                <a:gd name="connsiteY213" fmla="*/ 467410 h 1897412"/>
                <a:gd name="connsiteX214" fmla="*/ 15925 w 493137"/>
                <a:gd name="connsiteY214" fmla="*/ 408817 h 1897412"/>
                <a:gd name="connsiteX215" fmla="*/ 71836 w 493137"/>
                <a:gd name="connsiteY215" fmla="*/ 429569 h 1897412"/>
                <a:gd name="connsiteX216" fmla="*/ 88919 w 493137"/>
                <a:gd name="connsiteY216" fmla="*/ 484347 h 1897412"/>
                <a:gd name="connsiteX217" fmla="*/ 85663 w 493137"/>
                <a:gd name="connsiteY217" fmla="*/ 521721 h 1897412"/>
                <a:gd name="connsiteX218" fmla="*/ 89280 w 493137"/>
                <a:gd name="connsiteY218" fmla="*/ 511153 h 1897412"/>
                <a:gd name="connsiteX219" fmla="*/ 221155 w 493137"/>
                <a:gd name="connsiteY219" fmla="*/ 443283 h 1897412"/>
                <a:gd name="connsiteX220" fmla="*/ 340712 w 493137"/>
                <a:gd name="connsiteY220" fmla="*/ 373445 h 1897412"/>
                <a:gd name="connsiteX221" fmla="*/ 222401 w 493137"/>
                <a:gd name="connsiteY221" fmla="*/ 339773 h 1897412"/>
                <a:gd name="connsiteX222" fmla="*/ 182622 w 493137"/>
                <a:gd name="connsiteY222" fmla="*/ 335512 h 1897412"/>
                <a:gd name="connsiteX223" fmla="*/ 183395 w 493137"/>
                <a:gd name="connsiteY223" fmla="*/ 339297 h 1897412"/>
                <a:gd name="connsiteX224" fmla="*/ 157131 w 493137"/>
                <a:gd name="connsiteY224" fmla="*/ 419336 h 1897412"/>
                <a:gd name="connsiteX225" fmla="*/ 100980 w 493137"/>
                <a:gd name="connsiteY225" fmla="*/ 434547 h 1897412"/>
                <a:gd name="connsiteX226" fmla="*/ 98539 w 493137"/>
                <a:gd name="connsiteY226" fmla="*/ 373701 h 1897412"/>
                <a:gd name="connsiteX227" fmla="*/ 143093 w 493137"/>
                <a:gd name="connsiteY227" fmla="*/ 336623 h 1897412"/>
                <a:gd name="connsiteX228" fmla="*/ 154747 w 493137"/>
                <a:gd name="connsiteY228" fmla="*/ 330863 h 1897412"/>
                <a:gd name="connsiteX229" fmla="*/ 126350 w 493137"/>
                <a:gd name="connsiteY229" fmla="*/ 324964 h 1897412"/>
                <a:gd name="connsiteX230" fmla="*/ 77935 w 493137"/>
                <a:gd name="connsiteY230" fmla="*/ 281159 h 1897412"/>
                <a:gd name="connsiteX231" fmla="*/ 86002 w 493137"/>
                <a:gd name="connsiteY231" fmla="*/ 246301 h 1897412"/>
                <a:gd name="connsiteX232" fmla="*/ 82199 w 493137"/>
                <a:gd name="connsiteY232" fmla="*/ 245799 h 1897412"/>
                <a:gd name="connsiteX233" fmla="*/ 20698 w 493137"/>
                <a:gd name="connsiteY233" fmla="*/ 192757 h 1897412"/>
                <a:gd name="connsiteX234" fmla="*/ 28152 w 493137"/>
                <a:gd name="connsiteY234" fmla="*/ 134164 h 1897412"/>
                <a:gd name="connsiteX235" fmla="*/ 82821 w 493137"/>
                <a:gd name="connsiteY235" fmla="*/ 154916 h 1897412"/>
                <a:gd name="connsiteX236" fmla="*/ 99904 w 493137"/>
                <a:gd name="connsiteY236" fmla="*/ 209084 h 1897412"/>
                <a:gd name="connsiteX237" fmla="*/ 97587 w 493137"/>
                <a:gd name="connsiteY237" fmla="*/ 235261 h 1897412"/>
                <a:gd name="connsiteX238" fmla="*/ 117010 w 493137"/>
                <a:gd name="connsiteY238" fmla="*/ 217245 h 1897412"/>
                <a:gd name="connsiteX239" fmla="*/ 218664 w 493137"/>
                <a:gd name="connsiteY239" fmla="*/ 170166 h 1897412"/>
                <a:gd name="connsiteX240" fmla="*/ 340712 w 493137"/>
                <a:gd name="connsiteY240" fmla="*/ 92845 h 1897412"/>
                <a:gd name="connsiteX241" fmla="*/ 161377 w 493137"/>
                <a:gd name="connsiteY241" fmla="*/ 29243 h 1897412"/>
                <a:gd name="connsiteX242" fmla="*/ 148923 w 493137"/>
                <a:gd name="connsiteY242" fmla="*/ 11783 h 1897412"/>
                <a:gd name="connsiteX243" fmla="*/ 166358 w 493137"/>
                <a:gd name="connsiteY243" fmla="*/ 559 h 189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Lst>
              <a:rect l="l" t="t" r="r" b="b"/>
              <a:pathLst>
                <a:path w="493137" h="1897412">
                  <a:moveTo>
                    <a:pt x="166358" y="559"/>
                  </a:moveTo>
                  <a:cubicBezTo>
                    <a:pt x="212437" y="5548"/>
                    <a:pt x="364375" y="30490"/>
                    <a:pt x="370602" y="89104"/>
                  </a:cubicBezTo>
                  <a:lnTo>
                    <a:pt x="369431" y="93658"/>
                  </a:lnTo>
                  <a:lnTo>
                    <a:pt x="385016" y="77766"/>
                  </a:lnTo>
                  <a:cubicBezTo>
                    <a:pt x="400341" y="64654"/>
                    <a:pt x="419931" y="51862"/>
                    <a:pt x="434466" y="46745"/>
                  </a:cubicBezTo>
                  <a:cubicBezTo>
                    <a:pt x="464799" y="36511"/>
                    <a:pt x="485021" y="48024"/>
                    <a:pt x="491341" y="67213"/>
                  </a:cubicBezTo>
                  <a:cubicBezTo>
                    <a:pt x="497660" y="87680"/>
                    <a:pt x="487549" y="108148"/>
                    <a:pt x="457216" y="118382"/>
                  </a:cubicBezTo>
                  <a:cubicBezTo>
                    <a:pt x="434466" y="126058"/>
                    <a:pt x="393943" y="125098"/>
                    <a:pt x="373503" y="118742"/>
                  </a:cubicBezTo>
                  <a:lnTo>
                    <a:pt x="364490" y="112874"/>
                  </a:lnTo>
                  <a:lnTo>
                    <a:pt x="361728" y="123614"/>
                  </a:lnTo>
                  <a:cubicBezTo>
                    <a:pt x="351104" y="139135"/>
                    <a:pt x="332073" y="152332"/>
                    <a:pt x="308576" y="164454"/>
                  </a:cubicBezTo>
                  <a:lnTo>
                    <a:pt x="303884" y="166473"/>
                  </a:lnTo>
                  <a:lnTo>
                    <a:pt x="326092" y="180073"/>
                  </a:lnTo>
                  <a:cubicBezTo>
                    <a:pt x="334184" y="185936"/>
                    <a:pt x="341317" y="192174"/>
                    <a:pt x="346226" y="198175"/>
                  </a:cubicBezTo>
                  <a:cubicBezTo>
                    <a:pt x="365861" y="220917"/>
                    <a:pt x="364634" y="244922"/>
                    <a:pt x="348680" y="257556"/>
                  </a:cubicBezTo>
                  <a:cubicBezTo>
                    <a:pt x="333954" y="271454"/>
                    <a:pt x="313092" y="271454"/>
                    <a:pt x="292229" y="247449"/>
                  </a:cubicBezTo>
                  <a:cubicBezTo>
                    <a:pt x="281798" y="235447"/>
                    <a:pt x="271674" y="214284"/>
                    <a:pt x="265385" y="195017"/>
                  </a:cubicBezTo>
                  <a:lnTo>
                    <a:pt x="262834" y="184134"/>
                  </a:lnTo>
                  <a:lnTo>
                    <a:pt x="228627" y="198850"/>
                  </a:lnTo>
                  <a:cubicBezTo>
                    <a:pt x="173830" y="220050"/>
                    <a:pt x="102843" y="247487"/>
                    <a:pt x="107825" y="276170"/>
                  </a:cubicBezTo>
                  <a:cubicBezTo>
                    <a:pt x="110316" y="298618"/>
                    <a:pt x="175076" y="304854"/>
                    <a:pt x="226137" y="309842"/>
                  </a:cubicBezTo>
                  <a:cubicBezTo>
                    <a:pt x="279377" y="314519"/>
                    <a:pt x="331216" y="319897"/>
                    <a:pt x="355910" y="341760"/>
                  </a:cubicBezTo>
                  <a:lnTo>
                    <a:pt x="364678" y="358436"/>
                  </a:lnTo>
                  <a:lnTo>
                    <a:pt x="364856" y="356253"/>
                  </a:lnTo>
                  <a:cubicBezTo>
                    <a:pt x="372105" y="336570"/>
                    <a:pt x="395397" y="303841"/>
                    <a:pt x="414412" y="291023"/>
                  </a:cubicBezTo>
                  <a:cubicBezTo>
                    <a:pt x="439764" y="272713"/>
                    <a:pt x="462582" y="276375"/>
                    <a:pt x="475258" y="292244"/>
                  </a:cubicBezTo>
                  <a:cubicBezTo>
                    <a:pt x="486667" y="306892"/>
                    <a:pt x="484131" y="330085"/>
                    <a:pt x="458779" y="348395"/>
                  </a:cubicBezTo>
                  <a:cubicBezTo>
                    <a:pt x="439764" y="362128"/>
                    <a:pt x="400072" y="373800"/>
                    <a:pt x="378205" y="374143"/>
                  </a:cubicBezTo>
                  <a:lnTo>
                    <a:pt x="370012" y="372009"/>
                  </a:lnTo>
                  <a:lnTo>
                    <a:pt x="361942" y="403570"/>
                  </a:lnTo>
                  <a:cubicBezTo>
                    <a:pt x="354995" y="413508"/>
                    <a:pt x="344371" y="422238"/>
                    <a:pt x="331216" y="430188"/>
                  </a:cubicBezTo>
                  <a:lnTo>
                    <a:pt x="294487" y="447744"/>
                  </a:lnTo>
                  <a:lnTo>
                    <a:pt x="300206" y="450017"/>
                  </a:lnTo>
                  <a:cubicBezTo>
                    <a:pt x="317694" y="458861"/>
                    <a:pt x="336408" y="471811"/>
                    <a:pt x="346226" y="483813"/>
                  </a:cubicBezTo>
                  <a:cubicBezTo>
                    <a:pt x="365861" y="507818"/>
                    <a:pt x="364634" y="530560"/>
                    <a:pt x="348680" y="544457"/>
                  </a:cubicBezTo>
                  <a:cubicBezTo>
                    <a:pt x="333954" y="557092"/>
                    <a:pt x="313092" y="555828"/>
                    <a:pt x="292229" y="531823"/>
                  </a:cubicBezTo>
                  <a:cubicBezTo>
                    <a:pt x="281798" y="520453"/>
                    <a:pt x="271674" y="499922"/>
                    <a:pt x="265385" y="481129"/>
                  </a:cubicBezTo>
                  <a:lnTo>
                    <a:pt x="260603" y="461174"/>
                  </a:lnTo>
                  <a:lnTo>
                    <a:pt x="231118" y="471966"/>
                  </a:lnTo>
                  <a:cubicBezTo>
                    <a:pt x="175076" y="490673"/>
                    <a:pt x="106579" y="514368"/>
                    <a:pt x="107825" y="543052"/>
                  </a:cubicBezTo>
                  <a:cubicBezTo>
                    <a:pt x="109070" y="569241"/>
                    <a:pt x="175076" y="589195"/>
                    <a:pt x="229873" y="604160"/>
                  </a:cubicBezTo>
                  <a:cubicBezTo>
                    <a:pt x="248242" y="609149"/>
                    <a:pt x="266378" y="614137"/>
                    <a:pt x="283211" y="619593"/>
                  </a:cubicBezTo>
                  <a:lnTo>
                    <a:pt x="314239" y="632027"/>
                  </a:lnTo>
                  <a:lnTo>
                    <a:pt x="314964" y="621121"/>
                  </a:lnTo>
                  <a:cubicBezTo>
                    <a:pt x="321691" y="601380"/>
                    <a:pt x="343770" y="568422"/>
                    <a:pt x="363090" y="554689"/>
                  </a:cubicBezTo>
                  <a:cubicBezTo>
                    <a:pt x="387622" y="536379"/>
                    <a:pt x="408475" y="540041"/>
                    <a:pt x="420741" y="555910"/>
                  </a:cubicBezTo>
                  <a:cubicBezTo>
                    <a:pt x="431781" y="571779"/>
                    <a:pt x="430554" y="593751"/>
                    <a:pt x="406021" y="612061"/>
                  </a:cubicBezTo>
                  <a:cubicBezTo>
                    <a:pt x="393142" y="621216"/>
                    <a:pt x="371983" y="629456"/>
                    <a:pt x="353123" y="634186"/>
                  </a:cubicBezTo>
                  <a:lnTo>
                    <a:pt x="329108" y="638124"/>
                  </a:lnTo>
                  <a:lnTo>
                    <a:pt x="359997" y="661683"/>
                  </a:lnTo>
                  <a:cubicBezTo>
                    <a:pt x="367333" y="670880"/>
                    <a:pt x="371225" y="681481"/>
                    <a:pt x="370602" y="693952"/>
                  </a:cubicBezTo>
                  <a:cubicBezTo>
                    <a:pt x="369356" y="717647"/>
                    <a:pt x="351610" y="732612"/>
                    <a:pt x="324989" y="743369"/>
                  </a:cubicBezTo>
                  <a:lnTo>
                    <a:pt x="290260" y="753676"/>
                  </a:lnTo>
                  <a:lnTo>
                    <a:pt x="300206" y="757628"/>
                  </a:lnTo>
                  <a:cubicBezTo>
                    <a:pt x="317694" y="766472"/>
                    <a:pt x="336408" y="779422"/>
                    <a:pt x="346226" y="791424"/>
                  </a:cubicBezTo>
                  <a:cubicBezTo>
                    <a:pt x="365861" y="815429"/>
                    <a:pt x="364634" y="838171"/>
                    <a:pt x="348680" y="852068"/>
                  </a:cubicBezTo>
                  <a:cubicBezTo>
                    <a:pt x="333954" y="864703"/>
                    <a:pt x="313092" y="864703"/>
                    <a:pt x="292229" y="840698"/>
                  </a:cubicBezTo>
                  <a:cubicBezTo>
                    <a:pt x="276583" y="822694"/>
                    <a:pt x="261626" y="784792"/>
                    <a:pt x="259268" y="763234"/>
                  </a:cubicBezTo>
                  <a:lnTo>
                    <a:pt x="259637" y="760846"/>
                  </a:lnTo>
                  <a:lnTo>
                    <a:pt x="226137" y="767531"/>
                  </a:lnTo>
                  <a:cubicBezTo>
                    <a:pt x="173830" y="776261"/>
                    <a:pt x="109070" y="787485"/>
                    <a:pt x="107825" y="812427"/>
                  </a:cubicBezTo>
                  <a:cubicBezTo>
                    <a:pt x="106579" y="838616"/>
                    <a:pt x="173830" y="856076"/>
                    <a:pt x="228627" y="871041"/>
                  </a:cubicBezTo>
                  <a:cubicBezTo>
                    <a:pt x="265366" y="881018"/>
                    <a:pt x="301483" y="890683"/>
                    <a:pt x="328103" y="904090"/>
                  </a:cubicBezTo>
                  <a:lnTo>
                    <a:pt x="357125" y="925534"/>
                  </a:lnTo>
                  <a:lnTo>
                    <a:pt x="365518" y="908800"/>
                  </a:lnTo>
                  <a:cubicBezTo>
                    <a:pt x="375876" y="891846"/>
                    <a:pt x="390315" y="873783"/>
                    <a:pt x="402871" y="864276"/>
                  </a:cubicBezTo>
                  <a:cubicBezTo>
                    <a:pt x="427982" y="843994"/>
                    <a:pt x="450582" y="847797"/>
                    <a:pt x="463137" y="865543"/>
                  </a:cubicBezTo>
                  <a:cubicBezTo>
                    <a:pt x="475693" y="882022"/>
                    <a:pt x="473181" y="904839"/>
                    <a:pt x="446815" y="923853"/>
                  </a:cubicBezTo>
                  <a:cubicBezTo>
                    <a:pt x="434259" y="933360"/>
                    <a:pt x="412601" y="941916"/>
                    <a:pt x="393140" y="946670"/>
                  </a:cubicBezTo>
                  <a:lnTo>
                    <a:pt x="367546" y="950511"/>
                  </a:lnTo>
                  <a:lnTo>
                    <a:pt x="370602" y="959586"/>
                  </a:lnTo>
                  <a:cubicBezTo>
                    <a:pt x="369979" y="983281"/>
                    <a:pt x="352232" y="998558"/>
                    <a:pt x="325456" y="1009782"/>
                  </a:cubicBezTo>
                  <a:lnTo>
                    <a:pt x="294233" y="1019533"/>
                  </a:lnTo>
                  <a:lnTo>
                    <a:pt x="300206" y="1021897"/>
                  </a:lnTo>
                  <a:cubicBezTo>
                    <a:pt x="317694" y="1030810"/>
                    <a:pt x="336408" y="1043944"/>
                    <a:pt x="346226" y="1055828"/>
                  </a:cubicBezTo>
                  <a:cubicBezTo>
                    <a:pt x="365861" y="1078345"/>
                    <a:pt x="364634" y="1100861"/>
                    <a:pt x="348680" y="1114621"/>
                  </a:cubicBezTo>
                  <a:cubicBezTo>
                    <a:pt x="333954" y="1128381"/>
                    <a:pt x="313092" y="1127130"/>
                    <a:pt x="292229" y="1103363"/>
                  </a:cubicBezTo>
                  <a:cubicBezTo>
                    <a:pt x="281798" y="1091480"/>
                    <a:pt x="271674" y="1070840"/>
                    <a:pt x="265385" y="1052232"/>
                  </a:cubicBezTo>
                  <a:lnTo>
                    <a:pt x="259571" y="1028436"/>
                  </a:lnTo>
                  <a:lnTo>
                    <a:pt x="226137" y="1035660"/>
                  </a:lnTo>
                  <a:cubicBezTo>
                    <a:pt x="173830" y="1046884"/>
                    <a:pt x="107825" y="1059355"/>
                    <a:pt x="107825" y="1083050"/>
                  </a:cubicBezTo>
                  <a:cubicBezTo>
                    <a:pt x="107825" y="1109239"/>
                    <a:pt x="173830" y="1125452"/>
                    <a:pt x="227382" y="1137922"/>
                  </a:cubicBezTo>
                  <a:cubicBezTo>
                    <a:pt x="282491" y="1151017"/>
                    <a:pt x="335497" y="1163410"/>
                    <a:pt x="358557" y="1189307"/>
                  </a:cubicBezTo>
                  <a:lnTo>
                    <a:pt x="364716" y="1205120"/>
                  </a:lnTo>
                  <a:lnTo>
                    <a:pt x="364856" y="1203404"/>
                  </a:lnTo>
                  <a:cubicBezTo>
                    <a:pt x="372105" y="1183720"/>
                    <a:pt x="395397" y="1150991"/>
                    <a:pt x="414412" y="1138174"/>
                  </a:cubicBezTo>
                  <a:cubicBezTo>
                    <a:pt x="439764" y="1118643"/>
                    <a:pt x="462582" y="1122305"/>
                    <a:pt x="475258" y="1139395"/>
                  </a:cubicBezTo>
                  <a:cubicBezTo>
                    <a:pt x="486667" y="1155263"/>
                    <a:pt x="484131" y="1177236"/>
                    <a:pt x="458779" y="1195546"/>
                  </a:cubicBezTo>
                  <a:cubicBezTo>
                    <a:pt x="439764" y="1208363"/>
                    <a:pt x="400072" y="1219806"/>
                    <a:pt x="378205" y="1220608"/>
                  </a:cubicBezTo>
                  <a:lnTo>
                    <a:pt x="370073" y="1218875"/>
                  </a:lnTo>
                  <a:lnTo>
                    <a:pt x="370602" y="1220232"/>
                  </a:lnTo>
                  <a:cubicBezTo>
                    <a:pt x="371224" y="1245174"/>
                    <a:pt x="353789" y="1262010"/>
                    <a:pt x="326858" y="1275105"/>
                  </a:cubicBezTo>
                  <a:lnTo>
                    <a:pt x="285987" y="1290399"/>
                  </a:lnTo>
                  <a:lnTo>
                    <a:pt x="299022" y="1295789"/>
                  </a:lnTo>
                  <a:cubicBezTo>
                    <a:pt x="316542" y="1304791"/>
                    <a:pt x="335458" y="1317741"/>
                    <a:pt x="346002" y="1329743"/>
                  </a:cubicBezTo>
                  <a:cubicBezTo>
                    <a:pt x="365848" y="1353748"/>
                    <a:pt x="364607" y="1375226"/>
                    <a:pt x="348482" y="1389124"/>
                  </a:cubicBezTo>
                  <a:cubicBezTo>
                    <a:pt x="333598" y="1403022"/>
                    <a:pt x="311271" y="1401758"/>
                    <a:pt x="291425" y="1377753"/>
                  </a:cubicBezTo>
                  <a:cubicBezTo>
                    <a:pt x="275610" y="1359749"/>
                    <a:pt x="261190" y="1321846"/>
                    <a:pt x="258632" y="1300290"/>
                  </a:cubicBezTo>
                  <a:lnTo>
                    <a:pt x="258853" y="1298461"/>
                  </a:lnTo>
                  <a:lnTo>
                    <a:pt x="226137" y="1307529"/>
                  </a:lnTo>
                  <a:cubicBezTo>
                    <a:pt x="172585" y="1321248"/>
                    <a:pt x="105334" y="1338707"/>
                    <a:pt x="107825" y="1363649"/>
                  </a:cubicBezTo>
                  <a:cubicBezTo>
                    <a:pt x="109070" y="1386097"/>
                    <a:pt x="177567" y="1393580"/>
                    <a:pt x="226137" y="1399815"/>
                  </a:cubicBezTo>
                  <a:cubicBezTo>
                    <a:pt x="281245" y="1405427"/>
                    <a:pt x="334252" y="1411039"/>
                    <a:pt x="357837" y="1433488"/>
                  </a:cubicBezTo>
                  <a:lnTo>
                    <a:pt x="370011" y="1460844"/>
                  </a:lnTo>
                  <a:lnTo>
                    <a:pt x="385403" y="1454331"/>
                  </a:lnTo>
                  <a:cubicBezTo>
                    <a:pt x="404116" y="1448227"/>
                    <a:pt x="426694" y="1443955"/>
                    <a:pt x="442159" y="1445175"/>
                  </a:cubicBezTo>
                  <a:cubicBezTo>
                    <a:pt x="473089" y="1447617"/>
                    <a:pt x="486698" y="1464706"/>
                    <a:pt x="486698" y="1484237"/>
                  </a:cubicBezTo>
                  <a:cubicBezTo>
                    <a:pt x="485461" y="1503768"/>
                    <a:pt x="468140" y="1518416"/>
                    <a:pt x="437210" y="1517196"/>
                  </a:cubicBezTo>
                  <a:cubicBezTo>
                    <a:pt x="421745" y="1515975"/>
                    <a:pt x="400095" y="1508346"/>
                    <a:pt x="382465" y="1499496"/>
                  </a:cubicBezTo>
                  <a:lnTo>
                    <a:pt x="362129" y="1487065"/>
                  </a:lnTo>
                  <a:lnTo>
                    <a:pt x="359977" y="1493387"/>
                  </a:lnTo>
                  <a:cubicBezTo>
                    <a:pt x="337910" y="1518992"/>
                    <a:pt x="284670" y="1529515"/>
                    <a:pt x="228627" y="1540739"/>
                  </a:cubicBezTo>
                  <a:cubicBezTo>
                    <a:pt x="175076" y="1550716"/>
                    <a:pt x="107825" y="1563187"/>
                    <a:pt x="107825" y="1588129"/>
                  </a:cubicBezTo>
                  <a:cubicBezTo>
                    <a:pt x="107825" y="1613071"/>
                    <a:pt x="173830" y="1628036"/>
                    <a:pt x="226137" y="1640508"/>
                  </a:cubicBezTo>
                  <a:cubicBezTo>
                    <a:pt x="262876" y="1648614"/>
                    <a:pt x="298681" y="1656720"/>
                    <a:pt x="325456" y="1668879"/>
                  </a:cubicBezTo>
                  <a:lnTo>
                    <a:pt x="353323" y="1687628"/>
                  </a:lnTo>
                  <a:lnTo>
                    <a:pt x="353786" y="1681516"/>
                  </a:lnTo>
                  <a:cubicBezTo>
                    <a:pt x="360966" y="1661033"/>
                    <a:pt x="384037" y="1627704"/>
                    <a:pt x="402871" y="1613818"/>
                  </a:cubicBezTo>
                  <a:cubicBezTo>
                    <a:pt x="427982" y="1596536"/>
                    <a:pt x="450582" y="1600239"/>
                    <a:pt x="463137" y="1616286"/>
                  </a:cubicBezTo>
                  <a:cubicBezTo>
                    <a:pt x="475693" y="1632333"/>
                    <a:pt x="471926" y="1654552"/>
                    <a:pt x="446815" y="1671834"/>
                  </a:cubicBezTo>
                  <a:cubicBezTo>
                    <a:pt x="427982" y="1686646"/>
                    <a:pt x="388667" y="1697988"/>
                    <a:pt x="367009" y="1699087"/>
                  </a:cubicBezTo>
                  <a:lnTo>
                    <a:pt x="360862" y="1697989"/>
                  </a:lnTo>
                  <a:lnTo>
                    <a:pt x="370602" y="1721570"/>
                  </a:lnTo>
                  <a:cubicBezTo>
                    <a:pt x="374338" y="1805126"/>
                    <a:pt x="143941" y="1882447"/>
                    <a:pt x="96616" y="1896165"/>
                  </a:cubicBezTo>
                  <a:cubicBezTo>
                    <a:pt x="95371" y="1897412"/>
                    <a:pt x="94126" y="1897412"/>
                    <a:pt x="92880" y="1897412"/>
                  </a:cubicBezTo>
                  <a:cubicBezTo>
                    <a:pt x="86653" y="1897412"/>
                    <a:pt x="80426" y="1893671"/>
                    <a:pt x="77935" y="1887435"/>
                  </a:cubicBezTo>
                  <a:cubicBezTo>
                    <a:pt x="75445" y="1878705"/>
                    <a:pt x="80426" y="1871223"/>
                    <a:pt x="87899" y="1868728"/>
                  </a:cubicBezTo>
                  <a:cubicBezTo>
                    <a:pt x="193757" y="1835056"/>
                    <a:pt x="343203" y="1767713"/>
                    <a:pt x="340712" y="1721570"/>
                  </a:cubicBezTo>
                  <a:cubicBezTo>
                    <a:pt x="340712" y="1696627"/>
                    <a:pt x="273461" y="1681662"/>
                    <a:pt x="219910" y="1669191"/>
                  </a:cubicBezTo>
                  <a:lnTo>
                    <a:pt x="185919" y="1661122"/>
                  </a:lnTo>
                  <a:lnTo>
                    <a:pt x="184287" y="1670766"/>
                  </a:lnTo>
                  <a:cubicBezTo>
                    <a:pt x="179375" y="1689624"/>
                    <a:pt x="170818" y="1710476"/>
                    <a:pt x="161311" y="1722129"/>
                  </a:cubicBezTo>
                  <a:cubicBezTo>
                    <a:pt x="141030" y="1746661"/>
                    <a:pt x="119480" y="1749114"/>
                    <a:pt x="101734" y="1736848"/>
                  </a:cubicBezTo>
                  <a:cubicBezTo>
                    <a:pt x="85255" y="1725809"/>
                    <a:pt x="81452" y="1703730"/>
                    <a:pt x="100466" y="1679199"/>
                  </a:cubicBezTo>
                  <a:cubicBezTo>
                    <a:pt x="105537" y="1672759"/>
                    <a:pt x="112746" y="1666090"/>
                    <a:pt x="120867" y="1659822"/>
                  </a:cubicBezTo>
                  <a:lnTo>
                    <a:pt x="139887" y="1647351"/>
                  </a:lnTo>
                  <a:lnTo>
                    <a:pt x="120901" y="1640819"/>
                  </a:lnTo>
                  <a:cubicBezTo>
                    <a:pt x="94437" y="1628660"/>
                    <a:pt x="77313" y="1612448"/>
                    <a:pt x="77935" y="1588129"/>
                  </a:cubicBezTo>
                  <a:lnTo>
                    <a:pt x="84839" y="1571408"/>
                  </a:lnTo>
                  <a:lnTo>
                    <a:pt x="77760" y="1570140"/>
                  </a:lnTo>
                  <a:cubicBezTo>
                    <a:pt x="58307" y="1561214"/>
                    <a:pt x="27323" y="1535808"/>
                    <a:pt x="15208" y="1516583"/>
                  </a:cubicBezTo>
                  <a:cubicBezTo>
                    <a:pt x="-944" y="1489728"/>
                    <a:pt x="5268" y="1468976"/>
                    <a:pt x="22663" y="1459211"/>
                  </a:cubicBezTo>
                  <a:cubicBezTo>
                    <a:pt x="40058" y="1448225"/>
                    <a:pt x="62423" y="1453108"/>
                    <a:pt x="78575" y="1479963"/>
                  </a:cubicBezTo>
                  <a:cubicBezTo>
                    <a:pt x="86652" y="1492780"/>
                    <a:pt x="92553" y="1514447"/>
                    <a:pt x="95194" y="1533673"/>
                  </a:cubicBezTo>
                  <a:lnTo>
                    <a:pt x="93531" y="1555686"/>
                  </a:lnTo>
                  <a:lnTo>
                    <a:pt x="122614" y="1536842"/>
                  </a:lnTo>
                  <a:cubicBezTo>
                    <a:pt x="149234" y="1525462"/>
                    <a:pt x="185039" y="1518291"/>
                    <a:pt x="222401" y="1510808"/>
                  </a:cubicBezTo>
                  <a:cubicBezTo>
                    <a:pt x="273461" y="1500831"/>
                    <a:pt x="343203" y="1487113"/>
                    <a:pt x="340712" y="1464665"/>
                  </a:cubicBezTo>
                  <a:cubicBezTo>
                    <a:pt x="340712" y="1440970"/>
                    <a:pt x="272216" y="1433487"/>
                    <a:pt x="223646" y="1428499"/>
                  </a:cubicBezTo>
                  <a:cubicBezTo>
                    <a:pt x="150168" y="1421016"/>
                    <a:pt x="81672" y="1413534"/>
                    <a:pt x="77935" y="1366144"/>
                  </a:cubicBezTo>
                  <a:cubicBezTo>
                    <a:pt x="77001" y="1353361"/>
                    <a:pt x="80660" y="1342683"/>
                    <a:pt x="87860" y="1333543"/>
                  </a:cubicBezTo>
                  <a:lnTo>
                    <a:pt x="88024" y="1333420"/>
                  </a:lnTo>
                  <a:lnTo>
                    <a:pt x="65798" y="1320204"/>
                  </a:lnTo>
                  <a:cubicBezTo>
                    <a:pt x="49801" y="1308761"/>
                    <a:pt x="33027" y="1293197"/>
                    <a:pt x="24951" y="1280380"/>
                  </a:cubicBezTo>
                  <a:cubicBezTo>
                    <a:pt x="10041" y="1253525"/>
                    <a:pt x="16253" y="1231553"/>
                    <a:pt x="32406" y="1221787"/>
                  </a:cubicBezTo>
                  <a:cubicBezTo>
                    <a:pt x="51043" y="1212022"/>
                    <a:pt x="72166" y="1216905"/>
                    <a:pt x="88318" y="1242539"/>
                  </a:cubicBezTo>
                  <a:cubicBezTo>
                    <a:pt x="96394" y="1255967"/>
                    <a:pt x="102606" y="1277939"/>
                    <a:pt x="105402" y="1297164"/>
                  </a:cubicBezTo>
                  <a:lnTo>
                    <a:pt x="103171" y="1322068"/>
                  </a:lnTo>
                  <a:lnTo>
                    <a:pt x="119033" y="1310179"/>
                  </a:lnTo>
                  <a:cubicBezTo>
                    <a:pt x="145498" y="1296929"/>
                    <a:pt x="181926" y="1287576"/>
                    <a:pt x="219910" y="1277599"/>
                  </a:cubicBezTo>
                  <a:cubicBezTo>
                    <a:pt x="273461" y="1263880"/>
                    <a:pt x="340712" y="1246421"/>
                    <a:pt x="340712" y="1220232"/>
                  </a:cubicBezTo>
                  <a:cubicBezTo>
                    <a:pt x="340712" y="1195290"/>
                    <a:pt x="273461" y="1179077"/>
                    <a:pt x="221155" y="1166606"/>
                  </a:cubicBezTo>
                  <a:lnTo>
                    <a:pt x="194386" y="1159883"/>
                  </a:lnTo>
                  <a:lnTo>
                    <a:pt x="190395" y="1182348"/>
                  </a:lnTo>
                  <a:cubicBezTo>
                    <a:pt x="185512" y="1201054"/>
                    <a:pt x="177272" y="1221600"/>
                    <a:pt x="168117" y="1233253"/>
                  </a:cubicBezTo>
                  <a:cubicBezTo>
                    <a:pt x="149807" y="1259012"/>
                    <a:pt x="126614" y="1260238"/>
                    <a:pt x="110745" y="1249199"/>
                  </a:cubicBezTo>
                  <a:cubicBezTo>
                    <a:pt x="96097" y="1236933"/>
                    <a:pt x="92435" y="1214853"/>
                    <a:pt x="110745" y="1190321"/>
                  </a:cubicBezTo>
                  <a:cubicBezTo>
                    <a:pt x="119900" y="1178055"/>
                    <a:pt x="137600" y="1164255"/>
                    <a:pt x="154385" y="1154443"/>
                  </a:cubicBezTo>
                  <a:lnTo>
                    <a:pt x="161558" y="1151045"/>
                  </a:lnTo>
                  <a:lnTo>
                    <a:pt x="121057" y="1136519"/>
                  </a:lnTo>
                  <a:cubicBezTo>
                    <a:pt x="94437" y="1123893"/>
                    <a:pt x="77313" y="1107369"/>
                    <a:pt x="77935" y="1083050"/>
                  </a:cubicBezTo>
                  <a:lnTo>
                    <a:pt x="87646" y="1059506"/>
                  </a:lnTo>
                  <a:lnTo>
                    <a:pt x="82005" y="1058771"/>
                  </a:lnTo>
                  <a:cubicBezTo>
                    <a:pt x="62553" y="1050360"/>
                    <a:pt x="31569" y="1024954"/>
                    <a:pt x="19455" y="1005729"/>
                  </a:cubicBezTo>
                  <a:cubicBezTo>
                    <a:pt x="4546" y="978874"/>
                    <a:pt x="9516" y="958122"/>
                    <a:pt x="26910" y="947136"/>
                  </a:cubicBezTo>
                  <a:cubicBezTo>
                    <a:pt x="45547" y="937371"/>
                    <a:pt x="66668" y="942254"/>
                    <a:pt x="82821" y="967888"/>
                  </a:cubicBezTo>
                  <a:cubicBezTo>
                    <a:pt x="90275" y="981315"/>
                    <a:pt x="96488" y="1003288"/>
                    <a:pt x="99438" y="1022513"/>
                  </a:cubicBezTo>
                  <a:lnTo>
                    <a:pt x="101023" y="1045775"/>
                  </a:lnTo>
                  <a:lnTo>
                    <a:pt x="122458" y="1031918"/>
                  </a:lnTo>
                  <a:cubicBezTo>
                    <a:pt x="148923" y="1020694"/>
                    <a:pt x="184416" y="1013835"/>
                    <a:pt x="221155" y="1006976"/>
                  </a:cubicBezTo>
                  <a:cubicBezTo>
                    <a:pt x="273461" y="995752"/>
                    <a:pt x="340712" y="983281"/>
                    <a:pt x="340712" y="957092"/>
                  </a:cubicBezTo>
                  <a:cubicBezTo>
                    <a:pt x="341958" y="932150"/>
                    <a:pt x="274707" y="914690"/>
                    <a:pt x="221155" y="898478"/>
                  </a:cubicBezTo>
                  <a:lnTo>
                    <a:pt x="193660" y="890765"/>
                  </a:lnTo>
                  <a:lnTo>
                    <a:pt x="190395" y="909588"/>
                  </a:lnTo>
                  <a:cubicBezTo>
                    <a:pt x="185512" y="928920"/>
                    <a:pt x="177272" y="950470"/>
                    <a:pt x="168117" y="963146"/>
                  </a:cubicBezTo>
                  <a:cubicBezTo>
                    <a:pt x="149807" y="988498"/>
                    <a:pt x="126614" y="991033"/>
                    <a:pt x="110745" y="978357"/>
                  </a:cubicBezTo>
                  <a:cubicBezTo>
                    <a:pt x="96097" y="965681"/>
                    <a:pt x="92435" y="944131"/>
                    <a:pt x="110745" y="918779"/>
                  </a:cubicBezTo>
                  <a:cubicBezTo>
                    <a:pt x="119900" y="906103"/>
                    <a:pt x="137600" y="891525"/>
                    <a:pt x="154385" y="881225"/>
                  </a:cubicBezTo>
                  <a:lnTo>
                    <a:pt x="157525" y="879680"/>
                  </a:lnTo>
                  <a:lnTo>
                    <a:pt x="120590" y="865585"/>
                  </a:lnTo>
                  <a:cubicBezTo>
                    <a:pt x="93814" y="852335"/>
                    <a:pt x="76690" y="835499"/>
                    <a:pt x="77935" y="811180"/>
                  </a:cubicBezTo>
                  <a:lnTo>
                    <a:pt x="84531" y="796140"/>
                  </a:lnTo>
                  <a:lnTo>
                    <a:pt x="76517" y="795085"/>
                  </a:lnTo>
                  <a:cubicBezTo>
                    <a:pt x="57065" y="786616"/>
                    <a:pt x="26080" y="760982"/>
                    <a:pt x="13966" y="740841"/>
                  </a:cubicBezTo>
                  <a:cubicBezTo>
                    <a:pt x="-944" y="713986"/>
                    <a:pt x="5268" y="693235"/>
                    <a:pt x="21421" y="682249"/>
                  </a:cubicBezTo>
                  <a:cubicBezTo>
                    <a:pt x="40058" y="673704"/>
                    <a:pt x="61180" y="677366"/>
                    <a:pt x="77333" y="704221"/>
                  </a:cubicBezTo>
                  <a:cubicBezTo>
                    <a:pt x="84788" y="717649"/>
                    <a:pt x="91000" y="739316"/>
                    <a:pt x="93951" y="758389"/>
                  </a:cubicBezTo>
                  <a:lnTo>
                    <a:pt x="95314" y="778354"/>
                  </a:lnTo>
                  <a:lnTo>
                    <a:pt x="123392" y="760828"/>
                  </a:lnTo>
                  <a:cubicBezTo>
                    <a:pt x="149857" y="750072"/>
                    <a:pt x="185039" y="743837"/>
                    <a:pt x="221155" y="737601"/>
                  </a:cubicBezTo>
                  <a:cubicBezTo>
                    <a:pt x="274707" y="727624"/>
                    <a:pt x="340712" y="716400"/>
                    <a:pt x="340712" y="692705"/>
                  </a:cubicBezTo>
                  <a:cubicBezTo>
                    <a:pt x="343203" y="666515"/>
                    <a:pt x="274707" y="647809"/>
                    <a:pt x="221155" y="631596"/>
                  </a:cubicBezTo>
                  <a:lnTo>
                    <a:pt x="193920" y="623805"/>
                  </a:lnTo>
                  <a:lnTo>
                    <a:pt x="194896" y="629714"/>
                  </a:lnTo>
                  <a:cubicBezTo>
                    <a:pt x="193522" y="651284"/>
                    <a:pt x="181850" y="690501"/>
                    <a:pt x="168117" y="710466"/>
                  </a:cubicBezTo>
                  <a:cubicBezTo>
                    <a:pt x="149807" y="735818"/>
                    <a:pt x="126614" y="738353"/>
                    <a:pt x="110745" y="725677"/>
                  </a:cubicBezTo>
                  <a:cubicBezTo>
                    <a:pt x="96097" y="713001"/>
                    <a:pt x="92435" y="690184"/>
                    <a:pt x="110745" y="664831"/>
                  </a:cubicBezTo>
                  <a:cubicBezTo>
                    <a:pt x="119900" y="652155"/>
                    <a:pt x="137600" y="637894"/>
                    <a:pt x="154385" y="627753"/>
                  </a:cubicBezTo>
                  <a:lnTo>
                    <a:pt x="174057" y="618124"/>
                  </a:lnTo>
                  <a:lnTo>
                    <a:pt x="167954" y="616378"/>
                  </a:lnTo>
                  <a:cubicBezTo>
                    <a:pt x="117632" y="600419"/>
                    <a:pt x="78870" y="580777"/>
                    <a:pt x="77935" y="544299"/>
                  </a:cubicBezTo>
                  <a:lnTo>
                    <a:pt x="85060" y="523482"/>
                  </a:lnTo>
                  <a:lnTo>
                    <a:pt x="71020" y="520967"/>
                  </a:lnTo>
                  <a:cubicBezTo>
                    <a:pt x="51568" y="512041"/>
                    <a:pt x="20584" y="486636"/>
                    <a:pt x="8470" y="467410"/>
                  </a:cubicBezTo>
                  <a:cubicBezTo>
                    <a:pt x="-6439" y="440555"/>
                    <a:pt x="-227" y="419803"/>
                    <a:pt x="15925" y="408817"/>
                  </a:cubicBezTo>
                  <a:cubicBezTo>
                    <a:pt x="33319" y="399052"/>
                    <a:pt x="55683" y="403935"/>
                    <a:pt x="71836" y="429569"/>
                  </a:cubicBezTo>
                  <a:cubicBezTo>
                    <a:pt x="79912" y="442997"/>
                    <a:pt x="86124" y="464969"/>
                    <a:pt x="88919" y="484347"/>
                  </a:cubicBezTo>
                  <a:lnTo>
                    <a:pt x="85663" y="521721"/>
                  </a:lnTo>
                  <a:lnTo>
                    <a:pt x="89280" y="511153"/>
                  </a:lnTo>
                  <a:cubicBezTo>
                    <a:pt x="111872" y="481865"/>
                    <a:pt x="165113" y="462925"/>
                    <a:pt x="221155" y="443283"/>
                  </a:cubicBezTo>
                  <a:cubicBezTo>
                    <a:pt x="275952" y="424576"/>
                    <a:pt x="344449" y="400881"/>
                    <a:pt x="340712" y="373445"/>
                  </a:cubicBezTo>
                  <a:cubicBezTo>
                    <a:pt x="338222" y="350997"/>
                    <a:pt x="274707" y="344761"/>
                    <a:pt x="222401" y="339773"/>
                  </a:cubicBezTo>
                  <a:lnTo>
                    <a:pt x="182622" y="335512"/>
                  </a:lnTo>
                  <a:lnTo>
                    <a:pt x="183395" y="339297"/>
                  </a:lnTo>
                  <a:cubicBezTo>
                    <a:pt x="182536" y="361342"/>
                    <a:pt x="170864" y="400321"/>
                    <a:pt x="157131" y="419336"/>
                  </a:cubicBezTo>
                  <a:cubicBezTo>
                    <a:pt x="137600" y="444688"/>
                    <a:pt x="115628" y="447223"/>
                    <a:pt x="100980" y="434547"/>
                  </a:cubicBezTo>
                  <a:cubicBezTo>
                    <a:pt x="83890" y="421871"/>
                    <a:pt x="81449" y="400321"/>
                    <a:pt x="98539" y="373701"/>
                  </a:cubicBezTo>
                  <a:cubicBezTo>
                    <a:pt x="108304" y="361025"/>
                    <a:pt x="126309" y="346764"/>
                    <a:pt x="143093" y="336623"/>
                  </a:cubicBezTo>
                  <a:lnTo>
                    <a:pt x="154747" y="330863"/>
                  </a:lnTo>
                  <a:lnTo>
                    <a:pt x="126350" y="324964"/>
                  </a:lnTo>
                  <a:cubicBezTo>
                    <a:pt x="99730" y="316702"/>
                    <a:pt x="81049" y="303607"/>
                    <a:pt x="77935" y="281159"/>
                  </a:cubicBezTo>
                  <a:lnTo>
                    <a:pt x="86002" y="246301"/>
                  </a:lnTo>
                  <a:lnTo>
                    <a:pt x="82199" y="245799"/>
                  </a:lnTo>
                  <a:cubicBezTo>
                    <a:pt x="63097" y="237388"/>
                    <a:pt x="32812" y="211983"/>
                    <a:pt x="20698" y="192757"/>
                  </a:cubicBezTo>
                  <a:cubicBezTo>
                    <a:pt x="4546" y="164681"/>
                    <a:pt x="10758" y="143930"/>
                    <a:pt x="28152" y="134164"/>
                  </a:cubicBezTo>
                  <a:cubicBezTo>
                    <a:pt x="45547" y="124399"/>
                    <a:pt x="66668" y="129282"/>
                    <a:pt x="82821" y="154916"/>
                  </a:cubicBezTo>
                  <a:cubicBezTo>
                    <a:pt x="90897" y="168344"/>
                    <a:pt x="97109" y="190011"/>
                    <a:pt x="99904" y="209084"/>
                  </a:cubicBezTo>
                  <a:lnTo>
                    <a:pt x="97587" y="235261"/>
                  </a:lnTo>
                  <a:lnTo>
                    <a:pt x="117010" y="217245"/>
                  </a:lnTo>
                  <a:cubicBezTo>
                    <a:pt x="143630" y="199785"/>
                    <a:pt x="180680" y="185132"/>
                    <a:pt x="218664" y="170166"/>
                  </a:cubicBezTo>
                  <a:cubicBezTo>
                    <a:pt x="274707" y="148965"/>
                    <a:pt x="344449" y="121529"/>
                    <a:pt x="340712" y="92845"/>
                  </a:cubicBezTo>
                  <a:cubicBezTo>
                    <a:pt x="338222" y="74139"/>
                    <a:pt x="265989" y="42961"/>
                    <a:pt x="161377" y="29243"/>
                  </a:cubicBezTo>
                  <a:cubicBezTo>
                    <a:pt x="153904" y="27996"/>
                    <a:pt x="147677" y="20513"/>
                    <a:pt x="148923" y="11783"/>
                  </a:cubicBezTo>
                  <a:cubicBezTo>
                    <a:pt x="150168" y="4301"/>
                    <a:pt x="157640" y="-1935"/>
                    <a:pt x="166358" y="559"/>
                  </a:cubicBezTo>
                  <a:close/>
                </a:path>
              </a:pathLst>
            </a:custGeom>
            <a:solidFill>
              <a:srgbClr val="6C63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33" name="Freeform 104">
              <a:extLst>
                <a:ext uri="{FF2B5EF4-FFF2-40B4-BE49-F238E27FC236}">
                  <a16:creationId xmlns:a16="http://schemas.microsoft.com/office/drawing/2014/main" id="{66AF52A0-385F-5F4D-B5EC-62857099464A}"/>
                </a:ext>
              </a:extLst>
            </p:cNvPr>
            <p:cNvSpPr>
              <a:spLocks noChangeArrowheads="1"/>
            </p:cNvSpPr>
            <p:nvPr/>
          </p:nvSpPr>
          <p:spPr bwMode="auto">
            <a:xfrm>
              <a:off x="2070629" y="11303661"/>
              <a:ext cx="1082132" cy="1296358"/>
            </a:xfrm>
            <a:custGeom>
              <a:avLst/>
              <a:gdLst>
                <a:gd name="T0" fmla="*/ 868 w 869"/>
                <a:gd name="T1" fmla="*/ 1039 h 1040"/>
                <a:gd name="T2" fmla="*/ 0 w 869"/>
                <a:gd name="T3" fmla="*/ 1039 h 1040"/>
                <a:gd name="T4" fmla="*/ 0 w 869"/>
                <a:gd name="T5" fmla="*/ 616 h 1040"/>
                <a:gd name="T6" fmla="*/ 227 w 869"/>
                <a:gd name="T7" fmla="*/ 392 h 1040"/>
                <a:gd name="T8" fmla="*/ 0 w 869"/>
                <a:gd name="T9" fmla="*/ 0 h 1040"/>
                <a:gd name="T10" fmla="*/ 868 w 869"/>
                <a:gd name="T11" fmla="*/ 0 h 1040"/>
                <a:gd name="T12" fmla="*/ 641 w 869"/>
                <a:gd name="T13" fmla="*/ 392 h 1040"/>
                <a:gd name="T14" fmla="*/ 868 w 869"/>
                <a:gd name="T15" fmla="*/ 616 h 1040"/>
                <a:gd name="T16" fmla="*/ 868 w 869"/>
                <a:gd name="T17" fmla="*/ 1039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9" h="1040">
                  <a:moveTo>
                    <a:pt x="868" y="1039"/>
                  </a:moveTo>
                  <a:lnTo>
                    <a:pt x="0" y="1039"/>
                  </a:lnTo>
                  <a:lnTo>
                    <a:pt x="0" y="616"/>
                  </a:lnTo>
                  <a:lnTo>
                    <a:pt x="227" y="392"/>
                  </a:lnTo>
                  <a:lnTo>
                    <a:pt x="0" y="0"/>
                  </a:lnTo>
                  <a:lnTo>
                    <a:pt x="868" y="0"/>
                  </a:lnTo>
                  <a:lnTo>
                    <a:pt x="641" y="392"/>
                  </a:lnTo>
                  <a:lnTo>
                    <a:pt x="868" y="616"/>
                  </a:lnTo>
                  <a:lnTo>
                    <a:pt x="868" y="1039"/>
                  </a:lnTo>
                </a:path>
              </a:pathLst>
            </a:custGeom>
            <a:solidFill>
              <a:srgbClr val="3E3D56"/>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34" name="Freeform 133">
              <a:extLst>
                <a:ext uri="{FF2B5EF4-FFF2-40B4-BE49-F238E27FC236}">
                  <a16:creationId xmlns:a16="http://schemas.microsoft.com/office/drawing/2014/main" id="{596B281F-BF7C-6B41-9EFC-5F91A6AFC7E4}"/>
                </a:ext>
              </a:extLst>
            </p:cNvPr>
            <p:cNvSpPr>
              <a:spLocks noChangeArrowheads="1"/>
            </p:cNvSpPr>
            <p:nvPr/>
          </p:nvSpPr>
          <p:spPr bwMode="auto">
            <a:xfrm>
              <a:off x="2070629" y="11409094"/>
              <a:ext cx="1080887" cy="1056785"/>
            </a:xfrm>
            <a:custGeom>
              <a:avLst/>
              <a:gdLst>
                <a:gd name="connsiteX0" fmla="*/ 286255 w 1080887"/>
                <a:gd name="connsiteY0" fmla="*/ 933506 h 1056785"/>
                <a:gd name="connsiteX1" fmla="*/ 392257 w 1080887"/>
                <a:gd name="connsiteY1" fmla="*/ 952232 h 1056785"/>
                <a:gd name="connsiteX2" fmla="*/ 555387 w 1080887"/>
                <a:gd name="connsiteY2" fmla="*/ 1017149 h 1056785"/>
                <a:gd name="connsiteX3" fmla="*/ 752138 w 1080887"/>
                <a:gd name="connsiteY3" fmla="*/ 1017149 h 1056785"/>
                <a:gd name="connsiteX4" fmla="*/ 912777 w 1080887"/>
                <a:gd name="connsiteY4" fmla="*/ 954729 h 1056785"/>
                <a:gd name="connsiteX5" fmla="*/ 1080887 w 1080887"/>
                <a:gd name="connsiteY5" fmla="*/ 940996 h 1056785"/>
                <a:gd name="connsiteX6" fmla="*/ 1080887 w 1080887"/>
                <a:gd name="connsiteY6" fmla="*/ 960971 h 1056785"/>
                <a:gd name="connsiteX7" fmla="*/ 920248 w 1080887"/>
                <a:gd name="connsiteY7" fmla="*/ 972206 h 1056785"/>
                <a:gd name="connsiteX8" fmla="*/ 759610 w 1080887"/>
                <a:gd name="connsiteY8" fmla="*/ 1037123 h 1056785"/>
                <a:gd name="connsiteX9" fmla="*/ 549160 w 1080887"/>
                <a:gd name="connsiteY9" fmla="*/ 1037123 h 1056785"/>
                <a:gd name="connsiteX10" fmla="*/ 384786 w 1080887"/>
                <a:gd name="connsiteY10" fmla="*/ 970958 h 1056785"/>
                <a:gd name="connsiteX11" fmla="*/ 188035 w 1080887"/>
                <a:gd name="connsiteY11" fmla="*/ 970958 h 1056785"/>
                <a:gd name="connsiteX12" fmla="*/ 0 w 1080887"/>
                <a:gd name="connsiteY12" fmla="*/ 1045862 h 1056785"/>
                <a:gd name="connsiteX13" fmla="*/ 0 w 1080887"/>
                <a:gd name="connsiteY13" fmla="*/ 1024639 h 1056785"/>
                <a:gd name="connsiteX14" fmla="*/ 179318 w 1080887"/>
                <a:gd name="connsiteY14" fmla="*/ 952232 h 1056785"/>
                <a:gd name="connsiteX15" fmla="*/ 286255 w 1080887"/>
                <a:gd name="connsiteY15" fmla="*/ 933506 h 1056785"/>
                <a:gd name="connsiteX16" fmla="*/ 287897 w 1080887"/>
                <a:gd name="connsiteY16" fmla="*/ 466904 h 1056785"/>
                <a:gd name="connsiteX17" fmla="*/ 393935 w 1080887"/>
                <a:gd name="connsiteY17" fmla="*/ 486567 h 1056785"/>
                <a:gd name="connsiteX18" fmla="*/ 557117 w 1080887"/>
                <a:gd name="connsiteY18" fmla="*/ 551486 h 1056785"/>
                <a:gd name="connsiteX19" fmla="*/ 753933 w 1080887"/>
                <a:gd name="connsiteY19" fmla="*/ 551486 h 1056785"/>
                <a:gd name="connsiteX20" fmla="*/ 910887 w 1080887"/>
                <a:gd name="connsiteY20" fmla="*/ 489064 h 1056785"/>
                <a:gd name="connsiteX21" fmla="*/ 927080 w 1080887"/>
                <a:gd name="connsiteY21" fmla="*/ 504045 h 1056785"/>
                <a:gd name="connsiteX22" fmla="*/ 922098 w 1080887"/>
                <a:gd name="connsiteY22" fmla="*/ 506542 h 1056785"/>
                <a:gd name="connsiteX23" fmla="*/ 761407 w 1080887"/>
                <a:gd name="connsiteY23" fmla="*/ 570212 h 1056785"/>
                <a:gd name="connsiteX24" fmla="*/ 550889 w 1080887"/>
                <a:gd name="connsiteY24" fmla="*/ 570212 h 1056785"/>
                <a:gd name="connsiteX25" fmla="*/ 386461 w 1080887"/>
                <a:gd name="connsiteY25" fmla="*/ 505294 h 1056785"/>
                <a:gd name="connsiteX26" fmla="*/ 189645 w 1080887"/>
                <a:gd name="connsiteY26" fmla="*/ 505294 h 1056785"/>
                <a:gd name="connsiteX27" fmla="*/ 137327 w 1080887"/>
                <a:gd name="connsiteY27" fmla="*/ 525269 h 1056785"/>
                <a:gd name="connsiteX28" fmla="*/ 173451 w 1080887"/>
                <a:gd name="connsiteY28" fmla="*/ 490312 h 1056785"/>
                <a:gd name="connsiteX29" fmla="*/ 180925 w 1080887"/>
                <a:gd name="connsiteY29" fmla="*/ 486567 h 1056785"/>
                <a:gd name="connsiteX30" fmla="*/ 287897 w 1080887"/>
                <a:gd name="connsiteY30" fmla="*/ 466904 h 1056785"/>
                <a:gd name="connsiteX31" fmla="*/ 284759 w 1080887"/>
                <a:gd name="connsiteY31" fmla="*/ 0 h 1056785"/>
                <a:gd name="connsiteX32" fmla="*/ 390629 w 1080887"/>
                <a:gd name="connsiteY32" fmla="*/ 19662 h 1056785"/>
                <a:gd name="connsiteX33" fmla="*/ 553555 w 1080887"/>
                <a:gd name="connsiteY33" fmla="*/ 85828 h 1056785"/>
                <a:gd name="connsiteX34" fmla="*/ 750061 w 1080887"/>
                <a:gd name="connsiteY34" fmla="*/ 85828 h 1056785"/>
                <a:gd name="connsiteX35" fmla="*/ 910499 w 1080887"/>
                <a:gd name="connsiteY35" fmla="*/ 22159 h 1056785"/>
                <a:gd name="connsiteX36" fmla="*/ 1014970 w 1080887"/>
                <a:gd name="connsiteY36" fmla="*/ 2185 h 1056785"/>
                <a:gd name="connsiteX37" fmla="*/ 1003777 w 1080887"/>
                <a:gd name="connsiteY37" fmla="*/ 22159 h 1056785"/>
                <a:gd name="connsiteX38" fmla="*/ 917961 w 1080887"/>
                <a:gd name="connsiteY38" fmla="*/ 39637 h 1056785"/>
                <a:gd name="connsiteX39" fmla="*/ 757523 w 1080887"/>
                <a:gd name="connsiteY39" fmla="*/ 104554 h 1056785"/>
                <a:gd name="connsiteX40" fmla="*/ 547336 w 1080887"/>
                <a:gd name="connsiteY40" fmla="*/ 104554 h 1056785"/>
                <a:gd name="connsiteX41" fmla="*/ 383167 w 1080887"/>
                <a:gd name="connsiteY41" fmla="*/ 38388 h 1056785"/>
                <a:gd name="connsiteX42" fmla="*/ 186661 w 1080887"/>
                <a:gd name="connsiteY42" fmla="*/ 38388 h 1056785"/>
                <a:gd name="connsiteX43" fmla="*/ 103333 w 1080887"/>
                <a:gd name="connsiteY43" fmla="*/ 72095 h 1056785"/>
                <a:gd name="connsiteX44" fmla="*/ 93383 w 1080887"/>
                <a:gd name="connsiteY44" fmla="*/ 54618 h 1056785"/>
                <a:gd name="connsiteX45" fmla="*/ 177955 w 1080887"/>
                <a:gd name="connsiteY45" fmla="*/ 19662 h 1056785"/>
                <a:gd name="connsiteX46" fmla="*/ 284759 w 1080887"/>
                <a:gd name="connsiteY46" fmla="*/ 0 h 105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80887" h="1056785">
                  <a:moveTo>
                    <a:pt x="286255" y="933506"/>
                  </a:moveTo>
                  <a:cubicBezTo>
                    <a:pt x="323145" y="933506"/>
                    <a:pt x="359881" y="939748"/>
                    <a:pt x="392257" y="952232"/>
                  </a:cubicBezTo>
                  <a:lnTo>
                    <a:pt x="555387" y="1017149"/>
                  </a:lnTo>
                  <a:cubicBezTo>
                    <a:pt x="616404" y="1042117"/>
                    <a:pt x="692365" y="1042117"/>
                    <a:pt x="752138" y="1017149"/>
                  </a:cubicBezTo>
                  <a:lnTo>
                    <a:pt x="912777" y="954729"/>
                  </a:lnTo>
                  <a:cubicBezTo>
                    <a:pt x="965078" y="933506"/>
                    <a:pt x="1024850" y="929761"/>
                    <a:pt x="1080887" y="940996"/>
                  </a:cubicBezTo>
                  <a:lnTo>
                    <a:pt x="1080887" y="960971"/>
                  </a:lnTo>
                  <a:cubicBezTo>
                    <a:pt x="1028586" y="948487"/>
                    <a:pt x="968813" y="952232"/>
                    <a:pt x="920248" y="972206"/>
                  </a:cubicBezTo>
                  <a:lnTo>
                    <a:pt x="759610" y="1037123"/>
                  </a:lnTo>
                  <a:cubicBezTo>
                    <a:pt x="694856" y="1063340"/>
                    <a:pt x="613914" y="1063340"/>
                    <a:pt x="549160" y="1037123"/>
                  </a:cubicBezTo>
                  <a:lnTo>
                    <a:pt x="384786" y="970958"/>
                  </a:lnTo>
                  <a:cubicBezTo>
                    <a:pt x="323768" y="945990"/>
                    <a:pt x="249052" y="945990"/>
                    <a:pt x="188035" y="970958"/>
                  </a:cubicBezTo>
                  <a:lnTo>
                    <a:pt x="0" y="1045862"/>
                  </a:lnTo>
                  <a:lnTo>
                    <a:pt x="0" y="1024639"/>
                  </a:lnTo>
                  <a:lnTo>
                    <a:pt x="179318" y="952232"/>
                  </a:lnTo>
                  <a:cubicBezTo>
                    <a:pt x="212317" y="939748"/>
                    <a:pt x="249364" y="933506"/>
                    <a:pt x="286255" y="933506"/>
                  </a:cubicBezTo>
                  <a:close/>
                  <a:moveTo>
                    <a:pt x="287897" y="466904"/>
                  </a:moveTo>
                  <a:cubicBezTo>
                    <a:pt x="324800" y="466904"/>
                    <a:pt x="361547" y="473459"/>
                    <a:pt x="393935" y="486567"/>
                  </a:cubicBezTo>
                  <a:lnTo>
                    <a:pt x="557117" y="551486"/>
                  </a:lnTo>
                  <a:cubicBezTo>
                    <a:pt x="618155" y="576455"/>
                    <a:pt x="694141" y="576455"/>
                    <a:pt x="753933" y="551486"/>
                  </a:cubicBezTo>
                  <a:lnTo>
                    <a:pt x="910887" y="489064"/>
                  </a:lnTo>
                  <a:lnTo>
                    <a:pt x="927080" y="504045"/>
                  </a:lnTo>
                  <a:cubicBezTo>
                    <a:pt x="924589" y="505294"/>
                    <a:pt x="923343" y="506542"/>
                    <a:pt x="922098" y="506542"/>
                  </a:cubicBezTo>
                  <a:lnTo>
                    <a:pt x="761407" y="570212"/>
                  </a:lnTo>
                  <a:cubicBezTo>
                    <a:pt x="696632" y="596430"/>
                    <a:pt x="615664" y="596430"/>
                    <a:pt x="550889" y="570212"/>
                  </a:cubicBezTo>
                  <a:lnTo>
                    <a:pt x="386461" y="505294"/>
                  </a:lnTo>
                  <a:cubicBezTo>
                    <a:pt x="325423" y="480325"/>
                    <a:pt x="250683" y="480325"/>
                    <a:pt x="189645" y="505294"/>
                  </a:cubicBezTo>
                  <a:lnTo>
                    <a:pt x="137327" y="525269"/>
                  </a:lnTo>
                  <a:lnTo>
                    <a:pt x="173451" y="490312"/>
                  </a:lnTo>
                  <a:lnTo>
                    <a:pt x="180925" y="486567"/>
                  </a:lnTo>
                  <a:cubicBezTo>
                    <a:pt x="213936" y="473459"/>
                    <a:pt x="250994" y="466904"/>
                    <a:pt x="287897" y="466904"/>
                  </a:cubicBezTo>
                  <a:close/>
                  <a:moveTo>
                    <a:pt x="284759" y="0"/>
                  </a:moveTo>
                  <a:cubicBezTo>
                    <a:pt x="321603" y="0"/>
                    <a:pt x="358293" y="6554"/>
                    <a:pt x="390629" y="19662"/>
                  </a:cubicBezTo>
                  <a:lnTo>
                    <a:pt x="553555" y="85828"/>
                  </a:lnTo>
                  <a:cubicBezTo>
                    <a:pt x="614497" y="109547"/>
                    <a:pt x="690363" y="109547"/>
                    <a:pt x="750061" y="85828"/>
                  </a:cubicBezTo>
                  <a:lnTo>
                    <a:pt x="910499" y="22159"/>
                  </a:lnTo>
                  <a:cubicBezTo>
                    <a:pt x="942835" y="8427"/>
                    <a:pt x="978903" y="2185"/>
                    <a:pt x="1014970" y="2185"/>
                  </a:cubicBezTo>
                  <a:lnTo>
                    <a:pt x="1003777" y="22159"/>
                  </a:lnTo>
                  <a:cubicBezTo>
                    <a:pt x="973928" y="23408"/>
                    <a:pt x="944079" y="29650"/>
                    <a:pt x="917961" y="39637"/>
                  </a:cubicBezTo>
                  <a:lnTo>
                    <a:pt x="757523" y="104554"/>
                  </a:lnTo>
                  <a:cubicBezTo>
                    <a:pt x="692850" y="129522"/>
                    <a:pt x="612009" y="129522"/>
                    <a:pt x="547336" y="104554"/>
                  </a:cubicBezTo>
                  <a:lnTo>
                    <a:pt x="383167" y="38388"/>
                  </a:lnTo>
                  <a:cubicBezTo>
                    <a:pt x="322225" y="13420"/>
                    <a:pt x="247603" y="13420"/>
                    <a:pt x="186661" y="38388"/>
                  </a:cubicBezTo>
                  <a:lnTo>
                    <a:pt x="103333" y="72095"/>
                  </a:lnTo>
                  <a:lnTo>
                    <a:pt x="93383" y="54618"/>
                  </a:lnTo>
                  <a:lnTo>
                    <a:pt x="177955" y="19662"/>
                  </a:lnTo>
                  <a:cubicBezTo>
                    <a:pt x="210913" y="6554"/>
                    <a:pt x="247914" y="0"/>
                    <a:pt x="284759" y="0"/>
                  </a:cubicBezTo>
                  <a:close/>
                </a:path>
              </a:pathLst>
            </a:custGeom>
            <a:solidFill>
              <a:srgbClr val="FFFFFF">
                <a:alpha val="20000"/>
              </a:srgbClr>
            </a:solidFill>
            <a:ln>
              <a:noFill/>
            </a:ln>
            <a:effectLst/>
          </p:spPr>
          <p:txBody>
            <a:bodyPr wrap="square" anchor="ctr">
              <a:noAutofit/>
            </a:bodyPr>
            <a:lstStyle/>
            <a:p>
              <a:endParaRPr lang="en-US" dirty="0">
                <a:latin typeface="Poppins" pitchFamily="2" charset="77"/>
              </a:endParaRPr>
            </a:p>
          </p:txBody>
        </p:sp>
      </p:grpSp>
      <p:sp>
        <p:nvSpPr>
          <p:cNvPr id="135" name="Freeform 336">
            <a:extLst>
              <a:ext uri="{FF2B5EF4-FFF2-40B4-BE49-F238E27FC236}">
                <a16:creationId xmlns:a16="http://schemas.microsoft.com/office/drawing/2014/main" id="{7DC7F77B-F28B-DF41-B230-173B8A9599B4}"/>
              </a:ext>
            </a:extLst>
          </p:cNvPr>
          <p:cNvSpPr>
            <a:spLocks noChangeArrowheads="1"/>
          </p:cNvSpPr>
          <p:nvPr/>
        </p:nvSpPr>
        <p:spPr bwMode="auto">
          <a:xfrm>
            <a:off x="7087494" y="1757174"/>
            <a:ext cx="4347746" cy="950297"/>
          </a:xfrm>
          <a:custGeom>
            <a:avLst/>
            <a:gdLst>
              <a:gd name="T0" fmla="*/ 6980 w 6981"/>
              <a:gd name="T1" fmla="*/ 1524 h 1525"/>
              <a:gd name="T2" fmla="*/ 614 w 6981"/>
              <a:gd name="T3" fmla="*/ 1524 h 1525"/>
              <a:gd name="T4" fmla="*/ 614 w 6981"/>
              <a:gd name="T5" fmla="*/ 1524 h 1525"/>
              <a:gd name="T6" fmla="*/ 0 w 6981"/>
              <a:gd name="T7" fmla="*/ 910 h 1525"/>
              <a:gd name="T8" fmla="*/ 0 w 6981"/>
              <a:gd name="T9" fmla="*/ 255 h 1525"/>
              <a:gd name="T10" fmla="*/ 0 w 6981"/>
              <a:gd name="T11" fmla="*/ 255 h 1525"/>
              <a:gd name="T12" fmla="*/ 254 w 6981"/>
              <a:gd name="T13" fmla="*/ 0 h 1525"/>
              <a:gd name="T14" fmla="*/ 6980 w 6981"/>
              <a:gd name="T15" fmla="*/ 0 h 1525"/>
              <a:gd name="T16" fmla="*/ 6980 w 6981"/>
              <a:gd name="T17" fmla="*/ 1524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1" h="1525">
                <a:moveTo>
                  <a:pt x="6980" y="1524"/>
                </a:moveTo>
                <a:lnTo>
                  <a:pt x="614" y="1524"/>
                </a:lnTo>
                <a:lnTo>
                  <a:pt x="614" y="1524"/>
                </a:lnTo>
                <a:cubicBezTo>
                  <a:pt x="275" y="1524"/>
                  <a:pt x="0" y="1249"/>
                  <a:pt x="0" y="910"/>
                </a:cubicBezTo>
                <a:lnTo>
                  <a:pt x="0" y="255"/>
                </a:lnTo>
                <a:lnTo>
                  <a:pt x="0" y="255"/>
                </a:lnTo>
                <a:cubicBezTo>
                  <a:pt x="0" y="115"/>
                  <a:pt x="114" y="0"/>
                  <a:pt x="254" y="0"/>
                </a:cubicBezTo>
                <a:lnTo>
                  <a:pt x="6980" y="0"/>
                </a:lnTo>
                <a:lnTo>
                  <a:pt x="6980" y="1524"/>
                </a:lnTo>
              </a:path>
            </a:pathLst>
          </a:custGeom>
          <a:solidFill>
            <a:srgbClr val="8080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36" name="Freeform 135">
            <a:extLst>
              <a:ext uri="{FF2B5EF4-FFF2-40B4-BE49-F238E27FC236}">
                <a16:creationId xmlns:a16="http://schemas.microsoft.com/office/drawing/2014/main" id="{706454B9-68E2-3C49-AF8D-10B9CAE04CBD}"/>
              </a:ext>
            </a:extLst>
          </p:cNvPr>
          <p:cNvSpPr>
            <a:spLocks noChangeArrowheads="1"/>
          </p:cNvSpPr>
          <p:nvPr/>
        </p:nvSpPr>
        <p:spPr bwMode="auto">
          <a:xfrm>
            <a:off x="7466516" y="1967596"/>
            <a:ext cx="576148" cy="529454"/>
          </a:xfrm>
          <a:custGeom>
            <a:avLst/>
            <a:gdLst>
              <a:gd name="connsiteX0" fmla="*/ 446907 w 1152746"/>
              <a:gd name="connsiteY0" fmla="*/ 769849 h 1059322"/>
              <a:gd name="connsiteX1" fmla="*/ 446907 w 1152746"/>
              <a:gd name="connsiteY1" fmla="*/ 863429 h 1059322"/>
              <a:gd name="connsiteX2" fmla="*/ 382174 w 1152746"/>
              <a:gd name="connsiteY2" fmla="*/ 999431 h 1059322"/>
              <a:gd name="connsiteX3" fmla="*/ 377194 w 1152746"/>
              <a:gd name="connsiteY3" fmla="*/ 1018147 h 1059322"/>
              <a:gd name="connsiteX4" fmla="*/ 393378 w 1152746"/>
              <a:gd name="connsiteY4" fmla="*/ 1029377 h 1059322"/>
              <a:gd name="connsiteX5" fmla="*/ 760613 w 1152746"/>
              <a:gd name="connsiteY5" fmla="*/ 1029377 h 1059322"/>
              <a:gd name="connsiteX6" fmla="*/ 775552 w 1152746"/>
              <a:gd name="connsiteY6" fmla="*/ 1018147 h 1059322"/>
              <a:gd name="connsiteX7" fmla="*/ 770572 w 1152746"/>
              <a:gd name="connsiteY7" fmla="*/ 999431 h 1059322"/>
              <a:gd name="connsiteX8" fmla="*/ 705839 w 1152746"/>
              <a:gd name="connsiteY8" fmla="*/ 863429 h 1059322"/>
              <a:gd name="connsiteX9" fmla="*/ 705839 w 1152746"/>
              <a:gd name="connsiteY9" fmla="*/ 769849 h 1059322"/>
              <a:gd name="connsiteX10" fmla="*/ 592840 w 1152746"/>
              <a:gd name="connsiteY10" fmla="*/ 648433 h 1059322"/>
              <a:gd name="connsiteX11" fmla="*/ 619677 w 1152746"/>
              <a:gd name="connsiteY11" fmla="*/ 675270 h 1059322"/>
              <a:gd name="connsiteX12" fmla="*/ 592840 w 1152746"/>
              <a:gd name="connsiteY12" fmla="*/ 702107 h 1059322"/>
              <a:gd name="connsiteX13" fmla="*/ 566003 w 1152746"/>
              <a:gd name="connsiteY13" fmla="*/ 675270 h 1059322"/>
              <a:gd name="connsiteX14" fmla="*/ 592840 w 1152746"/>
              <a:gd name="connsiteY14" fmla="*/ 648433 h 1059322"/>
              <a:gd name="connsiteX15" fmla="*/ 29877 w 1152746"/>
              <a:gd name="connsiteY15" fmla="*/ 610139 h 1059322"/>
              <a:gd name="connsiteX16" fmla="*/ 29877 w 1152746"/>
              <a:gd name="connsiteY16" fmla="*/ 704967 h 1059322"/>
              <a:gd name="connsiteX17" fmla="*/ 64733 w 1152746"/>
              <a:gd name="connsiteY17" fmla="*/ 739904 h 1059322"/>
              <a:gd name="connsiteX18" fmla="*/ 418275 w 1152746"/>
              <a:gd name="connsiteY18" fmla="*/ 739904 h 1059322"/>
              <a:gd name="connsiteX19" fmla="*/ 735716 w 1152746"/>
              <a:gd name="connsiteY19" fmla="*/ 739904 h 1059322"/>
              <a:gd name="connsiteX20" fmla="*/ 1088013 w 1152746"/>
              <a:gd name="connsiteY20" fmla="*/ 739904 h 1059322"/>
              <a:gd name="connsiteX21" fmla="*/ 1124114 w 1152746"/>
              <a:gd name="connsiteY21" fmla="*/ 704967 h 1059322"/>
              <a:gd name="connsiteX22" fmla="*/ 1124114 w 1152746"/>
              <a:gd name="connsiteY22" fmla="*/ 610139 h 1059322"/>
              <a:gd name="connsiteX23" fmla="*/ 661665 w 1152746"/>
              <a:gd name="connsiteY23" fmla="*/ 172294 h 1059322"/>
              <a:gd name="connsiteX24" fmla="*/ 585707 w 1152746"/>
              <a:gd name="connsiteY24" fmla="*/ 202221 h 1059322"/>
              <a:gd name="connsiteX25" fmla="*/ 550840 w 1152746"/>
              <a:gd name="connsiteY25" fmla="*/ 208456 h 1059322"/>
              <a:gd name="connsiteX26" fmla="*/ 504767 w 1152746"/>
              <a:gd name="connsiteY26" fmla="*/ 194739 h 1059322"/>
              <a:gd name="connsiteX27" fmla="*/ 418847 w 1152746"/>
              <a:gd name="connsiteY27" fmla="*/ 279535 h 1059322"/>
              <a:gd name="connsiteX28" fmla="*/ 418847 w 1152746"/>
              <a:gd name="connsiteY28" fmla="*/ 282029 h 1059322"/>
              <a:gd name="connsiteX29" fmla="*/ 398924 w 1152746"/>
              <a:gd name="connsiteY29" fmla="*/ 309463 h 1059322"/>
              <a:gd name="connsiteX30" fmla="*/ 354096 w 1152746"/>
              <a:gd name="connsiteY30" fmla="*/ 369318 h 1059322"/>
              <a:gd name="connsiteX31" fmla="*/ 415112 w 1152746"/>
              <a:gd name="connsiteY31" fmla="*/ 430421 h 1059322"/>
              <a:gd name="connsiteX32" fmla="*/ 737623 w 1152746"/>
              <a:gd name="connsiteY32" fmla="*/ 430421 h 1059322"/>
              <a:gd name="connsiteX33" fmla="*/ 798639 w 1152746"/>
              <a:gd name="connsiteY33" fmla="*/ 369318 h 1059322"/>
              <a:gd name="connsiteX34" fmla="*/ 751320 w 1152746"/>
              <a:gd name="connsiteY34" fmla="*/ 309463 h 1059322"/>
              <a:gd name="connsiteX35" fmla="*/ 736378 w 1152746"/>
              <a:gd name="connsiteY35" fmla="*/ 298240 h 1059322"/>
              <a:gd name="connsiteX36" fmla="*/ 733887 w 1152746"/>
              <a:gd name="connsiteY36" fmla="*/ 279535 h 1059322"/>
              <a:gd name="connsiteX37" fmla="*/ 733887 w 1152746"/>
              <a:gd name="connsiteY37" fmla="*/ 237137 h 1059322"/>
              <a:gd name="connsiteX38" fmla="*/ 661665 w 1152746"/>
              <a:gd name="connsiteY38" fmla="*/ 172294 h 1059322"/>
              <a:gd name="connsiteX39" fmla="*/ 665400 w 1152746"/>
              <a:gd name="connsiteY39" fmla="*/ 142366 h 1059322"/>
              <a:gd name="connsiteX40" fmla="*/ 763773 w 1152746"/>
              <a:gd name="connsiteY40" fmla="*/ 230902 h 1059322"/>
              <a:gd name="connsiteX41" fmla="*/ 763773 w 1152746"/>
              <a:gd name="connsiteY41" fmla="*/ 280782 h 1059322"/>
              <a:gd name="connsiteX42" fmla="*/ 828524 w 1152746"/>
              <a:gd name="connsiteY42" fmla="*/ 369318 h 1059322"/>
              <a:gd name="connsiteX43" fmla="*/ 737623 w 1152746"/>
              <a:gd name="connsiteY43" fmla="*/ 460349 h 1059322"/>
              <a:gd name="connsiteX44" fmla="*/ 415112 w 1152746"/>
              <a:gd name="connsiteY44" fmla="*/ 460349 h 1059322"/>
              <a:gd name="connsiteX45" fmla="*/ 324211 w 1152746"/>
              <a:gd name="connsiteY45" fmla="*/ 369318 h 1059322"/>
              <a:gd name="connsiteX46" fmla="*/ 388962 w 1152746"/>
              <a:gd name="connsiteY46" fmla="*/ 280782 h 1059322"/>
              <a:gd name="connsiteX47" fmla="*/ 388962 w 1152746"/>
              <a:gd name="connsiteY47" fmla="*/ 279535 h 1059322"/>
              <a:gd name="connsiteX48" fmla="*/ 504767 w 1152746"/>
              <a:gd name="connsiteY48" fmla="*/ 164812 h 1059322"/>
              <a:gd name="connsiteX49" fmla="*/ 564538 w 1152746"/>
              <a:gd name="connsiteY49" fmla="*/ 181022 h 1059322"/>
              <a:gd name="connsiteX50" fmla="*/ 665400 w 1152746"/>
              <a:gd name="connsiteY50" fmla="*/ 142366 h 1059322"/>
              <a:gd name="connsiteX51" fmla="*/ 64733 w 1152746"/>
              <a:gd name="connsiteY51" fmla="*/ 29945 h 1059322"/>
              <a:gd name="connsiteX52" fmla="*/ 29877 w 1152746"/>
              <a:gd name="connsiteY52" fmla="*/ 64882 h 1059322"/>
              <a:gd name="connsiteX53" fmla="*/ 29877 w 1152746"/>
              <a:gd name="connsiteY53" fmla="*/ 578946 h 1059322"/>
              <a:gd name="connsiteX54" fmla="*/ 1124114 w 1152746"/>
              <a:gd name="connsiteY54" fmla="*/ 578946 h 1059322"/>
              <a:gd name="connsiteX55" fmla="*/ 1124114 w 1152746"/>
              <a:gd name="connsiteY55" fmla="*/ 64882 h 1059322"/>
              <a:gd name="connsiteX56" fmla="*/ 1088013 w 1152746"/>
              <a:gd name="connsiteY56" fmla="*/ 29945 h 1059322"/>
              <a:gd name="connsiteX57" fmla="*/ 64733 w 1152746"/>
              <a:gd name="connsiteY57" fmla="*/ 0 h 1059322"/>
              <a:gd name="connsiteX58" fmla="*/ 1088013 w 1152746"/>
              <a:gd name="connsiteY58" fmla="*/ 0 h 1059322"/>
              <a:gd name="connsiteX59" fmla="*/ 1152746 w 1152746"/>
              <a:gd name="connsiteY59" fmla="*/ 64882 h 1059322"/>
              <a:gd name="connsiteX60" fmla="*/ 1152746 w 1152746"/>
              <a:gd name="connsiteY60" fmla="*/ 704967 h 1059322"/>
              <a:gd name="connsiteX61" fmla="*/ 1088013 w 1152746"/>
              <a:gd name="connsiteY61" fmla="*/ 769849 h 1059322"/>
              <a:gd name="connsiteX62" fmla="*/ 735716 w 1152746"/>
              <a:gd name="connsiteY62" fmla="*/ 769849 h 1059322"/>
              <a:gd name="connsiteX63" fmla="*/ 735716 w 1152746"/>
              <a:gd name="connsiteY63" fmla="*/ 863429 h 1059322"/>
              <a:gd name="connsiteX64" fmla="*/ 790490 w 1152746"/>
              <a:gd name="connsiteY64" fmla="*/ 975725 h 1059322"/>
              <a:gd name="connsiteX65" fmla="*/ 804184 w 1152746"/>
              <a:gd name="connsiteY65" fmla="*/ 1028129 h 1059322"/>
              <a:gd name="connsiteX66" fmla="*/ 760613 w 1152746"/>
              <a:gd name="connsiteY66" fmla="*/ 1059322 h 1059322"/>
              <a:gd name="connsiteX67" fmla="*/ 393378 w 1152746"/>
              <a:gd name="connsiteY67" fmla="*/ 1059322 h 1059322"/>
              <a:gd name="connsiteX68" fmla="*/ 348563 w 1152746"/>
              <a:gd name="connsiteY68" fmla="*/ 1028129 h 1059322"/>
              <a:gd name="connsiteX69" fmla="*/ 363501 w 1152746"/>
              <a:gd name="connsiteY69" fmla="*/ 975725 h 1059322"/>
              <a:gd name="connsiteX70" fmla="*/ 418275 w 1152746"/>
              <a:gd name="connsiteY70" fmla="*/ 863429 h 1059322"/>
              <a:gd name="connsiteX71" fmla="*/ 418275 w 1152746"/>
              <a:gd name="connsiteY71" fmla="*/ 769849 h 1059322"/>
              <a:gd name="connsiteX72" fmla="*/ 64733 w 1152746"/>
              <a:gd name="connsiteY72" fmla="*/ 769849 h 1059322"/>
              <a:gd name="connsiteX73" fmla="*/ 0 w 1152746"/>
              <a:gd name="connsiteY73" fmla="*/ 704967 h 1059322"/>
              <a:gd name="connsiteX74" fmla="*/ 0 w 1152746"/>
              <a:gd name="connsiteY74" fmla="*/ 64882 h 1059322"/>
              <a:gd name="connsiteX75" fmla="*/ 64733 w 1152746"/>
              <a:gd name="connsiteY75" fmla="*/ 0 h 105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52746" h="1059322">
                <a:moveTo>
                  <a:pt x="446907" y="769849"/>
                </a:moveTo>
                <a:lnTo>
                  <a:pt x="446907" y="863429"/>
                </a:lnTo>
                <a:cubicBezTo>
                  <a:pt x="446907" y="917081"/>
                  <a:pt x="423255" y="965743"/>
                  <a:pt x="382174" y="999431"/>
                </a:cubicBezTo>
                <a:cubicBezTo>
                  <a:pt x="374705" y="1006918"/>
                  <a:pt x="375950" y="1015652"/>
                  <a:pt x="377194" y="1018147"/>
                </a:cubicBezTo>
                <a:cubicBezTo>
                  <a:pt x="378439" y="1020643"/>
                  <a:pt x="382174" y="1029377"/>
                  <a:pt x="393378" y="1029377"/>
                </a:cubicBezTo>
                <a:lnTo>
                  <a:pt x="760613" y="1029377"/>
                </a:lnTo>
                <a:cubicBezTo>
                  <a:pt x="770572" y="1029377"/>
                  <a:pt x="774307" y="1020643"/>
                  <a:pt x="775552" y="1018147"/>
                </a:cubicBezTo>
                <a:cubicBezTo>
                  <a:pt x="776797" y="1015652"/>
                  <a:pt x="779286" y="1006918"/>
                  <a:pt x="770572" y="999431"/>
                </a:cubicBezTo>
                <a:cubicBezTo>
                  <a:pt x="729492" y="965743"/>
                  <a:pt x="705839" y="917081"/>
                  <a:pt x="705839" y="863429"/>
                </a:cubicBezTo>
                <a:lnTo>
                  <a:pt x="705839" y="769849"/>
                </a:lnTo>
                <a:close/>
                <a:moveTo>
                  <a:pt x="592840" y="648433"/>
                </a:moveTo>
                <a:cubicBezTo>
                  <a:pt x="608175" y="648433"/>
                  <a:pt x="619677" y="659935"/>
                  <a:pt x="619677" y="675270"/>
                </a:cubicBezTo>
                <a:cubicBezTo>
                  <a:pt x="619677" y="689328"/>
                  <a:pt x="608175" y="702107"/>
                  <a:pt x="592840" y="702107"/>
                </a:cubicBezTo>
                <a:cubicBezTo>
                  <a:pt x="577505" y="702107"/>
                  <a:pt x="566003" y="689328"/>
                  <a:pt x="566003" y="675270"/>
                </a:cubicBezTo>
                <a:cubicBezTo>
                  <a:pt x="566003" y="659935"/>
                  <a:pt x="577505" y="648433"/>
                  <a:pt x="592840" y="648433"/>
                </a:cubicBezTo>
                <a:close/>
                <a:moveTo>
                  <a:pt x="29877" y="610139"/>
                </a:moveTo>
                <a:lnTo>
                  <a:pt x="29877" y="704967"/>
                </a:lnTo>
                <a:cubicBezTo>
                  <a:pt x="29877" y="723683"/>
                  <a:pt x="46060" y="739904"/>
                  <a:pt x="64733" y="739904"/>
                </a:cubicBezTo>
                <a:lnTo>
                  <a:pt x="418275" y="739904"/>
                </a:lnTo>
                <a:lnTo>
                  <a:pt x="735716" y="739904"/>
                </a:lnTo>
                <a:lnTo>
                  <a:pt x="1088013" y="739904"/>
                </a:lnTo>
                <a:cubicBezTo>
                  <a:pt x="1107931" y="739904"/>
                  <a:pt x="1124114" y="723683"/>
                  <a:pt x="1124114" y="704967"/>
                </a:cubicBezTo>
                <a:lnTo>
                  <a:pt x="1124114" y="610139"/>
                </a:lnTo>
                <a:close/>
                <a:moveTo>
                  <a:pt x="661665" y="172294"/>
                </a:moveTo>
                <a:cubicBezTo>
                  <a:pt x="633025" y="167306"/>
                  <a:pt x="603140" y="179775"/>
                  <a:pt x="585707" y="202221"/>
                </a:cubicBezTo>
                <a:cubicBezTo>
                  <a:pt x="576990" y="213444"/>
                  <a:pt x="562047" y="214691"/>
                  <a:pt x="550840" y="208456"/>
                </a:cubicBezTo>
                <a:cubicBezTo>
                  <a:pt x="537143" y="199727"/>
                  <a:pt x="520955" y="194739"/>
                  <a:pt x="504767" y="194739"/>
                </a:cubicBezTo>
                <a:cubicBezTo>
                  <a:pt x="457449" y="194739"/>
                  <a:pt x="418847" y="232149"/>
                  <a:pt x="418847" y="279535"/>
                </a:cubicBezTo>
                <a:lnTo>
                  <a:pt x="418847" y="282029"/>
                </a:lnTo>
                <a:cubicBezTo>
                  <a:pt x="420093" y="295746"/>
                  <a:pt x="411376" y="306969"/>
                  <a:pt x="398924" y="309463"/>
                </a:cubicBezTo>
                <a:cubicBezTo>
                  <a:pt x="372774" y="316945"/>
                  <a:pt x="354096" y="341884"/>
                  <a:pt x="354096" y="369318"/>
                </a:cubicBezTo>
                <a:cubicBezTo>
                  <a:pt x="354096" y="402987"/>
                  <a:pt x="381491" y="430421"/>
                  <a:pt x="415112" y="430421"/>
                </a:cubicBezTo>
                <a:lnTo>
                  <a:pt x="737623" y="430421"/>
                </a:lnTo>
                <a:cubicBezTo>
                  <a:pt x="771244" y="430421"/>
                  <a:pt x="798639" y="402987"/>
                  <a:pt x="798639" y="369318"/>
                </a:cubicBezTo>
                <a:cubicBezTo>
                  <a:pt x="798639" y="340638"/>
                  <a:pt x="779960" y="315698"/>
                  <a:pt x="751320" y="309463"/>
                </a:cubicBezTo>
                <a:cubicBezTo>
                  <a:pt x="745094" y="308216"/>
                  <a:pt x="738868" y="303228"/>
                  <a:pt x="736378" y="298240"/>
                </a:cubicBezTo>
                <a:cubicBezTo>
                  <a:pt x="732642" y="292005"/>
                  <a:pt x="731397" y="285770"/>
                  <a:pt x="733887" y="279535"/>
                </a:cubicBezTo>
                <a:cubicBezTo>
                  <a:pt x="736378" y="265818"/>
                  <a:pt x="737623" y="250854"/>
                  <a:pt x="733887" y="237137"/>
                </a:cubicBezTo>
                <a:cubicBezTo>
                  <a:pt x="726416" y="203468"/>
                  <a:pt x="696531" y="176035"/>
                  <a:pt x="661665" y="172294"/>
                </a:cubicBezTo>
                <a:close/>
                <a:moveTo>
                  <a:pt x="665400" y="142366"/>
                </a:moveTo>
                <a:cubicBezTo>
                  <a:pt x="712719" y="147354"/>
                  <a:pt x="752566" y="183516"/>
                  <a:pt x="763773" y="230902"/>
                </a:cubicBezTo>
                <a:cubicBezTo>
                  <a:pt x="767508" y="248360"/>
                  <a:pt x="767508" y="264571"/>
                  <a:pt x="763773" y="280782"/>
                </a:cubicBezTo>
                <a:cubicBezTo>
                  <a:pt x="802374" y="293252"/>
                  <a:pt x="828524" y="328168"/>
                  <a:pt x="828524" y="369318"/>
                </a:cubicBezTo>
                <a:cubicBezTo>
                  <a:pt x="828524" y="419198"/>
                  <a:pt x="787432" y="460349"/>
                  <a:pt x="737623" y="460349"/>
                </a:cubicBezTo>
                <a:lnTo>
                  <a:pt x="415112" y="460349"/>
                </a:lnTo>
                <a:cubicBezTo>
                  <a:pt x="364058" y="460349"/>
                  <a:pt x="324211" y="419198"/>
                  <a:pt x="324211" y="369318"/>
                </a:cubicBezTo>
                <a:cubicBezTo>
                  <a:pt x="324211" y="329415"/>
                  <a:pt x="350361" y="293252"/>
                  <a:pt x="388962" y="280782"/>
                </a:cubicBezTo>
                <a:lnTo>
                  <a:pt x="388962" y="279535"/>
                </a:lnTo>
                <a:cubicBezTo>
                  <a:pt x="388962" y="217185"/>
                  <a:pt x="441261" y="164812"/>
                  <a:pt x="504767" y="164812"/>
                </a:cubicBezTo>
                <a:cubicBezTo>
                  <a:pt x="525936" y="164812"/>
                  <a:pt x="545860" y="169800"/>
                  <a:pt x="564538" y="181022"/>
                </a:cubicBezTo>
                <a:cubicBezTo>
                  <a:pt x="589442" y="152342"/>
                  <a:pt x="626799" y="137378"/>
                  <a:pt x="665400" y="142366"/>
                </a:cubicBezTo>
                <a:close/>
                <a:moveTo>
                  <a:pt x="64733" y="29945"/>
                </a:moveTo>
                <a:cubicBezTo>
                  <a:pt x="46060" y="29945"/>
                  <a:pt x="29877" y="46166"/>
                  <a:pt x="29877" y="64882"/>
                </a:cubicBezTo>
                <a:lnTo>
                  <a:pt x="29877" y="578946"/>
                </a:lnTo>
                <a:lnTo>
                  <a:pt x="1124114" y="578946"/>
                </a:lnTo>
                <a:lnTo>
                  <a:pt x="1124114" y="64882"/>
                </a:lnTo>
                <a:cubicBezTo>
                  <a:pt x="1124114" y="46166"/>
                  <a:pt x="1107931" y="29945"/>
                  <a:pt x="1088013" y="29945"/>
                </a:cubicBezTo>
                <a:close/>
                <a:moveTo>
                  <a:pt x="64733" y="0"/>
                </a:moveTo>
                <a:lnTo>
                  <a:pt x="1088013" y="0"/>
                </a:lnTo>
                <a:cubicBezTo>
                  <a:pt x="1124114" y="0"/>
                  <a:pt x="1152746" y="28698"/>
                  <a:pt x="1152746" y="64882"/>
                </a:cubicBezTo>
                <a:lnTo>
                  <a:pt x="1152746" y="704967"/>
                </a:lnTo>
                <a:cubicBezTo>
                  <a:pt x="1152746" y="741151"/>
                  <a:pt x="1124114" y="769849"/>
                  <a:pt x="1088013" y="769849"/>
                </a:cubicBezTo>
                <a:lnTo>
                  <a:pt x="735716" y="769849"/>
                </a:lnTo>
                <a:lnTo>
                  <a:pt x="735716" y="863429"/>
                </a:lnTo>
                <a:cubicBezTo>
                  <a:pt x="735716" y="907100"/>
                  <a:pt x="755634" y="948275"/>
                  <a:pt x="790490" y="975725"/>
                </a:cubicBezTo>
                <a:cubicBezTo>
                  <a:pt x="805428" y="989450"/>
                  <a:pt x="811653" y="1009413"/>
                  <a:pt x="804184" y="1028129"/>
                </a:cubicBezTo>
                <a:cubicBezTo>
                  <a:pt x="797959" y="1048093"/>
                  <a:pt x="780531" y="1059322"/>
                  <a:pt x="760613" y="1059322"/>
                </a:cubicBezTo>
                <a:lnTo>
                  <a:pt x="393378" y="1059322"/>
                </a:lnTo>
                <a:cubicBezTo>
                  <a:pt x="373460" y="1059322"/>
                  <a:pt x="356032" y="1048093"/>
                  <a:pt x="348563" y="1028129"/>
                </a:cubicBezTo>
                <a:cubicBezTo>
                  <a:pt x="342338" y="1009413"/>
                  <a:pt x="348563" y="989450"/>
                  <a:pt x="363501" y="975725"/>
                </a:cubicBezTo>
                <a:cubicBezTo>
                  <a:pt x="398357" y="948275"/>
                  <a:pt x="418275" y="907100"/>
                  <a:pt x="418275" y="863429"/>
                </a:cubicBezTo>
                <a:lnTo>
                  <a:pt x="418275" y="769849"/>
                </a:lnTo>
                <a:lnTo>
                  <a:pt x="64733" y="769849"/>
                </a:lnTo>
                <a:cubicBezTo>
                  <a:pt x="29877" y="769849"/>
                  <a:pt x="0" y="741151"/>
                  <a:pt x="0" y="704967"/>
                </a:cubicBezTo>
                <a:lnTo>
                  <a:pt x="0" y="64882"/>
                </a:lnTo>
                <a:cubicBezTo>
                  <a:pt x="0" y="28698"/>
                  <a:pt x="29877" y="0"/>
                  <a:pt x="64733" y="0"/>
                </a:cubicBezTo>
                <a:close/>
              </a:path>
            </a:pathLst>
          </a:custGeom>
          <a:solidFill>
            <a:srgbClr val="FFFF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37" name="Freeform 166">
            <a:extLst>
              <a:ext uri="{FF2B5EF4-FFF2-40B4-BE49-F238E27FC236}">
                <a16:creationId xmlns:a16="http://schemas.microsoft.com/office/drawing/2014/main" id="{B6685F36-BEF6-E94F-8878-92CF95416EF5}"/>
              </a:ext>
            </a:extLst>
          </p:cNvPr>
          <p:cNvSpPr>
            <a:spLocks noChangeArrowheads="1"/>
          </p:cNvSpPr>
          <p:nvPr/>
        </p:nvSpPr>
        <p:spPr bwMode="auto">
          <a:xfrm>
            <a:off x="7087494" y="2978819"/>
            <a:ext cx="4347746" cy="947550"/>
          </a:xfrm>
          <a:custGeom>
            <a:avLst/>
            <a:gdLst>
              <a:gd name="T0" fmla="*/ 6980 w 6981"/>
              <a:gd name="T1" fmla="*/ 1522 h 1523"/>
              <a:gd name="T2" fmla="*/ 798 w 6981"/>
              <a:gd name="T3" fmla="*/ 1522 h 1523"/>
              <a:gd name="T4" fmla="*/ 798 w 6981"/>
              <a:gd name="T5" fmla="*/ 1522 h 1523"/>
              <a:gd name="T6" fmla="*/ 0 w 6981"/>
              <a:gd name="T7" fmla="*/ 724 h 1523"/>
              <a:gd name="T8" fmla="*/ 0 w 6981"/>
              <a:gd name="T9" fmla="*/ 254 h 1523"/>
              <a:gd name="T10" fmla="*/ 0 w 6981"/>
              <a:gd name="T11" fmla="*/ 254 h 1523"/>
              <a:gd name="T12" fmla="*/ 254 w 6981"/>
              <a:gd name="T13" fmla="*/ 0 h 1523"/>
              <a:gd name="T14" fmla="*/ 6980 w 6981"/>
              <a:gd name="T15" fmla="*/ 0 h 1523"/>
              <a:gd name="T16" fmla="*/ 6980 w 6981"/>
              <a:gd name="T17" fmla="*/ 1522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1" h="1523">
                <a:moveTo>
                  <a:pt x="6980" y="1522"/>
                </a:moveTo>
                <a:lnTo>
                  <a:pt x="798" y="1522"/>
                </a:lnTo>
                <a:lnTo>
                  <a:pt x="798" y="1522"/>
                </a:lnTo>
                <a:cubicBezTo>
                  <a:pt x="357" y="1522"/>
                  <a:pt x="0" y="1165"/>
                  <a:pt x="0" y="724"/>
                </a:cubicBezTo>
                <a:lnTo>
                  <a:pt x="0" y="254"/>
                </a:lnTo>
                <a:lnTo>
                  <a:pt x="0" y="254"/>
                </a:lnTo>
                <a:cubicBezTo>
                  <a:pt x="0" y="113"/>
                  <a:pt x="114" y="0"/>
                  <a:pt x="254" y="0"/>
                </a:cubicBezTo>
                <a:lnTo>
                  <a:pt x="6980" y="0"/>
                </a:lnTo>
                <a:lnTo>
                  <a:pt x="6980" y="1522"/>
                </a:lnTo>
              </a:path>
            </a:pathLst>
          </a:custGeom>
          <a:solidFill>
            <a:srgbClr val="6C63FF"/>
          </a:solidFill>
          <a:ln>
            <a:noFill/>
          </a:ln>
          <a:effectLst/>
        </p:spPr>
        <p:txBody>
          <a:bodyPr wrap="none" anchor="ctr"/>
          <a:lstStyle/>
          <a:p>
            <a:endParaRPr lang="en-US" dirty="0">
              <a:latin typeface="Poppins" pitchFamily="2" charset="77"/>
            </a:endParaRPr>
          </a:p>
        </p:txBody>
      </p:sp>
      <p:sp>
        <p:nvSpPr>
          <p:cNvPr id="138" name="Freeform 137">
            <a:extLst>
              <a:ext uri="{FF2B5EF4-FFF2-40B4-BE49-F238E27FC236}">
                <a16:creationId xmlns:a16="http://schemas.microsoft.com/office/drawing/2014/main" id="{32F7F0C2-0B12-6845-AF0B-0EF1E13EF10C}"/>
              </a:ext>
            </a:extLst>
          </p:cNvPr>
          <p:cNvSpPr>
            <a:spLocks noChangeArrowheads="1"/>
          </p:cNvSpPr>
          <p:nvPr/>
        </p:nvSpPr>
        <p:spPr bwMode="auto">
          <a:xfrm>
            <a:off x="7512574" y="3190132"/>
            <a:ext cx="526176" cy="524924"/>
          </a:xfrm>
          <a:custGeom>
            <a:avLst/>
            <a:gdLst>
              <a:gd name="connsiteX0" fmla="*/ 878646 w 1052763"/>
              <a:gd name="connsiteY0" fmla="*/ 828301 h 1050258"/>
              <a:gd name="connsiteX1" fmla="*/ 842985 w 1052763"/>
              <a:gd name="connsiteY1" fmla="*/ 844584 h 1050258"/>
              <a:gd name="connsiteX2" fmla="*/ 842985 w 1052763"/>
              <a:gd name="connsiteY2" fmla="*/ 919738 h 1050258"/>
              <a:gd name="connsiteX3" fmla="*/ 878646 w 1052763"/>
              <a:gd name="connsiteY3" fmla="*/ 936022 h 1050258"/>
              <a:gd name="connsiteX4" fmla="*/ 915537 w 1052763"/>
              <a:gd name="connsiteY4" fmla="*/ 919738 h 1050258"/>
              <a:gd name="connsiteX5" fmla="*/ 915537 w 1052763"/>
              <a:gd name="connsiteY5" fmla="*/ 844584 h 1050258"/>
              <a:gd name="connsiteX6" fmla="*/ 878646 w 1052763"/>
              <a:gd name="connsiteY6" fmla="*/ 828301 h 1050258"/>
              <a:gd name="connsiteX7" fmla="*/ 879108 w 1052763"/>
              <a:gd name="connsiteY7" fmla="*/ 801058 h 1050258"/>
              <a:gd name="connsiteX8" fmla="*/ 935212 w 1052763"/>
              <a:gd name="connsiteY8" fmla="*/ 824543 h 1050258"/>
              <a:gd name="connsiteX9" fmla="*/ 935212 w 1052763"/>
              <a:gd name="connsiteY9" fmla="*/ 939779 h 1050258"/>
              <a:gd name="connsiteX10" fmla="*/ 878646 w 1052763"/>
              <a:gd name="connsiteY10" fmla="*/ 962326 h 1050258"/>
              <a:gd name="connsiteX11" fmla="*/ 822081 w 1052763"/>
              <a:gd name="connsiteY11" fmla="*/ 939779 h 1050258"/>
              <a:gd name="connsiteX12" fmla="*/ 822081 w 1052763"/>
              <a:gd name="connsiteY12" fmla="*/ 824543 h 1050258"/>
              <a:gd name="connsiteX13" fmla="*/ 879108 w 1052763"/>
              <a:gd name="connsiteY13" fmla="*/ 801058 h 1050258"/>
              <a:gd name="connsiteX14" fmla="*/ 375218 w 1052763"/>
              <a:gd name="connsiteY14" fmla="*/ 739530 h 1050258"/>
              <a:gd name="connsiteX15" fmla="*/ 385188 w 1052763"/>
              <a:gd name="connsiteY15" fmla="*/ 743288 h 1050258"/>
              <a:gd name="connsiteX16" fmla="*/ 385188 w 1052763"/>
              <a:gd name="connsiteY16" fmla="*/ 763333 h 1050258"/>
              <a:gd name="connsiteX17" fmla="*/ 174559 w 1052763"/>
              <a:gd name="connsiteY17" fmla="*/ 973801 h 1050258"/>
              <a:gd name="connsiteX18" fmla="*/ 165834 w 1052763"/>
              <a:gd name="connsiteY18" fmla="*/ 978812 h 1050258"/>
              <a:gd name="connsiteX19" fmla="*/ 155864 w 1052763"/>
              <a:gd name="connsiteY19" fmla="*/ 973801 h 1050258"/>
              <a:gd name="connsiteX20" fmla="*/ 155864 w 1052763"/>
              <a:gd name="connsiteY20" fmla="*/ 955009 h 1050258"/>
              <a:gd name="connsiteX21" fmla="*/ 365247 w 1052763"/>
              <a:gd name="connsiteY21" fmla="*/ 743288 h 1050258"/>
              <a:gd name="connsiteX22" fmla="*/ 375218 w 1052763"/>
              <a:gd name="connsiteY22" fmla="*/ 739530 h 1050258"/>
              <a:gd name="connsiteX23" fmla="*/ 309276 w 1052763"/>
              <a:gd name="connsiteY23" fmla="*/ 668097 h 1050258"/>
              <a:gd name="connsiteX24" fmla="*/ 319246 w 1052763"/>
              <a:gd name="connsiteY24" fmla="*/ 671875 h 1050258"/>
              <a:gd name="connsiteX25" fmla="*/ 319246 w 1052763"/>
              <a:gd name="connsiteY25" fmla="*/ 692024 h 1050258"/>
              <a:gd name="connsiteX26" fmla="*/ 108617 w 1052763"/>
              <a:gd name="connsiteY26" fmla="*/ 903589 h 1050258"/>
              <a:gd name="connsiteX27" fmla="*/ 98646 w 1052763"/>
              <a:gd name="connsiteY27" fmla="*/ 907367 h 1050258"/>
              <a:gd name="connsiteX28" fmla="*/ 88675 w 1052763"/>
              <a:gd name="connsiteY28" fmla="*/ 903589 h 1050258"/>
              <a:gd name="connsiteX29" fmla="*/ 88675 w 1052763"/>
              <a:gd name="connsiteY29" fmla="*/ 884699 h 1050258"/>
              <a:gd name="connsiteX30" fmla="*/ 299305 w 1052763"/>
              <a:gd name="connsiteY30" fmla="*/ 671875 h 1050258"/>
              <a:gd name="connsiteX31" fmla="*/ 309276 w 1052763"/>
              <a:gd name="connsiteY31" fmla="*/ 668097 h 1050258"/>
              <a:gd name="connsiteX32" fmla="*/ 598566 w 1052763"/>
              <a:gd name="connsiteY32" fmla="*/ 523088 h 1050258"/>
              <a:gd name="connsiteX33" fmla="*/ 546320 w 1052763"/>
              <a:gd name="connsiteY33" fmla="*/ 575431 h 1050258"/>
              <a:gd name="connsiteX34" fmla="*/ 588614 w 1052763"/>
              <a:gd name="connsiteY34" fmla="*/ 616558 h 1050258"/>
              <a:gd name="connsiteX35" fmla="*/ 588614 w 1052763"/>
              <a:gd name="connsiteY35" fmla="*/ 650207 h 1050258"/>
              <a:gd name="connsiteX36" fmla="*/ 581150 w 1052763"/>
              <a:gd name="connsiteY36" fmla="*/ 656438 h 1050258"/>
              <a:gd name="connsiteX37" fmla="*/ 742864 w 1052763"/>
              <a:gd name="connsiteY37" fmla="*/ 818453 h 1050258"/>
              <a:gd name="connsiteX38" fmla="*/ 760279 w 1052763"/>
              <a:gd name="connsiteY38" fmla="*/ 867057 h 1050258"/>
              <a:gd name="connsiteX39" fmla="*/ 805062 w 1052763"/>
              <a:gd name="connsiteY39" fmla="*/ 971743 h 1050258"/>
              <a:gd name="connsiteX40" fmla="*/ 951848 w 1052763"/>
              <a:gd name="connsiteY40" fmla="*/ 971743 h 1050258"/>
              <a:gd name="connsiteX41" fmla="*/ 995386 w 1052763"/>
              <a:gd name="connsiteY41" fmla="*/ 884505 h 1050258"/>
              <a:gd name="connsiteX42" fmla="*/ 961800 w 1052763"/>
              <a:gd name="connsiteY42" fmla="*/ 794774 h 1050258"/>
              <a:gd name="connsiteX43" fmla="*/ 867259 w 1052763"/>
              <a:gd name="connsiteY43" fmla="*/ 759879 h 1050258"/>
              <a:gd name="connsiteX44" fmla="*/ 817501 w 1052763"/>
              <a:gd name="connsiteY44" fmla="*/ 742431 h 1050258"/>
              <a:gd name="connsiteX45" fmla="*/ 421924 w 1052763"/>
              <a:gd name="connsiteY45" fmla="*/ 489439 h 1050258"/>
              <a:gd name="connsiteX46" fmla="*/ 372166 w 1052763"/>
              <a:gd name="connsiteY46" fmla="*/ 540536 h 1050258"/>
              <a:gd name="connsiteX47" fmla="*/ 379630 w 1052763"/>
              <a:gd name="connsiteY47" fmla="*/ 548013 h 1050258"/>
              <a:gd name="connsiteX48" fmla="*/ 385850 w 1052763"/>
              <a:gd name="connsiteY48" fmla="*/ 562969 h 1050258"/>
              <a:gd name="connsiteX49" fmla="*/ 379630 w 1052763"/>
              <a:gd name="connsiteY49" fmla="*/ 579170 h 1050258"/>
              <a:gd name="connsiteX50" fmla="*/ 344799 w 1052763"/>
              <a:gd name="connsiteY50" fmla="*/ 614065 h 1050258"/>
              <a:gd name="connsiteX51" fmla="*/ 313701 w 1052763"/>
              <a:gd name="connsiteY51" fmla="*/ 614065 h 1050258"/>
              <a:gd name="connsiteX52" fmla="*/ 309969 w 1052763"/>
              <a:gd name="connsiteY52" fmla="*/ 610327 h 1050258"/>
              <a:gd name="connsiteX53" fmla="*/ 306237 w 1052763"/>
              <a:gd name="connsiteY53" fmla="*/ 609080 h 1050258"/>
              <a:gd name="connsiteX54" fmla="*/ 302505 w 1052763"/>
              <a:gd name="connsiteY54" fmla="*/ 610327 h 1050258"/>
              <a:gd name="connsiteX55" fmla="*/ 41275 w 1052763"/>
              <a:gd name="connsiteY55" fmla="*/ 872042 h 1050258"/>
              <a:gd name="connsiteX56" fmla="*/ 41275 w 1052763"/>
              <a:gd name="connsiteY56" fmla="*/ 909430 h 1050258"/>
              <a:gd name="connsiteX57" fmla="*/ 147011 w 1052763"/>
              <a:gd name="connsiteY57" fmla="*/ 1015363 h 1050258"/>
              <a:gd name="connsiteX58" fmla="*/ 184330 w 1052763"/>
              <a:gd name="connsiteY58" fmla="*/ 1015363 h 1050258"/>
              <a:gd name="connsiteX59" fmla="*/ 445560 w 1052763"/>
              <a:gd name="connsiteY59" fmla="*/ 754894 h 1050258"/>
              <a:gd name="connsiteX60" fmla="*/ 445560 w 1052763"/>
              <a:gd name="connsiteY60" fmla="*/ 746170 h 1050258"/>
              <a:gd name="connsiteX61" fmla="*/ 441828 w 1052763"/>
              <a:gd name="connsiteY61" fmla="*/ 741185 h 1050258"/>
              <a:gd name="connsiteX62" fmla="*/ 434364 w 1052763"/>
              <a:gd name="connsiteY62" fmla="*/ 726229 h 1050258"/>
              <a:gd name="connsiteX63" fmla="*/ 441828 w 1052763"/>
              <a:gd name="connsiteY63" fmla="*/ 711274 h 1050258"/>
              <a:gd name="connsiteX64" fmla="*/ 476658 w 1052763"/>
              <a:gd name="connsiteY64" fmla="*/ 676379 h 1050258"/>
              <a:gd name="connsiteX65" fmla="*/ 507757 w 1052763"/>
              <a:gd name="connsiteY65" fmla="*/ 676379 h 1050258"/>
              <a:gd name="connsiteX66" fmla="*/ 515221 w 1052763"/>
              <a:gd name="connsiteY66" fmla="*/ 683856 h 1050258"/>
              <a:gd name="connsiteX67" fmla="*/ 566223 w 1052763"/>
              <a:gd name="connsiteY67" fmla="*/ 634006 h 1050258"/>
              <a:gd name="connsiteX68" fmla="*/ 120888 w 1052763"/>
              <a:gd name="connsiteY68" fmla="*/ 30814 h 1050258"/>
              <a:gd name="connsiteX69" fmla="*/ 185573 w 1052763"/>
              <a:gd name="connsiteY69" fmla="*/ 95620 h 1050258"/>
              <a:gd name="connsiteX70" fmla="*/ 201745 w 1052763"/>
              <a:gd name="connsiteY70" fmla="*/ 134254 h 1050258"/>
              <a:gd name="connsiteX71" fmla="*/ 185573 w 1052763"/>
              <a:gd name="connsiteY71" fmla="*/ 172888 h 1050258"/>
              <a:gd name="connsiteX72" fmla="*/ 173134 w 1052763"/>
              <a:gd name="connsiteY72" fmla="*/ 186597 h 1050258"/>
              <a:gd name="connsiteX73" fmla="*/ 96009 w 1052763"/>
              <a:gd name="connsiteY73" fmla="*/ 186597 h 1050258"/>
              <a:gd name="connsiteX74" fmla="*/ 30079 w 1052763"/>
              <a:gd name="connsiteY74" fmla="*/ 121791 h 1050258"/>
              <a:gd name="connsiteX75" fmla="*/ 62422 w 1052763"/>
              <a:gd name="connsiteY75" fmla="*/ 230216 h 1050258"/>
              <a:gd name="connsiteX76" fmla="*/ 165670 w 1052763"/>
              <a:gd name="connsiteY76" fmla="*/ 262619 h 1050258"/>
              <a:gd name="connsiteX77" fmla="*/ 198013 w 1052763"/>
              <a:gd name="connsiteY77" fmla="*/ 273836 h 1050258"/>
              <a:gd name="connsiteX78" fmla="*/ 399533 w 1052763"/>
              <a:gd name="connsiteY78" fmla="*/ 474484 h 1050258"/>
              <a:gd name="connsiteX79" fmla="*/ 405753 w 1052763"/>
              <a:gd name="connsiteY79" fmla="*/ 468253 h 1050258"/>
              <a:gd name="connsiteX80" fmla="*/ 439340 w 1052763"/>
              <a:gd name="connsiteY80" fmla="*/ 468253 h 1050258"/>
              <a:gd name="connsiteX81" fmla="*/ 480390 w 1052763"/>
              <a:gd name="connsiteY81" fmla="*/ 509379 h 1050258"/>
              <a:gd name="connsiteX82" fmla="*/ 532636 w 1052763"/>
              <a:gd name="connsiteY82" fmla="*/ 458282 h 1050258"/>
              <a:gd name="connsiteX83" fmla="*/ 272650 w 1052763"/>
              <a:gd name="connsiteY83" fmla="*/ 197813 h 1050258"/>
              <a:gd name="connsiteX84" fmla="*/ 262699 w 1052763"/>
              <a:gd name="connsiteY84" fmla="*/ 166657 h 1050258"/>
              <a:gd name="connsiteX85" fmla="*/ 229112 w 1052763"/>
              <a:gd name="connsiteY85" fmla="*/ 61971 h 1050258"/>
              <a:gd name="connsiteX86" fmla="*/ 120888 w 1052763"/>
              <a:gd name="connsiteY86" fmla="*/ 30814 h 1050258"/>
              <a:gd name="connsiteX87" fmla="*/ 992898 w 1052763"/>
              <a:gd name="connsiteY87" fmla="*/ 28322 h 1050258"/>
              <a:gd name="connsiteX88" fmla="*/ 910798 w 1052763"/>
              <a:gd name="connsiteY88" fmla="*/ 86896 h 1050258"/>
              <a:gd name="connsiteX89" fmla="*/ 899602 w 1052763"/>
              <a:gd name="connsiteY89" fmla="*/ 98112 h 1050258"/>
              <a:gd name="connsiteX90" fmla="*/ 874723 w 1052763"/>
              <a:gd name="connsiteY90" fmla="*/ 146717 h 1050258"/>
              <a:gd name="connsiteX91" fmla="*/ 849844 w 1052763"/>
              <a:gd name="connsiteY91" fmla="*/ 179120 h 1050258"/>
              <a:gd name="connsiteX92" fmla="*/ 499049 w 1052763"/>
              <a:gd name="connsiteY92" fmla="*/ 528073 h 1050258"/>
              <a:gd name="connsiteX93" fmla="*/ 526416 w 1052763"/>
              <a:gd name="connsiteY93" fmla="*/ 555491 h 1050258"/>
              <a:gd name="connsiteX94" fmla="*/ 877211 w 1052763"/>
              <a:gd name="connsiteY94" fmla="*/ 206537 h 1050258"/>
              <a:gd name="connsiteX95" fmla="*/ 909554 w 1052763"/>
              <a:gd name="connsiteY95" fmla="*/ 182858 h 1050258"/>
              <a:gd name="connsiteX96" fmla="*/ 958068 w 1052763"/>
              <a:gd name="connsiteY96" fmla="*/ 156687 h 1050258"/>
              <a:gd name="connsiteX97" fmla="*/ 969263 w 1052763"/>
              <a:gd name="connsiteY97" fmla="*/ 145470 h 1050258"/>
              <a:gd name="connsiteX98" fmla="*/ 969263 w 1052763"/>
              <a:gd name="connsiteY98" fmla="*/ 144224 h 1050258"/>
              <a:gd name="connsiteX99" fmla="*/ 1025241 w 1052763"/>
              <a:gd name="connsiteY99" fmla="*/ 60724 h 1050258"/>
              <a:gd name="connsiteX100" fmla="*/ 1025241 w 1052763"/>
              <a:gd name="connsiteY100" fmla="*/ 59478 h 1050258"/>
              <a:gd name="connsiteX101" fmla="*/ 995386 w 1052763"/>
              <a:gd name="connsiteY101" fmla="*/ 28322 h 1050258"/>
              <a:gd name="connsiteX102" fmla="*/ 992898 w 1052763"/>
              <a:gd name="connsiteY102" fmla="*/ 28322 h 1050258"/>
              <a:gd name="connsiteX103" fmla="*/ 998030 w 1052763"/>
              <a:gd name="connsiteY103" fmla="*/ 437 h 1050258"/>
              <a:gd name="connsiteX104" fmla="*/ 1014046 w 1052763"/>
              <a:gd name="connsiteY104" fmla="*/ 9628 h 1050258"/>
              <a:gd name="connsiteX105" fmla="*/ 1045144 w 1052763"/>
              <a:gd name="connsiteY105" fmla="*/ 39538 h 1050258"/>
              <a:gd name="connsiteX106" fmla="*/ 1048876 w 1052763"/>
              <a:gd name="connsiteY106" fmla="*/ 74433 h 1050258"/>
              <a:gd name="connsiteX107" fmla="*/ 1047632 w 1052763"/>
              <a:gd name="connsiteY107" fmla="*/ 75680 h 1050258"/>
              <a:gd name="connsiteX108" fmla="*/ 992898 w 1052763"/>
              <a:gd name="connsiteY108" fmla="*/ 159179 h 1050258"/>
              <a:gd name="connsiteX109" fmla="*/ 971751 w 1052763"/>
              <a:gd name="connsiteY109" fmla="*/ 180366 h 1050258"/>
              <a:gd name="connsiteX110" fmla="*/ 923237 w 1052763"/>
              <a:gd name="connsiteY110" fmla="*/ 206537 h 1050258"/>
              <a:gd name="connsiteX111" fmla="*/ 895870 w 1052763"/>
              <a:gd name="connsiteY111" fmla="*/ 226478 h 1050258"/>
              <a:gd name="connsiteX112" fmla="*/ 617225 w 1052763"/>
              <a:gd name="connsiteY112" fmla="*/ 504394 h 1050258"/>
              <a:gd name="connsiteX113" fmla="*/ 837404 w 1052763"/>
              <a:gd name="connsiteY113" fmla="*/ 723737 h 1050258"/>
              <a:gd name="connsiteX114" fmla="*/ 863527 w 1052763"/>
              <a:gd name="connsiteY114" fmla="*/ 733707 h 1050258"/>
              <a:gd name="connsiteX115" fmla="*/ 980459 w 1052763"/>
              <a:gd name="connsiteY115" fmla="*/ 776080 h 1050258"/>
              <a:gd name="connsiteX116" fmla="*/ 1022753 w 1052763"/>
              <a:gd name="connsiteY116" fmla="*/ 886997 h 1050258"/>
              <a:gd name="connsiteX117" fmla="*/ 968019 w 1052763"/>
              <a:gd name="connsiteY117" fmla="*/ 992930 h 1050258"/>
              <a:gd name="connsiteX118" fmla="*/ 877211 w 1052763"/>
              <a:gd name="connsiteY118" fmla="*/ 1024086 h 1050258"/>
              <a:gd name="connsiteX119" fmla="*/ 787646 w 1052763"/>
              <a:gd name="connsiteY119" fmla="*/ 992930 h 1050258"/>
              <a:gd name="connsiteX120" fmla="*/ 732912 w 1052763"/>
              <a:gd name="connsiteY120" fmla="*/ 863318 h 1050258"/>
              <a:gd name="connsiteX121" fmla="*/ 722961 w 1052763"/>
              <a:gd name="connsiteY121" fmla="*/ 837147 h 1050258"/>
              <a:gd name="connsiteX122" fmla="*/ 562491 w 1052763"/>
              <a:gd name="connsiteY122" fmla="*/ 675132 h 1050258"/>
              <a:gd name="connsiteX123" fmla="*/ 532636 w 1052763"/>
              <a:gd name="connsiteY123" fmla="*/ 706289 h 1050258"/>
              <a:gd name="connsiteX124" fmla="*/ 497805 w 1052763"/>
              <a:gd name="connsiteY124" fmla="*/ 706289 h 1050258"/>
              <a:gd name="connsiteX125" fmla="*/ 491586 w 1052763"/>
              <a:gd name="connsiteY125" fmla="*/ 698811 h 1050258"/>
              <a:gd name="connsiteX126" fmla="*/ 464219 w 1052763"/>
              <a:gd name="connsiteY126" fmla="*/ 726229 h 1050258"/>
              <a:gd name="connsiteX127" fmla="*/ 474170 w 1052763"/>
              <a:gd name="connsiteY127" fmla="*/ 749909 h 1050258"/>
              <a:gd name="connsiteX128" fmla="*/ 464219 w 1052763"/>
              <a:gd name="connsiteY128" fmla="*/ 773588 h 1050258"/>
              <a:gd name="connsiteX129" fmla="*/ 204233 w 1052763"/>
              <a:gd name="connsiteY129" fmla="*/ 1034057 h 1050258"/>
              <a:gd name="connsiteX130" fmla="*/ 166914 w 1052763"/>
              <a:gd name="connsiteY130" fmla="*/ 1050258 h 1050258"/>
              <a:gd name="connsiteX131" fmla="*/ 127108 w 1052763"/>
              <a:gd name="connsiteY131" fmla="*/ 1034057 h 1050258"/>
              <a:gd name="connsiteX132" fmla="*/ 21372 w 1052763"/>
              <a:gd name="connsiteY132" fmla="*/ 928124 h 1050258"/>
              <a:gd name="connsiteX133" fmla="*/ 21372 w 1052763"/>
              <a:gd name="connsiteY133" fmla="*/ 852102 h 1050258"/>
              <a:gd name="connsiteX134" fmla="*/ 282602 w 1052763"/>
              <a:gd name="connsiteY134" fmla="*/ 590386 h 1050258"/>
              <a:gd name="connsiteX135" fmla="*/ 329872 w 1052763"/>
              <a:gd name="connsiteY135" fmla="*/ 590386 h 1050258"/>
              <a:gd name="connsiteX136" fmla="*/ 355995 w 1052763"/>
              <a:gd name="connsiteY136" fmla="*/ 562969 h 1050258"/>
              <a:gd name="connsiteX137" fmla="*/ 349775 w 1052763"/>
              <a:gd name="connsiteY137" fmla="*/ 557984 h 1050258"/>
              <a:gd name="connsiteX138" fmla="*/ 342311 w 1052763"/>
              <a:gd name="connsiteY138" fmla="*/ 540536 h 1050258"/>
              <a:gd name="connsiteX139" fmla="*/ 349775 w 1052763"/>
              <a:gd name="connsiteY139" fmla="*/ 523088 h 1050258"/>
              <a:gd name="connsiteX140" fmla="*/ 380874 w 1052763"/>
              <a:gd name="connsiteY140" fmla="*/ 493178 h 1050258"/>
              <a:gd name="connsiteX141" fmla="*/ 178110 w 1052763"/>
              <a:gd name="connsiteY141" fmla="*/ 292529 h 1050258"/>
              <a:gd name="connsiteX142" fmla="*/ 170646 w 1052763"/>
              <a:gd name="connsiteY142" fmla="*/ 290037 h 1050258"/>
              <a:gd name="connsiteX143" fmla="*/ 43763 w 1052763"/>
              <a:gd name="connsiteY143" fmla="*/ 250157 h 1050258"/>
              <a:gd name="connsiteX144" fmla="*/ 6444 w 1052763"/>
              <a:gd name="connsiteY144" fmla="*/ 104344 h 1050258"/>
              <a:gd name="connsiteX145" fmla="*/ 22616 w 1052763"/>
              <a:gd name="connsiteY145" fmla="*/ 89389 h 1050258"/>
              <a:gd name="connsiteX146" fmla="*/ 42519 w 1052763"/>
              <a:gd name="connsiteY146" fmla="*/ 94374 h 1050258"/>
              <a:gd name="connsiteX147" fmla="*/ 114668 w 1052763"/>
              <a:gd name="connsiteY147" fmla="*/ 166657 h 1050258"/>
              <a:gd name="connsiteX148" fmla="*/ 153231 w 1052763"/>
              <a:gd name="connsiteY148" fmla="*/ 166657 h 1050258"/>
              <a:gd name="connsiteX149" fmla="*/ 166914 w 1052763"/>
              <a:gd name="connsiteY149" fmla="*/ 154194 h 1050258"/>
              <a:gd name="connsiteX150" fmla="*/ 174378 w 1052763"/>
              <a:gd name="connsiteY150" fmla="*/ 134254 h 1050258"/>
              <a:gd name="connsiteX151" fmla="*/ 166914 w 1052763"/>
              <a:gd name="connsiteY151" fmla="*/ 115560 h 1050258"/>
              <a:gd name="connsiteX152" fmla="*/ 94765 w 1052763"/>
              <a:gd name="connsiteY152" fmla="*/ 43277 h 1050258"/>
              <a:gd name="connsiteX153" fmla="*/ 88545 w 1052763"/>
              <a:gd name="connsiteY153" fmla="*/ 23337 h 1050258"/>
              <a:gd name="connsiteX154" fmla="*/ 103473 w 1052763"/>
              <a:gd name="connsiteY154" fmla="*/ 7135 h 1050258"/>
              <a:gd name="connsiteX155" fmla="*/ 249015 w 1052763"/>
              <a:gd name="connsiteY155" fmla="*/ 43277 h 1050258"/>
              <a:gd name="connsiteX156" fmla="*/ 290065 w 1052763"/>
              <a:gd name="connsiteY156" fmla="*/ 170396 h 1050258"/>
              <a:gd name="connsiteX157" fmla="*/ 291309 w 1052763"/>
              <a:gd name="connsiteY157" fmla="*/ 179120 h 1050258"/>
              <a:gd name="connsiteX158" fmla="*/ 551295 w 1052763"/>
              <a:gd name="connsiteY158" fmla="*/ 438342 h 1050258"/>
              <a:gd name="connsiteX159" fmla="*/ 829941 w 1052763"/>
              <a:gd name="connsiteY159" fmla="*/ 160426 h 1050258"/>
              <a:gd name="connsiteX160" fmla="*/ 849844 w 1052763"/>
              <a:gd name="connsiteY160" fmla="*/ 133008 h 1050258"/>
              <a:gd name="connsiteX161" fmla="*/ 875967 w 1052763"/>
              <a:gd name="connsiteY161" fmla="*/ 84403 h 1050258"/>
              <a:gd name="connsiteX162" fmla="*/ 897114 w 1052763"/>
              <a:gd name="connsiteY162" fmla="*/ 63217 h 1050258"/>
              <a:gd name="connsiteX163" fmla="*/ 979215 w 1052763"/>
              <a:gd name="connsiteY163" fmla="*/ 3396 h 1050258"/>
              <a:gd name="connsiteX164" fmla="*/ 998030 w 1052763"/>
              <a:gd name="connsiteY164" fmla="*/ 437 h 105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052763" h="1050258">
                <a:moveTo>
                  <a:pt x="878646" y="828301"/>
                </a:moveTo>
                <a:cubicBezTo>
                  <a:pt x="865120" y="828301"/>
                  <a:pt x="851593" y="834564"/>
                  <a:pt x="842985" y="844584"/>
                </a:cubicBezTo>
                <a:cubicBezTo>
                  <a:pt x="820851" y="865878"/>
                  <a:pt x="820851" y="899697"/>
                  <a:pt x="842985" y="919738"/>
                </a:cubicBezTo>
                <a:cubicBezTo>
                  <a:pt x="851593" y="931012"/>
                  <a:pt x="865120" y="936022"/>
                  <a:pt x="878646" y="936022"/>
                </a:cubicBezTo>
                <a:cubicBezTo>
                  <a:pt x="893403" y="936022"/>
                  <a:pt x="905700" y="931012"/>
                  <a:pt x="915537" y="919738"/>
                </a:cubicBezTo>
                <a:cubicBezTo>
                  <a:pt x="936442" y="899697"/>
                  <a:pt x="936442" y="865878"/>
                  <a:pt x="915537" y="844584"/>
                </a:cubicBezTo>
                <a:cubicBezTo>
                  <a:pt x="905700" y="834564"/>
                  <a:pt x="893403" y="828301"/>
                  <a:pt x="878646" y="828301"/>
                </a:cubicBezTo>
                <a:close/>
                <a:moveTo>
                  <a:pt x="879108" y="801058"/>
                </a:moveTo>
                <a:cubicBezTo>
                  <a:pt x="899551" y="801058"/>
                  <a:pt x="919841" y="808886"/>
                  <a:pt x="935212" y="824543"/>
                </a:cubicBezTo>
                <a:cubicBezTo>
                  <a:pt x="967184" y="857110"/>
                  <a:pt x="967184" y="907213"/>
                  <a:pt x="935212" y="939779"/>
                </a:cubicBezTo>
                <a:cubicBezTo>
                  <a:pt x="920456" y="954810"/>
                  <a:pt x="899551" y="962326"/>
                  <a:pt x="878646" y="962326"/>
                </a:cubicBezTo>
                <a:cubicBezTo>
                  <a:pt x="858971" y="962326"/>
                  <a:pt x="839296" y="954810"/>
                  <a:pt x="822081" y="939779"/>
                </a:cubicBezTo>
                <a:cubicBezTo>
                  <a:pt x="792568" y="907213"/>
                  <a:pt x="792568" y="857110"/>
                  <a:pt x="822081" y="824543"/>
                </a:cubicBezTo>
                <a:cubicBezTo>
                  <a:pt x="838067" y="808886"/>
                  <a:pt x="858664" y="801058"/>
                  <a:pt x="879108" y="801058"/>
                </a:cubicBezTo>
                <a:close/>
                <a:moveTo>
                  <a:pt x="375218" y="739530"/>
                </a:moveTo>
                <a:cubicBezTo>
                  <a:pt x="378957" y="739530"/>
                  <a:pt x="382696" y="740783"/>
                  <a:pt x="385188" y="743288"/>
                </a:cubicBezTo>
                <a:cubicBezTo>
                  <a:pt x="390174" y="749552"/>
                  <a:pt x="390174" y="758322"/>
                  <a:pt x="385188" y="763333"/>
                </a:cubicBezTo>
                <a:lnTo>
                  <a:pt x="174559" y="973801"/>
                </a:lnTo>
                <a:cubicBezTo>
                  <a:pt x="172066" y="977560"/>
                  <a:pt x="168327" y="978812"/>
                  <a:pt x="165834" y="978812"/>
                </a:cubicBezTo>
                <a:cubicBezTo>
                  <a:pt x="162095" y="978812"/>
                  <a:pt x="158356" y="977560"/>
                  <a:pt x="155864" y="973801"/>
                </a:cubicBezTo>
                <a:cubicBezTo>
                  <a:pt x="149632" y="968790"/>
                  <a:pt x="149632" y="960021"/>
                  <a:pt x="155864" y="955009"/>
                </a:cubicBezTo>
                <a:lnTo>
                  <a:pt x="365247" y="743288"/>
                </a:lnTo>
                <a:cubicBezTo>
                  <a:pt x="367740" y="740783"/>
                  <a:pt x="371479" y="739530"/>
                  <a:pt x="375218" y="739530"/>
                </a:cubicBezTo>
                <a:close/>
                <a:moveTo>
                  <a:pt x="309276" y="668097"/>
                </a:moveTo>
                <a:cubicBezTo>
                  <a:pt x="312703" y="668097"/>
                  <a:pt x="316131" y="669356"/>
                  <a:pt x="319246" y="671875"/>
                </a:cubicBezTo>
                <a:cubicBezTo>
                  <a:pt x="324232" y="676912"/>
                  <a:pt x="324232" y="686987"/>
                  <a:pt x="319246" y="692024"/>
                </a:cubicBezTo>
                <a:lnTo>
                  <a:pt x="108617" y="903589"/>
                </a:lnTo>
                <a:cubicBezTo>
                  <a:pt x="106124" y="907367"/>
                  <a:pt x="102385" y="907367"/>
                  <a:pt x="98646" y="907367"/>
                </a:cubicBezTo>
                <a:cubicBezTo>
                  <a:pt x="94907" y="907367"/>
                  <a:pt x="92414" y="907367"/>
                  <a:pt x="88675" y="903589"/>
                </a:cubicBezTo>
                <a:cubicBezTo>
                  <a:pt x="83690" y="898552"/>
                  <a:pt x="83690" y="889737"/>
                  <a:pt x="88675" y="884699"/>
                </a:cubicBezTo>
                <a:lnTo>
                  <a:pt x="299305" y="671875"/>
                </a:lnTo>
                <a:cubicBezTo>
                  <a:pt x="302421" y="669356"/>
                  <a:pt x="305849" y="668097"/>
                  <a:pt x="309276" y="668097"/>
                </a:cubicBezTo>
                <a:close/>
                <a:moveTo>
                  <a:pt x="598566" y="523088"/>
                </a:moveTo>
                <a:lnTo>
                  <a:pt x="546320" y="575431"/>
                </a:lnTo>
                <a:lnTo>
                  <a:pt x="588614" y="616558"/>
                </a:lnTo>
                <a:cubicBezTo>
                  <a:pt x="597322" y="626528"/>
                  <a:pt x="597322" y="641483"/>
                  <a:pt x="588614" y="650207"/>
                </a:cubicBezTo>
                <a:lnTo>
                  <a:pt x="581150" y="656438"/>
                </a:lnTo>
                <a:lnTo>
                  <a:pt x="742864" y="818453"/>
                </a:lnTo>
                <a:cubicBezTo>
                  <a:pt x="755304" y="830916"/>
                  <a:pt x="761523" y="848363"/>
                  <a:pt x="760279" y="867057"/>
                </a:cubicBezTo>
                <a:cubicBezTo>
                  <a:pt x="756548" y="906938"/>
                  <a:pt x="772719" y="946818"/>
                  <a:pt x="805062" y="971743"/>
                </a:cubicBezTo>
                <a:cubicBezTo>
                  <a:pt x="847356" y="1005392"/>
                  <a:pt x="909554" y="1005392"/>
                  <a:pt x="951848" y="971743"/>
                </a:cubicBezTo>
                <a:cubicBezTo>
                  <a:pt x="977971" y="949311"/>
                  <a:pt x="994142" y="919400"/>
                  <a:pt x="995386" y="884505"/>
                </a:cubicBezTo>
                <a:cubicBezTo>
                  <a:pt x="997874" y="852102"/>
                  <a:pt x="985435" y="818453"/>
                  <a:pt x="961800" y="794774"/>
                </a:cubicBezTo>
                <a:cubicBezTo>
                  <a:pt x="936921" y="769849"/>
                  <a:pt x="902090" y="757386"/>
                  <a:pt x="867259" y="759879"/>
                </a:cubicBezTo>
                <a:cubicBezTo>
                  <a:pt x="848600" y="761125"/>
                  <a:pt x="831185" y="756140"/>
                  <a:pt x="817501" y="742431"/>
                </a:cubicBezTo>
                <a:close/>
                <a:moveTo>
                  <a:pt x="421924" y="489439"/>
                </a:moveTo>
                <a:lnTo>
                  <a:pt x="372166" y="540536"/>
                </a:lnTo>
                <a:lnTo>
                  <a:pt x="379630" y="548013"/>
                </a:lnTo>
                <a:cubicBezTo>
                  <a:pt x="384606" y="551752"/>
                  <a:pt x="385850" y="557984"/>
                  <a:pt x="385850" y="562969"/>
                </a:cubicBezTo>
                <a:cubicBezTo>
                  <a:pt x="385850" y="569200"/>
                  <a:pt x="384606" y="575431"/>
                  <a:pt x="379630" y="579170"/>
                </a:cubicBezTo>
                <a:lnTo>
                  <a:pt x="344799" y="614065"/>
                </a:lnTo>
                <a:cubicBezTo>
                  <a:pt x="336092" y="622789"/>
                  <a:pt x="322408" y="622789"/>
                  <a:pt x="313701" y="614065"/>
                </a:cubicBezTo>
                <a:lnTo>
                  <a:pt x="309969" y="610327"/>
                </a:lnTo>
                <a:cubicBezTo>
                  <a:pt x="308725" y="609080"/>
                  <a:pt x="307481" y="609080"/>
                  <a:pt x="306237" y="609080"/>
                </a:cubicBezTo>
                <a:cubicBezTo>
                  <a:pt x="303749" y="609080"/>
                  <a:pt x="302505" y="609080"/>
                  <a:pt x="302505" y="610327"/>
                </a:cubicBezTo>
                <a:lnTo>
                  <a:pt x="41275" y="872042"/>
                </a:lnTo>
                <a:cubicBezTo>
                  <a:pt x="30079" y="882012"/>
                  <a:pt x="30079" y="898214"/>
                  <a:pt x="41275" y="909430"/>
                </a:cubicBezTo>
                <a:lnTo>
                  <a:pt x="147011" y="1015363"/>
                </a:lnTo>
                <a:cubicBezTo>
                  <a:pt x="156963" y="1025333"/>
                  <a:pt x="174378" y="1025333"/>
                  <a:pt x="184330" y="1015363"/>
                </a:cubicBezTo>
                <a:lnTo>
                  <a:pt x="445560" y="754894"/>
                </a:lnTo>
                <a:cubicBezTo>
                  <a:pt x="448047" y="752401"/>
                  <a:pt x="448047" y="747416"/>
                  <a:pt x="445560" y="746170"/>
                </a:cubicBezTo>
                <a:lnTo>
                  <a:pt x="441828" y="741185"/>
                </a:lnTo>
                <a:cubicBezTo>
                  <a:pt x="436852" y="738692"/>
                  <a:pt x="434364" y="732460"/>
                  <a:pt x="434364" y="726229"/>
                </a:cubicBezTo>
                <a:cubicBezTo>
                  <a:pt x="434364" y="721244"/>
                  <a:pt x="436852" y="716259"/>
                  <a:pt x="441828" y="711274"/>
                </a:cubicBezTo>
                <a:lnTo>
                  <a:pt x="476658" y="676379"/>
                </a:lnTo>
                <a:cubicBezTo>
                  <a:pt x="485366" y="667655"/>
                  <a:pt x="499049" y="667655"/>
                  <a:pt x="507757" y="676379"/>
                </a:cubicBezTo>
                <a:lnTo>
                  <a:pt x="515221" y="683856"/>
                </a:lnTo>
                <a:lnTo>
                  <a:pt x="566223" y="634006"/>
                </a:lnTo>
                <a:close/>
                <a:moveTo>
                  <a:pt x="120888" y="30814"/>
                </a:moveTo>
                <a:lnTo>
                  <a:pt x="185573" y="95620"/>
                </a:lnTo>
                <a:cubicBezTo>
                  <a:pt x="196769" y="106836"/>
                  <a:pt x="201745" y="120545"/>
                  <a:pt x="201745" y="134254"/>
                </a:cubicBezTo>
                <a:cubicBezTo>
                  <a:pt x="201745" y="149209"/>
                  <a:pt x="196769" y="162918"/>
                  <a:pt x="185573" y="172888"/>
                </a:cubicBezTo>
                <a:lnTo>
                  <a:pt x="173134" y="186597"/>
                </a:lnTo>
                <a:cubicBezTo>
                  <a:pt x="150743" y="207784"/>
                  <a:pt x="117156" y="207784"/>
                  <a:pt x="96009" y="186597"/>
                </a:cubicBezTo>
                <a:lnTo>
                  <a:pt x="30079" y="121791"/>
                </a:lnTo>
                <a:cubicBezTo>
                  <a:pt x="21372" y="160426"/>
                  <a:pt x="33811" y="201552"/>
                  <a:pt x="62422" y="230216"/>
                </a:cubicBezTo>
                <a:cubicBezTo>
                  <a:pt x="89789" y="257634"/>
                  <a:pt x="128352" y="270097"/>
                  <a:pt x="165670" y="262619"/>
                </a:cubicBezTo>
                <a:cubicBezTo>
                  <a:pt x="178110" y="261373"/>
                  <a:pt x="189305" y="265112"/>
                  <a:pt x="198013" y="273836"/>
                </a:cubicBezTo>
                <a:lnTo>
                  <a:pt x="399533" y="474484"/>
                </a:lnTo>
                <a:lnTo>
                  <a:pt x="405753" y="468253"/>
                </a:lnTo>
                <a:cubicBezTo>
                  <a:pt x="414461" y="458282"/>
                  <a:pt x="429388" y="458282"/>
                  <a:pt x="439340" y="468253"/>
                </a:cubicBezTo>
                <a:lnTo>
                  <a:pt x="480390" y="509379"/>
                </a:lnTo>
                <a:lnTo>
                  <a:pt x="532636" y="458282"/>
                </a:lnTo>
                <a:lnTo>
                  <a:pt x="272650" y="197813"/>
                </a:lnTo>
                <a:cubicBezTo>
                  <a:pt x="265186" y="190336"/>
                  <a:pt x="261455" y="177873"/>
                  <a:pt x="262699" y="166657"/>
                </a:cubicBezTo>
                <a:cubicBezTo>
                  <a:pt x="268918" y="129269"/>
                  <a:pt x="256479" y="89389"/>
                  <a:pt x="229112" y="61971"/>
                </a:cubicBezTo>
                <a:cubicBezTo>
                  <a:pt x="200501" y="33307"/>
                  <a:pt x="159450" y="22090"/>
                  <a:pt x="120888" y="30814"/>
                </a:cubicBezTo>
                <a:close/>
                <a:moveTo>
                  <a:pt x="992898" y="28322"/>
                </a:moveTo>
                <a:lnTo>
                  <a:pt x="910798" y="86896"/>
                </a:lnTo>
                <a:cubicBezTo>
                  <a:pt x="907066" y="89389"/>
                  <a:pt x="903334" y="93127"/>
                  <a:pt x="899602" y="98112"/>
                </a:cubicBezTo>
                <a:lnTo>
                  <a:pt x="874723" y="146717"/>
                </a:lnTo>
                <a:cubicBezTo>
                  <a:pt x="867259" y="159179"/>
                  <a:pt x="859796" y="170396"/>
                  <a:pt x="849844" y="179120"/>
                </a:cubicBezTo>
                <a:lnTo>
                  <a:pt x="499049" y="528073"/>
                </a:lnTo>
                <a:lnTo>
                  <a:pt x="526416" y="555491"/>
                </a:lnTo>
                <a:lnTo>
                  <a:pt x="877211" y="206537"/>
                </a:lnTo>
                <a:cubicBezTo>
                  <a:pt x="885919" y="197813"/>
                  <a:pt x="897114" y="189090"/>
                  <a:pt x="909554" y="182858"/>
                </a:cubicBezTo>
                <a:lnTo>
                  <a:pt x="958068" y="156687"/>
                </a:lnTo>
                <a:cubicBezTo>
                  <a:pt x="963044" y="154194"/>
                  <a:pt x="966775" y="150455"/>
                  <a:pt x="969263" y="145470"/>
                </a:cubicBezTo>
                <a:lnTo>
                  <a:pt x="969263" y="144224"/>
                </a:lnTo>
                <a:lnTo>
                  <a:pt x="1025241" y="60724"/>
                </a:lnTo>
                <a:lnTo>
                  <a:pt x="1025241" y="59478"/>
                </a:lnTo>
                <a:lnTo>
                  <a:pt x="995386" y="28322"/>
                </a:lnTo>
                <a:cubicBezTo>
                  <a:pt x="994142" y="28322"/>
                  <a:pt x="992898" y="28322"/>
                  <a:pt x="992898" y="28322"/>
                </a:cubicBezTo>
                <a:close/>
                <a:moveTo>
                  <a:pt x="998030" y="437"/>
                </a:moveTo>
                <a:cubicBezTo>
                  <a:pt x="1004094" y="1527"/>
                  <a:pt x="1009692" y="4643"/>
                  <a:pt x="1014046" y="9628"/>
                </a:cubicBezTo>
                <a:lnTo>
                  <a:pt x="1045144" y="39538"/>
                </a:lnTo>
                <a:cubicBezTo>
                  <a:pt x="1053852" y="48262"/>
                  <a:pt x="1055096" y="61971"/>
                  <a:pt x="1048876" y="74433"/>
                </a:cubicBezTo>
                <a:lnTo>
                  <a:pt x="1047632" y="75680"/>
                </a:lnTo>
                <a:lnTo>
                  <a:pt x="992898" y="159179"/>
                </a:lnTo>
                <a:cubicBezTo>
                  <a:pt x="987923" y="167903"/>
                  <a:pt x="980459" y="175381"/>
                  <a:pt x="971751" y="180366"/>
                </a:cubicBezTo>
                <a:lnTo>
                  <a:pt x="923237" y="206537"/>
                </a:lnTo>
                <a:cubicBezTo>
                  <a:pt x="913286" y="211522"/>
                  <a:pt x="903334" y="217754"/>
                  <a:pt x="895870" y="226478"/>
                </a:cubicBezTo>
                <a:lnTo>
                  <a:pt x="617225" y="504394"/>
                </a:lnTo>
                <a:lnTo>
                  <a:pt x="837404" y="723737"/>
                </a:lnTo>
                <a:cubicBezTo>
                  <a:pt x="843624" y="731214"/>
                  <a:pt x="854820" y="733707"/>
                  <a:pt x="863527" y="733707"/>
                </a:cubicBezTo>
                <a:cubicBezTo>
                  <a:pt x="907066" y="728722"/>
                  <a:pt x="950604" y="744923"/>
                  <a:pt x="980459" y="776080"/>
                </a:cubicBezTo>
                <a:cubicBezTo>
                  <a:pt x="1010314" y="804744"/>
                  <a:pt x="1025241" y="844625"/>
                  <a:pt x="1022753" y="886997"/>
                </a:cubicBezTo>
                <a:cubicBezTo>
                  <a:pt x="1020265" y="928124"/>
                  <a:pt x="1001606" y="966758"/>
                  <a:pt x="968019" y="992930"/>
                </a:cubicBezTo>
                <a:cubicBezTo>
                  <a:pt x="941896" y="1012870"/>
                  <a:pt x="909554" y="1024086"/>
                  <a:pt x="877211" y="1024086"/>
                </a:cubicBezTo>
                <a:cubicBezTo>
                  <a:pt x="846112" y="1024086"/>
                  <a:pt x="813769" y="1014116"/>
                  <a:pt x="787646" y="992930"/>
                </a:cubicBezTo>
                <a:cubicBezTo>
                  <a:pt x="747840" y="961773"/>
                  <a:pt x="727937" y="914415"/>
                  <a:pt x="732912" y="863318"/>
                </a:cubicBezTo>
                <a:cubicBezTo>
                  <a:pt x="734156" y="854595"/>
                  <a:pt x="730425" y="844625"/>
                  <a:pt x="722961" y="837147"/>
                </a:cubicBezTo>
                <a:lnTo>
                  <a:pt x="562491" y="675132"/>
                </a:lnTo>
                <a:lnTo>
                  <a:pt x="532636" y="706289"/>
                </a:lnTo>
                <a:cubicBezTo>
                  <a:pt x="523928" y="715013"/>
                  <a:pt x="507757" y="715013"/>
                  <a:pt x="497805" y="706289"/>
                </a:cubicBezTo>
                <a:lnTo>
                  <a:pt x="491586" y="698811"/>
                </a:lnTo>
                <a:lnTo>
                  <a:pt x="464219" y="726229"/>
                </a:lnTo>
                <a:cubicBezTo>
                  <a:pt x="470439" y="733707"/>
                  <a:pt x="474170" y="741185"/>
                  <a:pt x="474170" y="749909"/>
                </a:cubicBezTo>
                <a:cubicBezTo>
                  <a:pt x="474170" y="759879"/>
                  <a:pt x="470439" y="767356"/>
                  <a:pt x="464219" y="773588"/>
                </a:cubicBezTo>
                <a:lnTo>
                  <a:pt x="204233" y="1034057"/>
                </a:lnTo>
                <a:cubicBezTo>
                  <a:pt x="194281" y="1044027"/>
                  <a:pt x="180598" y="1050258"/>
                  <a:pt x="166914" y="1050258"/>
                </a:cubicBezTo>
                <a:cubicBezTo>
                  <a:pt x="151987" y="1050258"/>
                  <a:pt x="138303" y="1044027"/>
                  <a:pt x="127108" y="1034057"/>
                </a:cubicBezTo>
                <a:lnTo>
                  <a:pt x="21372" y="928124"/>
                </a:lnTo>
                <a:cubicBezTo>
                  <a:pt x="225" y="906938"/>
                  <a:pt x="225" y="873289"/>
                  <a:pt x="21372" y="852102"/>
                </a:cubicBezTo>
                <a:lnTo>
                  <a:pt x="282602" y="590386"/>
                </a:lnTo>
                <a:cubicBezTo>
                  <a:pt x="295041" y="577924"/>
                  <a:pt x="316188" y="577924"/>
                  <a:pt x="329872" y="590386"/>
                </a:cubicBezTo>
                <a:lnTo>
                  <a:pt x="355995" y="562969"/>
                </a:lnTo>
                <a:lnTo>
                  <a:pt x="349775" y="557984"/>
                </a:lnTo>
                <a:cubicBezTo>
                  <a:pt x="346043" y="552998"/>
                  <a:pt x="342311" y="546767"/>
                  <a:pt x="342311" y="540536"/>
                </a:cubicBezTo>
                <a:cubicBezTo>
                  <a:pt x="342311" y="534305"/>
                  <a:pt x="346043" y="528073"/>
                  <a:pt x="349775" y="523088"/>
                </a:cubicBezTo>
                <a:lnTo>
                  <a:pt x="380874" y="493178"/>
                </a:lnTo>
                <a:lnTo>
                  <a:pt x="178110" y="292529"/>
                </a:lnTo>
                <a:cubicBezTo>
                  <a:pt x="176866" y="290037"/>
                  <a:pt x="173134" y="290037"/>
                  <a:pt x="170646" y="290037"/>
                </a:cubicBezTo>
                <a:cubicBezTo>
                  <a:pt x="124620" y="297515"/>
                  <a:pt x="76106" y="282559"/>
                  <a:pt x="43763" y="250157"/>
                </a:cubicBezTo>
                <a:cubicBezTo>
                  <a:pt x="5200" y="211522"/>
                  <a:pt x="-9727" y="155441"/>
                  <a:pt x="6444" y="104344"/>
                </a:cubicBezTo>
                <a:cubicBezTo>
                  <a:pt x="8932" y="95620"/>
                  <a:pt x="15152" y="90635"/>
                  <a:pt x="22616" y="89389"/>
                </a:cubicBezTo>
                <a:cubicBezTo>
                  <a:pt x="30079" y="86896"/>
                  <a:pt x="37543" y="89389"/>
                  <a:pt x="42519" y="94374"/>
                </a:cubicBezTo>
                <a:lnTo>
                  <a:pt x="114668" y="166657"/>
                </a:lnTo>
                <a:cubicBezTo>
                  <a:pt x="125864" y="177873"/>
                  <a:pt x="143279" y="177873"/>
                  <a:pt x="153231" y="166657"/>
                </a:cubicBezTo>
                <a:lnTo>
                  <a:pt x="166914" y="154194"/>
                </a:lnTo>
                <a:cubicBezTo>
                  <a:pt x="171890" y="147963"/>
                  <a:pt x="174378" y="141732"/>
                  <a:pt x="174378" y="134254"/>
                </a:cubicBezTo>
                <a:cubicBezTo>
                  <a:pt x="174378" y="126776"/>
                  <a:pt x="171890" y="120545"/>
                  <a:pt x="166914" y="115560"/>
                </a:cubicBezTo>
                <a:lnTo>
                  <a:pt x="94765" y="43277"/>
                </a:lnTo>
                <a:cubicBezTo>
                  <a:pt x="88545" y="37045"/>
                  <a:pt x="86057" y="29568"/>
                  <a:pt x="88545" y="23337"/>
                </a:cubicBezTo>
                <a:cubicBezTo>
                  <a:pt x="91033" y="15859"/>
                  <a:pt x="96009" y="9628"/>
                  <a:pt x="103473" y="7135"/>
                </a:cubicBezTo>
                <a:cubicBezTo>
                  <a:pt x="154475" y="-9066"/>
                  <a:pt x="210453" y="5889"/>
                  <a:pt x="249015" y="43277"/>
                </a:cubicBezTo>
                <a:cubicBezTo>
                  <a:pt x="282602" y="76926"/>
                  <a:pt x="297529" y="124284"/>
                  <a:pt x="290065" y="170396"/>
                </a:cubicBezTo>
                <a:cubicBezTo>
                  <a:pt x="288822" y="174134"/>
                  <a:pt x="290065" y="176627"/>
                  <a:pt x="291309" y="179120"/>
                </a:cubicBezTo>
                <a:lnTo>
                  <a:pt x="551295" y="438342"/>
                </a:lnTo>
                <a:lnTo>
                  <a:pt x="829941" y="160426"/>
                </a:lnTo>
                <a:cubicBezTo>
                  <a:pt x="838648" y="152948"/>
                  <a:pt x="844868" y="142978"/>
                  <a:pt x="849844" y="133008"/>
                </a:cubicBezTo>
                <a:lnTo>
                  <a:pt x="875967" y="84403"/>
                </a:lnTo>
                <a:cubicBezTo>
                  <a:pt x="880943" y="75680"/>
                  <a:pt x="888406" y="68202"/>
                  <a:pt x="897114" y="63217"/>
                </a:cubicBezTo>
                <a:lnTo>
                  <a:pt x="979215" y="3396"/>
                </a:lnTo>
                <a:cubicBezTo>
                  <a:pt x="985434" y="281"/>
                  <a:pt x="991965" y="-654"/>
                  <a:pt x="998030" y="437"/>
                </a:cubicBezTo>
                <a:close/>
              </a:path>
            </a:pathLst>
          </a:custGeom>
          <a:solidFill>
            <a:srgbClr val="FFFF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39" name="Freeform 223">
            <a:extLst>
              <a:ext uri="{FF2B5EF4-FFF2-40B4-BE49-F238E27FC236}">
                <a16:creationId xmlns:a16="http://schemas.microsoft.com/office/drawing/2014/main" id="{0554569E-BBB5-7F4B-8D06-1DE28399B588}"/>
              </a:ext>
            </a:extLst>
          </p:cNvPr>
          <p:cNvSpPr>
            <a:spLocks noChangeArrowheads="1"/>
          </p:cNvSpPr>
          <p:nvPr/>
        </p:nvSpPr>
        <p:spPr bwMode="auto">
          <a:xfrm>
            <a:off x="7087494" y="4197716"/>
            <a:ext cx="4347746" cy="950297"/>
          </a:xfrm>
          <a:custGeom>
            <a:avLst/>
            <a:gdLst>
              <a:gd name="T0" fmla="*/ 6980 w 6981"/>
              <a:gd name="T1" fmla="*/ 1523 h 1524"/>
              <a:gd name="T2" fmla="*/ 798 w 6981"/>
              <a:gd name="T3" fmla="*/ 1523 h 1524"/>
              <a:gd name="T4" fmla="*/ 798 w 6981"/>
              <a:gd name="T5" fmla="*/ 1523 h 1524"/>
              <a:gd name="T6" fmla="*/ 0 w 6981"/>
              <a:gd name="T7" fmla="*/ 725 h 1524"/>
              <a:gd name="T8" fmla="*/ 0 w 6981"/>
              <a:gd name="T9" fmla="*/ 254 h 1524"/>
              <a:gd name="T10" fmla="*/ 0 w 6981"/>
              <a:gd name="T11" fmla="*/ 254 h 1524"/>
              <a:gd name="T12" fmla="*/ 254 w 6981"/>
              <a:gd name="T13" fmla="*/ 0 h 1524"/>
              <a:gd name="T14" fmla="*/ 6980 w 6981"/>
              <a:gd name="T15" fmla="*/ 0 h 1524"/>
              <a:gd name="T16" fmla="*/ 6980 w 6981"/>
              <a:gd name="T17" fmla="*/ 1523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1" h="1524">
                <a:moveTo>
                  <a:pt x="6980" y="1523"/>
                </a:moveTo>
                <a:lnTo>
                  <a:pt x="798" y="1523"/>
                </a:lnTo>
                <a:lnTo>
                  <a:pt x="798" y="1523"/>
                </a:lnTo>
                <a:cubicBezTo>
                  <a:pt x="357" y="1523"/>
                  <a:pt x="0" y="1166"/>
                  <a:pt x="0" y="725"/>
                </a:cubicBezTo>
                <a:lnTo>
                  <a:pt x="0" y="254"/>
                </a:lnTo>
                <a:lnTo>
                  <a:pt x="0" y="254"/>
                </a:lnTo>
                <a:cubicBezTo>
                  <a:pt x="0" y="113"/>
                  <a:pt x="114" y="0"/>
                  <a:pt x="254" y="0"/>
                </a:cubicBezTo>
                <a:lnTo>
                  <a:pt x="6980" y="0"/>
                </a:lnTo>
                <a:lnTo>
                  <a:pt x="6980" y="1523"/>
                </a:lnTo>
              </a:path>
            </a:pathLst>
          </a:custGeom>
          <a:solidFill>
            <a:srgbClr val="302B6B"/>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40" name="Freeform 139">
            <a:extLst>
              <a:ext uri="{FF2B5EF4-FFF2-40B4-BE49-F238E27FC236}">
                <a16:creationId xmlns:a16="http://schemas.microsoft.com/office/drawing/2014/main" id="{2E55A52F-653B-CE4C-9A04-4ED8CFD6FB0A}"/>
              </a:ext>
            </a:extLst>
          </p:cNvPr>
          <p:cNvSpPr>
            <a:spLocks noChangeArrowheads="1"/>
          </p:cNvSpPr>
          <p:nvPr/>
        </p:nvSpPr>
        <p:spPr bwMode="auto">
          <a:xfrm>
            <a:off x="7465562" y="4399897"/>
            <a:ext cx="577100" cy="545935"/>
          </a:xfrm>
          <a:custGeom>
            <a:avLst/>
            <a:gdLst>
              <a:gd name="connsiteX0" fmla="*/ 88671 w 1154651"/>
              <a:gd name="connsiteY0" fmla="*/ 857609 h 1092297"/>
              <a:gd name="connsiteX1" fmla="*/ 32567 w 1154651"/>
              <a:gd name="connsiteY1" fmla="*/ 1018645 h 1092297"/>
              <a:gd name="connsiteX2" fmla="*/ 36307 w 1154651"/>
              <a:gd name="connsiteY2" fmla="*/ 1048605 h 1092297"/>
              <a:gd name="connsiteX3" fmla="*/ 62489 w 1154651"/>
              <a:gd name="connsiteY3" fmla="*/ 1062336 h 1092297"/>
              <a:gd name="connsiteX4" fmla="*/ 718285 w 1154651"/>
              <a:gd name="connsiteY4" fmla="*/ 1062336 h 1092297"/>
              <a:gd name="connsiteX5" fmla="*/ 744467 w 1154651"/>
              <a:gd name="connsiteY5" fmla="*/ 1048605 h 1092297"/>
              <a:gd name="connsiteX6" fmla="*/ 748207 w 1154651"/>
              <a:gd name="connsiteY6" fmla="*/ 1018645 h 1092297"/>
              <a:gd name="connsiteX7" fmla="*/ 690856 w 1154651"/>
              <a:gd name="connsiteY7" fmla="*/ 857609 h 1092297"/>
              <a:gd name="connsiteX8" fmla="*/ 938962 w 1154651"/>
              <a:gd name="connsiteY8" fmla="*/ 575484 h 1092297"/>
              <a:gd name="connsiteX9" fmla="*/ 867896 w 1154651"/>
              <a:gd name="connsiteY9" fmla="*/ 706560 h 1092297"/>
              <a:gd name="connsiteX10" fmla="*/ 1033715 w 1154651"/>
              <a:gd name="connsiteY10" fmla="*/ 605444 h 1092297"/>
              <a:gd name="connsiteX11" fmla="*/ 938962 w 1154651"/>
              <a:gd name="connsiteY11" fmla="*/ 575484 h 1092297"/>
              <a:gd name="connsiteX12" fmla="*/ 798078 w 1154651"/>
              <a:gd name="connsiteY12" fmla="*/ 559256 h 1092297"/>
              <a:gd name="connsiteX13" fmla="*/ 798078 w 1154651"/>
              <a:gd name="connsiteY13" fmla="*/ 714050 h 1092297"/>
              <a:gd name="connsiteX14" fmla="*/ 907793 w 1154651"/>
              <a:gd name="connsiteY14" fmla="*/ 569243 h 1092297"/>
              <a:gd name="connsiteX15" fmla="*/ 798078 w 1154651"/>
              <a:gd name="connsiteY15" fmla="*/ 559256 h 1092297"/>
              <a:gd name="connsiteX16" fmla="*/ 768156 w 1154651"/>
              <a:gd name="connsiteY16" fmla="*/ 559256 h 1092297"/>
              <a:gd name="connsiteX17" fmla="*/ 717038 w 1154651"/>
              <a:gd name="connsiteY17" fmla="*/ 561753 h 1092297"/>
              <a:gd name="connsiteX18" fmla="*/ 717038 w 1154651"/>
              <a:gd name="connsiteY18" fmla="*/ 682841 h 1092297"/>
              <a:gd name="connsiteX19" fmla="*/ 768156 w 1154651"/>
              <a:gd name="connsiteY19" fmla="*/ 714050 h 1092297"/>
              <a:gd name="connsiteX20" fmla="*/ 155527 w 1154651"/>
              <a:gd name="connsiteY20" fmla="*/ 511051 h 1092297"/>
              <a:gd name="connsiteX21" fmla="*/ 632845 w 1154651"/>
              <a:gd name="connsiteY21" fmla="*/ 511051 h 1092297"/>
              <a:gd name="connsiteX22" fmla="*/ 649088 w 1154651"/>
              <a:gd name="connsiteY22" fmla="*/ 525911 h 1092297"/>
              <a:gd name="connsiteX23" fmla="*/ 649088 w 1154651"/>
              <a:gd name="connsiteY23" fmla="*/ 758721 h 1092297"/>
              <a:gd name="connsiteX24" fmla="*/ 632845 w 1154651"/>
              <a:gd name="connsiteY24" fmla="*/ 773582 h 1092297"/>
              <a:gd name="connsiteX25" fmla="*/ 617850 w 1154651"/>
              <a:gd name="connsiteY25" fmla="*/ 758721 h 1092297"/>
              <a:gd name="connsiteX26" fmla="*/ 617850 w 1154651"/>
              <a:gd name="connsiteY26" fmla="*/ 540771 h 1092297"/>
              <a:gd name="connsiteX27" fmla="*/ 170521 w 1154651"/>
              <a:gd name="connsiteY27" fmla="*/ 540771 h 1092297"/>
              <a:gd name="connsiteX28" fmla="*/ 170521 w 1154651"/>
              <a:gd name="connsiteY28" fmla="*/ 758721 h 1092297"/>
              <a:gd name="connsiteX29" fmla="*/ 155527 w 1154651"/>
              <a:gd name="connsiteY29" fmla="*/ 773582 h 1092297"/>
              <a:gd name="connsiteX30" fmla="*/ 139283 w 1154651"/>
              <a:gd name="connsiteY30" fmla="*/ 758721 h 1092297"/>
              <a:gd name="connsiteX31" fmla="*/ 139283 w 1154651"/>
              <a:gd name="connsiteY31" fmla="*/ 525911 h 1092297"/>
              <a:gd name="connsiteX32" fmla="*/ 155527 w 1154651"/>
              <a:gd name="connsiteY32" fmla="*/ 511051 h 1092297"/>
              <a:gd name="connsiteX33" fmla="*/ 132308 w 1154651"/>
              <a:gd name="connsiteY33" fmla="*/ 468127 h 1092297"/>
              <a:gd name="connsiteX34" fmla="*/ 93658 w 1154651"/>
              <a:gd name="connsiteY34" fmla="*/ 505577 h 1092297"/>
              <a:gd name="connsiteX35" fmla="*/ 93658 w 1154651"/>
              <a:gd name="connsiteY35" fmla="*/ 827649 h 1092297"/>
              <a:gd name="connsiteX36" fmla="*/ 687116 w 1154651"/>
              <a:gd name="connsiteY36" fmla="*/ 827649 h 1092297"/>
              <a:gd name="connsiteX37" fmla="*/ 687116 w 1154651"/>
              <a:gd name="connsiteY37" fmla="*/ 505577 h 1092297"/>
              <a:gd name="connsiteX38" fmla="*/ 648467 w 1154651"/>
              <a:gd name="connsiteY38" fmla="*/ 468127 h 1092297"/>
              <a:gd name="connsiteX39" fmla="*/ 966390 w 1154651"/>
              <a:gd name="connsiteY39" fmla="*/ 388233 h 1092297"/>
              <a:gd name="connsiteX40" fmla="*/ 946442 w 1154651"/>
              <a:gd name="connsiteY40" fmla="*/ 546772 h 1092297"/>
              <a:gd name="connsiteX41" fmla="*/ 1054910 w 1154651"/>
              <a:gd name="connsiteY41" fmla="*/ 581726 h 1092297"/>
              <a:gd name="connsiteX42" fmla="*/ 1124729 w 1154651"/>
              <a:gd name="connsiteY42" fmla="*/ 388233 h 1092297"/>
              <a:gd name="connsiteX43" fmla="*/ 798078 w 1154651"/>
              <a:gd name="connsiteY43" fmla="*/ 388233 h 1092297"/>
              <a:gd name="connsiteX44" fmla="*/ 798078 w 1154651"/>
              <a:gd name="connsiteY44" fmla="*/ 528047 h 1092297"/>
              <a:gd name="connsiteX45" fmla="*/ 916520 w 1154651"/>
              <a:gd name="connsiteY45" fmla="*/ 540531 h 1092297"/>
              <a:gd name="connsiteX46" fmla="*/ 936468 w 1154651"/>
              <a:gd name="connsiteY46" fmla="*/ 388233 h 1092297"/>
              <a:gd name="connsiteX47" fmla="*/ 628518 w 1154651"/>
              <a:gd name="connsiteY47" fmla="*/ 388233 h 1092297"/>
              <a:gd name="connsiteX48" fmla="*/ 631012 w 1154651"/>
              <a:gd name="connsiteY48" fmla="*/ 436919 h 1092297"/>
              <a:gd name="connsiteX49" fmla="*/ 648467 w 1154651"/>
              <a:gd name="connsiteY49" fmla="*/ 436919 h 1092297"/>
              <a:gd name="connsiteX50" fmla="*/ 717038 w 1154651"/>
              <a:gd name="connsiteY50" fmla="*/ 505577 h 1092297"/>
              <a:gd name="connsiteX51" fmla="*/ 717038 w 1154651"/>
              <a:gd name="connsiteY51" fmla="*/ 531792 h 1092297"/>
              <a:gd name="connsiteX52" fmla="*/ 768156 w 1154651"/>
              <a:gd name="connsiteY52" fmla="*/ 528047 h 1092297"/>
              <a:gd name="connsiteX53" fmla="*/ 768156 w 1154651"/>
              <a:gd name="connsiteY53" fmla="*/ 388233 h 1092297"/>
              <a:gd name="connsiteX54" fmla="*/ 440258 w 1154651"/>
              <a:gd name="connsiteY54" fmla="*/ 388233 h 1092297"/>
              <a:gd name="connsiteX55" fmla="*/ 446491 w 1154651"/>
              <a:gd name="connsiteY55" fmla="*/ 436919 h 1092297"/>
              <a:gd name="connsiteX56" fmla="*/ 601090 w 1154651"/>
              <a:gd name="connsiteY56" fmla="*/ 436919 h 1092297"/>
              <a:gd name="connsiteX57" fmla="*/ 598596 w 1154651"/>
              <a:gd name="connsiteY57" fmla="*/ 388233 h 1092297"/>
              <a:gd name="connsiteX58" fmla="*/ 916520 w 1154651"/>
              <a:gd name="connsiteY58" fmla="*/ 207224 h 1092297"/>
              <a:gd name="connsiteX59" fmla="*/ 798078 w 1154651"/>
              <a:gd name="connsiteY59" fmla="*/ 218459 h 1092297"/>
              <a:gd name="connsiteX60" fmla="*/ 798078 w 1154651"/>
              <a:gd name="connsiteY60" fmla="*/ 358273 h 1092297"/>
              <a:gd name="connsiteX61" fmla="*/ 936468 w 1154651"/>
              <a:gd name="connsiteY61" fmla="*/ 358273 h 1092297"/>
              <a:gd name="connsiteX62" fmla="*/ 916520 w 1154651"/>
              <a:gd name="connsiteY62" fmla="*/ 207224 h 1092297"/>
              <a:gd name="connsiteX63" fmla="*/ 648467 w 1154651"/>
              <a:gd name="connsiteY63" fmla="*/ 207224 h 1092297"/>
              <a:gd name="connsiteX64" fmla="*/ 628518 w 1154651"/>
              <a:gd name="connsiteY64" fmla="*/ 358273 h 1092297"/>
              <a:gd name="connsiteX65" fmla="*/ 768156 w 1154651"/>
              <a:gd name="connsiteY65" fmla="*/ 358273 h 1092297"/>
              <a:gd name="connsiteX66" fmla="*/ 768156 w 1154651"/>
              <a:gd name="connsiteY66" fmla="*/ 218459 h 1092297"/>
              <a:gd name="connsiteX67" fmla="*/ 648467 w 1154651"/>
              <a:gd name="connsiteY67" fmla="*/ 207224 h 1092297"/>
              <a:gd name="connsiteX68" fmla="*/ 1054910 w 1154651"/>
              <a:gd name="connsiteY68" fmla="*/ 164781 h 1092297"/>
              <a:gd name="connsiteX69" fmla="*/ 946442 w 1154651"/>
              <a:gd name="connsiteY69" fmla="*/ 199734 h 1092297"/>
              <a:gd name="connsiteX70" fmla="*/ 966390 w 1154651"/>
              <a:gd name="connsiteY70" fmla="*/ 358273 h 1092297"/>
              <a:gd name="connsiteX71" fmla="*/ 1124729 w 1154651"/>
              <a:gd name="connsiteY71" fmla="*/ 358273 h 1092297"/>
              <a:gd name="connsiteX72" fmla="*/ 1054910 w 1154651"/>
              <a:gd name="connsiteY72" fmla="*/ 164781 h 1092297"/>
              <a:gd name="connsiteX73" fmla="*/ 511323 w 1154651"/>
              <a:gd name="connsiteY73" fmla="*/ 164781 h 1092297"/>
              <a:gd name="connsiteX74" fmla="*/ 440258 w 1154651"/>
              <a:gd name="connsiteY74" fmla="*/ 358273 h 1092297"/>
              <a:gd name="connsiteX75" fmla="*/ 598596 w 1154651"/>
              <a:gd name="connsiteY75" fmla="*/ 358273 h 1092297"/>
              <a:gd name="connsiteX76" fmla="*/ 618544 w 1154651"/>
              <a:gd name="connsiteY76" fmla="*/ 199734 h 1092297"/>
              <a:gd name="connsiteX77" fmla="*/ 511323 w 1154651"/>
              <a:gd name="connsiteY77" fmla="*/ 164781 h 1092297"/>
              <a:gd name="connsiteX78" fmla="*/ 867896 w 1154651"/>
              <a:gd name="connsiteY78" fmla="*/ 41195 h 1092297"/>
              <a:gd name="connsiteX79" fmla="*/ 938962 w 1154651"/>
              <a:gd name="connsiteY79" fmla="*/ 171022 h 1092297"/>
              <a:gd name="connsiteX80" fmla="*/ 1033715 w 1154651"/>
              <a:gd name="connsiteY80" fmla="*/ 141062 h 1092297"/>
              <a:gd name="connsiteX81" fmla="*/ 867896 w 1154651"/>
              <a:gd name="connsiteY81" fmla="*/ 41195 h 1092297"/>
              <a:gd name="connsiteX82" fmla="*/ 697090 w 1154651"/>
              <a:gd name="connsiteY82" fmla="*/ 41195 h 1092297"/>
              <a:gd name="connsiteX83" fmla="*/ 531271 w 1154651"/>
              <a:gd name="connsiteY83" fmla="*/ 141062 h 1092297"/>
              <a:gd name="connsiteX84" fmla="*/ 626025 w 1154651"/>
              <a:gd name="connsiteY84" fmla="*/ 171022 h 1092297"/>
              <a:gd name="connsiteX85" fmla="*/ 697090 w 1154651"/>
              <a:gd name="connsiteY85" fmla="*/ 41195 h 1092297"/>
              <a:gd name="connsiteX86" fmla="*/ 798078 w 1154651"/>
              <a:gd name="connsiteY86" fmla="*/ 31208 h 1092297"/>
              <a:gd name="connsiteX87" fmla="*/ 798078 w 1154651"/>
              <a:gd name="connsiteY87" fmla="*/ 188499 h 1092297"/>
              <a:gd name="connsiteX88" fmla="*/ 907793 w 1154651"/>
              <a:gd name="connsiteY88" fmla="*/ 177264 h 1092297"/>
              <a:gd name="connsiteX89" fmla="*/ 798078 w 1154651"/>
              <a:gd name="connsiteY89" fmla="*/ 31208 h 1092297"/>
              <a:gd name="connsiteX90" fmla="*/ 768156 w 1154651"/>
              <a:gd name="connsiteY90" fmla="*/ 31208 h 1092297"/>
              <a:gd name="connsiteX91" fmla="*/ 657194 w 1154651"/>
              <a:gd name="connsiteY91" fmla="*/ 177264 h 1092297"/>
              <a:gd name="connsiteX92" fmla="*/ 768156 w 1154651"/>
              <a:gd name="connsiteY92" fmla="*/ 188499 h 1092297"/>
              <a:gd name="connsiteX93" fmla="*/ 783117 w 1154651"/>
              <a:gd name="connsiteY93" fmla="*/ 0 h 1092297"/>
              <a:gd name="connsiteX94" fmla="*/ 1154651 w 1154651"/>
              <a:gd name="connsiteY94" fmla="*/ 373253 h 1092297"/>
              <a:gd name="connsiteX95" fmla="*/ 783117 w 1154651"/>
              <a:gd name="connsiteY95" fmla="*/ 746507 h 1092297"/>
              <a:gd name="connsiteX96" fmla="*/ 717038 w 1154651"/>
              <a:gd name="connsiteY96" fmla="*/ 740265 h 1092297"/>
              <a:gd name="connsiteX97" fmla="*/ 717038 w 1154651"/>
              <a:gd name="connsiteY97" fmla="*/ 840132 h 1092297"/>
              <a:gd name="connsiteX98" fmla="*/ 776883 w 1154651"/>
              <a:gd name="connsiteY98" fmla="*/ 1008658 h 1092297"/>
              <a:gd name="connsiteX99" fmla="*/ 768156 w 1154651"/>
              <a:gd name="connsiteY99" fmla="*/ 1066082 h 1092297"/>
              <a:gd name="connsiteX100" fmla="*/ 718285 w 1154651"/>
              <a:gd name="connsiteY100" fmla="*/ 1092297 h 1092297"/>
              <a:gd name="connsiteX101" fmla="*/ 62489 w 1154651"/>
              <a:gd name="connsiteY101" fmla="*/ 1092297 h 1092297"/>
              <a:gd name="connsiteX102" fmla="*/ 11372 w 1154651"/>
              <a:gd name="connsiteY102" fmla="*/ 1066082 h 1092297"/>
              <a:gd name="connsiteX103" fmla="*/ 3892 w 1154651"/>
              <a:gd name="connsiteY103" fmla="*/ 1008658 h 1092297"/>
              <a:gd name="connsiteX104" fmla="*/ 62489 w 1154651"/>
              <a:gd name="connsiteY104" fmla="*/ 840132 h 1092297"/>
              <a:gd name="connsiteX105" fmla="*/ 62489 w 1154651"/>
              <a:gd name="connsiteY105" fmla="*/ 505577 h 1092297"/>
              <a:gd name="connsiteX106" fmla="*/ 132308 w 1154651"/>
              <a:gd name="connsiteY106" fmla="*/ 436919 h 1092297"/>
              <a:gd name="connsiteX107" fmla="*/ 415322 w 1154651"/>
              <a:gd name="connsiteY107" fmla="*/ 436919 h 1092297"/>
              <a:gd name="connsiteX108" fmla="*/ 410335 w 1154651"/>
              <a:gd name="connsiteY108" fmla="*/ 373253 h 1092297"/>
              <a:gd name="connsiteX109" fmla="*/ 783117 w 1154651"/>
              <a:gd name="connsiteY109" fmla="*/ 0 h 109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54651" h="1092297">
                <a:moveTo>
                  <a:pt x="88671" y="857609"/>
                </a:moveTo>
                <a:lnTo>
                  <a:pt x="32567" y="1018645"/>
                </a:lnTo>
                <a:cubicBezTo>
                  <a:pt x="28827" y="1028631"/>
                  <a:pt x="30074" y="1039866"/>
                  <a:pt x="36307" y="1048605"/>
                </a:cubicBezTo>
                <a:cubicBezTo>
                  <a:pt x="42541" y="1057343"/>
                  <a:pt x="52515" y="1062336"/>
                  <a:pt x="62489" y="1062336"/>
                </a:cubicBezTo>
                <a:lnTo>
                  <a:pt x="718285" y="1062336"/>
                </a:lnTo>
                <a:cubicBezTo>
                  <a:pt x="728259" y="1062336"/>
                  <a:pt x="738233" y="1057343"/>
                  <a:pt x="744467" y="1048605"/>
                </a:cubicBezTo>
                <a:cubicBezTo>
                  <a:pt x="749454" y="1039866"/>
                  <a:pt x="751948" y="1028631"/>
                  <a:pt x="748207" y="1018645"/>
                </a:cubicBezTo>
                <a:lnTo>
                  <a:pt x="690856" y="857609"/>
                </a:lnTo>
                <a:close/>
                <a:moveTo>
                  <a:pt x="938962" y="575484"/>
                </a:moveTo>
                <a:cubicBezTo>
                  <a:pt x="920260" y="631660"/>
                  <a:pt x="896572" y="675351"/>
                  <a:pt x="867896" y="706560"/>
                </a:cubicBezTo>
                <a:cubicBezTo>
                  <a:pt x="932728" y="689083"/>
                  <a:pt x="990079" y="652881"/>
                  <a:pt x="1033715" y="605444"/>
                </a:cubicBezTo>
                <a:cubicBezTo>
                  <a:pt x="1003793" y="592961"/>
                  <a:pt x="971377" y="582974"/>
                  <a:pt x="938962" y="575484"/>
                </a:cubicBezTo>
                <a:close/>
                <a:moveTo>
                  <a:pt x="798078" y="559256"/>
                </a:moveTo>
                <a:lnTo>
                  <a:pt x="798078" y="714050"/>
                </a:lnTo>
                <a:cubicBezTo>
                  <a:pt x="841714" y="704063"/>
                  <a:pt x="882857" y="649136"/>
                  <a:pt x="907793" y="569243"/>
                </a:cubicBezTo>
                <a:cubicBezTo>
                  <a:pt x="871637" y="563001"/>
                  <a:pt x="835481" y="559256"/>
                  <a:pt x="798078" y="559256"/>
                </a:cubicBezTo>
                <a:close/>
                <a:moveTo>
                  <a:pt x="768156" y="559256"/>
                </a:moveTo>
                <a:cubicBezTo>
                  <a:pt x="750701" y="559256"/>
                  <a:pt x="734493" y="560504"/>
                  <a:pt x="717038" y="561753"/>
                </a:cubicBezTo>
                <a:lnTo>
                  <a:pt x="717038" y="682841"/>
                </a:lnTo>
                <a:cubicBezTo>
                  <a:pt x="733246" y="699070"/>
                  <a:pt x="749454" y="710305"/>
                  <a:pt x="768156" y="714050"/>
                </a:cubicBezTo>
                <a:close/>
                <a:moveTo>
                  <a:pt x="155527" y="511051"/>
                </a:moveTo>
                <a:lnTo>
                  <a:pt x="632845" y="511051"/>
                </a:lnTo>
                <a:cubicBezTo>
                  <a:pt x="641591" y="511051"/>
                  <a:pt x="649088" y="517243"/>
                  <a:pt x="649088" y="525911"/>
                </a:cubicBezTo>
                <a:lnTo>
                  <a:pt x="649088" y="758721"/>
                </a:lnTo>
                <a:cubicBezTo>
                  <a:pt x="649088" y="766152"/>
                  <a:pt x="641591" y="773582"/>
                  <a:pt x="632845" y="773582"/>
                </a:cubicBezTo>
                <a:cubicBezTo>
                  <a:pt x="624098" y="773582"/>
                  <a:pt x="617850" y="766152"/>
                  <a:pt x="617850" y="758721"/>
                </a:cubicBezTo>
                <a:lnTo>
                  <a:pt x="617850" y="540771"/>
                </a:lnTo>
                <a:lnTo>
                  <a:pt x="170521" y="540771"/>
                </a:lnTo>
                <a:lnTo>
                  <a:pt x="170521" y="758721"/>
                </a:lnTo>
                <a:cubicBezTo>
                  <a:pt x="170521" y="766152"/>
                  <a:pt x="163024" y="773582"/>
                  <a:pt x="155527" y="773582"/>
                </a:cubicBezTo>
                <a:cubicBezTo>
                  <a:pt x="146780" y="773582"/>
                  <a:pt x="139283" y="766152"/>
                  <a:pt x="139283" y="758721"/>
                </a:cubicBezTo>
                <a:lnTo>
                  <a:pt x="139283" y="525911"/>
                </a:lnTo>
                <a:cubicBezTo>
                  <a:pt x="139283" y="517243"/>
                  <a:pt x="146780" y="511051"/>
                  <a:pt x="155527" y="511051"/>
                </a:cubicBezTo>
                <a:close/>
                <a:moveTo>
                  <a:pt x="132308" y="468127"/>
                </a:moveTo>
                <a:cubicBezTo>
                  <a:pt x="109866" y="468127"/>
                  <a:pt x="93658" y="484356"/>
                  <a:pt x="93658" y="505577"/>
                </a:cubicBezTo>
                <a:lnTo>
                  <a:pt x="93658" y="827649"/>
                </a:lnTo>
                <a:lnTo>
                  <a:pt x="687116" y="827649"/>
                </a:lnTo>
                <a:lnTo>
                  <a:pt x="687116" y="505577"/>
                </a:lnTo>
                <a:cubicBezTo>
                  <a:pt x="687116" y="484356"/>
                  <a:pt x="669661" y="468127"/>
                  <a:pt x="648467" y="468127"/>
                </a:cubicBezTo>
                <a:close/>
                <a:moveTo>
                  <a:pt x="966390" y="388233"/>
                </a:moveTo>
                <a:cubicBezTo>
                  <a:pt x="966390" y="445657"/>
                  <a:pt x="957663" y="499336"/>
                  <a:pt x="946442" y="546772"/>
                </a:cubicBezTo>
                <a:cubicBezTo>
                  <a:pt x="983845" y="555511"/>
                  <a:pt x="1020001" y="566746"/>
                  <a:pt x="1054910" y="581726"/>
                </a:cubicBezTo>
                <a:cubicBezTo>
                  <a:pt x="1096053" y="526799"/>
                  <a:pt x="1120989" y="460637"/>
                  <a:pt x="1124729" y="388233"/>
                </a:cubicBezTo>
                <a:close/>
                <a:moveTo>
                  <a:pt x="798078" y="388233"/>
                </a:moveTo>
                <a:lnTo>
                  <a:pt x="798078" y="528047"/>
                </a:lnTo>
                <a:cubicBezTo>
                  <a:pt x="837974" y="529296"/>
                  <a:pt x="877871" y="533041"/>
                  <a:pt x="916520" y="540531"/>
                </a:cubicBezTo>
                <a:cubicBezTo>
                  <a:pt x="928988" y="494342"/>
                  <a:pt x="935221" y="443160"/>
                  <a:pt x="936468" y="388233"/>
                </a:cubicBezTo>
                <a:close/>
                <a:moveTo>
                  <a:pt x="628518" y="388233"/>
                </a:moveTo>
                <a:cubicBezTo>
                  <a:pt x="628518" y="405710"/>
                  <a:pt x="629765" y="420690"/>
                  <a:pt x="631012" y="436919"/>
                </a:cubicBezTo>
                <a:lnTo>
                  <a:pt x="648467" y="436919"/>
                </a:lnTo>
                <a:cubicBezTo>
                  <a:pt x="687116" y="436919"/>
                  <a:pt x="717038" y="468127"/>
                  <a:pt x="717038" y="505577"/>
                </a:cubicBezTo>
                <a:lnTo>
                  <a:pt x="717038" y="531792"/>
                </a:lnTo>
                <a:cubicBezTo>
                  <a:pt x="734493" y="529296"/>
                  <a:pt x="750701" y="529296"/>
                  <a:pt x="768156" y="528047"/>
                </a:cubicBezTo>
                <a:lnTo>
                  <a:pt x="768156" y="388233"/>
                </a:lnTo>
                <a:close/>
                <a:moveTo>
                  <a:pt x="440258" y="388233"/>
                </a:moveTo>
                <a:cubicBezTo>
                  <a:pt x="441504" y="405710"/>
                  <a:pt x="442751" y="420690"/>
                  <a:pt x="446491" y="436919"/>
                </a:cubicBezTo>
                <a:lnTo>
                  <a:pt x="601090" y="436919"/>
                </a:lnTo>
                <a:cubicBezTo>
                  <a:pt x="599843" y="420690"/>
                  <a:pt x="598596" y="405710"/>
                  <a:pt x="598596" y="388233"/>
                </a:cubicBezTo>
                <a:close/>
                <a:moveTo>
                  <a:pt x="916520" y="207224"/>
                </a:moveTo>
                <a:cubicBezTo>
                  <a:pt x="877871" y="213466"/>
                  <a:pt x="837974" y="217211"/>
                  <a:pt x="798078" y="218459"/>
                </a:cubicBezTo>
                <a:lnTo>
                  <a:pt x="798078" y="358273"/>
                </a:lnTo>
                <a:lnTo>
                  <a:pt x="936468" y="358273"/>
                </a:lnTo>
                <a:cubicBezTo>
                  <a:pt x="935221" y="303346"/>
                  <a:pt x="928988" y="252164"/>
                  <a:pt x="916520" y="207224"/>
                </a:cubicBezTo>
                <a:close/>
                <a:moveTo>
                  <a:pt x="648467" y="207224"/>
                </a:moveTo>
                <a:cubicBezTo>
                  <a:pt x="635999" y="252164"/>
                  <a:pt x="629765" y="303346"/>
                  <a:pt x="628518" y="358273"/>
                </a:cubicBezTo>
                <a:lnTo>
                  <a:pt x="768156" y="358273"/>
                </a:lnTo>
                <a:lnTo>
                  <a:pt x="768156" y="218459"/>
                </a:lnTo>
                <a:cubicBezTo>
                  <a:pt x="727013" y="217211"/>
                  <a:pt x="687116" y="213466"/>
                  <a:pt x="648467" y="207224"/>
                </a:cubicBezTo>
                <a:close/>
                <a:moveTo>
                  <a:pt x="1054910" y="164781"/>
                </a:moveTo>
                <a:cubicBezTo>
                  <a:pt x="1020001" y="179761"/>
                  <a:pt x="983845" y="190996"/>
                  <a:pt x="946442" y="199734"/>
                </a:cubicBezTo>
                <a:cubicBezTo>
                  <a:pt x="957663" y="247171"/>
                  <a:pt x="966390" y="302098"/>
                  <a:pt x="966390" y="358273"/>
                </a:cubicBezTo>
                <a:lnTo>
                  <a:pt x="1124729" y="358273"/>
                </a:lnTo>
                <a:cubicBezTo>
                  <a:pt x="1120989" y="285870"/>
                  <a:pt x="1096053" y="218459"/>
                  <a:pt x="1054910" y="164781"/>
                </a:cubicBezTo>
                <a:close/>
                <a:moveTo>
                  <a:pt x="511323" y="164781"/>
                </a:moveTo>
                <a:cubicBezTo>
                  <a:pt x="468933" y="218459"/>
                  <a:pt x="443998" y="285870"/>
                  <a:pt x="440258" y="358273"/>
                </a:cubicBezTo>
                <a:lnTo>
                  <a:pt x="598596" y="358273"/>
                </a:lnTo>
                <a:cubicBezTo>
                  <a:pt x="598596" y="302098"/>
                  <a:pt x="606077" y="247171"/>
                  <a:pt x="618544" y="199734"/>
                </a:cubicBezTo>
                <a:cubicBezTo>
                  <a:pt x="581142" y="190996"/>
                  <a:pt x="544985" y="179761"/>
                  <a:pt x="511323" y="164781"/>
                </a:cubicBezTo>
                <a:close/>
                <a:moveTo>
                  <a:pt x="867896" y="41195"/>
                </a:moveTo>
                <a:cubicBezTo>
                  <a:pt x="896572" y="71155"/>
                  <a:pt x="920260" y="116096"/>
                  <a:pt x="938962" y="171022"/>
                </a:cubicBezTo>
                <a:cubicBezTo>
                  <a:pt x="971377" y="163532"/>
                  <a:pt x="1003793" y="153546"/>
                  <a:pt x="1033715" y="141062"/>
                </a:cubicBezTo>
                <a:cubicBezTo>
                  <a:pt x="990079" y="93625"/>
                  <a:pt x="932728" y="57424"/>
                  <a:pt x="867896" y="41195"/>
                </a:cubicBezTo>
                <a:close/>
                <a:moveTo>
                  <a:pt x="697090" y="41195"/>
                </a:moveTo>
                <a:cubicBezTo>
                  <a:pt x="632259" y="57424"/>
                  <a:pt x="574908" y="93625"/>
                  <a:pt x="531271" y="141062"/>
                </a:cubicBezTo>
                <a:cubicBezTo>
                  <a:pt x="561193" y="153546"/>
                  <a:pt x="593609" y="163532"/>
                  <a:pt x="626025" y="171022"/>
                </a:cubicBezTo>
                <a:cubicBezTo>
                  <a:pt x="644726" y="116096"/>
                  <a:pt x="668415" y="71155"/>
                  <a:pt x="697090" y="41195"/>
                </a:cubicBezTo>
                <a:close/>
                <a:moveTo>
                  <a:pt x="798078" y="31208"/>
                </a:moveTo>
                <a:lnTo>
                  <a:pt x="798078" y="188499"/>
                </a:lnTo>
                <a:cubicBezTo>
                  <a:pt x="835481" y="187251"/>
                  <a:pt x="871637" y="183506"/>
                  <a:pt x="907793" y="177264"/>
                </a:cubicBezTo>
                <a:cubicBezTo>
                  <a:pt x="882857" y="98619"/>
                  <a:pt x="841714" y="42444"/>
                  <a:pt x="798078" y="31208"/>
                </a:cubicBezTo>
                <a:close/>
                <a:moveTo>
                  <a:pt x="768156" y="31208"/>
                </a:moveTo>
                <a:cubicBezTo>
                  <a:pt x="722025" y="42444"/>
                  <a:pt x="682129" y="98619"/>
                  <a:pt x="657194" y="177264"/>
                </a:cubicBezTo>
                <a:cubicBezTo>
                  <a:pt x="693350" y="183506"/>
                  <a:pt x="729506" y="187251"/>
                  <a:pt x="768156" y="188499"/>
                </a:cubicBezTo>
                <a:close/>
                <a:moveTo>
                  <a:pt x="783117" y="0"/>
                </a:moveTo>
                <a:cubicBezTo>
                  <a:pt x="987585" y="0"/>
                  <a:pt x="1154651" y="167277"/>
                  <a:pt x="1154651" y="373253"/>
                </a:cubicBezTo>
                <a:cubicBezTo>
                  <a:pt x="1154651" y="579229"/>
                  <a:pt x="987585" y="746507"/>
                  <a:pt x="783117" y="746507"/>
                </a:cubicBezTo>
                <a:cubicBezTo>
                  <a:pt x="760675" y="746507"/>
                  <a:pt x="738233" y="744010"/>
                  <a:pt x="717038" y="740265"/>
                </a:cubicBezTo>
                <a:lnTo>
                  <a:pt x="717038" y="840132"/>
                </a:lnTo>
                <a:lnTo>
                  <a:pt x="776883" y="1008658"/>
                </a:lnTo>
                <a:cubicBezTo>
                  <a:pt x="783117" y="1027383"/>
                  <a:pt x="780623" y="1048605"/>
                  <a:pt x="768156" y="1066082"/>
                </a:cubicBezTo>
                <a:cubicBezTo>
                  <a:pt x="756935" y="1082310"/>
                  <a:pt x="738233" y="1092297"/>
                  <a:pt x="718285" y="1092297"/>
                </a:cubicBezTo>
                <a:lnTo>
                  <a:pt x="62489" y="1092297"/>
                </a:lnTo>
                <a:cubicBezTo>
                  <a:pt x="42541" y="1092297"/>
                  <a:pt x="23840" y="1082310"/>
                  <a:pt x="11372" y="1066082"/>
                </a:cubicBezTo>
                <a:cubicBezTo>
                  <a:pt x="151" y="1048605"/>
                  <a:pt x="-3589" y="1027383"/>
                  <a:pt x="3892" y="1008658"/>
                </a:cubicBezTo>
                <a:lnTo>
                  <a:pt x="62489" y="840132"/>
                </a:lnTo>
                <a:lnTo>
                  <a:pt x="62489" y="505577"/>
                </a:lnTo>
                <a:cubicBezTo>
                  <a:pt x="62489" y="468127"/>
                  <a:pt x="94905" y="436919"/>
                  <a:pt x="132308" y="436919"/>
                </a:cubicBezTo>
                <a:lnTo>
                  <a:pt x="415322" y="436919"/>
                </a:lnTo>
                <a:cubicBezTo>
                  <a:pt x="411582" y="416945"/>
                  <a:pt x="410335" y="395723"/>
                  <a:pt x="410335" y="373253"/>
                </a:cubicBezTo>
                <a:cubicBezTo>
                  <a:pt x="410335" y="167277"/>
                  <a:pt x="577401" y="0"/>
                  <a:pt x="783117" y="0"/>
                </a:cubicBezTo>
                <a:close/>
              </a:path>
            </a:pathLst>
          </a:custGeom>
          <a:solidFill>
            <a:srgbClr val="FFFF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42" name="Freeform 141">
            <a:extLst>
              <a:ext uri="{FF2B5EF4-FFF2-40B4-BE49-F238E27FC236}">
                <a16:creationId xmlns:a16="http://schemas.microsoft.com/office/drawing/2014/main" id="{836D2DFA-9127-784A-84F0-4E2941F40327}"/>
              </a:ext>
            </a:extLst>
          </p:cNvPr>
          <p:cNvSpPr>
            <a:spLocks noChangeArrowheads="1"/>
          </p:cNvSpPr>
          <p:nvPr/>
        </p:nvSpPr>
        <p:spPr bwMode="auto">
          <a:xfrm>
            <a:off x="7535176" y="5606435"/>
            <a:ext cx="460795" cy="576148"/>
          </a:xfrm>
          <a:custGeom>
            <a:avLst/>
            <a:gdLst>
              <a:gd name="connsiteX0" fmla="*/ 120524 w 921950"/>
              <a:gd name="connsiteY0" fmla="*/ 790489 h 1152745"/>
              <a:gd name="connsiteX1" fmla="*/ 120524 w 921950"/>
              <a:gd name="connsiteY1" fmla="*/ 851488 h 1152745"/>
              <a:gd name="connsiteX2" fmla="*/ 303175 w 921950"/>
              <a:gd name="connsiteY2" fmla="*/ 851488 h 1152745"/>
              <a:gd name="connsiteX3" fmla="*/ 303175 w 921950"/>
              <a:gd name="connsiteY3" fmla="*/ 790489 h 1152745"/>
              <a:gd name="connsiteX4" fmla="*/ 107231 w 921950"/>
              <a:gd name="connsiteY4" fmla="*/ 456103 h 1152745"/>
              <a:gd name="connsiteX5" fmla="*/ 323132 w 921950"/>
              <a:gd name="connsiteY5" fmla="*/ 456103 h 1152745"/>
              <a:gd name="connsiteX6" fmla="*/ 339450 w 921950"/>
              <a:gd name="connsiteY6" fmla="*/ 471929 h 1152745"/>
              <a:gd name="connsiteX7" fmla="*/ 323132 w 921950"/>
              <a:gd name="connsiteY7" fmla="*/ 487755 h 1152745"/>
              <a:gd name="connsiteX8" fmla="*/ 107231 w 921950"/>
              <a:gd name="connsiteY8" fmla="*/ 487755 h 1152745"/>
              <a:gd name="connsiteX9" fmla="*/ 93423 w 921950"/>
              <a:gd name="connsiteY9" fmla="*/ 471929 h 1152745"/>
              <a:gd name="connsiteX10" fmla="*/ 107231 w 921950"/>
              <a:gd name="connsiteY10" fmla="*/ 456103 h 1152745"/>
              <a:gd name="connsiteX11" fmla="*/ 107231 w 921950"/>
              <a:gd name="connsiteY11" fmla="*/ 362683 h 1152745"/>
              <a:gd name="connsiteX12" fmla="*/ 323132 w 921950"/>
              <a:gd name="connsiteY12" fmla="*/ 362683 h 1152745"/>
              <a:gd name="connsiteX13" fmla="*/ 339450 w 921950"/>
              <a:gd name="connsiteY13" fmla="*/ 377900 h 1152745"/>
              <a:gd name="connsiteX14" fmla="*/ 323132 w 921950"/>
              <a:gd name="connsiteY14" fmla="*/ 394386 h 1152745"/>
              <a:gd name="connsiteX15" fmla="*/ 107231 w 921950"/>
              <a:gd name="connsiteY15" fmla="*/ 394386 h 1152745"/>
              <a:gd name="connsiteX16" fmla="*/ 93423 w 921950"/>
              <a:gd name="connsiteY16" fmla="*/ 377900 h 1152745"/>
              <a:gd name="connsiteX17" fmla="*/ 107231 w 921950"/>
              <a:gd name="connsiteY17" fmla="*/ 362683 h 1152745"/>
              <a:gd name="connsiteX18" fmla="*/ 34791 w 921950"/>
              <a:gd name="connsiteY18" fmla="*/ 272625 h 1152745"/>
              <a:gd name="connsiteX19" fmla="*/ 28578 w 921950"/>
              <a:gd name="connsiteY19" fmla="*/ 278850 h 1152745"/>
              <a:gd name="connsiteX20" fmla="*/ 28578 w 921950"/>
              <a:gd name="connsiteY20" fmla="*/ 568903 h 1152745"/>
              <a:gd name="connsiteX21" fmla="*/ 39761 w 921950"/>
              <a:gd name="connsiteY21" fmla="*/ 603760 h 1152745"/>
              <a:gd name="connsiteX22" fmla="*/ 73309 w 921950"/>
              <a:gd name="connsiteY22" fmla="*/ 649820 h 1152745"/>
              <a:gd name="connsiteX23" fmla="*/ 89461 w 921950"/>
              <a:gd name="connsiteY23" fmla="*/ 702104 h 1152745"/>
              <a:gd name="connsiteX24" fmla="*/ 89461 w 921950"/>
              <a:gd name="connsiteY24" fmla="*/ 730736 h 1152745"/>
              <a:gd name="connsiteX25" fmla="*/ 119282 w 921950"/>
              <a:gd name="connsiteY25" fmla="*/ 760613 h 1152745"/>
              <a:gd name="connsiteX26" fmla="*/ 304417 w 921950"/>
              <a:gd name="connsiteY26" fmla="*/ 760613 h 1152745"/>
              <a:gd name="connsiteX27" fmla="*/ 334238 w 921950"/>
              <a:gd name="connsiteY27" fmla="*/ 730736 h 1152745"/>
              <a:gd name="connsiteX28" fmla="*/ 334238 w 921950"/>
              <a:gd name="connsiteY28" fmla="*/ 702104 h 1152745"/>
              <a:gd name="connsiteX29" fmla="*/ 350390 w 921950"/>
              <a:gd name="connsiteY29" fmla="*/ 649820 h 1152745"/>
              <a:gd name="connsiteX30" fmla="*/ 383939 w 921950"/>
              <a:gd name="connsiteY30" fmla="*/ 603760 h 1152745"/>
              <a:gd name="connsiteX31" fmla="*/ 393879 w 921950"/>
              <a:gd name="connsiteY31" fmla="*/ 568903 h 1152745"/>
              <a:gd name="connsiteX32" fmla="*/ 393879 w 921950"/>
              <a:gd name="connsiteY32" fmla="*/ 278850 h 1152745"/>
              <a:gd name="connsiteX33" fmla="*/ 387666 w 921950"/>
              <a:gd name="connsiteY33" fmla="*/ 272625 h 1152745"/>
              <a:gd name="connsiteX34" fmla="*/ 364058 w 921950"/>
              <a:gd name="connsiteY34" fmla="*/ 272625 h 1152745"/>
              <a:gd name="connsiteX35" fmla="*/ 59641 w 921950"/>
              <a:gd name="connsiteY35" fmla="*/ 272625 h 1152745"/>
              <a:gd name="connsiteX36" fmla="*/ 257009 w 921950"/>
              <a:gd name="connsiteY36" fmla="*/ 87920 h 1152745"/>
              <a:gd name="connsiteX37" fmla="*/ 273495 w 921950"/>
              <a:gd name="connsiteY37" fmla="*/ 103069 h 1152745"/>
              <a:gd name="connsiteX38" fmla="*/ 273495 w 921950"/>
              <a:gd name="connsiteY38" fmla="*/ 164928 h 1152745"/>
              <a:gd name="connsiteX39" fmla="*/ 257009 w 921950"/>
              <a:gd name="connsiteY39" fmla="*/ 180078 h 1152745"/>
              <a:gd name="connsiteX40" fmla="*/ 241792 w 921950"/>
              <a:gd name="connsiteY40" fmla="*/ 164928 h 1152745"/>
              <a:gd name="connsiteX41" fmla="*/ 241792 w 921950"/>
              <a:gd name="connsiteY41" fmla="*/ 103069 h 1152745"/>
              <a:gd name="connsiteX42" fmla="*/ 257009 w 921950"/>
              <a:gd name="connsiteY42" fmla="*/ 87920 h 1152745"/>
              <a:gd name="connsiteX43" fmla="*/ 169695 w 921950"/>
              <a:gd name="connsiteY43" fmla="*/ 87920 h 1152745"/>
              <a:gd name="connsiteX44" fmla="*/ 185521 w 921950"/>
              <a:gd name="connsiteY44" fmla="*/ 103069 h 1152745"/>
              <a:gd name="connsiteX45" fmla="*/ 185521 w 921950"/>
              <a:gd name="connsiteY45" fmla="*/ 164928 h 1152745"/>
              <a:gd name="connsiteX46" fmla="*/ 169695 w 921950"/>
              <a:gd name="connsiteY46" fmla="*/ 180078 h 1152745"/>
              <a:gd name="connsiteX47" fmla="*/ 153869 w 921950"/>
              <a:gd name="connsiteY47" fmla="*/ 164928 h 1152745"/>
              <a:gd name="connsiteX48" fmla="*/ 153869 w 921950"/>
              <a:gd name="connsiteY48" fmla="*/ 103069 h 1152745"/>
              <a:gd name="connsiteX49" fmla="*/ 169695 w 921950"/>
              <a:gd name="connsiteY49" fmla="*/ 87920 h 1152745"/>
              <a:gd name="connsiteX50" fmla="*/ 103129 w 921950"/>
              <a:gd name="connsiteY50" fmla="*/ 29877 h 1152745"/>
              <a:gd name="connsiteX51" fmla="*/ 89461 w 921950"/>
              <a:gd name="connsiteY51" fmla="*/ 42325 h 1152745"/>
              <a:gd name="connsiteX52" fmla="*/ 89461 w 921950"/>
              <a:gd name="connsiteY52" fmla="*/ 241504 h 1152745"/>
              <a:gd name="connsiteX53" fmla="*/ 334238 w 921950"/>
              <a:gd name="connsiteY53" fmla="*/ 241504 h 1152745"/>
              <a:gd name="connsiteX54" fmla="*/ 334238 w 921950"/>
              <a:gd name="connsiteY54" fmla="*/ 42325 h 1152745"/>
              <a:gd name="connsiteX55" fmla="*/ 321813 w 921950"/>
              <a:gd name="connsiteY55" fmla="*/ 29877 h 1152745"/>
              <a:gd name="connsiteX56" fmla="*/ 103129 w 921950"/>
              <a:gd name="connsiteY56" fmla="*/ 0 h 1152745"/>
              <a:gd name="connsiteX57" fmla="*/ 321813 w 921950"/>
              <a:gd name="connsiteY57" fmla="*/ 0 h 1152745"/>
              <a:gd name="connsiteX58" fmla="*/ 364058 w 921950"/>
              <a:gd name="connsiteY58" fmla="*/ 42325 h 1152745"/>
              <a:gd name="connsiteX59" fmla="*/ 364058 w 921950"/>
              <a:gd name="connsiteY59" fmla="*/ 241504 h 1152745"/>
              <a:gd name="connsiteX60" fmla="*/ 387666 w 921950"/>
              <a:gd name="connsiteY60" fmla="*/ 241504 h 1152745"/>
              <a:gd name="connsiteX61" fmla="*/ 424942 w 921950"/>
              <a:gd name="connsiteY61" fmla="*/ 278850 h 1152745"/>
              <a:gd name="connsiteX62" fmla="*/ 424942 w 921950"/>
              <a:gd name="connsiteY62" fmla="*/ 568903 h 1152745"/>
              <a:gd name="connsiteX63" fmla="*/ 407546 w 921950"/>
              <a:gd name="connsiteY63" fmla="*/ 621188 h 1152745"/>
              <a:gd name="connsiteX64" fmla="*/ 373998 w 921950"/>
              <a:gd name="connsiteY64" fmla="*/ 667248 h 1152745"/>
              <a:gd name="connsiteX65" fmla="*/ 364058 w 921950"/>
              <a:gd name="connsiteY65" fmla="*/ 702104 h 1152745"/>
              <a:gd name="connsiteX66" fmla="*/ 364058 w 921950"/>
              <a:gd name="connsiteY66" fmla="*/ 730736 h 1152745"/>
              <a:gd name="connsiteX67" fmla="*/ 334238 w 921950"/>
              <a:gd name="connsiteY67" fmla="*/ 783020 h 1152745"/>
              <a:gd name="connsiteX68" fmla="*/ 334238 w 921950"/>
              <a:gd name="connsiteY68" fmla="*/ 853978 h 1152745"/>
              <a:gd name="connsiteX69" fmla="*/ 304417 w 921950"/>
              <a:gd name="connsiteY69" fmla="*/ 882609 h 1152745"/>
              <a:gd name="connsiteX70" fmla="*/ 284537 w 921950"/>
              <a:gd name="connsiteY70" fmla="*/ 882609 h 1152745"/>
              <a:gd name="connsiteX71" fmla="*/ 284537 w 921950"/>
              <a:gd name="connsiteY71" fmla="*/ 890079 h 1152745"/>
              <a:gd name="connsiteX72" fmla="*/ 401334 w 921950"/>
              <a:gd name="connsiteY72" fmla="*/ 1008341 h 1152745"/>
              <a:gd name="connsiteX73" fmla="*/ 520616 w 921950"/>
              <a:gd name="connsiteY73" fmla="*/ 890079 h 1152745"/>
              <a:gd name="connsiteX74" fmla="*/ 520616 w 921950"/>
              <a:gd name="connsiteY74" fmla="*/ 662268 h 1152745"/>
              <a:gd name="connsiteX75" fmla="*/ 692083 w 921950"/>
              <a:gd name="connsiteY75" fmla="*/ 490477 h 1152745"/>
              <a:gd name="connsiteX76" fmla="*/ 908282 w 921950"/>
              <a:gd name="connsiteY76" fmla="*/ 490477 h 1152745"/>
              <a:gd name="connsiteX77" fmla="*/ 921950 w 921950"/>
              <a:gd name="connsiteY77" fmla="*/ 504170 h 1152745"/>
              <a:gd name="connsiteX78" fmla="*/ 908282 w 921950"/>
              <a:gd name="connsiteY78" fmla="*/ 520354 h 1152745"/>
              <a:gd name="connsiteX79" fmla="*/ 692083 w 921950"/>
              <a:gd name="connsiteY79" fmla="*/ 520354 h 1152745"/>
              <a:gd name="connsiteX80" fmla="*/ 550436 w 921950"/>
              <a:gd name="connsiteY80" fmla="*/ 662268 h 1152745"/>
              <a:gd name="connsiteX81" fmla="*/ 550436 w 921950"/>
              <a:gd name="connsiteY81" fmla="*/ 890079 h 1152745"/>
              <a:gd name="connsiteX82" fmla="*/ 401334 w 921950"/>
              <a:gd name="connsiteY82" fmla="*/ 1038218 h 1152745"/>
              <a:gd name="connsiteX83" fmla="*/ 253474 w 921950"/>
              <a:gd name="connsiteY83" fmla="*/ 890079 h 1152745"/>
              <a:gd name="connsiteX84" fmla="*/ 253474 w 921950"/>
              <a:gd name="connsiteY84" fmla="*/ 882609 h 1152745"/>
              <a:gd name="connsiteX85" fmla="*/ 170225 w 921950"/>
              <a:gd name="connsiteY85" fmla="*/ 882609 h 1152745"/>
              <a:gd name="connsiteX86" fmla="*/ 170225 w 921950"/>
              <a:gd name="connsiteY86" fmla="*/ 890079 h 1152745"/>
              <a:gd name="connsiteX87" fmla="*/ 401334 w 921950"/>
              <a:gd name="connsiteY87" fmla="*/ 1122868 h 1152745"/>
              <a:gd name="connsiteX88" fmla="*/ 634928 w 921950"/>
              <a:gd name="connsiteY88" fmla="*/ 890079 h 1152745"/>
              <a:gd name="connsiteX89" fmla="*/ 634928 w 921950"/>
              <a:gd name="connsiteY89" fmla="*/ 662268 h 1152745"/>
              <a:gd name="connsiteX90" fmla="*/ 692083 w 921950"/>
              <a:gd name="connsiteY90" fmla="*/ 603760 h 1152745"/>
              <a:gd name="connsiteX91" fmla="*/ 908282 w 921950"/>
              <a:gd name="connsiteY91" fmla="*/ 603760 h 1152745"/>
              <a:gd name="connsiteX92" fmla="*/ 921950 w 921950"/>
              <a:gd name="connsiteY92" fmla="*/ 619943 h 1152745"/>
              <a:gd name="connsiteX93" fmla="*/ 908282 w 921950"/>
              <a:gd name="connsiteY93" fmla="*/ 633636 h 1152745"/>
              <a:gd name="connsiteX94" fmla="*/ 692083 w 921950"/>
              <a:gd name="connsiteY94" fmla="*/ 633636 h 1152745"/>
              <a:gd name="connsiteX95" fmla="*/ 664748 w 921950"/>
              <a:gd name="connsiteY95" fmla="*/ 662268 h 1152745"/>
              <a:gd name="connsiteX96" fmla="*/ 664748 w 921950"/>
              <a:gd name="connsiteY96" fmla="*/ 890079 h 1152745"/>
              <a:gd name="connsiteX97" fmla="*/ 401334 w 921950"/>
              <a:gd name="connsiteY97" fmla="*/ 1152745 h 1152745"/>
              <a:gd name="connsiteX98" fmla="*/ 140405 w 921950"/>
              <a:gd name="connsiteY98" fmla="*/ 890079 h 1152745"/>
              <a:gd name="connsiteX99" fmla="*/ 140405 w 921950"/>
              <a:gd name="connsiteY99" fmla="*/ 882609 h 1152745"/>
              <a:gd name="connsiteX100" fmla="*/ 118039 w 921950"/>
              <a:gd name="connsiteY100" fmla="*/ 882609 h 1152745"/>
              <a:gd name="connsiteX101" fmla="*/ 90704 w 921950"/>
              <a:gd name="connsiteY101" fmla="*/ 853978 h 1152745"/>
              <a:gd name="connsiteX102" fmla="*/ 90704 w 921950"/>
              <a:gd name="connsiteY102" fmla="*/ 783020 h 1152745"/>
              <a:gd name="connsiteX103" fmla="*/ 59641 w 921950"/>
              <a:gd name="connsiteY103" fmla="*/ 730736 h 1152745"/>
              <a:gd name="connsiteX104" fmla="*/ 59641 w 921950"/>
              <a:gd name="connsiteY104" fmla="*/ 702104 h 1152745"/>
              <a:gd name="connsiteX105" fmla="*/ 48458 w 921950"/>
              <a:gd name="connsiteY105" fmla="*/ 667248 h 1152745"/>
              <a:gd name="connsiteX106" fmla="*/ 16153 w 921950"/>
              <a:gd name="connsiteY106" fmla="*/ 621188 h 1152745"/>
              <a:gd name="connsiteX107" fmla="*/ 0 w 921950"/>
              <a:gd name="connsiteY107" fmla="*/ 568903 h 1152745"/>
              <a:gd name="connsiteX108" fmla="*/ 0 w 921950"/>
              <a:gd name="connsiteY108" fmla="*/ 278850 h 1152745"/>
              <a:gd name="connsiteX109" fmla="*/ 34791 w 921950"/>
              <a:gd name="connsiteY109" fmla="*/ 241504 h 1152745"/>
              <a:gd name="connsiteX110" fmla="*/ 59641 w 921950"/>
              <a:gd name="connsiteY110" fmla="*/ 241504 h 1152745"/>
              <a:gd name="connsiteX111" fmla="*/ 59641 w 921950"/>
              <a:gd name="connsiteY111" fmla="*/ 42325 h 1152745"/>
              <a:gd name="connsiteX112" fmla="*/ 103129 w 921950"/>
              <a:gd name="connsiteY112" fmla="*/ 0 h 115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921950" h="1152745">
                <a:moveTo>
                  <a:pt x="120524" y="790489"/>
                </a:moveTo>
                <a:lnTo>
                  <a:pt x="120524" y="851488"/>
                </a:lnTo>
                <a:lnTo>
                  <a:pt x="303175" y="851488"/>
                </a:lnTo>
                <a:lnTo>
                  <a:pt x="303175" y="790489"/>
                </a:lnTo>
                <a:close/>
                <a:moveTo>
                  <a:pt x="107231" y="456103"/>
                </a:moveTo>
                <a:lnTo>
                  <a:pt x="323132" y="456103"/>
                </a:lnTo>
                <a:cubicBezTo>
                  <a:pt x="331918" y="456103"/>
                  <a:pt x="339450" y="462697"/>
                  <a:pt x="339450" y="471929"/>
                </a:cubicBezTo>
                <a:cubicBezTo>
                  <a:pt x="339450" y="481161"/>
                  <a:pt x="331918" y="487755"/>
                  <a:pt x="323132" y="487755"/>
                </a:cubicBezTo>
                <a:lnTo>
                  <a:pt x="107231" y="487755"/>
                </a:lnTo>
                <a:cubicBezTo>
                  <a:pt x="99699" y="487755"/>
                  <a:pt x="93423" y="481161"/>
                  <a:pt x="93423" y="471929"/>
                </a:cubicBezTo>
                <a:cubicBezTo>
                  <a:pt x="93423" y="462697"/>
                  <a:pt x="99699" y="456103"/>
                  <a:pt x="107231" y="456103"/>
                </a:cubicBezTo>
                <a:close/>
                <a:moveTo>
                  <a:pt x="107231" y="362683"/>
                </a:moveTo>
                <a:lnTo>
                  <a:pt x="323132" y="362683"/>
                </a:lnTo>
                <a:cubicBezTo>
                  <a:pt x="331918" y="362683"/>
                  <a:pt x="339450" y="370292"/>
                  <a:pt x="339450" y="377900"/>
                </a:cubicBezTo>
                <a:cubicBezTo>
                  <a:pt x="339450" y="386777"/>
                  <a:pt x="331918" y="394386"/>
                  <a:pt x="323132" y="394386"/>
                </a:cubicBezTo>
                <a:lnTo>
                  <a:pt x="107231" y="394386"/>
                </a:lnTo>
                <a:cubicBezTo>
                  <a:pt x="99699" y="394386"/>
                  <a:pt x="93423" y="386777"/>
                  <a:pt x="93423" y="377900"/>
                </a:cubicBezTo>
                <a:cubicBezTo>
                  <a:pt x="93423" y="370292"/>
                  <a:pt x="99699" y="362683"/>
                  <a:pt x="107231" y="362683"/>
                </a:cubicBezTo>
                <a:close/>
                <a:moveTo>
                  <a:pt x="34791" y="272625"/>
                </a:moveTo>
                <a:cubicBezTo>
                  <a:pt x="32306" y="272625"/>
                  <a:pt x="28578" y="273870"/>
                  <a:pt x="28578" y="278850"/>
                </a:cubicBezTo>
                <a:lnTo>
                  <a:pt x="28578" y="568903"/>
                </a:lnTo>
                <a:cubicBezTo>
                  <a:pt x="28578" y="581352"/>
                  <a:pt x="32306" y="592556"/>
                  <a:pt x="39761" y="603760"/>
                </a:cubicBezTo>
                <a:lnTo>
                  <a:pt x="73309" y="649820"/>
                </a:lnTo>
                <a:cubicBezTo>
                  <a:pt x="84491" y="664758"/>
                  <a:pt x="89461" y="683431"/>
                  <a:pt x="89461" y="702104"/>
                </a:cubicBezTo>
                <a:lnTo>
                  <a:pt x="89461" y="730736"/>
                </a:lnTo>
                <a:cubicBezTo>
                  <a:pt x="89461" y="746919"/>
                  <a:pt x="103129" y="760613"/>
                  <a:pt x="119282" y="760613"/>
                </a:cubicBezTo>
                <a:lnTo>
                  <a:pt x="304417" y="760613"/>
                </a:lnTo>
                <a:cubicBezTo>
                  <a:pt x="320570" y="760613"/>
                  <a:pt x="334238" y="746919"/>
                  <a:pt x="334238" y="730736"/>
                </a:cubicBezTo>
                <a:lnTo>
                  <a:pt x="334238" y="702104"/>
                </a:lnTo>
                <a:cubicBezTo>
                  <a:pt x="334238" y="683431"/>
                  <a:pt x="339208" y="664758"/>
                  <a:pt x="350390" y="649820"/>
                </a:cubicBezTo>
                <a:lnTo>
                  <a:pt x="383939" y="603760"/>
                </a:lnTo>
                <a:cubicBezTo>
                  <a:pt x="390151" y="592556"/>
                  <a:pt x="393879" y="581352"/>
                  <a:pt x="393879" y="568903"/>
                </a:cubicBezTo>
                <a:lnTo>
                  <a:pt x="393879" y="278850"/>
                </a:lnTo>
                <a:cubicBezTo>
                  <a:pt x="393879" y="273870"/>
                  <a:pt x="392636" y="272625"/>
                  <a:pt x="387666" y="272625"/>
                </a:cubicBezTo>
                <a:lnTo>
                  <a:pt x="364058" y="272625"/>
                </a:lnTo>
                <a:lnTo>
                  <a:pt x="59641" y="272625"/>
                </a:lnTo>
                <a:close/>
                <a:moveTo>
                  <a:pt x="257009" y="87920"/>
                </a:moveTo>
                <a:cubicBezTo>
                  <a:pt x="265886" y="87920"/>
                  <a:pt x="273495" y="94232"/>
                  <a:pt x="273495" y="103069"/>
                </a:cubicBezTo>
                <a:lnTo>
                  <a:pt x="273495" y="164928"/>
                </a:lnTo>
                <a:cubicBezTo>
                  <a:pt x="273495" y="173765"/>
                  <a:pt x="265886" y="180078"/>
                  <a:pt x="257009" y="180078"/>
                </a:cubicBezTo>
                <a:cubicBezTo>
                  <a:pt x="249401" y="180078"/>
                  <a:pt x="241792" y="173765"/>
                  <a:pt x="241792" y="164928"/>
                </a:cubicBezTo>
                <a:lnTo>
                  <a:pt x="241792" y="103069"/>
                </a:lnTo>
                <a:cubicBezTo>
                  <a:pt x="241792" y="94232"/>
                  <a:pt x="249401" y="87920"/>
                  <a:pt x="257009" y="87920"/>
                </a:cubicBezTo>
                <a:close/>
                <a:moveTo>
                  <a:pt x="169695" y="87920"/>
                </a:moveTo>
                <a:cubicBezTo>
                  <a:pt x="178927" y="87920"/>
                  <a:pt x="185521" y="94232"/>
                  <a:pt x="185521" y="103069"/>
                </a:cubicBezTo>
                <a:lnTo>
                  <a:pt x="185521" y="164928"/>
                </a:lnTo>
                <a:cubicBezTo>
                  <a:pt x="185521" y="173765"/>
                  <a:pt x="178927" y="180078"/>
                  <a:pt x="169695" y="180078"/>
                </a:cubicBezTo>
                <a:cubicBezTo>
                  <a:pt x="160463" y="180078"/>
                  <a:pt x="153869" y="173765"/>
                  <a:pt x="153869" y="164928"/>
                </a:cubicBezTo>
                <a:lnTo>
                  <a:pt x="153869" y="103069"/>
                </a:lnTo>
                <a:cubicBezTo>
                  <a:pt x="153869" y="94232"/>
                  <a:pt x="160463" y="87920"/>
                  <a:pt x="169695" y="87920"/>
                </a:cubicBezTo>
                <a:close/>
                <a:moveTo>
                  <a:pt x="103129" y="29877"/>
                </a:moveTo>
                <a:cubicBezTo>
                  <a:pt x="95674" y="29877"/>
                  <a:pt x="89461" y="36101"/>
                  <a:pt x="89461" y="42325"/>
                </a:cubicBezTo>
                <a:lnTo>
                  <a:pt x="89461" y="241504"/>
                </a:lnTo>
                <a:lnTo>
                  <a:pt x="334238" y="241504"/>
                </a:lnTo>
                <a:lnTo>
                  <a:pt x="334238" y="42325"/>
                </a:lnTo>
                <a:cubicBezTo>
                  <a:pt x="334238" y="36101"/>
                  <a:pt x="328025" y="29877"/>
                  <a:pt x="321813" y="29877"/>
                </a:cubicBezTo>
                <a:close/>
                <a:moveTo>
                  <a:pt x="103129" y="0"/>
                </a:moveTo>
                <a:lnTo>
                  <a:pt x="321813" y="0"/>
                </a:lnTo>
                <a:cubicBezTo>
                  <a:pt x="345420" y="0"/>
                  <a:pt x="364058" y="18673"/>
                  <a:pt x="364058" y="42325"/>
                </a:cubicBezTo>
                <a:lnTo>
                  <a:pt x="364058" y="241504"/>
                </a:lnTo>
                <a:lnTo>
                  <a:pt x="387666" y="241504"/>
                </a:lnTo>
                <a:cubicBezTo>
                  <a:pt x="408789" y="241504"/>
                  <a:pt x="424942" y="258932"/>
                  <a:pt x="424942" y="278850"/>
                </a:cubicBezTo>
                <a:lnTo>
                  <a:pt x="424942" y="568903"/>
                </a:lnTo>
                <a:cubicBezTo>
                  <a:pt x="424942" y="587576"/>
                  <a:pt x="418729" y="606249"/>
                  <a:pt x="407546" y="621188"/>
                </a:cubicBezTo>
                <a:lnTo>
                  <a:pt x="373998" y="667248"/>
                </a:lnTo>
                <a:cubicBezTo>
                  <a:pt x="367786" y="677207"/>
                  <a:pt x="364058" y="689655"/>
                  <a:pt x="364058" y="702104"/>
                </a:cubicBezTo>
                <a:lnTo>
                  <a:pt x="364058" y="730736"/>
                </a:lnTo>
                <a:cubicBezTo>
                  <a:pt x="364058" y="753143"/>
                  <a:pt x="351633" y="773061"/>
                  <a:pt x="334238" y="783020"/>
                </a:cubicBezTo>
                <a:lnTo>
                  <a:pt x="334238" y="853978"/>
                </a:lnTo>
                <a:cubicBezTo>
                  <a:pt x="334238" y="868916"/>
                  <a:pt x="320570" y="882609"/>
                  <a:pt x="304417" y="882609"/>
                </a:cubicBezTo>
                <a:lnTo>
                  <a:pt x="284537" y="882609"/>
                </a:lnTo>
                <a:lnTo>
                  <a:pt x="284537" y="890079"/>
                </a:lnTo>
                <a:cubicBezTo>
                  <a:pt x="284537" y="954812"/>
                  <a:pt x="336723" y="1008341"/>
                  <a:pt x="401334" y="1008341"/>
                </a:cubicBezTo>
                <a:cubicBezTo>
                  <a:pt x="467187" y="1008341"/>
                  <a:pt x="520616" y="954812"/>
                  <a:pt x="520616" y="890079"/>
                </a:cubicBezTo>
                <a:lnTo>
                  <a:pt x="520616" y="662268"/>
                </a:lnTo>
                <a:cubicBezTo>
                  <a:pt x="520616" y="566414"/>
                  <a:pt x="597652" y="490477"/>
                  <a:pt x="692083" y="490477"/>
                </a:cubicBezTo>
                <a:lnTo>
                  <a:pt x="908282" y="490477"/>
                </a:lnTo>
                <a:cubicBezTo>
                  <a:pt x="915737" y="490477"/>
                  <a:pt x="921950" y="496701"/>
                  <a:pt x="921950" y="504170"/>
                </a:cubicBezTo>
                <a:cubicBezTo>
                  <a:pt x="921950" y="512884"/>
                  <a:pt x="915737" y="520354"/>
                  <a:pt x="908282" y="520354"/>
                </a:cubicBezTo>
                <a:lnTo>
                  <a:pt x="692083" y="520354"/>
                </a:lnTo>
                <a:cubicBezTo>
                  <a:pt x="613805" y="520354"/>
                  <a:pt x="550436" y="583842"/>
                  <a:pt x="550436" y="662268"/>
                </a:cubicBezTo>
                <a:lnTo>
                  <a:pt x="550436" y="890079"/>
                </a:lnTo>
                <a:cubicBezTo>
                  <a:pt x="550436" y="972240"/>
                  <a:pt x="484583" y="1038218"/>
                  <a:pt x="401334" y="1038218"/>
                </a:cubicBezTo>
                <a:cubicBezTo>
                  <a:pt x="320570" y="1038218"/>
                  <a:pt x="253474" y="972240"/>
                  <a:pt x="253474" y="890079"/>
                </a:cubicBezTo>
                <a:lnTo>
                  <a:pt x="253474" y="882609"/>
                </a:lnTo>
                <a:lnTo>
                  <a:pt x="170225" y="882609"/>
                </a:lnTo>
                <a:lnTo>
                  <a:pt x="170225" y="890079"/>
                </a:lnTo>
                <a:cubicBezTo>
                  <a:pt x="170225" y="1018300"/>
                  <a:pt x="273354" y="1122868"/>
                  <a:pt x="401334" y="1122868"/>
                </a:cubicBezTo>
                <a:cubicBezTo>
                  <a:pt x="530556" y="1122868"/>
                  <a:pt x="634928" y="1018300"/>
                  <a:pt x="634928" y="890079"/>
                </a:cubicBezTo>
                <a:lnTo>
                  <a:pt x="634928" y="662268"/>
                </a:lnTo>
                <a:cubicBezTo>
                  <a:pt x="634928" y="629902"/>
                  <a:pt x="659778" y="603760"/>
                  <a:pt x="692083" y="603760"/>
                </a:cubicBezTo>
                <a:lnTo>
                  <a:pt x="908282" y="603760"/>
                </a:lnTo>
                <a:cubicBezTo>
                  <a:pt x="915737" y="603760"/>
                  <a:pt x="921950" y="611229"/>
                  <a:pt x="921950" y="619943"/>
                </a:cubicBezTo>
                <a:cubicBezTo>
                  <a:pt x="921950" y="628657"/>
                  <a:pt x="915737" y="633636"/>
                  <a:pt x="908282" y="633636"/>
                </a:cubicBezTo>
                <a:lnTo>
                  <a:pt x="692083" y="633636"/>
                </a:lnTo>
                <a:cubicBezTo>
                  <a:pt x="677173" y="633636"/>
                  <a:pt x="664748" y="647330"/>
                  <a:pt x="664748" y="662268"/>
                </a:cubicBezTo>
                <a:lnTo>
                  <a:pt x="664748" y="890079"/>
                </a:lnTo>
                <a:cubicBezTo>
                  <a:pt x="664748" y="1035728"/>
                  <a:pt x="546709" y="1152745"/>
                  <a:pt x="401334" y="1152745"/>
                </a:cubicBezTo>
                <a:cubicBezTo>
                  <a:pt x="257202" y="1152745"/>
                  <a:pt x="140405" y="1035728"/>
                  <a:pt x="140405" y="890079"/>
                </a:cubicBezTo>
                <a:lnTo>
                  <a:pt x="140405" y="882609"/>
                </a:lnTo>
                <a:lnTo>
                  <a:pt x="118039" y="882609"/>
                </a:lnTo>
                <a:cubicBezTo>
                  <a:pt x="103129" y="882609"/>
                  <a:pt x="90704" y="868916"/>
                  <a:pt x="90704" y="853978"/>
                </a:cubicBezTo>
                <a:lnTo>
                  <a:pt x="90704" y="783020"/>
                </a:lnTo>
                <a:cubicBezTo>
                  <a:pt x="72066" y="773061"/>
                  <a:pt x="59641" y="753143"/>
                  <a:pt x="59641" y="730736"/>
                </a:cubicBezTo>
                <a:lnTo>
                  <a:pt x="59641" y="702104"/>
                </a:lnTo>
                <a:cubicBezTo>
                  <a:pt x="59641" y="689655"/>
                  <a:pt x="55913" y="677207"/>
                  <a:pt x="48458" y="667248"/>
                </a:cubicBezTo>
                <a:lnTo>
                  <a:pt x="16153" y="621188"/>
                </a:lnTo>
                <a:cubicBezTo>
                  <a:pt x="4970" y="606249"/>
                  <a:pt x="0" y="587576"/>
                  <a:pt x="0" y="568903"/>
                </a:cubicBezTo>
                <a:lnTo>
                  <a:pt x="0" y="278850"/>
                </a:lnTo>
                <a:cubicBezTo>
                  <a:pt x="0" y="258932"/>
                  <a:pt x="14910" y="241504"/>
                  <a:pt x="34791" y="241504"/>
                </a:cubicBezTo>
                <a:lnTo>
                  <a:pt x="59641" y="241504"/>
                </a:lnTo>
                <a:lnTo>
                  <a:pt x="59641" y="42325"/>
                </a:lnTo>
                <a:cubicBezTo>
                  <a:pt x="59641" y="18673"/>
                  <a:pt x="79521" y="0"/>
                  <a:pt x="103129" y="0"/>
                </a:cubicBezTo>
                <a:close/>
              </a:path>
            </a:pathLst>
          </a:custGeom>
          <a:solidFill>
            <a:srgbClr val="FFFFFF"/>
          </a:solidFill>
          <a:ln>
            <a:noFill/>
          </a:ln>
          <a:effectLst/>
          <a:extLst>
            <a:ext uri="{91240B29-F687-4F45-9708-019B960494DF}">
              <a14:hiddenLine xmlns:a14="http://schemas.microsoft.com/office/drawing/2010/main" w="9525" cap="flat">
                <a:solidFill>
                  <a:srgbClr val="3E3D5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69" name="TextBox 68">
            <a:extLst>
              <a:ext uri="{FF2B5EF4-FFF2-40B4-BE49-F238E27FC236}">
                <a16:creationId xmlns:a16="http://schemas.microsoft.com/office/drawing/2014/main" id="{7F55B4D2-008B-9741-BD42-B1CC2A288415}"/>
              </a:ext>
            </a:extLst>
          </p:cNvPr>
          <p:cNvSpPr txBox="1"/>
          <p:nvPr/>
        </p:nvSpPr>
        <p:spPr>
          <a:xfrm>
            <a:off x="8320142" y="1777279"/>
            <a:ext cx="2890988" cy="353943"/>
          </a:xfrm>
          <a:prstGeom prst="rect">
            <a:avLst/>
          </a:prstGeom>
          <a:noFill/>
        </p:spPr>
        <p:txBody>
          <a:bodyPr wrap="square" rtlCol="0" anchor="b">
            <a:spAutoFit/>
          </a:bodyPr>
          <a:lstStyle/>
          <a:p>
            <a:r>
              <a:rPr lang="en-US" sz="1700" b="1" spc="-15" dirty="0">
                <a:solidFill>
                  <a:srgbClr val="FFFFFF"/>
                </a:solidFill>
                <a:latin typeface="Poppins" pitchFamily="2" charset="77"/>
                <a:cs typeface="Poppins" pitchFamily="2" charset="77"/>
              </a:rPr>
              <a:t>Model – Evaluate predict</a:t>
            </a:r>
          </a:p>
        </p:txBody>
      </p:sp>
      <p:sp>
        <p:nvSpPr>
          <p:cNvPr id="70" name="TextBox 69">
            <a:extLst>
              <a:ext uri="{FF2B5EF4-FFF2-40B4-BE49-F238E27FC236}">
                <a16:creationId xmlns:a16="http://schemas.microsoft.com/office/drawing/2014/main" id="{C987A5C9-BC3E-9140-B78D-EBC5D73F941F}"/>
              </a:ext>
            </a:extLst>
          </p:cNvPr>
          <p:cNvSpPr txBox="1"/>
          <p:nvPr/>
        </p:nvSpPr>
        <p:spPr>
          <a:xfrm>
            <a:off x="8320142" y="2152610"/>
            <a:ext cx="2890989" cy="300531"/>
          </a:xfrm>
          <a:prstGeom prst="rect">
            <a:avLst/>
          </a:prstGeom>
          <a:noFill/>
        </p:spPr>
        <p:txBody>
          <a:bodyPr wrap="square" rtlCol="0">
            <a:spAutoFit/>
          </a:bodyPr>
          <a:lstStyle/>
          <a:p>
            <a:pPr>
              <a:lnSpc>
                <a:spcPts val="1800"/>
              </a:lnSpc>
            </a:pPr>
            <a:r>
              <a:rPr lang="en-US" sz="1200" spc="-10" dirty="0">
                <a:solidFill>
                  <a:srgbClr val="FFFFFF"/>
                </a:solidFill>
                <a:latin typeface="Arial" panose="020B0604020202020204" pitchFamily="34" charset="0"/>
                <a:cs typeface="Arial" panose="020B0604020202020204" pitchFamily="34" charset="0"/>
              </a:rPr>
              <a:t>https://avocado-hass.herokuapp.com/</a:t>
            </a:r>
          </a:p>
        </p:txBody>
      </p:sp>
      <p:sp>
        <p:nvSpPr>
          <p:cNvPr id="71" name="TextBox 70">
            <a:extLst>
              <a:ext uri="{FF2B5EF4-FFF2-40B4-BE49-F238E27FC236}">
                <a16:creationId xmlns:a16="http://schemas.microsoft.com/office/drawing/2014/main" id="{56C1C102-679C-B84C-85F3-2F7294557DC8}"/>
              </a:ext>
            </a:extLst>
          </p:cNvPr>
          <p:cNvSpPr txBox="1"/>
          <p:nvPr/>
        </p:nvSpPr>
        <p:spPr>
          <a:xfrm>
            <a:off x="8320142" y="2993354"/>
            <a:ext cx="2890988" cy="353943"/>
          </a:xfrm>
          <a:prstGeom prst="rect">
            <a:avLst/>
          </a:prstGeom>
          <a:noFill/>
        </p:spPr>
        <p:txBody>
          <a:bodyPr wrap="square" rtlCol="0" anchor="b">
            <a:spAutoFit/>
          </a:bodyPr>
          <a:lstStyle/>
          <a:p>
            <a:r>
              <a:rPr lang="en-US" sz="1700" b="1" spc="-15" dirty="0" err="1">
                <a:solidFill>
                  <a:srgbClr val="FFFFFF"/>
                </a:solidFill>
                <a:latin typeface="Arial" panose="020B0604020202020204" pitchFamily="34" charset="0"/>
                <a:cs typeface="Arial" panose="020B0604020202020204" pitchFamily="34" charset="0"/>
              </a:rPr>
              <a:t>Tương</a:t>
            </a:r>
            <a:r>
              <a:rPr lang="en-US" sz="1700" b="1" spc="-15" dirty="0">
                <a:solidFill>
                  <a:srgbClr val="FFFFFF"/>
                </a:solidFill>
                <a:latin typeface="Arial" panose="020B0604020202020204" pitchFamily="34" charset="0"/>
                <a:cs typeface="Arial" panose="020B0604020202020204" pitchFamily="34" charset="0"/>
              </a:rPr>
              <a:t> </a:t>
            </a:r>
            <a:r>
              <a:rPr lang="en-US" sz="1700" b="1" spc="-15" dirty="0" err="1">
                <a:solidFill>
                  <a:srgbClr val="FFFFFF"/>
                </a:solidFill>
                <a:latin typeface="Arial" panose="020B0604020202020204" pitchFamily="34" charset="0"/>
                <a:cs typeface="Arial" panose="020B0604020202020204" pitchFamily="34" charset="0"/>
              </a:rPr>
              <a:t>tác</a:t>
            </a:r>
            <a:r>
              <a:rPr lang="en-US" sz="1700" b="1" spc="-15" dirty="0">
                <a:solidFill>
                  <a:srgbClr val="FFFFFF"/>
                </a:solidFill>
                <a:latin typeface="Arial" panose="020B0604020202020204" pitchFamily="34" charset="0"/>
                <a:cs typeface="Arial" panose="020B0604020202020204" pitchFamily="34" charset="0"/>
              </a:rPr>
              <a:t> người </a:t>
            </a:r>
            <a:r>
              <a:rPr lang="en-US" sz="1700" b="1" spc="-15" dirty="0" err="1">
                <a:solidFill>
                  <a:srgbClr val="FFFFFF"/>
                </a:solidFill>
                <a:latin typeface="Arial" panose="020B0604020202020204" pitchFamily="34" charset="0"/>
                <a:cs typeface="Arial" panose="020B0604020202020204" pitchFamily="34" charset="0"/>
              </a:rPr>
              <a:t>dùng</a:t>
            </a:r>
            <a:endParaRPr lang="en-US" sz="1700" b="1" spc="-15" dirty="0">
              <a:solidFill>
                <a:srgbClr val="FFFFFF"/>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B8460F9-F0C9-FF47-8CE3-3041962B8953}"/>
              </a:ext>
            </a:extLst>
          </p:cNvPr>
          <p:cNvSpPr txBox="1"/>
          <p:nvPr/>
        </p:nvSpPr>
        <p:spPr>
          <a:xfrm>
            <a:off x="8320142" y="3368685"/>
            <a:ext cx="2971914" cy="531364"/>
          </a:xfrm>
          <a:prstGeom prst="rect">
            <a:avLst/>
          </a:prstGeom>
          <a:noFill/>
        </p:spPr>
        <p:txBody>
          <a:bodyPr wrap="square" rtlCol="0">
            <a:spAutoFit/>
          </a:bodyPr>
          <a:lstStyle/>
          <a:p>
            <a:pPr marL="228600" indent="-228600">
              <a:lnSpc>
                <a:spcPts val="1800"/>
              </a:lnSpc>
              <a:buAutoNum type="arabicPeriod"/>
            </a:pPr>
            <a:r>
              <a:rPr lang="en-US" sz="1200" spc="-10" dirty="0">
                <a:solidFill>
                  <a:srgbClr val="FFFFFF"/>
                </a:solidFill>
                <a:latin typeface="Arial" panose="020B0604020202020204" pitchFamily="34" charset="0"/>
                <a:cs typeface="Arial" panose="020B0604020202020204" pitchFamily="34" charset="0"/>
              </a:rPr>
              <a:t>Predict avocado price</a:t>
            </a:r>
          </a:p>
          <a:p>
            <a:pPr>
              <a:lnSpc>
                <a:spcPts val="1800"/>
              </a:lnSpc>
            </a:pPr>
            <a:r>
              <a:rPr lang="en-US" sz="1200" spc="-10" dirty="0">
                <a:solidFill>
                  <a:srgbClr val="FFFFFF"/>
                </a:solidFill>
                <a:latin typeface="Arial" panose="020B0604020202020204" pitchFamily="34" charset="0"/>
                <a:cs typeface="Arial" panose="020B0604020202020204" pitchFamily="34" charset="0"/>
              </a:rPr>
              <a:t>https://avocado-hass.herokuapp.com/</a:t>
            </a:r>
          </a:p>
        </p:txBody>
      </p:sp>
      <p:sp>
        <p:nvSpPr>
          <p:cNvPr id="73" name="TextBox 72">
            <a:extLst>
              <a:ext uri="{FF2B5EF4-FFF2-40B4-BE49-F238E27FC236}">
                <a16:creationId xmlns:a16="http://schemas.microsoft.com/office/drawing/2014/main" id="{4B225B97-8AFD-C145-B6FC-C385157E4D8D}"/>
              </a:ext>
            </a:extLst>
          </p:cNvPr>
          <p:cNvSpPr txBox="1"/>
          <p:nvPr/>
        </p:nvSpPr>
        <p:spPr>
          <a:xfrm>
            <a:off x="8320142" y="4212637"/>
            <a:ext cx="2890988" cy="353943"/>
          </a:xfrm>
          <a:prstGeom prst="rect">
            <a:avLst/>
          </a:prstGeom>
          <a:noFill/>
        </p:spPr>
        <p:txBody>
          <a:bodyPr wrap="square" rtlCol="0" anchor="b">
            <a:spAutoFit/>
          </a:bodyPr>
          <a:lstStyle/>
          <a:p>
            <a:r>
              <a:rPr lang="en-US" sz="1700" b="1" spc="-15" dirty="0" err="1">
                <a:solidFill>
                  <a:srgbClr val="FFFFFF"/>
                </a:solidFill>
                <a:latin typeface="Arial" panose="020B0604020202020204" pitchFamily="34" charset="0"/>
                <a:cs typeface="Arial" panose="020B0604020202020204" pitchFamily="34" charset="0"/>
              </a:rPr>
              <a:t>Tương</a:t>
            </a:r>
            <a:r>
              <a:rPr lang="en-US" sz="1700" b="1" spc="-15" dirty="0">
                <a:solidFill>
                  <a:srgbClr val="FFFFFF"/>
                </a:solidFill>
                <a:latin typeface="Arial" panose="020B0604020202020204" pitchFamily="34" charset="0"/>
                <a:cs typeface="Arial" panose="020B0604020202020204" pitchFamily="34" charset="0"/>
              </a:rPr>
              <a:t> </a:t>
            </a:r>
            <a:r>
              <a:rPr lang="en-US" sz="1700" b="1" spc="-15" dirty="0" err="1">
                <a:solidFill>
                  <a:srgbClr val="FFFFFF"/>
                </a:solidFill>
                <a:latin typeface="Arial" panose="020B0604020202020204" pitchFamily="34" charset="0"/>
                <a:cs typeface="Arial" panose="020B0604020202020204" pitchFamily="34" charset="0"/>
              </a:rPr>
              <a:t>tác</a:t>
            </a:r>
            <a:r>
              <a:rPr lang="en-US" sz="1700" b="1" spc="-15" dirty="0">
                <a:solidFill>
                  <a:srgbClr val="FFFFFF"/>
                </a:solidFill>
                <a:latin typeface="Arial" panose="020B0604020202020204" pitchFamily="34" charset="0"/>
                <a:cs typeface="Arial" panose="020B0604020202020204" pitchFamily="34" charset="0"/>
              </a:rPr>
              <a:t> người </a:t>
            </a:r>
            <a:r>
              <a:rPr lang="en-US" sz="1700" b="1" spc="-15" dirty="0" err="1">
                <a:solidFill>
                  <a:srgbClr val="FFFFFF"/>
                </a:solidFill>
                <a:latin typeface="Arial" panose="020B0604020202020204" pitchFamily="34" charset="0"/>
                <a:cs typeface="Arial" panose="020B0604020202020204" pitchFamily="34" charset="0"/>
              </a:rPr>
              <a:t>dùng</a:t>
            </a:r>
            <a:endParaRPr lang="en-US" sz="1700" b="1" spc="-15" dirty="0">
              <a:solidFill>
                <a:srgbClr val="FFFFFF"/>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0C1190D9-06F7-9043-8BC2-6BFB3BF9C182}"/>
              </a:ext>
            </a:extLst>
          </p:cNvPr>
          <p:cNvSpPr txBox="1"/>
          <p:nvPr/>
        </p:nvSpPr>
        <p:spPr>
          <a:xfrm>
            <a:off x="8320142" y="4587968"/>
            <a:ext cx="2890989" cy="531364"/>
          </a:xfrm>
          <a:prstGeom prst="rect">
            <a:avLst/>
          </a:prstGeom>
          <a:noFill/>
        </p:spPr>
        <p:txBody>
          <a:bodyPr wrap="square" rtlCol="0">
            <a:spAutoFit/>
          </a:bodyPr>
          <a:lstStyle/>
          <a:p>
            <a:pPr>
              <a:lnSpc>
                <a:spcPts val="1800"/>
              </a:lnSpc>
            </a:pPr>
            <a:r>
              <a:rPr lang="en-US" sz="1200" spc="-10" dirty="0">
                <a:solidFill>
                  <a:srgbClr val="FFFFFF"/>
                </a:solidFill>
                <a:latin typeface="Arial" panose="020B0604020202020204" pitchFamily="34" charset="0"/>
                <a:cs typeface="Arial" panose="020B0604020202020204" pitchFamily="34" charset="0"/>
              </a:rPr>
              <a:t>1. Time series</a:t>
            </a:r>
          </a:p>
          <a:p>
            <a:pPr>
              <a:lnSpc>
                <a:spcPts val="1800"/>
              </a:lnSpc>
            </a:pPr>
            <a:r>
              <a:rPr lang="en-US" sz="1200" spc="-10" dirty="0">
                <a:solidFill>
                  <a:srgbClr val="FFFFFF"/>
                </a:solidFill>
                <a:latin typeface="Arial" panose="020B0604020202020204" pitchFamily="34" charset="0"/>
                <a:cs typeface="Arial" panose="020B0604020202020204" pitchFamily="34" charset="0"/>
              </a:rPr>
              <a:t>https://avocado-hass.herokuapp.com/</a:t>
            </a:r>
          </a:p>
        </p:txBody>
      </p:sp>
      <p:sp>
        <p:nvSpPr>
          <p:cNvPr id="75" name="TextBox 74">
            <a:extLst>
              <a:ext uri="{FF2B5EF4-FFF2-40B4-BE49-F238E27FC236}">
                <a16:creationId xmlns:a16="http://schemas.microsoft.com/office/drawing/2014/main" id="{00B29D13-9FA6-0D4E-B782-659D6DF9196A}"/>
              </a:ext>
            </a:extLst>
          </p:cNvPr>
          <p:cNvSpPr txBox="1"/>
          <p:nvPr/>
        </p:nvSpPr>
        <p:spPr>
          <a:xfrm>
            <a:off x="8320142" y="5434776"/>
            <a:ext cx="2890988" cy="353943"/>
          </a:xfrm>
          <a:prstGeom prst="rect">
            <a:avLst/>
          </a:prstGeom>
          <a:noFill/>
        </p:spPr>
        <p:txBody>
          <a:bodyPr wrap="square" rtlCol="0" anchor="b">
            <a:spAutoFit/>
          </a:bodyPr>
          <a:lstStyle/>
          <a:p>
            <a:r>
              <a:rPr lang="en-US" sz="1700" b="1" spc="-15" dirty="0">
                <a:solidFill>
                  <a:srgbClr val="FFFFFF"/>
                </a:solidFill>
                <a:latin typeface="Poppins" pitchFamily="2" charset="77"/>
                <a:cs typeface="Poppins" pitchFamily="2" charset="77"/>
              </a:rPr>
              <a:t>TITLE 04</a:t>
            </a:r>
          </a:p>
        </p:txBody>
      </p:sp>
      <p:sp>
        <p:nvSpPr>
          <p:cNvPr id="76" name="TextBox 75">
            <a:extLst>
              <a:ext uri="{FF2B5EF4-FFF2-40B4-BE49-F238E27FC236}">
                <a16:creationId xmlns:a16="http://schemas.microsoft.com/office/drawing/2014/main" id="{17900874-8FCB-884B-861B-8B0CBECFC80B}"/>
              </a:ext>
            </a:extLst>
          </p:cNvPr>
          <p:cNvSpPr txBox="1"/>
          <p:nvPr/>
        </p:nvSpPr>
        <p:spPr>
          <a:xfrm>
            <a:off x="8320142" y="5810107"/>
            <a:ext cx="2890989" cy="770211"/>
          </a:xfrm>
          <a:prstGeom prst="rect">
            <a:avLst/>
          </a:prstGeom>
          <a:noFill/>
        </p:spPr>
        <p:txBody>
          <a:bodyPr wrap="square" rtlCol="0">
            <a:spAutoFit/>
          </a:bodyPr>
          <a:lstStyle/>
          <a:p>
            <a:pPr>
              <a:lnSpc>
                <a:spcPts val="1800"/>
              </a:lnSpc>
            </a:pPr>
            <a:r>
              <a:rPr lang="en-US" sz="1200" spc="-10" dirty="0">
                <a:solidFill>
                  <a:srgbClr val="FFFFFF"/>
                </a:solidFill>
                <a:latin typeface="Poppins" pitchFamily="2" charset="77"/>
                <a:cs typeface="Poppins" pitchFamily="2" charset="77"/>
              </a:rPr>
              <a:t>Make a big impact with professional slides, charts, infographics and more.</a:t>
            </a:r>
          </a:p>
        </p:txBody>
      </p:sp>
      <p:sp>
        <p:nvSpPr>
          <p:cNvPr id="77" name="TextBox 76">
            <a:extLst>
              <a:ext uri="{FF2B5EF4-FFF2-40B4-BE49-F238E27FC236}">
                <a16:creationId xmlns:a16="http://schemas.microsoft.com/office/drawing/2014/main" id="{CBD1F52C-51A8-7847-A2F1-A63BED719A40}"/>
              </a:ext>
            </a:extLst>
          </p:cNvPr>
          <p:cNvSpPr txBox="1"/>
          <p:nvPr/>
        </p:nvSpPr>
        <p:spPr>
          <a:xfrm>
            <a:off x="6206225" y="148128"/>
            <a:ext cx="5983690" cy="1015663"/>
          </a:xfrm>
          <a:prstGeom prst="rect">
            <a:avLst/>
          </a:prstGeom>
          <a:noFill/>
        </p:spPr>
        <p:txBody>
          <a:bodyPr wrap="none" rtlCol="0" anchor="b">
            <a:spAutoFit/>
          </a:bodyPr>
          <a:lstStyle/>
          <a:p>
            <a:pPr algn="r"/>
            <a:r>
              <a:rPr lang="en-US" sz="3000" b="1" i="1" spc="-145" dirty="0">
                <a:solidFill>
                  <a:srgbClr val="002060"/>
                </a:solidFill>
                <a:latin typeface="Arial" panose="020B0604020202020204" pitchFamily="34" charset="0"/>
                <a:cs typeface="Arial" panose="020B0604020202020204" pitchFamily="34" charset="0"/>
              </a:rPr>
              <a:t>MÔ HÌNH SỬ DỤNG, ĐÁNH GIÁ và </a:t>
            </a:r>
          </a:p>
          <a:p>
            <a:pPr algn="r"/>
            <a:r>
              <a:rPr lang="en-US" sz="3000" b="1" i="1" spc="-145" dirty="0">
                <a:solidFill>
                  <a:srgbClr val="002060"/>
                </a:solidFill>
                <a:latin typeface="Arial" panose="020B0604020202020204" pitchFamily="34" charset="0"/>
                <a:cs typeface="Arial" panose="020B0604020202020204" pitchFamily="34" charset="0"/>
              </a:rPr>
              <a:t>TƯƠNG TÁC NGƯỜI DÙNG</a:t>
            </a:r>
          </a:p>
        </p:txBody>
      </p:sp>
      <p:sp>
        <p:nvSpPr>
          <p:cNvPr id="78" name="TextBox 77">
            <a:extLst>
              <a:ext uri="{FF2B5EF4-FFF2-40B4-BE49-F238E27FC236}">
                <a16:creationId xmlns:a16="http://schemas.microsoft.com/office/drawing/2014/main" id="{F15B1BEA-396C-4203-AC09-AFC71109BC4E}"/>
              </a:ext>
            </a:extLst>
          </p:cNvPr>
          <p:cNvSpPr txBox="1"/>
          <p:nvPr/>
        </p:nvSpPr>
        <p:spPr>
          <a:xfrm>
            <a:off x="2010606" y="2679788"/>
            <a:ext cx="2670136" cy="707886"/>
          </a:xfrm>
          <a:prstGeom prst="rect">
            <a:avLst/>
          </a:prstGeom>
          <a:noFill/>
        </p:spPr>
        <p:txBody>
          <a:bodyPr wrap="square" rtlCol="0" anchor="b">
            <a:spAutoFit/>
          </a:bodyPr>
          <a:lstStyle/>
          <a:p>
            <a:pPr algn="r"/>
            <a:r>
              <a:rPr lang="en-US" sz="4000" b="1" i="1" spc="-145" dirty="0">
                <a:solidFill>
                  <a:srgbClr val="00B050"/>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308317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CEDCECA-065D-6F48-816B-2A46018028CA}"/>
              </a:ext>
            </a:extLst>
          </p:cNvPr>
          <p:cNvSpPr>
            <a:spLocks noChangeArrowheads="1"/>
          </p:cNvSpPr>
          <p:nvPr/>
        </p:nvSpPr>
        <p:spPr bwMode="auto">
          <a:xfrm>
            <a:off x="1588" y="1340"/>
            <a:ext cx="3089776" cy="6855322"/>
          </a:xfrm>
          <a:custGeom>
            <a:avLst/>
            <a:gdLst>
              <a:gd name="T0" fmla="*/ 3239686 w 4959"/>
              <a:gd name="T1" fmla="*/ 3594617 h 11008"/>
              <a:gd name="T2" fmla="*/ 3239686 w 4959"/>
              <a:gd name="T3" fmla="*/ 3594617 h 11008"/>
              <a:gd name="T4" fmla="*/ 417539 w 4959"/>
              <a:gd name="T5" fmla="*/ 7188582 h 11008"/>
              <a:gd name="T6" fmla="*/ 0 w 4959"/>
              <a:gd name="T7" fmla="*/ 7188582 h 11008"/>
              <a:gd name="T8" fmla="*/ 0 w 4959"/>
              <a:gd name="T9" fmla="*/ 0 h 11008"/>
              <a:gd name="T10" fmla="*/ 417539 w 4959"/>
              <a:gd name="T11" fmla="*/ 0 h 11008"/>
              <a:gd name="T12" fmla="*/ 417539 w 4959"/>
              <a:gd name="T13" fmla="*/ 0 h 11008"/>
              <a:gd name="T14" fmla="*/ 3239686 w 4959"/>
              <a:gd name="T15" fmla="*/ 3594617 h 110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59" h="11008">
                <a:moveTo>
                  <a:pt x="4958" y="5504"/>
                </a:moveTo>
                <a:lnTo>
                  <a:pt x="4958" y="5504"/>
                </a:lnTo>
                <a:cubicBezTo>
                  <a:pt x="4958" y="8168"/>
                  <a:pt x="3118" y="10403"/>
                  <a:pt x="639" y="11007"/>
                </a:cubicBezTo>
                <a:lnTo>
                  <a:pt x="0" y="11007"/>
                </a:lnTo>
                <a:lnTo>
                  <a:pt x="0" y="0"/>
                </a:lnTo>
                <a:lnTo>
                  <a:pt x="639" y="0"/>
                </a:lnTo>
                <a:cubicBezTo>
                  <a:pt x="3118" y="604"/>
                  <a:pt x="4958" y="2839"/>
                  <a:pt x="4958" y="5504"/>
                </a:cubicBezTo>
              </a:path>
            </a:pathLst>
          </a:custGeom>
          <a:solidFill>
            <a:schemeClr val="accent1"/>
          </a:solidFill>
          <a:ln>
            <a:noFill/>
          </a:ln>
          <a:effectLst/>
        </p:spPr>
        <p:txBody>
          <a:bodyPr wrap="none" anchor="ctr"/>
          <a:lstStyle/>
          <a:p>
            <a:endParaRPr lang="en-US" dirty="0">
              <a:latin typeface="Poppins" pitchFamily="2" charset="77"/>
            </a:endParaRPr>
          </a:p>
        </p:txBody>
      </p:sp>
      <p:sp>
        <p:nvSpPr>
          <p:cNvPr id="15" name="Freeform 3">
            <a:extLst>
              <a:ext uri="{FF2B5EF4-FFF2-40B4-BE49-F238E27FC236}">
                <a16:creationId xmlns:a16="http://schemas.microsoft.com/office/drawing/2014/main" id="{2ADC40EB-19C6-CE4C-BA0F-5C01F3311AEF}"/>
              </a:ext>
            </a:extLst>
          </p:cNvPr>
          <p:cNvSpPr>
            <a:spLocks noChangeArrowheads="1"/>
          </p:cNvSpPr>
          <p:nvPr/>
        </p:nvSpPr>
        <p:spPr bwMode="auto">
          <a:xfrm>
            <a:off x="7158883" y="1340"/>
            <a:ext cx="5031530" cy="6855322"/>
          </a:xfrm>
          <a:custGeom>
            <a:avLst/>
            <a:gdLst>
              <a:gd name="T0" fmla="*/ 5276061 w 8080"/>
              <a:gd name="T1" fmla="*/ 7188582 h 11008"/>
              <a:gd name="T2" fmla="*/ 0 w 8080"/>
              <a:gd name="T3" fmla="*/ 7188582 h 11008"/>
              <a:gd name="T4" fmla="*/ 0 w 8080"/>
              <a:gd name="T5" fmla="*/ 0 h 11008"/>
              <a:gd name="T6" fmla="*/ 5276061 w 8080"/>
              <a:gd name="T7" fmla="*/ 0 h 11008"/>
              <a:gd name="T8" fmla="*/ 5276061 w 8080"/>
              <a:gd name="T9" fmla="*/ 7188582 h 1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0" h="11008">
                <a:moveTo>
                  <a:pt x="8079" y="11007"/>
                </a:moveTo>
                <a:lnTo>
                  <a:pt x="0" y="11007"/>
                </a:lnTo>
                <a:lnTo>
                  <a:pt x="0" y="0"/>
                </a:lnTo>
                <a:lnTo>
                  <a:pt x="8079" y="0"/>
                </a:lnTo>
                <a:lnTo>
                  <a:pt x="8079" y="11007"/>
                </a:lnTo>
              </a:path>
            </a:pathLst>
          </a:custGeom>
          <a:solidFill>
            <a:schemeClr val="accent2"/>
          </a:solidFill>
          <a:ln>
            <a:noFill/>
          </a:ln>
          <a:effectLst/>
        </p:spPr>
        <p:txBody>
          <a:bodyPr wrap="none" anchor="ctr"/>
          <a:lstStyle/>
          <a:p>
            <a:endParaRPr lang="en-US" dirty="0">
              <a:latin typeface="Poppins" pitchFamily="2" charset="77"/>
            </a:endParaRPr>
          </a:p>
        </p:txBody>
      </p:sp>
      <p:sp>
        <p:nvSpPr>
          <p:cNvPr id="16" name="Freeform 4">
            <a:extLst>
              <a:ext uri="{FF2B5EF4-FFF2-40B4-BE49-F238E27FC236}">
                <a16:creationId xmlns:a16="http://schemas.microsoft.com/office/drawing/2014/main" id="{C8A872B3-0DDA-E645-B695-6DD7D182BE9B}"/>
              </a:ext>
            </a:extLst>
          </p:cNvPr>
          <p:cNvSpPr>
            <a:spLocks noChangeArrowheads="1"/>
          </p:cNvSpPr>
          <p:nvPr/>
        </p:nvSpPr>
        <p:spPr bwMode="auto">
          <a:xfrm>
            <a:off x="885951" y="1899189"/>
            <a:ext cx="6558566" cy="3839640"/>
          </a:xfrm>
          <a:custGeom>
            <a:avLst/>
            <a:gdLst>
              <a:gd name="T0" fmla="*/ 6877509 w 10529"/>
              <a:gd name="T1" fmla="*/ 4026010 h 6166"/>
              <a:gd name="T2" fmla="*/ 0 w 10529"/>
              <a:gd name="T3" fmla="*/ 4026010 h 6166"/>
              <a:gd name="T4" fmla="*/ 0 w 10529"/>
              <a:gd name="T5" fmla="*/ 0 h 6166"/>
              <a:gd name="T6" fmla="*/ 6877509 w 10529"/>
              <a:gd name="T7" fmla="*/ 0 h 6166"/>
              <a:gd name="T8" fmla="*/ 6877509 w 10529"/>
              <a:gd name="T9" fmla="*/ 4026010 h 61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29" h="6166">
                <a:moveTo>
                  <a:pt x="10528" y="6165"/>
                </a:moveTo>
                <a:lnTo>
                  <a:pt x="0" y="6165"/>
                </a:lnTo>
                <a:lnTo>
                  <a:pt x="0" y="0"/>
                </a:lnTo>
                <a:lnTo>
                  <a:pt x="10528" y="0"/>
                </a:lnTo>
                <a:lnTo>
                  <a:pt x="10528" y="6165"/>
                </a:lnTo>
              </a:path>
            </a:pathLst>
          </a:custGeom>
          <a:solidFill>
            <a:schemeClr val="bg2"/>
          </a:solidFill>
          <a:ln>
            <a:noFill/>
          </a:ln>
          <a:effectLst/>
        </p:spPr>
        <p:txBody>
          <a:bodyPr wrap="none" anchor="ctr"/>
          <a:lstStyle/>
          <a:p>
            <a:endParaRPr lang="en-US" dirty="0">
              <a:latin typeface="Poppins" pitchFamily="2" charset="77"/>
            </a:endParaRPr>
          </a:p>
        </p:txBody>
      </p:sp>
      <p:sp>
        <p:nvSpPr>
          <p:cNvPr id="17" name="Freeform 5">
            <a:extLst>
              <a:ext uri="{FF2B5EF4-FFF2-40B4-BE49-F238E27FC236}">
                <a16:creationId xmlns:a16="http://schemas.microsoft.com/office/drawing/2014/main" id="{B835195C-D4C6-0649-A983-0E44D4F49D7D}"/>
              </a:ext>
            </a:extLst>
          </p:cNvPr>
          <p:cNvSpPr>
            <a:spLocks noChangeArrowheads="1"/>
          </p:cNvSpPr>
          <p:nvPr/>
        </p:nvSpPr>
        <p:spPr bwMode="auto">
          <a:xfrm>
            <a:off x="1275949" y="1509183"/>
            <a:ext cx="6558566" cy="3839640"/>
          </a:xfrm>
          <a:custGeom>
            <a:avLst/>
            <a:gdLst>
              <a:gd name="T0" fmla="*/ 6877509 w 10529"/>
              <a:gd name="T1" fmla="*/ 4026010 h 6166"/>
              <a:gd name="T2" fmla="*/ 0 w 10529"/>
              <a:gd name="T3" fmla="*/ 4026010 h 6166"/>
              <a:gd name="T4" fmla="*/ 0 w 10529"/>
              <a:gd name="T5" fmla="*/ 0 h 6166"/>
              <a:gd name="T6" fmla="*/ 6877509 w 10529"/>
              <a:gd name="T7" fmla="*/ 0 h 6166"/>
              <a:gd name="T8" fmla="*/ 6877509 w 10529"/>
              <a:gd name="T9" fmla="*/ 4026010 h 61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29" h="6166">
                <a:moveTo>
                  <a:pt x="10528" y="6165"/>
                </a:moveTo>
                <a:lnTo>
                  <a:pt x="0" y="6165"/>
                </a:lnTo>
                <a:lnTo>
                  <a:pt x="0" y="0"/>
                </a:lnTo>
                <a:lnTo>
                  <a:pt x="10528" y="0"/>
                </a:lnTo>
                <a:lnTo>
                  <a:pt x="10528" y="6165"/>
                </a:lnTo>
              </a:path>
            </a:pathLst>
          </a:custGeom>
          <a:solidFill>
            <a:schemeClr val="bg2">
              <a:lumMod val="95000"/>
            </a:schemeClr>
          </a:solidFill>
          <a:ln>
            <a:noFill/>
          </a:ln>
          <a:effectLst/>
        </p:spPr>
        <p:txBody>
          <a:bodyPr wrap="none" anchor="ctr"/>
          <a:lstStyle/>
          <a:p>
            <a:endParaRPr lang="en-US" dirty="0">
              <a:latin typeface="Poppins" pitchFamily="2" charset="77"/>
            </a:endParaRPr>
          </a:p>
        </p:txBody>
      </p:sp>
      <p:pic>
        <p:nvPicPr>
          <p:cNvPr id="4" name="Picture Placeholder 3" descr="A group of people in blue shirts&#10;&#10;Description automatically generated with low confidence">
            <a:extLst>
              <a:ext uri="{FF2B5EF4-FFF2-40B4-BE49-F238E27FC236}">
                <a16:creationId xmlns:a16="http://schemas.microsoft.com/office/drawing/2014/main" id="{F0DBB0D9-11D1-4FE6-B377-4B4B6805BE0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7279" r="7279"/>
          <a:stretch>
            <a:fillRect/>
          </a:stretch>
        </p:blipFill>
        <p:spPr/>
      </p:pic>
      <p:sp>
        <p:nvSpPr>
          <p:cNvPr id="6" name="TextBox 5">
            <a:extLst>
              <a:ext uri="{FF2B5EF4-FFF2-40B4-BE49-F238E27FC236}">
                <a16:creationId xmlns:a16="http://schemas.microsoft.com/office/drawing/2014/main" id="{FE5CF319-AC0A-3643-AE0F-CB0E70539BA7}"/>
              </a:ext>
            </a:extLst>
          </p:cNvPr>
          <p:cNvSpPr txBox="1"/>
          <p:nvPr/>
        </p:nvSpPr>
        <p:spPr>
          <a:xfrm>
            <a:off x="8234174" y="4585826"/>
            <a:ext cx="3195826" cy="308546"/>
          </a:xfrm>
          <a:prstGeom prst="rect">
            <a:avLst/>
          </a:prstGeom>
          <a:noFill/>
        </p:spPr>
        <p:txBody>
          <a:bodyPr wrap="square" rtlCol="0">
            <a:spAutoFit/>
          </a:bodyPr>
          <a:lstStyle/>
          <a:p>
            <a:pPr>
              <a:lnSpc>
                <a:spcPts val="1800"/>
              </a:lnSpc>
            </a:pPr>
            <a:r>
              <a:rPr lang="en-US" sz="1200" spc="-10" dirty="0">
                <a:solidFill>
                  <a:schemeClr val="bg1"/>
                </a:solidFill>
                <a:latin typeface="Poppins" pitchFamily="2" charset="77"/>
                <a:cs typeface="Poppins" pitchFamily="2" charset="77"/>
              </a:rPr>
              <a:t>Big team together</a:t>
            </a:r>
          </a:p>
        </p:txBody>
      </p:sp>
      <p:sp>
        <p:nvSpPr>
          <p:cNvPr id="7" name="TextBox 6">
            <a:extLst>
              <a:ext uri="{FF2B5EF4-FFF2-40B4-BE49-F238E27FC236}">
                <a16:creationId xmlns:a16="http://schemas.microsoft.com/office/drawing/2014/main" id="{A20D7CB7-C81D-234F-A940-F9050B9C2AD3}"/>
              </a:ext>
            </a:extLst>
          </p:cNvPr>
          <p:cNvSpPr txBox="1"/>
          <p:nvPr/>
        </p:nvSpPr>
        <p:spPr>
          <a:xfrm>
            <a:off x="8234174" y="5282412"/>
            <a:ext cx="3195826" cy="785536"/>
          </a:xfrm>
          <a:prstGeom prst="rect">
            <a:avLst/>
          </a:prstGeom>
          <a:noFill/>
        </p:spPr>
        <p:txBody>
          <a:bodyPr wrap="square" rtlCol="0">
            <a:spAutoFit/>
          </a:bodyPr>
          <a:lstStyle/>
          <a:p>
            <a:pPr algn="ctr">
              <a:lnSpc>
                <a:spcPts val="1800"/>
              </a:lnSpc>
            </a:pPr>
            <a:r>
              <a:rPr lang="en-US" sz="2000" b="1" spc="-10" dirty="0">
                <a:solidFill>
                  <a:schemeClr val="bg1"/>
                </a:solidFill>
                <a:latin typeface="Arial" panose="020B0604020202020204" pitchFamily="34" charset="0"/>
                <a:cs typeface="Arial" panose="020B0604020202020204" pitchFamily="34" charset="0"/>
              </a:rPr>
              <a:t>Cảm </a:t>
            </a:r>
            <a:r>
              <a:rPr lang="en-US" sz="2000" b="1" spc="-10" dirty="0" err="1">
                <a:solidFill>
                  <a:schemeClr val="bg1"/>
                </a:solidFill>
                <a:latin typeface="Arial" panose="020B0604020202020204" pitchFamily="34" charset="0"/>
                <a:cs typeface="Arial" panose="020B0604020202020204" pitchFamily="34" charset="0"/>
              </a:rPr>
              <a:t>ơn</a:t>
            </a:r>
            <a:r>
              <a:rPr lang="en-US" sz="2000" b="1" spc="-10" dirty="0">
                <a:solidFill>
                  <a:schemeClr val="bg1"/>
                </a:solidFill>
                <a:latin typeface="Arial" panose="020B0604020202020204" pitchFamily="34" charset="0"/>
                <a:cs typeface="Arial" panose="020B0604020202020204" pitchFamily="34" charset="0"/>
              </a:rPr>
              <a:t> </a:t>
            </a:r>
            <a:r>
              <a:rPr lang="en-US" sz="2000" b="1" spc="-10" dirty="0" err="1">
                <a:solidFill>
                  <a:schemeClr val="bg1"/>
                </a:solidFill>
                <a:latin typeface="Arial" panose="020B0604020202020204" pitchFamily="34" charset="0"/>
                <a:cs typeface="Arial" panose="020B0604020202020204" pitchFamily="34" charset="0"/>
              </a:rPr>
              <a:t>mọi</a:t>
            </a:r>
            <a:r>
              <a:rPr lang="en-US" sz="2000" b="1" spc="-10" dirty="0">
                <a:solidFill>
                  <a:schemeClr val="bg1"/>
                </a:solidFill>
                <a:latin typeface="Arial" panose="020B0604020202020204" pitchFamily="34" charset="0"/>
                <a:cs typeface="Arial" panose="020B0604020202020204" pitchFamily="34" charset="0"/>
              </a:rPr>
              <a:t> người đã </a:t>
            </a:r>
            <a:r>
              <a:rPr lang="en-US" sz="2000" b="1" spc="-10" dirty="0" err="1">
                <a:solidFill>
                  <a:schemeClr val="bg1"/>
                </a:solidFill>
                <a:latin typeface="Arial" panose="020B0604020202020204" pitchFamily="34" charset="0"/>
                <a:cs typeface="Arial" panose="020B0604020202020204" pitchFamily="34" charset="0"/>
              </a:rPr>
              <a:t>lắng</a:t>
            </a:r>
            <a:r>
              <a:rPr lang="en-US" sz="2000" b="1" spc="-10" dirty="0">
                <a:solidFill>
                  <a:schemeClr val="bg1"/>
                </a:solidFill>
                <a:latin typeface="Arial" panose="020B0604020202020204" pitchFamily="34" charset="0"/>
                <a:cs typeface="Arial" panose="020B0604020202020204" pitchFamily="34" charset="0"/>
              </a:rPr>
              <a:t> nghe </a:t>
            </a:r>
            <a:r>
              <a:rPr lang="en-US" sz="2000" b="1" spc="-10" dirty="0" err="1">
                <a:solidFill>
                  <a:schemeClr val="bg1"/>
                </a:solidFill>
                <a:latin typeface="Arial" panose="020B0604020202020204" pitchFamily="34" charset="0"/>
                <a:cs typeface="Arial" panose="020B0604020202020204" pitchFamily="34" charset="0"/>
              </a:rPr>
              <a:t>bài</a:t>
            </a:r>
            <a:r>
              <a:rPr lang="en-US" sz="2000" b="1" spc="-10" dirty="0">
                <a:solidFill>
                  <a:schemeClr val="bg1"/>
                </a:solidFill>
                <a:latin typeface="Arial" panose="020B0604020202020204" pitchFamily="34" charset="0"/>
                <a:cs typeface="Arial" panose="020B0604020202020204" pitchFamily="34" charset="0"/>
              </a:rPr>
              <a:t> </a:t>
            </a:r>
            <a:r>
              <a:rPr lang="en-US" sz="2000" b="1" spc="-10" dirty="0" err="1">
                <a:solidFill>
                  <a:schemeClr val="bg1"/>
                </a:solidFill>
                <a:latin typeface="Arial" panose="020B0604020202020204" pitchFamily="34" charset="0"/>
                <a:cs typeface="Arial" panose="020B0604020202020204" pitchFamily="34" charset="0"/>
              </a:rPr>
              <a:t>thuyết</a:t>
            </a:r>
            <a:r>
              <a:rPr lang="en-US" sz="2000" b="1" spc="-10" dirty="0">
                <a:solidFill>
                  <a:schemeClr val="bg1"/>
                </a:solidFill>
                <a:latin typeface="Arial" panose="020B0604020202020204" pitchFamily="34" charset="0"/>
                <a:cs typeface="Arial" panose="020B0604020202020204" pitchFamily="34" charset="0"/>
              </a:rPr>
              <a:t> trình của big team</a:t>
            </a:r>
          </a:p>
        </p:txBody>
      </p:sp>
      <p:sp>
        <p:nvSpPr>
          <p:cNvPr id="10" name="TextBox 9">
            <a:extLst>
              <a:ext uri="{FF2B5EF4-FFF2-40B4-BE49-F238E27FC236}">
                <a16:creationId xmlns:a16="http://schemas.microsoft.com/office/drawing/2014/main" id="{EE78EFA5-0046-C449-8E14-E60D109FEFAF}"/>
              </a:ext>
            </a:extLst>
          </p:cNvPr>
          <p:cNvSpPr txBox="1"/>
          <p:nvPr/>
        </p:nvSpPr>
        <p:spPr>
          <a:xfrm>
            <a:off x="7256267" y="1962239"/>
            <a:ext cx="4173734" cy="2201885"/>
          </a:xfrm>
          <a:prstGeom prst="rect">
            <a:avLst/>
          </a:prstGeom>
          <a:noFill/>
        </p:spPr>
        <p:txBody>
          <a:bodyPr wrap="square" rtlCol="0" anchor="b">
            <a:spAutoFit/>
          </a:bodyPr>
          <a:lstStyle/>
          <a:p>
            <a:pPr>
              <a:lnSpc>
                <a:spcPts val="8000"/>
              </a:lnSpc>
            </a:pPr>
            <a:r>
              <a:rPr lang="en-US" sz="8750" b="1" spc="-350" dirty="0">
                <a:solidFill>
                  <a:schemeClr val="bg1"/>
                </a:solidFill>
                <a:latin typeface="Poppins" pitchFamily="2" charset="77"/>
                <a:cs typeface="Poppins" pitchFamily="2" charset="77"/>
              </a:rPr>
              <a:t>THANK YOU</a:t>
            </a:r>
          </a:p>
        </p:txBody>
      </p:sp>
    </p:spTree>
    <p:extLst>
      <p:ext uri="{BB962C8B-B14F-4D97-AF65-F5344CB8AC3E}">
        <p14:creationId xmlns:p14="http://schemas.microsoft.com/office/powerpoint/2010/main" val="193540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3928529" y="306186"/>
            <a:ext cx="4334969" cy="553998"/>
          </a:xfrm>
          <a:prstGeom prst="rect">
            <a:avLst/>
          </a:prstGeom>
          <a:noFill/>
        </p:spPr>
        <p:txBody>
          <a:bodyPr wrap="none" rtlCol="0">
            <a:spAutoFit/>
          </a:bodyPr>
          <a:lstStyle/>
          <a:p>
            <a:pPr algn="ctr"/>
            <a:r>
              <a:rPr lang="en-US" sz="3000" b="1" i="1" dirty="0">
                <a:solidFill>
                  <a:srgbClr val="002060"/>
                </a:solidFill>
                <a:latin typeface="Arial" panose="020B0604020202020204" pitchFamily="34" charset="0"/>
                <a:cs typeface="Arial" panose="020B0604020202020204" pitchFamily="34" charset="0"/>
              </a:rPr>
              <a:t>MỤC TIÊU CỦA DỰ ÁN</a:t>
            </a:r>
          </a:p>
        </p:txBody>
      </p:sp>
      <p:grpSp>
        <p:nvGrpSpPr>
          <p:cNvPr id="5" name="Group 4">
            <a:extLst>
              <a:ext uri="{FF2B5EF4-FFF2-40B4-BE49-F238E27FC236}">
                <a16:creationId xmlns:a16="http://schemas.microsoft.com/office/drawing/2014/main" id="{E7D63C38-968D-E042-B446-A18F0FC3A43C}"/>
              </a:ext>
            </a:extLst>
          </p:cNvPr>
          <p:cNvGrpSpPr/>
          <p:nvPr/>
        </p:nvGrpSpPr>
        <p:grpSpPr>
          <a:xfrm>
            <a:off x="9991675" y="1242269"/>
            <a:ext cx="1209726" cy="2780932"/>
            <a:chOff x="18338273" y="2819818"/>
            <a:chExt cx="2419452" cy="5561863"/>
          </a:xfrm>
        </p:grpSpPr>
        <p:sp>
          <p:nvSpPr>
            <p:cNvPr id="6" name="Freeform 1">
              <a:extLst>
                <a:ext uri="{FF2B5EF4-FFF2-40B4-BE49-F238E27FC236}">
                  <a16:creationId xmlns:a16="http://schemas.microsoft.com/office/drawing/2014/main" id="{A1CC552D-2E7D-4A46-A0FE-4E3DE016ADEF}"/>
                </a:ext>
              </a:extLst>
            </p:cNvPr>
            <p:cNvSpPr>
              <a:spLocks noChangeArrowheads="1"/>
            </p:cNvSpPr>
            <p:nvPr/>
          </p:nvSpPr>
          <p:spPr bwMode="auto">
            <a:xfrm>
              <a:off x="18802001" y="2819818"/>
              <a:ext cx="1955724" cy="5561863"/>
            </a:xfrm>
            <a:custGeom>
              <a:avLst/>
              <a:gdLst>
                <a:gd name="T0" fmla="*/ 1497 w 2994"/>
                <a:gd name="T1" fmla="*/ 0 h 8514"/>
                <a:gd name="T2" fmla="*/ 788 w 2994"/>
                <a:gd name="T3" fmla="*/ 0 h 8514"/>
                <a:gd name="T4" fmla="*/ 788 w 2994"/>
                <a:gd name="T5" fmla="*/ 506 h 8514"/>
                <a:gd name="T6" fmla="*/ 788 w 2994"/>
                <a:gd name="T7" fmla="*/ 506 h 8514"/>
                <a:gd name="T8" fmla="*/ 0 w 2994"/>
                <a:gd name="T9" fmla="*/ 4256 h 8514"/>
                <a:gd name="T10" fmla="*/ 0 w 2994"/>
                <a:gd name="T11" fmla="*/ 4256 h 8514"/>
                <a:gd name="T12" fmla="*/ 788 w 2994"/>
                <a:gd name="T13" fmla="*/ 8005 h 8514"/>
                <a:gd name="T14" fmla="*/ 788 w 2994"/>
                <a:gd name="T15" fmla="*/ 8513 h 8514"/>
                <a:gd name="T16" fmla="*/ 1497 w 2994"/>
                <a:gd name="T17" fmla="*/ 8513 h 8514"/>
                <a:gd name="T18" fmla="*/ 1497 w 2994"/>
                <a:gd name="T19" fmla="*/ 8513 h 8514"/>
                <a:gd name="T20" fmla="*/ 2993 w 2994"/>
                <a:gd name="T21" fmla="*/ 4256 h 8514"/>
                <a:gd name="T22" fmla="*/ 2993 w 2994"/>
                <a:gd name="T23" fmla="*/ 4256 h 8514"/>
                <a:gd name="T24" fmla="*/ 1497 w 2994"/>
                <a:gd name="T25" fmla="*/ 0 h 8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4" h="8514">
                  <a:moveTo>
                    <a:pt x="1497" y="0"/>
                  </a:moveTo>
                  <a:lnTo>
                    <a:pt x="788" y="0"/>
                  </a:lnTo>
                  <a:lnTo>
                    <a:pt x="788" y="506"/>
                  </a:lnTo>
                  <a:lnTo>
                    <a:pt x="788" y="506"/>
                  </a:lnTo>
                  <a:cubicBezTo>
                    <a:pt x="319" y="1226"/>
                    <a:pt x="0" y="2635"/>
                    <a:pt x="0" y="4256"/>
                  </a:cubicBezTo>
                  <a:lnTo>
                    <a:pt x="0" y="4256"/>
                  </a:lnTo>
                  <a:cubicBezTo>
                    <a:pt x="0" y="5877"/>
                    <a:pt x="319" y="7287"/>
                    <a:pt x="788" y="8005"/>
                  </a:cubicBezTo>
                  <a:lnTo>
                    <a:pt x="788" y="8513"/>
                  </a:lnTo>
                  <a:lnTo>
                    <a:pt x="1497" y="8513"/>
                  </a:lnTo>
                  <a:lnTo>
                    <a:pt x="1497" y="8513"/>
                  </a:lnTo>
                  <a:cubicBezTo>
                    <a:pt x="2323" y="8513"/>
                    <a:pt x="2993" y="6606"/>
                    <a:pt x="2993" y="4256"/>
                  </a:cubicBezTo>
                  <a:lnTo>
                    <a:pt x="2993" y="4256"/>
                  </a:lnTo>
                  <a:cubicBezTo>
                    <a:pt x="2993" y="1905"/>
                    <a:pt x="2323" y="0"/>
                    <a:pt x="1497" y="0"/>
                  </a:cubicBezTo>
                </a:path>
              </a:pathLst>
            </a:custGeom>
            <a:solidFill>
              <a:schemeClr val="accent5">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6" dirty="0">
                <a:latin typeface="Lato Light" panose="020F0502020204030203" pitchFamily="34" charset="0"/>
              </a:endParaRPr>
            </a:p>
          </p:txBody>
        </p:sp>
        <p:sp>
          <p:nvSpPr>
            <p:cNvPr id="7" name="Freeform 2">
              <a:extLst>
                <a:ext uri="{FF2B5EF4-FFF2-40B4-BE49-F238E27FC236}">
                  <a16:creationId xmlns:a16="http://schemas.microsoft.com/office/drawing/2014/main" id="{B0509394-FFAA-8C4C-A7AD-05AF253C2795}"/>
                </a:ext>
              </a:extLst>
            </p:cNvPr>
            <p:cNvSpPr>
              <a:spLocks noChangeArrowheads="1"/>
            </p:cNvSpPr>
            <p:nvPr/>
          </p:nvSpPr>
          <p:spPr bwMode="auto">
            <a:xfrm>
              <a:off x="18338273" y="2819818"/>
              <a:ext cx="1955726" cy="5561863"/>
            </a:xfrm>
            <a:custGeom>
              <a:avLst/>
              <a:gdLst>
                <a:gd name="T0" fmla="*/ 2991 w 2992"/>
                <a:gd name="T1" fmla="*/ 4256 h 8514"/>
                <a:gd name="T2" fmla="*/ 2991 w 2992"/>
                <a:gd name="T3" fmla="*/ 4256 h 8514"/>
                <a:gd name="T4" fmla="*/ 1496 w 2992"/>
                <a:gd name="T5" fmla="*/ 8513 h 8514"/>
                <a:gd name="T6" fmla="*/ 1496 w 2992"/>
                <a:gd name="T7" fmla="*/ 8513 h 8514"/>
                <a:gd name="T8" fmla="*/ 0 w 2992"/>
                <a:gd name="T9" fmla="*/ 4256 h 8514"/>
                <a:gd name="T10" fmla="*/ 0 w 2992"/>
                <a:gd name="T11" fmla="*/ 4256 h 8514"/>
                <a:gd name="T12" fmla="*/ 1496 w 2992"/>
                <a:gd name="T13" fmla="*/ 0 h 8514"/>
                <a:gd name="T14" fmla="*/ 1496 w 2992"/>
                <a:gd name="T15" fmla="*/ 0 h 8514"/>
                <a:gd name="T16" fmla="*/ 2991 w 2992"/>
                <a:gd name="T17" fmla="*/ 4256 h 8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2" h="8514">
                  <a:moveTo>
                    <a:pt x="2991" y="4256"/>
                  </a:moveTo>
                  <a:lnTo>
                    <a:pt x="2991" y="4256"/>
                  </a:lnTo>
                  <a:cubicBezTo>
                    <a:pt x="2991" y="6606"/>
                    <a:pt x="2322" y="8513"/>
                    <a:pt x="1496" y="8513"/>
                  </a:cubicBezTo>
                  <a:lnTo>
                    <a:pt x="1496" y="8513"/>
                  </a:lnTo>
                  <a:cubicBezTo>
                    <a:pt x="669" y="8513"/>
                    <a:pt x="0" y="6606"/>
                    <a:pt x="0" y="4256"/>
                  </a:cubicBezTo>
                  <a:lnTo>
                    <a:pt x="0" y="4256"/>
                  </a:lnTo>
                  <a:cubicBezTo>
                    <a:pt x="0" y="1905"/>
                    <a:pt x="669" y="0"/>
                    <a:pt x="1496" y="0"/>
                  </a:cubicBezTo>
                  <a:lnTo>
                    <a:pt x="1496" y="0"/>
                  </a:lnTo>
                  <a:cubicBezTo>
                    <a:pt x="2322" y="0"/>
                    <a:pt x="2991" y="1905"/>
                    <a:pt x="2991" y="425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6" dirty="0">
                <a:latin typeface="Lato Light" panose="020F0502020204030203" pitchFamily="34" charset="0"/>
              </a:endParaRPr>
            </a:p>
          </p:txBody>
        </p:sp>
        <p:sp>
          <p:nvSpPr>
            <p:cNvPr id="8" name="Freeform 3">
              <a:extLst>
                <a:ext uri="{FF2B5EF4-FFF2-40B4-BE49-F238E27FC236}">
                  <a16:creationId xmlns:a16="http://schemas.microsoft.com/office/drawing/2014/main" id="{90675AE2-6A70-174A-A4B7-66690DA447B1}"/>
                </a:ext>
              </a:extLst>
            </p:cNvPr>
            <p:cNvSpPr>
              <a:spLocks noChangeArrowheads="1"/>
            </p:cNvSpPr>
            <p:nvPr/>
          </p:nvSpPr>
          <p:spPr bwMode="auto">
            <a:xfrm>
              <a:off x="18459245" y="3381476"/>
              <a:ext cx="1561124" cy="4438547"/>
            </a:xfrm>
            <a:custGeom>
              <a:avLst/>
              <a:gdLst>
                <a:gd name="T0" fmla="*/ 2388 w 2389"/>
                <a:gd name="T1" fmla="*/ 3398 h 6796"/>
                <a:gd name="T2" fmla="*/ 2388 w 2389"/>
                <a:gd name="T3" fmla="*/ 3398 h 6796"/>
                <a:gd name="T4" fmla="*/ 1194 w 2389"/>
                <a:gd name="T5" fmla="*/ 6795 h 6796"/>
                <a:gd name="T6" fmla="*/ 1194 w 2389"/>
                <a:gd name="T7" fmla="*/ 6795 h 6796"/>
                <a:gd name="T8" fmla="*/ 0 w 2389"/>
                <a:gd name="T9" fmla="*/ 3398 h 6796"/>
                <a:gd name="T10" fmla="*/ 0 w 2389"/>
                <a:gd name="T11" fmla="*/ 3398 h 6796"/>
                <a:gd name="T12" fmla="*/ 1194 w 2389"/>
                <a:gd name="T13" fmla="*/ 0 h 6796"/>
                <a:gd name="T14" fmla="*/ 1194 w 2389"/>
                <a:gd name="T15" fmla="*/ 0 h 6796"/>
                <a:gd name="T16" fmla="*/ 2388 w 2389"/>
                <a:gd name="T17" fmla="*/ 3398 h 6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9" h="6796">
                  <a:moveTo>
                    <a:pt x="2388" y="3398"/>
                  </a:moveTo>
                  <a:lnTo>
                    <a:pt x="2388" y="3398"/>
                  </a:lnTo>
                  <a:cubicBezTo>
                    <a:pt x="2388" y="5275"/>
                    <a:pt x="1853" y="6795"/>
                    <a:pt x="1194" y="6795"/>
                  </a:cubicBezTo>
                  <a:lnTo>
                    <a:pt x="1194" y="6795"/>
                  </a:lnTo>
                  <a:cubicBezTo>
                    <a:pt x="534" y="6795"/>
                    <a:pt x="0" y="5275"/>
                    <a:pt x="0" y="3398"/>
                  </a:cubicBezTo>
                  <a:lnTo>
                    <a:pt x="0" y="3398"/>
                  </a:lnTo>
                  <a:cubicBezTo>
                    <a:pt x="0" y="1521"/>
                    <a:pt x="534" y="0"/>
                    <a:pt x="1194" y="0"/>
                  </a:cubicBezTo>
                  <a:lnTo>
                    <a:pt x="1194" y="0"/>
                  </a:lnTo>
                  <a:cubicBezTo>
                    <a:pt x="1853" y="0"/>
                    <a:pt x="2388" y="1521"/>
                    <a:pt x="2388" y="3398"/>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6" dirty="0">
                <a:latin typeface="Lato Light" panose="020F0502020204030203" pitchFamily="34" charset="0"/>
              </a:endParaRPr>
            </a:p>
          </p:txBody>
        </p:sp>
        <p:sp>
          <p:nvSpPr>
            <p:cNvPr id="9" name="Freeform 4">
              <a:extLst>
                <a:ext uri="{FF2B5EF4-FFF2-40B4-BE49-F238E27FC236}">
                  <a16:creationId xmlns:a16="http://schemas.microsoft.com/office/drawing/2014/main" id="{2D027262-B1F0-A843-B7BB-760C6BF3A9CF}"/>
                </a:ext>
              </a:extLst>
            </p:cNvPr>
            <p:cNvSpPr>
              <a:spLocks noChangeArrowheads="1"/>
            </p:cNvSpPr>
            <p:nvPr/>
          </p:nvSpPr>
          <p:spPr bwMode="auto">
            <a:xfrm>
              <a:off x="18597500" y="4020903"/>
              <a:ext cx="1111797" cy="3159693"/>
            </a:xfrm>
            <a:custGeom>
              <a:avLst/>
              <a:gdLst>
                <a:gd name="T0" fmla="*/ 1701 w 1702"/>
                <a:gd name="T1" fmla="*/ 2419 h 4838"/>
                <a:gd name="T2" fmla="*/ 1701 w 1702"/>
                <a:gd name="T3" fmla="*/ 2419 h 4838"/>
                <a:gd name="T4" fmla="*/ 851 w 1702"/>
                <a:gd name="T5" fmla="*/ 4837 h 4838"/>
                <a:gd name="T6" fmla="*/ 851 w 1702"/>
                <a:gd name="T7" fmla="*/ 4837 h 4838"/>
                <a:gd name="T8" fmla="*/ 0 w 1702"/>
                <a:gd name="T9" fmla="*/ 2419 h 4838"/>
                <a:gd name="T10" fmla="*/ 0 w 1702"/>
                <a:gd name="T11" fmla="*/ 2419 h 4838"/>
                <a:gd name="T12" fmla="*/ 851 w 1702"/>
                <a:gd name="T13" fmla="*/ 0 h 4838"/>
                <a:gd name="T14" fmla="*/ 851 w 1702"/>
                <a:gd name="T15" fmla="*/ 0 h 4838"/>
                <a:gd name="T16" fmla="*/ 1701 w 1702"/>
                <a:gd name="T17" fmla="*/ 2419 h 4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2" h="4838">
                  <a:moveTo>
                    <a:pt x="1701" y="2419"/>
                  </a:moveTo>
                  <a:lnTo>
                    <a:pt x="1701" y="2419"/>
                  </a:lnTo>
                  <a:cubicBezTo>
                    <a:pt x="1701" y="3755"/>
                    <a:pt x="1320" y="4837"/>
                    <a:pt x="851" y="4837"/>
                  </a:cubicBezTo>
                  <a:lnTo>
                    <a:pt x="851" y="4837"/>
                  </a:lnTo>
                  <a:cubicBezTo>
                    <a:pt x="381" y="4837"/>
                    <a:pt x="0" y="3755"/>
                    <a:pt x="0" y="2419"/>
                  </a:cubicBezTo>
                  <a:lnTo>
                    <a:pt x="0" y="2419"/>
                  </a:lnTo>
                  <a:cubicBezTo>
                    <a:pt x="0" y="1083"/>
                    <a:pt x="381" y="0"/>
                    <a:pt x="851" y="0"/>
                  </a:cubicBezTo>
                  <a:lnTo>
                    <a:pt x="851" y="0"/>
                  </a:lnTo>
                  <a:cubicBezTo>
                    <a:pt x="1320" y="0"/>
                    <a:pt x="1701" y="1083"/>
                    <a:pt x="1701" y="2419"/>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6" dirty="0">
                <a:latin typeface="Lato Light" panose="020F0502020204030203" pitchFamily="34" charset="0"/>
              </a:endParaRPr>
            </a:p>
          </p:txBody>
        </p:sp>
        <p:sp>
          <p:nvSpPr>
            <p:cNvPr id="10" name="Freeform 5">
              <a:extLst>
                <a:ext uri="{FF2B5EF4-FFF2-40B4-BE49-F238E27FC236}">
                  <a16:creationId xmlns:a16="http://schemas.microsoft.com/office/drawing/2014/main" id="{1A77A657-B487-9C49-8433-D477E8FCFDB6}"/>
                </a:ext>
              </a:extLst>
            </p:cNvPr>
            <p:cNvSpPr>
              <a:spLocks noChangeArrowheads="1"/>
            </p:cNvSpPr>
            <p:nvPr/>
          </p:nvSpPr>
          <p:spPr bwMode="auto">
            <a:xfrm>
              <a:off x="18732874" y="4556639"/>
              <a:ext cx="734476" cy="2088220"/>
            </a:xfrm>
            <a:custGeom>
              <a:avLst/>
              <a:gdLst>
                <a:gd name="T0" fmla="*/ 1123 w 1124"/>
                <a:gd name="T1" fmla="*/ 1597 h 3195"/>
                <a:gd name="T2" fmla="*/ 1123 w 1124"/>
                <a:gd name="T3" fmla="*/ 1597 h 3195"/>
                <a:gd name="T4" fmla="*/ 561 w 1124"/>
                <a:gd name="T5" fmla="*/ 3194 h 3195"/>
                <a:gd name="T6" fmla="*/ 561 w 1124"/>
                <a:gd name="T7" fmla="*/ 3194 h 3195"/>
                <a:gd name="T8" fmla="*/ 0 w 1124"/>
                <a:gd name="T9" fmla="*/ 1597 h 3195"/>
                <a:gd name="T10" fmla="*/ 0 w 1124"/>
                <a:gd name="T11" fmla="*/ 1597 h 3195"/>
                <a:gd name="T12" fmla="*/ 561 w 1124"/>
                <a:gd name="T13" fmla="*/ 0 h 3195"/>
                <a:gd name="T14" fmla="*/ 561 w 1124"/>
                <a:gd name="T15" fmla="*/ 0 h 3195"/>
                <a:gd name="T16" fmla="*/ 1123 w 1124"/>
                <a:gd name="T17" fmla="*/ 159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3195">
                  <a:moveTo>
                    <a:pt x="1123" y="1597"/>
                  </a:moveTo>
                  <a:lnTo>
                    <a:pt x="1123" y="1597"/>
                  </a:lnTo>
                  <a:cubicBezTo>
                    <a:pt x="1123" y="2479"/>
                    <a:pt x="871" y="3194"/>
                    <a:pt x="561" y="3194"/>
                  </a:cubicBezTo>
                  <a:lnTo>
                    <a:pt x="561" y="3194"/>
                  </a:lnTo>
                  <a:cubicBezTo>
                    <a:pt x="252" y="3194"/>
                    <a:pt x="0" y="2479"/>
                    <a:pt x="0" y="1597"/>
                  </a:cubicBezTo>
                  <a:lnTo>
                    <a:pt x="0" y="1597"/>
                  </a:lnTo>
                  <a:cubicBezTo>
                    <a:pt x="0" y="714"/>
                    <a:pt x="252" y="0"/>
                    <a:pt x="561" y="0"/>
                  </a:cubicBezTo>
                  <a:lnTo>
                    <a:pt x="561" y="0"/>
                  </a:lnTo>
                  <a:cubicBezTo>
                    <a:pt x="871" y="0"/>
                    <a:pt x="1123" y="714"/>
                    <a:pt x="1123" y="1597"/>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6" dirty="0">
                <a:latin typeface="Lato Light" panose="020F0502020204030203" pitchFamily="34" charset="0"/>
              </a:endParaRPr>
            </a:p>
          </p:txBody>
        </p:sp>
        <p:sp>
          <p:nvSpPr>
            <p:cNvPr id="11" name="Freeform 6">
              <a:extLst>
                <a:ext uri="{FF2B5EF4-FFF2-40B4-BE49-F238E27FC236}">
                  <a16:creationId xmlns:a16="http://schemas.microsoft.com/office/drawing/2014/main" id="{395D5CC2-D8B4-A54A-91DB-280770111C15}"/>
                </a:ext>
              </a:extLst>
            </p:cNvPr>
            <p:cNvSpPr>
              <a:spLocks noChangeArrowheads="1"/>
            </p:cNvSpPr>
            <p:nvPr/>
          </p:nvSpPr>
          <p:spPr bwMode="auto">
            <a:xfrm>
              <a:off x="18885530" y="5132700"/>
              <a:ext cx="328354" cy="936099"/>
            </a:xfrm>
            <a:custGeom>
              <a:avLst/>
              <a:gdLst>
                <a:gd name="T0" fmla="*/ 503 w 504"/>
                <a:gd name="T1" fmla="*/ 716 h 1432"/>
                <a:gd name="T2" fmla="*/ 503 w 504"/>
                <a:gd name="T3" fmla="*/ 716 h 1432"/>
                <a:gd name="T4" fmla="*/ 252 w 504"/>
                <a:gd name="T5" fmla="*/ 1431 h 1432"/>
                <a:gd name="T6" fmla="*/ 252 w 504"/>
                <a:gd name="T7" fmla="*/ 1431 h 1432"/>
                <a:gd name="T8" fmla="*/ 0 w 504"/>
                <a:gd name="T9" fmla="*/ 716 h 1432"/>
                <a:gd name="T10" fmla="*/ 0 w 504"/>
                <a:gd name="T11" fmla="*/ 716 h 1432"/>
                <a:gd name="T12" fmla="*/ 252 w 504"/>
                <a:gd name="T13" fmla="*/ 0 h 1432"/>
                <a:gd name="T14" fmla="*/ 252 w 504"/>
                <a:gd name="T15" fmla="*/ 0 h 1432"/>
                <a:gd name="T16" fmla="*/ 503 w 504"/>
                <a:gd name="T17" fmla="*/ 716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 h="1432">
                  <a:moveTo>
                    <a:pt x="503" y="716"/>
                  </a:moveTo>
                  <a:lnTo>
                    <a:pt x="503" y="716"/>
                  </a:lnTo>
                  <a:cubicBezTo>
                    <a:pt x="503" y="1112"/>
                    <a:pt x="390" y="1431"/>
                    <a:pt x="252" y="1431"/>
                  </a:cubicBezTo>
                  <a:lnTo>
                    <a:pt x="252" y="1431"/>
                  </a:lnTo>
                  <a:cubicBezTo>
                    <a:pt x="113" y="1431"/>
                    <a:pt x="0" y="1112"/>
                    <a:pt x="0" y="716"/>
                  </a:cubicBezTo>
                  <a:lnTo>
                    <a:pt x="0" y="716"/>
                  </a:lnTo>
                  <a:cubicBezTo>
                    <a:pt x="0" y="321"/>
                    <a:pt x="113" y="0"/>
                    <a:pt x="252" y="0"/>
                  </a:cubicBezTo>
                  <a:lnTo>
                    <a:pt x="252" y="0"/>
                  </a:lnTo>
                  <a:cubicBezTo>
                    <a:pt x="390" y="0"/>
                    <a:pt x="503" y="321"/>
                    <a:pt x="503" y="71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6" dirty="0">
                <a:latin typeface="Lato Light" panose="020F0502020204030203" pitchFamily="34" charset="0"/>
              </a:endParaRPr>
            </a:p>
          </p:txBody>
        </p:sp>
      </p:grpSp>
      <p:sp>
        <p:nvSpPr>
          <p:cNvPr id="12" name="Right Arrow 11">
            <a:extLst>
              <a:ext uri="{FF2B5EF4-FFF2-40B4-BE49-F238E27FC236}">
                <a16:creationId xmlns:a16="http://schemas.microsoft.com/office/drawing/2014/main" id="{8BAE46F2-1075-4B44-AC66-234419715D7A}"/>
              </a:ext>
            </a:extLst>
          </p:cNvPr>
          <p:cNvSpPr/>
          <p:nvPr/>
        </p:nvSpPr>
        <p:spPr>
          <a:xfrm rot="20602143">
            <a:off x="912780" y="3802770"/>
            <a:ext cx="9644339" cy="393881"/>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13" name="Oval 12">
            <a:extLst>
              <a:ext uri="{FF2B5EF4-FFF2-40B4-BE49-F238E27FC236}">
                <a16:creationId xmlns:a16="http://schemas.microsoft.com/office/drawing/2014/main" id="{77D46AAF-9204-0D47-8029-7C19F932B25F}"/>
              </a:ext>
            </a:extLst>
          </p:cNvPr>
          <p:cNvSpPr/>
          <p:nvPr/>
        </p:nvSpPr>
        <p:spPr>
          <a:xfrm>
            <a:off x="1587934" y="4656571"/>
            <a:ext cx="900546" cy="900546"/>
          </a:xfrm>
          <a:prstGeom prst="ellipse">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14" name="Oval 13">
            <a:extLst>
              <a:ext uri="{FF2B5EF4-FFF2-40B4-BE49-F238E27FC236}">
                <a16:creationId xmlns:a16="http://schemas.microsoft.com/office/drawing/2014/main" id="{AD9E48D4-DA00-8F41-919F-DFF5323DFFF6}"/>
              </a:ext>
            </a:extLst>
          </p:cNvPr>
          <p:cNvSpPr/>
          <p:nvPr/>
        </p:nvSpPr>
        <p:spPr>
          <a:xfrm>
            <a:off x="3719246" y="4011771"/>
            <a:ext cx="900546" cy="900546"/>
          </a:xfrm>
          <a:prstGeom prst="ellipse">
            <a:avLst/>
          </a:pr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15" name="Oval 14">
            <a:extLst>
              <a:ext uri="{FF2B5EF4-FFF2-40B4-BE49-F238E27FC236}">
                <a16:creationId xmlns:a16="http://schemas.microsoft.com/office/drawing/2014/main" id="{9AC0F421-DB3E-0949-9AB5-AA73850C36FB}"/>
              </a:ext>
            </a:extLst>
          </p:cNvPr>
          <p:cNvSpPr/>
          <p:nvPr/>
        </p:nvSpPr>
        <p:spPr>
          <a:xfrm>
            <a:off x="5850557" y="3376938"/>
            <a:ext cx="900546" cy="900546"/>
          </a:xfrm>
          <a:prstGeom prst="ellipse">
            <a:avLst/>
          </a:prstGeom>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useBgFill="1">
        <p:nvSpPr>
          <p:cNvPr id="16" name="Oval 15">
            <a:extLst>
              <a:ext uri="{FF2B5EF4-FFF2-40B4-BE49-F238E27FC236}">
                <a16:creationId xmlns:a16="http://schemas.microsoft.com/office/drawing/2014/main" id="{5AE13B51-7DAB-D542-BCE2-1F6485E371E8}"/>
              </a:ext>
            </a:extLst>
          </p:cNvPr>
          <p:cNvSpPr/>
          <p:nvPr/>
        </p:nvSpPr>
        <p:spPr>
          <a:xfrm>
            <a:off x="7981869" y="2750237"/>
            <a:ext cx="900546" cy="900546"/>
          </a:xfrm>
          <a:prstGeom prst="ellipse">
            <a:avLst/>
          </a:prstGeom>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17" name="Freeform 690">
            <a:extLst>
              <a:ext uri="{FF2B5EF4-FFF2-40B4-BE49-F238E27FC236}">
                <a16:creationId xmlns:a16="http://schemas.microsoft.com/office/drawing/2014/main" id="{1074318C-429A-6647-8280-4F92775A9BB1}"/>
              </a:ext>
            </a:extLst>
          </p:cNvPr>
          <p:cNvSpPr>
            <a:spLocks noChangeArrowheads="1"/>
          </p:cNvSpPr>
          <p:nvPr/>
        </p:nvSpPr>
        <p:spPr bwMode="auto">
          <a:xfrm>
            <a:off x="1767019" y="4864712"/>
            <a:ext cx="542376" cy="484263"/>
          </a:xfrm>
          <a:custGeom>
            <a:avLst/>
            <a:gdLst/>
            <a:ahLst/>
            <a:cxnLst/>
            <a:rect l="0" t="0" r="r" b="b"/>
            <a:pathLst>
              <a:path w="310790" h="277453">
                <a:moveTo>
                  <a:pt x="301056" y="246940"/>
                </a:moveTo>
                <a:cubicBezTo>
                  <a:pt x="299975" y="247299"/>
                  <a:pt x="298893" y="247299"/>
                  <a:pt x="297812" y="248017"/>
                </a:cubicBezTo>
                <a:cubicBezTo>
                  <a:pt x="297451" y="248017"/>
                  <a:pt x="297091" y="248017"/>
                  <a:pt x="296730" y="248376"/>
                </a:cubicBezTo>
                <a:cubicBezTo>
                  <a:pt x="296009" y="248376"/>
                  <a:pt x="294928" y="249093"/>
                  <a:pt x="293846" y="249452"/>
                </a:cubicBezTo>
                <a:cubicBezTo>
                  <a:pt x="293846" y="249452"/>
                  <a:pt x="293846" y="249452"/>
                  <a:pt x="293846" y="249811"/>
                </a:cubicBezTo>
                <a:cubicBezTo>
                  <a:pt x="292765" y="250170"/>
                  <a:pt x="291683" y="250888"/>
                  <a:pt x="290602" y="251606"/>
                </a:cubicBezTo>
                <a:lnTo>
                  <a:pt x="290241" y="251965"/>
                </a:lnTo>
                <a:cubicBezTo>
                  <a:pt x="289160" y="252683"/>
                  <a:pt x="288439" y="253760"/>
                  <a:pt x="287718" y="254478"/>
                </a:cubicBezTo>
                <a:cubicBezTo>
                  <a:pt x="286636" y="255196"/>
                  <a:pt x="285915" y="255914"/>
                  <a:pt x="285194" y="256991"/>
                </a:cubicBezTo>
                <a:cubicBezTo>
                  <a:pt x="285194" y="257350"/>
                  <a:pt x="285194" y="257350"/>
                  <a:pt x="284834" y="257709"/>
                </a:cubicBezTo>
                <a:cubicBezTo>
                  <a:pt x="284113" y="258786"/>
                  <a:pt x="283752" y="259504"/>
                  <a:pt x="283031" y="260581"/>
                </a:cubicBezTo>
                <a:cubicBezTo>
                  <a:pt x="283031" y="260940"/>
                  <a:pt x="283031" y="260940"/>
                  <a:pt x="283031" y="260940"/>
                </a:cubicBezTo>
                <a:cubicBezTo>
                  <a:pt x="282310" y="261658"/>
                  <a:pt x="281950" y="262735"/>
                  <a:pt x="281589" y="263812"/>
                </a:cubicBezTo>
                <a:cubicBezTo>
                  <a:pt x="281589" y="264171"/>
                  <a:pt x="281589" y="264171"/>
                  <a:pt x="281229" y="264530"/>
                </a:cubicBezTo>
                <a:cubicBezTo>
                  <a:pt x="280868" y="265607"/>
                  <a:pt x="280508" y="266684"/>
                  <a:pt x="280508" y="267761"/>
                </a:cubicBezTo>
                <a:cubicBezTo>
                  <a:pt x="280508" y="267761"/>
                  <a:pt x="280508" y="267761"/>
                  <a:pt x="280508" y="268120"/>
                </a:cubicBezTo>
                <a:lnTo>
                  <a:pt x="300696" y="268120"/>
                </a:lnTo>
                <a:cubicBezTo>
                  <a:pt x="301056" y="268120"/>
                  <a:pt x="301056" y="267761"/>
                  <a:pt x="301056" y="267402"/>
                </a:cubicBezTo>
                <a:lnTo>
                  <a:pt x="301056" y="246940"/>
                </a:lnTo>
                <a:close/>
                <a:moveTo>
                  <a:pt x="56998" y="246940"/>
                </a:moveTo>
                <a:lnTo>
                  <a:pt x="56998" y="267402"/>
                </a:lnTo>
                <a:cubicBezTo>
                  <a:pt x="56998" y="267761"/>
                  <a:pt x="57358" y="268120"/>
                  <a:pt x="57358" y="268120"/>
                </a:cubicBezTo>
                <a:lnTo>
                  <a:pt x="78267" y="268120"/>
                </a:lnTo>
                <a:cubicBezTo>
                  <a:pt x="78267" y="267761"/>
                  <a:pt x="78267" y="267761"/>
                  <a:pt x="78267" y="267761"/>
                </a:cubicBezTo>
                <a:cubicBezTo>
                  <a:pt x="77907" y="266684"/>
                  <a:pt x="77546" y="265607"/>
                  <a:pt x="77186" y="264171"/>
                </a:cubicBezTo>
                <a:cubicBezTo>
                  <a:pt x="77186" y="264171"/>
                  <a:pt x="77186" y="263812"/>
                  <a:pt x="76825" y="263812"/>
                </a:cubicBezTo>
                <a:cubicBezTo>
                  <a:pt x="76825" y="262735"/>
                  <a:pt x="76465" y="261658"/>
                  <a:pt x="75744" y="260940"/>
                </a:cubicBezTo>
                <a:cubicBezTo>
                  <a:pt x="75744" y="260940"/>
                  <a:pt x="75744" y="260581"/>
                  <a:pt x="75744" y="260222"/>
                </a:cubicBezTo>
                <a:cubicBezTo>
                  <a:pt x="75023" y="259145"/>
                  <a:pt x="74302" y="258427"/>
                  <a:pt x="73581" y="257350"/>
                </a:cubicBezTo>
                <a:cubicBezTo>
                  <a:pt x="73581" y="257350"/>
                  <a:pt x="73220" y="256991"/>
                  <a:pt x="73220" y="256632"/>
                </a:cubicBezTo>
                <a:cubicBezTo>
                  <a:pt x="72499" y="255914"/>
                  <a:pt x="71778" y="255196"/>
                  <a:pt x="71057" y="254119"/>
                </a:cubicBezTo>
                <a:cubicBezTo>
                  <a:pt x="69976" y="253401"/>
                  <a:pt x="69255" y="252324"/>
                  <a:pt x="68173" y="251965"/>
                </a:cubicBezTo>
                <a:cubicBezTo>
                  <a:pt x="68173" y="251606"/>
                  <a:pt x="67813" y="251606"/>
                  <a:pt x="67452" y="251606"/>
                </a:cubicBezTo>
                <a:cubicBezTo>
                  <a:pt x="66731" y="250529"/>
                  <a:pt x="65650" y="250170"/>
                  <a:pt x="64568" y="249452"/>
                </a:cubicBezTo>
                <a:cubicBezTo>
                  <a:pt x="64568" y="249452"/>
                  <a:pt x="64568" y="249452"/>
                  <a:pt x="64208" y="249452"/>
                </a:cubicBezTo>
                <a:cubicBezTo>
                  <a:pt x="63487" y="248734"/>
                  <a:pt x="62405" y="248376"/>
                  <a:pt x="61324" y="248017"/>
                </a:cubicBezTo>
                <a:cubicBezTo>
                  <a:pt x="60963" y="248017"/>
                  <a:pt x="60963" y="248017"/>
                  <a:pt x="60603" y="248017"/>
                </a:cubicBezTo>
                <a:cubicBezTo>
                  <a:pt x="59521" y="247299"/>
                  <a:pt x="58440" y="246940"/>
                  <a:pt x="57358" y="246940"/>
                </a:cubicBezTo>
                <a:cubicBezTo>
                  <a:pt x="56998" y="246940"/>
                  <a:pt x="56998" y="246940"/>
                  <a:pt x="56998" y="246940"/>
                </a:cubicBezTo>
                <a:close/>
                <a:moveTo>
                  <a:pt x="244034" y="195069"/>
                </a:moveTo>
                <a:cubicBezTo>
                  <a:pt x="240444" y="195069"/>
                  <a:pt x="237932" y="197940"/>
                  <a:pt x="237932" y="201170"/>
                </a:cubicBezTo>
                <a:lnTo>
                  <a:pt x="237932" y="211220"/>
                </a:lnTo>
                <a:cubicBezTo>
                  <a:pt x="237932" y="214809"/>
                  <a:pt x="240444" y="217680"/>
                  <a:pt x="244034" y="217680"/>
                </a:cubicBezTo>
                <a:lnTo>
                  <a:pt x="254083" y="217680"/>
                </a:lnTo>
                <a:cubicBezTo>
                  <a:pt x="257672" y="217680"/>
                  <a:pt x="260185" y="214809"/>
                  <a:pt x="260185" y="211220"/>
                </a:cubicBezTo>
                <a:lnTo>
                  <a:pt x="260185" y="201170"/>
                </a:lnTo>
                <a:cubicBezTo>
                  <a:pt x="260185" y="197940"/>
                  <a:pt x="257672" y="195069"/>
                  <a:pt x="254083" y="195069"/>
                </a:cubicBezTo>
                <a:lnTo>
                  <a:pt x="244034" y="195069"/>
                </a:lnTo>
                <a:close/>
                <a:moveTo>
                  <a:pt x="102746" y="195069"/>
                </a:moveTo>
                <a:cubicBezTo>
                  <a:pt x="99156" y="195069"/>
                  <a:pt x="96643" y="197940"/>
                  <a:pt x="96643" y="201170"/>
                </a:cubicBezTo>
                <a:lnTo>
                  <a:pt x="96643" y="211220"/>
                </a:lnTo>
                <a:cubicBezTo>
                  <a:pt x="96643" y="214809"/>
                  <a:pt x="99156" y="217680"/>
                  <a:pt x="102746" y="217680"/>
                </a:cubicBezTo>
                <a:lnTo>
                  <a:pt x="113154" y="217680"/>
                </a:lnTo>
                <a:cubicBezTo>
                  <a:pt x="116384" y="217680"/>
                  <a:pt x="118897" y="214809"/>
                  <a:pt x="118897" y="211220"/>
                </a:cubicBezTo>
                <a:lnTo>
                  <a:pt x="118897" y="201170"/>
                </a:lnTo>
                <a:cubicBezTo>
                  <a:pt x="118897" y="197940"/>
                  <a:pt x="116384" y="195069"/>
                  <a:pt x="113154" y="195069"/>
                </a:cubicBezTo>
                <a:lnTo>
                  <a:pt x="102746" y="195069"/>
                </a:lnTo>
                <a:close/>
                <a:moveTo>
                  <a:pt x="244034" y="185737"/>
                </a:moveTo>
                <a:lnTo>
                  <a:pt x="254083" y="185737"/>
                </a:lnTo>
                <a:cubicBezTo>
                  <a:pt x="262697" y="185737"/>
                  <a:pt x="269516" y="192556"/>
                  <a:pt x="269516" y="201170"/>
                </a:cubicBezTo>
                <a:lnTo>
                  <a:pt x="269516" y="211220"/>
                </a:lnTo>
                <a:cubicBezTo>
                  <a:pt x="269516" y="219834"/>
                  <a:pt x="262697" y="226653"/>
                  <a:pt x="254083" y="226653"/>
                </a:cubicBezTo>
                <a:lnTo>
                  <a:pt x="244034" y="226653"/>
                </a:lnTo>
                <a:cubicBezTo>
                  <a:pt x="235420" y="226653"/>
                  <a:pt x="228600" y="219834"/>
                  <a:pt x="228600" y="211220"/>
                </a:cubicBezTo>
                <a:lnTo>
                  <a:pt x="228600" y="201170"/>
                </a:lnTo>
                <a:cubicBezTo>
                  <a:pt x="228600" y="192556"/>
                  <a:pt x="235420" y="185737"/>
                  <a:pt x="244034" y="185737"/>
                </a:cubicBezTo>
                <a:close/>
                <a:moveTo>
                  <a:pt x="102746" y="185737"/>
                </a:moveTo>
                <a:lnTo>
                  <a:pt x="113154" y="185737"/>
                </a:lnTo>
                <a:cubicBezTo>
                  <a:pt x="121409" y="185737"/>
                  <a:pt x="128228" y="192556"/>
                  <a:pt x="128228" y="201170"/>
                </a:cubicBezTo>
                <a:lnTo>
                  <a:pt x="128228" y="211220"/>
                </a:lnTo>
                <a:cubicBezTo>
                  <a:pt x="128228" y="219834"/>
                  <a:pt x="121409" y="226653"/>
                  <a:pt x="113154" y="226653"/>
                </a:cubicBezTo>
                <a:lnTo>
                  <a:pt x="102746" y="226653"/>
                </a:lnTo>
                <a:cubicBezTo>
                  <a:pt x="94490" y="226653"/>
                  <a:pt x="87312" y="219834"/>
                  <a:pt x="87312" y="211220"/>
                </a:cubicBezTo>
                <a:lnTo>
                  <a:pt x="87312" y="201170"/>
                </a:lnTo>
                <a:cubicBezTo>
                  <a:pt x="87312" y="192556"/>
                  <a:pt x="94490" y="185737"/>
                  <a:pt x="102746" y="185737"/>
                </a:cubicBezTo>
                <a:close/>
                <a:moveTo>
                  <a:pt x="178228" y="160337"/>
                </a:moveTo>
                <a:cubicBezTo>
                  <a:pt x="181151" y="160337"/>
                  <a:pt x="182978" y="162504"/>
                  <a:pt x="182978" y="165031"/>
                </a:cubicBezTo>
                <a:lnTo>
                  <a:pt x="182978" y="169725"/>
                </a:lnTo>
                <a:cubicBezTo>
                  <a:pt x="190651" y="171169"/>
                  <a:pt x="196862" y="175863"/>
                  <a:pt x="199785" y="182363"/>
                </a:cubicBezTo>
                <a:cubicBezTo>
                  <a:pt x="200516" y="184890"/>
                  <a:pt x="199785" y="187779"/>
                  <a:pt x="196862" y="188862"/>
                </a:cubicBezTo>
                <a:cubicBezTo>
                  <a:pt x="194670" y="189584"/>
                  <a:pt x="191747" y="188501"/>
                  <a:pt x="190651" y="185974"/>
                </a:cubicBezTo>
                <a:cubicBezTo>
                  <a:pt x="188824" y="181641"/>
                  <a:pt x="184074" y="178752"/>
                  <a:pt x="178228" y="178752"/>
                </a:cubicBezTo>
                <a:cubicBezTo>
                  <a:pt x="170921" y="178752"/>
                  <a:pt x="165075" y="183807"/>
                  <a:pt x="165075" y="190307"/>
                </a:cubicBezTo>
                <a:cubicBezTo>
                  <a:pt x="165075" y="197889"/>
                  <a:pt x="169459" y="201500"/>
                  <a:pt x="178228" y="201500"/>
                </a:cubicBezTo>
                <a:cubicBezTo>
                  <a:pt x="195401" y="201500"/>
                  <a:pt x="201247" y="212332"/>
                  <a:pt x="201247" y="222443"/>
                </a:cubicBezTo>
                <a:cubicBezTo>
                  <a:pt x="201247" y="232553"/>
                  <a:pt x="193574" y="240858"/>
                  <a:pt x="182978" y="242663"/>
                </a:cubicBezTo>
                <a:lnTo>
                  <a:pt x="182978" y="247357"/>
                </a:lnTo>
                <a:cubicBezTo>
                  <a:pt x="182978" y="250246"/>
                  <a:pt x="181151" y="252051"/>
                  <a:pt x="178228" y="252051"/>
                </a:cubicBezTo>
                <a:cubicBezTo>
                  <a:pt x="175671" y="252051"/>
                  <a:pt x="173479" y="250246"/>
                  <a:pt x="173479" y="247357"/>
                </a:cubicBezTo>
                <a:lnTo>
                  <a:pt x="173479" y="242663"/>
                </a:lnTo>
                <a:cubicBezTo>
                  <a:pt x="166536" y="241219"/>
                  <a:pt x="159960" y="236525"/>
                  <a:pt x="157402" y="230025"/>
                </a:cubicBezTo>
                <a:cubicBezTo>
                  <a:pt x="156306" y="227859"/>
                  <a:pt x="157402" y="224970"/>
                  <a:pt x="159960" y="223887"/>
                </a:cubicBezTo>
                <a:cubicBezTo>
                  <a:pt x="162152" y="222804"/>
                  <a:pt x="165075" y="223887"/>
                  <a:pt x="166171" y="226414"/>
                </a:cubicBezTo>
                <a:cubicBezTo>
                  <a:pt x="167998" y="230747"/>
                  <a:pt x="173113" y="233997"/>
                  <a:pt x="178594" y="233997"/>
                </a:cubicBezTo>
                <a:cubicBezTo>
                  <a:pt x="185901" y="233997"/>
                  <a:pt x="191747" y="228942"/>
                  <a:pt x="191747" y="222443"/>
                </a:cubicBezTo>
                <a:cubicBezTo>
                  <a:pt x="191747" y="214860"/>
                  <a:pt x="186997" y="210888"/>
                  <a:pt x="178228" y="210888"/>
                </a:cubicBezTo>
                <a:cubicBezTo>
                  <a:pt x="161421" y="210888"/>
                  <a:pt x="155575" y="200056"/>
                  <a:pt x="155575" y="190307"/>
                </a:cubicBezTo>
                <a:cubicBezTo>
                  <a:pt x="155575" y="180196"/>
                  <a:pt x="163248" y="171530"/>
                  <a:pt x="173479" y="169725"/>
                </a:cubicBezTo>
                <a:lnTo>
                  <a:pt x="173479" y="165031"/>
                </a:lnTo>
                <a:cubicBezTo>
                  <a:pt x="173479" y="162504"/>
                  <a:pt x="175671" y="160337"/>
                  <a:pt x="178228" y="160337"/>
                </a:cubicBezTo>
                <a:close/>
                <a:moveTo>
                  <a:pt x="280508" y="144271"/>
                </a:moveTo>
                <a:cubicBezTo>
                  <a:pt x="280508" y="145707"/>
                  <a:pt x="280868" y="146783"/>
                  <a:pt x="281229" y="147860"/>
                </a:cubicBezTo>
                <a:cubicBezTo>
                  <a:pt x="281589" y="147860"/>
                  <a:pt x="281589" y="148219"/>
                  <a:pt x="281589" y="148578"/>
                </a:cubicBezTo>
                <a:cubicBezTo>
                  <a:pt x="281950" y="149296"/>
                  <a:pt x="282310" y="150373"/>
                  <a:pt x="283031" y="151450"/>
                </a:cubicBezTo>
                <a:cubicBezTo>
                  <a:pt x="283031" y="151450"/>
                  <a:pt x="283031" y="151450"/>
                  <a:pt x="283031" y="151809"/>
                </a:cubicBezTo>
                <a:cubicBezTo>
                  <a:pt x="283752" y="152886"/>
                  <a:pt x="284113" y="153604"/>
                  <a:pt x="284834" y="154681"/>
                </a:cubicBezTo>
                <a:cubicBezTo>
                  <a:pt x="285194" y="155040"/>
                  <a:pt x="285194" y="155040"/>
                  <a:pt x="285194" y="155399"/>
                </a:cubicBezTo>
                <a:cubicBezTo>
                  <a:pt x="285915" y="156117"/>
                  <a:pt x="286636" y="156835"/>
                  <a:pt x="287718" y="157912"/>
                </a:cubicBezTo>
                <a:cubicBezTo>
                  <a:pt x="288439" y="158630"/>
                  <a:pt x="289160" y="159707"/>
                  <a:pt x="290241" y="160066"/>
                </a:cubicBezTo>
                <a:cubicBezTo>
                  <a:pt x="290241" y="160425"/>
                  <a:pt x="290602" y="160425"/>
                  <a:pt x="290602" y="160425"/>
                </a:cubicBezTo>
                <a:cubicBezTo>
                  <a:pt x="291683" y="161502"/>
                  <a:pt x="292765" y="162220"/>
                  <a:pt x="293846" y="162579"/>
                </a:cubicBezTo>
                <a:cubicBezTo>
                  <a:pt x="294928" y="163297"/>
                  <a:pt x="296009" y="163656"/>
                  <a:pt x="296730" y="164015"/>
                </a:cubicBezTo>
                <a:cubicBezTo>
                  <a:pt x="297091" y="164015"/>
                  <a:pt x="297451" y="164015"/>
                  <a:pt x="297812" y="164374"/>
                </a:cubicBezTo>
                <a:cubicBezTo>
                  <a:pt x="298893" y="164733"/>
                  <a:pt x="299975" y="165092"/>
                  <a:pt x="301056" y="165092"/>
                </a:cubicBezTo>
                <a:lnTo>
                  <a:pt x="301056" y="144989"/>
                </a:lnTo>
                <a:cubicBezTo>
                  <a:pt x="301056" y="144271"/>
                  <a:pt x="301056" y="144271"/>
                  <a:pt x="300696" y="144271"/>
                </a:cubicBezTo>
                <a:lnTo>
                  <a:pt x="280508" y="144271"/>
                </a:lnTo>
                <a:close/>
                <a:moveTo>
                  <a:pt x="87640" y="144271"/>
                </a:moveTo>
                <a:cubicBezTo>
                  <a:pt x="87640" y="144271"/>
                  <a:pt x="87640" y="144630"/>
                  <a:pt x="87640" y="144989"/>
                </a:cubicBezTo>
                <a:cubicBezTo>
                  <a:pt x="87280" y="146425"/>
                  <a:pt x="87280" y="148219"/>
                  <a:pt x="86559" y="149655"/>
                </a:cubicBezTo>
                <a:lnTo>
                  <a:pt x="86559" y="150014"/>
                </a:lnTo>
                <a:cubicBezTo>
                  <a:pt x="85838" y="151809"/>
                  <a:pt x="85117" y="153245"/>
                  <a:pt x="84396" y="155040"/>
                </a:cubicBezTo>
                <a:cubicBezTo>
                  <a:pt x="84396" y="155040"/>
                  <a:pt x="84396" y="155399"/>
                  <a:pt x="84035" y="155758"/>
                </a:cubicBezTo>
                <a:cubicBezTo>
                  <a:pt x="83314" y="157194"/>
                  <a:pt x="82233" y="158630"/>
                  <a:pt x="81512" y="160066"/>
                </a:cubicBezTo>
                <a:cubicBezTo>
                  <a:pt x="81151" y="160425"/>
                  <a:pt x="81151" y="160425"/>
                  <a:pt x="80791" y="160784"/>
                </a:cubicBezTo>
                <a:cubicBezTo>
                  <a:pt x="78988" y="163656"/>
                  <a:pt x="76465" y="166169"/>
                  <a:pt x="73581" y="167963"/>
                </a:cubicBezTo>
                <a:cubicBezTo>
                  <a:pt x="73220" y="167963"/>
                  <a:pt x="73220" y="168322"/>
                  <a:pt x="72860" y="168681"/>
                </a:cubicBezTo>
                <a:cubicBezTo>
                  <a:pt x="71418" y="169758"/>
                  <a:pt x="69976" y="170476"/>
                  <a:pt x="68534" y="171194"/>
                </a:cubicBezTo>
                <a:cubicBezTo>
                  <a:pt x="68173" y="171194"/>
                  <a:pt x="68173" y="171553"/>
                  <a:pt x="67452" y="171553"/>
                </a:cubicBezTo>
                <a:cubicBezTo>
                  <a:pt x="66010" y="172271"/>
                  <a:pt x="64568" y="172989"/>
                  <a:pt x="62766" y="173707"/>
                </a:cubicBezTo>
                <a:cubicBezTo>
                  <a:pt x="60963" y="174066"/>
                  <a:pt x="59161" y="174425"/>
                  <a:pt x="57358" y="174784"/>
                </a:cubicBezTo>
                <a:cubicBezTo>
                  <a:pt x="57358" y="174784"/>
                  <a:pt x="57358" y="174784"/>
                  <a:pt x="56998" y="174784"/>
                </a:cubicBezTo>
                <a:lnTo>
                  <a:pt x="56998" y="237247"/>
                </a:lnTo>
                <a:cubicBezTo>
                  <a:pt x="57358" y="237247"/>
                  <a:pt x="57358" y="237606"/>
                  <a:pt x="57358" y="237606"/>
                </a:cubicBezTo>
                <a:cubicBezTo>
                  <a:pt x="59161" y="237606"/>
                  <a:pt x="60963" y="238324"/>
                  <a:pt x="62766" y="238683"/>
                </a:cubicBezTo>
                <a:cubicBezTo>
                  <a:pt x="64568" y="239401"/>
                  <a:pt x="66010" y="239760"/>
                  <a:pt x="67452" y="240478"/>
                </a:cubicBezTo>
                <a:cubicBezTo>
                  <a:pt x="68173" y="240837"/>
                  <a:pt x="68173" y="240837"/>
                  <a:pt x="68534" y="240837"/>
                </a:cubicBezTo>
                <a:cubicBezTo>
                  <a:pt x="69976" y="241914"/>
                  <a:pt x="71418" y="242632"/>
                  <a:pt x="72860" y="243709"/>
                </a:cubicBezTo>
                <a:cubicBezTo>
                  <a:pt x="73220" y="243709"/>
                  <a:pt x="73220" y="243709"/>
                  <a:pt x="73581" y="244068"/>
                </a:cubicBezTo>
                <a:cubicBezTo>
                  <a:pt x="76465" y="246222"/>
                  <a:pt x="78988" y="248734"/>
                  <a:pt x="80791" y="251606"/>
                </a:cubicBezTo>
                <a:cubicBezTo>
                  <a:pt x="81151" y="251606"/>
                  <a:pt x="81151" y="251965"/>
                  <a:pt x="81512" y="251965"/>
                </a:cubicBezTo>
                <a:cubicBezTo>
                  <a:pt x="82233" y="253760"/>
                  <a:pt x="83314" y="255196"/>
                  <a:pt x="84035" y="256632"/>
                </a:cubicBezTo>
                <a:cubicBezTo>
                  <a:pt x="84396" y="256632"/>
                  <a:pt x="84396" y="256991"/>
                  <a:pt x="84396" y="257350"/>
                </a:cubicBezTo>
                <a:cubicBezTo>
                  <a:pt x="85117" y="258786"/>
                  <a:pt x="85838" y="260581"/>
                  <a:pt x="86559" y="262376"/>
                </a:cubicBezTo>
                <a:cubicBezTo>
                  <a:pt x="87280" y="264171"/>
                  <a:pt x="87280" y="265966"/>
                  <a:pt x="87640" y="267402"/>
                </a:cubicBezTo>
                <a:cubicBezTo>
                  <a:pt x="87640" y="267761"/>
                  <a:pt x="87640" y="267761"/>
                  <a:pt x="87640" y="268120"/>
                </a:cubicBezTo>
                <a:lnTo>
                  <a:pt x="270774" y="268120"/>
                </a:lnTo>
                <a:cubicBezTo>
                  <a:pt x="270774" y="267761"/>
                  <a:pt x="270774" y="267761"/>
                  <a:pt x="271135" y="267402"/>
                </a:cubicBezTo>
                <a:cubicBezTo>
                  <a:pt x="271135" y="265966"/>
                  <a:pt x="271495" y="264171"/>
                  <a:pt x="272216" y="262376"/>
                </a:cubicBezTo>
                <a:cubicBezTo>
                  <a:pt x="272577" y="260940"/>
                  <a:pt x="273298" y="259145"/>
                  <a:pt x="274019" y="257709"/>
                </a:cubicBezTo>
                <a:cubicBezTo>
                  <a:pt x="274379" y="257350"/>
                  <a:pt x="274379" y="256991"/>
                  <a:pt x="274379" y="256632"/>
                </a:cubicBezTo>
                <a:cubicBezTo>
                  <a:pt x="275100" y="255196"/>
                  <a:pt x="276182" y="253760"/>
                  <a:pt x="276903" y="252324"/>
                </a:cubicBezTo>
                <a:cubicBezTo>
                  <a:pt x="277263" y="251965"/>
                  <a:pt x="277263" y="251965"/>
                  <a:pt x="277624" y="251606"/>
                </a:cubicBezTo>
                <a:cubicBezTo>
                  <a:pt x="278705" y="250170"/>
                  <a:pt x="279787" y="248734"/>
                  <a:pt x="280868" y="247658"/>
                </a:cubicBezTo>
                <a:cubicBezTo>
                  <a:pt x="281950" y="246581"/>
                  <a:pt x="283392" y="245145"/>
                  <a:pt x="284834" y="244427"/>
                </a:cubicBezTo>
                <a:cubicBezTo>
                  <a:pt x="285194" y="244068"/>
                  <a:pt x="285194" y="244068"/>
                  <a:pt x="285555" y="243709"/>
                </a:cubicBezTo>
                <a:cubicBezTo>
                  <a:pt x="286997" y="242991"/>
                  <a:pt x="288078" y="241914"/>
                  <a:pt x="289520" y="241196"/>
                </a:cubicBezTo>
                <a:cubicBezTo>
                  <a:pt x="290241" y="241196"/>
                  <a:pt x="290241" y="240837"/>
                  <a:pt x="290602" y="240837"/>
                </a:cubicBezTo>
                <a:cubicBezTo>
                  <a:pt x="292404" y="240119"/>
                  <a:pt x="293846" y="239401"/>
                  <a:pt x="295288" y="238683"/>
                </a:cubicBezTo>
                <a:lnTo>
                  <a:pt x="295649" y="238683"/>
                </a:lnTo>
                <a:cubicBezTo>
                  <a:pt x="297091" y="238324"/>
                  <a:pt x="298893" y="237606"/>
                  <a:pt x="300696" y="237606"/>
                </a:cubicBezTo>
                <a:cubicBezTo>
                  <a:pt x="300696" y="237606"/>
                  <a:pt x="301056" y="237606"/>
                  <a:pt x="301056" y="237247"/>
                </a:cubicBezTo>
                <a:lnTo>
                  <a:pt x="301056" y="174784"/>
                </a:lnTo>
                <a:lnTo>
                  <a:pt x="300696" y="174784"/>
                </a:lnTo>
                <a:cubicBezTo>
                  <a:pt x="298893" y="174425"/>
                  <a:pt x="297091" y="174066"/>
                  <a:pt x="295649" y="173348"/>
                </a:cubicBezTo>
                <a:lnTo>
                  <a:pt x="295288" y="173348"/>
                </a:lnTo>
                <a:cubicBezTo>
                  <a:pt x="293846" y="172630"/>
                  <a:pt x="292404" y="172271"/>
                  <a:pt x="290602" y="171553"/>
                </a:cubicBezTo>
                <a:cubicBezTo>
                  <a:pt x="290241" y="171194"/>
                  <a:pt x="290241" y="171194"/>
                  <a:pt x="289520" y="171194"/>
                </a:cubicBezTo>
                <a:cubicBezTo>
                  <a:pt x="288078" y="170476"/>
                  <a:pt x="286997" y="169399"/>
                  <a:pt x="285555" y="168322"/>
                </a:cubicBezTo>
                <a:cubicBezTo>
                  <a:pt x="285194" y="167963"/>
                  <a:pt x="285194" y="167963"/>
                  <a:pt x="284834" y="167963"/>
                </a:cubicBezTo>
                <a:cubicBezTo>
                  <a:pt x="283392" y="166886"/>
                  <a:pt x="281950" y="165810"/>
                  <a:pt x="280868" y="164733"/>
                </a:cubicBezTo>
                <a:cubicBezTo>
                  <a:pt x="279787" y="163297"/>
                  <a:pt x="278705" y="162220"/>
                  <a:pt x="277624" y="160425"/>
                </a:cubicBezTo>
                <a:cubicBezTo>
                  <a:pt x="277263" y="160425"/>
                  <a:pt x="277263" y="160066"/>
                  <a:pt x="276903" y="159707"/>
                </a:cubicBezTo>
                <a:cubicBezTo>
                  <a:pt x="276182" y="158630"/>
                  <a:pt x="275100" y="156835"/>
                  <a:pt x="274379" y="155399"/>
                </a:cubicBezTo>
                <a:cubicBezTo>
                  <a:pt x="274379" y="155399"/>
                  <a:pt x="274379" y="155040"/>
                  <a:pt x="274019" y="154681"/>
                </a:cubicBezTo>
                <a:cubicBezTo>
                  <a:pt x="273298" y="153245"/>
                  <a:pt x="272577" y="151450"/>
                  <a:pt x="272216" y="149655"/>
                </a:cubicBezTo>
                <a:cubicBezTo>
                  <a:pt x="271495" y="148219"/>
                  <a:pt x="271135" y="146425"/>
                  <a:pt x="271135" y="144989"/>
                </a:cubicBezTo>
                <a:cubicBezTo>
                  <a:pt x="270774" y="144630"/>
                  <a:pt x="270774" y="144271"/>
                  <a:pt x="270774" y="144271"/>
                </a:cubicBezTo>
                <a:lnTo>
                  <a:pt x="87640" y="144271"/>
                </a:lnTo>
                <a:close/>
                <a:moveTo>
                  <a:pt x="57358" y="144271"/>
                </a:moveTo>
                <a:cubicBezTo>
                  <a:pt x="57358" y="144271"/>
                  <a:pt x="56998" y="144271"/>
                  <a:pt x="56998" y="144989"/>
                </a:cubicBezTo>
                <a:lnTo>
                  <a:pt x="56998" y="165451"/>
                </a:lnTo>
                <a:cubicBezTo>
                  <a:pt x="56998" y="165451"/>
                  <a:pt x="56998" y="165451"/>
                  <a:pt x="57358" y="165451"/>
                </a:cubicBezTo>
                <a:cubicBezTo>
                  <a:pt x="58440" y="165092"/>
                  <a:pt x="59521" y="164733"/>
                  <a:pt x="60603" y="164374"/>
                </a:cubicBezTo>
                <a:cubicBezTo>
                  <a:pt x="60963" y="164374"/>
                  <a:pt x="60963" y="164374"/>
                  <a:pt x="61324" y="164015"/>
                </a:cubicBezTo>
                <a:cubicBezTo>
                  <a:pt x="62405" y="163656"/>
                  <a:pt x="63487" y="163297"/>
                  <a:pt x="64208" y="162938"/>
                </a:cubicBezTo>
                <a:cubicBezTo>
                  <a:pt x="64568" y="162938"/>
                  <a:pt x="64568" y="162579"/>
                  <a:pt x="64568" y="162579"/>
                </a:cubicBezTo>
                <a:cubicBezTo>
                  <a:pt x="65650" y="162220"/>
                  <a:pt x="66731" y="161502"/>
                  <a:pt x="67452" y="160784"/>
                </a:cubicBezTo>
                <a:cubicBezTo>
                  <a:pt x="67813" y="160784"/>
                  <a:pt x="68173" y="160425"/>
                  <a:pt x="68173" y="160425"/>
                </a:cubicBezTo>
                <a:cubicBezTo>
                  <a:pt x="69255" y="159707"/>
                  <a:pt x="69976" y="158989"/>
                  <a:pt x="71057" y="157912"/>
                </a:cubicBezTo>
                <a:cubicBezTo>
                  <a:pt x="71778" y="157194"/>
                  <a:pt x="72499" y="156476"/>
                  <a:pt x="73220" y="155399"/>
                </a:cubicBezTo>
                <a:lnTo>
                  <a:pt x="73581" y="155040"/>
                </a:lnTo>
                <a:cubicBezTo>
                  <a:pt x="74302" y="153963"/>
                  <a:pt x="75023" y="152886"/>
                  <a:pt x="75744" y="152168"/>
                </a:cubicBezTo>
                <a:cubicBezTo>
                  <a:pt x="75744" y="151809"/>
                  <a:pt x="75744" y="151450"/>
                  <a:pt x="75744" y="151450"/>
                </a:cubicBezTo>
                <a:cubicBezTo>
                  <a:pt x="76465" y="150373"/>
                  <a:pt x="76825" y="149655"/>
                  <a:pt x="76825" y="148578"/>
                </a:cubicBezTo>
                <a:cubicBezTo>
                  <a:pt x="77186" y="148578"/>
                  <a:pt x="77186" y="148219"/>
                  <a:pt x="77186" y="147860"/>
                </a:cubicBezTo>
                <a:cubicBezTo>
                  <a:pt x="77546" y="146783"/>
                  <a:pt x="77907" y="145707"/>
                  <a:pt x="78267" y="144271"/>
                </a:cubicBezTo>
                <a:lnTo>
                  <a:pt x="57358" y="144271"/>
                </a:lnTo>
                <a:close/>
                <a:moveTo>
                  <a:pt x="57358" y="134937"/>
                </a:moveTo>
                <a:lnTo>
                  <a:pt x="83314" y="134937"/>
                </a:lnTo>
                <a:lnTo>
                  <a:pt x="275100" y="134937"/>
                </a:lnTo>
                <a:lnTo>
                  <a:pt x="300696" y="134937"/>
                </a:lnTo>
                <a:cubicBezTo>
                  <a:pt x="306103" y="134937"/>
                  <a:pt x="310790" y="139245"/>
                  <a:pt x="310790" y="144989"/>
                </a:cubicBezTo>
                <a:lnTo>
                  <a:pt x="310790" y="170476"/>
                </a:lnTo>
                <a:lnTo>
                  <a:pt x="310790" y="241914"/>
                </a:lnTo>
                <a:lnTo>
                  <a:pt x="310790" y="267402"/>
                </a:lnTo>
                <a:cubicBezTo>
                  <a:pt x="310790" y="272786"/>
                  <a:pt x="306103" y="277453"/>
                  <a:pt x="300696" y="277453"/>
                </a:cubicBezTo>
                <a:lnTo>
                  <a:pt x="275100" y="277453"/>
                </a:lnTo>
                <a:lnTo>
                  <a:pt x="83314" y="277453"/>
                </a:lnTo>
                <a:lnTo>
                  <a:pt x="57358" y="277453"/>
                </a:lnTo>
                <a:cubicBezTo>
                  <a:pt x="51951" y="277453"/>
                  <a:pt x="47625" y="272786"/>
                  <a:pt x="47625" y="267402"/>
                </a:cubicBezTo>
                <a:lnTo>
                  <a:pt x="47625" y="241914"/>
                </a:lnTo>
                <a:lnTo>
                  <a:pt x="47625" y="170476"/>
                </a:lnTo>
                <a:lnTo>
                  <a:pt x="47625" y="144989"/>
                </a:lnTo>
                <a:cubicBezTo>
                  <a:pt x="47625" y="139245"/>
                  <a:pt x="51951" y="134937"/>
                  <a:pt x="57358" y="134937"/>
                </a:cubicBezTo>
                <a:close/>
                <a:moveTo>
                  <a:pt x="234648" y="92075"/>
                </a:moveTo>
                <a:cubicBezTo>
                  <a:pt x="237180" y="92075"/>
                  <a:pt x="239351" y="94245"/>
                  <a:pt x="239351" y="96777"/>
                </a:cubicBezTo>
                <a:lnTo>
                  <a:pt x="239351" y="115948"/>
                </a:lnTo>
                <a:cubicBezTo>
                  <a:pt x="239351" y="118480"/>
                  <a:pt x="237180" y="120288"/>
                  <a:pt x="234648" y="120288"/>
                </a:cubicBezTo>
                <a:lnTo>
                  <a:pt x="215839" y="120288"/>
                </a:lnTo>
                <a:cubicBezTo>
                  <a:pt x="213308" y="120288"/>
                  <a:pt x="211137" y="118480"/>
                  <a:pt x="211137" y="115948"/>
                </a:cubicBezTo>
                <a:cubicBezTo>
                  <a:pt x="211137" y="113054"/>
                  <a:pt x="213308" y="111246"/>
                  <a:pt x="215839" y="111246"/>
                </a:cubicBezTo>
                <a:lnTo>
                  <a:pt x="229946" y="111246"/>
                </a:lnTo>
                <a:lnTo>
                  <a:pt x="229946" y="96777"/>
                </a:lnTo>
                <a:cubicBezTo>
                  <a:pt x="229946" y="94245"/>
                  <a:pt x="232116" y="92075"/>
                  <a:pt x="234648" y="92075"/>
                </a:cubicBezTo>
                <a:close/>
                <a:moveTo>
                  <a:pt x="28514" y="92075"/>
                </a:moveTo>
                <a:cubicBezTo>
                  <a:pt x="31046" y="92075"/>
                  <a:pt x="33216" y="94245"/>
                  <a:pt x="33216" y="96777"/>
                </a:cubicBezTo>
                <a:lnTo>
                  <a:pt x="33216" y="110884"/>
                </a:lnTo>
                <a:lnTo>
                  <a:pt x="47323" y="110884"/>
                </a:lnTo>
                <a:cubicBezTo>
                  <a:pt x="49855" y="110884"/>
                  <a:pt x="52025" y="113054"/>
                  <a:pt x="52025" y="115586"/>
                </a:cubicBezTo>
                <a:cubicBezTo>
                  <a:pt x="52025" y="118480"/>
                  <a:pt x="49855" y="120288"/>
                  <a:pt x="47323" y="120288"/>
                </a:cubicBezTo>
                <a:lnTo>
                  <a:pt x="28514" y="120288"/>
                </a:lnTo>
                <a:cubicBezTo>
                  <a:pt x="25982" y="120288"/>
                  <a:pt x="23812" y="118480"/>
                  <a:pt x="23812" y="115586"/>
                </a:cubicBezTo>
                <a:lnTo>
                  <a:pt x="23812" y="96777"/>
                </a:lnTo>
                <a:cubicBezTo>
                  <a:pt x="23812" y="94245"/>
                  <a:pt x="25982" y="92075"/>
                  <a:pt x="28514" y="92075"/>
                </a:cubicBezTo>
                <a:close/>
                <a:moveTo>
                  <a:pt x="136715" y="28575"/>
                </a:moveTo>
                <a:cubicBezTo>
                  <a:pt x="143217" y="28575"/>
                  <a:pt x="150081" y="31445"/>
                  <a:pt x="155499" y="36466"/>
                </a:cubicBezTo>
                <a:cubicBezTo>
                  <a:pt x="157305" y="38259"/>
                  <a:pt x="157305" y="41129"/>
                  <a:pt x="155499" y="42922"/>
                </a:cubicBezTo>
                <a:cubicBezTo>
                  <a:pt x="154054" y="45074"/>
                  <a:pt x="151164" y="45074"/>
                  <a:pt x="148997" y="43281"/>
                </a:cubicBezTo>
                <a:cubicBezTo>
                  <a:pt x="145385" y="40053"/>
                  <a:pt x="140689" y="37901"/>
                  <a:pt x="136715" y="37901"/>
                </a:cubicBezTo>
                <a:cubicBezTo>
                  <a:pt x="128768" y="37901"/>
                  <a:pt x="121544" y="43281"/>
                  <a:pt x="117570" y="51889"/>
                </a:cubicBezTo>
                <a:lnTo>
                  <a:pt x="136715" y="51889"/>
                </a:lnTo>
                <a:cubicBezTo>
                  <a:pt x="139244" y="51889"/>
                  <a:pt x="141411" y="54041"/>
                  <a:pt x="141411" y="56552"/>
                </a:cubicBezTo>
                <a:cubicBezTo>
                  <a:pt x="141411" y="59063"/>
                  <a:pt x="139244" y="61215"/>
                  <a:pt x="136715" y="61215"/>
                </a:cubicBezTo>
                <a:lnTo>
                  <a:pt x="114319" y="61215"/>
                </a:lnTo>
                <a:cubicBezTo>
                  <a:pt x="113597" y="64443"/>
                  <a:pt x="113236" y="67671"/>
                  <a:pt x="113236" y="71258"/>
                </a:cubicBezTo>
                <a:cubicBezTo>
                  <a:pt x="113236" y="74845"/>
                  <a:pt x="113597" y="78073"/>
                  <a:pt x="114319" y="81301"/>
                </a:cubicBezTo>
                <a:lnTo>
                  <a:pt x="136715" y="81301"/>
                </a:lnTo>
                <a:cubicBezTo>
                  <a:pt x="139244" y="81301"/>
                  <a:pt x="141411" y="83095"/>
                  <a:pt x="141411" y="85964"/>
                </a:cubicBezTo>
                <a:cubicBezTo>
                  <a:pt x="141411" y="88475"/>
                  <a:pt x="139244" y="90268"/>
                  <a:pt x="136715" y="90268"/>
                </a:cubicBezTo>
                <a:lnTo>
                  <a:pt x="117570" y="90268"/>
                </a:lnTo>
                <a:cubicBezTo>
                  <a:pt x="121544" y="98877"/>
                  <a:pt x="128768" y="104257"/>
                  <a:pt x="136715" y="104257"/>
                </a:cubicBezTo>
                <a:cubicBezTo>
                  <a:pt x="141411" y="104257"/>
                  <a:pt x="146107" y="102105"/>
                  <a:pt x="149720" y="98518"/>
                </a:cubicBezTo>
                <a:cubicBezTo>
                  <a:pt x="151526" y="96725"/>
                  <a:pt x="154777" y="96725"/>
                  <a:pt x="156222" y="98518"/>
                </a:cubicBezTo>
                <a:cubicBezTo>
                  <a:pt x="158389" y="100311"/>
                  <a:pt x="158389" y="103181"/>
                  <a:pt x="156583" y="104974"/>
                </a:cubicBezTo>
                <a:cubicBezTo>
                  <a:pt x="150442" y="110713"/>
                  <a:pt x="143940" y="113941"/>
                  <a:pt x="136715" y="113941"/>
                </a:cubicBezTo>
                <a:cubicBezTo>
                  <a:pt x="124072" y="113941"/>
                  <a:pt x="112874" y="104257"/>
                  <a:pt x="107456" y="90268"/>
                </a:cubicBezTo>
                <a:lnTo>
                  <a:pt x="102760" y="90268"/>
                </a:lnTo>
                <a:cubicBezTo>
                  <a:pt x="100231" y="90268"/>
                  <a:pt x="98425" y="88475"/>
                  <a:pt x="98425" y="85964"/>
                </a:cubicBezTo>
                <a:cubicBezTo>
                  <a:pt x="98425" y="83095"/>
                  <a:pt x="100231" y="81301"/>
                  <a:pt x="102760" y="81301"/>
                </a:cubicBezTo>
                <a:lnTo>
                  <a:pt x="104927" y="81301"/>
                </a:lnTo>
                <a:cubicBezTo>
                  <a:pt x="104205" y="78073"/>
                  <a:pt x="103844" y="74845"/>
                  <a:pt x="103844" y="71258"/>
                </a:cubicBezTo>
                <a:cubicBezTo>
                  <a:pt x="103844" y="67671"/>
                  <a:pt x="104205" y="64443"/>
                  <a:pt x="104927" y="61215"/>
                </a:cubicBezTo>
                <a:lnTo>
                  <a:pt x="102760" y="61215"/>
                </a:lnTo>
                <a:cubicBezTo>
                  <a:pt x="100231" y="61215"/>
                  <a:pt x="98425" y="59063"/>
                  <a:pt x="98425" y="56552"/>
                </a:cubicBezTo>
                <a:cubicBezTo>
                  <a:pt x="98425" y="54041"/>
                  <a:pt x="100231" y="51889"/>
                  <a:pt x="102760" y="51889"/>
                </a:cubicBezTo>
                <a:lnTo>
                  <a:pt x="107456" y="51889"/>
                </a:lnTo>
                <a:cubicBezTo>
                  <a:pt x="112874" y="38259"/>
                  <a:pt x="124072" y="28575"/>
                  <a:pt x="136715" y="28575"/>
                </a:cubicBezTo>
                <a:close/>
                <a:moveTo>
                  <a:pt x="170493" y="25612"/>
                </a:moveTo>
                <a:cubicBezTo>
                  <a:pt x="172342" y="23812"/>
                  <a:pt x="175669" y="24172"/>
                  <a:pt x="177148" y="25972"/>
                </a:cubicBezTo>
                <a:cubicBezTo>
                  <a:pt x="188608" y="38932"/>
                  <a:pt x="194893" y="55131"/>
                  <a:pt x="194893" y="72411"/>
                </a:cubicBezTo>
                <a:cubicBezTo>
                  <a:pt x="194893" y="89331"/>
                  <a:pt x="188608" y="105890"/>
                  <a:pt x="177148" y="118850"/>
                </a:cubicBezTo>
                <a:cubicBezTo>
                  <a:pt x="176039" y="119930"/>
                  <a:pt x="174930" y="120290"/>
                  <a:pt x="173451" y="120290"/>
                </a:cubicBezTo>
                <a:cubicBezTo>
                  <a:pt x="172342" y="120290"/>
                  <a:pt x="171233" y="119930"/>
                  <a:pt x="170493" y="119570"/>
                </a:cubicBezTo>
                <a:cubicBezTo>
                  <a:pt x="168275" y="117770"/>
                  <a:pt x="168275" y="114890"/>
                  <a:pt x="169754" y="112730"/>
                </a:cubicBezTo>
                <a:cubicBezTo>
                  <a:pt x="179735" y="101570"/>
                  <a:pt x="185281" y="87171"/>
                  <a:pt x="185281" y="72411"/>
                </a:cubicBezTo>
                <a:cubicBezTo>
                  <a:pt x="185281" y="57651"/>
                  <a:pt x="179735" y="43252"/>
                  <a:pt x="169754" y="32092"/>
                </a:cubicBezTo>
                <a:cubicBezTo>
                  <a:pt x="168275" y="30292"/>
                  <a:pt x="168275" y="27052"/>
                  <a:pt x="170493" y="25612"/>
                </a:cubicBezTo>
                <a:close/>
                <a:moveTo>
                  <a:pt x="93879" y="25612"/>
                </a:moveTo>
                <a:cubicBezTo>
                  <a:pt x="96097" y="27052"/>
                  <a:pt x="96467" y="30292"/>
                  <a:pt x="94619" y="32092"/>
                </a:cubicBezTo>
                <a:cubicBezTo>
                  <a:pt x="85007" y="43252"/>
                  <a:pt x="79462" y="57651"/>
                  <a:pt x="79462" y="72411"/>
                </a:cubicBezTo>
                <a:cubicBezTo>
                  <a:pt x="79462" y="87171"/>
                  <a:pt x="85007" y="101570"/>
                  <a:pt x="94619" y="112730"/>
                </a:cubicBezTo>
                <a:cubicBezTo>
                  <a:pt x="96467" y="114530"/>
                  <a:pt x="96097" y="117410"/>
                  <a:pt x="93879" y="119210"/>
                </a:cubicBezTo>
                <a:cubicBezTo>
                  <a:pt x="93140" y="119930"/>
                  <a:pt x="92031" y="120290"/>
                  <a:pt x="90922" y="120290"/>
                </a:cubicBezTo>
                <a:cubicBezTo>
                  <a:pt x="89813" y="120290"/>
                  <a:pt x="88334" y="119930"/>
                  <a:pt x="87225" y="118850"/>
                </a:cubicBezTo>
                <a:cubicBezTo>
                  <a:pt x="76134" y="105890"/>
                  <a:pt x="69850" y="89331"/>
                  <a:pt x="69850" y="72411"/>
                </a:cubicBezTo>
                <a:cubicBezTo>
                  <a:pt x="69850" y="55131"/>
                  <a:pt x="76134" y="38932"/>
                  <a:pt x="87225" y="25972"/>
                </a:cubicBezTo>
                <a:cubicBezTo>
                  <a:pt x="89073" y="24172"/>
                  <a:pt x="92031" y="23812"/>
                  <a:pt x="93879" y="25612"/>
                </a:cubicBezTo>
                <a:close/>
                <a:moveTo>
                  <a:pt x="215839" y="23812"/>
                </a:moveTo>
                <a:lnTo>
                  <a:pt x="234648" y="23812"/>
                </a:lnTo>
                <a:cubicBezTo>
                  <a:pt x="237180" y="23812"/>
                  <a:pt x="239351" y="25955"/>
                  <a:pt x="239351" y="28813"/>
                </a:cubicBezTo>
                <a:lnTo>
                  <a:pt x="239351" y="47386"/>
                </a:lnTo>
                <a:cubicBezTo>
                  <a:pt x="239351" y="49887"/>
                  <a:pt x="237180" y="52030"/>
                  <a:pt x="234648" y="52030"/>
                </a:cubicBezTo>
                <a:cubicBezTo>
                  <a:pt x="232116" y="52030"/>
                  <a:pt x="229946" y="49887"/>
                  <a:pt x="229946" y="47386"/>
                </a:cubicBezTo>
                <a:lnTo>
                  <a:pt x="229946" y="33456"/>
                </a:lnTo>
                <a:lnTo>
                  <a:pt x="215839" y="33456"/>
                </a:lnTo>
                <a:cubicBezTo>
                  <a:pt x="213308" y="33456"/>
                  <a:pt x="211137" y="31313"/>
                  <a:pt x="211137" y="28813"/>
                </a:cubicBezTo>
                <a:cubicBezTo>
                  <a:pt x="211137" y="25955"/>
                  <a:pt x="213308" y="23812"/>
                  <a:pt x="215839" y="23812"/>
                </a:cubicBezTo>
                <a:close/>
                <a:moveTo>
                  <a:pt x="28514" y="23812"/>
                </a:moveTo>
                <a:lnTo>
                  <a:pt x="47323" y="23812"/>
                </a:lnTo>
                <a:cubicBezTo>
                  <a:pt x="49855" y="23812"/>
                  <a:pt x="52025" y="25955"/>
                  <a:pt x="52025" y="28813"/>
                </a:cubicBezTo>
                <a:cubicBezTo>
                  <a:pt x="52025" y="31313"/>
                  <a:pt x="49855" y="33456"/>
                  <a:pt x="47323" y="33456"/>
                </a:cubicBezTo>
                <a:lnTo>
                  <a:pt x="33216" y="33456"/>
                </a:lnTo>
                <a:lnTo>
                  <a:pt x="33216" y="47386"/>
                </a:lnTo>
                <a:cubicBezTo>
                  <a:pt x="33216" y="49887"/>
                  <a:pt x="31046" y="52030"/>
                  <a:pt x="28514" y="52030"/>
                </a:cubicBezTo>
                <a:cubicBezTo>
                  <a:pt x="25982" y="52030"/>
                  <a:pt x="23812" y="49887"/>
                  <a:pt x="23812" y="47386"/>
                </a:cubicBezTo>
                <a:lnTo>
                  <a:pt x="23812" y="28813"/>
                </a:lnTo>
                <a:cubicBezTo>
                  <a:pt x="23812" y="25955"/>
                  <a:pt x="25982" y="23812"/>
                  <a:pt x="28514" y="23812"/>
                </a:cubicBezTo>
                <a:close/>
                <a:moveTo>
                  <a:pt x="13717" y="0"/>
                </a:moveTo>
                <a:lnTo>
                  <a:pt x="249086" y="0"/>
                </a:lnTo>
                <a:cubicBezTo>
                  <a:pt x="256666" y="0"/>
                  <a:pt x="263164" y="6103"/>
                  <a:pt x="263164" y="13641"/>
                </a:cubicBezTo>
                <a:lnTo>
                  <a:pt x="263164" y="114515"/>
                </a:lnTo>
                <a:cubicBezTo>
                  <a:pt x="263164" y="117028"/>
                  <a:pt x="260998" y="118823"/>
                  <a:pt x="258471" y="118823"/>
                </a:cubicBezTo>
                <a:cubicBezTo>
                  <a:pt x="255944" y="118823"/>
                  <a:pt x="253778" y="117028"/>
                  <a:pt x="253778" y="114515"/>
                </a:cubicBezTo>
                <a:lnTo>
                  <a:pt x="253778" y="13641"/>
                </a:lnTo>
                <a:cubicBezTo>
                  <a:pt x="253778" y="11128"/>
                  <a:pt x="251612" y="8974"/>
                  <a:pt x="249086" y="8974"/>
                </a:cubicBezTo>
                <a:lnTo>
                  <a:pt x="13717" y="8974"/>
                </a:lnTo>
                <a:cubicBezTo>
                  <a:pt x="11191" y="8974"/>
                  <a:pt x="9025" y="11128"/>
                  <a:pt x="9025" y="13641"/>
                </a:cubicBezTo>
                <a:lnTo>
                  <a:pt x="9025" y="128157"/>
                </a:lnTo>
                <a:cubicBezTo>
                  <a:pt x="9025" y="130670"/>
                  <a:pt x="11191" y="132824"/>
                  <a:pt x="13717" y="132824"/>
                </a:cubicBezTo>
                <a:lnTo>
                  <a:pt x="28157" y="132824"/>
                </a:lnTo>
                <a:cubicBezTo>
                  <a:pt x="31045" y="132824"/>
                  <a:pt x="33211" y="134977"/>
                  <a:pt x="33211" y="137849"/>
                </a:cubicBezTo>
                <a:cubicBezTo>
                  <a:pt x="33211" y="140362"/>
                  <a:pt x="31045" y="142516"/>
                  <a:pt x="28157" y="142516"/>
                </a:cubicBezTo>
                <a:lnTo>
                  <a:pt x="13717" y="142516"/>
                </a:lnTo>
                <a:cubicBezTo>
                  <a:pt x="6137" y="142516"/>
                  <a:pt x="0" y="136054"/>
                  <a:pt x="0" y="128157"/>
                </a:cubicBezTo>
                <a:lnTo>
                  <a:pt x="0" y="13641"/>
                </a:lnTo>
                <a:cubicBezTo>
                  <a:pt x="0" y="6103"/>
                  <a:pt x="6137" y="0"/>
                  <a:pt x="13717" y="0"/>
                </a:cubicBezTo>
                <a:close/>
              </a:path>
            </a:pathLst>
          </a:custGeom>
          <a:solidFill>
            <a:schemeClr val="accent1"/>
          </a:solidFill>
          <a:ln>
            <a:noFill/>
          </a:ln>
          <a:effectLst/>
        </p:spPr>
        <p:txBody>
          <a:bodyPr anchor="ctr"/>
          <a:lstStyle/>
          <a:p>
            <a:endParaRPr lang="en-US" sz="900" dirty="0">
              <a:latin typeface="Lato Light" panose="020F0502020204030203" pitchFamily="34" charset="0"/>
            </a:endParaRPr>
          </a:p>
        </p:txBody>
      </p:sp>
      <p:sp>
        <p:nvSpPr>
          <p:cNvPr id="18" name="Freeform 689">
            <a:extLst>
              <a:ext uri="{FF2B5EF4-FFF2-40B4-BE49-F238E27FC236}">
                <a16:creationId xmlns:a16="http://schemas.microsoft.com/office/drawing/2014/main" id="{F14EA8A2-2AE3-4341-BD30-4BEF954C67B9}"/>
              </a:ext>
            </a:extLst>
          </p:cNvPr>
          <p:cNvSpPr>
            <a:spLocks noChangeArrowheads="1"/>
          </p:cNvSpPr>
          <p:nvPr/>
        </p:nvSpPr>
        <p:spPr bwMode="auto">
          <a:xfrm>
            <a:off x="3924619" y="4190855"/>
            <a:ext cx="489799" cy="542376"/>
          </a:xfrm>
          <a:custGeom>
            <a:avLst/>
            <a:gdLst/>
            <a:ahLst/>
            <a:cxnLst/>
            <a:rect l="0" t="0" r="r" b="b"/>
            <a:pathLst>
              <a:path w="280628" h="310444">
                <a:moveTo>
                  <a:pt x="153811" y="256829"/>
                </a:moveTo>
                <a:cubicBezTo>
                  <a:pt x="156280" y="256829"/>
                  <a:pt x="158397" y="258946"/>
                  <a:pt x="158397" y="261415"/>
                </a:cubicBezTo>
                <a:cubicBezTo>
                  <a:pt x="158397" y="263885"/>
                  <a:pt x="156280" y="266001"/>
                  <a:pt x="153811" y="266001"/>
                </a:cubicBezTo>
                <a:cubicBezTo>
                  <a:pt x="151341" y="266001"/>
                  <a:pt x="149225" y="263885"/>
                  <a:pt x="149225" y="261415"/>
                </a:cubicBezTo>
                <a:cubicBezTo>
                  <a:pt x="149225" y="258946"/>
                  <a:pt x="151341" y="256829"/>
                  <a:pt x="153811" y="256829"/>
                </a:cubicBezTo>
                <a:close/>
                <a:moveTo>
                  <a:pt x="126634" y="256829"/>
                </a:moveTo>
                <a:cubicBezTo>
                  <a:pt x="129565" y="256829"/>
                  <a:pt x="131396" y="258946"/>
                  <a:pt x="131396" y="261415"/>
                </a:cubicBezTo>
                <a:cubicBezTo>
                  <a:pt x="131396" y="263885"/>
                  <a:pt x="129565" y="266001"/>
                  <a:pt x="126634" y="266001"/>
                </a:cubicBezTo>
                <a:cubicBezTo>
                  <a:pt x="124069" y="266001"/>
                  <a:pt x="122238" y="263885"/>
                  <a:pt x="122238" y="261415"/>
                </a:cubicBezTo>
                <a:cubicBezTo>
                  <a:pt x="122238" y="258946"/>
                  <a:pt x="124069" y="256829"/>
                  <a:pt x="126634" y="256829"/>
                </a:cubicBezTo>
                <a:close/>
                <a:moveTo>
                  <a:pt x="168099" y="234604"/>
                </a:moveTo>
                <a:cubicBezTo>
                  <a:pt x="170568" y="234604"/>
                  <a:pt x="172685" y="236368"/>
                  <a:pt x="172685" y="239190"/>
                </a:cubicBezTo>
                <a:cubicBezTo>
                  <a:pt x="172685" y="241660"/>
                  <a:pt x="170568" y="243776"/>
                  <a:pt x="168099" y="243776"/>
                </a:cubicBezTo>
                <a:cubicBezTo>
                  <a:pt x="165629" y="243776"/>
                  <a:pt x="163513" y="241660"/>
                  <a:pt x="163513" y="239190"/>
                </a:cubicBezTo>
                <a:cubicBezTo>
                  <a:pt x="163513" y="236368"/>
                  <a:pt x="165629" y="234604"/>
                  <a:pt x="168099" y="234604"/>
                </a:cubicBezTo>
                <a:close/>
                <a:moveTo>
                  <a:pt x="139700" y="234604"/>
                </a:moveTo>
                <a:cubicBezTo>
                  <a:pt x="142082" y="234604"/>
                  <a:pt x="144123" y="236368"/>
                  <a:pt x="144123" y="239190"/>
                </a:cubicBezTo>
                <a:cubicBezTo>
                  <a:pt x="144123" y="241660"/>
                  <a:pt x="142082" y="243776"/>
                  <a:pt x="139700" y="243776"/>
                </a:cubicBezTo>
                <a:cubicBezTo>
                  <a:pt x="136979" y="243776"/>
                  <a:pt x="134938" y="241660"/>
                  <a:pt x="134938" y="239190"/>
                </a:cubicBezTo>
                <a:cubicBezTo>
                  <a:pt x="134938" y="236368"/>
                  <a:pt x="136979" y="234604"/>
                  <a:pt x="139700" y="234604"/>
                </a:cubicBezTo>
                <a:close/>
                <a:moveTo>
                  <a:pt x="112536" y="234604"/>
                </a:moveTo>
                <a:cubicBezTo>
                  <a:pt x="115005" y="234604"/>
                  <a:pt x="117122" y="236368"/>
                  <a:pt x="117122" y="239190"/>
                </a:cubicBezTo>
                <a:cubicBezTo>
                  <a:pt x="117122" y="241660"/>
                  <a:pt x="115005" y="243776"/>
                  <a:pt x="112536" y="243776"/>
                </a:cubicBezTo>
                <a:cubicBezTo>
                  <a:pt x="110066" y="243776"/>
                  <a:pt x="107950" y="241660"/>
                  <a:pt x="107950" y="239190"/>
                </a:cubicBezTo>
                <a:cubicBezTo>
                  <a:pt x="107950" y="236368"/>
                  <a:pt x="110066" y="234604"/>
                  <a:pt x="112536" y="234604"/>
                </a:cubicBezTo>
                <a:close/>
                <a:moveTo>
                  <a:pt x="182386" y="210792"/>
                </a:moveTo>
                <a:cubicBezTo>
                  <a:pt x="184855" y="210792"/>
                  <a:pt x="186972" y="212909"/>
                  <a:pt x="186972" y="215731"/>
                </a:cubicBezTo>
                <a:cubicBezTo>
                  <a:pt x="186972" y="218200"/>
                  <a:pt x="184855" y="219964"/>
                  <a:pt x="182386" y="219964"/>
                </a:cubicBezTo>
                <a:cubicBezTo>
                  <a:pt x="179916" y="219964"/>
                  <a:pt x="177800" y="218200"/>
                  <a:pt x="177800" y="215731"/>
                </a:cubicBezTo>
                <a:cubicBezTo>
                  <a:pt x="177800" y="212909"/>
                  <a:pt x="179916" y="210792"/>
                  <a:pt x="182386" y="210792"/>
                </a:cubicBezTo>
                <a:close/>
                <a:moveTo>
                  <a:pt x="153811" y="210792"/>
                </a:moveTo>
                <a:cubicBezTo>
                  <a:pt x="156280" y="210792"/>
                  <a:pt x="158397" y="212909"/>
                  <a:pt x="158397" y="215731"/>
                </a:cubicBezTo>
                <a:cubicBezTo>
                  <a:pt x="158397" y="218200"/>
                  <a:pt x="156280" y="219964"/>
                  <a:pt x="153811" y="219964"/>
                </a:cubicBezTo>
                <a:cubicBezTo>
                  <a:pt x="151341" y="219964"/>
                  <a:pt x="149225" y="218200"/>
                  <a:pt x="149225" y="215731"/>
                </a:cubicBezTo>
                <a:cubicBezTo>
                  <a:pt x="149225" y="212909"/>
                  <a:pt x="151341" y="210792"/>
                  <a:pt x="153811" y="210792"/>
                </a:cubicBezTo>
                <a:close/>
                <a:moveTo>
                  <a:pt x="126634" y="210792"/>
                </a:moveTo>
                <a:cubicBezTo>
                  <a:pt x="129565" y="210792"/>
                  <a:pt x="131396" y="212909"/>
                  <a:pt x="131396" y="215731"/>
                </a:cubicBezTo>
                <a:cubicBezTo>
                  <a:pt x="131396" y="218200"/>
                  <a:pt x="129565" y="219964"/>
                  <a:pt x="126634" y="219964"/>
                </a:cubicBezTo>
                <a:cubicBezTo>
                  <a:pt x="124069" y="219964"/>
                  <a:pt x="122238" y="218200"/>
                  <a:pt x="122238" y="215731"/>
                </a:cubicBezTo>
                <a:cubicBezTo>
                  <a:pt x="122238" y="212909"/>
                  <a:pt x="124069" y="210792"/>
                  <a:pt x="126634" y="210792"/>
                </a:cubicBezTo>
                <a:close/>
                <a:moveTo>
                  <a:pt x="98249" y="210792"/>
                </a:moveTo>
                <a:cubicBezTo>
                  <a:pt x="100718" y="210792"/>
                  <a:pt x="102835" y="212909"/>
                  <a:pt x="102835" y="215731"/>
                </a:cubicBezTo>
                <a:cubicBezTo>
                  <a:pt x="102835" y="218200"/>
                  <a:pt x="100718" y="219964"/>
                  <a:pt x="98249" y="219964"/>
                </a:cubicBezTo>
                <a:cubicBezTo>
                  <a:pt x="95779" y="219964"/>
                  <a:pt x="93663" y="218200"/>
                  <a:pt x="93663" y="215731"/>
                </a:cubicBezTo>
                <a:cubicBezTo>
                  <a:pt x="93663" y="212909"/>
                  <a:pt x="95779" y="210792"/>
                  <a:pt x="98249" y="210792"/>
                </a:cubicBezTo>
                <a:close/>
                <a:moveTo>
                  <a:pt x="168099" y="186979"/>
                </a:moveTo>
                <a:cubicBezTo>
                  <a:pt x="170568" y="186979"/>
                  <a:pt x="172685" y="189096"/>
                  <a:pt x="172685" y="191565"/>
                </a:cubicBezTo>
                <a:cubicBezTo>
                  <a:pt x="172685" y="194035"/>
                  <a:pt x="170568" y="196151"/>
                  <a:pt x="168099" y="196151"/>
                </a:cubicBezTo>
                <a:cubicBezTo>
                  <a:pt x="165629" y="196151"/>
                  <a:pt x="163513" y="194035"/>
                  <a:pt x="163513" y="191565"/>
                </a:cubicBezTo>
                <a:cubicBezTo>
                  <a:pt x="163513" y="189096"/>
                  <a:pt x="165629" y="186979"/>
                  <a:pt x="168099" y="186979"/>
                </a:cubicBezTo>
                <a:close/>
                <a:moveTo>
                  <a:pt x="139700" y="186979"/>
                </a:moveTo>
                <a:cubicBezTo>
                  <a:pt x="142082" y="186979"/>
                  <a:pt x="144123" y="189096"/>
                  <a:pt x="144123" y="191565"/>
                </a:cubicBezTo>
                <a:cubicBezTo>
                  <a:pt x="144123" y="194035"/>
                  <a:pt x="142082" y="196151"/>
                  <a:pt x="139700" y="196151"/>
                </a:cubicBezTo>
                <a:cubicBezTo>
                  <a:pt x="136979" y="196151"/>
                  <a:pt x="134938" y="194035"/>
                  <a:pt x="134938" y="191565"/>
                </a:cubicBezTo>
                <a:cubicBezTo>
                  <a:pt x="134938" y="189096"/>
                  <a:pt x="136979" y="186979"/>
                  <a:pt x="139700" y="186979"/>
                </a:cubicBezTo>
                <a:close/>
                <a:moveTo>
                  <a:pt x="112536" y="186979"/>
                </a:moveTo>
                <a:cubicBezTo>
                  <a:pt x="115005" y="186979"/>
                  <a:pt x="117122" y="189096"/>
                  <a:pt x="117122" y="191565"/>
                </a:cubicBezTo>
                <a:cubicBezTo>
                  <a:pt x="117122" y="194035"/>
                  <a:pt x="115005" y="196151"/>
                  <a:pt x="112536" y="196151"/>
                </a:cubicBezTo>
                <a:cubicBezTo>
                  <a:pt x="110066" y="196151"/>
                  <a:pt x="107950" y="194035"/>
                  <a:pt x="107950" y="191565"/>
                </a:cubicBezTo>
                <a:cubicBezTo>
                  <a:pt x="107950" y="189096"/>
                  <a:pt x="110066" y="186979"/>
                  <a:pt x="112536" y="186979"/>
                </a:cubicBezTo>
                <a:close/>
                <a:moveTo>
                  <a:pt x="118879" y="142790"/>
                </a:moveTo>
                <a:cubicBezTo>
                  <a:pt x="107352" y="158654"/>
                  <a:pt x="88979" y="169110"/>
                  <a:pt x="67725" y="169471"/>
                </a:cubicBezTo>
                <a:cubicBezTo>
                  <a:pt x="67725" y="171634"/>
                  <a:pt x="67365" y="173797"/>
                  <a:pt x="67365" y="175600"/>
                </a:cubicBezTo>
                <a:cubicBezTo>
                  <a:pt x="67365" y="210212"/>
                  <a:pt x="75650" y="242301"/>
                  <a:pt x="90060" y="264654"/>
                </a:cubicBezTo>
                <a:cubicBezTo>
                  <a:pt x="91501" y="266818"/>
                  <a:pt x="90780" y="269702"/>
                  <a:pt x="88979" y="271144"/>
                </a:cubicBezTo>
                <a:cubicBezTo>
                  <a:pt x="87899" y="271505"/>
                  <a:pt x="87178" y="271865"/>
                  <a:pt x="86097" y="271865"/>
                </a:cubicBezTo>
                <a:cubicBezTo>
                  <a:pt x="85017" y="271865"/>
                  <a:pt x="83215" y="271144"/>
                  <a:pt x="82135" y="269702"/>
                </a:cubicBezTo>
                <a:cubicBezTo>
                  <a:pt x="67005" y="245906"/>
                  <a:pt x="57999" y="211654"/>
                  <a:pt x="57999" y="175600"/>
                </a:cubicBezTo>
                <a:cubicBezTo>
                  <a:pt x="57999" y="173797"/>
                  <a:pt x="57999" y="171634"/>
                  <a:pt x="58359" y="169471"/>
                </a:cubicBezTo>
                <a:cubicBezTo>
                  <a:pt x="49713" y="168389"/>
                  <a:pt x="42148" y="165865"/>
                  <a:pt x="34943" y="161899"/>
                </a:cubicBezTo>
                <a:cubicBezTo>
                  <a:pt x="34583" y="165505"/>
                  <a:pt x="34583" y="169471"/>
                  <a:pt x="34583" y="173076"/>
                </a:cubicBezTo>
                <a:cubicBezTo>
                  <a:pt x="34583" y="285926"/>
                  <a:pt x="87899" y="301069"/>
                  <a:pt x="140494" y="301069"/>
                </a:cubicBezTo>
                <a:cubicBezTo>
                  <a:pt x="192729" y="301069"/>
                  <a:pt x="246045" y="285926"/>
                  <a:pt x="246045" y="173076"/>
                </a:cubicBezTo>
                <a:cubicBezTo>
                  <a:pt x="246045" y="169471"/>
                  <a:pt x="246045" y="165505"/>
                  <a:pt x="245685" y="161899"/>
                </a:cubicBezTo>
                <a:cubicBezTo>
                  <a:pt x="238840" y="165865"/>
                  <a:pt x="230915" y="168389"/>
                  <a:pt x="222269" y="169471"/>
                </a:cubicBezTo>
                <a:cubicBezTo>
                  <a:pt x="222629" y="171634"/>
                  <a:pt x="222629" y="173797"/>
                  <a:pt x="222629" y="175600"/>
                </a:cubicBezTo>
                <a:cubicBezTo>
                  <a:pt x="222629" y="211654"/>
                  <a:pt x="213983" y="245906"/>
                  <a:pt x="198493" y="269702"/>
                </a:cubicBezTo>
                <a:cubicBezTo>
                  <a:pt x="197773" y="271144"/>
                  <a:pt x="195971" y="271865"/>
                  <a:pt x="194530" y="271865"/>
                </a:cubicBezTo>
                <a:cubicBezTo>
                  <a:pt x="193450" y="271865"/>
                  <a:pt x="192729" y="271505"/>
                  <a:pt x="192008" y="271144"/>
                </a:cubicBezTo>
                <a:cubicBezTo>
                  <a:pt x="189847" y="269702"/>
                  <a:pt x="189126" y="266818"/>
                  <a:pt x="190567" y="264654"/>
                </a:cubicBezTo>
                <a:cubicBezTo>
                  <a:pt x="204977" y="242301"/>
                  <a:pt x="213263" y="210212"/>
                  <a:pt x="213263" y="175600"/>
                </a:cubicBezTo>
                <a:cubicBezTo>
                  <a:pt x="213263" y="173797"/>
                  <a:pt x="212903" y="171634"/>
                  <a:pt x="212903" y="169471"/>
                </a:cubicBezTo>
                <a:cubicBezTo>
                  <a:pt x="192008" y="169110"/>
                  <a:pt x="173276" y="158654"/>
                  <a:pt x="161748" y="142790"/>
                </a:cubicBezTo>
                <a:lnTo>
                  <a:pt x="144096" y="171273"/>
                </a:lnTo>
                <a:cubicBezTo>
                  <a:pt x="143376" y="172355"/>
                  <a:pt x="141935" y="173437"/>
                  <a:pt x="140134" y="173437"/>
                </a:cubicBezTo>
                <a:cubicBezTo>
                  <a:pt x="138693" y="173437"/>
                  <a:pt x="136891" y="172355"/>
                  <a:pt x="136171" y="171273"/>
                </a:cubicBezTo>
                <a:lnTo>
                  <a:pt x="118879" y="142790"/>
                </a:lnTo>
                <a:close/>
                <a:moveTo>
                  <a:pt x="214741" y="58392"/>
                </a:moveTo>
                <a:cubicBezTo>
                  <a:pt x="217299" y="58392"/>
                  <a:pt x="219491" y="60559"/>
                  <a:pt x="219491" y="63086"/>
                </a:cubicBezTo>
                <a:lnTo>
                  <a:pt x="219491" y="67780"/>
                </a:lnTo>
                <a:cubicBezTo>
                  <a:pt x="227164" y="69224"/>
                  <a:pt x="233010" y="73918"/>
                  <a:pt x="235933" y="80779"/>
                </a:cubicBezTo>
                <a:cubicBezTo>
                  <a:pt x="237029" y="82945"/>
                  <a:pt x="235933" y="85834"/>
                  <a:pt x="233375" y="86917"/>
                </a:cubicBezTo>
                <a:cubicBezTo>
                  <a:pt x="231183" y="88000"/>
                  <a:pt x="228260" y="86556"/>
                  <a:pt x="227164" y="84390"/>
                </a:cubicBezTo>
                <a:cubicBezTo>
                  <a:pt x="225337" y="79696"/>
                  <a:pt x="220222" y="76807"/>
                  <a:pt x="214741" y="76807"/>
                </a:cubicBezTo>
                <a:cubicBezTo>
                  <a:pt x="207434" y="76807"/>
                  <a:pt x="201588" y="81862"/>
                  <a:pt x="201588" y="88362"/>
                </a:cubicBezTo>
                <a:cubicBezTo>
                  <a:pt x="201588" y="95944"/>
                  <a:pt x="205972" y="99555"/>
                  <a:pt x="214741" y="99555"/>
                </a:cubicBezTo>
                <a:cubicBezTo>
                  <a:pt x="231549" y="99555"/>
                  <a:pt x="237760" y="110387"/>
                  <a:pt x="237760" y="120498"/>
                </a:cubicBezTo>
                <a:cubicBezTo>
                  <a:pt x="237760" y="130608"/>
                  <a:pt x="229722" y="138913"/>
                  <a:pt x="219491" y="140718"/>
                </a:cubicBezTo>
                <a:lnTo>
                  <a:pt x="219491" y="145412"/>
                </a:lnTo>
                <a:cubicBezTo>
                  <a:pt x="219491" y="148301"/>
                  <a:pt x="217299" y="150106"/>
                  <a:pt x="214741" y="150106"/>
                </a:cubicBezTo>
                <a:cubicBezTo>
                  <a:pt x="212184" y="150106"/>
                  <a:pt x="209992" y="148301"/>
                  <a:pt x="209992" y="145412"/>
                </a:cubicBezTo>
                <a:lnTo>
                  <a:pt x="209992" y="140718"/>
                </a:lnTo>
                <a:cubicBezTo>
                  <a:pt x="202684" y="139274"/>
                  <a:pt x="196473" y="134580"/>
                  <a:pt x="193915" y="128080"/>
                </a:cubicBezTo>
                <a:cubicBezTo>
                  <a:pt x="192454" y="125914"/>
                  <a:pt x="193915" y="123025"/>
                  <a:pt x="196107" y="121942"/>
                </a:cubicBezTo>
                <a:cubicBezTo>
                  <a:pt x="198665" y="120859"/>
                  <a:pt x="201588" y="121942"/>
                  <a:pt x="202684" y="124469"/>
                </a:cubicBezTo>
                <a:cubicBezTo>
                  <a:pt x="204511" y="128802"/>
                  <a:pt x="209261" y="132052"/>
                  <a:pt x="215107" y="132052"/>
                </a:cubicBezTo>
                <a:cubicBezTo>
                  <a:pt x="222049" y="132052"/>
                  <a:pt x="227895" y="126997"/>
                  <a:pt x="227895" y="120498"/>
                </a:cubicBezTo>
                <a:cubicBezTo>
                  <a:pt x="227895" y="112915"/>
                  <a:pt x="223510" y="108943"/>
                  <a:pt x="214741" y="108943"/>
                </a:cubicBezTo>
                <a:cubicBezTo>
                  <a:pt x="197934" y="108943"/>
                  <a:pt x="192088" y="98111"/>
                  <a:pt x="192088" y="88362"/>
                </a:cubicBezTo>
                <a:cubicBezTo>
                  <a:pt x="192088" y="78251"/>
                  <a:pt x="199761" y="69947"/>
                  <a:pt x="209992" y="67780"/>
                </a:cubicBezTo>
                <a:lnTo>
                  <a:pt x="209992" y="63086"/>
                </a:lnTo>
                <a:cubicBezTo>
                  <a:pt x="209992" y="60559"/>
                  <a:pt x="212184" y="58392"/>
                  <a:pt x="214741" y="58392"/>
                </a:cubicBezTo>
                <a:close/>
                <a:moveTo>
                  <a:pt x="65700" y="58392"/>
                </a:moveTo>
                <a:cubicBezTo>
                  <a:pt x="68237" y="58392"/>
                  <a:pt x="70412" y="60559"/>
                  <a:pt x="70412" y="63086"/>
                </a:cubicBezTo>
                <a:lnTo>
                  <a:pt x="70412" y="67780"/>
                </a:lnTo>
                <a:cubicBezTo>
                  <a:pt x="77662" y="69224"/>
                  <a:pt x="83825" y="73918"/>
                  <a:pt x="86725" y="80779"/>
                </a:cubicBezTo>
                <a:cubicBezTo>
                  <a:pt x="87812" y="82945"/>
                  <a:pt x="86725" y="85834"/>
                  <a:pt x="84187" y="86917"/>
                </a:cubicBezTo>
                <a:cubicBezTo>
                  <a:pt x="81650" y="88000"/>
                  <a:pt x="78750" y="86556"/>
                  <a:pt x="78025" y="84390"/>
                </a:cubicBezTo>
                <a:cubicBezTo>
                  <a:pt x="75850" y="79696"/>
                  <a:pt x="71137" y="76807"/>
                  <a:pt x="65700" y="76807"/>
                </a:cubicBezTo>
                <a:cubicBezTo>
                  <a:pt x="58450" y="76807"/>
                  <a:pt x="52650" y="81862"/>
                  <a:pt x="52650" y="88362"/>
                </a:cubicBezTo>
                <a:cubicBezTo>
                  <a:pt x="52650" y="95944"/>
                  <a:pt x="56638" y="99555"/>
                  <a:pt x="65700" y="99555"/>
                </a:cubicBezTo>
                <a:cubicBezTo>
                  <a:pt x="82375" y="99555"/>
                  <a:pt x="88537" y="110387"/>
                  <a:pt x="88537" y="120498"/>
                </a:cubicBezTo>
                <a:cubicBezTo>
                  <a:pt x="88537" y="130608"/>
                  <a:pt x="80562" y="138913"/>
                  <a:pt x="70412" y="140718"/>
                </a:cubicBezTo>
                <a:lnTo>
                  <a:pt x="70412" y="145412"/>
                </a:lnTo>
                <a:cubicBezTo>
                  <a:pt x="70412" y="148301"/>
                  <a:pt x="68237" y="150106"/>
                  <a:pt x="65700" y="150106"/>
                </a:cubicBezTo>
                <a:cubicBezTo>
                  <a:pt x="63163" y="150106"/>
                  <a:pt x="60988" y="148301"/>
                  <a:pt x="60988" y="145412"/>
                </a:cubicBezTo>
                <a:lnTo>
                  <a:pt x="60988" y="140718"/>
                </a:lnTo>
                <a:cubicBezTo>
                  <a:pt x="53738" y="139274"/>
                  <a:pt x="47575" y="134580"/>
                  <a:pt x="44675" y="128080"/>
                </a:cubicBezTo>
                <a:cubicBezTo>
                  <a:pt x="43588" y="125914"/>
                  <a:pt x="44675" y="123025"/>
                  <a:pt x="47213" y="121942"/>
                </a:cubicBezTo>
                <a:cubicBezTo>
                  <a:pt x="49388" y="120859"/>
                  <a:pt x="52288" y="121942"/>
                  <a:pt x="53375" y="124469"/>
                </a:cubicBezTo>
                <a:cubicBezTo>
                  <a:pt x="55188" y="128802"/>
                  <a:pt x="60263" y="132052"/>
                  <a:pt x="65700" y="132052"/>
                </a:cubicBezTo>
                <a:cubicBezTo>
                  <a:pt x="72950" y="132052"/>
                  <a:pt x="78750" y="126997"/>
                  <a:pt x="78750" y="120498"/>
                </a:cubicBezTo>
                <a:cubicBezTo>
                  <a:pt x="78750" y="112915"/>
                  <a:pt x="74400" y="108943"/>
                  <a:pt x="65700" y="108943"/>
                </a:cubicBezTo>
                <a:cubicBezTo>
                  <a:pt x="49025" y="108943"/>
                  <a:pt x="42863" y="98111"/>
                  <a:pt x="42863" y="88362"/>
                </a:cubicBezTo>
                <a:cubicBezTo>
                  <a:pt x="42863" y="78251"/>
                  <a:pt x="50475" y="69947"/>
                  <a:pt x="60988" y="67780"/>
                </a:cubicBezTo>
                <a:lnTo>
                  <a:pt x="60988" y="63086"/>
                </a:lnTo>
                <a:cubicBezTo>
                  <a:pt x="60988" y="60559"/>
                  <a:pt x="63163" y="58392"/>
                  <a:pt x="65700" y="58392"/>
                </a:cubicBezTo>
                <a:close/>
                <a:moveTo>
                  <a:pt x="215064" y="47606"/>
                </a:moveTo>
                <a:cubicBezTo>
                  <a:pt x="183723" y="47606"/>
                  <a:pt x="158506" y="72845"/>
                  <a:pt x="158506" y="103851"/>
                </a:cubicBezTo>
                <a:cubicBezTo>
                  <a:pt x="158506" y="135219"/>
                  <a:pt x="183723" y="160457"/>
                  <a:pt x="215064" y="160457"/>
                </a:cubicBezTo>
                <a:cubicBezTo>
                  <a:pt x="246045" y="160457"/>
                  <a:pt x="271262" y="135219"/>
                  <a:pt x="271262" y="103851"/>
                </a:cubicBezTo>
                <a:cubicBezTo>
                  <a:pt x="271262" y="72845"/>
                  <a:pt x="246045" y="47606"/>
                  <a:pt x="215064" y="47606"/>
                </a:cubicBezTo>
                <a:close/>
                <a:moveTo>
                  <a:pt x="65924" y="47606"/>
                </a:moveTo>
                <a:cubicBezTo>
                  <a:pt x="34583" y="47606"/>
                  <a:pt x="9366" y="72845"/>
                  <a:pt x="9366" y="103851"/>
                </a:cubicBezTo>
                <a:cubicBezTo>
                  <a:pt x="9366" y="135219"/>
                  <a:pt x="34583" y="160457"/>
                  <a:pt x="65924" y="160457"/>
                </a:cubicBezTo>
                <a:cubicBezTo>
                  <a:pt x="96905" y="160457"/>
                  <a:pt x="122121" y="135219"/>
                  <a:pt x="122121" y="103851"/>
                </a:cubicBezTo>
                <a:cubicBezTo>
                  <a:pt x="122121" y="72845"/>
                  <a:pt x="96905" y="47606"/>
                  <a:pt x="65924" y="47606"/>
                </a:cubicBezTo>
                <a:close/>
                <a:moveTo>
                  <a:pt x="140494" y="37151"/>
                </a:moveTo>
                <a:cubicBezTo>
                  <a:pt x="123202" y="37151"/>
                  <a:pt x="108072" y="39674"/>
                  <a:pt x="95103" y="44722"/>
                </a:cubicBezTo>
                <a:cubicBezTo>
                  <a:pt x="116718" y="55538"/>
                  <a:pt x="131488" y="78253"/>
                  <a:pt x="131488" y="103851"/>
                </a:cubicBezTo>
                <a:cubicBezTo>
                  <a:pt x="131488" y="114668"/>
                  <a:pt x="128966" y="124763"/>
                  <a:pt x="124643" y="133777"/>
                </a:cubicBezTo>
                <a:lnTo>
                  <a:pt x="140134" y="159736"/>
                </a:lnTo>
                <a:lnTo>
                  <a:pt x="155984" y="133777"/>
                </a:lnTo>
                <a:cubicBezTo>
                  <a:pt x="151661" y="124763"/>
                  <a:pt x="149140" y="114668"/>
                  <a:pt x="149140" y="103851"/>
                </a:cubicBezTo>
                <a:cubicBezTo>
                  <a:pt x="149140" y="78253"/>
                  <a:pt x="163909" y="55899"/>
                  <a:pt x="185524" y="45083"/>
                </a:cubicBezTo>
                <a:cubicBezTo>
                  <a:pt x="172555" y="39674"/>
                  <a:pt x="157785" y="37151"/>
                  <a:pt x="140494" y="37151"/>
                </a:cubicBezTo>
                <a:close/>
                <a:moveTo>
                  <a:pt x="217946" y="12994"/>
                </a:moveTo>
                <a:cubicBezTo>
                  <a:pt x="217946" y="19844"/>
                  <a:pt x="216145" y="29219"/>
                  <a:pt x="210021" y="38232"/>
                </a:cubicBezTo>
                <a:cubicBezTo>
                  <a:pt x="211462" y="38232"/>
                  <a:pt x="213263" y="38232"/>
                  <a:pt x="215064" y="38232"/>
                </a:cubicBezTo>
                <a:cubicBezTo>
                  <a:pt x="220828" y="38232"/>
                  <a:pt x="226952" y="38953"/>
                  <a:pt x="232356" y="40756"/>
                </a:cubicBezTo>
                <a:cubicBezTo>
                  <a:pt x="231995" y="25974"/>
                  <a:pt x="224070" y="17681"/>
                  <a:pt x="217946" y="12994"/>
                </a:cubicBezTo>
                <a:close/>
                <a:moveTo>
                  <a:pt x="62682" y="12994"/>
                </a:moveTo>
                <a:cubicBezTo>
                  <a:pt x="56558" y="17681"/>
                  <a:pt x="48993" y="25974"/>
                  <a:pt x="48272" y="40756"/>
                </a:cubicBezTo>
                <a:cubicBezTo>
                  <a:pt x="54036" y="38953"/>
                  <a:pt x="59800" y="38232"/>
                  <a:pt x="65924" y="38232"/>
                </a:cubicBezTo>
                <a:cubicBezTo>
                  <a:pt x="67365" y="38232"/>
                  <a:pt x="69166" y="38232"/>
                  <a:pt x="70607" y="38232"/>
                </a:cubicBezTo>
                <a:cubicBezTo>
                  <a:pt x="64843" y="29219"/>
                  <a:pt x="62682" y="19844"/>
                  <a:pt x="62682" y="12994"/>
                </a:cubicBezTo>
                <a:close/>
                <a:moveTo>
                  <a:pt x="66284" y="375"/>
                </a:moveTo>
                <a:cubicBezTo>
                  <a:pt x="67725" y="-346"/>
                  <a:pt x="69526" y="14"/>
                  <a:pt x="70967" y="1096"/>
                </a:cubicBezTo>
                <a:cubicBezTo>
                  <a:pt x="72048" y="2538"/>
                  <a:pt x="72768" y="3980"/>
                  <a:pt x="72408" y="5783"/>
                </a:cubicBezTo>
                <a:cubicBezTo>
                  <a:pt x="72408" y="6504"/>
                  <a:pt x="68806" y="25253"/>
                  <a:pt x="84296" y="39674"/>
                </a:cubicBezTo>
                <a:cubicBezTo>
                  <a:pt x="99787" y="31742"/>
                  <a:pt x="118519" y="27416"/>
                  <a:pt x="140494" y="27416"/>
                </a:cubicBezTo>
                <a:cubicBezTo>
                  <a:pt x="162108" y="27416"/>
                  <a:pt x="180841" y="31742"/>
                  <a:pt x="196332" y="39674"/>
                </a:cubicBezTo>
                <a:cubicBezTo>
                  <a:pt x="211822" y="25253"/>
                  <a:pt x="208220" y="6144"/>
                  <a:pt x="208220" y="5783"/>
                </a:cubicBezTo>
                <a:cubicBezTo>
                  <a:pt x="207859" y="3980"/>
                  <a:pt x="208580" y="2538"/>
                  <a:pt x="210021" y="1096"/>
                </a:cubicBezTo>
                <a:cubicBezTo>
                  <a:pt x="211101" y="14"/>
                  <a:pt x="212903" y="-346"/>
                  <a:pt x="214704" y="375"/>
                </a:cubicBezTo>
                <a:cubicBezTo>
                  <a:pt x="215064" y="375"/>
                  <a:pt x="242803" y="11552"/>
                  <a:pt x="242082" y="44001"/>
                </a:cubicBezTo>
                <a:cubicBezTo>
                  <a:pt x="264777" y="54457"/>
                  <a:pt x="280628" y="77171"/>
                  <a:pt x="280628" y="103851"/>
                </a:cubicBezTo>
                <a:cubicBezTo>
                  <a:pt x="280628" y="125124"/>
                  <a:pt x="270541" y="143872"/>
                  <a:pt x="255051" y="156130"/>
                </a:cubicBezTo>
                <a:cubicBezTo>
                  <a:pt x="255411" y="161539"/>
                  <a:pt x="255411" y="167307"/>
                  <a:pt x="255411" y="173076"/>
                </a:cubicBezTo>
                <a:cubicBezTo>
                  <a:pt x="255411" y="267899"/>
                  <a:pt x="220108" y="310444"/>
                  <a:pt x="140494" y="310444"/>
                </a:cubicBezTo>
                <a:cubicBezTo>
                  <a:pt x="60520" y="310444"/>
                  <a:pt x="25217" y="267899"/>
                  <a:pt x="25217" y="173076"/>
                </a:cubicBezTo>
                <a:cubicBezTo>
                  <a:pt x="25217" y="167307"/>
                  <a:pt x="25217" y="161539"/>
                  <a:pt x="25937" y="156130"/>
                </a:cubicBezTo>
                <a:cubicBezTo>
                  <a:pt x="10086" y="143872"/>
                  <a:pt x="0" y="125124"/>
                  <a:pt x="0" y="103851"/>
                </a:cubicBezTo>
                <a:cubicBezTo>
                  <a:pt x="0" y="77171"/>
                  <a:pt x="16211" y="54457"/>
                  <a:pt x="38546" y="44001"/>
                </a:cubicBezTo>
                <a:cubicBezTo>
                  <a:pt x="37825" y="11552"/>
                  <a:pt x="65924" y="375"/>
                  <a:pt x="66284" y="375"/>
                </a:cubicBezTo>
                <a:close/>
              </a:path>
            </a:pathLst>
          </a:custGeom>
          <a:solidFill>
            <a:schemeClr val="accent2"/>
          </a:solidFill>
          <a:ln>
            <a:noFill/>
          </a:ln>
          <a:effectLst/>
        </p:spPr>
        <p:txBody>
          <a:bodyPr anchor="ctr"/>
          <a:lstStyle/>
          <a:p>
            <a:endParaRPr lang="en-US" sz="900" dirty="0">
              <a:latin typeface="Lato Light" panose="020F0502020204030203" pitchFamily="34" charset="0"/>
            </a:endParaRPr>
          </a:p>
        </p:txBody>
      </p:sp>
      <p:sp>
        <p:nvSpPr>
          <p:cNvPr id="19" name="Freeform 688">
            <a:extLst>
              <a:ext uri="{FF2B5EF4-FFF2-40B4-BE49-F238E27FC236}">
                <a16:creationId xmlns:a16="http://schemas.microsoft.com/office/drawing/2014/main" id="{EC897D19-B235-9F4A-92C4-FA14640F4484}"/>
              </a:ext>
            </a:extLst>
          </p:cNvPr>
          <p:cNvSpPr>
            <a:spLocks noChangeArrowheads="1"/>
          </p:cNvSpPr>
          <p:nvPr/>
        </p:nvSpPr>
        <p:spPr bwMode="auto">
          <a:xfrm>
            <a:off x="6031026" y="3556023"/>
            <a:ext cx="539608" cy="542376"/>
          </a:xfrm>
          <a:custGeom>
            <a:avLst/>
            <a:gdLst/>
            <a:ahLst/>
            <a:cxnLst/>
            <a:rect l="0" t="0" r="r" b="b"/>
            <a:pathLst>
              <a:path w="310253" h="310242">
                <a:moveTo>
                  <a:pt x="107678" y="200710"/>
                </a:moveTo>
                <a:cubicBezTo>
                  <a:pt x="102276" y="200710"/>
                  <a:pt x="97954" y="205020"/>
                  <a:pt x="97954" y="210406"/>
                </a:cubicBezTo>
                <a:cubicBezTo>
                  <a:pt x="97954" y="215434"/>
                  <a:pt x="102276" y="219384"/>
                  <a:pt x="107678" y="219384"/>
                </a:cubicBezTo>
                <a:cubicBezTo>
                  <a:pt x="112720" y="219384"/>
                  <a:pt x="117041" y="215434"/>
                  <a:pt x="117041" y="210406"/>
                </a:cubicBezTo>
                <a:cubicBezTo>
                  <a:pt x="117041" y="205020"/>
                  <a:pt x="112720" y="200710"/>
                  <a:pt x="107678" y="200710"/>
                </a:cubicBezTo>
                <a:close/>
                <a:moveTo>
                  <a:pt x="244298" y="147089"/>
                </a:moveTo>
                <a:cubicBezTo>
                  <a:pt x="246768" y="147089"/>
                  <a:pt x="248884" y="148875"/>
                  <a:pt x="248884" y="151733"/>
                </a:cubicBezTo>
                <a:lnTo>
                  <a:pt x="248884" y="170663"/>
                </a:lnTo>
                <a:cubicBezTo>
                  <a:pt x="248884" y="173521"/>
                  <a:pt x="246768" y="175307"/>
                  <a:pt x="244298" y="175307"/>
                </a:cubicBezTo>
                <a:cubicBezTo>
                  <a:pt x="241829" y="175307"/>
                  <a:pt x="239712" y="173521"/>
                  <a:pt x="239712" y="170663"/>
                </a:cubicBezTo>
                <a:lnTo>
                  <a:pt x="239712" y="151733"/>
                </a:lnTo>
                <a:cubicBezTo>
                  <a:pt x="239712" y="148875"/>
                  <a:pt x="241829" y="147089"/>
                  <a:pt x="244298" y="147089"/>
                </a:cubicBezTo>
                <a:close/>
                <a:moveTo>
                  <a:pt x="165546" y="145971"/>
                </a:moveTo>
                <a:cubicBezTo>
                  <a:pt x="160500" y="145971"/>
                  <a:pt x="156175" y="150312"/>
                  <a:pt x="156175" y="155377"/>
                </a:cubicBezTo>
                <a:cubicBezTo>
                  <a:pt x="156175" y="160804"/>
                  <a:pt x="160500" y="164783"/>
                  <a:pt x="165546" y="164783"/>
                </a:cubicBezTo>
                <a:cubicBezTo>
                  <a:pt x="170952" y="164783"/>
                  <a:pt x="175277" y="160804"/>
                  <a:pt x="175277" y="155377"/>
                </a:cubicBezTo>
                <a:cubicBezTo>
                  <a:pt x="175277" y="150312"/>
                  <a:pt x="170952" y="145971"/>
                  <a:pt x="165546" y="145971"/>
                </a:cubicBezTo>
                <a:close/>
                <a:moveTo>
                  <a:pt x="210597" y="106537"/>
                </a:moveTo>
                <a:lnTo>
                  <a:pt x="266820" y="136203"/>
                </a:lnTo>
                <a:lnTo>
                  <a:pt x="302861" y="113049"/>
                </a:lnTo>
                <a:cubicBezTo>
                  <a:pt x="305023" y="111964"/>
                  <a:pt x="307907" y="112326"/>
                  <a:pt x="309348" y="114497"/>
                </a:cubicBezTo>
                <a:cubicBezTo>
                  <a:pt x="310790" y="116667"/>
                  <a:pt x="310069" y="119561"/>
                  <a:pt x="307907" y="121009"/>
                </a:cubicBezTo>
                <a:lnTo>
                  <a:pt x="269704" y="145971"/>
                </a:lnTo>
                <a:cubicBezTo>
                  <a:pt x="268262" y="146695"/>
                  <a:pt x="266460" y="146695"/>
                  <a:pt x="265018" y="145971"/>
                </a:cubicBezTo>
                <a:lnTo>
                  <a:pt x="209515" y="116667"/>
                </a:lnTo>
                <a:lnTo>
                  <a:pt x="181764" y="145609"/>
                </a:lnTo>
                <a:cubicBezTo>
                  <a:pt x="183566" y="148504"/>
                  <a:pt x="184647" y="151760"/>
                  <a:pt x="184647" y="155377"/>
                </a:cubicBezTo>
                <a:cubicBezTo>
                  <a:pt x="184647" y="164060"/>
                  <a:pt x="178521" y="171657"/>
                  <a:pt x="170592" y="173466"/>
                </a:cubicBezTo>
                <a:lnTo>
                  <a:pt x="170592" y="207111"/>
                </a:lnTo>
                <a:cubicBezTo>
                  <a:pt x="170592" y="209644"/>
                  <a:pt x="168429" y="211814"/>
                  <a:pt x="165546" y="211814"/>
                </a:cubicBezTo>
                <a:cubicBezTo>
                  <a:pt x="163023" y="211814"/>
                  <a:pt x="160861" y="209644"/>
                  <a:pt x="160861" y="207111"/>
                </a:cubicBezTo>
                <a:lnTo>
                  <a:pt x="160861" y="173466"/>
                </a:lnTo>
                <a:cubicBezTo>
                  <a:pt x="152932" y="171657"/>
                  <a:pt x="147165" y="164060"/>
                  <a:pt x="147165" y="155377"/>
                </a:cubicBezTo>
                <a:cubicBezTo>
                  <a:pt x="147165" y="155016"/>
                  <a:pt x="147165" y="154292"/>
                  <a:pt x="147165" y="153930"/>
                </a:cubicBezTo>
                <a:lnTo>
                  <a:pt x="108242" y="141268"/>
                </a:lnTo>
                <a:lnTo>
                  <a:pt x="52739" y="190470"/>
                </a:lnTo>
                <a:cubicBezTo>
                  <a:pt x="51658" y="191193"/>
                  <a:pt x="50577" y="191555"/>
                  <a:pt x="49856" y="191555"/>
                </a:cubicBezTo>
                <a:cubicBezTo>
                  <a:pt x="48414" y="191555"/>
                  <a:pt x="46973" y="191193"/>
                  <a:pt x="46252" y="190108"/>
                </a:cubicBezTo>
                <a:cubicBezTo>
                  <a:pt x="44450" y="187937"/>
                  <a:pt x="44450" y="185043"/>
                  <a:pt x="46612" y="183234"/>
                </a:cubicBezTo>
                <a:lnTo>
                  <a:pt x="103917" y="132224"/>
                </a:lnTo>
                <a:cubicBezTo>
                  <a:pt x="104998" y="131138"/>
                  <a:pt x="106800" y="130776"/>
                  <a:pt x="108602" y="131500"/>
                </a:cubicBezTo>
                <a:lnTo>
                  <a:pt x="150049" y="145247"/>
                </a:lnTo>
                <a:cubicBezTo>
                  <a:pt x="153292" y="140183"/>
                  <a:pt x="159059" y="136565"/>
                  <a:pt x="165546" y="136565"/>
                </a:cubicBezTo>
                <a:cubicBezTo>
                  <a:pt x="169150" y="136565"/>
                  <a:pt x="172033" y="137650"/>
                  <a:pt x="174917" y="139097"/>
                </a:cubicBezTo>
                <a:lnTo>
                  <a:pt x="204830" y="107623"/>
                </a:lnTo>
                <a:cubicBezTo>
                  <a:pt x="206632" y="106176"/>
                  <a:pt x="208795" y="105814"/>
                  <a:pt x="210597" y="106537"/>
                </a:cubicBezTo>
                <a:close/>
                <a:moveTo>
                  <a:pt x="243754" y="44197"/>
                </a:moveTo>
                <a:cubicBezTo>
                  <a:pt x="238708" y="44197"/>
                  <a:pt x="234383" y="48492"/>
                  <a:pt x="234383" y="53504"/>
                </a:cubicBezTo>
                <a:cubicBezTo>
                  <a:pt x="234383" y="58516"/>
                  <a:pt x="238708" y="62811"/>
                  <a:pt x="243754" y="62811"/>
                </a:cubicBezTo>
                <a:cubicBezTo>
                  <a:pt x="249161" y="62811"/>
                  <a:pt x="253125" y="58516"/>
                  <a:pt x="253125" y="53504"/>
                </a:cubicBezTo>
                <a:cubicBezTo>
                  <a:pt x="253125" y="48492"/>
                  <a:pt x="249161" y="44197"/>
                  <a:pt x="243754" y="44197"/>
                </a:cubicBezTo>
                <a:close/>
                <a:moveTo>
                  <a:pt x="23408" y="1039"/>
                </a:moveTo>
                <a:cubicBezTo>
                  <a:pt x="26289" y="1039"/>
                  <a:pt x="28450" y="3194"/>
                  <a:pt x="28450" y="5708"/>
                </a:cubicBezTo>
                <a:lnTo>
                  <a:pt x="28450" y="282231"/>
                </a:lnTo>
                <a:lnTo>
                  <a:pt x="102636" y="282231"/>
                </a:lnTo>
                <a:lnTo>
                  <a:pt x="102636" y="228362"/>
                </a:lnTo>
                <a:cubicBezTo>
                  <a:pt x="100835" y="227644"/>
                  <a:pt x="99035" y="226926"/>
                  <a:pt x="97234" y="225849"/>
                </a:cubicBezTo>
                <a:lnTo>
                  <a:pt x="52938" y="265352"/>
                </a:lnTo>
                <a:cubicBezTo>
                  <a:pt x="51858" y="266429"/>
                  <a:pt x="50778" y="266429"/>
                  <a:pt x="50057" y="266429"/>
                </a:cubicBezTo>
                <a:cubicBezTo>
                  <a:pt x="48617" y="266429"/>
                  <a:pt x="47176" y="266070"/>
                  <a:pt x="46456" y="264993"/>
                </a:cubicBezTo>
                <a:cubicBezTo>
                  <a:pt x="44656" y="263197"/>
                  <a:pt x="44656" y="260324"/>
                  <a:pt x="46816" y="258529"/>
                </a:cubicBezTo>
                <a:lnTo>
                  <a:pt x="90752" y="218666"/>
                </a:lnTo>
                <a:cubicBezTo>
                  <a:pt x="89671" y="216152"/>
                  <a:pt x="88951" y="213279"/>
                  <a:pt x="88951" y="210406"/>
                </a:cubicBezTo>
                <a:cubicBezTo>
                  <a:pt x="88951" y="199992"/>
                  <a:pt x="97234" y="191373"/>
                  <a:pt x="107678" y="191373"/>
                </a:cubicBezTo>
                <a:cubicBezTo>
                  <a:pt x="117761" y="191373"/>
                  <a:pt x="126404" y="199992"/>
                  <a:pt x="126404" y="210406"/>
                </a:cubicBezTo>
                <a:lnTo>
                  <a:pt x="190147" y="226208"/>
                </a:lnTo>
                <a:lnTo>
                  <a:pt x="221118" y="187064"/>
                </a:lnTo>
                <a:cubicBezTo>
                  <a:pt x="222198" y="185627"/>
                  <a:pt x="223999" y="185268"/>
                  <a:pt x="225800" y="185627"/>
                </a:cubicBezTo>
                <a:lnTo>
                  <a:pt x="306469" y="206815"/>
                </a:lnTo>
                <a:cubicBezTo>
                  <a:pt x="309350" y="207533"/>
                  <a:pt x="310790" y="210047"/>
                  <a:pt x="310070" y="212561"/>
                </a:cubicBezTo>
                <a:cubicBezTo>
                  <a:pt x="309350" y="214716"/>
                  <a:pt x="306469" y="216511"/>
                  <a:pt x="304308" y="215793"/>
                </a:cubicBezTo>
                <a:lnTo>
                  <a:pt x="226160" y="195323"/>
                </a:lnTo>
                <a:lnTo>
                  <a:pt x="195549" y="234467"/>
                </a:lnTo>
                <a:cubicBezTo>
                  <a:pt x="194469" y="235904"/>
                  <a:pt x="192308" y="236622"/>
                  <a:pt x="190867" y="235904"/>
                </a:cubicBezTo>
                <a:lnTo>
                  <a:pt x="123884" y="219384"/>
                </a:lnTo>
                <a:cubicBezTo>
                  <a:pt x="121723" y="223694"/>
                  <a:pt x="117401" y="226926"/>
                  <a:pt x="112359" y="228362"/>
                </a:cubicBezTo>
                <a:lnTo>
                  <a:pt x="112359" y="282231"/>
                </a:lnTo>
                <a:lnTo>
                  <a:pt x="160977" y="282231"/>
                </a:lnTo>
                <a:lnTo>
                  <a:pt x="160977" y="248473"/>
                </a:lnTo>
                <a:cubicBezTo>
                  <a:pt x="160977" y="245959"/>
                  <a:pt x="163137" y="243805"/>
                  <a:pt x="165658" y="243805"/>
                </a:cubicBezTo>
                <a:cubicBezTo>
                  <a:pt x="168539" y="243805"/>
                  <a:pt x="170700" y="245959"/>
                  <a:pt x="170700" y="248473"/>
                </a:cubicBezTo>
                <a:lnTo>
                  <a:pt x="170700" y="282231"/>
                </a:lnTo>
                <a:lnTo>
                  <a:pt x="239124" y="282231"/>
                </a:lnTo>
                <a:lnTo>
                  <a:pt x="239124" y="218307"/>
                </a:lnTo>
                <a:cubicBezTo>
                  <a:pt x="239124" y="215793"/>
                  <a:pt x="241286" y="213998"/>
                  <a:pt x="243806" y="213998"/>
                </a:cubicBezTo>
                <a:cubicBezTo>
                  <a:pt x="246327" y="213998"/>
                  <a:pt x="248488" y="215793"/>
                  <a:pt x="248488" y="218307"/>
                </a:cubicBezTo>
                <a:lnTo>
                  <a:pt x="248488" y="282231"/>
                </a:lnTo>
                <a:lnTo>
                  <a:pt x="305388" y="282231"/>
                </a:lnTo>
                <a:cubicBezTo>
                  <a:pt x="307909" y="282231"/>
                  <a:pt x="310070" y="284385"/>
                  <a:pt x="310070" y="286899"/>
                </a:cubicBezTo>
                <a:cubicBezTo>
                  <a:pt x="310070" y="289413"/>
                  <a:pt x="307909" y="291568"/>
                  <a:pt x="305388" y="291568"/>
                </a:cubicBezTo>
                <a:lnTo>
                  <a:pt x="28450" y="291568"/>
                </a:lnTo>
                <a:lnTo>
                  <a:pt x="28450" y="305573"/>
                </a:lnTo>
                <a:cubicBezTo>
                  <a:pt x="28450" y="308446"/>
                  <a:pt x="26289" y="310242"/>
                  <a:pt x="23408" y="310242"/>
                </a:cubicBezTo>
                <a:cubicBezTo>
                  <a:pt x="20887" y="310242"/>
                  <a:pt x="18726" y="308446"/>
                  <a:pt x="18726" y="305573"/>
                </a:cubicBezTo>
                <a:lnTo>
                  <a:pt x="18726" y="291568"/>
                </a:lnTo>
                <a:lnTo>
                  <a:pt x="4681" y="291568"/>
                </a:lnTo>
                <a:cubicBezTo>
                  <a:pt x="2161" y="291568"/>
                  <a:pt x="0" y="289413"/>
                  <a:pt x="0" y="286899"/>
                </a:cubicBezTo>
                <a:cubicBezTo>
                  <a:pt x="0" y="284385"/>
                  <a:pt x="2161" y="282231"/>
                  <a:pt x="4681" y="282231"/>
                </a:cubicBezTo>
                <a:lnTo>
                  <a:pt x="18726" y="282231"/>
                </a:lnTo>
                <a:lnTo>
                  <a:pt x="18726" y="249551"/>
                </a:lnTo>
                <a:lnTo>
                  <a:pt x="4681" y="249551"/>
                </a:lnTo>
                <a:cubicBezTo>
                  <a:pt x="2161" y="249551"/>
                  <a:pt x="0" y="247396"/>
                  <a:pt x="0" y="244882"/>
                </a:cubicBezTo>
                <a:cubicBezTo>
                  <a:pt x="0" y="242009"/>
                  <a:pt x="2161" y="240213"/>
                  <a:pt x="4681" y="240213"/>
                </a:cubicBezTo>
                <a:lnTo>
                  <a:pt x="18726" y="240213"/>
                </a:lnTo>
                <a:lnTo>
                  <a:pt x="18726" y="199274"/>
                </a:lnTo>
                <a:lnTo>
                  <a:pt x="4681" y="199274"/>
                </a:lnTo>
                <a:cubicBezTo>
                  <a:pt x="2161" y="199274"/>
                  <a:pt x="0" y="197119"/>
                  <a:pt x="0" y="194605"/>
                </a:cubicBezTo>
                <a:cubicBezTo>
                  <a:pt x="0" y="192091"/>
                  <a:pt x="2161" y="189937"/>
                  <a:pt x="4681" y="189937"/>
                </a:cubicBezTo>
                <a:lnTo>
                  <a:pt x="18726" y="189937"/>
                </a:lnTo>
                <a:lnTo>
                  <a:pt x="18726" y="149356"/>
                </a:lnTo>
                <a:lnTo>
                  <a:pt x="4681" y="149356"/>
                </a:lnTo>
                <a:cubicBezTo>
                  <a:pt x="2161" y="149356"/>
                  <a:pt x="0" y="147201"/>
                  <a:pt x="0" y="144328"/>
                </a:cubicBezTo>
                <a:cubicBezTo>
                  <a:pt x="0" y="141814"/>
                  <a:pt x="2161" y="139660"/>
                  <a:pt x="4681" y="139660"/>
                </a:cubicBezTo>
                <a:lnTo>
                  <a:pt x="18726" y="139660"/>
                </a:lnTo>
                <a:lnTo>
                  <a:pt x="18726" y="99079"/>
                </a:lnTo>
                <a:lnTo>
                  <a:pt x="4681" y="99079"/>
                </a:lnTo>
                <a:cubicBezTo>
                  <a:pt x="2161" y="99079"/>
                  <a:pt x="0" y="96924"/>
                  <a:pt x="0" y="94410"/>
                </a:cubicBezTo>
                <a:cubicBezTo>
                  <a:pt x="0" y="91537"/>
                  <a:pt x="2161" y="89742"/>
                  <a:pt x="4681" y="89742"/>
                </a:cubicBezTo>
                <a:lnTo>
                  <a:pt x="18726" y="89742"/>
                </a:lnTo>
                <a:lnTo>
                  <a:pt x="18726" y="48802"/>
                </a:lnTo>
                <a:lnTo>
                  <a:pt x="4681" y="48802"/>
                </a:lnTo>
                <a:cubicBezTo>
                  <a:pt x="2161" y="48802"/>
                  <a:pt x="0" y="46647"/>
                  <a:pt x="0" y="44133"/>
                </a:cubicBezTo>
                <a:cubicBezTo>
                  <a:pt x="0" y="41620"/>
                  <a:pt x="2161" y="39465"/>
                  <a:pt x="4681" y="39465"/>
                </a:cubicBezTo>
                <a:lnTo>
                  <a:pt x="18726" y="39465"/>
                </a:lnTo>
                <a:lnTo>
                  <a:pt x="18726" y="5708"/>
                </a:lnTo>
                <a:cubicBezTo>
                  <a:pt x="18726" y="3194"/>
                  <a:pt x="20887" y="1039"/>
                  <a:pt x="23408" y="1039"/>
                </a:cubicBezTo>
                <a:close/>
                <a:moveTo>
                  <a:pt x="302501" y="883"/>
                </a:moveTo>
                <a:cubicBezTo>
                  <a:pt x="304663" y="-549"/>
                  <a:pt x="307546" y="-191"/>
                  <a:pt x="309348" y="1599"/>
                </a:cubicBezTo>
                <a:cubicBezTo>
                  <a:pt x="310790" y="3747"/>
                  <a:pt x="310429" y="6610"/>
                  <a:pt x="308267" y="8042"/>
                </a:cubicBezTo>
                <a:lnTo>
                  <a:pt x="261054" y="45629"/>
                </a:lnTo>
                <a:cubicBezTo>
                  <a:pt x="262135" y="48134"/>
                  <a:pt x="262496" y="50640"/>
                  <a:pt x="262496" y="53504"/>
                </a:cubicBezTo>
                <a:cubicBezTo>
                  <a:pt x="262496" y="62095"/>
                  <a:pt x="256369" y="69255"/>
                  <a:pt x="248440" y="71402"/>
                </a:cubicBezTo>
                <a:lnTo>
                  <a:pt x="248440" y="103977"/>
                </a:lnTo>
                <a:cubicBezTo>
                  <a:pt x="248440" y="106483"/>
                  <a:pt x="246277" y="108631"/>
                  <a:pt x="243754" y="108631"/>
                </a:cubicBezTo>
                <a:cubicBezTo>
                  <a:pt x="241232" y="108631"/>
                  <a:pt x="239069" y="106483"/>
                  <a:pt x="239069" y="103977"/>
                </a:cubicBezTo>
                <a:lnTo>
                  <a:pt x="239069" y="71402"/>
                </a:lnTo>
                <a:cubicBezTo>
                  <a:pt x="231140" y="69255"/>
                  <a:pt x="225013" y="62095"/>
                  <a:pt x="225013" y="53504"/>
                </a:cubicBezTo>
                <a:cubicBezTo>
                  <a:pt x="225013" y="53504"/>
                  <a:pt x="225013" y="53504"/>
                  <a:pt x="225013" y="53146"/>
                </a:cubicBezTo>
                <a:lnTo>
                  <a:pt x="159419" y="35964"/>
                </a:lnTo>
                <a:lnTo>
                  <a:pt x="98150" y="85363"/>
                </a:lnTo>
                <a:cubicBezTo>
                  <a:pt x="97429" y="86437"/>
                  <a:pt x="96348" y="86437"/>
                  <a:pt x="95267" y="86437"/>
                </a:cubicBezTo>
                <a:cubicBezTo>
                  <a:pt x="94186" y="86437"/>
                  <a:pt x="93465" y="86437"/>
                  <a:pt x="92744" y="86079"/>
                </a:cubicBezTo>
                <a:lnTo>
                  <a:pt x="46973" y="57084"/>
                </a:lnTo>
                <a:cubicBezTo>
                  <a:pt x="45171" y="55294"/>
                  <a:pt x="44450" y="52788"/>
                  <a:pt x="45531" y="50282"/>
                </a:cubicBezTo>
                <a:cubicBezTo>
                  <a:pt x="46973" y="48492"/>
                  <a:pt x="49856" y="47777"/>
                  <a:pt x="52379" y="48850"/>
                </a:cubicBezTo>
                <a:lnTo>
                  <a:pt x="94907" y="76056"/>
                </a:lnTo>
                <a:lnTo>
                  <a:pt x="155455" y="27014"/>
                </a:lnTo>
                <a:cubicBezTo>
                  <a:pt x="156536" y="25941"/>
                  <a:pt x="158338" y="25941"/>
                  <a:pt x="159419" y="26298"/>
                </a:cubicBezTo>
                <a:lnTo>
                  <a:pt x="227536" y="44197"/>
                </a:lnTo>
                <a:cubicBezTo>
                  <a:pt x="230779" y="38469"/>
                  <a:pt x="236906" y="34532"/>
                  <a:pt x="243754" y="34532"/>
                </a:cubicBezTo>
                <a:cubicBezTo>
                  <a:pt x="248079" y="34532"/>
                  <a:pt x="251683" y="35964"/>
                  <a:pt x="254927" y="38469"/>
                </a:cubicBezTo>
                <a:lnTo>
                  <a:pt x="302501" y="883"/>
                </a:lnTo>
                <a:close/>
              </a:path>
            </a:pathLst>
          </a:custGeom>
          <a:solidFill>
            <a:schemeClr val="accent3"/>
          </a:solidFill>
          <a:ln>
            <a:noFill/>
          </a:ln>
          <a:effectLst/>
        </p:spPr>
        <p:txBody>
          <a:bodyPr anchor="ctr"/>
          <a:lstStyle/>
          <a:p>
            <a:endParaRPr lang="en-US" sz="900" dirty="0">
              <a:latin typeface="Lato Light" panose="020F0502020204030203" pitchFamily="34" charset="0"/>
            </a:endParaRPr>
          </a:p>
        </p:txBody>
      </p:sp>
      <p:sp>
        <p:nvSpPr>
          <p:cNvPr id="20" name="Freeform 687">
            <a:extLst>
              <a:ext uri="{FF2B5EF4-FFF2-40B4-BE49-F238E27FC236}">
                <a16:creationId xmlns:a16="http://schemas.microsoft.com/office/drawing/2014/main" id="{4028D91E-F010-544A-A8C3-E67F80C9EC18}"/>
              </a:ext>
            </a:extLst>
          </p:cNvPr>
          <p:cNvSpPr>
            <a:spLocks noChangeArrowheads="1"/>
          </p:cNvSpPr>
          <p:nvPr/>
        </p:nvSpPr>
        <p:spPr bwMode="auto">
          <a:xfrm>
            <a:off x="8157684" y="2930705"/>
            <a:ext cx="539608" cy="539608"/>
          </a:xfrm>
          <a:custGeom>
            <a:avLst/>
            <a:gdLst/>
            <a:ahLst/>
            <a:cxnLst/>
            <a:rect l="0" t="0" r="r" b="b"/>
            <a:pathLst>
              <a:path w="310253" h="309203">
                <a:moveTo>
                  <a:pt x="124255" y="281192"/>
                </a:moveTo>
                <a:lnTo>
                  <a:pt x="115277" y="299866"/>
                </a:lnTo>
                <a:lnTo>
                  <a:pt x="193566" y="299866"/>
                </a:lnTo>
                <a:lnTo>
                  <a:pt x="184229" y="281192"/>
                </a:lnTo>
                <a:lnTo>
                  <a:pt x="124255" y="281192"/>
                </a:lnTo>
                <a:close/>
                <a:moveTo>
                  <a:pt x="155396" y="177715"/>
                </a:moveTo>
                <a:cubicBezTo>
                  <a:pt x="148247" y="177715"/>
                  <a:pt x="142528" y="183887"/>
                  <a:pt x="142528" y="191148"/>
                </a:cubicBezTo>
                <a:cubicBezTo>
                  <a:pt x="142528" y="194778"/>
                  <a:pt x="144315" y="198772"/>
                  <a:pt x="147532" y="201313"/>
                </a:cubicBezTo>
                <a:cubicBezTo>
                  <a:pt x="148962" y="202766"/>
                  <a:pt x="149677" y="204581"/>
                  <a:pt x="148962" y="206396"/>
                </a:cubicBezTo>
                <a:lnTo>
                  <a:pt x="139668" y="239434"/>
                </a:lnTo>
                <a:lnTo>
                  <a:pt x="170766" y="239434"/>
                </a:lnTo>
                <a:lnTo>
                  <a:pt x="161473" y="206396"/>
                </a:lnTo>
                <a:cubicBezTo>
                  <a:pt x="161115" y="204581"/>
                  <a:pt x="161830" y="202766"/>
                  <a:pt x="163260" y="201313"/>
                </a:cubicBezTo>
                <a:cubicBezTo>
                  <a:pt x="166120" y="198772"/>
                  <a:pt x="168264" y="194778"/>
                  <a:pt x="168264" y="191148"/>
                </a:cubicBezTo>
                <a:cubicBezTo>
                  <a:pt x="168264" y="183887"/>
                  <a:pt x="162188" y="177715"/>
                  <a:pt x="155396" y="177715"/>
                </a:cubicBezTo>
                <a:close/>
                <a:moveTo>
                  <a:pt x="155396" y="168275"/>
                </a:moveTo>
                <a:cubicBezTo>
                  <a:pt x="167549" y="168275"/>
                  <a:pt x="177200" y="178441"/>
                  <a:pt x="177200" y="191148"/>
                </a:cubicBezTo>
                <a:cubicBezTo>
                  <a:pt x="177200" y="196594"/>
                  <a:pt x="175413" y="202403"/>
                  <a:pt x="171481" y="206759"/>
                </a:cubicBezTo>
                <a:lnTo>
                  <a:pt x="181490" y="242702"/>
                </a:lnTo>
                <a:cubicBezTo>
                  <a:pt x="182205" y="244154"/>
                  <a:pt x="181847" y="245606"/>
                  <a:pt x="180775" y="247059"/>
                </a:cubicBezTo>
                <a:cubicBezTo>
                  <a:pt x="180060" y="247785"/>
                  <a:pt x="178630" y="248874"/>
                  <a:pt x="177200" y="248874"/>
                </a:cubicBezTo>
                <a:lnTo>
                  <a:pt x="133234" y="248874"/>
                </a:lnTo>
                <a:cubicBezTo>
                  <a:pt x="131804" y="248874"/>
                  <a:pt x="130732" y="247785"/>
                  <a:pt x="129660" y="247059"/>
                </a:cubicBezTo>
                <a:cubicBezTo>
                  <a:pt x="128587" y="245606"/>
                  <a:pt x="128587" y="244154"/>
                  <a:pt x="128945" y="242702"/>
                </a:cubicBezTo>
                <a:lnTo>
                  <a:pt x="139311" y="206759"/>
                </a:lnTo>
                <a:cubicBezTo>
                  <a:pt x="135379" y="202403"/>
                  <a:pt x="133234" y="196594"/>
                  <a:pt x="133234" y="191148"/>
                </a:cubicBezTo>
                <a:cubicBezTo>
                  <a:pt x="133234" y="178441"/>
                  <a:pt x="142885" y="168275"/>
                  <a:pt x="155396" y="168275"/>
                </a:cubicBezTo>
                <a:close/>
                <a:moveTo>
                  <a:pt x="154781" y="49212"/>
                </a:moveTo>
                <a:cubicBezTo>
                  <a:pt x="157262" y="49212"/>
                  <a:pt x="159388" y="51381"/>
                  <a:pt x="159388" y="54272"/>
                </a:cubicBezTo>
                <a:lnTo>
                  <a:pt x="159388" y="57525"/>
                </a:lnTo>
                <a:cubicBezTo>
                  <a:pt x="165412" y="58971"/>
                  <a:pt x="170727" y="63308"/>
                  <a:pt x="172853" y="68730"/>
                </a:cubicBezTo>
                <a:cubicBezTo>
                  <a:pt x="173916" y="71260"/>
                  <a:pt x="172853" y="74151"/>
                  <a:pt x="170727" y="74874"/>
                </a:cubicBezTo>
                <a:cubicBezTo>
                  <a:pt x="168247" y="75959"/>
                  <a:pt x="165412" y="74874"/>
                  <a:pt x="164703" y="72344"/>
                </a:cubicBezTo>
                <a:cubicBezTo>
                  <a:pt x="162931" y="68730"/>
                  <a:pt x="159034" y="66561"/>
                  <a:pt x="154781" y="66561"/>
                </a:cubicBezTo>
                <a:cubicBezTo>
                  <a:pt x="149112" y="66561"/>
                  <a:pt x="144151" y="70537"/>
                  <a:pt x="144151" y="75597"/>
                </a:cubicBezTo>
                <a:cubicBezTo>
                  <a:pt x="144151" y="81742"/>
                  <a:pt x="147694" y="84633"/>
                  <a:pt x="154781" y="84633"/>
                </a:cubicBezTo>
                <a:cubicBezTo>
                  <a:pt x="166475" y="84633"/>
                  <a:pt x="174271" y="92224"/>
                  <a:pt x="174271" y="103428"/>
                </a:cubicBezTo>
                <a:cubicBezTo>
                  <a:pt x="174271" y="112103"/>
                  <a:pt x="167892" y="119693"/>
                  <a:pt x="159388" y="121500"/>
                </a:cubicBezTo>
                <a:lnTo>
                  <a:pt x="159388" y="125115"/>
                </a:lnTo>
                <a:cubicBezTo>
                  <a:pt x="159388" y="127645"/>
                  <a:pt x="157262" y="129813"/>
                  <a:pt x="154781" y="129813"/>
                </a:cubicBezTo>
                <a:cubicBezTo>
                  <a:pt x="151946" y="129813"/>
                  <a:pt x="149820" y="127645"/>
                  <a:pt x="149820" y="125115"/>
                </a:cubicBezTo>
                <a:lnTo>
                  <a:pt x="149820" y="121500"/>
                </a:lnTo>
                <a:cubicBezTo>
                  <a:pt x="143796" y="120055"/>
                  <a:pt x="138835" y="116079"/>
                  <a:pt x="136355" y="110296"/>
                </a:cubicBezTo>
                <a:cubicBezTo>
                  <a:pt x="135292" y="108127"/>
                  <a:pt x="136709" y="105235"/>
                  <a:pt x="138835" y="104151"/>
                </a:cubicBezTo>
                <a:cubicBezTo>
                  <a:pt x="141316" y="103067"/>
                  <a:pt x="143796" y="104513"/>
                  <a:pt x="144859" y="106681"/>
                </a:cubicBezTo>
                <a:cubicBezTo>
                  <a:pt x="146277" y="110296"/>
                  <a:pt x="150529" y="112464"/>
                  <a:pt x="154781" y="112464"/>
                </a:cubicBezTo>
                <a:cubicBezTo>
                  <a:pt x="160451" y="112464"/>
                  <a:pt x="165058" y="108488"/>
                  <a:pt x="165058" y="103428"/>
                </a:cubicBezTo>
                <a:cubicBezTo>
                  <a:pt x="165058" y="97284"/>
                  <a:pt x="161514" y="94392"/>
                  <a:pt x="154781" y="94392"/>
                </a:cubicBezTo>
                <a:cubicBezTo>
                  <a:pt x="140253" y="94392"/>
                  <a:pt x="134937" y="84633"/>
                  <a:pt x="134937" y="75597"/>
                </a:cubicBezTo>
                <a:cubicBezTo>
                  <a:pt x="134937" y="66923"/>
                  <a:pt x="141316" y="59694"/>
                  <a:pt x="149820" y="57525"/>
                </a:cubicBezTo>
                <a:lnTo>
                  <a:pt x="149820" y="54272"/>
                </a:lnTo>
                <a:cubicBezTo>
                  <a:pt x="149820" y="51381"/>
                  <a:pt x="151946" y="49212"/>
                  <a:pt x="154781" y="49212"/>
                </a:cubicBezTo>
                <a:close/>
                <a:moveTo>
                  <a:pt x="261652" y="43586"/>
                </a:moveTo>
                <a:cubicBezTo>
                  <a:pt x="263445" y="42862"/>
                  <a:pt x="265239" y="43586"/>
                  <a:pt x="266673" y="44673"/>
                </a:cubicBezTo>
                <a:lnTo>
                  <a:pt x="308639" y="87409"/>
                </a:lnTo>
                <a:cubicBezTo>
                  <a:pt x="310791" y="89219"/>
                  <a:pt x="310791" y="92117"/>
                  <a:pt x="308639" y="93928"/>
                </a:cubicBezTo>
                <a:lnTo>
                  <a:pt x="266673" y="136301"/>
                </a:lnTo>
                <a:cubicBezTo>
                  <a:pt x="265597" y="137388"/>
                  <a:pt x="264521" y="137750"/>
                  <a:pt x="263445" y="137750"/>
                </a:cubicBezTo>
                <a:cubicBezTo>
                  <a:pt x="262728" y="137750"/>
                  <a:pt x="262011" y="137750"/>
                  <a:pt x="261652" y="137388"/>
                </a:cubicBezTo>
                <a:cubicBezTo>
                  <a:pt x="259858" y="136663"/>
                  <a:pt x="258782" y="135215"/>
                  <a:pt x="258782" y="133042"/>
                </a:cubicBezTo>
                <a:lnTo>
                  <a:pt x="258782" y="113122"/>
                </a:lnTo>
                <a:lnTo>
                  <a:pt x="230088" y="113122"/>
                </a:lnTo>
                <a:cubicBezTo>
                  <a:pt x="227577" y="113122"/>
                  <a:pt x="225425" y="110949"/>
                  <a:pt x="225425" y="108414"/>
                </a:cubicBezTo>
                <a:cubicBezTo>
                  <a:pt x="225425" y="105879"/>
                  <a:pt x="227577" y="103706"/>
                  <a:pt x="230088" y="103706"/>
                </a:cubicBezTo>
                <a:lnTo>
                  <a:pt x="263445" y="103706"/>
                </a:lnTo>
                <a:cubicBezTo>
                  <a:pt x="265956" y="103706"/>
                  <a:pt x="268108" y="105879"/>
                  <a:pt x="268108" y="108414"/>
                </a:cubicBezTo>
                <a:lnTo>
                  <a:pt x="268108" y="121814"/>
                </a:lnTo>
                <a:lnTo>
                  <a:pt x="298955" y="90668"/>
                </a:lnTo>
                <a:lnTo>
                  <a:pt x="268108" y="59522"/>
                </a:lnTo>
                <a:lnTo>
                  <a:pt x="268108" y="72197"/>
                </a:lnTo>
                <a:cubicBezTo>
                  <a:pt x="268108" y="74733"/>
                  <a:pt x="265956" y="76906"/>
                  <a:pt x="263445" y="76906"/>
                </a:cubicBezTo>
                <a:lnTo>
                  <a:pt x="230088" y="76906"/>
                </a:lnTo>
                <a:cubicBezTo>
                  <a:pt x="227577" y="76906"/>
                  <a:pt x="225425" y="74733"/>
                  <a:pt x="225425" y="72197"/>
                </a:cubicBezTo>
                <a:cubicBezTo>
                  <a:pt x="225425" y="69662"/>
                  <a:pt x="227577" y="67489"/>
                  <a:pt x="230088" y="67489"/>
                </a:cubicBezTo>
                <a:lnTo>
                  <a:pt x="258782" y="67489"/>
                </a:lnTo>
                <a:lnTo>
                  <a:pt x="258782" y="47932"/>
                </a:lnTo>
                <a:cubicBezTo>
                  <a:pt x="258782" y="46121"/>
                  <a:pt x="259858" y="44311"/>
                  <a:pt x="261652" y="43586"/>
                </a:cubicBezTo>
                <a:close/>
                <a:moveTo>
                  <a:pt x="154781" y="37922"/>
                </a:moveTo>
                <a:cubicBezTo>
                  <a:pt x="126378" y="37922"/>
                  <a:pt x="103009" y="61291"/>
                  <a:pt x="103009" y="89693"/>
                </a:cubicBezTo>
                <a:cubicBezTo>
                  <a:pt x="103009" y="118096"/>
                  <a:pt x="126378" y="141105"/>
                  <a:pt x="154781" y="141105"/>
                </a:cubicBezTo>
                <a:cubicBezTo>
                  <a:pt x="183183" y="141105"/>
                  <a:pt x="206193" y="118096"/>
                  <a:pt x="206193" y="89693"/>
                </a:cubicBezTo>
                <a:cubicBezTo>
                  <a:pt x="206193" y="61291"/>
                  <a:pt x="183183" y="37922"/>
                  <a:pt x="154781" y="37922"/>
                </a:cubicBezTo>
                <a:close/>
                <a:moveTo>
                  <a:pt x="154781" y="28575"/>
                </a:moveTo>
                <a:cubicBezTo>
                  <a:pt x="188217" y="28575"/>
                  <a:pt x="215540" y="55899"/>
                  <a:pt x="215540" y="89693"/>
                </a:cubicBezTo>
                <a:cubicBezTo>
                  <a:pt x="215540" y="123129"/>
                  <a:pt x="188217" y="150452"/>
                  <a:pt x="154781" y="150452"/>
                </a:cubicBezTo>
                <a:cubicBezTo>
                  <a:pt x="120986" y="150452"/>
                  <a:pt x="93662" y="123129"/>
                  <a:pt x="93662" y="89693"/>
                </a:cubicBezTo>
                <a:cubicBezTo>
                  <a:pt x="93662" y="55899"/>
                  <a:pt x="120986" y="28575"/>
                  <a:pt x="154781" y="28575"/>
                </a:cubicBezTo>
                <a:close/>
                <a:moveTo>
                  <a:pt x="18674" y="0"/>
                </a:moveTo>
                <a:lnTo>
                  <a:pt x="290170" y="0"/>
                </a:lnTo>
                <a:cubicBezTo>
                  <a:pt x="300584" y="0"/>
                  <a:pt x="309203" y="8260"/>
                  <a:pt x="309203" y="18674"/>
                </a:cubicBezTo>
                <a:lnTo>
                  <a:pt x="309203" y="52791"/>
                </a:lnTo>
                <a:cubicBezTo>
                  <a:pt x="309203" y="55305"/>
                  <a:pt x="306689" y="57459"/>
                  <a:pt x="304175" y="57459"/>
                </a:cubicBezTo>
                <a:cubicBezTo>
                  <a:pt x="301661" y="57459"/>
                  <a:pt x="299507" y="55305"/>
                  <a:pt x="299507" y="52791"/>
                </a:cubicBezTo>
                <a:lnTo>
                  <a:pt x="299507" y="18674"/>
                </a:lnTo>
                <a:cubicBezTo>
                  <a:pt x="299507" y="13647"/>
                  <a:pt x="295197" y="9337"/>
                  <a:pt x="290170" y="9337"/>
                </a:cubicBezTo>
                <a:lnTo>
                  <a:pt x="18674" y="9337"/>
                </a:lnTo>
                <a:cubicBezTo>
                  <a:pt x="13287" y="9337"/>
                  <a:pt x="8978" y="13647"/>
                  <a:pt x="8978" y="18674"/>
                </a:cubicBezTo>
                <a:lnTo>
                  <a:pt x="8978" y="67515"/>
                </a:lnTo>
                <a:lnTo>
                  <a:pt x="28370" y="67515"/>
                </a:lnTo>
                <a:lnTo>
                  <a:pt x="28370" y="48122"/>
                </a:lnTo>
                <a:cubicBezTo>
                  <a:pt x="28370" y="46326"/>
                  <a:pt x="29448" y="44531"/>
                  <a:pt x="31243" y="43813"/>
                </a:cubicBezTo>
                <a:cubicBezTo>
                  <a:pt x="33039" y="43094"/>
                  <a:pt x="34834" y="43813"/>
                  <a:pt x="36630" y="44890"/>
                </a:cubicBezTo>
                <a:lnTo>
                  <a:pt x="78288" y="87266"/>
                </a:lnTo>
                <a:cubicBezTo>
                  <a:pt x="80443" y="89062"/>
                  <a:pt x="80443" y="91935"/>
                  <a:pt x="78288" y="93730"/>
                </a:cubicBezTo>
                <a:lnTo>
                  <a:pt x="36630" y="135748"/>
                </a:lnTo>
                <a:cubicBezTo>
                  <a:pt x="35553" y="136825"/>
                  <a:pt x="34475" y="137184"/>
                  <a:pt x="33039" y="137184"/>
                </a:cubicBezTo>
                <a:cubicBezTo>
                  <a:pt x="32680" y="137184"/>
                  <a:pt x="31961" y="137184"/>
                  <a:pt x="31243" y="136825"/>
                </a:cubicBezTo>
                <a:cubicBezTo>
                  <a:pt x="29448" y="136107"/>
                  <a:pt x="28370" y="134670"/>
                  <a:pt x="28370" y="132515"/>
                </a:cubicBezTo>
                <a:lnTo>
                  <a:pt x="28370" y="112764"/>
                </a:lnTo>
                <a:lnTo>
                  <a:pt x="8978" y="112764"/>
                </a:lnTo>
                <a:lnTo>
                  <a:pt x="8978" y="239174"/>
                </a:lnTo>
                <a:lnTo>
                  <a:pt x="102708" y="239174"/>
                </a:lnTo>
                <a:cubicBezTo>
                  <a:pt x="105581" y="239174"/>
                  <a:pt x="107377" y="240970"/>
                  <a:pt x="107377" y="243484"/>
                </a:cubicBezTo>
                <a:cubicBezTo>
                  <a:pt x="107377" y="246357"/>
                  <a:pt x="105581" y="248512"/>
                  <a:pt x="102708" y="248512"/>
                </a:cubicBezTo>
                <a:lnTo>
                  <a:pt x="8978" y="248512"/>
                </a:lnTo>
                <a:lnTo>
                  <a:pt x="8978" y="262517"/>
                </a:lnTo>
                <a:cubicBezTo>
                  <a:pt x="8978" y="267545"/>
                  <a:pt x="13287" y="271854"/>
                  <a:pt x="18674" y="271854"/>
                </a:cubicBezTo>
                <a:lnTo>
                  <a:pt x="121383" y="271854"/>
                </a:lnTo>
                <a:lnTo>
                  <a:pt x="187102" y="271854"/>
                </a:lnTo>
                <a:lnTo>
                  <a:pt x="290170" y="271854"/>
                </a:lnTo>
                <a:cubicBezTo>
                  <a:pt x="295197" y="271854"/>
                  <a:pt x="299507" y="267545"/>
                  <a:pt x="299507" y="262517"/>
                </a:cubicBezTo>
                <a:lnTo>
                  <a:pt x="299507" y="248512"/>
                </a:lnTo>
                <a:lnTo>
                  <a:pt x="205776" y="248512"/>
                </a:lnTo>
                <a:cubicBezTo>
                  <a:pt x="203262" y="248512"/>
                  <a:pt x="201108" y="246357"/>
                  <a:pt x="201108" y="243484"/>
                </a:cubicBezTo>
                <a:cubicBezTo>
                  <a:pt x="201108" y="240970"/>
                  <a:pt x="203262" y="239174"/>
                  <a:pt x="205776" y="239174"/>
                </a:cubicBezTo>
                <a:lnTo>
                  <a:pt x="299507" y="239174"/>
                </a:lnTo>
                <a:lnTo>
                  <a:pt x="299507" y="127847"/>
                </a:lnTo>
                <a:cubicBezTo>
                  <a:pt x="299507" y="125333"/>
                  <a:pt x="301661" y="123178"/>
                  <a:pt x="304175" y="123178"/>
                </a:cubicBezTo>
                <a:cubicBezTo>
                  <a:pt x="306689" y="123178"/>
                  <a:pt x="309203" y="125333"/>
                  <a:pt x="309203" y="127847"/>
                </a:cubicBezTo>
                <a:lnTo>
                  <a:pt x="309203" y="243484"/>
                </a:lnTo>
                <a:lnTo>
                  <a:pt x="309203" y="262517"/>
                </a:lnTo>
                <a:cubicBezTo>
                  <a:pt x="309203" y="272573"/>
                  <a:pt x="300584" y="281192"/>
                  <a:pt x="290170" y="281192"/>
                </a:cubicBezTo>
                <a:lnTo>
                  <a:pt x="194643" y="281192"/>
                </a:lnTo>
                <a:lnTo>
                  <a:pt x="204340" y="299866"/>
                </a:lnTo>
                <a:lnTo>
                  <a:pt x="228401" y="299866"/>
                </a:lnTo>
                <a:cubicBezTo>
                  <a:pt x="231274" y="299866"/>
                  <a:pt x="233428" y="302021"/>
                  <a:pt x="233428" y="304534"/>
                </a:cubicBezTo>
                <a:cubicBezTo>
                  <a:pt x="233428" y="307048"/>
                  <a:pt x="231274" y="309203"/>
                  <a:pt x="228401" y="309203"/>
                </a:cubicBezTo>
                <a:lnTo>
                  <a:pt x="201108" y="309203"/>
                </a:lnTo>
                <a:lnTo>
                  <a:pt x="107377" y="309203"/>
                </a:lnTo>
                <a:lnTo>
                  <a:pt x="80084" y="309203"/>
                </a:lnTo>
                <a:cubicBezTo>
                  <a:pt x="77570" y="309203"/>
                  <a:pt x="75415" y="307048"/>
                  <a:pt x="75415" y="304534"/>
                </a:cubicBezTo>
                <a:cubicBezTo>
                  <a:pt x="75415" y="302021"/>
                  <a:pt x="77570" y="299866"/>
                  <a:pt x="80084" y="299866"/>
                </a:cubicBezTo>
                <a:lnTo>
                  <a:pt x="104504" y="299866"/>
                </a:lnTo>
                <a:lnTo>
                  <a:pt x="113841" y="281192"/>
                </a:lnTo>
                <a:lnTo>
                  <a:pt x="18674" y="281192"/>
                </a:lnTo>
                <a:cubicBezTo>
                  <a:pt x="8260" y="281192"/>
                  <a:pt x="0" y="272573"/>
                  <a:pt x="0" y="262517"/>
                </a:cubicBezTo>
                <a:lnTo>
                  <a:pt x="0" y="243484"/>
                </a:lnTo>
                <a:lnTo>
                  <a:pt x="0" y="108095"/>
                </a:lnTo>
                <a:cubicBezTo>
                  <a:pt x="0" y="105581"/>
                  <a:pt x="1795" y="103427"/>
                  <a:pt x="4309" y="103427"/>
                </a:cubicBezTo>
                <a:lnTo>
                  <a:pt x="33039" y="103427"/>
                </a:lnTo>
                <a:cubicBezTo>
                  <a:pt x="35553" y="103427"/>
                  <a:pt x="37707" y="105581"/>
                  <a:pt x="37707" y="108095"/>
                </a:cubicBezTo>
                <a:lnTo>
                  <a:pt x="37707" y="121383"/>
                </a:lnTo>
                <a:lnTo>
                  <a:pt x="68592" y="90498"/>
                </a:lnTo>
                <a:lnTo>
                  <a:pt x="37707" y="59614"/>
                </a:lnTo>
                <a:lnTo>
                  <a:pt x="37707" y="72183"/>
                </a:lnTo>
                <a:cubicBezTo>
                  <a:pt x="37707" y="74697"/>
                  <a:pt x="35553" y="76852"/>
                  <a:pt x="33039" y="76852"/>
                </a:cubicBezTo>
                <a:lnTo>
                  <a:pt x="4309" y="76852"/>
                </a:lnTo>
                <a:cubicBezTo>
                  <a:pt x="1795" y="76852"/>
                  <a:pt x="0" y="74697"/>
                  <a:pt x="0" y="72183"/>
                </a:cubicBezTo>
                <a:lnTo>
                  <a:pt x="0" y="18674"/>
                </a:lnTo>
                <a:cubicBezTo>
                  <a:pt x="0" y="8260"/>
                  <a:pt x="8260" y="0"/>
                  <a:pt x="18674" y="0"/>
                </a:cubicBezTo>
                <a:close/>
              </a:path>
            </a:pathLst>
          </a:custGeom>
          <a:solidFill>
            <a:schemeClr val="accent4"/>
          </a:solidFill>
          <a:ln>
            <a:noFill/>
          </a:ln>
          <a:effectLst/>
        </p:spPr>
        <p:txBody>
          <a:bodyPr anchor="ctr"/>
          <a:lstStyle/>
          <a:p>
            <a:endParaRPr lang="en-US" sz="900" dirty="0">
              <a:latin typeface="Lato Light" panose="020F0502020204030203" pitchFamily="34" charset="0"/>
            </a:endParaRPr>
          </a:p>
        </p:txBody>
      </p:sp>
      <p:sp>
        <p:nvSpPr>
          <p:cNvPr id="21" name="Rectangle 20">
            <a:extLst>
              <a:ext uri="{FF2B5EF4-FFF2-40B4-BE49-F238E27FC236}">
                <a16:creationId xmlns:a16="http://schemas.microsoft.com/office/drawing/2014/main" id="{AD56E87E-255D-CA4B-BE6D-B5D26048540D}"/>
              </a:ext>
            </a:extLst>
          </p:cNvPr>
          <p:cNvSpPr/>
          <p:nvPr/>
        </p:nvSpPr>
        <p:spPr>
          <a:xfrm>
            <a:off x="3719246" y="5112218"/>
            <a:ext cx="48227" cy="1197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22" name="Rectangle 21">
            <a:extLst>
              <a:ext uri="{FF2B5EF4-FFF2-40B4-BE49-F238E27FC236}">
                <a16:creationId xmlns:a16="http://schemas.microsoft.com/office/drawing/2014/main" id="{3404FA09-7FB0-964B-AD43-07179DA7C078}"/>
              </a:ext>
            </a:extLst>
          </p:cNvPr>
          <p:cNvSpPr/>
          <p:nvPr/>
        </p:nvSpPr>
        <p:spPr>
          <a:xfrm>
            <a:off x="7981869" y="3832585"/>
            <a:ext cx="48227" cy="11971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23" name="Rectangle 22">
            <a:extLst>
              <a:ext uri="{FF2B5EF4-FFF2-40B4-BE49-F238E27FC236}">
                <a16:creationId xmlns:a16="http://schemas.microsoft.com/office/drawing/2014/main" id="{A253179F-4EF7-4940-A627-33A5103565CB}"/>
              </a:ext>
            </a:extLst>
          </p:cNvPr>
          <p:cNvSpPr/>
          <p:nvPr/>
        </p:nvSpPr>
        <p:spPr>
          <a:xfrm>
            <a:off x="1587934" y="3236771"/>
            <a:ext cx="48227" cy="11971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24" name="Rectangle 23">
            <a:extLst>
              <a:ext uri="{FF2B5EF4-FFF2-40B4-BE49-F238E27FC236}">
                <a16:creationId xmlns:a16="http://schemas.microsoft.com/office/drawing/2014/main" id="{28382D00-2D7B-A146-8524-FA226ABA13B4}"/>
              </a:ext>
            </a:extLst>
          </p:cNvPr>
          <p:cNvSpPr/>
          <p:nvPr/>
        </p:nvSpPr>
        <p:spPr>
          <a:xfrm>
            <a:off x="5850557" y="1957138"/>
            <a:ext cx="48227" cy="11971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25" name="TextBox 24">
            <a:extLst>
              <a:ext uri="{FF2B5EF4-FFF2-40B4-BE49-F238E27FC236}">
                <a16:creationId xmlns:a16="http://schemas.microsoft.com/office/drawing/2014/main" id="{BEF7DCA8-BC1E-EF48-A39F-65EE2BBCE5BD}"/>
              </a:ext>
            </a:extLst>
          </p:cNvPr>
          <p:cNvSpPr txBox="1"/>
          <p:nvPr/>
        </p:nvSpPr>
        <p:spPr>
          <a:xfrm>
            <a:off x="2052794" y="3313431"/>
            <a:ext cx="931665" cy="338554"/>
          </a:xfrm>
          <a:prstGeom prst="rect">
            <a:avLst/>
          </a:prstGeom>
          <a:noFill/>
        </p:spPr>
        <p:txBody>
          <a:bodyPr wrap="none" rtlCol="0" anchor="ctr" anchorCtr="0">
            <a:spAutoFit/>
          </a:bodyPr>
          <a:lstStyle/>
          <a:p>
            <a:r>
              <a:rPr lang="en-US" sz="1600" b="1" u="sng" dirty="0">
                <a:solidFill>
                  <a:srgbClr val="002060"/>
                </a:solidFill>
                <a:latin typeface="Arial" panose="020B0604020202020204" pitchFamily="34" charset="0"/>
                <a:ea typeface="League Spartan" charset="0"/>
                <a:cs typeface="Arial" panose="020B0604020202020204" pitchFamily="34" charset="0"/>
              </a:rPr>
              <a:t>Dự báo</a:t>
            </a:r>
          </a:p>
        </p:txBody>
      </p:sp>
      <p:sp>
        <p:nvSpPr>
          <p:cNvPr id="26" name="Subtitle 2">
            <a:extLst>
              <a:ext uri="{FF2B5EF4-FFF2-40B4-BE49-F238E27FC236}">
                <a16:creationId xmlns:a16="http://schemas.microsoft.com/office/drawing/2014/main" id="{594EC4EC-A5B2-A440-9417-E1B2615F9228}"/>
              </a:ext>
            </a:extLst>
          </p:cNvPr>
          <p:cNvSpPr txBox="1">
            <a:spLocks/>
          </p:cNvSpPr>
          <p:nvPr/>
        </p:nvSpPr>
        <p:spPr>
          <a:xfrm>
            <a:off x="1738840" y="3623272"/>
            <a:ext cx="1628005" cy="713722"/>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vi-VN" sz="1200" b="1" dirty="0">
                <a:solidFill>
                  <a:srgbClr val="002060"/>
                </a:solidFill>
                <a:latin typeface="+mn-lt"/>
              </a:rPr>
              <a:t>Dự đoán giá bơ trung bình của bơ "Hass" ở Mỹ</a:t>
            </a:r>
            <a:endParaRPr lang="en-US" sz="1200" b="1" dirty="0">
              <a:solidFill>
                <a:srgbClr val="002060"/>
              </a:solidFill>
              <a:latin typeface="+mn-lt"/>
            </a:endParaRPr>
          </a:p>
        </p:txBody>
      </p:sp>
      <p:sp>
        <p:nvSpPr>
          <p:cNvPr id="27" name="TextBox 26">
            <a:extLst>
              <a:ext uri="{FF2B5EF4-FFF2-40B4-BE49-F238E27FC236}">
                <a16:creationId xmlns:a16="http://schemas.microsoft.com/office/drawing/2014/main" id="{6385187A-9918-9C4C-8CA4-BBD5FFA46E65}"/>
              </a:ext>
            </a:extLst>
          </p:cNvPr>
          <p:cNvSpPr txBox="1"/>
          <p:nvPr/>
        </p:nvSpPr>
        <p:spPr>
          <a:xfrm>
            <a:off x="3878898" y="5192281"/>
            <a:ext cx="971741" cy="338554"/>
          </a:xfrm>
          <a:prstGeom prst="rect">
            <a:avLst/>
          </a:prstGeom>
          <a:noFill/>
        </p:spPr>
        <p:txBody>
          <a:bodyPr wrap="none" rtlCol="0" anchor="ctr" anchorCtr="0">
            <a:spAutoFit/>
          </a:bodyPr>
          <a:lstStyle/>
          <a:p>
            <a:r>
              <a:rPr lang="en-US" sz="1600" b="1" u="sng" dirty="0">
                <a:solidFill>
                  <a:srgbClr val="002060"/>
                </a:solidFill>
                <a:latin typeface="Arial" panose="020B0604020202020204" pitchFamily="34" charset="0"/>
                <a:ea typeface="League Spartan" charset="0"/>
                <a:cs typeface="Arial" panose="020B0604020202020204" pitchFamily="34" charset="0"/>
              </a:rPr>
              <a:t>Xem </a:t>
            </a:r>
            <a:r>
              <a:rPr lang="en-US" sz="1600" b="1" u="sng" dirty="0" err="1">
                <a:solidFill>
                  <a:srgbClr val="002060"/>
                </a:solidFill>
                <a:latin typeface="Arial" panose="020B0604020202020204" pitchFamily="34" charset="0"/>
                <a:ea typeface="League Spartan" charset="0"/>
                <a:cs typeface="Arial" panose="020B0604020202020204" pitchFamily="34" charset="0"/>
              </a:rPr>
              <a:t>xét</a:t>
            </a:r>
            <a:endParaRPr lang="en-US" sz="1600" b="1" u="sng" dirty="0">
              <a:solidFill>
                <a:srgbClr val="002060"/>
              </a:solidFill>
              <a:latin typeface="Arial" panose="020B0604020202020204" pitchFamily="34" charset="0"/>
              <a:ea typeface="League Spartan" charset="0"/>
              <a:cs typeface="Arial" panose="020B0604020202020204" pitchFamily="34" charset="0"/>
            </a:endParaRPr>
          </a:p>
        </p:txBody>
      </p:sp>
      <p:sp>
        <p:nvSpPr>
          <p:cNvPr id="28" name="Subtitle 2">
            <a:extLst>
              <a:ext uri="{FF2B5EF4-FFF2-40B4-BE49-F238E27FC236}">
                <a16:creationId xmlns:a16="http://schemas.microsoft.com/office/drawing/2014/main" id="{12C190C8-579C-084B-A33C-1CAC9246DB57}"/>
              </a:ext>
            </a:extLst>
          </p:cNvPr>
          <p:cNvSpPr txBox="1">
            <a:spLocks/>
          </p:cNvSpPr>
          <p:nvPr/>
        </p:nvSpPr>
        <p:spPr>
          <a:xfrm>
            <a:off x="3878899" y="5525457"/>
            <a:ext cx="1971658" cy="91659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vi-VN" sz="1200" b="1" dirty="0">
                <a:solidFill>
                  <a:srgbClr val="002060"/>
                </a:solidFill>
                <a:latin typeface="+mn-lt"/>
              </a:rPr>
              <a:t>Xem xét mở rộng các loại trang trại Bơ đang có trong việc trồng bơ ở các vùng khác</a:t>
            </a:r>
            <a:endParaRPr lang="en-US" sz="1200" b="1" dirty="0">
              <a:solidFill>
                <a:srgbClr val="002060"/>
              </a:solidFill>
              <a:latin typeface="+mn-lt"/>
            </a:endParaRPr>
          </a:p>
        </p:txBody>
      </p:sp>
      <p:sp>
        <p:nvSpPr>
          <p:cNvPr id="29" name="TextBox 28">
            <a:extLst>
              <a:ext uri="{FF2B5EF4-FFF2-40B4-BE49-F238E27FC236}">
                <a16:creationId xmlns:a16="http://schemas.microsoft.com/office/drawing/2014/main" id="{74D27C90-5C6B-354D-91DE-4EE1FA4E1BD2}"/>
              </a:ext>
            </a:extLst>
          </p:cNvPr>
          <p:cNvSpPr txBox="1"/>
          <p:nvPr/>
        </p:nvSpPr>
        <p:spPr>
          <a:xfrm>
            <a:off x="5990712" y="1931671"/>
            <a:ext cx="1130438" cy="338554"/>
          </a:xfrm>
          <a:prstGeom prst="rect">
            <a:avLst/>
          </a:prstGeom>
          <a:noFill/>
        </p:spPr>
        <p:txBody>
          <a:bodyPr wrap="none" rtlCol="0" anchor="ctr" anchorCtr="0">
            <a:spAutoFit/>
          </a:bodyPr>
          <a:lstStyle/>
          <a:p>
            <a:r>
              <a:rPr lang="en-US" sz="1600" b="1" u="sng" dirty="0" err="1">
                <a:solidFill>
                  <a:srgbClr val="002060"/>
                </a:solidFill>
                <a:latin typeface="Arial" panose="020B0604020202020204" pitchFamily="34" charset="0"/>
                <a:ea typeface="League Spartan" charset="0"/>
                <a:cs typeface="Arial" panose="020B0604020202020204" pitchFamily="34" charset="0"/>
              </a:rPr>
              <a:t>Xây</a:t>
            </a:r>
            <a:r>
              <a:rPr lang="en-US" sz="1600" b="1" u="sng" dirty="0">
                <a:solidFill>
                  <a:srgbClr val="002060"/>
                </a:solidFill>
                <a:latin typeface="Arial" panose="020B0604020202020204" pitchFamily="34" charset="0"/>
                <a:ea typeface="League Spartan" charset="0"/>
                <a:cs typeface="Arial" panose="020B0604020202020204" pitchFamily="34" charset="0"/>
              </a:rPr>
              <a:t> </a:t>
            </a:r>
            <a:r>
              <a:rPr lang="en-US" sz="1600" b="1" u="sng" dirty="0" err="1">
                <a:solidFill>
                  <a:srgbClr val="002060"/>
                </a:solidFill>
                <a:latin typeface="Arial" panose="020B0604020202020204" pitchFamily="34" charset="0"/>
                <a:ea typeface="League Spartan" charset="0"/>
                <a:cs typeface="Arial" panose="020B0604020202020204" pitchFamily="34" charset="0"/>
              </a:rPr>
              <a:t>dựng</a:t>
            </a:r>
            <a:endParaRPr lang="en-US" sz="1600" b="1" u="sng" dirty="0">
              <a:solidFill>
                <a:srgbClr val="002060"/>
              </a:solidFill>
              <a:latin typeface="Arial" panose="020B0604020202020204" pitchFamily="34" charset="0"/>
              <a:ea typeface="League Spartan" charset="0"/>
              <a:cs typeface="Arial" panose="020B0604020202020204" pitchFamily="34" charset="0"/>
            </a:endParaRPr>
          </a:p>
        </p:txBody>
      </p:sp>
      <p:sp>
        <p:nvSpPr>
          <p:cNvPr id="30" name="Subtitle 2">
            <a:extLst>
              <a:ext uri="{FF2B5EF4-FFF2-40B4-BE49-F238E27FC236}">
                <a16:creationId xmlns:a16="http://schemas.microsoft.com/office/drawing/2014/main" id="{1EFD85F5-9DAC-2B48-9AA2-AEA88687A0DB}"/>
              </a:ext>
            </a:extLst>
          </p:cNvPr>
          <p:cNvSpPr txBox="1">
            <a:spLocks/>
          </p:cNvSpPr>
          <p:nvPr/>
        </p:nvSpPr>
        <p:spPr>
          <a:xfrm>
            <a:off x="5987383" y="2271364"/>
            <a:ext cx="2267533" cy="91659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vi-VN" sz="1200" b="1" dirty="0">
                <a:solidFill>
                  <a:srgbClr val="002060"/>
                </a:solidFill>
                <a:latin typeface="+mn-lt"/>
              </a:rPr>
              <a:t>Xây dựng mô hình dự báo giá trùng bình của bơ "Hass" ở Mỹ sau đó xem xét việc mở rộng sản xuất kinh doanh</a:t>
            </a:r>
            <a:endParaRPr lang="en-US" sz="1200" b="1" dirty="0">
              <a:solidFill>
                <a:srgbClr val="002060"/>
              </a:solidFill>
              <a:latin typeface="+mn-lt"/>
            </a:endParaRPr>
          </a:p>
        </p:txBody>
      </p:sp>
      <p:sp>
        <p:nvSpPr>
          <p:cNvPr id="31" name="TextBox 30">
            <a:extLst>
              <a:ext uri="{FF2B5EF4-FFF2-40B4-BE49-F238E27FC236}">
                <a16:creationId xmlns:a16="http://schemas.microsoft.com/office/drawing/2014/main" id="{A4006047-3ACB-6145-BE47-A5E3E9C5FCE0}"/>
              </a:ext>
            </a:extLst>
          </p:cNvPr>
          <p:cNvSpPr txBox="1"/>
          <p:nvPr/>
        </p:nvSpPr>
        <p:spPr>
          <a:xfrm>
            <a:off x="8291974" y="3928776"/>
            <a:ext cx="1325106" cy="338554"/>
          </a:xfrm>
          <a:prstGeom prst="rect">
            <a:avLst/>
          </a:prstGeom>
          <a:noFill/>
        </p:spPr>
        <p:txBody>
          <a:bodyPr wrap="none" rtlCol="0" anchor="ctr" anchorCtr="0">
            <a:spAutoFit/>
          </a:bodyPr>
          <a:lstStyle/>
          <a:p>
            <a:pPr lvl="0" algn="ctr"/>
            <a:r>
              <a:rPr lang="en-US" sz="1600" b="1" u="sng" dirty="0">
                <a:solidFill>
                  <a:srgbClr val="002060"/>
                </a:solidFill>
              </a:rPr>
              <a:t>Nếu </a:t>
            </a:r>
            <a:r>
              <a:rPr lang="en-US" sz="1600" b="1" u="sng" dirty="0" err="1">
                <a:solidFill>
                  <a:srgbClr val="002060"/>
                </a:solidFill>
              </a:rPr>
              <a:t>Mở</a:t>
            </a:r>
            <a:r>
              <a:rPr lang="en-US" sz="1600" b="1" u="sng" dirty="0">
                <a:solidFill>
                  <a:srgbClr val="002060"/>
                </a:solidFill>
              </a:rPr>
              <a:t> </a:t>
            </a:r>
            <a:r>
              <a:rPr lang="en-US" sz="1600" b="1" u="sng" dirty="0" err="1">
                <a:solidFill>
                  <a:srgbClr val="002060"/>
                </a:solidFill>
              </a:rPr>
              <a:t>rộng</a:t>
            </a:r>
            <a:endParaRPr lang="en-US" sz="1600" b="1" u="sng" dirty="0">
              <a:solidFill>
                <a:srgbClr val="002060"/>
              </a:solidFill>
            </a:endParaRPr>
          </a:p>
        </p:txBody>
      </p:sp>
      <p:sp>
        <p:nvSpPr>
          <p:cNvPr id="32" name="Subtitle 2">
            <a:extLst>
              <a:ext uri="{FF2B5EF4-FFF2-40B4-BE49-F238E27FC236}">
                <a16:creationId xmlns:a16="http://schemas.microsoft.com/office/drawing/2014/main" id="{77A6529A-2D3D-FB48-8CC3-DC1E13004E15}"/>
              </a:ext>
            </a:extLst>
          </p:cNvPr>
          <p:cNvSpPr txBox="1">
            <a:spLocks/>
          </p:cNvSpPr>
          <p:nvPr/>
        </p:nvSpPr>
        <p:spPr>
          <a:xfrm>
            <a:off x="8137638" y="4261952"/>
            <a:ext cx="2695085" cy="986104"/>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l"/>
            <a:r>
              <a:rPr lang="en-US" sz="1200" b="1" dirty="0">
                <a:solidFill>
                  <a:srgbClr val="002060"/>
                </a:solidFill>
                <a:latin typeface="+mn-lt"/>
                <a:cs typeface="Arial" panose="020B0604020202020204" pitchFamily="34" charset="0"/>
              </a:rPr>
              <a:t>1. </a:t>
            </a:r>
            <a:r>
              <a:rPr lang="en-US" sz="1200" b="1" dirty="0" err="1">
                <a:solidFill>
                  <a:srgbClr val="002060"/>
                </a:solidFill>
                <a:latin typeface="+mn-lt"/>
                <a:cs typeface="Arial" panose="020B0604020202020204" pitchFamily="34" charset="0"/>
              </a:rPr>
              <a:t>Nhập</a:t>
            </a:r>
            <a:r>
              <a:rPr lang="en-US" sz="1200" b="1" dirty="0">
                <a:solidFill>
                  <a:srgbClr val="002060"/>
                </a:solidFill>
                <a:latin typeface="+mn-lt"/>
                <a:cs typeface="Arial" panose="020B0604020202020204" pitchFamily="34" charset="0"/>
              </a:rPr>
              <a:t> </a:t>
            </a:r>
            <a:r>
              <a:rPr lang="en-US" sz="1200" b="1" dirty="0" err="1">
                <a:solidFill>
                  <a:srgbClr val="002060"/>
                </a:solidFill>
                <a:latin typeface="+mn-lt"/>
                <a:cs typeface="Arial" panose="020B0604020202020204" pitchFamily="34" charset="0"/>
              </a:rPr>
              <a:t>khẩu</a:t>
            </a:r>
            <a:r>
              <a:rPr lang="en-US" sz="1200" b="1" dirty="0">
                <a:solidFill>
                  <a:srgbClr val="002060"/>
                </a:solidFill>
                <a:latin typeface="+mn-lt"/>
                <a:cs typeface="Arial" panose="020B0604020202020204" pitchFamily="34" charset="0"/>
              </a:rPr>
              <a:t> </a:t>
            </a:r>
            <a:r>
              <a:rPr lang="en-US" sz="1200" b="1" dirty="0" err="1">
                <a:solidFill>
                  <a:srgbClr val="002060"/>
                </a:solidFill>
                <a:latin typeface="+mn-lt"/>
                <a:cs typeface="Arial" panose="020B0604020202020204" pitchFamily="34" charset="0"/>
              </a:rPr>
              <a:t>các</a:t>
            </a:r>
            <a:r>
              <a:rPr lang="en-US" sz="1200" b="1" dirty="0">
                <a:solidFill>
                  <a:srgbClr val="002060"/>
                </a:solidFill>
                <a:latin typeface="+mn-lt"/>
                <a:cs typeface="Arial" panose="020B0604020202020204" pitchFamily="34" charset="0"/>
              </a:rPr>
              <a:t> </a:t>
            </a:r>
            <a:r>
              <a:rPr lang="en-US" sz="1200" b="1" dirty="0" err="1">
                <a:solidFill>
                  <a:srgbClr val="002060"/>
                </a:solidFill>
                <a:latin typeface="+mn-lt"/>
                <a:cs typeface="Arial" panose="020B0604020202020204" pitchFamily="34" charset="0"/>
              </a:rPr>
              <a:t>nước</a:t>
            </a:r>
            <a:r>
              <a:rPr lang="en-US" sz="1200" b="1" dirty="0">
                <a:solidFill>
                  <a:srgbClr val="002060"/>
                </a:solidFill>
                <a:latin typeface="+mn-lt"/>
                <a:cs typeface="Arial" panose="020B0604020202020204" pitchFamily="34" charset="0"/>
              </a:rPr>
              <a:t> ĐNA trong đó Vietnam thì </a:t>
            </a:r>
            <a:r>
              <a:rPr lang="en-US" sz="1200" b="1" dirty="0" err="1">
                <a:solidFill>
                  <a:srgbClr val="002060"/>
                </a:solidFill>
                <a:latin typeface="+mn-lt"/>
                <a:cs typeface="Arial" panose="020B0604020202020204" pitchFamily="34" charset="0"/>
              </a:rPr>
              <a:t>trường</a:t>
            </a:r>
            <a:r>
              <a:rPr lang="en-US" sz="1200" b="1" dirty="0">
                <a:solidFill>
                  <a:srgbClr val="002060"/>
                </a:solidFill>
                <a:latin typeface="+mn-lt"/>
                <a:cs typeface="Arial" panose="020B0604020202020204" pitchFamily="34" charset="0"/>
              </a:rPr>
              <a:t> chính</a:t>
            </a:r>
          </a:p>
          <a:p>
            <a:pPr lvl="0" algn="l"/>
            <a:r>
              <a:rPr lang="en-US" sz="1200" b="1" dirty="0">
                <a:solidFill>
                  <a:srgbClr val="002060"/>
                </a:solidFill>
                <a:latin typeface="+mn-lt"/>
                <a:cs typeface="Arial" panose="020B0604020202020204" pitchFamily="34" charset="0"/>
              </a:rPr>
              <a:t>2. </a:t>
            </a:r>
            <a:r>
              <a:rPr lang="en-US" sz="1200" b="1" dirty="0" err="1">
                <a:solidFill>
                  <a:srgbClr val="002060"/>
                </a:solidFill>
                <a:latin typeface="+mn-lt"/>
                <a:cs typeface="Arial" panose="020B0604020202020204" pitchFamily="34" charset="0"/>
              </a:rPr>
              <a:t>Trồng</a:t>
            </a:r>
            <a:r>
              <a:rPr lang="en-US" sz="1200" b="1" dirty="0">
                <a:solidFill>
                  <a:srgbClr val="002060"/>
                </a:solidFill>
                <a:latin typeface="+mn-lt"/>
                <a:cs typeface="Arial" panose="020B0604020202020204" pitchFamily="34" charset="0"/>
              </a:rPr>
              <a:t> ở Hòa </a:t>
            </a:r>
            <a:r>
              <a:rPr lang="en-US" sz="1200" b="1" dirty="0" err="1">
                <a:solidFill>
                  <a:srgbClr val="002060"/>
                </a:solidFill>
                <a:latin typeface="+mn-lt"/>
                <a:cs typeface="Arial" panose="020B0604020202020204" pitchFamily="34" charset="0"/>
              </a:rPr>
              <a:t>kỳ</a:t>
            </a:r>
            <a:endParaRPr lang="en-US" sz="1200" b="1" dirty="0">
              <a:solidFill>
                <a:srgbClr val="002060"/>
              </a:solidFill>
              <a:latin typeface="+mn-lt"/>
              <a:cs typeface="Arial" panose="020B0604020202020204" pitchFamily="34" charset="0"/>
            </a:endParaRPr>
          </a:p>
          <a:p>
            <a:pPr lvl="0" algn="l"/>
            <a:r>
              <a:rPr lang="en-US" sz="1200" b="1" dirty="0">
                <a:solidFill>
                  <a:srgbClr val="002060"/>
                </a:solidFill>
                <a:latin typeface="+mn-lt"/>
                <a:cs typeface="Arial" panose="020B0604020202020204" pitchFamily="34" charset="0"/>
              </a:rPr>
              <a:t>3. </a:t>
            </a:r>
            <a:r>
              <a:rPr lang="en-US" sz="1200" b="1" dirty="0" err="1">
                <a:solidFill>
                  <a:srgbClr val="002060"/>
                </a:solidFill>
                <a:latin typeface="+mn-lt"/>
                <a:cs typeface="Arial" panose="020B0604020202020204" pitchFamily="34" charset="0"/>
              </a:rPr>
              <a:t>Trồng</a:t>
            </a:r>
            <a:r>
              <a:rPr lang="en-US" sz="1200" b="1" dirty="0">
                <a:solidFill>
                  <a:srgbClr val="002060"/>
                </a:solidFill>
                <a:latin typeface="+mn-lt"/>
                <a:cs typeface="Arial" panose="020B0604020202020204" pitchFamily="34" charset="0"/>
              </a:rPr>
              <a:t> ở Mexico</a:t>
            </a:r>
          </a:p>
        </p:txBody>
      </p:sp>
    </p:spTree>
    <p:extLst>
      <p:ext uri="{BB962C8B-B14F-4D97-AF65-F5344CB8AC3E}">
        <p14:creationId xmlns:p14="http://schemas.microsoft.com/office/powerpoint/2010/main" val="18793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35B40AC-2107-6445-AEC9-D33925757138}"/>
              </a:ext>
            </a:extLst>
          </p:cNvPr>
          <p:cNvSpPr/>
          <p:nvPr/>
        </p:nvSpPr>
        <p:spPr>
          <a:xfrm>
            <a:off x="5072924" y="685800"/>
            <a:ext cx="2771461" cy="3904175"/>
          </a:xfrm>
          <a:prstGeom prst="roundRect">
            <a:avLst>
              <a:gd name="adj" fmla="val 7197"/>
            </a:avLst>
          </a:prstGeom>
          <a:solidFill>
            <a:schemeClr val="bg2"/>
          </a:solidFill>
          <a:ln>
            <a:noFill/>
          </a:ln>
          <a:effectLst>
            <a:outerShdw blurRad="723900" dist="139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
        <p:nvSpPr>
          <p:cNvPr id="7" name="Freeform 86">
            <a:extLst>
              <a:ext uri="{FF2B5EF4-FFF2-40B4-BE49-F238E27FC236}">
                <a16:creationId xmlns:a16="http://schemas.microsoft.com/office/drawing/2014/main" id="{ADD95771-8452-7943-84CC-A5B8EB6FFCB1}"/>
              </a:ext>
            </a:extLst>
          </p:cNvPr>
          <p:cNvSpPr>
            <a:spLocks noChangeArrowheads="1"/>
          </p:cNvSpPr>
          <p:nvPr/>
        </p:nvSpPr>
        <p:spPr bwMode="auto">
          <a:xfrm>
            <a:off x="5573366" y="1500453"/>
            <a:ext cx="690430" cy="690429"/>
          </a:xfrm>
          <a:custGeom>
            <a:avLst/>
            <a:gdLst>
              <a:gd name="T0" fmla="*/ 655 w 1310"/>
              <a:gd name="T1" fmla="*/ 1273 h 1310"/>
              <a:gd name="T2" fmla="*/ 36 w 1310"/>
              <a:gd name="T3" fmla="*/ 654 h 1310"/>
              <a:gd name="T4" fmla="*/ 655 w 1310"/>
              <a:gd name="T5" fmla="*/ 36 h 1310"/>
              <a:gd name="T6" fmla="*/ 1000 w 1310"/>
              <a:gd name="T7" fmla="*/ 276 h 1310"/>
              <a:gd name="T8" fmla="*/ 655 w 1310"/>
              <a:gd name="T9" fmla="*/ 142 h 1310"/>
              <a:gd name="T10" fmla="*/ 142 w 1310"/>
              <a:gd name="T11" fmla="*/ 654 h 1310"/>
              <a:gd name="T12" fmla="*/ 655 w 1310"/>
              <a:gd name="T13" fmla="*/ 1168 h 1310"/>
              <a:gd name="T14" fmla="*/ 1167 w 1310"/>
              <a:gd name="T15" fmla="*/ 654 h 1310"/>
              <a:gd name="T16" fmla="*/ 1118 w 1310"/>
              <a:gd name="T17" fmla="*/ 437 h 1310"/>
              <a:gd name="T18" fmla="*/ 1193 w 1310"/>
              <a:gd name="T19" fmla="*/ 350 h 1310"/>
              <a:gd name="T20" fmla="*/ 1273 w 1310"/>
              <a:gd name="T21" fmla="*/ 654 h 1310"/>
              <a:gd name="T22" fmla="*/ 268 w 1310"/>
              <a:gd name="T23" fmla="*/ 624 h 1310"/>
              <a:gd name="T24" fmla="*/ 474 w 1310"/>
              <a:gd name="T25" fmla="*/ 934 h 1310"/>
              <a:gd name="T26" fmla="*/ 577 w 1310"/>
              <a:gd name="T27" fmla="*/ 993 h 1310"/>
              <a:gd name="T28" fmla="*/ 585 w 1310"/>
              <a:gd name="T29" fmla="*/ 994 h 1310"/>
              <a:gd name="T30" fmla="*/ 1094 w 1310"/>
              <a:gd name="T31" fmla="*/ 467 h 1310"/>
              <a:gd name="T32" fmla="*/ 1132 w 1310"/>
              <a:gd name="T33" fmla="*/ 654 h 1310"/>
              <a:gd name="T34" fmla="*/ 655 w 1310"/>
              <a:gd name="T35" fmla="*/ 1131 h 1310"/>
              <a:gd name="T36" fmla="*/ 178 w 1310"/>
              <a:gd name="T37" fmla="*/ 654 h 1310"/>
              <a:gd name="T38" fmla="*/ 655 w 1310"/>
              <a:gd name="T39" fmla="*/ 177 h 1310"/>
              <a:gd name="T40" fmla="*/ 975 w 1310"/>
              <a:gd name="T41" fmla="*/ 301 h 1310"/>
              <a:gd name="T42" fmla="*/ 613 w 1310"/>
              <a:gd name="T43" fmla="*/ 645 h 1310"/>
              <a:gd name="T44" fmla="*/ 610 w 1310"/>
              <a:gd name="T45" fmla="*/ 647 h 1310"/>
              <a:gd name="T46" fmla="*/ 537 w 1310"/>
              <a:gd name="T47" fmla="*/ 536 h 1310"/>
              <a:gd name="T48" fmla="*/ 444 w 1310"/>
              <a:gd name="T49" fmla="*/ 487 h 1310"/>
              <a:gd name="T50" fmla="*/ 341 w 1310"/>
              <a:gd name="T51" fmla="*/ 487 h 1310"/>
              <a:gd name="T52" fmla="*/ 263 w 1310"/>
              <a:gd name="T53" fmla="*/ 534 h 1310"/>
              <a:gd name="T54" fmla="*/ 1181 w 1310"/>
              <a:gd name="T55" fmla="*/ 153 h 1310"/>
              <a:gd name="T56" fmla="*/ 1209 w 1310"/>
              <a:gd name="T57" fmla="*/ 140 h 1310"/>
              <a:gd name="T58" fmla="*/ 1224 w 1310"/>
              <a:gd name="T59" fmla="*/ 149 h 1310"/>
              <a:gd name="T60" fmla="*/ 1255 w 1310"/>
              <a:gd name="T61" fmla="*/ 197 h 1310"/>
              <a:gd name="T62" fmla="*/ 659 w 1310"/>
              <a:gd name="T63" fmla="*/ 924 h 1310"/>
              <a:gd name="T64" fmla="*/ 579 w 1310"/>
              <a:gd name="T65" fmla="*/ 959 h 1310"/>
              <a:gd name="T66" fmla="*/ 503 w 1310"/>
              <a:gd name="T67" fmla="*/ 914 h 1310"/>
              <a:gd name="T68" fmla="*/ 297 w 1310"/>
              <a:gd name="T69" fmla="*/ 605 h 1310"/>
              <a:gd name="T70" fmla="*/ 295 w 1310"/>
              <a:gd name="T71" fmla="*/ 551 h 1310"/>
              <a:gd name="T72" fmla="*/ 444 w 1310"/>
              <a:gd name="T73" fmla="*/ 523 h 1310"/>
              <a:gd name="T74" fmla="*/ 507 w 1310"/>
              <a:gd name="T75" fmla="*/ 555 h 1310"/>
              <a:gd name="T76" fmla="*/ 577 w 1310"/>
              <a:gd name="T77" fmla="*/ 664 h 1310"/>
              <a:gd name="T78" fmla="*/ 606 w 1310"/>
              <a:gd name="T79" fmla="*/ 682 h 1310"/>
              <a:gd name="T80" fmla="*/ 1181 w 1310"/>
              <a:gd name="T81" fmla="*/ 153 h 1310"/>
              <a:gd name="T82" fmla="*/ 1281 w 1310"/>
              <a:gd name="T83" fmla="*/ 245 h 1310"/>
              <a:gd name="T84" fmla="*/ 1284 w 1310"/>
              <a:gd name="T85" fmla="*/ 176 h 1310"/>
              <a:gd name="T86" fmla="*/ 1253 w 1310"/>
              <a:gd name="T87" fmla="*/ 129 h 1310"/>
              <a:gd name="T88" fmla="*/ 1213 w 1310"/>
              <a:gd name="T89" fmla="*/ 105 h 1310"/>
              <a:gd name="T90" fmla="*/ 1157 w 1310"/>
              <a:gd name="T91" fmla="*/ 127 h 1310"/>
              <a:gd name="T92" fmla="*/ 1103 w 1310"/>
              <a:gd name="T93" fmla="*/ 179 h 1310"/>
              <a:gd name="T94" fmla="*/ 655 w 1310"/>
              <a:gd name="T95" fmla="*/ 0 h 1310"/>
              <a:gd name="T96" fmla="*/ 0 w 1310"/>
              <a:gd name="T97" fmla="*/ 654 h 1310"/>
              <a:gd name="T98" fmla="*/ 655 w 1310"/>
              <a:gd name="T99" fmla="*/ 1309 h 1310"/>
              <a:gd name="T100" fmla="*/ 1309 w 1310"/>
              <a:gd name="T101" fmla="*/ 654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0" h="1310">
                <a:moveTo>
                  <a:pt x="655" y="1273"/>
                </a:moveTo>
                <a:lnTo>
                  <a:pt x="655" y="1273"/>
                </a:lnTo>
                <a:cubicBezTo>
                  <a:pt x="314" y="1273"/>
                  <a:pt x="36" y="995"/>
                  <a:pt x="36" y="654"/>
                </a:cubicBezTo>
                <a:lnTo>
                  <a:pt x="36" y="654"/>
                </a:lnTo>
                <a:cubicBezTo>
                  <a:pt x="36" y="313"/>
                  <a:pt x="314" y="36"/>
                  <a:pt x="655" y="36"/>
                </a:cubicBezTo>
                <a:lnTo>
                  <a:pt x="655" y="36"/>
                </a:lnTo>
                <a:cubicBezTo>
                  <a:pt x="818" y="36"/>
                  <a:pt x="967" y="100"/>
                  <a:pt x="1077" y="203"/>
                </a:cubicBezTo>
                <a:lnTo>
                  <a:pt x="1000" y="276"/>
                </a:lnTo>
                <a:lnTo>
                  <a:pt x="1000" y="276"/>
                </a:lnTo>
                <a:cubicBezTo>
                  <a:pt x="909" y="193"/>
                  <a:pt x="788" y="142"/>
                  <a:pt x="655" y="142"/>
                </a:cubicBezTo>
                <a:lnTo>
                  <a:pt x="655" y="142"/>
                </a:lnTo>
                <a:cubicBezTo>
                  <a:pt x="372" y="142"/>
                  <a:pt x="142" y="372"/>
                  <a:pt x="142" y="654"/>
                </a:cubicBezTo>
                <a:lnTo>
                  <a:pt x="142" y="654"/>
                </a:lnTo>
                <a:cubicBezTo>
                  <a:pt x="142" y="937"/>
                  <a:pt x="372" y="1168"/>
                  <a:pt x="655" y="1168"/>
                </a:cubicBezTo>
                <a:lnTo>
                  <a:pt x="655" y="1168"/>
                </a:lnTo>
                <a:cubicBezTo>
                  <a:pt x="937" y="1168"/>
                  <a:pt x="1167" y="937"/>
                  <a:pt x="1167" y="654"/>
                </a:cubicBezTo>
                <a:lnTo>
                  <a:pt x="1167" y="654"/>
                </a:lnTo>
                <a:cubicBezTo>
                  <a:pt x="1167" y="577"/>
                  <a:pt x="1150" y="503"/>
                  <a:pt x="1118" y="437"/>
                </a:cubicBezTo>
                <a:lnTo>
                  <a:pt x="1193" y="350"/>
                </a:lnTo>
                <a:lnTo>
                  <a:pt x="1193" y="350"/>
                </a:lnTo>
                <a:cubicBezTo>
                  <a:pt x="1244" y="439"/>
                  <a:pt x="1273" y="544"/>
                  <a:pt x="1273" y="654"/>
                </a:cubicBezTo>
                <a:lnTo>
                  <a:pt x="1273" y="654"/>
                </a:lnTo>
                <a:cubicBezTo>
                  <a:pt x="1273" y="995"/>
                  <a:pt x="996" y="1273"/>
                  <a:pt x="655" y="1273"/>
                </a:cubicBezTo>
                <a:close/>
                <a:moveTo>
                  <a:pt x="268" y="624"/>
                </a:moveTo>
                <a:lnTo>
                  <a:pt x="474" y="934"/>
                </a:lnTo>
                <a:lnTo>
                  <a:pt x="474" y="934"/>
                </a:lnTo>
                <a:cubicBezTo>
                  <a:pt x="497" y="969"/>
                  <a:pt x="535" y="991"/>
                  <a:pt x="577" y="993"/>
                </a:cubicBezTo>
                <a:lnTo>
                  <a:pt x="577" y="993"/>
                </a:lnTo>
                <a:cubicBezTo>
                  <a:pt x="580" y="994"/>
                  <a:pt x="582" y="994"/>
                  <a:pt x="585" y="994"/>
                </a:cubicBezTo>
                <a:lnTo>
                  <a:pt x="585" y="994"/>
                </a:lnTo>
                <a:cubicBezTo>
                  <a:pt x="624" y="994"/>
                  <a:pt x="660" y="977"/>
                  <a:pt x="686" y="947"/>
                </a:cubicBezTo>
                <a:lnTo>
                  <a:pt x="1094" y="467"/>
                </a:lnTo>
                <a:lnTo>
                  <a:pt x="1094" y="467"/>
                </a:lnTo>
                <a:cubicBezTo>
                  <a:pt x="1118" y="524"/>
                  <a:pt x="1132" y="588"/>
                  <a:pt x="1132" y="654"/>
                </a:cubicBezTo>
                <a:lnTo>
                  <a:pt x="1132" y="654"/>
                </a:lnTo>
                <a:cubicBezTo>
                  <a:pt x="1132" y="917"/>
                  <a:pt x="918" y="1131"/>
                  <a:pt x="655" y="1131"/>
                </a:cubicBezTo>
                <a:lnTo>
                  <a:pt x="655" y="1131"/>
                </a:lnTo>
                <a:cubicBezTo>
                  <a:pt x="391" y="1131"/>
                  <a:pt x="178" y="917"/>
                  <a:pt x="178" y="654"/>
                </a:cubicBezTo>
                <a:lnTo>
                  <a:pt x="178" y="654"/>
                </a:lnTo>
                <a:cubicBezTo>
                  <a:pt x="178" y="391"/>
                  <a:pt x="391" y="177"/>
                  <a:pt x="655" y="177"/>
                </a:cubicBezTo>
                <a:lnTo>
                  <a:pt x="655" y="177"/>
                </a:lnTo>
                <a:cubicBezTo>
                  <a:pt x="778" y="177"/>
                  <a:pt x="890" y="224"/>
                  <a:pt x="975" y="301"/>
                </a:cubicBezTo>
                <a:lnTo>
                  <a:pt x="613" y="645"/>
                </a:lnTo>
                <a:lnTo>
                  <a:pt x="613" y="645"/>
                </a:lnTo>
                <a:cubicBezTo>
                  <a:pt x="612" y="647"/>
                  <a:pt x="610" y="647"/>
                  <a:pt x="610" y="647"/>
                </a:cubicBezTo>
                <a:lnTo>
                  <a:pt x="610" y="647"/>
                </a:lnTo>
                <a:cubicBezTo>
                  <a:pt x="608" y="647"/>
                  <a:pt x="607" y="646"/>
                  <a:pt x="606" y="644"/>
                </a:cubicBezTo>
                <a:lnTo>
                  <a:pt x="537" y="536"/>
                </a:lnTo>
                <a:lnTo>
                  <a:pt x="537" y="536"/>
                </a:lnTo>
                <a:cubicBezTo>
                  <a:pt x="516" y="505"/>
                  <a:pt x="481" y="487"/>
                  <a:pt x="444" y="487"/>
                </a:cubicBezTo>
                <a:lnTo>
                  <a:pt x="341" y="487"/>
                </a:lnTo>
                <a:lnTo>
                  <a:pt x="341" y="487"/>
                </a:lnTo>
                <a:cubicBezTo>
                  <a:pt x="308" y="487"/>
                  <a:pt x="279" y="505"/>
                  <a:pt x="263" y="534"/>
                </a:cubicBezTo>
                <a:lnTo>
                  <a:pt x="263" y="534"/>
                </a:lnTo>
                <a:cubicBezTo>
                  <a:pt x="248" y="563"/>
                  <a:pt x="250" y="597"/>
                  <a:pt x="268" y="624"/>
                </a:cubicBezTo>
                <a:close/>
                <a:moveTo>
                  <a:pt x="1181" y="153"/>
                </a:moveTo>
                <a:lnTo>
                  <a:pt x="1181" y="153"/>
                </a:lnTo>
                <a:cubicBezTo>
                  <a:pt x="1190" y="144"/>
                  <a:pt x="1200" y="140"/>
                  <a:pt x="1209" y="140"/>
                </a:cubicBezTo>
                <a:lnTo>
                  <a:pt x="1209" y="140"/>
                </a:lnTo>
                <a:cubicBezTo>
                  <a:pt x="1215" y="141"/>
                  <a:pt x="1221" y="143"/>
                  <a:pt x="1224" y="149"/>
                </a:cubicBezTo>
                <a:lnTo>
                  <a:pt x="1255" y="197"/>
                </a:lnTo>
                <a:lnTo>
                  <a:pt x="1255" y="197"/>
                </a:lnTo>
                <a:cubicBezTo>
                  <a:pt x="1261" y="204"/>
                  <a:pt x="1260" y="215"/>
                  <a:pt x="1254" y="223"/>
                </a:cubicBezTo>
                <a:lnTo>
                  <a:pt x="659" y="924"/>
                </a:lnTo>
                <a:lnTo>
                  <a:pt x="659" y="924"/>
                </a:lnTo>
                <a:cubicBezTo>
                  <a:pt x="639" y="947"/>
                  <a:pt x="610" y="959"/>
                  <a:pt x="579" y="959"/>
                </a:cubicBezTo>
                <a:lnTo>
                  <a:pt x="579" y="959"/>
                </a:lnTo>
                <a:cubicBezTo>
                  <a:pt x="548" y="956"/>
                  <a:pt x="520" y="941"/>
                  <a:pt x="503" y="914"/>
                </a:cubicBezTo>
                <a:lnTo>
                  <a:pt x="297" y="605"/>
                </a:lnTo>
                <a:lnTo>
                  <a:pt x="297" y="605"/>
                </a:lnTo>
                <a:cubicBezTo>
                  <a:pt x="287" y="588"/>
                  <a:pt x="285" y="568"/>
                  <a:pt x="295" y="551"/>
                </a:cubicBezTo>
                <a:lnTo>
                  <a:pt x="295" y="551"/>
                </a:lnTo>
                <a:cubicBezTo>
                  <a:pt x="304" y="533"/>
                  <a:pt x="322" y="523"/>
                  <a:pt x="341" y="523"/>
                </a:cubicBezTo>
                <a:lnTo>
                  <a:pt x="444" y="523"/>
                </a:lnTo>
                <a:lnTo>
                  <a:pt x="444" y="523"/>
                </a:lnTo>
                <a:cubicBezTo>
                  <a:pt x="469" y="523"/>
                  <a:pt x="493" y="535"/>
                  <a:pt x="507" y="555"/>
                </a:cubicBezTo>
                <a:lnTo>
                  <a:pt x="577" y="664"/>
                </a:lnTo>
                <a:lnTo>
                  <a:pt x="577" y="664"/>
                </a:lnTo>
                <a:cubicBezTo>
                  <a:pt x="583" y="675"/>
                  <a:pt x="594" y="681"/>
                  <a:pt x="606" y="682"/>
                </a:cubicBezTo>
                <a:lnTo>
                  <a:pt x="606" y="682"/>
                </a:lnTo>
                <a:cubicBezTo>
                  <a:pt x="617" y="684"/>
                  <a:pt x="629" y="679"/>
                  <a:pt x="638" y="671"/>
                </a:cubicBezTo>
                <a:lnTo>
                  <a:pt x="1181" y="153"/>
                </a:lnTo>
                <a:close/>
                <a:moveTo>
                  <a:pt x="1217" y="321"/>
                </a:moveTo>
                <a:lnTo>
                  <a:pt x="1281" y="245"/>
                </a:lnTo>
                <a:lnTo>
                  <a:pt x="1281" y="245"/>
                </a:lnTo>
                <a:cubicBezTo>
                  <a:pt x="1297" y="227"/>
                  <a:pt x="1299" y="198"/>
                  <a:pt x="1284" y="176"/>
                </a:cubicBezTo>
                <a:lnTo>
                  <a:pt x="1253" y="129"/>
                </a:lnTo>
                <a:lnTo>
                  <a:pt x="1253" y="129"/>
                </a:lnTo>
                <a:lnTo>
                  <a:pt x="1253" y="129"/>
                </a:lnTo>
                <a:cubicBezTo>
                  <a:pt x="1244" y="115"/>
                  <a:pt x="1229" y="106"/>
                  <a:pt x="1213" y="105"/>
                </a:cubicBezTo>
                <a:lnTo>
                  <a:pt x="1213" y="105"/>
                </a:lnTo>
                <a:cubicBezTo>
                  <a:pt x="1193" y="103"/>
                  <a:pt x="1173" y="112"/>
                  <a:pt x="1157" y="127"/>
                </a:cubicBezTo>
                <a:lnTo>
                  <a:pt x="1103" y="179"/>
                </a:lnTo>
                <a:lnTo>
                  <a:pt x="1103" y="179"/>
                </a:lnTo>
                <a:cubicBezTo>
                  <a:pt x="985" y="68"/>
                  <a:pt x="828" y="0"/>
                  <a:pt x="655" y="0"/>
                </a:cubicBezTo>
                <a:lnTo>
                  <a:pt x="655" y="0"/>
                </a:lnTo>
                <a:cubicBezTo>
                  <a:pt x="294" y="0"/>
                  <a:pt x="0" y="294"/>
                  <a:pt x="0" y="654"/>
                </a:cubicBezTo>
                <a:lnTo>
                  <a:pt x="0" y="654"/>
                </a:lnTo>
                <a:cubicBezTo>
                  <a:pt x="0" y="1015"/>
                  <a:pt x="294" y="1309"/>
                  <a:pt x="655" y="1309"/>
                </a:cubicBezTo>
                <a:lnTo>
                  <a:pt x="655" y="1309"/>
                </a:lnTo>
                <a:cubicBezTo>
                  <a:pt x="1015" y="1309"/>
                  <a:pt x="1309" y="1015"/>
                  <a:pt x="1309" y="654"/>
                </a:cubicBezTo>
                <a:lnTo>
                  <a:pt x="1309" y="654"/>
                </a:lnTo>
                <a:cubicBezTo>
                  <a:pt x="1309" y="533"/>
                  <a:pt x="1275" y="419"/>
                  <a:pt x="1217" y="321"/>
                </a:cubicBezTo>
                <a:close/>
              </a:path>
            </a:pathLst>
          </a:custGeom>
          <a:solidFill>
            <a:schemeClr val="accent1"/>
          </a:solidFill>
          <a:ln>
            <a:noFill/>
          </a:ln>
          <a:effectLst/>
        </p:spPr>
        <p:txBody>
          <a:bodyPr wrap="none" anchor="ctr"/>
          <a:lstStyle/>
          <a:p>
            <a:endParaRPr lang="en-US" sz="363" dirty="0">
              <a:latin typeface="Poppins" pitchFamily="2" charset="77"/>
            </a:endParaRPr>
          </a:p>
        </p:txBody>
      </p:sp>
      <p:sp>
        <p:nvSpPr>
          <p:cNvPr id="9" name="TextBox 8">
            <a:extLst>
              <a:ext uri="{FF2B5EF4-FFF2-40B4-BE49-F238E27FC236}">
                <a16:creationId xmlns:a16="http://schemas.microsoft.com/office/drawing/2014/main" id="{8A26A489-7A41-E34A-9292-7D5E88F674AA}"/>
              </a:ext>
            </a:extLst>
          </p:cNvPr>
          <p:cNvSpPr txBox="1"/>
          <p:nvPr/>
        </p:nvSpPr>
        <p:spPr>
          <a:xfrm>
            <a:off x="5521111" y="2506161"/>
            <a:ext cx="2323273" cy="369332"/>
          </a:xfrm>
          <a:prstGeom prst="rect">
            <a:avLst/>
          </a:prstGeom>
          <a:noFill/>
        </p:spPr>
        <p:txBody>
          <a:bodyPr wrap="square" rtlCol="0" anchor="b">
            <a:spAutoFit/>
          </a:bodyPr>
          <a:lstStyle/>
          <a:p>
            <a:r>
              <a:rPr lang="en-US" sz="1800" b="1" i="0" dirty="0">
                <a:solidFill>
                  <a:srgbClr val="002060"/>
                </a:solidFill>
                <a:effectLst/>
                <a:latin typeface="Arial" panose="020B0604020202020204" pitchFamily="34" charset="0"/>
                <a:cs typeface="Arial" panose="020B0604020202020204" pitchFamily="34" charset="0"/>
              </a:rPr>
              <a:t>Của </a:t>
            </a:r>
            <a:r>
              <a:rPr lang="vi-VN" sz="1800" b="1" i="0" dirty="0">
                <a:solidFill>
                  <a:srgbClr val="002060"/>
                </a:solidFill>
                <a:effectLst/>
                <a:latin typeface="Arial" panose="020B0604020202020204" pitchFamily="34" charset="0"/>
                <a:cs typeface="Arial" panose="020B0604020202020204" pitchFamily="34" charset="0"/>
              </a:rPr>
              <a:t>Doanh nghiệp</a:t>
            </a:r>
            <a:endParaRPr lang="en-US" sz="1700" b="1" spc="-15" dirty="0">
              <a:solidFill>
                <a:schemeClr val="tx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EF27C01-4BF9-1944-B140-A1237E01FD1C}"/>
              </a:ext>
            </a:extLst>
          </p:cNvPr>
          <p:cNvSpPr txBox="1"/>
          <p:nvPr/>
        </p:nvSpPr>
        <p:spPr>
          <a:xfrm>
            <a:off x="5521114" y="2896881"/>
            <a:ext cx="1875080" cy="646331"/>
          </a:xfrm>
          <a:prstGeom prst="rect">
            <a:avLst/>
          </a:prstGeom>
          <a:noFill/>
        </p:spPr>
        <p:txBody>
          <a:bodyPr wrap="square" rtlCol="0">
            <a:spAutoFit/>
          </a:bodyPr>
          <a:lstStyle/>
          <a:p>
            <a:pPr algn="l"/>
            <a:r>
              <a:rPr lang="vi-VN" sz="1200" b="1" i="0" dirty="0">
                <a:solidFill>
                  <a:srgbClr val="002060"/>
                </a:solidFill>
                <a:effectLst/>
              </a:rPr>
              <a:t>Doanh nghiệp chưa có mô hình dự báo giá bơ cho việc mở rộng</a:t>
            </a:r>
          </a:p>
        </p:txBody>
      </p:sp>
      <p:sp>
        <p:nvSpPr>
          <p:cNvPr id="18" name="Rounded Rectangle 17">
            <a:extLst>
              <a:ext uri="{FF2B5EF4-FFF2-40B4-BE49-F238E27FC236}">
                <a16:creationId xmlns:a16="http://schemas.microsoft.com/office/drawing/2014/main" id="{903DDA37-9854-454C-A807-7E93D36CA6D3}"/>
              </a:ext>
            </a:extLst>
          </p:cNvPr>
          <p:cNvSpPr/>
          <p:nvPr/>
        </p:nvSpPr>
        <p:spPr>
          <a:xfrm>
            <a:off x="8658540" y="2268025"/>
            <a:ext cx="2771461" cy="3904175"/>
          </a:xfrm>
          <a:prstGeom prst="roundRect">
            <a:avLst>
              <a:gd name="adj" fmla="val 7197"/>
            </a:avLst>
          </a:prstGeom>
          <a:solidFill>
            <a:schemeClr val="bg2"/>
          </a:solidFill>
          <a:ln>
            <a:noFill/>
          </a:ln>
          <a:effectLst>
            <a:outerShdw blurRad="723900" dist="139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
        <p:nvSpPr>
          <p:cNvPr id="8" name="Freeform 209">
            <a:extLst>
              <a:ext uri="{FF2B5EF4-FFF2-40B4-BE49-F238E27FC236}">
                <a16:creationId xmlns:a16="http://schemas.microsoft.com/office/drawing/2014/main" id="{62D33ED7-A40F-324A-9852-84344103F518}"/>
              </a:ext>
            </a:extLst>
          </p:cNvPr>
          <p:cNvSpPr>
            <a:spLocks noChangeArrowheads="1"/>
          </p:cNvSpPr>
          <p:nvPr/>
        </p:nvSpPr>
        <p:spPr bwMode="auto">
          <a:xfrm>
            <a:off x="9158980" y="3065638"/>
            <a:ext cx="709027" cy="709027"/>
          </a:xfrm>
          <a:custGeom>
            <a:avLst/>
            <a:gdLst>
              <a:gd name="T0" fmla="*/ 1137 w 1344"/>
              <a:gd name="T1" fmla="*/ 385 h 1346"/>
              <a:gd name="T2" fmla="*/ 1086 w 1344"/>
              <a:gd name="T3" fmla="*/ 366 h 1346"/>
              <a:gd name="T4" fmla="*/ 768 w 1344"/>
              <a:gd name="T5" fmla="*/ 646 h 1346"/>
              <a:gd name="T6" fmla="*/ 697 w 1344"/>
              <a:gd name="T7" fmla="*/ 577 h 1346"/>
              <a:gd name="T8" fmla="*/ 969 w 1344"/>
              <a:gd name="T9" fmla="*/ 305 h 1346"/>
              <a:gd name="T10" fmla="*/ 957 w 1344"/>
              <a:gd name="T11" fmla="*/ 214 h 1346"/>
              <a:gd name="T12" fmla="*/ 1126 w 1344"/>
              <a:gd name="T13" fmla="*/ 40 h 1346"/>
              <a:gd name="T14" fmla="*/ 1130 w 1344"/>
              <a:gd name="T15" fmla="*/ 38 h 1346"/>
              <a:gd name="T16" fmla="*/ 1136 w 1344"/>
              <a:gd name="T17" fmla="*/ 41 h 1346"/>
              <a:gd name="T18" fmla="*/ 1179 w 1344"/>
              <a:gd name="T19" fmla="*/ 135 h 1346"/>
              <a:gd name="T20" fmla="*/ 1043 w 1344"/>
              <a:gd name="T21" fmla="*/ 297 h 1346"/>
              <a:gd name="T22" fmla="*/ 1055 w 1344"/>
              <a:gd name="T23" fmla="*/ 302 h 1346"/>
              <a:gd name="T24" fmla="*/ 1203 w 1344"/>
              <a:gd name="T25" fmla="*/ 161 h 1346"/>
              <a:gd name="T26" fmla="*/ 1303 w 1344"/>
              <a:gd name="T27" fmla="*/ 208 h 1346"/>
              <a:gd name="T28" fmla="*/ 1304 w 1344"/>
              <a:gd name="T29" fmla="*/ 218 h 1346"/>
              <a:gd name="T30" fmla="*/ 646 w 1344"/>
              <a:gd name="T31" fmla="*/ 328 h 1346"/>
              <a:gd name="T32" fmla="*/ 277 w 1344"/>
              <a:gd name="T33" fmla="*/ 698 h 1346"/>
              <a:gd name="T34" fmla="*/ 1016 w 1344"/>
              <a:gd name="T35" fmla="*/ 698 h 1346"/>
              <a:gd name="T36" fmla="*/ 1028 w 1344"/>
              <a:gd name="T37" fmla="*/ 436 h 1346"/>
              <a:gd name="T38" fmla="*/ 1109 w 1344"/>
              <a:gd name="T39" fmla="*/ 698 h 1346"/>
              <a:gd name="T40" fmla="*/ 184 w 1344"/>
              <a:gd name="T41" fmla="*/ 698 h 1346"/>
              <a:gd name="T42" fmla="*/ 646 w 1344"/>
              <a:gd name="T43" fmla="*/ 235 h 1346"/>
              <a:gd name="T44" fmla="*/ 730 w 1344"/>
              <a:gd name="T45" fmla="*/ 494 h 1346"/>
              <a:gd name="T46" fmla="*/ 646 w 1344"/>
              <a:gd name="T47" fmla="*/ 477 h 1346"/>
              <a:gd name="T48" fmla="*/ 646 w 1344"/>
              <a:gd name="T49" fmla="*/ 919 h 1346"/>
              <a:gd name="T50" fmla="*/ 867 w 1344"/>
              <a:gd name="T51" fmla="*/ 698 h 1346"/>
              <a:gd name="T52" fmla="*/ 935 w 1344"/>
              <a:gd name="T53" fmla="*/ 529 h 1346"/>
              <a:gd name="T54" fmla="*/ 646 w 1344"/>
              <a:gd name="T55" fmla="*/ 1032 h 1346"/>
              <a:gd name="T56" fmla="*/ 312 w 1344"/>
              <a:gd name="T57" fmla="*/ 698 h 1346"/>
              <a:gd name="T58" fmla="*/ 814 w 1344"/>
              <a:gd name="T59" fmla="*/ 409 h 1346"/>
              <a:gd name="T60" fmla="*/ 667 w 1344"/>
              <a:gd name="T61" fmla="*/ 557 h 1346"/>
              <a:gd name="T62" fmla="*/ 504 w 1344"/>
              <a:gd name="T63" fmla="*/ 698 h 1346"/>
              <a:gd name="T64" fmla="*/ 646 w 1344"/>
              <a:gd name="T65" fmla="*/ 840 h 1346"/>
              <a:gd name="T66" fmla="*/ 787 w 1344"/>
              <a:gd name="T67" fmla="*/ 677 h 1346"/>
              <a:gd name="T68" fmla="*/ 832 w 1344"/>
              <a:gd name="T69" fmla="*/ 698 h 1346"/>
              <a:gd name="T70" fmla="*/ 646 w 1344"/>
              <a:gd name="T71" fmla="*/ 883 h 1346"/>
              <a:gd name="T72" fmla="*/ 646 w 1344"/>
              <a:gd name="T73" fmla="*/ 512 h 1346"/>
              <a:gd name="T74" fmla="*/ 667 w 1344"/>
              <a:gd name="T75" fmla="*/ 557 h 1346"/>
              <a:gd name="T76" fmla="*/ 646 w 1344"/>
              <a:gd name="T77" fmla="*/ 748 h 1346"/>
              <a:gd name="T78" fmla="*/ 612 w 1344"/>
              <a:gd name="T79" fmla="*/ 735 h 1346"/>
              <a:gd name="T80" fmla="*/ 613 w 1344"/>
              <a:gd name="T81" fmla="*/ 661 h 1346"/>
              <a:gd name="T82" fmla="*/ 701 w 1344"/>
              <a:gd name="T83" fmla="*/ 643 h 1346"/>
              <a:gd name="T84" fmla="*/ 681 w 1344"/>
              <a:gd name="T85" fmla="*/ 733 h 1346"/>
              <a:gd name="T86" fmla="*/ 646 w 1344"/>
              <a:gd name="T87" fmla="*/ 1309 h 1346"/>
              <a:gd name="T88" fmla="*/ 35 w 1344"/>
              <a:gd name="T89" fmla="*/ 698 h 1346"/>
              <a:gd name="T90" fmla="*/ 949 w 1344"/>
              <a:gd name="T91" fmla="*/ 167 h 1346"/>
              <a:gd name="T92" fmla="*/ 926 w 1344"/>
              <a:gd name="T93" fmla="*/ 228 h 1346"/>
              <a:gd name="T94" fmla="*/ 944 w 1344"/>
              <a:gd name="T95" fmla="*/ 280 h 1346"/>
              <a:gd name="T96" fmla="*/ 646 w 1344"/>
              <a:gd name="T97" fmla="*/ 200 h 1346"/>
              <a:gd name="T98" fmla="*/ 149 w 1344"/>
              <a:gd name="T99" fmla="*/ 698 h 1346"/>
              <a:gd name="T100" fmla="*/ 1144 w 1344"/>
              <a:gd name="T101" fmla="*/ 698 h 1346"/>
              <a:gd name="T102" fmla="*/ 1064 w 1344"/>
              <a:gd name="T103" fmla="*/ 400 h 1346"/>
              <a:gd name="T104" fmla="*/ 1116 w 1344"/>
              <a:gd name="T105" fmla="*/ 419 h 1346"/>
              <a:gd name="T106" fmla="*/ 1177 w 1344"/>
              <a:gd name="T107" fmla="*/ 395 h 1346"/>
              <a:gd name="T108" fmla="*/ 1341 w 1344"/>
              <a:gd name="T109" fmla="*/ 206 h 1346"/>
              <a:gd name="T110" fmla="*/ 1232 w 1344"/>
              <a:gd name="T111" fmla="*/ 137 h 1346"/>
              <a:gd name="T112" fmla="*/ 1168 w 1344"/>
              <a:gd name="T113" fmla="*/ 27 h 1346"/>
              <a:gd name="T114" fmla="*/ 1137 w 1344"/>
              <a:gd name="T115" fmla="*/ 3 h 1346"/>
              <a:gd name="T116" fmla="*/ 975 w 1344"/>
              <a:gd name="T117" fmla="*/ 141 h 1346"/>
              <a:gd name="T118" fmla="*/ 0 w 1344"/>
              <a:gd name="T119" fmla="*/ 698 h 1346"/>
              <a:gd name="T120" fmla="*/ 646 w 1344"/>
              <a:gd name="T121" fmla="*/ 1345 h 1346"/>
              <a:gd name="T122" fmla="*/ 1203 w 1344"/>
              <a:gd name="T123" fmla="*/ 369 h 1346"/>
              <a:gd name="T124" fmla="*/ 1341 w 1344"/>
              <a:gd name="T125" fmla="*/ 206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4" h="1346">
                <a:moveTo>
                  <a:pt x="1304" y="218"/>
                </a:moveTo>
                <a:lnTo>
                  <a:pt x="1137" y="385"/>
                </a:lnTo>
                <a:lnTo>
                  <a:pt x="1137" y="385"/>
                </a:lnTo>
                <a:cubicBezTo>
                  <a:pt x="1135" y="387"/>
                  <a:pt x="1133" y="388"/>
                  <a:pt x="1130" y="387"/>
                </a:cubicBezTo>
                <a:lnTo>
                  <a:pt x="1086" y="366"/>
                </a:lnTo>
                <a:lnTo>
                  <a:pt x="1086" y="366"/>
                </a:lnTo>
                <a:cubicBezTo>
                  <a:pt x="1071" y="360"/>
                  <a:pt x="1052" y="363"/>
                  <a:pt x="1040" y="375"/>
                </a:cubicBezTo>
                <a:lnTo>
                  <a:pt x="768" y="646"/>
                </a:lnTo>
                <a:lnTo>
                  <a:pt x="768" y="646"/>
                </a:lnTo>
                <a:cubicBezTo>
                  <a:pt x="753" y="641"/>
                  <a:pt x="739" y="631"/>
                  <a:pt x="726" y="617"/>
                </a:cubicBezTo>
                <a:lnTo>
                  <a:pt x="726" y="617"/>
                </a:lnTo>
                <a:cubicBezTo>
                  <a:pt x="714" y="605"/>
                  <a:pt x="703" y="590"/>
                  <a:pt x="697" y="577"/>
                </a:cubicBezTo>
                <a:lnTo>
                  <a:pt x="708" y="566"/>
                </a:lnTo>
                <a:lnTo>
                  <a:pt x="708" y="566"/>
                </a:lnTo>
                <a:lnTo>
                  <a:pt x="969" y="305"/>
                </a:lnTo>
                <a:lnTo>
                  <a:pt x="969" y="305"/>
                </a:lnTo>
                <a:cubicBezTo>
                  <a:pt x="981" y="293"/>
                  <a:pt x="985" y="274"/>
                  <a:pt x="977" y="258"/>
                </a:cubicBezTo>
                <a:lnTo>
                  <a:pt x="957" y="214"/>
                </a:lnTo>
                <a:lnTo>
                  <a:pt x="957" y="214"/>
                </a:lnTo>
                <a:cubicBezTo>
                  <a:pt x="956" y="212"/>
                  <a:pt x="957" y="209"/>
                  <a:pt x="959" y="207"/>
                </a:cubicBezTo>
                <a:lnTo>
                  <a:pt x="1126" y="40"/>
                </a:lnTo>
                <a:lnTo>
                  <a:pt x="1126" y="40"/>
                </a:lnTo>
                <a:cubicBezTo>
                  <a:pt x="1128" y="38"/>
                  <a:pt x="1129" y="38"/>
                  <a:pt x="1130" y="38"/>
                </a:cubicBezTo>
                <a:lnTo>
                  <a:pt x="1130" y="38"/>
                </a:lnTo>
                <a:cubicBezTo>
                  <a:pt x="1131" y="38"/>
                  <a:pt x="1131" y="38"/>
                  <a:pt x="1131" y="38"/>
                </a:cubicBezTo>
                <a:lnTo>
                  <a:pt x="1131" y="38"/>
                </a:lnTo>
                <a:cubicBezTo>
                  <a:pt x="1133" y="38"/>
                  <a:pt x="1134" y="39"/>
                  <a:pt x="1136" y="41"/>
                </a:cubicBezTo>
                <a:lnTo>
                  <a:pt x="1175" y="127"/>
                </a:lnTo>
                <a:lnTo>
                  <a:pt x="1175" y="127"/>
                </a:lnTo>
                <a:cubicBezTo>
                  <a:pt x="1176" y="130"/>
                  <a:pt x="1178" y="132"/>
                  <a:pt x="1179" y="135"/>
                </a:cubicBezTo>
                <a:lnTo>
                  <a:pt x="1043" y="272"/>
                </a:lnTo>
                <a:lnTo>
                  <a:pt x="1043" y="272"/>
                </a:lnTo>
                <a:cubicBezTo>
                  <a:pt x="1035" y="279"/>
                  <a:pt x="1035" y="290"/>
                  <a:pt x="1043" y="297"/>
                </a:cubicBezTo>
                <a:lnTo>
                  <a:pt x="1043" y="297"/>
                </a:lnTo>
                <a:cubicBezTo>
                  <a:pt x="1046" y="300"/>
                  <a:pt x="1050" y="302"/>
                  <a:pt x="1055" y="302"/>
                </a:cubicBezTo>
                <a:lnTo>
                  <a:pt x="1055" y="302"/>
                </a:lnTo>
                <a:cubicBezTo>
                  <a:pt x="1059" y="302"/>
                  <a:pt x="1064" y="300"/>
                  <a:pt x="1068" y="297"/>
                </a:cubicBezTo>
                <a:lnTo>
                  <a:pt x="1203" y="161"/>
                </a:lnTo>
                <a:lnTo>
                  <a:pt x="1203" y="161"/>
                </a:lnTo>
                <a:cubicBezTo>
                  <a:pt x="1207" y="164"/>
                  <a:pt x="1213" y="167"/>
                  <a:pt x="1218" y="170"/>
                </a:cubicBezTo>
                <a:lnTo>
                  <a:pt x="1303" y="208"/>
                </a:lnTo>
                <a:lnTo>
                  <a:pt x="1303" y="208"/>
                </a:lnTo>
                <a:cubicBezTo>
                  <a:pt x="1305" y="209"/>
                  <a:pt x="1306" y="212"/>
                  <a:pt x="1306" y="212"/>
                </a:cubicBezTo>
                <a:lnTo>
                  <a:pt x="1306" y="212"/>
                </a:lnTo>
                <a:cubicBezTo>
                  <a:pt x="1306" y="214"/>
                  <a:pt x="1306" y="216"/>
                  <a:pt x="1304" y="218"/>
                </a:cubicBezTo>
                <a:close/>
                <a:moveTo>
                  <a:pt x="840" y="384"/>
                </a:moveTo>
                <a:lnTo>
                  <a:pt x="840" y="384"/>
                </a:lnTo>
                <a:cubicBezTo>
                  <a:pt x="783" y="349"/>
                  <a:pt x="717" y="328"/>
                  <a:pt x="646" y="328"/>
                </a:cubicBezTo>
                <a:lnTo>
                  <a:pt x="646" y="328"/>
                </a:lnTo>
                <a:cubicBezTo>
                  <a:pt x="442" y="328"/>
                  <a:pt x="277" y="494"/>
                  <a:pt x="277" y="698"/>
                </a:cubicBezTo>
                <a:lnTo>
                  <a:pt x="277" y="698"/>
                </a:lnTo>
                <a:cubicBezTo>
                  <a:pt x="277" y="901"/>
                  <a:pt x="442" y="1068"/>
                  <a:pt x="646" y="1068"/>
                </a:cubicBezTo>
                <a:lnTo>
                  <a:pt x="646" y="1068"/>
                </a:lnTo>
                <a:cubicBezTo>
                  <a:pt x="850" y="1068"/>
                  <a:pt x="1016" y="901"/>
                  <a:pt x="1016" y="698"/>
                </a:cubicBezTo>
                <a:lnTo>
                  <a:pt x="1016" y="698"/>
                </a:lnTo>
                <a:cubicBezTo>
                  <a:pt x="1016" y="626"/>
                  <a:pt x="995" y="561"/>
                  <a:pt x="960" y="504"/>
                </a:cubicBezTo>
                <a:lnTo>
                  <a:pt x="1028" y="436"/>
                </a:lnTo>
                <a:lnTo>
                  <a:pt x="1028" y="436"/>
                </a:lnTo>
                <a:cubicBezTo>
                  <a:pt x="1080" y="511"/>
                  <a:pt x="1109" y="601"/>
                  <a:pt x="1109" y="698"/>
                </a:cubicBezTo>
                <a:lnTo>
                  <a:pt x="1109" y="698"/>
                </a:lnTo>
                <a:cubicBezTo>
                  <a:pt x="1109" y="953"/>
                  <a:pt x="901" y="1161"/>
                  <a:pt x="646" y="1161"/>
                </a:cubicBezTo>
                <a:lnTo>
                  <a:pt x="646" y="1161"/>
                </a:lnTo>
                <a:cubicBezTo>
                  <a:pt x="391" y="1161"/>
                  <a:pt x="184" y="953"/>
                  <a:pt x="184" y="698"/>
                </a:cubicBezTo>
                <a:lnTo>
                  <a:pt x="184" y="698"/>
                </a:lnTo>
                <a:cubicBezTo>
                  <a:pt x="184" y="442"/>
                  <a:pt x="391" y="235"/>
                  <a:pt x="646" y="235"/>
                </a:cubicBezTo>
                <a:lnTo>
                  <a:pt x="646" y="235"/>
                </a:lnTo>
                <a:cubicBezTo>
                  <a:pt x="743" y="235"/>
                  <a:pt x="833" y="265"/>
                  <a:pt x="907" y="316"/>
                </a:cubicBezTo>
                <a:lnTo>
                  <a:pt x="840" y="384"/>
                </a:lnTo>
                <a:close/>
                <a:moveTo>
                  <a:pt x="730" y="494"/>
                </a:moveTo>
                <a:lnTo>
                  <a:pt x="730" y="494"/>
                </a:lnTo>
                <a:cubicBezTo>
                  <a:pt x="704" y="483"/>
                  <a:pt x="676" y="477"/>
                  <a:pt x="646" y="477"/>
                </a:cubicBezTo>
                <a:lnTo>
                  <a:pt x="646" y="477"/>
                </a:lnTo>
                <a:cubicBezTo>
                  <a:pt x="525" y="477"/>
                  <a:pt x="426" y="576"/>
                  <a:pt x="426" y="698"/>
                </a:cubicBezTo>
                <a:lnTo>
                  <a:pt x="426" y="698"/>
                </a:lnTo>
                <a:cubicBezTo>
                  <a:pt x="426" y="820"/>
                  <a:pt x="525" y="919"/>
                  <a:pt x="646" y="919"/>
                </a:cubicBezTo>
                <a:lnTo>
                  <a:pt x="646" y="919"/>
                </a:lnTo>
                <a:cubicBezTo>
                  <a:pt x="768" y="919"/>
                  <a:pt x="867" y="820"/>
                  <a:pt x="867" y="698"/>
                </a:cubicBezTo>
                <a:lnTo>
                  <a:pt x="867" y="698"/>
                </a:lnTo>
                <a:cubicBezTo>
                  <a:pt x="867" y="668"/>
                  <a:pt x="861" y="640"/>
                  <a:pt x="850" y="614"/>
                </a:cubicBezTo>
                <a:lnTo>
                  <a:pt x="935" y="529"/>
                </a:lnTo>
                <a:lnTo>
                  <a:pt x="935" y="529"/>
                </a:lnTo>
                <a:cubicBezTo>
                  <a:pt x="964" y="579"/>
                  <a:pt x="980" y="636"/>
                  <a:pt x="980" y="698"/>
                </a:cubicBezTo>
                <a:lnTo>
                  <a:pt x="980" y="698"/>
                </a:lnTo>
                <a:cubicBezTo>
                  <a:pt x="980" y="882"/>
                  <a:pt x="830" y="1032"/>
                  <a:pt x="646" y="1032"/>
                </a:cubicBezTo>
                <a:lnTo>
                  <a:pt x="646" y="1032"/>
                </a:lnTo>
                <a:cubicBezTo>
                  <a:pt x="463" y="1032"/>
                  <a:pt x="312" y="882"/>
                  <a:pt x="312" y="698"/>
                </a:cubicBezTo>
                <a:lnTo>
                  <a:pt x="312" y="698"/>
                </a:lnTo>
                <a:cubicBezTo>
                  <a:pt x="312" y="514"/>
                  <a:pt x="463" y="364"/>
                  <a:pt x="646" y="364"/>
                </a:cubicBezTo>
                <a:lnTo>
                  <a:pt x="646" y="364"/>
                </a:lnTo>
                <a:cubicBezTo>
                  <a:pt x="708" y="364"/>
                  <a:pt x="765" y="381"/>
                  <a:pt x="814" y="409"/>
                </a:cubicBezTo>
                <a:lnTo>
                  <a:pt x="730" y="494"/>
                </a:lnTo>
                <a:close/>
                <a:moveTo>
                  <a:pt x="667" y="557"/>
                </a:moveTo>
                <a:lnTo>
                  <a:pt x="667" y="557"/>
                </a:lnTo>
                <a:cubicBezTo>
                  <a:pt x="659" y="557"/>
                  <a:pt x="653" y="556"/>
                  <a:pt x="646" y="556"/>
                </a:cubicBezTo>
                <a:lnTo>
                  <a:pt x="646" y="556"/>
                </a:lnTo>
                <a:cubicBezTo>
                  <a:pt x="568" y="556"/>
                  <a:pt x="504" y="620"/>
                  <a:pt x="504" y="698"/>
                </a:cubicBezTo>
                <a:lnTo>
                  <a:pt x="504" y="698"/>
                </a:lnTo>
                <a:cubicBezTo>
                  <a:pt x="504" y="777"/>
                  <a:pt x="568" y="840"/>
                  <a:pt x="646" y="840"/>
                </a:cubicBezTo>
                <a:lnTo>
                  <a:pt x="646" y="840"/>
                </a:lnTo>
                <a:cubicBezTo>
                  <a:pt x="725" y="840"/>
                  <a:pt x="789" y="777"/>
                  <a:pt x="789" y="698"/>
                </a:cubicBezTo>
                <a:lnTo>
                  <a:pt x="789" y="698"/>
                </a:lnTo>
                <a:cubicBezTo>
                  <a:pt x="789" y="691"/>
                  <a:pt x="788" y="684"/>
                  <a:pt x="787" y="677"/>
                </a:cubicBezTo>
                <a:lnTo>
                  <a:pt x="823" y="642"/>
                </a:lnTo>
                <a:lnTo>
                  <a:pt x="823" y="642"/>
                </a:lnTo>
                <a:cubicBezTo>
                  <a:pt x="829" y="659"/>
                  <a:pt x="832" y="678"/>
                  <a:pt x="832" y="698"/>
                </a:cubicBezTo>
                <a:lnTo>
                  <a:pt x="832" y="698"/>
                </a:lnTo>
                <a:cubicBezTo>
                  <a:pt x="832" y="800"/>
                  <a:pt x="749" y="883"/>
                  <a:pt x="646" y="883"/>
                </a:cubicBezTo>
                <a:lnTo>
                  <a:pt x="646" y="883"/>
                </a:lnTo>
                <a:cubicBezTo>
                  <a:pt x="545" y="883"/>
                  <a:pt x="461" y="800"/>
                  <a:pt x="461" y="698"/>
                </a:cubicBezTo>
                <a:lnTo>
                  <a:pt x="461" y="698"/>
                </a:lnTo>
                <a:cubicBezTo>
                  <a:pt x="461" y="596"/>
                  <a:pt x="545" y="512"/>
                  <a:pt x="646" y="512"/>
                </a:cubicBezTo>
                <a:lnTo>
                  <a:pt x="646" y="512"/>
                </a:lnTo>
                <a:cubicBezTo>
                  <a:pt x="666" y="512"/>
                  <a:pt x="685" y="515"/>
                  <a:pt x="702" y="522"/>
                </a:cubicBezTo>
                <a:lnTo>
                  <a:pt x="667" y="557"/>
                </a:lnTo>
                <a:close/>
                <a:moveTo>
                  <a:pt x="681" y="733"/>
                </a:moveTo>
                <a:lnTo>
                  <a:pt x="681" y="733"/>
                </a:lnTo>
                <a:cubicBezTo>
                  <a:pt x="672" y="743"/>
                  <a:pt x="659" y="748"/>
                  <a:pt x="646" y="748"/>
                </a:cubicBezTo>
                <a:lnTo>
                  <a:pt x="646" y="748"/>
                </a:lnTo>
                <a:cubicBezTo>
                  <a:pt x="633" y="748"/>
                  <a:pt x="622" y="743"/>
                  <a:pt x="612" y="735"/>
                </a:cubicBezTo>
                <a:lnTo>
                  <a:pt x="612" y="735"/>
                </a:lnTo>
                <a:cubicBezTo>
                  <a:pt x="603" y="726"/>
                  <a:pt x="598" y="713"/>
                  <a:pt x="598" y="699"/>
                </a:cubicBezTo>
                <a:lnTo>
                  <a:pt x="598" y="699"/>
                </a:lnTo>
                <a:cubicBezTo>
                  <a:pt x="597" y="685"/>
                  <a:pt x="603" y="671"/>
                  <a:pt x="613" y="661"/>
                </a:cubicBezTo>
                <a:lnTo>
                  <a:pt x="671" y="603"/>
                </a:lnTo>
                <a:lnTo>
                  <a:pt x="671" y="603"/>
                </a:lnTo>
                <a:cubicBezTo>
                  <a:pt x="678" y="617"/>
                  <a:pt x="689" y="630"/>
                  <a:pt x="701" y="643"/>
                </a:cubicBezTo>
                <a:lnTo>
                  <a:pt x="701" y="643"/>
                </a:lnTo>
                <a:cubicBezTo>
                  <a:pt x="714" y="655"/>
                  <a:pt x="727" y="665"/>
                  <a:pt x="741" y="673"/>
                </a:cubicBezTo>
                <a:lnTo>
                  <a:pt x="681" y="733"/>
                </a:lnTo>
                <a:close/>
                <a:moveTo>
                  <a:pt x="1258" y="698"/>
                </a:moveTo>
                <a:lnTo>
                  <a:pt x="1258" y="698"/>
                </a:lnTo>
                <a:cubicBezTo>
                  <a:pt x="1258" y="1035"/>
                  <a:pt x="983" y="1309"/>
                  <a:pt x="646" y="1309"/>
                </a:cubicBezTo>
                <a:lnTo>
                  <a:pt x="646" y="1309"/>
                </a:lnTo>
                <a:cubicBezTo>
                  <a:pt x="309" y="1309"/>
                  <a:pt x="35" y="1035"/>
                  <a:pt x="35" y="698"/>
                </a:cubicBezTo>
                <a:lnTo>
                  <a:pt x="35" y="698"/>
                </a:lnTo>
                <a:cubicBezTo>
                  <a:pt x="35" y="361"/>
                  <a:pt x="309" y="87"/>
                  <a:pt x="646" y="87"/>
                </a:cubicBezTo>
                <a:lnTo>
                  <a:pt x="646" y="87"/>
                </a:lnTo>
                <a:cubicBezTo>
                  <a:pt x="756" y="87"/>
                  <a:pt x="860" y="115"/>
                  <a:pt x="949" y="167"/>
                </a:cubicBezTo>
                <a:lnTo>
                  <a:pt x="934" y="182"/>
                </a:lnTo>
                <a:lnTo>
                  <a:pt x="934" y="182"/>
                </a:lnTo>
                <a:cubicBezTo>
                  <a:pt x="922" y="194"/>
                  <a:pt x="918" y="213"/>
                  <a:pt x="926" y="228"/>
                </a:cubicBezTo>
                <a:lnTo>
                  <a:pt x="946" y="273"/>
                </a:lnTo>
                <a:lnTo>
                  <a:pt x="946" y="273"/>
                </a:lnTo>
                <a:cubicBezTo>
                  <a:pt x="947" y="275"/>
                  <a:pt x="946" y="278"/>
                  <a:pt x="944" y="280"/>
                </a:cubicBezTo>
                <a:lnTo>
                  <a:pt x="933" y="290"/>
                </a:lnTo>
                <a:lnTo>
                  <a:pt x="933" y="290"/>
                </a:lnTo>
                <a:cubicBezTo>
                  <a:pt x="852" y="233"/>
                  <a:pt x="753" y="200"/>
                  <a:pt x="646" y="200"/>
                </a:cubicBezTo>
                <a:lnTo>
                  <a:pt x="646" y="200"/>
                </a:lnTo>
                <a:cubicBezTo>
                  <a:pt x="372" y="200"/>
                  <a:pt x="149" y="423"/>
                  <a:pt x="149" y="698"/>
                </a:cubicBezTo>
                <a:lnTo>
                  <a:pt x="149" y="698"/>
                </a:lnTo>
                <a:cubicBezTo>
                  <a:pt x="149" y="973"/>
                  <a:pt x="372" y="1196"/>
                  <a:pt x="646" y="1196"/>
                </a:cubicBezTo>
                <a:lnTo>
                  <a:pt x="646" y="1196"/>
                </a:lnTo>
                <a:cubicBezTo>
                  <a:pt x="921" y="1196"/>
                  <a:pt x="1144" y="973"/>
                  <a:pt x="1144" y="698"/>
                </a:cubicBezTo>
                <a:lnTo>
                  <a:pt x="1144" y="698"/>
                </a:lnTo>
                <a:cubicBezTo>
                  <a:pt x="1144" y="591"/>
                  <a:pt x="1110" y="493"/>
                  <a:pt x="1053" y="411"/>
                </a:cubicBezTo>
                <a:lnTo>
                  <a:pt x="1064" y="400"/>
                </a:lnTo>
                <a:lnTo>
                  <a:pt x="1064" y="400"/>
                </a:lnTo>
                <a:cubicBezTo>
                  <a:pt x="1066" y="398"/>
                  <a:pt x="1069" y="398"/>
                  <a:pt x="1071" y="399"/>
                </a:cubicBezTo>
                <a:lnTo>
                  <a:pt x="1116" y="419"/>
                </a:lnTo>
                <a:lnTo>
                  <a:pt x="1116" y="419"/>
                </a:lnTo>
                <a:cubicBezTo>
                  <a:pt x="1131" y="426"/>
                  <a:pt x="1150" y="423"/>
                  <a:pt x="1162" y="411"/>
                </a:cubicBezTo>
                <a:lnTo>
                  <a:pt x="1177" y="395"/>
                </a:lnTo>
                <a:lnTo>
                  <a:pt x="1177" y="395"/>
                </a:lnTo>
                <a:cubicBezTo>
                  <a:pt x="1228" y="484"/>
                  <a:pt x="1258" y="588"/>
                  <a:pt x="1258" y="698"/>
                </a:cubicBezTo>
                <a:lnTo>
                  <a:pt x="1341" y="206"/>
                </a:lnTo>
                <a:lnTo>
                  <a:pt x="1341" y="206"/>
                </a:lnTo>
                <a:cubicBezTo>
                  <a:pt x="1338" y="193"/>
                  <a:pt x="1330" y="182"/>
                  <a:pt x="1317" y="176"/>
                </a:cubicBezTo>
                <a:lnTo>
                  <a:pt x="1232" y="137"/>
                </a:lnTo>
                <a:lnTo>
                  <a:pt x="1232" y="137"/>
                </a:lnTo>
                <a:cubicBezTo>
                  <a:pt x="1221" y="132"/>
                  <a:pt x="1212" y="123"/>
                  <a:pt x="1207" y="112"/>
                </a:cubicBezTo>
                <a:lnTo>
                  <a:pt x="1168" y="27"/>
                </a:lnTo>
                <a:lnTo>
                  <a:pt x="1168" y="27"/>
                </a:lnTo>
                <a:cubicBezTo>
                  <a:pt x="1163" y="15"/>
                  <a:pt x="1151" y="6"/>
                  <a:pt x="1137" y="3"/>
                </a:cubicBezTo>
                <a:lnTo>
                  <a:pt x="1137" y="3"/>
                </a:lnTo>
                <a:cubicBezTo>
                  <a:pt x="1125" y="0"/>
                  <a:pt x="1110" y="5"/>
                  <a:pt x="1101" y="15"/>
                </a:cubicBezTo>
                <a:lnTo>
                  <a:pt x="975" y="141"/>
                </a:lnTo>
                <a:lnTo>
                  <a:pt x="975" y="141"/>
                </a:lnTo>
                <a:cubicBezTo>
                  <a:pt x="878" y="84"/>
                  <a:pt x="766" y="52"/>
                  <a:pt x="646" y="52"/>
                </a:cubicBezTo>
                <a:lnTo>
                  <a:pt x="646" y="52"/>
                </a:lnTo>
                <a:cubicBezTo>
                  <a:pt x="290" y="52"/>
                  <a:pt x="0" y="342"/>
                  <a:pt x="0" y="698"/>
                </a:cubicBezTo>
                <a:lnTo>
                  <a:pt x="0" y="698"/>
                </a:lnTo>
                <a:cubicBezTo>
                  <a:pt x="0" y="1055"/>
                  <a:pt x="290" y="1345"/>
                  <a:pt x="646" y="1345"/>
                </a:cubicBezTo>
                <a:lnTo>
                  <a:pt x="646" y="1345"/>
                </a:lnTo>
                <a:cubicBezTo>
                  <a:pt x="1003" y="1345"/>
                  <a:pt x="1293" y="1055"/>
                  <a:pt x="1293" y="698"/>
                </a:cubicBezTo>
                <a:lnTo>
                  <a:pt x="1293" y="698"/>
                </a:lnTo>
                <a:cubicBezTo>
                  <a:pt x="1293" y="578"/>
                  <a:pt x="1260" y="466"/>
                  <a:pt x="1203" y="369"/>
                </a:cubicBezTo>
                <a:lnTo>
                  <a:pt x="1329" y="243"/>
                </a:lnTo>
                <a:lnTo>
                  <a:pt x="1329" y="243"/>
                </a:lnTo>
                <a:cubicBezTo>
                  <a:pt x="1339" y="233"/>
                  <a:pt x="1343" y="220"/>
                  <a:pt x="1341" y="206"/>
                </a:cubicBezTo>
                <a:lnTo>
                  <a:pt x="1258" y="698"/>
                </a:lnTo>
                <a:close/>
              </a:path>
            </a:pathLst>
          </a:custGeom>
          <a:solidFill>
            <a:schemeClr val="accent1"/>
          </a:solidFill>
          <a:ln>
            <a:noFill/>
          </a:ln>
          <a:effectLst/>
        </p:spPr>
        <p:txBody>
          <a:bodyPr wrap="none" anchor="ctr"/>
          <a:lstStyle/>
          <a:p>
            <a:endParaRPr lang="en-US" sz="363" dirty="0">
              <a:latin typeface="Poppins" pitchFamily="2" charset="77"/>
            </a:endParaRPr>
          </a:p>
        </p:txBody>
      </p:sp>
      <p:sp>
        <p:nvSpPr>
          <p:cNvPr id="11" name="TextBox 10">
            <a:extLst>
              <a:ext uri="{FF2B5EF4-FFF2-40B4-BE49-F238E27FC236}">
                <a16:creationId xmlns:a16="http://schemas.microsoft.com/office/drawing/2014/main" id="{391017BE-396D-7D44-B64C-9F2A651343F1}"/>
              </a:ext>
            </a:extLst>
          </p:cNvPr>
          <p:cNvSpPr txBox="1"/>
          <p:nvPr/>
        </p:nvSpPr>
        <p:spPr>
          <a:xfrm>
            <a:off x="8977998" y="3832775"/>
            <a:ext cx="2452000" cy="646331"/>
          </a:xfrm>
          <a:prstGeom prst="rect">
            <a:avLst/>
          </a:prstGeom>
          <a:noFill/>
        </p:spPr>
        <p:txBody>
          <a:bodyPr wrap="square" rtlCol="0" anchor="b">
            <a:spAutoFit/>
          </a:bodyPr>
          <a:lstStyle/>
          <a:p>
            <a:r>
              <a:rPr lang="en-US" b="1" spc="-15" dirty="0">
                <a:solidFill>
                  <a:srgbClr val="002060"/>
                </a:solidFill>
                <a:latin typeface="Arial" panose="020B0604020202020204" pitchFamily="34" charset="0"/>
                <a:cs typeface="Arial" panose="020B0604020202020204" pitchFamily="34" charset="0"/>
              </a:rPr>
              <a:t>Với nhân </a:t>
            </a:r>
            <a:r>
              <a:rPr lang="en-US" b="1" spc="-15" dirty="0" err="1">
                <a:solidFill>
                  <a:srgbClr val="002060"/>
                </a:solidFill>
                <a:latin typeface="Arial" panose="020B0604020202020204" pitchFamily="34" charset="0"/>
                <a:cs typeface="Arial" panose="020B0604020202020204" pitchFamily="34" charset="0"/>
              </a:rPr>
              <a:t>viên</a:t>
            </a:r>
            <a:r>
              <a:rPr lang="en-US" b="1" spc="-15" dirty="0">
                <a:solidFill>
                  <a:srgbClr val="002060"/>
                </a:solidFill>
                <a:latin typeface="Arial" panose="020B0604020202020204" pitchFamily="34" charset="0"/>
                <a:cs typeface="Arial" panose="020B0604020202020204" pitchFamily="34" charset="0"/>
              </a:rPr>
              <a:t> sale, marketing</a:t>
            </a:r>
          </a:p>
        </p:txBody>
      </p:sp>
      <p:sp>
        <p:nvSpPr>
          <p:cNvPr id="12" name="TextBox 11">
            <a:extLst>
              <a:ext uri="{FF2B5EF4-FFF2-40B4-BE49-F238E27FC236}">
                <a16:creationId xmlns:a16="http://schemas.microsoft.com/office/drawing/2014/main" id="{5AE54EF4-E5DF-4140-8DF1-65504F466299}"/>
              </a:ext>
            </a:extLst>
          </p:cNvPr>
          <p:cNvSpPr txBox="1"/>
          <p:nvPr/>
        </p:nvSpPr>
        <p:spPr>
          <a:xfrm>
            <a:off x="9106728" y="4479106"/>
            <a:ext cx="1875080" cy="646331"/>
          </a:xfrm>
          <a:prstGeom prst="rect">
            <a:avLst/>
          </a:prstGeom>
          <a:noFill/>
        </p:spPr>
        <p:txBody>
          <a:bodyPr wrap="square" rtlCol="0">
            <a:spAutoFit/>
          </a:bodyPr>
          <a:lstStyle/>
          <a:p>
            <a:pPr algn="l"/>
            <a:r>
              <a:rPr lang="vi-VN" sz="1200" b="1" i="0" dirty="0">
                <a:solidFill>
                  <a:srgbClr val="002060"/>
                </a:solidFill>
                <a:effectLst/>
              </a:rPr>
              <a:t>Tối ưu sao việc tiếp cận giá bơ tới người tiêu dùng thấp nhất</a:t>
            </a:r>
          </a:p>
        </p:txBody>
      </p:sp>
      <p:sp>
        <p:nvSpPr>
          <p:cNvPr id="3" name="TextBox 2">
            <a:extLst>
              <a:ext uri="{FF2B5EF4-FFF2-40B4-BE49-F238E27FC236}">
                <a16:creationId xmlns:a16="http://schemas.microsoft.com/office/drawing/2014/main" id="{61D733E1-0D64-C343-9B40-E1A4C7D47B35}"/>
              </a:ext>
            </a:extLst>
          </p:cNvPr>
          <p:cNvSpPr txBox="1"/>
          <p:nvPr/>
        </p:nvSpPr>
        <p:spPr>
          <a:xfrm>
            <a:off x="762002" y="2479357"/>
            <a:ext cx="3498765" cy="1708160"/>
          </a:xfrm>
          <a:prstGeom prst="rect">
            <a:avLst/>
          </a:prstGeom>
          <a:noFill/>
        </p:spPr>
        <p:txBody>
          <a:bodyPr wrap="square" rtlCol="0" anchor="b">
            <a:spAutoFit/>
          </a:bodyPr>
          <a:lstStyle/>
          <a:p>
            <a:r>
              <a:rPr lang="en-US" sz="3500" b="1" i="1" dirty="0" err="1">
                <a:solidFill>
                  <a:srgbClr val="002060"/>
                </a:solidFill>
                <a:effectLst/>
                <a:latin typeface="Arial" panose="020B0604020202020204" pitchFamily="34" charset="0"/>
                <a:cs typeface="Arial" panose="020B0604020202020204" pitchFamily="34" charset="0"/>
              </a:rPr>
              <a:t>Vấn</a:t>
            </a:r>
            <a:r>
              <a:rPr lang="en-US" sz="3500" b="1" i="1" dirty="0">
                <a:solidFill>
                  <a:srgbClr val="002060"/>
                </a:solidFill>
                <a:effectLst/>
                <a:latin typeface="Arial" panose="020B0604020202020204" pitchFamily="34" charset="0"/>
                <a:cs typeface="Arial" panose="020B0604020202020204" pitchFamily="34" charset="0"/>
              </a:rPr>
              <a:t> </a:t>
            </a:r>
            <a:r>
              <a:rPr lang="en-US" sz="3500" b="1" i="1" dirty="0" err="1">
                <a:solidFill>
                  <a:srgbClr val="002060"/>
                </a:solidFill>
                <a:effectLst/>
                <a:latin typeface="Arial" panose="020B0604020202020204" pitchFamily="34" charset="0"/>
                <a:cs typeface="Arial" panose="020B0604020202020204" pitchFamily="34" charset="0"/>
              </a:rPr>
              <a:t>đề</a:t>
            </a:r>
            <a:r>
              <a:rPr lang="en-US" sz="3500" b="1" i="1" dirty="0">
                <a:solidFill>
                  <a:srgbClr val="002060"/>
                </a:solidFill>
                <a:effectLst/>
                <a:latin typeface="Arial" panose="020B0604020202020204" pitchFamily="34" charset="0"/>
                <a:cs typeface="Arial" panose="020B0604020202020204" pitchFamily="34" charset="0"/>
              </a:rPr>
              <a:t> </a:t>
            </a:r>
            <a:r>
              <a:rPr lang="en-US" sz="3500" b="1" i="1" dirty="0" err="1">
                <a:solidFill>
                  <a:srgbClr val="002060"/>
                </a:solidFill>
                <a:effectLst/>
                <a:latin typeface="Arial" panose="020B0604020202020204" pitchFamily="34" charset="0"/>
                <a:cs typeface="Arial" panose="020B0604020202020204" pitchFamily="34" charset="0"/>
              </a:rPr>
              <a:t>hiện</a:t>
            </a:r>
            <a:r>
              <a:rPr lang="en-US" sz="3500" b="1" i="1" dirty="0">
                <a:solidFill>
                  <a:srgbClr val="002060"/>
                </a:solidFill>
                <a:effectLst/>
                <a:latin typeface="Arial" panose="020B0604020202020204" pitchFamily="34" charset="0"/>
                <a:cs typeface="Arial" panose="020B0604020202020204" pitchFamily="34" charset="0"/>
              </a:rPr>
              <a:t> </a:t>
            </a:r>
            <a:r>
              <a:rPr lang="en-US" sz="3500" b="1" i="1" dirty="0" err="1">
                <a:solidFill>
                  <a:srgbClr val="002060"/>
                </a:solidFill>
                <a:effectLst/>
                <a:latin typeface="Arial" panose="020B0604020202020204" pitchFamily="34" charset="0"/>
                <a:cs typeface="Arial" panose="020B0604020202020204" pitchFamily="34" charset="0"/>
              </a:rPr>
              <a:t>tại</a:t>
            </a:r>
            <a:r>
              <a:rPr lang="en-US" sz="3500" b="1" i="1" dirty="0">
                <a:solidFill>
                  <a:srgbClr val="002060"/>
                </a:solidFill>
                <a:effectLst/>
                <a:latin typeface="Arial" panose="020B0604020202020204" pitchFamily="34" charset="0"/>
                <a:cs typeface="Arial" panose="020B0604020202020204" pitchFamily="34" charset="0"/>
              </a:rPr>
              <a:t> của doanh </a:t>
            </a:r>
            <a:r>
              <a:rPr lang="en-US" sz="3500" b="1" i="1" dirty="0" err="1">
                <a:solidFill>
                  <a:srgbClr val="002060"/>
                </a:solidFill>
                <a:effectLst/>
                <a:latin typeface="Arial" panose="020B0604020202020204" pitchFamily="34" charset="0"/>
                <a:cs typeface="Arial" panose="020B0604020202020204" pitchFamily="34" charset="0"/>
              </a:rPr>
              <a:t>nghiệp</a:t>
            </a:r>
            <a:r>
              <a:rPr lang="en-US" sz="3500" b="1" i="1" dirty="0">
                <a:solidFill>
                  <a:srgbClr val="002060"/>
                </a:solidFill>
                <a:effectLst/>
                <a:latin typeface="Arial" panose="020B0604020202020204" pitchFamily="34" charset="0"/>
                <a:cs typeface="Arial" panose="020B0604020202020204" pitchFamily="34" charset="0"/>
              </a:rPr>
              <a:t> ?</a:t>
            </a:r>
            <a:endParaRPr lang="en-US" sz="3500" b="1" i="1" spc="-145" dirty="0">
              <a:solidFill>
                <a:srgbClr val="00206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10173AD-4E67-EC4F-AF4C-1B44C917E30E}"/>
              </a:ext>
            </a:extLst>
          </p:cNvPr>
          <p:cNvSpPr/>
          <p:nvPr/>
        </p:nvSpPr>
        <p:spPr>
          <a:xfrm>
            <a:off x="761998" y="2148756"/>
            <a:ext cx="1844032" cy="75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Poppins" pitchFamily="2" charset="77"/>
            </a:endParaRPr>
          </a:p>
        </p:txBody>
      </p:sp>
    </p:spTree>
    <p:extLst>
      <p:ext uri="{BB962C8B-B14F-4D97-AF65-F5344CB8AC3E}">
        <p14:creationId xmlns:p14="http://schemas.microsoft.com/office/powerpoint/2010/main" val="208031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a:extLst>
              <a:ext uri="{FF2B5EF4-FFF2-40B4-BE49-F238E27FC236}">
                <a16:creationId xmlns:a16="http://schemas.microsoft.com/office/drawing/2014/main" id="{9D655F2C-B807-AB4E-82B3-99D0F50F3252}"/>
              </a:ext>
            </a:extLst>
          </p:cNvPr>
          <p:cNvSpPr/>
          <p:nvPr/>
        </p:nvSpPr>
        <p:spPr>
          <a:xfrm>
            <a:off x="4612888" y="1904774"/>
            <a:ext cx="1419580" cy="961538"/>
          </a:xfrm>
          <a:custGeom>
            <a:avLst/>
            <a:gdLst>
              <a:gd name="connsiteX0" fmla="*/ 2839159 w 2839159"/>
              <a:gd name="connsiteY0" fmla="*/ 0 h 1923076"/>
              <a:gd name="connsiteX1" fmla="*/ 2839159 w 2839159"/>
              <a:gd name="connsiteY1" fmla="*/ 1054679 h 1923076"/>
              <a:gd name="connsiteX2" fmla="*/ 2798920 w 2839159"/>
              <a:gd name="connsiteY2" fmla="*/ 1055697 h 1923076"/>
              <a:gd name="connsiteX3" fmla="*/ 891052 w 2839159"/>
              <a:gd name="connsiteY3" fmla="*/ 1796893 h 1923076"/>
              <a:gd name="connsiteX4" fmla="*/ 752232 w 2839159"/>
              <a:gd name="connsiteY4" fmla="*/ 1923076 h 1923076"/>
              <a:gd name="connsiteX5" fmla="*/ 0 w 2839159"/>
              <a:gd name="connsiteY5" fmla="*/ 1179322 h 1923076"/>
              <a:gd name="connsiteX6" fmla="*/ 2839159 w 2839159"/>
              <a:gd name="connsiteY6" fmla="*/ 0 h 192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9159" h="1923076">
                <a:moveTo>
                  <a:pt x="2839159" y="0"/>
                </a:moveTo>
                <a:lnTo>
                  <a:pt x="2839159" y="1054679"/>
                </a:lnTo>
                <a:lnTo>
                  <a:pt x="2798920" y="1055697"/>
                </a:lnTo>
                <a:cubicBezTo>
                  <a:pt x="2075839" y="1092373"/>
                  <a:pt x="1414857" y="1364542"/>
                  <a:pt x="891052" y="1796893"/>
                </a:cubicBezTo>
                <a:lnTo>
                  <a:pt x="752232" y="1923076"/>
                </a:lnTo>
                <a:lnTo>
                  <a:pt x="0" y="1179322"/>
                </a:lnTo>
                <a:cubicBezTo>
                  <a:pt x="774543" y="445826"/>
                  <a:pt x="1773229" y="31133"/>
                  <a:pt x="2839159" y="0"/>
                </a:cubicBezTo>
                <a:close/>
              </a:path>
            </a:pathLst>
          </a:custGeom>
          <a:solidFill>
            <a:schemeClr val="accent1">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2" name="Freeform 31">
            <a:extLst>
              <a:ext uri="{FF2B5EF4-FFF2-40B4-BE49-F238E27FC236}">
                <a16:creationId xmlns:a16="http://schemas.microsoft.com/office/drawing/2014/main" id="{5BBA52B7-46F3-6F4E-B0F8-B6508DCFBF4E}"/>
              </a:ext>
            </a:extLst>
          </p:cNvPr>
          <p:cNvSpPr/>
          <p:nvPr/>
        </p:nvSpPr>
        <p:spPr>
          <a:xfrm>
            <a:off x="6171997" y="1904774"/>
            <a:ext cx="1419580" cy="967402"/>
          </a:xfrm>
          <a:custGeom>
            <a:avLst/>
            <a:gdLst>
              <a:gd name="connsiteX0" fmla="*/ 0 w 2839159"/>
              <a:gd name="connsiteY0" fmla="*/ 0 h 1934803"/>
              <a:gd name="connsiteX1" fmla="*/ 2839159 w 2839159"/>
              <a:gd name="connsiteY1" fmla="*/ 1179323 h 1934803"/>
              <a:gd name="connsiteX2" fmla="*/ 2075577 w 2839159"/>
              <a:gd name="connsiteY2" fmla="*/ 1934803 h 1934803"/>
              <a:gd name="connsiteX3" fmla="*/ 1923931 w 2839159"/>
              <a:gd name="connsiteY3" fmla="*/ 1796893 h 1934803"/>
              <a:gd name="connsiteX4" fmla="*/ 16566 w 2839159"/>
              <a:gd name="connsiteY4" fmla="*/ 1055697 h 1934803"/>
              <a:gd name="connsiteX5" fmla="*/ 0 w 2839159"/>
              <a:gd name="connsiteY5" fmla="*/ 1055278 h 1934803"/>
              <a:gd name="connsiteX6" fmla="*/ 0 w 2839159"/>
              <a:gd name="connsiteY6" fmla="*/ 0 h 193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9159" h="1934803">
                <a:moveTo>
                  <a:pt x="0" y="0"/>
                </a:moveTo>
                <a:cubicBezTo>
                  <a:pt x="1067175" y="31133"/>
                  <a:pt x="2065862" y="445827"/>
                  <a:pt x="2839159" y="1179323"/>
                </a:cubicBezTo>
                <a:lnTo>
                  <a:pt x="2075577" y="1934803"/>
                </a:lnTo>
                <a:lnTo>
                  <a:pt x="1923931" y="1796893"/>
                </a:lnTo>
                <a:cubicBezTo>
                  <a:pt x="1400375" y="1364542"/>
                  <a:pt x="739617" y="1092373"/>
                  <a:pt x="16566" y="1055697"/>
                </a:cubicBezTo>
                <a:lnTo>
                  <a:pt x="0" y="1055278"/>
                </a:lnTo>
                <a:lnTo>
                  <a:pt x="0" y="0"/>
                </a:lnTo>
                <a:close/>
              </a:path>
            </a:pathLst>
          </a:custGeom>
          <a:solidFill>
            <a:schemeClr val="accent1"/>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3" name="Freeform 32">
            <a:extLst>
              <a:ext uri="{FF2B5EF4-FFF2-40B4-BE49-F238E27FC236}">
                <a16:creationId xmlns:a16="http://schemas.microsoft.com/office/drawing/2014/main" id="{1C495A59-B7C5-9E4E-8A11-09150852F6F1}"/>
              </a:ext>
            </a:extLst>
          </p:cNvPr>
          <p:cNvSpPr/>
          <p:nvPr/>
        </p:nvSpPr>
        <p:spPr>
          <a:xfrm>
            <a:off x="3938913" y="2584976"/>
            <a:ext cx="960086" cy="1413351"/>
          </a:xfrm>
          <a:custGeom>
            <a:avLst/>
            <a:gdLst>
              <a:gd name="connsiteX0" fmla="*/ 1168117 w 1920171"/>
              <a:gd name="connsiteY0" fmla="*/ 0 h 2826701"/>
              <a:gd name="connsiteX1" fmla="*/ 1920171 w 1920171"/>
              <a:gd name="connsiteY1" fmla="*/ 742959 h 2826701"/>
              <a:gd name="connsiteX2" fmla="*/ 1796637 w 1920171"/>
              <a:gd name="connsiteY2" fmla="*/ 878883 h 2826701"/>
              <a:gd name="connsiteX3" fmla="*/ 1055698 w 1920171"/>
              <a:gd name="connsiteY3" fmla="*/ 2785978 h 2826701"/>
              <a:gd name="connsiteX4" fmla="*/ 1054667 w 1920171"/>
              <a:gd name="connsiteY4" fmla="*/ 2826701 h 2826701"/>
              <a:gd name="connsiteX5" fmla="*/ 0 w 1920171"/>
              <a:gd name="connsiteY5" fmla="*/ 2826701 h 2826701"/>
              <a:gd name="connsiteX6" fmla="*/ 1168117 w 1920171"/>
              <a:gd name="connsiteY6" fmla="*/ 0 h 282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0171" h="2826701">
                <a:moveTo>
                  <a:pt x="1168117" y="0"/>
                </a:moveTo>
                <a:lnTo>
                  <a:pt x="1920171" y="742959"/>
                </a:lnTo>
                <a:lnTo>
                  <a:pt x="1796637" y="878883"/>
                </a:lnTo>
                <a:cubicBezTo>
                  <a:pt x="1364356" y="1402677"/>
                  <a:pt x="1092351" y="2063479"/>
                  <a:pt x="1055698" y="2785978"/>
                </a:cubicBezTo>
                <a:lnTo>
                  <a:pt x="1054667" y="2826701"/>
                </a:lnTo>
                <a:lnTo>
                  <a:pt x="0" y="2826701"/>
                </a:lnTo>
                <a:cubicBezTo>
                  <a:pt x="31133" y="1767000"/>
                  <a:pt x="442092" y="772051"/>
                  <a:pt x="1168117" y="0"/>
                </a:cubicBezTo>
                <a:close/>
              </a:path>
            </a:pathLst>
          </a:custGeom>
          <a:solidFill>
            <a:schemeClr val="accent2">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4" name="Freeform 33">
            <a:extLst>
              <a:ext uri="{FF2B5EF4-FFF2-40B4-BE49-F238E27FC236}">
                <a16:creationId xmlns:a16="http://schemas.microsoft.com/office/drawing/2014/main" id="{84A7F41E-7163-3C43-ACB7-9CAE41130738}"/>
              </a:ext>
            </a:extLst>
          </p:cNvPr>
          <p:cNvSpPr/>
          <p:nvPr/>
        </p:nvSpPr>
        <p:spPr>
          <a:xfrm>
            <a:off x="7299159" y="2584976"/>
            <a:ext cx="967013" cy="1413351"/>
          </a:xfrm>
          <a:custGeom>
            <a:avLst/>
            <a:gdLst>
              <a:gd name="connsiteX0" fmla="*/ 764663 w 1934026"/>
              <a:gd name="connsiteY0" fmla="*/ 0 h 2826701"/>
              <a:gd name="connsiteX1" fmla="*/ 1934026 w 1934026"/>
              <a:gd name="connsiteY1" fmla="*/ 2826701 h 2826701"/>
              <a:gd name="connsiteX2" fmla="*/ 853204 w 1934026"/>
              <a:gd name="connsiteY2" fmla="*/ 2826701 h 2826701"/>
              <a:gd name="connsiteX3" fmla="*/ 852174 w 1934026"/>
              <a:gd name="connsiteY3" fmla="*/ 2785978 h 2826701"/>
              <a:gd name="connsiteX4" fmla="*/ 111738 w 1934026"/>
              <a:gd name="connsiteY4" fmla="*/ 878883 h 2826701"/>
              <a:gd name="connsiteX5" fmla="*/ 0 w 1934026"/>
              <a:gd name="connsiteY5" fmla="*/ 755869 h 2826701"/>
              <a:gd name="connsiteX6" fmla="*/ 764663 w 1934026"/>
              <a:gd name="connsiteY6" fmla="*/ 0 h 282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026" h="2826701">
                <a:moveTo>
                  <a:pt x="764663" y="0"/>
                </a:moveTo>
                <a:cubicBezTo>
                  <a:pt x="1491935" y="772051"/>
                  <a:pt x="1902893" y="1767000"/>
                  <a:pt x="1934026" y="2826701"/>
                </a:cubicBezTo>
                <a:lnTo>
                  <a:pt x="853204" y="2826701"/>
                </a:lnTo>
                <a:lnTo>
                  <a:pt x="852174" y="2785978"/>
                </a:lnTo>
                <a:cubicBezTo>
                  <a:pt x="815553" y="2063479"/>
                  <a:pt x="543771" y="1402677"/>
                  <a:pt x="111738" y="878883"/>
                </a:cubicBezTo>
                <a:lnTo>
                  <a:pt x="0" y="755869"/>
                </a:lnTo>
                <a:lnTo>
                  <a:pt x="764663" y="0"/>
                </a:lnTo>
                <a:close/>
              </a:path>
            </a:pathLst>
          </a:custGeom>
          <a:solidFill>
            <a:schemeClr val="accent2"/>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5" name="Freeform 34">
            <a:extLst>
              <a:ext uri="{FF2B5EF4-FFF2-40B4-BE49-F238E27FC236}">
                <a16:creationId xmlns:a16="http://schemas.microsoft.com/office/drawing/2014/main" id="{8306253C-A3C6-0F4B-AAC5-1BC15BD9463D}"/>
              </a:ext>
            </a:extLst>
          </p:cNvPr>
          <p:cNvSpPr/>
          <p:nvPr/>
        </p:nvSpPr>
        <p:spPr>
          <a:xfrm>
            <a:off x="5416242" y="2742450"/>
            <a:ext cx="515037" cy="514938"/>
          </a:xfrm>
          <a:custGeom>
            <a:avLst/>
            <a:gdLst>
              <a:gd name="connsiteX0" fmla="*/ 514414 w 1030073"/>
              <a:gd name="connsiteY0" fmla="*/ 0 h 1029875"/>
              <a:gd name="connsiteX1" fmla="*/ 1030073 w 1030073"/>
              <a:gd name="connsiteY1" fmla="*/ 515560 h 1029875"/>
              <a:gd name="connsiteX2" fmla="*/ 514414 w 1030073"/>
              <a:gd name="connsiteY2" fmla="*/ 1029875 h 1029875"/>
              <a:gd name="connsiteX3" fmla="*/ 0 w 1030073"/>
              <a:gd name="connsiteY3" fmla="*/ 515560 h 1029875"/>
              <a:gd name="connsiteX4" fmla="*/ 514414 w 1030073"/>
              <a:gd name="connsiteY4" fmla="*/ 0 h 102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073" h="1029875">
                <a:moveTo>
                  <a:pt x="514414" y="0"/>
                </a:moveTo>
                <a:cubicBezTo>
                  <a:pt x="799646" y="0"/>
                  <a:pt x="1030073" y="230383"/>
                  <a:pt x="1030073" y="515560"/>
                </a:cubicBezTo>
                <a:cubicBezTo>
                  <a:pt x="1030073" y="799492"/>
                  <a:pt x="799646" y="1029875"/>
                  <a:pt x="514414" y="1029875"/>
                </a:cubicBezTo>
                <a:cubicBezTo>
                  <a:pt x="230428" y="1029875"/>
                  <a:pt x="0" y="799492"/>
                  <a:pt x="0" y="515560"/>
                </a:cubicBezTo>
                <a:cubicBezTo>
                  <a:pt x="0" y="230383"/>
                  <a:pt x="230428" y="0"/>
                  <a:pt x="514414" y="0"/>
                </a:cubicBezTo>
                <a:close/>
              </a:path>
            </a:pathLst>
          </a:custGeom>
          <a:solidFill>
            <a:schemeClr val="accent1">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6" name="Freeform 35">
            <a:extLst>
              <a:ext uri="{FF2B5EF4-FFF2-40B4-BE49-F238E27FC236}">
                <a16:creationId xmlns:a16="http://schemas.microsoft.com/office/drawing/2014/main" id="{CDBD4185-DBB5-4441-9938-4F9BB6A00E72}"/>
              </a:ext>
            </a:extLst>
          </p:cNvPr>
          <p:cNvSpPr/>
          <p:nvPr/>
        </p:nvSpPr>
        <p:spPr>
          <a:xfrm>
            <a:off x="6289376" y="2742450"/>
            <a:ext cx="515659" cy="514938"/>
          </a:xfrm>
          <a:custGeom>
            <a:avLst/>
            <a:gdLst>
              <a:gd name="connsiteX0" fmla="*/ 515659 w 1031318"/>
              <a:gd name="connsiteY0" fmla="*/ 0 h 1029875"/>
              <a:gd name="connsiteX1" fmla="*/ 1031318 w 1031318"/>
              <a:gd name="connsiteY1" fmla="*/ 515560 h 1029875"/>
              <a:gd name="connsiteX2" fmla="*/ 515659 w 1031318"/>
              <a:gd name="connsiteY2" fmla="*/ 1029875 h 1029875"/>
              <a:gd name="connsiteX3" fmla="*/ 0 w 1031318"/>
              <a:gd name="connsiteY3" fmla="*/ 515560 h 1029875"/>
              <a:gd name="connsiteX4" fmla="*/ 515659 w 1031318"/>
              <a:gd name="connsiteY4" fmla="*/ 0 h 102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318" h="1029875">
                <a:moveTo>
                  <a:pt x="515659" y="0"/>
                </a:moveTo>
                <a:cubicBezTo>
                  <a:pt x="799646" y="0"/>
                  <a:pt x="1031318" y="230383"/>
                  <a:pt x="1031318" y="515560"/>
                </a:cubicBezTo>
                <a:cubicBezTo>
                  <a:pt x="1031318" y="799492"/>
                  <a:pt x="799646" y="1029875"/>
                  <a:pt x="515659" y="1029875"/>
                </a:cubicBezTo>
                <a:cubicBezTo>
                  <a:pt x="230428" y="1029875"/>
                  <a:pt x="0" y="799492"/>
                  <a:pt x="0" y="515560"/>
                </a:cubicBezTo>
                <a:cubicBezTo>
                  <a:pt x="0" y="230383"/>
                  <a:pt x="230428" y="0"/>
                  <a:pt x="515659" y="0"/>
                </a:cubicBezTo>
                <a:close/>
              </a:path>
            </a:pathLst>
          </a:custGeom>
          <a:solidFill>
            <a:schemeClr val="accent1"/>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7" name="Freeform 36">
            <a:extLst>
              <a:ext uri="{FF2B5EF4-FFF2-40B4-BE49-F238E27FC236}">
                <a16:creationId xmlns:a16="http://schemas.microsoft.com/office/drawing/2014/main" id="{FBDF6967-8131-C140-B7EC-E79602728AAC}"/>
              </a:ext>
            </a:extLst>
          </p:cNvPr>
          <p:cNvSpPr/>
          <p:nvPr/>
        </p:nvSpPr>
        <p:spPr>
          <a:xfrm>
            <a:off x="5609237" y="3306036"/>
            <a:ext cx="423231" cy="262492"/>
          </a:xfrm>
          <a:custGeom>
            <a:avLst/>
            <a:gdLst>
              <a:gd name="connsiteX0" fmla="*/ 846461 w 846461"/>
              <a:gd name="connsiteY0" fmla="*/ 0 h 524983"/>
              <a:gd name="connsiteX1" fmla="*/ 846461 w 846461"/>
              <a:gd name="connsiteY1" fmla="*/ 249766 h 524983"/>
              <a:gd name="connsiteX2" fmla="*/ 180255 w 846461"/>
              <a:gd name="connsiteY2" fmla="*/ 524983 h 524983"/>
              <a:gd name="connsiteX3" fmla="*/ 0 w 846461"/>
              <a:gd name="connsiteY3" fmla="*/ 346924 h 524983"/>
              <a:gd name="connsiteX4" fmla="*/ 7232 w 846461"/>
              <a:gd name="connsiteY4" fmla="*/ 340352 h 524983"/>
              <a:gd name="connsiteX5" fmla="*/ 817718 w 846461"/>
              <a:gd name="connsiteY5" fmla="*/ 1452 h 524983"/>
              <a:gd name="connsiteX6" fmla="*/ 846461 w 846461"/>
              <a:gd name="connsiteY6" fmla="*/ 0 h 52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61" h="524983">
                <a:moveTo>
                  <a:pt x="846461" y="0"/>
                </a:moveTo>
                <a:lnTo>
                  <a:pt x="846461" y="249766"/>
                </a:lnTo>
                <a:cubicBezTo>
                  <a:pt x="596167" y="274673"/>
                  <a:pt x="367041" y="374299"/>
                  <a:pt x="180255" y="524983"/>
                </a:cubicBezTo>
                <a:lnTo>
                  <a:pt x="0" y="346924"/>
                </a:lnTo>
                <a:lnTo>
                  <a:pt x="7232" y="340352"/>
                </a:lnTo>
                <a:cubicBezTo>
                  <a:pt x="232215" y="154699"/>
                  <a:pt x="511550" y="32560"/>
                  <a:pt x="817718" y="1452"/>
                </a:cubicBezTo>
                <a:lnTo>
                  <a:pt x="846461" y="0"/>
                </a:lnTo>
                <a:close/>
              </a:path>
            </a:pathLst>
          </a:custGeom>
          <a:solidFill>
            <a:schemeClr val="accent1">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8" name="Freeform 37">
            <a:extLst>
              <a:ext uri="{FF2B5EF4-FFF2-40B4-BE49-F238E27FC236}">
                <a16:creationId xmlns:a16="http://schemas.microsoft.com/office/drawing/2014/main" id="{A16EF00C-1849-E341-AB41-0ADB2D6692FA}"/>
              </a:ext>
            </a:extLst>
          </p:cNvPr>
          <p:cNvSpPr/>
          <p:nvPr/>
        </p:nvSpPr>
        <p:spPr>
          <a:xfrm>
            <a:off x="6171997" y="3306697"/>
            <a:ext cx="417297" cy="264945"/>
          </a:xfrm>
          <a:custGeom>
            <a:avLst/>
            <a:gdLst>
              <a:gd name="connsiteX0" fmla="*/ 0 w 834594"/>
              <a:gd name="connsiteY0" fmla="*/ 0 h 529890"/>
              <a:gd name="connsiteX1" fmla="*/ 2583 w 834594"/>
              <a:gd name="connsiteY1" fmla="*/ 130 h 529890"/>
              <a:gd name="connsiteX2" fmla="*/ 813068 w 834594"/>
              <a:gd name="connsiteY2" fmla="*/ 339030 h 529890"/>
              <a:gd name="connsiteX3" fmla="*/ 834594 w 834594"/>
              <a:gd name="connsiteY3" fmla="*/ 358591 h 529890"/>
              <a:gd name="connsiteX4" fmla="*/ 661225 w 834594"/>
              <a:gd name="connsiteY4" fmla="*/ 529890 h 529890"/>
              <a:gd name="connsiteX5" fmla="*/ 0 w 834594"/>
              <a:gd name="connsiteY5" fmla="*/ 249692 h 529890"/>
              <a:gd name="connsiteX6" fmla="*/ 0 w 834594"/>
              <a:gd name="connsiteY6" fmla="*/ 0 h 52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594" h="529890">
                <a:moveTo>
                  <a:pt x="0" y="0"/>
                </a:moveTo>
                <a:lnTo>
                  <a:pt x="2583" y="130"/>
                </a:lnTo>
                <a:cubicBezTo>
                  <a:pt x="308750" y="31238"/>
                  <a:pt x="588086" y="153377"/>
                  <a:pt x="813068" y="339030"/>
                </a:cubicBezTo>
                <a:lnTo>
                  <a:pt x="834594" y="358591"/>
                </a:lnTo>
                <a:lnTo>
                  <a:pt x="661225" y="529890"/>
                </a:lnTo>
                <a:cubicBezTo>
                  <a:pt x="476929" y="379206"/>
                  <a:pt x="249049" y="277089"/>
                  <a:pt x="0" y="249692"/>
                </a:cubicBezTo>
                <a:lnTo>
                  <a:pt x="0" y="0"/>
                </a:lnTo>
                <a:close/>
              </a:path>
            </a:pathLst>
          </a:custGeom>
          <a:solidFill>
            <a:schemeClr val="accent1"/>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39" name="Freeform 38">
            <a:extLst>
              <a:ext uri="{FF2B5EF4-FFF2-40B4-BE49-F238E27FC236}">
                <a16:creationId xmlns:a16="http://schemas.microsoft.com/office/drawing/2014/main" id="{A5F722E8-AEE7-0448-A51B-850CC856B6A7}"/>
              </a:ext>
            </a:extLst>
          </p:cNvPr>
          <p:cNvSpPr/>
          <p:nvPr/>
        </p:nvSpPr>
        <p:spPr>
          <a:xfrm>
            <a:off x="4741775" y="3353899"/>
            <a:ext cx="515037" cy="514938"/>
          </a:xfrm>
          <a:custGeom>
            <a:avLst/>
            <a:gdLst>
              <a:gd name="connsiteX0" fmla="*/ 514414 w 1030074"/>
              <a:gd name="connsiteY0" fmla="*/ 0 h 1029876"/>
              <a:gd name="connsiteX1" fmla="*/ 1030074 w 1030074"/>
              <a:gd name="connsiteY1" fmla="*/ 514315 h 1029876"/>
              <a:gd name="connsiteX2" fmla="*/ 514414 w 1030074"/>
              <a:gd name="connsiteY2" fmla="*/ 1029876 h 1029876"/>
              <a:gd name="connsiteX3" fmla="*/ 0 w 1030074"/>
              <a:gd name="connsiteY3" fmla="*/ 514315 h 1029876"/>
              <a:gd name="connsiteX4" fmla="*/ 514414 w 1030074"/>
              <a:gd name="connsiteY4" fmla="*/ 0 h 1029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074" h="1029876">
                <a:moveTo>
                  <a:pt x="514414" y="0"/>
                </a:moveTo>
                <a:cubicBezTo>
                  <a:pt x="799646" y="0"/>
                  <a:pt x="1030074" y="230383"/>
                  <a:pt x="1030074" y="514315"/>
                </a:cubicBezTo>
                <a:cubicBezTo>
                  <a:pt x="1030074" y="799492"/>
                  <a:pt x="799646" y="1029876"/>
                  <a:pt x="514414" y="1029876"/>
                </a:cubicBezTo>
                <a:cubicBezTo>
                  <a:pt x="230428" y="1029876"/>
                  <a:pt x="0" y="799492"/>
                  <a:pt x="0" y="514315"/>
                </a:cubicBezTo>
                <a:cubicBezTo>
                  <a:pt x="0" y="230383"/>
                  <a:pt x="230428" y="0"/>
                  <a:pt x="514414" y="0"/>
                </a:cubicBezTo>
                <a:close/>
              </a:path>
            </a:pathLst>
          </a:custGeom>
          <a:solidFill>
            <a:schemeClr val="accent2">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0" name="Freeform 39">
            <a:extLst>
              <a:ext uri="{FF2B5EF4-FFF2-40B4-BE49-F238E27FC236}">
                <a16:creationId xmlns:a16="http://schemas.microsoft.com/office/drawing/2014/main" id="{5034E74C-CACE-B64C-A470-6B6F7CC18A76}"/>
              </a:ext>
            </a:extLst>
          </p:cNvPr>
          <p:cNvSpPr/>
          <p:nvPr/>
        </p:nvSpPr>
        <p:spPr>
          <a:xfrm>
            <a:off x="6914021" y="3353899"/>
            <a:ext cx="515037" cy="514938"/>
          </a:xfrm>
          <a:custGeom>
            <a:avLst/>
            <a:gdLst>
              <a:gd name="connsiteX0" fmla="*/ 515660 w 1030074"/>
              <a:gd name="connsiteY0" fmla="*/ 0 h 1029876"/>
              <a:gd name="connsiteX1" fmla="*/ 1030074 w 1030074"/>
              <a:gd name="connsiteY1" fmla="*/ 514315 h 1029876"/>
              <a:gd name="connsiteX2" fmla="*/ 515660 w 1030074"/>
              <a:gd name="connsiteY2" fmla="*/ 1029876 h 1029876"/>
              <a:gd name="connsiteX3" fmla="*/ 0 w 1030074"/>
              <a:gd name="connsiteY3" fmla="*/ 514315 h 1029876"/>
              <a:gd name="connsiteX4" fmla="*/ 515660 w 1030074"/>
              <a:gd name="connsiteY4" fmla="*/ 0 h 1029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074" h="1029876">
                <a:moveTo>
                  <a:pt x="515660" y="0"/>
                </a:moveTo>
                <a:cubicBezTo>
                  <a:pt x="799646" y="0"/>
                  <a:pt x="1030074" y="230383"/>
                  <a:pt x="1030074" y="514315"/>
                </a:cubicBezTo>
                <a:cubicBezTo>
                  <a:pt x="1030074" y="799492"/>
                  <a:pt x="799646" y="1029876"/>
                  <a:pt x="515660" y="1029876"/>
                </a:cubicBezTo>
                <a:cubicBezTo>
                  <a:pt x="230428" y="1029876"/>
                  <a:pt x="0" y="799492"/>
                  <a:pt x="0" y="514315"/>
                </a:cubicBezTo>
                <a:cubicBezTo>
                  <a:pt x="0" y="230383"/>
                  <a:pt x="230428" y="0"/>
                  <a:pt x="515660" y="0"/>
                </a:cubicBezTo>
                <a:close/>
              </a:path>
            </a:pathLst>
          </a:custGeom>
          <a:solidFill>
            <a:schemeClr val="accent2"/>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1" name="Freeform 40">
            <a:extLst>
              <a:ext uri="{FF2B5EF4-FFF2-40B4-BE49-F238E27FC236}">
                <a16:creationId xmlns:a16="http://schemas.microsoft.com/office/drawing/2014/main" id="{66034FD0-A95C-1B4D-A5B2-E7CC9B81E8E2}"/>
              </a:ext>
            </a:extLst>
          </p:cNvPr>
          <p:cNvSpPr/>
          <p:nvPr/>
        </p:nvSpPr>
        <p:spPr>
          <a:xfrm>
            <a:off x="5339738" y="3569044"/>
            <a:ext cx="269783" cy="429283"/>
          </a:xfrm>
          <a:custGeom>
            <a:avLst/>
            <a:gdLst>
              <a:gd name="connsiteX0" fmla="*/ 358697 w 539565"/>
              <a:gd name="connsiteY0" fmla="*/ 0 h 858566"/>
              <a:gd name="connsiteX1" fmla="*/ 437448 w 539565"/>
              <a:gd name="connsiteY1" fmla="*/ 77799 h 858566"/>
              <a:gd name="connsiteX2" fmla="*/ 539565 w 539565"/>
              <a:gd name="connsiteY2" fmla="*/ 178664 h 858566"/>
              <a:gd name="connsiteX3" fmla="*/ 255630 w 539565"/>
              <a:gd name="connsiteY3" fmla="*/ 858566 h 858566"/>
              <a:gd name="connsiteX4" fmla="*/ 0 w 539565"/>
              <a:gd name="connsiteY4" fmla="*/ 858566 h 858566"/>
              <a:gd name="connsiteX5" fmla="*/ 1420 w 539565"/>
              <a:gd name="connsiteY5" fmla="*/ 830472 h 858566"/>
              <a:gd name="connsiteX6" fmla="*/ 340386 w 539565"/>
              <a:gd name="connsiteY6" fmla="*/ 20142 h 858566"/>
              <a:gd name="connsiteX7" fmla="*/ 358697 w 539565"/>
              <a:gd name="connsiteY7" fmla="*/ 0 h 85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65" h="858566">
                <a:moveTo>
                  <a:pt x="358697" y="0"/>
                </a:moveTo>
                <a:lnTo>
                  <a:pt x="437448" y="77799"/>
                </a:lnTo>
                <a:lnTo>
                  <a:pt x="539565" y="178664"/>
                </a:lnTo>
                <a:cubicBezTo>
                  <a:pt x="383899" y="367940"/>
                  <a:pt x="280537" y="602046"/>
                  <a:pt x="255630" y="858566"/>
                </a:cubicBezTo>
                <a:lnTo>
                  <a:pt x="0" y="858566"/>
                </a:lnTo>
                <a:lnTo>
                  <a:pt x="1420" y="830472"/>
                </a:lnTo>
                <a:cubicBezTo>
                  <a:pt x="32534" y="524363"/>
                  <a:pt x="154696" y="245081"/>
                  <a:pt x="340386" y="20142"/>
                </a:cubicBezTo>
                <a:lnTo>
                  <a:pt x="358697" y="0"/>
                </a:lnTo>
                <a:close/>
              </a:path>
            </a:pathLst>
          </a:custGeom>
          <a:solidFill>
            <a:schemeClr val="accent2">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2" name="Freeform 41">
            <a:extLst>
              <a:ext uri="{FF2B5EF4-FFF2-40B4-BE49-F238E27FC236}">
                <a16:creationId xmlns:a16="http://schemas.microsoft.com/office/drawing/2014/main" id="{22E13993-181E-864B-8A24-1306CA91AB90}"/>
              </a:ext>
            </a:extLst>
          </p:cNvPr>
          <p:cNvSpPr/>
          <p:nvPr/>
        </p:nvSpPr>
        <p:spPr>
          <a:xfrm>
            <a:off x="6591828" y="3576165"/>
            <a:ext cx="259818" cy="422162"/>
          </a:xfrm>
          <a:custGeom>
            <a:avLst/>
            <a:gdLst>
              <a:gd name="connsiteX0" fmla="*/ 173886 w 519636"/>
              <a:gd name="connsiteY0" fmla="*/ 0 h 844324"/>
              <a:gd name="connsiteX1" fmla="*/ 179250 w 519636"/>
              <a:gd name="connsiteY1" fmla="*/ 5900 h 844324"/>
              <a:gd name="connsiteX2" fmla="*/ 518216 w 519636"/>
              <a:gd name="connsiteY2" fmla="*/ 816230 h 844324"/>
              <a:gd name="connsiteX3" fmla="*/ 519636 w 519636"/>
              <a:gd name="connsiteY3" fmla="*/ 844324 h 844324"/>
              <a:gd name="connsiteX4" fmla="*/ 278954 w 519636"/>
              <a:gd name="connsiteY4" fmla="*/ 844324 h 844324"/>
              <a:gd name="connsiteX5" fmla="*/ 0 w 519636"/>
              <a:gd name="connsiteY5" fmla="*/ 171893 h 844324"/>
              <a:gd name="connsiteX6" fmla="*/ 109589 w 519636"/>
              <a:gd name="connsiteY6" fmla="*/ 63557 h 844324"/>
              <a:gd name="connsiteX7" fmla="*/ 173886 w 519636"/>
              <a:gd name="connsiteY7" fmla="*/ 0 h 84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636" h="844324">
                <a:moveTo>
                  <a:pt x="173886" y="0"/>
                </a:moveTo>
                <a:lnTo>
                  <a:pt x="179250" y="5900"/>
                </a:lnTo>
                <a:cubicBezTo>
                  <a:pt x="364940" y="230839"/>
                  <a:pt x="487102" y="510121"/>
                  <a:pt x="518216" y="816230"/>
                </a:cubicBezTo>
                <a:lnTo>
                  <a:pt x="519636" y="844324"/>
                </a:lnTo>
                <a:lnTo>
                  <a:pt x="278954" y="844324"/>
                </a:lnTo>
                <a:cubicBezTo>
                  <a:pt x="252802" y="591540"/>
                  <a:pt x="153175" y="358679"/>
                  <a:pt x="0" y="171893"/>
                </a:cubicBezTo>
                <a:lnTo>
                  <a:pt x="109589" y="63557"/>
                </a:lnTo>
                <a:lnTo>
                  <a:pt x="173886" y="0"/>
                </a:lnTo>
                <a:close/>
              </a:path>
            </a:pathLst>
          </a:custGeom>
          <a:solidFill>
            <a:schemeClr val="accent2"/>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3" name="Freeform 42">
            <a:extLst>
              <a:ext uri="{FF2B5EF4-FFF2-40B4-BE49-F238E27FC236}">
                <a16:creationId xmlns:a16="http://schemas.microsoft.com/office/drawing/2014/main" id="{0329E6C5-733F-F34C-B067-E08DD4ED084E}"/>
              </a:ext>
            </a:extLst>
          </p:cNvPr>
          <p:cNvSpPr/>
          <p:nvPr/>
        </p:nvSpPr>
        <p:spPr>
          <a:xfrm>
            <a:off x="6581862" y="4122283"/>
            <a:ext cx="269914" cy="437772"/>
          </a:xfrm>
          <a:custGeom>
            <a:avLst/>
            <a:gdLst>
              <a:gd name="connsiteX0" fmla="*/ 303861 w 539828"/>
              <a:gd name="connsiteY0" fmla="*/ 0 h 875543"/>
              <a:gd name="connsiteX1" fmla="*/ 539828 w 539828"/>
              <a:gd name="connsiteY1" fmla="*/ 1053 h 875543"/>
              <a:gd name="connsiteX2" fmla="*/ 538147 w 539828"/>
              <a:gd name="connsiteY2" fmla="*/ 34320 h 875543"/>
              <a:gd name="connsiteX3" fmla="*/ 199182 w 539828"/>
              <a:gd name="connsiteY3" fmla="*/ 844650 h 875543"/>
              <a:gd name="connsiteX4" fmla="*/ 171098 w 539828"/>
              <a:gd name="connsiteY4" fmla="*/ 875543 h 875543"/>
              <a:gd name="connsiteX5" fmla="*/ 0 w 539828"/>
              <a:gd name="connsiteY5" fmla="*/ 701077 h 875543"/>
              <a:gd name="connsiteX6" fmla="*/ 303861 w 539828"/>
              <a:gd name="connsiteY6" fmla="*/ 0 h 87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828" h="875543">
                <a:moveTo>
                  <a:pt x="303861" y="0"/>
                </a:moveTo>
                <a:lnTo>
                  <a:pt x="539828" y="1053"/>
                </a:lnTo>
                <a:lnTo>
                  <a:pt x="538147" y="34320"/>
                </a:lnTo>
                <a:cubicBezTo>
                  <a:pt x="507033" y="340429"/>
                  <a:pt x="384871" y="619711"/>
                  <a:pt x="199182" y="844650"/>
                </a:cubicBezTo>
                <a:lnTo>
                  <a:pt x="171098" y="875543"/>
                </a:lnTo>
                <a:lnTo>
                  <a:pt x="0" y="701077"/>
                </a:lnTo>
                <a:cubicBezTo>
                  <a:pt x="166875" y="508063"/>
                  <a:pt x="277709" y="266484"/>
                  <a:pt x="303861" y="0"/>
                </a:cubicBezTo>
                <a:close/>
              </a:path>
            </a:pathLst>
          </a:custGeom>
          <a:solidFill>
            <a:schemeClr val="accent3"/>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4" name="Freeform 43">
            <a:extLst>
              <a:ext uri="{FF2B5EF4-FFF2-40B4-BE49-F238E27FC236}">
                <a16:creationId xmlns:a16="http://schemas.microsoft.com/office/drawing/2014/main" id="{B45EDC80-6220-1945-96F4-7457FAE976BF}"/>
              </a:ext>
            </a:extLst>
          </p:cNvPr>
          <p:cNvSpPr/>
          <p:nvPr/>
        </p:nvSpPr>
        <p:spPr>
          <a:xfrm>
            <a:off x="3938913" y="4125398"/>
            <a:ext cx="979705" cy="1439511"/>
          </a:xfrm>
          <a:custGeom>
            <a:avLst/>
            <a:gdLst>
              <a:gd name="connsiteX0" fmla="*/ 0 w 1959410"/>
              <a:gd name="connsiteY0" fmla="*/ 0 h 2879021"/>
              <a:gd name="connsiteX1" fmla="*/ 1053417 w 1959410"/>
              <a:gd name="connsiteY1" fmla="*/ 0 h 2879021"/>
              <a:gd name="connsiteX2" fmla="*/ 1054449 w 1959410"/>
              <a:gd name="connsiteY2" fmla="*/ 40830 h 2879021"/>
              <a:gd name="connsiteX3" fmla="*/ 1794885 w 1959410"/>
              <a:gd name="connsiteY3" fmla="*/ 1948332 h 2879021"/>
              <a:gd name="connsiteX4" fmla="*/ 1959410 w 1959410"/>
              <a:gd name="connsiteY4" fmla="*/ 2129421 h 2879021"/>
              <a:gd name="connsiteX5" fmla="*/ 1217934 w 1959410"/>
              <a:gd name="connsiteY5" fmla="*/ 2879021 h 2879021"/>
              <a:gd name="connsiteX6" fmla="*/ 349938 w 1959410"/>
              <a:gd name="connsiteY6" fmla="*/ 1582714 h 2879021"/>
              <a:gd name="connsiteX7" fmla="*/ 0 w 1959410"/>
              <a:gd name="connsiteY7" fmla="*/ 0 h 2879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9410" h="2879021">
                <a:moveTo>
                  <a:pt x="0" y="0"/>
                </a:moveTo>
                <a:lnTo>
                  <a:pt x="1053417" y="0"/>
                </a:lnTo>
                <a:lnTo>
                  <a:pt x="1054449" y="40830"/>
                </a:lnTo>
                <a:cubicBezTo>
                  <a:pt x="1091070" y="763773"/>
                  <a:pt x="1362852" y="1424628"/>
                  <a:pt x="1794885" y="1948332"/>
                </a:cubicBezTo>
                <a:lnTo>
                  <a:pt x="1959410" y="2129421"/>
                </a:lnTo>
                <a:lnTo>
                  <a:pt x="1217934" y="2879021"/>
                </a:lnTo>
                <a:cubicBezTo>
                  <a:pt x="850561" y="2501710"/>
                  <a:pt x="559154" y="2065872"/>
                  <a:pt x="349938" y="1582714"/>
                </a:cubicBezTo>
                <a:cubicBezTo>
                  <a:pt x="133251" y="1080878"/>
                  <a:pt x="16190" y="549156"/>
                  <a:pt x="0" y="0"/>
                </a:cubicBezTo>
                <a:close/>
              </a:path>
            </a:pathLst>
          </a:custGeom>
          <a:solidFill>
            <a:schemeClr val="accent3">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5" name="Freeform 44">
            <a:extLst>
              <a:ext uri="{FF2B5EF4-FFF2-40B4-BE49-F238E27FC236}">
                <a16:creationId xmlns:a16="http://schemas.microsoft.com/office/drawing/2014/main" id="{41049963-847B-C245-B894-CDBA504ABA99}"/>
              </a:ext>
            </a:extLst>
          </p:cNvPr>
          <p:cNvSpPr/>
          <p:nvPr/>
        </p:nvSpPr>
        <p:spPr>
          <a:xfrm>
            <a:off x="5339738" y="4125398"/>
            <a:ext cx="281618" cy="444072"/>
          </a:xfrm>
          <a:custGeom>
            <a:avLst/>
            <a:gdLst>
              <a:gd name="connsiteX0" fmla="*/ 0 w 563235"/>
              <a:gd name="connsiteY0" fmla="*/ 0 h 888143"/>
              <a:gd name="connsiteX1" fmla="*/ 255638 w 563235"/>
              <a:gd name="connsiteY1" fmla="*/ 0 h 888143"/>
              <a:gd name="connsiteX2" fmla="*/ 563235 w 563235"/>
              <a:gd name="connsiteY2" fmla="*/ 708548 h 888143"/>
              <a:gd name="connsiteX3" fmla="*/ 385586 w 563235"/>
              <a:gd name="connsiteY3" fmla="*/ 888143 h 888143"/>
              <a:gd name="connsiteX4" fmla="*/ 340385 w 563235"/>
              <a:gd name="connsiteY4" fmla="*/ 838421 h 888143"/>
              <a:gd name="connsiteX5" fmla="*/ 1420 w 563235"/>
              <a:gd name="connsiteY5" fmla="*/ 28091 h 888143"/>
              <a:gd name="connsiteX6" fmla="*/ 0 w 563235"/>
              <a:gd name="connsiteY6" fmla="*/ 0 h 888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235" h="888143">
                <a:moveTo>
                  <a:pt x="0" y="0"/>
                </a:moveTo>
                <a:lnTo>
                  <a:pt x="255638" y="0"/>
                </a:lnTo>
                <a:cubicBezTo>
                  <a:pt x="281790" y="270220"/>
                  <a:pt x="393870" y="515534"/>
                  <a:pt x="563235" y="708548"/>
                </a:cubicBezTo>
                <a:lnTo>
                  <a:pt x="385586" y="888143"/>
                </a:lnTo>
                <a:lnTo>
                  <a:pt x="340385" y="838421"/>
                </a:lnTo>
                <a:cubicBezTo>
                  <a:pt x="154696" y="613482"/>
                  <a:pt x="32534" y="334200"/>
                  <a:pt x="1420" y="28091"/>
                </a:cubicBezTo>
                <a:lnTo>
                  <a:pt x="0" y="0"/>
                </a:lnTo>
                <a:close/>
              </a:path>
            </a:pathLst>
          </a:custGeom>
          <a:solidFill>
            <a:schemeClr val="accent3">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6" name="Freeform 45">
            <a:extLst>
              <a:ext uri="{FF2B5EF4-FFF2-40B4-BE49-F238E27FC236}">
                <a16:creationId xmlns:a16="http://schemas.microsoft.com/office/drawing/2014/main" id="{F76D0FD5-6808-A94C-9377-977D8FAFD765}"/>
              </a:ext>
            </a:extLst>
          </p:cNvPr>
          <p:cNvSpPr/>
          <p:nvPr/>
        </p:nvSpPr>
        <p:spPr>
          <a:xfrm>
            <a:off x="7278320" y="4126705"/>
            <a:ext cx="990968" cy="1439449"/>
          </a:xfrm>
          <a:custGeom>
            <a:avLst/>
            <a:gdLst>
              <a:gd name="connsiteX0" fmla="*/ 893570 w 1981935"/>
              <a:gd name="connsiteY0" fmla="*/ 0 h 2878897"/>
              <a:gd name="connsiteX1" fmla="*/ 1981935 w 1981935"/>
              <a:gd name="connsiteY1" fmla="*/ 4854 h 2878897"/>
              <a:gd name="connsiteX2" fmla="*/ 1624525 w 1981935"/>
              <a:gd name="connsiteY2" fmla="*/ 1586325 h 2878897"/>
              <a:gd name="connsiteX3" fmla="*/ 751547 w 1981935"/>
              <a:gd name="connsiteY3" fmla="*/ 2878897 h 2878897"/>
              <a:gd name="connsiteX4" fmla="*/ 0 w 1981935"/>
              <a:gd name="connsiteY4" fmla="*/ 2112560 h 2878897"/>
              <a:gd name="connsiteX5" fmla="*/ 151665 w 1981935"/>
              <a:gd name="connsiteY5" fmla="*/ 1945717 h 2878897"/>
              <a:gd name="connsiteX6" fmla="*/ 892604 w 1981935"/>
              <a:gd name="connsiteY6" fmla="*/ 38215 h 2878897"/>
              <a:gd name="connsiteX7" fmla="*/ 893570 w 1981935"/>
              <a:gd name="connsiteY7" fmla="*/ 0 h 287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1935" h="2878897">
                <a:moveTo>
                  <a:pt x="893570" y="0"/>
                </a:moveTo>
                <a:lnTo>
                  <a:pt x="1981935" y="4854"/>
                </a:lnTo>
                <a:cubicBezTo>
                  <a:pt x="1963255" y="554010"/>
                  <a:pt x="1843703" y="1084488"/>
                  <a:pt x="1624525" y="1586325"/>
                </a:cubicBezTo>
                <a:cubicBezTo>
                  <a:pt x="1412818" y="2068238"/>
                  <a:pt x="1120165" y="2502831"/>
                  <a:pt x="751547" y="2878897"/>
                </a:cubicBezTo>
                <a:lnTo>
                  <a:pt x="0" y="2112560"/>
                </a:lnTo>
                <a:lnTo>
                  <a:pt x="151665" y="1945717"/>
                </a:lnTo>
                <a:cubicBezTo>
                  <a:pt x="583946" y="1422013"/>
                  <a:pt x="855951" y="761158"/>
                  <a:pt x="892604" y="38215"/>
                </a:cubicBezTo>
                <a:lnTo>
                  <a:pt x="893570" y="0"/>
                </a:lnTo>
                <a:close/>
              </a:path>
            </a:pathLst>
          </a:custGeom>
          <a:solidFill>
            <a:schemeClr val="accent3"/>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7" name="Freeform 46">
            <a:extLst>
              <a:ext uri="{FF2B5EF4-FFF2-40B4-BE49-F238E27FC236}">
                <a16:creationId xmlns:a16="http://schemas.microsoft.com/office/drawing/2014/main" id="{44A69AD3-BCFB-D648-924D-76DE94690356}"/>
              </a:ext>
            </a:extLst>
          </p:cNvPr>
          <p:cNvSpPr/>
          <p:nvPr/>
        </p:nvSpPr>
        <p:spPr>
          <a:xfrm>
            <a:off x="4762326" y="4254886"/>
            <a:ext cx="515037" cy="514938"/>
          </a:xfrm>
          <a:custGeom>
            <a:avLst/>
            <a:gdLst>
              <a:gd name="connsiteX0" fmla="*/ 515660 w 1030073"/>
              <a:gd name="connsiteY0" fmla="*/ 0 h 1029875"/>
              <a:gd name="connsiteX1" fmla="*/ 1030073 w 1030073"/>
              <a:gd name="connsiteY1" fmla="*/ 515560 h 1029875"/>
              <a:gd name="connsiteX2" fmla="*/ 515660 w 1030073"/>
              <a:gd name="connsiteY2" fmla="*/ 1029875 h 1029875"/>
              <a:gd name="connsiteX3" fmla="*/ 0 w 1030073"/>
              <a:gd name="connsiteY3" fmla="*/ 515560 h 1029875"/>
              <a:gd name="connsiteX4" fmla="*/ 515660 w 1030073"/>
              <a:gd name="connsiteY4" fmla="*/ 0 h 102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073" h="1029875">
                <a:moveTo>
                  <a:pt x="515660" y="0"/>
                </a:moveTo>
                <a:cubicBezTo>
                  <a:pt x="799646" y="0"/>
                  <a:pt x="1030073" y="230383"/>
                  <a:pt x="1030073" y="515560"/>
                </a:cubicBezTo>
                <a:cubicBezTo>
                  <a:pt x="1030073" y="799492"/>
                  <a:pt x="799646" y="1029875"/>
                  <a:pt x="515660" y="1029875"/>
                </a:cubicBezTo>
                <a:cubicBezTo>
                  <a:pt x="230428" y="1029875"/>
                  <a:pt x="0" y="799492"/>
                  <a:pt x="0" y="515560"/>
                </a:cubicBezTo>
                <a:cubicBezTo>
                  <a:pt x="0" y="230383"/>
                  <a:pt x="230428" y="0"/>
                  <a:pt x="515660" y="0"/>
                </a:cubicBezTo>
                <a:close/>
              </a:path>
            </a:pathLst>
          </a:custGeom>
          <a:solidFill>
            <a:schemeClr val="accent3">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8" name="Freeform 47">
            <a:extLst>
              <a:ext uri="{FF2B5EF4-FFF2-40B4-BE49-F238E27FC236}">
                <a16:creationId xmlns:a16="http://schemas.microsoft.com/office/drawing/2014/main" id="{74B414AE-04AE-9E41-8F2F-A0FC9B94F4F9}"/>
              </a:ext>
            </a:extLst>
          </p:cNvPr>
          <p:cNvSpPr/>
          <p:nvPr/>
        </p:nvSpPr>
        <p:spPr>
          <a:xfrm>
            <a:off x="6934573" y="4254886"/>
            <a:ext cx="515659" cy="514938"/>
          </a:xfrm>
          <a:custGeom>
            <a:avLst/>
            <a:gdLst>
              <a:gd name="connsiteX0" fmla="*/ 515658 w 1031318"/>
              <a:gd name="connsiteY0" fmla="*/ 0 h 1029875"/>
              <a:gd name="connsiteX1" fmla="*/ 1031318 w 1031318"/>
              <a:gd name="connsiteY1" fmla="*/ 515560 h 1029875"/>
              <a:gd name="connsiteX2" fmla="*/ 515658 w 1031318"/>
              <a:gd name="connsiteY2" fmla="*/ 1029875 h 1029875"/>
              <a:gd name="connsiteX3" fmla="*/ 0 w 1031318"/>
              <a:gd name="connsiteY3" fmla="*/ 515560 h 1029875"/>
              <a:gd name="connsiteX4" fmla="*/ 515658 w 1031318"/>
              <a:gd name="connsiteY4" fmla="*/ 0 h 102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318" h="1029875">
                <a:moveTo>
                  <a:pt x="515658" y="0"/>
                </a:moveTo>
                <a:cubicBezTo>
                  <a:pt x="799645" y="0"/>
                  <a:pt x="1031318" y="230383"/>
                  <a:pt x="1031318" y="515560"/>
                </a:cubicBezTo>
                <a:cubicBezTo>
                  <a:pt x="1031318" y="799492"/>
                  <a:pt x="799645" y="1029875"/>
                  <a:pt x="515658" y="1029875"/>
                </a:cubicBezTo>
                <a:cubicBezTo>
                  <a:pt x="231672" y="1029875"/>
                  <a:pt x="0" y="799492"/>
                  <a:pt x="0" y="515560"/>
                </a:cubicBezTo>
                <a:cubicBezTo>
                  <a:pt x="0" y="230383"/>
                  <a:pt x="231672" y="0"/>
                  <a:pt x="515658" y="0"/>
                </a:cubicBezTo>
                <a:close/>
              </a:path>
            </a:pathLst>
          </a:custGeom>
          <a:solidFill>
            <a:schemeClr val="accent3"/>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49" name="Freeform 48">
            <a:extLst>
              <a:ext uri="{FF2B5EF4-FFF2-40B4-BE49-F238E27FC236}">
                <a16:creationId xmlns:a16="http://schemas.microsoft.com/office/drawing/2014/main" id="{390ED55D-9BBE-0043-B346-90773763718A}"/>
              </a:ext>
            </a:extLst>
          </p:cNvPr>
          <p:cNvSpPr/>
          <p:nvPr/>
        </p:nvSpPr>
        <p:spPr>
          <a:xfrm>
            <a:off x="6171997" y="4563916"/>
            <a:ext cx="401800" cy="253110"/>
          </a:xfrm>
          <a:custGeom>
            <a:avLst/>
            <a:gdLst>
              <a:gd name="connsiteX0" fmla="*/ 631334 w 803600"/>
              <a:gd name="connsiteY0" fmla="*/ 0 h 506220"/>
              <a:gd name="connsiteX1" fmla="*/ 803600 w 803600"/>
              <a:gd name="connsiteY1" fmla="*/ 174269 h 506220"/>
              <a:gd name="connsiteX2" fmla="*/ 696174 w 803600"/>
              <a:gd name="connsiteY2" fmla="*/ 254597 h 506220"/>
              <a:gd name="connsiteX3" fmla="*/ 2582 w 803600"/>
              <a:gd name="connsiteY3" fmla="*/ 506090 h 506220"/>
              <a:gd name="connsiteX4" fmla="*/ 0 w 803600"/>
              <a:gd name="connsiteY4" fmla="*/ 506220 h 506220"/>
              <a:gd name="connsiteX5" fmla="*/ 0 w 803600"/>
              <a:gd name="connsiteY5" fmla="*/ 257782 h 506220"/>
              <a:gd name="connsiteX6" fmla="*/ 631334 w 803600"/>
              <a:gd name="connsiteY6" fmla="*/ 0 h 50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600" h="506220">
                <a:moveTo>
                  <a:pt x="631334" y="0"/>
                </a:moveTo>
                <a:lnTo>
                  <a:pt x="803600" y="174269"/>
                </a:lnTo>
                <a:lnTo>
                  <a:pt x="696174" y="254597"/>
                </a:lnTo>
                <a:cubicBezTo>
                  <a:pt x="494228" y="391028"/>
                  <a:pt x="257722" y="480167"/>
                  <a:pt x="2582" y="506090"/>
                </a:cubicBezTo>
                <a:lnTo>
                  <a:pt x="0" y="506220"/>
                </a:lnTo>
                <a:lnTo>
                  <a:pt x="0" y="257782"/>
                </a:lnTo>
                <a:cubicBezTo>
                  <a:pt x="236595" y="230385"/>
                  <a:pt x="453266" y="138231"/>
                  <a:pt x="631334" y="0"/>
                </a:cubicBezTo>
                <a:close/>
              </a:path>
            </a:pathLst>
          </a:custGeom>
          <a:solidFill>
            <a:schemeClr val="accent4"/>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50" name="Freeform 49">
            <a:extLst>
              <a:ext uri="{FF2B5EF4-FFF2-40B4-BE49-F238E27FC236}">
                <a16:creationId xmlns:a16="http://schemas.microsoft.com/office/drawing/2014/main" id="{21D74946-0BD0-5F42-8A4B-30052273B414}"/>
              </a:ext>
            </a:extLst>
          </p:cNvPr>
          <p:cNvSpPr/>
          <p:nvPr/>
        </p:nvSpPr>
        <p:spPr>
          <a:xfrm>
            <a:off x="5625418" y="4567031"/>
            <a:ext cx="407050" cy="250657"/>
          </a:xfrm>
          <a:custGeom>
            <a:avLst/>
            <a:gdLst>
              <a:gd name="connsiteX0" fmla="*/ 177784 w 814099"/>
              <a:gd name="connsiteY0" fmla="*/ 0 h 501313"/>
              <a:gd name="connsiteX1" fmla="*/ 814099 w 814099"/>
              <a:gd name="connsiteY1" fmla="*/ 252800 h 501313"/>
              <a:gd name="connsiteX2" fmla="*/ 814099 w 814099"/>
              <a:gd name="connsiteY2" fmla="*/ 501313 h 501313"/>
              <a:gd name="connsiteX3" fmla="*/ 785355 w 814099"/>
              <a:gd name="connsiteY3" fmla="*/ 499861 h 501313"/>
              <a:gd name="connsiteX4" fmla="*/ 91763 w 814099"/>
              <a:gd name="connsiteY4" fmla="*/ 248368 h 501313"/>
              <a:gd name="connsiteX5" fmla="*/ 0 w 814099"/>
              <a:gd name="connsiteY5" fmla="*/ 179752 h 501313"/>
              <a:gd name="connsiteX6" fmla="*/ 177784 w 814099"/>
              <a:gd name="connsiteY6" fmla="*/ 0 h 50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099" h="501313">
                <a:moveTo>
                  <a:pt x="177784" y="0"/>
                </a:moveTo>
                <a:cubicBezTo>
                  <a:pt x="358343" y="138231"/>
                  <a:pt x="576259" y="227894"/>
                  <a:pt x="814099" y="252800"/>
                </a:cubicBezTo>
                <a:lnTo>
                  <a:pt x="814099" y="501313"/>
                </a:lnTo>
                <a:lnTo>
                  <a:pt x="785355" y="499861"/>
                </a:lnTo>
                <a:cubicBezTo>
                  <a:pt x="530215" y="473938"/>
                  <a:pt x="293709" y="384799"/>
                  <a:pt x="91763" y="248368"/>
                </a:cubicBezTo>
                <a:lnTo>
                  <a:pt x="0" y="179752"/>
                </a:lnTo>
                <a:lnTo>
                  <a:pt x="177784" y="0"/>
                </a:lnTo>
                <a:close/>
              </a:path>
            </a:pathLst>
          </a:custGeom>
          <a:solidFill>
            <a:schemeClr val="accent4">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51" name="Freeform 50">
            <a:extLst>
              <a:ext uri="{FF2B5EF4-FFF2-40B4-BE49-F238E27FC236}">
                <a16:creationId xmlns:a16="http://schemas.microsoft.com/office/drawing/2014/main" id="{67AAD7CC-D11D-7A4B-8E8A-EC5204118D97}"/>
              </a:ext>
            </a:extLst>
          </p:cNvPr>
          <p:cNvSpPr/>
          <p:nvPr/>
        </p:nvSpPr>
        <p:spPr>
          <a:xfrm>
            <a:off x="5386972" y="4866336"/>
            <a:ext cx="515037" cy="514938"/>
          </a:xfrm>
          <a:custGeom>
            <a:avLst/>
            <a:gdLst>
              <a:gd name="connsiteX0" fmla="*/ 514414 w 1030073"/>
              <a:gd name="connsiteY0" fmla="*/ 0 h 1029875"/>
              <a:gd name="connsiteX1" fmla="*/ 1030073 w 1030073"/>
              <a:gd name="connsiteY1" fmla="*/ 514315 h 1029875"/>
              <a:gd name="connsiteX2" fmla="*/ 514414 w 1030073"/>
              <a:gd name="connsiteY2" fmla="*/ 1029875 h 1029875"/>
              <a:gd name="connsiteX3" fmla="*/ 0 w 1030073"/>
              <a:gd name="connsiteY3" fmla="*/ 514315 h 1029875"/>
              <a:gd name="connsiteX4" fmla="*/ 514414 w 1030073"/>
              <a:gd name="connsiteY4" fmla="*/ 0 h 102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073" h="1029875">
                <a:moveTo>
                  <a:pt x="514414" y="0"/>
                </a:moveTo>
                <a:cubicBezTo>
                  <a:pt x="799646" y="0"/>
                  <a:pt x="1030073" y="230383"/>
                  <a:pt x="1030073" y="514315"/>
                </a:cubicBezTo>
                <a:cubicBezTo>
                  <a:pt x="1030073" y="799492"/>
                  <a:pt x="799646" y="1029875"/>
                  <a:pt x="514414" y="1029875"/>
                </a:cubicBezTo>
                <a:cubicBezTo>
                  <a:pt x="230427" y="1029875"/>
                  <a:pt x="0" y="799492"/>
                  <a:pt x="0" y="514315"/>
                </a:cubicBezTo>
                <a:cubicBezTo>
                  <a:pt x="0" y="230383"/>
                  <a:pt x="230427" y="0"/>
                  <a:pt x="514414" y="0"/>
                </a:cubicBezTo>
                <a:close/>
              </a:path>
            </a:pathLst>
          </a:custGeom>
          <a:solidFill>
            <a:schemeClr val="accent4">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52" name="Freeform 51">
            <a:extLst>
              <a:ext uri="{FF2B5EF4-FFF2-40B4-BE49-F238E27FC236}">
                <a16:creationId xmlns:a16="http://schemas.microsoft.com/office/drawing/2014/main" id="{C6456BA5-65AF-194C-9355-B73A9E301222}"/>
              </a:ext>
            </a:extLst>
          </p:cNvPr>
          <p:cNvSpPr/>
          <p:nvPr/>
        </p:nvSpPr>
        <p:spPr>
          <a:xfrm>
            <a:off x="6260105" y="4866336"/>
            <a:ext cx="515660" cy="514938"/>
          </a:xfrm>
          <a:custGeom>
            <a:avLst/>
            <a:gdLst>
              <a:gd name="connsiteX0" fmla="*/ 515660 w 1031319"/>
              <a:gd name="connsiteY0" fmla="*/ 0 h 1029875"/>
              <a:gd name="connsiteX1" fmla="*/ 1031319 w 1031319"/>
              <a:gd name="connsiteY1" fmla="*/ 514315 h 1029875"/>
              <a:gd name="connsiteX2" fmla="*/ 515660 w 1031319"/>
              <a:gd name="connsiteY2" fmla="*/ 1029875 h 1029875"/>
              <a:gd name="connsiteX3" fmla="*/ 0 w 1031319"/>
              <a:gd name="connsiteY3" fmla="*/ 514315 h 1029875"/>
              <a:gd name="connsiteX4" fmla="*/ 515660 w 1031319"/>
              <a:gd name="connsiteY4" fmla="*/ 0 h 102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319" h="1029875">
                <a:moveTo>
                  <a:pt x="515660" y="0"/>
                </a:moveTo>
                <a:cubicBezTo>
                  <a:pt x="799646" y="0"/>
                  <a:pt x="1031319" y="230383"/>
                  <a:pt x="1031319" y="514315"/>
                </a:cubicBezTo>
                <a:cubicBezTo>
                  <a:pt x="1031319" y="799492"/>
                  <a:pt x="799646" y="1029875"/>
                  <a:pt x="515660" y="1029875"/>
                </a:cubicBezTo>
                <a:cubicBezTo>
                  <a:pt x="230428" y="1029875"/>
                  <a:pt x="0" y="799492"/>
                  <a:pt x="0" y="514315"/>
                </a:cubicBezTo>
                <a:cubicBezTo>
                  <a:pt x="0" y="230383"/>
                  <a:pt x="230428" y="0"/>
                  <a:pt x="515660" y="0"/>
                </a:cubicBezTo>
                <a:close/>
              </a:path>
            </a:pathLst>
          </a:custGeom>
          <a:solidFill>
            <a:schemeClr val="accent4"/>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53" name="Freeform 52">
            <a:extLst>
              <a:ext uri="{FF2B5EF4-FFF2-40B4-BE49-F238E27FC236}">
                <a16:creationId xmlns:a16="http://schemas.microsoft.com/office/drawing/2014/main" id="{607D6F25-D36E-2744-8A98-AF841B94B853}"/>
              </a:ext>
            </a:extLst>
          </p:cNvPr>
          <p:cNvSpPr/>
          <p:nvPr/>
        </p:nvSpPr>
        <p:spPr>
          <a:xfrm>
            <a:off x="6171997" y="5271501"/>
            <a:ext cx="1393418" cy="947450"/>
          </a:xfrm>
          <a:custGeom>
            <a:avLst/>
            <a:gdLst>
              <a:gd name="connsiteX0" fmla="*/ 2030241 w 2786836"/>
              <a:gd name="connsiteY0" fmla="*/ 0 h 1894899"/>
              <a:gd name="connsiteX1" fmla="*/ 2786836 w 2786836"/>
              <a:gd name="connsiteY1" fmla="*/ 765391 h 1894899"/>
              <a:gd name="connsiteX2" fmla="*/ 0 w 2786836"/>
              <a:gd name="connsiteY2" fmla="*/ 1894899 h 1894899"/>
              <a:gd name="connsiteX3" fmla="*/ 0 w 2786836"/>
              <a:gd name="connsiteY3" fmla="*/ 839559 h 1894899"/>
              <a:gd name="connsiteX4" fmla="*/ 14078 w 2786836"/>
              <a:gd name="connsiteY4" fmla="*/ 839203 h 1894899"/>
              <a:gd name="connsiteX5" fmla="*/ 1921946 w 2786836"/>
              <a:gd name="connsiteY5" fmla="*/ 98406 h 1894899"/>
              <a:gd name="connsiteX6" fmla="*/ 2030241 w 2786836"/>
              <a:gd name="connsiteY6" fmla="*/ 0 h 189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836" h="1894899">
                <a:moveTo>
                  <a:pt x="2030241" y="0"/>
                </a:moveTo>
                <a:lnTo>
                  <a:pt x="2786836" y="765391"/>
                </a:lnTo>
                <a:cubicBezTo>
                  <a:pt x="2021016" y="1467753"/>
                  <a:pt x="1039771" y="1865011"/>
                  <a:pt x="0" y="1894899"/>
                </a:cubicBezTo>
                <a:lnTo>
                  <a:pt x="0" y="839559"/>
                </a:lnTo>
                <a:lnTo>
                  <a:pt x="14078" y="839203"/>
                </a:lnTo>
                <a:cubicBezTo>
                  <a:pt x="737159" y="802557"/>
                  <a:pt x="1398141" y="530605"/>
                  <a:pt x="1921946" y="98406"/>
                </a:cubicBezTo>
                <a:lnTo>
                  <a:pt x="2030241" y="0"/>
                </a:lnTo>
                <a:close/>
              </a:path>
            </a:pathLst>
          </a:custGeom>
          <a:solidFill>
            <a:schemeClr val="accent4"/>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54" name="Freeform 53">
            <a:extLst>
              <a:ext uri="{FF2B5EF4-FFF2-40B4-BE49-F238E27FC236}">
                <a16:creationId xmlns:a16="http://schemas.microsoft.com/office/drawing/2014/main" id="{CACEBFA2-DB39-1042-9F98-F14957823CAE}"/>
              </a:ext>
            </a:extLst>
          </p:cNvPr>
          <p:cNvSpPr/>
          <p:nvPr/>
        </p:nvSpPr>
        <p:spPr>
          <a:xfrm>
            <a:off x="4639050" y="5278324"/>
            <a:ext cx="1393418" cy="940625"/>
          </a:xfrm>
          <a:custGeom>
            <a:avLst/>
            <a:gdLst>
              <a:gd name="connsiteX0" fmla="*/ 743513 w 2786836"/>
              <a:gd name="connsiteY0" fmla="*/ 0 h 1881250"/>
              <a:gd name="connsiteX1" fmla="*/ 836744 w 2786836"/>
              <a:gd name="connsiteY1" fmla="*/ 84760 h 1881250"/>
              <a:gd name="connsiteX2" fmla="*/ 2744109 w 2786836"/>
              <a:gd name="connsiteY2" fmla="*/ 825557 h 1881250"/>
              <a:gd name="connsiteX3" fmla="*/ 2786836 w 2786836"/>
              <a:gd name="connsiteY3" fmla="*/ 826637 h 1881250"/>
              <a:gd name="connsiteX4" fmla="*/ 2786836 w 2786836"/>
              <a:gd name="connsiteY4" fmla="*/ 1881250 h 1881250"/>
              <a:gd name="connsiteX5" fmla="*/ 0 w 2786836"/>
              <a:gd name="connsiteY5" fmla="*/ 751744 h 1881250"/>
              <a:gd name="connsiteX6" fmla="*/ 743513 w 2786836"/>
              <a:gd name="connsiteY6" fmla="*/ 0 h 18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836" h="1881250">
                <a:moveTo>
                  <a:pt x="743513" y="0"/>
                </a:moveTo>
                <a:lnTo>
                  <a:pt x="836744" y="84760"/>
                </a:lnTo>
                <a:cubicBezTo>
                  <a:pt x="1360300" y="516959"/>
                  <a:pt x="2021058" y="788911"/>
                  <a:pt x="2744109" y="825557"/>
                </a:cubicBezTo>
                <a:lnTo>
                  <a:pt x="2786836" y="826637"/>
                </a:lnTo>
                <a:lnTo>
                  <a:pt x="2786836" y="1881250"/>
                </a:lnTo>
                <a:cubicBezTo>
                  <a:pt x="1747065" y="1851362"/>
                  <a:pt x="767065" y="1454105"/>
                  <a:pt x="0" y="751744"/>
                </a:cubicBezTo>
                <a:lnTo>
                  <a:pt x="743513" y="0"/>
                </a:lnTo>
                <a:close/>
              </a:path>
            </a:pathLst>
          </a:custGeom>
          <a:solidFill>
            <a:schemeClr val="accent4">
              <a:alpha val="55000"/>
            </a:schemeClr>
          </a:solidFill>
          <a:ln cap="flat">
            <a:noFill/>
            <a:prstDash val="solid"/>
          </a:ln>
        </p:spPr>
        <p:txBody>
          <a:bodyPr vert="horz" wrap="square" lIns="45000" tIns="22500" rIns="45000" bIns="22500" anchor="ctr" anchorCtr="1" compatLnSpc="0">
            <a:noAutofit/>
          </a:bodyPr>
          <a:lstStyle/>
          <a:p>
            <a:pPr hangingPunct="0"/>
            <a:endParaRPr lang="en-US" sz="900">
              <a:latin typeface="Arial" pitchFamily="18"/>
              <a:ea typeface="Microsoft YaHei" pitchFamily="2"/>
              <a:cs typeface="Lucida Sans" pitchFamily="2"/>
            </a:endParaRPr>
          </a:p>
        </p:txBody>
      </p:sp>
      <p:sp>
        <p:nvSpPr>
          <p:cNvPr id="5" name="TextBox 4">
            <a:extLst>
              <a:ext uri="{FF2B5EF4-FFF2-40B4-BE49-F238E27FC236}">
                <a16:creationId xmlns:a16="http://schemas.microsoft.com/office/drawing/2014/main" id="{EFC85E54-EF4E-AE4A-A6FB-33145575C169}"/>
              </a:ext>
            </a:extLst>
          </p:cNvPr>
          <p:cNvSpPr txBox="1"/>
          <p:nvPr/>
        </p:nvSpPr>
        <p:spPr>
          <a:xfrm>
            <a:off x="707987" y="1803069"/>
            <a:ext cx="2902159" cy="369332"/>
          </a:xfrm>
          <a:prstGeom prst="rect">
            <a:avLst/>
          </a:prstGeom>
          <a:noFill/>
        </p:spPr>
        <p:txBody>
          <a:bodyPr wrap="square" rtlCol="0" anchor="b">
            <a:spAutoFit/>
          </a:bodyPr>
          <a:lstStyle/>
          <a:p>
            <a:r>
              <a:rPr lang="en-US" b="1" spc="-15" dirty="0">
                <a:solidFill>
                  <a:srgbClr val="002060"/>
                </a:solidFill>
                <a:latin typeface="Arial" panose="020B0604020202020204" pitchFamily="34" charset="0"/>
                <a:cs typeface="Arial" panose="020B0604020202020204" pitchFamily="34" charset="0"/>
              </a:rPr>
              <a:t>Date</a:t>
            </a:r>
          </a:p>
        </p:txBody>
      </p:sp>
      <p:sp>
        <p:nvSpPr>
          <p:cNvPr id="6" name="TextBox 5">
            <a:extLst>
              <a:ext uri="{FF2B5EF4-FFF2-40B4-BE49-F238E27FC236}">
                <a16:creationId xmlns:a16="http://schemas.microsoft.com/office/drawing/2014/main" id="{FABC4FBB-182E-C946-B3F0-276062051F61}"/>
              </a:ext>
            </a:extLst>
          </p:cNvPr>
          <p:cNvSpPr txBox="1"/>
          <p:nvPr/>
        </p:nvSpPr>
        <p:spPr>
          <a:xfrm>
            <a:off x="707988" y="2192500"/>
            <a:ext cx="2902159" cy="308546"/>
          </a:xfrm>
          <a:prstGeom prst="rect">
            <a:avLst/>
          </a:prstGeom>
          <a:noFill/>
        </p:spPr>
        <p:txBody>
          <a:bodyPr wrap="square" rtlCol="0">
            <a:spAutoFit/>
          </a:bodyPr>
          <a:lstStyle/>
          <a:p>
            <a:pPr>
              <a:lnSpc>
                <a:spcPts val="1800"/>
              </a:lnSpc>
            </a:pPr>
            <a:r>
              <a:rPr lang="en-US" sz="1400" spc="-10" dirty="0">
                <a:solidFill>
                  <a:srgbClr val="002060"/>
                </a:solidFill>
                <a:latin typeface="Arial" panose="020B0604020202020204" pitchFamily="34" charset="0"/>
                <a:cs typeface="Arial" panose="020B0604020202020204" pitchFamily="34" charset="0"/>
              </a:rPr>
              <a:t>Ngày </a:t>
            </a:r>
            <a:r>
              <a:rPr lang="en-US" sz="1400" spc="-10" dirty="0" err="1">
                <a:solidFill>
                  <a:srgbClr val="002060"/>
                </a:solidFill>
                <a:latin typeface="Arial" panose="020B0604020202020204" pitchFamily="34" charset="0"/>
                <a:cs typeface="Arial" panose="020B0604020202020204" pitchFamily="34" charset="0"/>
              </a:rPr>
              <a:t>ghi</a:t>
            </a:r>
            <a:r>
              <a:rPr lang="en-US" sz="1400" spc="-10" dirty="0">
                <a:solidFill>
                  <a:srgbClr val="002060"/>
                </a:solidFill>
                <a:latin typeface="Arial" panose="020B0604020202020204" pitchFamily="34" charset="0"/>
                <a:cs typeface="Arial" panose="020B0604020202020204" pitchFamily="34" charset="0"/>
              </a:rPr>
              <a:t> nhận </a:t>
            </a:r>
            <a:r>
              <a:rPr lang="en-US" sz="1400" spc="-10" dirty="0" err="1">
                <a:solidFill>
                  <a:srgbClr val="002060"/>
                </a:solidFill>
                <a:latin typeface="Arial" panose="020B0604020202020204" pitchFamily="34" charset="0"/>
                <a:cs typeface="Arial" panose="020B0604020202020204" pitchFamily="34" charset="0"/>
              </a:rPr>
              <a:t>bán</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hàng</a:t>
            </a:r>
            <a:endParaRPr lang="en-US" sz="1400" spc="-10" dirty="0">
              <a:solidFill>
                <a:srgbClr val="00206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10D068A-2559-C54F-A5E4-567106BC0605}"/>
              </a:ext>
            </a:extLst>
          </p:cNvPr>
          <p:cNvSpPr txBox="1"/>
          <p:nvPr/>
        </p:nvSpPr>
        <p:spPr>
          <a:xfrm>
            <a:off x="762000" y="-138602"/>
            <a:ext cx="10668000" cy="1129284"/>
          </a:xfrm>
          <a:prstGeom prst="rect">
            <a:avLst/>
          </a:prstGeom>
          <a:noFill/>
        </p:spPr>
        <p:txBody>
          <a:bodyPr wrap="square" rtlCol="0" anchor="b">
            <a:spAutoFit/>
          </a:bodyPr>
          <a:lstStyle>
            <a:defPPr>
              <a:defRPr lang="en-US"/>
            </a:defPPr>
            <a:lvl1pPr algn="ctr">
              <a:lnSpc>
                <a:spcPts val="9400"/>
              </a:lnSpc>
              <a:defRPr sz="8000" b="1" spc="-290">
                <a:solidFill>
                  <a:schemeClr val="tx2"/>
                </a:solidFill>
                <a:latin typeface="Raleway" panose="020B0503030101060003" pitchFamily="34" charset="77"/>
              </a:defRPr>
            </a:lvl1pPr>
          </a:lstStyle>
          <a:p>
            <a:r>
              <a:rPr lang="en-US" sz="3700" i="1" dirty="0">
                <a:solidFill>
                  <a:srgbClr val="002060"/>
                </a:solidFill>
                <a:latin typeface="Arial" panose="020B0604020202020204" pitchFamily="34" charset="0"/>
                <a:cs typeface="Arial" panose="020B0604020202020204" pitchFamily="34" charset="0"/>
              </a:rPr>
              <a:t>THÔNG TIN DỮ LIỆU</a:t>
            </a:r>
          </a:p>
        </p:txBody>
      </p:sp>
      <p:sp>
        <p:nvSpPr>
          <p:cNvPr id="9" name="TextBox 8">
            <a:extLst>
              <a:ext uri="{FF2B5EF4-FFF2-40B4-BE49-F238E27FC236}">
                <a16:creationId xmlns:a16="http://schemas.microsoft.com/office/drawing/2014/main" id="{EE6C0440-69D2-F84F-91C3-9BC1304522FD}"/>
              </a:ext>
            </a:extLst>
          </p:cNvPr>
          <p:cNvSpPr txBox="1"/>
          <p:nvPr/>
        </p:nvSpPr>
        <p:spPr>
          <a:xfrm>
            <a:off x="707987" y="2979462"/>
            <a:ext cx="2902159" cy="369332"/>
          </a:xfrm>
          <a:prstGeom prst="rect">
            <a:avLst/>
          </a:prstGeom>
          <a:noFill/>
        </p:spPr>
        <p:txBody>
          <a:bodyPr wrap="square" rtlCol="0" anchor="b">
            <a:spAutoFit/>
          </a:bodyPr>
          <a:lstStyle/>
          <a:p>
            <a:r>
              <a:rPr lang="en-US" b="1" spc="-15" dirty="0" err="1">
                <a:solidFill>
                  <a:srgbClr val="002060"/>
                </a:solidFill>
                <a:latin typeface="Arial" panose="020B0604020202020204" pitchFamily="34" charset="0"/>
                <a:cs typeface="Arial" panose="020B0604020202020204" pitchFamily="34" charset="0"/>
              </a:rPr>
              <a:t>AveragePrice</a:t>
            </a:r>
            <a:endParaRPr lang="en-US" b="1" spc="-15" dirty="0">
              <a:solidFill>
                <a:srgbClr val="00206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5D14339-EAF2-5643-B68E-E3E9517D3CE7}"/>
              </a:ext>
            </a:extLst>
          </p:cNvPr>
          <p:cNvSpPr txBox="1"/>
          <p:nvPr/>
        </p:nvSpPr>
        <p:spPr>
          <a:xfrm>
            <a:off x="707988" y="3368892"/>
            <a:ext cx="2902159" cy="306302"/>
          </a:xfrm>
          <a:prstGeom prst="rect">
            <a:avLst/>
          </a:prstGeom>
          <a:noFill/>
        </p:spPr>
        <p:txBody>
          <a:bodyPr wrap="square" rtlCol="0">
            <a:spAutoFit/>
          </a:bodyPr>
          <a:lstStyle/>
          <a:p>
            <a:pPr>
              <a:lnSpc>
                <a:spcPts val="1800"/>
              </a:lnSpc>
            </a:pPr>
            <a:r>
              <a:rPr lang="en-US" sz="1400" spc="-10" dirty="0">
                <a:solidFill>
                  <a:srgbClr val="002060"/>
                </a:solidFill>
                <a:latin typeface="Arial" panose="020B0604020202020204" pitchFamily="34" charset="0"/>
                <a:cs typeface="Arial" panose="020B0604020202020204" pitchFamily="34" charset="0"/>
              </a:rPr>
              <a:t>Giá trung bình của 1 </a:t>
            </a:r>
            <a:r>
              <a:rPr lang="en-US" sz="1400" spc="-10" dirty="0" err="1">
                <a:solidFill>
                  <a:srgbClr val="002060"/>
                </a:solidFill>
                <a:latin typeface="Arial" panose="020B0604020202020204" pitchFamily="34" charset="0"/>
                <a:cs typeface="Arial" panose="020B0604020202020204" pitchFamily="34" charset="0"/>
              </a:rPr>
              <a:t>quả</a:t>
            </a:r>
            <a:r>
              <a:rPr lang="en-US" sz="1400" spc="-10" dirty="0">
                <a:solidFill>
                  <a:srgbClr val="002060"/>
                </a:solidFill>
                <a:latin typeface="Arial" panose="020B0604020202020204" pitchFamily="34" charset="0"/>
                <a:cs typeface="Arial" panose="020B0604020202020204" pitchFamily="34" charset="0"/>
              </a:rPr>
              <a:t> avocado</a:t>
            </a:r>
          </a:p>
        </p:txBody>
      </p:sp>
      <p:sp>
        <p:nvSpPr>
          <p:cNvPr id="11" name="TextBox 10">
            <a:extLst>
              <a:ext uri="{FF2B5EF4-FFF2-40B4-BE49-F238E27FC236}">
                <a16:creationId xmlns:a16="http://schemas.microsoft.com/office/drawing/2014/main" id="{82349A99-85EC-C04D-98CC-5C57A1E29316}"/>
              </a:ext>
            </a:extLst>
          </p:cNvPr>
          <p:cNvSpPr txBox="1"/>
          <p:nvPr/>
        </p:nvSpPr>
        <p:spPr>
          <a:xfrm>
            <a:off x="707987" y="4157075"/>
            <a:ext cx="2902159" cy="369332"/>
          </a:xfrm>
          <a:prstGeom prst="rect">
            <a:avLst/>
          </a:prstGeom>
          <a:noFill/>
        </p:spPr>
        <p:txBody>
          <a:bodyPr wrap="square" rtlCol="0" anchor="b">
            <a:spAutoFit/>
          </a:bodyPr>
          <a:lstStyle/>
          <a:p>
            <a:r>
              <a:rPr lang="en-US" b="1" spc="-15" dirty="0">
                <a:solidFill>
                  <a:srgbClr val="002060"/>
                </a:solidFill>
                <a:latin typeface="Arial" panose="020B0604020202020204" pitchFamily="34" charset="0"/>
                <a:cs typeface="Arial" panose="020B0604020202020204" pitchFamily="34" charset="0"/>
              </a:rPr>
              <a:t>Type</a:t>
            </a:r>
          </a:p>
        </p:txBody>
      </p:sp>
      <p:sp>
        <p:nvSpPr>
          <p:cNvPr id="12" name="TextBox 11">
            <a:extLst>
              <a:ext uri="{FF2B5EF4-FFF2-40B4-BE49-F238E27FC236}">
                <a16:creationId xmlns:a16="http://schemas.microsoft.com/office/drawing/2014/main" id="{DA584850-2714-A54A-BB04-67AEA2F05AC8}"/>
              </a:ext>
            </a:extLst>
          </p:cNvPr>
          <p:cNvSpPr txBox="1"/>
          <p:nvPr/>
        </p:nvSpPr>
        <p:spPr>
          <a:xfrm>
            <a:off x="707988" y="4546506"/>
            <a:ext cx="2902159" cy="539378"/>
          </a:xfrm>
          <a:prstGeom prst="rect">
            <a:avLst/>
          </a:prstGeom>
          <a:noFill/>
        </p:spPr>
        <p:txBody>
          <a:bodyPr wrap="square" rtlCol="0">
            <a:spAutoFit/>
          </a:bodyPr>
          <a:lstStyle/>
          <a:p>
            <a:pPr>
              <a:lnSpc>
                <a:spcPts val="1800"/>
              </a:lnSpc>
            </a:pPr>
            <a:r>
              <a:rPr lang="en-US" sz="1400" spc="-10" dirty="0" err="1">
                <a:solidFill>
                  <a:srgbClr val="002060"/>
                </a:solidFill>
                <a:latin typeface="Arial" panose="020B0604020202020204" pitchFamily="34" charset="0"/>
                <a:cs typeface="Arial" panose="020B0604020202020204" pitchFamily="34" charset="0"/>
              </a:rPr>
              <a:t>Loại</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bơ</a:t>
            </a:r>
            <a:r>
              <a:rPr lang="en-US" sz="1400" spc="-10" dirty="0">
                <a:solidFill>
                  <a:srgbClr val="002060"/>
                </a:solidFill>
                <a:latin typeface="Arial" panose="020B0604020202020204" pitchFamily="34" charset="0"/>
                <a:cs typeface="Arial" panose="020B0604020202020204" pitchFamily="34" charset="0"/>
              </a:rPr>
              <a:t> có 2 </a:t>
            </a:r>
            <a:r>
              <a:rPr lang="en-US" sz="1400" spc="-10" dirty="0" err="1">
                <a:solidFill>
                  <a:srgbClr val="002060"/>
                </a:solidFill>
                <a:latin typeface="Arial" panose="020B0604020202020204" pitchFamily="34" charset="0"/>
                <a:cs typeface="Arial" panose="020B0604020202020204" pitchFamily="34" charset="0"/>
              </a:rPr>
              <a:t>loại</a:t>
            </a:r>
            <a:r>
              <a:rPr lang="en-US" sz="1400" spc="-10" dirty="0">
                <a:solidFill>
                  <a:srgbClr val="002060"/>
                </a:solidFill>
                <a:latin typeface="Arial" panose="020B0604020202020204" pitchFamily="34" charset="0"/>
                <a:cs typeface="Arial" panose="020B0604020202020204" pitchFamily="34" charset="0"/>
              </a:rPr>
              <a:t>: thông </a:t>
            </a:r>
            <a:r>
              <a:rPr lang="en-US" sz="1400" spc="-10" dirty="0" err="1">
                <a:solidFill>
                  <a:srgbClr val="002060"/>
                </a:solidFill>
                <a:latin typeface="Arial" panose="020B0604020202020204" pitchFamily="34" charset="0"/>
                <a:cs typeface="Arial" panose="020B0604020202020204" pitchFamily="34" charset="0"/>
              </a:rPr>
              <a:t>thường</a:t>
            </a:r>
            <a:r>
              <a:rPr lang="en-US" sz="1400" spc="-10" dirty="0">
                <a:solidFill>
                  <a:srgbClr val="002060"/>
                </a:solidFill>
                <a:latin typeface="Arial" panose="020B0604020202020204" pitchFamily="34" charset="0"/>
                <a:cs typeface="Arial" panose="020B0604020202020204" pitchFamily="34" charset="0"/>
              </a:rPr>
              <a:t> hoặc </a:t>
            </a:r>
            <a:r>
              <a:rPr lang="en-US" sz="1400" spc="-10" dirty="0" err="1">
                <a:solidFill>
                  <a:srgbClr val="002060"/>
                </a:solidFill>
                <a:latin typeface="Arial" panose="020B0604020202020204" pitchFamily="34" charset="0"/>
                <a:cs typeface="Arial" panose="020B0604020202020204" pitchFamily="34" charset="0"/>
              </a:rPr>
              <a:t>hữu</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cơ</a:t>
            </a:r>
            <a:r>
              <a:rPr lang="en-US" sz="1400" spc="-10" dirty="0">
                <a:solidFill>
                  <a:srgbClr val="002060"/>
                </a:solidFill>
                <a:latin typeface="Arial" panose="020B0604020202020204" pitchFamily="34" charset="0"/>
                <a:cs typeface="Arial" panose="020B0604020202020204" pitchFamily="34" charset="0"/>
              </a:rPr>
              <a:t> (Organic)</a:t>
            </a:r>
          </a:p>
        </p:txBody>
      </p:sp>
      <p:sp>
        <p:nvSpPr>
          <p:cNvPr id="13" name="TextBox 12">
            <a:extLst>
              <a:ext uri="{FF2B5EF4-FFF2-40B4-BE49-F238E27FC236}">
                <a16:creationId xmlns:a16="http://schemas.microsoft.com/office/drawing/2014/main" id="{276FD274-BA45-9B44-B63F-E742E875C88C}"/>
              </a:ext>
            </a:extLst>
          </p:cNvPr>
          <p:cNvSpPr txBox="1"/>
          <p:nvPr/>
        </p:nvSpPr>
        <p:spPr>
          <a:xfrm>
            <a:off x="707987" y="5338563"/>
            <a:ext cx="2902159" cy="369332"/>
          </a:xfrm>
          <a:prstGeom prst="rect">
            <a:avLst/>
          </a:prstGeom>
          <a:noFill/>
        </p:spPr>
        <p:txBody>
          <a:bodyPr wrap="square" rtlCol="0" anchor="b">
            <a:spAutoFit/>
          </a:bodyPr>
          <a:lstStyle/>
          <a:p>
            <a:r>
              <a:rPr lang="en-US" b="1" spc="-15" dirty="0">
                <a:solidFill>
                  <a:srgbClr val="002060"/>
                </a:solidFill>
                <a:latin typeface="Arial" panose="020B0604020202020204" pitchFamily="34" charset="0"/>
                <a:cs typeface="Arial" panose="020B0604020202020204" pitchFamily="34" charset="0"/>
              </a:rPr>
              <a:t>Total </a:t>
            </a:r>
            <a:r>
              <a:rPr lang="en-US" b="1" spc="-15" dirty="0" err="1">
                <a:solidFill>
                  <a:srgbClr val="002060"/>
                </a:solidFill>
                <a:latin typeface="Arial" panose="020B0604020202020204" pitchFamily="34" charset="0"/>
                <a:cs typeface="Arial" panose="020B0604020202020204" pitchFamily="34" charset="0"/>
              </a:rPr>
              <a:t>volumne</a:t>
            </a:r>
            <a:endParaRPr lang="en-US" b="1" spc="-15" dirty="0">
              <a:solidFill>
                <a:srgbClr val="00206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4B1AEFA-77F4-B943-B4AC-9C1C2492C36B}"/>
              </a:ext>
            </a:extLst>
          </p:cNvPr>
          <p:cNvSpPr txBox="1"/>
          <p:nvPr/>
        </p:nvSpPr>
        <p:spPr>
          <a:xfrm>
            <a:off x="707988" y="5727994"/>
            <a:ext cx="2902159" cy="539378"/>
          </a:xfrm>
          <a:prstGeom prst="rect">
            <a:avLst/>
          </a:prstGeom>
          <a:noFill/>
        </p:spPr>
        <p:txBody>
          <a:bodyPr wrap="square" rtlCol="0">
            <a:spAutoFit/>
          </a:bodyPr>
          <a:lstStyle/>
          <a:p>
            <a:pPr>
              <a:lnSpc>
                <a:spcPts val="1800"/>
              </a:lnSpc>
            </a:pPr>
            <a:r>
              <a:rPr lang="en-US" sz="1400" spc="-10" dirty="0" err="1">
                <a:solidFill>
                  <a:srgbClr val="002060"/>
                </a:solidFill>
                <a:latin typeface="Arial" panose="020B0604020202020204" pitchFamily="34" charset="0"/>
                <a:cs typeface="Arial" panose="020B0604020202020204" pitchFamily="34" charset="0"/>
              </a:rPr>
              <a:t>Tổng</a:t>
            </a:r>
            <a:r>
              <a:rPr lang="en-US" sz="1400" spc="-10" dirty="0">
                <a:solidFill>
                  <a:srgbClr val="002060"/>
                </a:solidFill>
                <a:latin typeface="Arial" panose="020B0604020202020204" pitchFamily="34" charset="0"/>
                <a:cs typeface="Arial" panose="020B0604020202020204" pitchFamily="34" charset="0"/>
              </a:rPr>
              <a:t> số </a:t>
            </a:r>
            <a:r>
              <a:rPr lang="en-US" sz="1400" spc="-10" dirty="0" err="1">
                <a:solidFill>
                  <a:srgbClr val="002060"/>
                </a:solidFill>
                <a:latin typeface="Arial" panose="020B0604020202020204" pitchFamily="34" charset="0"/>
                <a:cs typeface="Arial" panose="020B0604020202020204" pitchFamily="34" charset="0"/>
              </a:rPr>
              <a:t>bơ</a:t>
            </a:r>
            <a:r>
              <a:rPr lang="en-US" sz="1400" spc="-10" dirty="0">
                <a:solidFill>
                  <a:srgbClr val="002060"/>
                </a:solidFill>
                <a:latin typeface="Arial" panose="020B0604020202020204" pitchFamily="34" charset="0"/>
                <a:cs typeface="Arial" panose="020B0604020202020204" pitchFamily="34" charset="0"/>
              </a:rPr>
              <a:t> tiêu </a:t>
            </a:r>
            <a:r>
              <a:rPr lang="en-US" sz="1400" spc="-10" dirty="0" err="1">
                <a:solidFill>
                  <a:srgbClr val="002060"/>
                </a:solidFill>
                <a:latin typeface="Arial" panose="020B0604020202020204" pitchFamily="34" charset="0"/>
                <a:cs typeface="Arial" panose="020B0604020202020204" pitchFamily="34" charset="0"/>
              </a:rPr>
              <a:t>thụ</a:t>
            </a:r>
            <a:r>
              <a:rPr lang="en-US" sz="1400" spc="-10" dirty="0">
                <a:solidFill>
                  <a:srgbClr val="002060"/>
                </a:solidFill>
                <a:latin typeface="Arial" panose="020B0604020202020204" pitchFamily="34" charset="0"/>
                <a:cs typeface="Arial" panose="020B0604020202020204" pitchFamily="34" charset="0"/>
              </a:rPr>
              <a:t> bao </a:t>
            </a:r>
            <a:r>
              <a:rPr lang="en-US" sz="1400" spc="-10" dirty="0" err="1">
                <a:solidFill>
                  <a:srgbClr val="002060"/>
                </a:solidFill>
                <a:latin typeface="Arial" panose="020B0604020202020204" pitchFamily="34" charset="0"/>
                <a:cs typeface="Arial" panose="020B0604020202020204" pitchFamily="34" charset="0"/>
              </a:rPr>
              <a:t>gồm</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bán</a:t>
            </a:r>
            <a:r>
              <a:rPr lang="en-US" sz="1400" spc="-10" dirty="0">
                <a:solidFill>
                  <a:srgbClr val="002060"/>
                </a:solidFill>
                <a:latin typeface="Arial" panose="020B0604020202020204" pitchFamily="34" charset="0"/>
                <a:cs typeface="Arial" panose="020B0604020202020204" pitchFamily="34" charset="0"/>
              </a:rPr>
              <a:t> và không </a:t>
            </a:r>
            <a:r>
              <a:rPr lang="en-US" sz="1400" spc="-10" dirty="0" err="1">
                <a:solidFill>
                  <a:srgbClr val="002060"/>
                </a:solidFill>
                <a:latin typeface="Arial" panose="020B0604020202020204" pitchFamily="34" charset="0"/>
                <a:cs typeface="Arial" panose="020B0604020202020204" pitchFamily="34" charset="0"/>
              </a:rPr>
              <a:t>bán</a:t>
            </a:r>
            <a:endParaRPr lang="en-US" sz="1400" spc="-10" dirty="0">
              <a:solidFill>
                <a:srgbClr val="00206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3CD981F-8133-014A-8D24-405E6B2612A8}"/>
              </a:ext>
            </a:extLst>
          </p:cNvPr>
          <p:cNvSpPr txBox="1"/>
          <p:nvPr/>
        </p:nvSpPr>
        <p:spPr>
          <a:xfrm>
            <a:off x="8581853" y="1803069"/>
            <a:ext cx="2902159" cy="369332"/>
          </a:xfrm>
          <a:prstGeom prst="rect">
            <a:avLst/>
          </a:prstGeom>
          <a:noFill/>
        </p:spPr>
        <p:txBody>
          <a:bodyPr wrap="square" rtlCol="0" anchor="b">
            <a:spAutoFit/>
          </a:bodyPr>
          <a:lstStyle/>
          <a:p>
            <a:pPr algn="r"/>
            <a:r>
              <a:rPr lang="en-US" b="1" spc="-15" dirty="0">
                <a:solidFill>
                  <a:srgbClr val="002060"/>
                </a:solidFill>
                <a:latin typeface="Arial" panose="020B0604020202020204" pitchFamily="34" charset="0"/>
                <a:cs typeface="Arial" panose="020B0604020202020204" pitchFamily="34" charset="0"/>
              </a:rPr>
              <a:t>4046, 4225, 4770</a:t>
            </a:r>
          </a:p>
        </p:txBody>
      </p:sp>
      <p:sp>
        <p:nvSpPr>
          <p:cNvPr id="16" name="TextBox 15">
            <a:extLst>
              <a:ext uri="{FF2B5EF4-FFF2-40B4-BE49-F238E27FC236}">
                <a16:creationId xmlns:a16="http://schemas.microsoft.com/office/drawing/2014/main" id="{38AD9282-E953-3A4B-9419-AC24B6834532}"/>
              </a:ext>
            </a:extLst>
          </p:cNvPr>
          <p:cNvSpPr txBox="1"/>
          <p:nvPr/>
        </p:nvSpPr>
        <p:spPr>
          <a:xfrm>
            <a:off x="8581854" y="2192500"/>
            <a:ext cx="2902159" cy="537135"/>
          </a:xfrm>
          <a:prstGeom prst="rect">
            <a:avLst/>
          </a:prstGeom>
          <a:noFill/>
        </p:spPr>
        <p:txBody>
          <a:bodyPr wrap="square" rtlCol="0">
            <a:spAutoFit/>
          </a:bodyPr>
          <a:lstStyle/>
          <a:p>
            <a:pPr algn="r">
              <a:lnSpc>
                <a:spcPts val="1800"/>
              </a:lnSpc>
            </a:pPr>
            <a:r>
              <a:rPr lang="en-US" sz="1400" spc="-10" dirty="0">
                <a:solidFill>
                  <a:srgbClr val="002060"/>
                </a:solidFill>
                <a:latin typeface="Arial" panose="020B0604020202020204" pitchFamily="34" charset="0"/>
                <a:cs typeface="Arial" panose="020B0604020202020204" pitchFamily="34" charset="0"/>
              </a:rPr>
              <a:t>Số </a:t>
            </a:r>
            <a:r>
              <a:rPr lang="en-US" sz="1400" spc="-10" dirty="0" err="1">
                <a:solidFill>
                  <a:srgbClr val="002060"/>
                </a:solidFill>
                <a:latin typeface="Arial" panose="020B0604020202020204" pitchFamily="34" charset="0"/>
                <a:cs typeface="Arial" panose="020B0604020202020204" pitchFamily="34" charset="0"/>
              </a:rPr>
              <a:t>lượng</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bơ</a:t>
            </a:r>
            <a:r>
              <a:rPr lang="en-US" sz="1400" spc="-10" dirty="0">
                <a:solidFill>
                  <a:srgbClr val="002060"/>
                </a:solidFill>
                <a:latin typeface="Arial" panose="020B0604020202020204" pitchFamily="34" charset="0"/>
                <a:cs typeface="Arial" panose="020B0604020202020204" pitchFamily="34" charset="0"/>
              </a:rPr>
              <a:t> được </a:t>
            </a:r>
            <a:r>
              <a:rPr lang="en-US" sz="1400" spc="-10" dirty="0" err="1">
                <a:solidFill>
                  <a:srgbClr val="002060"/>
                </a:solidFill>
                <a:latin typeface="Arial" panose="020B0604020202020204" pitchFamily="34" charset="0"/>
                <a:cs typeface="Arial" panose="020B0604020202020204" pitchFamily="34" charset="0"/>
              </a:rPr>
              <a:t>bán</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theo</a:t>
            </a:r>
            <a:r>
              <a:rPr lang="en-US" sz="1400" spc="-10" dirty="0">
                <a:solidFill>
                  <a:srgbClr val="002060"/>
                </a:solidFill>
                <a:latin typeface="Arial" panose="020B0604020202020204" pitchFamily="34" charset="0"/>
                <a:cs typeface="Arial" panose="020B0604020202020204" pitchFamily="34" charset="0"/>
              </a:rPr>
              <a:t> </a:t>
            </a:r>
          </a:p>
          <a:p>
            <a:pPr algn="r">
              <a:lnSpc>
                <a:spcPts val="1800"/>
              </a:lnSpc>
            </a:pPr>
            <a:r>
              <a:rPr lang="en-US" sz="1400" spc="-10" dirty="0" err="1">
                <a:solidFill>
                  <a:srgbClr val="002060"/>
                </a:solidFill>
                <a:latin typeface="Arial" panose="020B0604020202020204" pitchFamily="34" charset="0"/>
                <a:cs typeface="Arial" panose="020B0604020202020204" pitchFamily="34" charset="0"/>
              </a:rPr>
              <a:t>các</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mã</a:t>
            </a:r>
            <a:r>
              <a:rPr lang="en-US" sz="1400" spc="-10" dirty="0">
                <a:solidFill>
                  <a:srgbClr val="002060"/>
                </a:solidFill>
                <a:latin typeface="Arial" panose="020B0604020202020204" pitchFamily="34" charset="0"/>
                <a:cs typeface="Arial" panose="020B0604020202020204" pitchFamily="34" charset="0"/>
              </a:rPr>
              <a:t> PLU 4046, 4225, 4770</a:t>
            </a:r>
          </a:p>
        </p:txBody>
      </p:sp>
      <p:sp>
        <p:nvSpPr>
          <p:cNvPr id="17" name="TextBox 16">
            <a:extLst>
              <a:ext uri="{FF2B5EF4-FFF2-40B4-BE49-F238E27FC236}">
                <a16:creationId xmlns:a16="http://schemas.microsoft.com/office/drawing/2014/main" id="{C7A322C9-D138-7F4D-AD86-AAC78CBEA035}"/>
              </a:ext>
            </a:extLst>
          </p:cNvPr>
          <p:cNvSpPr txBox="1"/>
          <p:nvPr/>
        </p:nvSpPr>
        <p:spPr>
          <a:xfrm>
            <a:off x="8581853" y="2979462"/>
            <a:ext cx="2902159" cy="369332"/>
          </a:xfrm>
          <a:prstGeom prst="rect">
            <a:avLst/>
          </a:prstGeom>
          <a:noFill/>
        </p:spPr>
        <p:txBody>
          <a:bodyPr wrap="square" rtlCol="0" anchor="b">
            <a:spAutoFit/>
          </a:bodyPr>
          <a:lstStyle/>
          <a:p>
            <a:pPr algn="r"/>
            <a:r>
              <a:rPr lang="en-US" b="1" spc="-15" dirty="0">
                <a:solidFill>
                  <a:srgbClr val="002060"/>
                </a:solidFill>
                <a:latin typeface="Arial" panose="020B0604020202020204" pitchFamily="34" charset="0"/>
                <a:cs typeface="Arial" panose="020B0604020202020204" pitchFamily="34" charset="0"/>
              </a:rPr>
              <a:t>Total bags</a:t>
            </a:r>
          </a:p>
        </p:txBody>
      </p:sp>
      <p:sp>
        <p:nvSpPr>
          <p:cNvPr id="18" name="TextBox 17">
            <a:extLst>
              <a:ext uri="{FF2B5EF4-FFF2-40B4-BE49-F238E27FC236}">
                <a16:creationId xmlns:a16="http://schemas.microsoft.com/office/drawing/2014/main" id="{8CDA6FAB-D2CC-994F-B7A4-35986A9BC2EA}"/>
              </a:ext>
            </a:extLst>
          </p:cNvPr>
          <p:cNvSpPr txBox="1"/>
          <p:nvPr/>
        </p:nvSpPr>
        <p:spPr>
          <a:xfrm>
            <a:off x="8581854" y="3368892"/>
            <a:ext cx="2902159" cy="308546"/>
          </a:xfrm>
          <a:prstGeom prst="rect">
            <a:avLst/>
          </a:prstGeom>
          <a:noFill/>
        </p:spPr>
        <p:txBody>
          <a:bodyPr wrap="square" rtlCol="0">
            <a:spAutoFit/>
          </a:bodyPr>
          <a:lstStyle/>
          <a:p>
            <a:pPr algn="r">
              <a:lnSpc>
                <a:spcPts val="1800"/>
              </a:lnSpc>
            </a:pPr>
            <a:r>
              <a:rPr lang="en-US" sz="1400" spc="-10" dirty="0" err="1">
                <a:solidFill>
                  <a:srgbClr val="002060"/>
                </a:solidFill>
                <a:latin typeface="Arial" panose="020B0604020202020204" pitchFamily="34" charset="0"/>
                <a:cs typeface="Arial" panose="020B0604020202020204" pitchFamily="34" charset="0"/>
              </a:rPr>
              <a:t>Tổng</a:t>
            </a:r>
            <a:r>
              <a:rPr lang="en-US" sz="1400" spc="-10" dirty="0">
                <a:solidFill>
                  <a:srgbClr val="002060"/>
                </a:solidFill>
                <a:latin typeface="Arial" panose="020B0604020202020204" pitchFamily="34" charset="0"/>
                <a:cs typeface="Arial" panose="020B0604020202020204" pitchFamily="34" charset="0"/>
              </a:rPr>
              <a:t> số </a:t>
            </a:r>
            <a:r>
              <a:rPr lang="en-US" sz="1400" spc="-10" dirty="0" err="1">
                <a:solidFill>
                  <a:srgbClr val="002060"/>
                </a:solidFill>
                <a:latin typeface="Arial" panose="020B0604020202020204" pitchFamily="34" charset="0"/>
                <a:cs typeface="Arial" panose="020B0604020202020204" pitchFamily="34" charset="0"/>
              </a:rPr>
              <a:t>túi</a:t>
            </a:r>
            <a:r>
              <a:rPr lang="en-US" sz="1400" spc="-10" dirty="0">
                <a:solidFill>
                  <a:srgbClr val="002060"/>
                </a:solidFill>
                <a:latin typeface="Arial" panose="020B0604020202020204" pitchFamily="34" charset="0"/>
                <a:cs typeface="Arial" panose="020B0604020202020204" pitchFamily="34" charset="0"/>
              </a:rPr>
              <a:t> đã </a:t>
            </a:r>
            <a:r>
              <a:rPr lang="en-US" sz="1400" spc="-10" dirty="0" err="1">
                <a:solidFill>
                  <a:srgbClr val="002060"/>
                </a:solidFill>
                <a:latin typeface="Arial" panose="020B0604020202020204" pitchFamily="34" charset="0"/>
                <a:cs typeface="Arial" panose="020B0604020202020204" pitchFamily="34" charset="0"/>
              </a:rPr>
              <a:t>bán</a:t>
            </a:r>
            <a:endParaRPr lang="en-US" sz="1400" spc="-10" dirty="0">
              <a:solidFill>
                <a:srgbClr val="00206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63C2A47-97B0-5E47-A9FD-B5618F7664F7}"/>
              </a:ext>
            </a:extLst>
          </p:cNvPr>
          <p:cNvSpPr txBox="1"/>
          <p:nvPr/>
        </p:nvSpPr>
        <p:spPr>
          <a:xfrm>
            <a:off x="8581853" y="3882814"/>
            <a:ext cx="2902159" cy="646331"/>
          </a:xfrm>
          <a:prstGeom prst="rect">
            <a:avLst/>
          </a:prstGeom>
          <a:noFill/>
        </p:spPr>
        <p:txBody>
          <a:bodyPr wrap="square" rtlCol="0" anchor="b">
            <a:spAutoFit/>
          </a:bodyPr>
          <a:lstStyle/>
          <a:p>
            <a:pPr algn="r"/>
            <a:r>
              <a:rPr lang="en-US" b="1" spc="-15" dirty="0">
                <a:solidFill>
                  <a:srgbClr val="002060"/>
                </a:solidFill>
                <a:latin typeface="Arial" panose="020B0604020202020204" pitchFamily="34" charset="0"/>
                <a:cs typeface="Arial" panose="020B0604020202020204" pitchFamily="34" charset="0"/>
              </a:rPr>
              <a:t>Small bags, large bags, </a:t>
            </a:r>
            <a:r>
              <a:rPr lang="en-US" b="1" spc="-15" dirty="0" err="1">
                <a:solidFill>
                  <a:srgbClr val="002060"/>
                </a:solidFill>
                <a:latin typeface="Arial" panose="020B0604020202020204" pitchFamily="34" charset="0"/>
                <a:cs typeface="Arial" panose="020B0604020202020204" pitchFamily="34" charset="0"/>
              </a:rPr>
              <a:t>Xlarge</a:t>
            </a:r>
            <a:r>
              <a:rPr lang="en-US" b="1" spc="-15" dirty="0">
                <a:solidFill>
                  <a:srgbClr val="002060"/>
                </a:solidFill>
                <a:latin typeface="Arial" panose="020B0604020202020204" pitchFamily="34" charset="0"/>
                <a:cs typeface="Arial" panose="020B0604020202020204" pitchFamily="34" charset="0"/>
              </a:rPr>
              <a:t> Bags</a:t>
            </a:r>
          </a:p>
        </p:txBody>
      </p:sp>
      <p:sp>
        <p:nvSpPr>
          <p:cNvPr id="20" name="TextBox 19">
            <a:extLst>
              <a:ext uri="{FF2B5EF4-FFF2-40B4-BE49-F238E27FC236}">
                <a16:creationId xmlns:a16="http://schemas.microsoft.com/office/drawing/2014/main" id="{693D910E-B4F5-1849-A143-5B51F9DECA5E}"/>
              </a:ext>
            </a:extLst>
          </p:cNvPr>
          <p:cNvSpPr txBox="1"/>
          <p:nvPr/>
        </p:nvSpPr>
        <p:spPr>
          <a:xfrm>
            <a:off x="8581854" y="4549244"/>
            <a:ext cx="2902159" cy="308546"/>
          </a:xfrm>
          <a:prstGeom prst="rect">
            <a:avLst/>
          </a:prstGeom>
          <a:noFill/>
        </p:spPr>
        <p:txBody>
          <a:bodyPr wrap="square" rtlCol="0">
            <a:spAutoFit/>
          </a:bodyPr>
          <a:lstStyle/>
          <a:p>
            <a:pPr algn="r">
              <a:lnSpc>
                <a:spcPts val="1800"/>
              </a:lnSpc>
            </a:pPr>
            <a:r>
              <a:rPr lang="en-US" sz="1400" spc="-10" dirty="0">
                <a:solidFill>
                  <a:srgbClr val="002060"/>
                </a:solidFill>
                <a:latin typeface="Arial" panose="020B0604020202020204" pitchFamily="34" charset="0"/>
                <a:cs typeface="Arial" panose="020B0604020202020204" pitchFamily="34" charset="0"/>
              </a:rPr>
              <a:t>Số </a:t>
            </a:r>
            <a:r>
              <a:rPr lang="en-US" sz="1400" spc="-10" dirty="0" err="1">
                <a:solidFill>
                  <a:srgbClr val="002060"/>
                </a:solidFill>
                <a:latin typeface="Arial" panose="020B0604020202020204" pitchFamily="34" charset="0"/>
                <a:cs typeface="Arial" panose="020B0604020202020204" pitchFamily="34" charset="0"/>
              </a:rPr>
              <a:t>túi</a:t>
            </a:r>
            <a:r>
              <a:rPr lang="en-US" sz="1400" spc="-10" dirty="0">
                <a:solidFill>
                  <a:srgbClr val="002060"/>
                </a:solidFill>
                <a:latin typeface="Arial" panose="020B0604020202020204" pitchFamily="34" charset="0"/>
                <a:cs typeface="Arial" panose="020B0604020202020204" pitchFamily="34" charset="0"/>
              </a:rPr>
              <a:t> đã được </a:t>
            </a:r>
            <a:r>
              <a:rPr lang="en-US" sz="1400" spc="-10" dirty="0" err="1">
                <a:solidFill>
                  <a:srgbClr val="002060"/>
                </a:solidFill>
                <a:latin typeface="Arial" panose="020B0604020202020204" pitchFamily="34" charset="0"/>
                <a:cs typeface="Arial" panose="020B0604020202020204" pitchFamily="34" charset="0"/>
              </a:rPr>
              <a:t>bán</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theo</a:t>
            </a:r>
            <a:r>
              <a:rPr lang="en-US" sz="1400" spc="-10" dirty="0">
                <a:solidFill>
                  <a:srgbClr val="002060"/>
                </a:solidFill>
                <a:latin typeface="Arial" panose="020B0604020202020204" pitchFamily="34" charset="0"/>
                <a:cs typeface="Arial" panose="020B0604020202020204" pitchFamily="34" charset="0"/>
              </a:rPr>
              <a:t> từng </a:t>
            </a:r>
            <a:r>
              <a:rPr lang="en-US" sz="1400" spc="-10" dirty="0" err="1">
                <a:solidFill>
                  <a:srgbClr val="002060"/>
                </a:solidFill>
                <a:latin typeface="Arial" panose="020B0604020202020204" pitchFamily="34" charset="0"/>
                <a:cs typeface="Arial" panose="020B0604020202020204" pitchFamily="34" charset="0"/>
              </a:rPr>
              <a:t>loại</a:t>
            </a:r>
            <a:endParaRPr lang="en-US" sz="1400" spc="-10" dirty="0">
              <a:solidFill>
                <a:srgbClr val="00206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BCA9D60-F96A-FB4C-B791-D664CAE2CF76}"/>
              </a:ext>
            </a:extLst>
          </p:cNvPr>
          <p:cNvSpPr txBox="1"/>
          <p:nvPr/>
        </p:nvSpPr>
        <p:spPr>
          <a:xfrm>
            <a:off x="8581853" y="5336206"/>
            <a:ext cx="2902159" cy="369332"/>
          </a:xfrm>
          <a:prstGeom prst="rect">
            <a:avLst/>
          </a:prstGeom>
          <a:noFill/>
        </p:spPr>
        <p:txBody>
          <a:bodyPr wrap="square" rtlCol="0" anchor="b">
            <a:spAutoFit/>
          </a:bodyPr>
          <a:lstStyle/>
          <a:p>
            <a:pPr algn="r"/>
            <a:r>
              <a:rPr lang="en-US" b="1" spc="-15" dirty="0">
                <a:solidFill>
                  <a:srgbClr val="002060"/>
                </a:solidFill>
                <a:latin typeface="Arial" panose="020B0604020202020204" pitchFamily="34" charset="0"/>
                <a:cs typeface="Arial" panose="020B0604020202020204" pitchFamily="34" charset="0"/>
              </a:rPr>
              <a:t>Year</a:t>
            </a:r>
          </a:p>
        </p:txBody>
      </p:sp>
      <p:sp>
        <p:nvSpPr>
          <p:cNvPr id="22" name="TextBox 21">
            <a:extLst>
              <a:ext uri="{FF2B5EF4-FFF2-40B4-BE49-F238E27FC236}">
                <a16:creationId xmlns:a16="http://schemas.microsoft.com/office/drawing/2014/main" id="{FAAF7D92-EB12-0447-86BD-CC09EF38B664}"/>
              </a:ext>
            </a:extLst>
          </p:cNvPr>
          <p:cNvSpPr txBox="1"/>
          <p:nvPr/>
        </p:nvSpPr>
        <p:spPr>
          <a:xfrm>
            <a:off x="8581854" y="5725636"/>
            <a:ext cx="2902159" cy="308546"/>
          </a:xfrm>
          <a:prstGeom prst="rect">
            <a:avLst/>
          </a:prstGeom>
          <a:noFill/>
        </p:spPr>
        <p:txBody>
          <a:bodyPr wrap="square" rtlCol="0">
            <a:spAutoFit/>
          </a:bodyPr>
          <a:lstStyle/>
          <a:p>
            <a:pPr algn="r">
              <a:lnSpc>
                <a:spcPts val="1800"/>
              </a:lnSpc>
            </a:pPr>
            <a:r>
              <a:rPr lang="en-US" sz="1400" spc="-10" dirty="0">
                <a:solidFill>
                  <a:srgbClr val="002060"/>
                </a:solidFill>
                <a:latin typeface="Arial" panose="020B0604020202020204" pitchFamily="34" charset="0"/>
                <a:cs typeface="Arial" panose="020B0604020202020204" pitchFamily="34" charset="0"/>
              </a:rPr>
              <a:t>Năm </a:t>
            </a:r>
            <a:r>
              <a:rPr lang="en-US" sz="1400" spc="-10" dirty="0" err="1">
                <a:solidFill>
                  <a:srgbClr val="002060"/>
                </a:solidFill>
                <a:latin typeface="Arial" panose="020B0604020202020204" pitchFamily="34" charset="0"/>
                <a:cs typeface="Arial" panose="020B0604020202020204" pitchFamily="34" charset="0"/>
              </a:rPr>
              <a:t>bán</a:t>
            </a:r>
            <a:r>
              <a:rPr lang="en-US" sz="1400" spc="-10" dirty="0">
                <a:solidFill>
                  <a:srgbClr val="002060"/>
                </a:solidFill>
                <a:latin typeface="Arial" panose="020B0604020202020204" pitchFamily="34" charset="0"/>
                <a:cs typeface="Arial" panose="020B0604020202020204" pitchFamily="34" charset="0"/>
              </a:rPr>
              <a:t> </a:t>
            </a:r>
            <a:r>
              <a:rPr lang="en-US" sz="1400" spc="-10" dirty="0" err="1">
                <a:solidFill>
                  <a:srgbClr val="002060"/>
                </a:solidFill>
                <a:latin typeface="Arial" panose="020B0604020202020204" pitchFamily="34" charset="0"/>
                <a:cs typeface="Arial" panose="020B0604020202020204" pitchFamily="34" charset="0"/>
              </a:rPr>
              <a:t>hàng</a:t>
            </a:r>
            <a:endParaRPr lang="en-US" sz="1400" spc="-10" dirty="0">
              <a:solidFill>
                <a:srgbClr val="00206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56CCD6A4-FB0F-4C42-89E7-4CA3F03AB1E1}"/>
              </a:ext>
            </a:extLst>
          </p:cNvPr>
          <p:cNvSpPr txBox="1"/>
          <p:nvPr/>
        </p:nvSpPr>
        <p:spPr>
          <a:xfrm>
            <a:off x="6343605" y="2830509"/>
            <a:ext cx="411360" cy="35394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01</a:t>
            </a:r>
          </a:p>
        </p:txBody>
      </p:sp>
      <p:sp>
        <p:nvSpPr>
          <p:cNvPr id="24" name="TextBox 23">
            <a:extLst>
              <a:ext uri="{FF2B5EF4-FFF2-40B4-BE49-F238E27FC236}">
                <a16:creationId xmlns:a16="http://schemas.microsoft.com/office/drawing/2014/main" id="{0F044BF6-296F-4545-A561-FBCFB4063A2E}"/>
              </a:ext>
            </a:extLst>
          </p:cNvPr>
          <p:cNvSpPr txBox="1"/>
          <p:nvPr/>
        </p:nvSpPr>
        <p:spPr>
          <a:xfrm>
            <a:off x="6967357" y="3313658"/>
            <a:ext cx="411360" cy="61555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02</a:t>
            </a:r>
          </a:p>
        </p:txBody>
      </p:sp>
      <p:sp>
        <p:nvSpPr>
          <p:cNvPr id="25" name="TextBox 24">
            <a:extLst>
              <a:ext uri="{FF2B5EF4-FFF2-40B4-BE49-F238E27FC236}">
                <a16:creationId xmlns:a16="http://schemas.microsoft.com/office/drawing/2014/main" id="{090ADF6D-DAC0-C846-A1EB-245947ECFC9E}"/>
              </a:ext>
            </a:extLst>
          </p:cNvPr>
          <p:cNvSpPr txBox="1"/>
          <p:nvPr/>
        </p:nvSpPr>
        <p:spPr>
          <a:xfrm>
            <a:off x="6983685" y="4208834"/>
            <a:ext cx="411360" cy="61555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03</a:t>
            </a:r>
          </a:p>
        </p:txBody>
      </p:sp>
      <p:sp>
        <p:nvSpPr>
          <p:cNvPr id="26" name="TextBox 25">
            <a:extLst>
              <a:ext uri="{FF2B5EF4-FFF2-40B4-BE49-F238E27FC236}">
                <a16:creationId xmlns:a16="http://schemas.microsoft.com/office/drawing/2014/main" id="{6E3B57FF-295A-384D-9665-AAFB29809C2A}"/>
              </a:ext>
            </a:extLst>
          </p:cNvPr>
          <p:cNvSpPr txBox="1"/>
          <p:nvPr/>
        </p:nvSpPr>
        <p:spPr>
          <a:xfrm>
            <a:off x="6314213" y="4826054"/>
            <a:ext cx="411360" cy="61555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04</a:t>
            </a:r>
          </a:p>
        </p:txBody>
      </p:sp>
      <p:sp>
        <p:nvSpPr>
          <p:cNvPr id="27" name="TextBox 26">
            <a:extLst>
              <a:ext uri="{FF2B5EF4-FFF2-40B4-BE49-F238E27FC236}">
                <a16:creationId xmlns:a16="http://schemas.microsoft.com/office/drawing/2014/main" id="{55766436-271E-B648-812B-5546AE1D65F5}"/>
              </a:ext>
            </a:extLst>
          </p:cNvPr>
          <p:cNvSpPr txBox="1"/>
          <p:nvPr/>
        </p:nvSpPr>
        <p:spPr>
          <a:xfrm>
            <a:off x="5464264" y="2699704"/>
            <a:ext cx="411360" cy="61555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08</a:t>
            </a:r>
          </a:p>
        </p:txBody>
      </p:sp>
      <p:sp>
        <p:nvSpPr>
          <p:cNvPr id="28" name="TextBox 27">
            <a:extLst>
              <a:ext uri="{FF2B5EF4-FFF2-40B4-BE49-F238E27FC236}">
                <a16:creationId xmlns:a16="http://schemas.microsoft.com/office/drawing/2014/main" id="{8AEC7F6E-C709-DA48-BC0D-40F65C699A76}"/>
              </a:ext>
            </a:extLst>
          </p:cNvPr>
          <p:cNvSpPr txBox="1"/>
          <p:nvPr/>
        </p:nvSpPr>
        <p:spPr>
          <a:xfrm>
            <a:off x="5438138" y="4826054"/>
            <a:ext cx="411360" cy="61555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05</a:t>
            </a:r>
          </a:p>
        </p:txBody>
      </p:sp>
      <p:sp>
        <p:nvSpPr>
          <p:cNvPr id="29" name="TextBox 28">
            <a:extLst>
              <a:ext uri="{FF2B5EF4-FFF2-40B4-BE49-F238E27FC236}">
                <a16:creationId xmlns:a16="http://schemas.microsoft.com/office/drawing/2014/main" id="{A9D3268D-FA86-534F-ACA1-6918FF0E9C24}"/>
              </a:ext>
            </a:extLst>
          </p:cNvPr>
          <p:cNvSpPr txBox="1"/>
          <p:nvPr/>
        </p:nvSpPr>
        <p:spPr>
          <a:xfrm>
            <a:off x="4795657" y="3313658"/>
            <a:ext cx="411360" cy="61555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07</a:t>
            </a:r>
          </a:p>
        </p:txBody>
      </p:sp>
      <p:sp>
        <p:nvSpPr>
          <p:cNvPr id="30" name="TextBox 29">
            <a:extLst>
              <a:ext uri="{FF2B5EF4-FFF2-40B4-BE49-F238E27FC236}">
                <a16:creationId xmlns:a16="http://schemas.microsoft.com/office/drawing/2014/main" id="{6E68BD52-943C-1341-9ED9-84CFBD8C62F0}"/>
              </a:ext>
            </a:extLst>
          </p:cNvPr>
          <p:cNvSpPr txBox="1"/>
          <p:nvPr/>
        </p:nvSpPr>
        <p:spPr>
          <a:xfrm>
            <a:off x="4811985" y="4208834"/>
            <a:ext cx="411360" cy="615553"/>
          </a:xfrm>
          <a:prstGeom prst="rect">
            <a:avLst/>
          </a:prstGeom>
          <a:noFill/>
        </p:spPr>
        <p:txBody>
          <a:bodyPr wrap="square" rtlCol="0" anchor="ctr">
            <a:spAutoFit/>
          </a:bodyPr>
          <a:lstStyle/>
          <a:p>
            <a:pPr algn="ctr"/>
            <a:r>
              <a:rPr lang="en-US" sz="1700" b="1" spc="-15" dirty="0">
                <a:solidFill>
                  <a:schemeClr val="bg1"/>
                </a:solidFill>
                <a:latin typeface="Poppins" panose="00000500000000000000" pitchFamily="2" charset="0"/>
                <a:cs typeface="Poppins" panose="00000500000000000000" pitchFamily="2" charset="0"/>
              </a:rPr>
              <a:t>06</a:t>
            </a:r>
          </a:p>
        </p:txBody>
      </p:sp>
    </p:spTree>
    <p:extLst>
      <p:ext uri="{BB962C8B-B14F-4D97-AF65-F5344CB8AC3E}">
        <p14:creationId xmlns:p14="http://schemas.microsoft.com/office/powerpoint/2010/main" val="399975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id="{531C9708-7A39-47B4-8AA3-21258C68B922}"/>
              </a:ext>
            </a:extLst>
          </p:cNvPr>
          <p:cNvSpPr>
            <a:spLocks noGrp="1" noChangeArrowheads="1"/>
          </p:cNvSpPr>
          <p:nvPr>
            <p:ph idx="1"/>
          </p:nvPr>
        </p:nvSpPr>
        <p:spPr>
          <a:xfrm>
            <a:off x="736600" y="1171575"/>
            <a:ext cx="10515599" cy="5184775"/>
          </a:xfrm>
        </p:spPr>
        <p:txBody>
          <a:bodyPr/>
          <a:lstStyle/>
          <a:p>
            <a:pPr marL="0" indent="0">
              <a:buNone/>
            </a:pPr>
            <a:r>
              <a:rPr lang="en-US" altLang="en-US" dirty="0"/>
              <a:t>1. </a:t>
            </a:r>
            <a:r>
              <a:rPr lang="en-US" altLang="en-US" dirty="0" err="1"/>
              <a:t>Mô</a:t>
            </a:r>
            <a:r>
              <a:rPr lang="en-US" altLang="en-US" dirty="0"/>
              <a:t> </a:t>
            </a:r>
            <a:r>
              <a:rPr lang="en-US" altLang="en-US" dirty="0" err="1"/>
              <a:t>hình</a:t>
            </a:r>
            <a:r>
              <a:rPr lang="en-US" altLang="en-US" dirty="0"/>
              <a:t> </a:t>
            </a:r>
            <a:r>
              <a:rPr lang="en-US" altLang="en-US" dirty="0" err="1"/>
              <a:t>hồi</a:t>
            </a:r>
            <a:r>
              <a:rPr lang="en-US" altLang="en-US" dirty="0"/>
              <a:t> </a:t>
            </a:r>
            <a:r>
              <a:rPr lang="en-US" altLang="en-US" dirty="0" err="1"/>
              <a:t>quy</a:t>
            </a:r>
            <a:r>
              <a:rPr lang="en-US" altLang="en-US" dirty="0"/>
              <a:t> (Regression)</a:t>
            </a:r>
          </a:p>
          <a:p>
            <a:pPr lvl="1"/>
            <a:r>
              <a:rPr lang="en-US" sz="1800" dirty="0">
                <a:solidFill>
                  <a:srgbClr val="000000"/>
                </a:solidFill>
                <a:latin typeface="Calibri" panose="020F0502020204030204" pitchFamily="34" charset="0"/>
              </a:rPr>
              <a:t>P</a:t>
            </a:r>
            <a:r>
              <a:rPr lang="vi-VN" sz="1800" dirty="0">
                <a:solidFill>
                  <a:srgbClr val="000000"/>
                </a:solidFill>
                <a:latin typeface="Calibri" panose="020F0502020204030204" pitchFamily="34" charset="0"/>
              </a:rPr>
              <a:t>hân tích hồi quy là một tập hợp các phương pháp thống kê được sử dụng để ước tính các mối quan hệ giữa một biến phụ thuộc và một hoặc nhiều biến độc lập. Nó có thể được sử dụng để đánh giá sức mạnh của mối quan hệ giữa các biến và để mô hình hóa mối quan hệ trong tương lai giữa chúng </a:t>
            </a:r>
            <a:endParaRPr lang="en-US" sz="1800" dirty="0">
              <a:solidFill>
                <a:srgbClr val="000000"/>
              </a:solidFill>
              <a:latin typeface="Calibri" panose="020F0502020204030204" pitchFamily="34" charset="0"/>
            </a:endParaRPr>
          </a:p>
          <a:p>
            <a:pPr lvl="1"/>
            <a:r>
              <a:rPr lang="vi-VN" altLang="en-US" sz="1800" dirty="0">
                <a:solidFill>
                  <a:srgbClr val="000000"/>
                </a:solidFill>
                <a:latin typeface="Calibri" panose="020F0502020204030204" pitchFamily="34" charset="0"/>
              </a:rPr>
              <a:t>Mô hình hồi quy được xây dựng bằng cách chia bộ dữ liệu thành 2 tập train</a:t>
            </a:r>
            <a:r>
              <a:rPr lang="en-US" altLang="en-US" sz="1800" dirty="0">
                <a:solidFill>
                  <a:srgbClr val="000000"/>
                </a:solidFill>
                <a:latin typeface="Calibri" panose="020F0502020204030204" pitchFamily="34" charset="0"/>
              </a:rPr>
              <a:t> </a:t>
            </a:r>
            <a:r>
              <a:rPr lang="vi-VN" altLang="en-US" sz="1800" dirty="0">
                <a:solidFill>
                  <a:srgbClr val="000000"/>
                </a:solidFill>
                <a:latin typeface="Calibri" panose="020F0502020204030204" pitchFamily="34" charset="0"/>
              </a:rPr>
              <a:t>dùng để huấn luyện và điều chỉnh bộ tham số của mô hình và</a:t>
            </a:r>
            <a:r>
              <a:rPr lang="en-US" altLang="en-US" sz="1800" dirty="0">
                <a:solidFill>
                  <a:srgbClr val="000000"/>
                </a:solidFill>
                <a:latin typeface="Calibri" panose="020F0502020204030204" pitchFamily="34" charset="0"/>
              </a:rPr>
              <a:t> </a:t>
            </a:r>
            <a:r>
              <a:rPr lang="vi-VN" altLang="en-US" sz="1800" dirty="0">
                <a:solidFill>
                  <a:srgbClr val="000000"/>
                </a:solidFill>
                <a:latin typeface="Calibri" panose="020F0502020204030204" pitchFamily="34" charset="0"/>
              </a:rPr>
              <a:t>tập test dùng để đánh giá độ phù hợp và độ chính xác của mô hình.</a:t>
            </a:r>
            <a:endParaRPr lang="en-US" altLang="en-US" sz="1800" dirty="0">
              <a:solidFill>
                <a:srgbClr val="000000"/>
              </a:solidFill>
              <a:latin typeface="Calibri" panose="020F0502020204030204" pitchFamily="34" charset="0"/>
            </a:endParaRPr>
          </a:p>
          <a:p>
            <a:pPr lvl="1"/>
            <a:r>
              <a:rPr lang="en-US" altLang="en-US" sz="1800" dirty="0" err="1">
                <a:solidFill>
                  <a:srgbClr val="000000"/>
                </a:solidFill>
                <a:latin typeface="Calibri" panose="020F0502020204030204" pitchFamily="34" charset="0"/>
              </a:rPr>
              <a:t>Một</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số</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chỉ</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số</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quan</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trọng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để</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đánh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giá</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mức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độ</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phù</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hợp</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và</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chinh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xác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của</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mô</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hình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hồi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quy</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gồm</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có</a:t>
            </a:r>
            <a:r>
              <a:rPr lang="en-US" altLang="en-US" sz="1800" dirty="0">
                <a:solidFill>
                  <a:srgbClr val="000000"/>
                </a:solidFill>
                <a:latin typeface="Calibri" panose="020F0502020204030204" pitchFamily="34" charset="0"/>
              </a:rPr>
              <a:t>:</a:t>
            </a:r>
          </a:p>
          <a:p>
            <a:pPr marL="457200" lvl="1" indent="0">
              <a:buNone/>
            </a:pPr>
            <a:r>
              <a:rPr lang="vi-VN" altLang="en-US" sz="1800" dirty="0">
                <a:solidFill>
                  <a:srgbClr val="000000"/>
                </a:solidFill>
                <a:latin typeface="Calibri" panose="020F0502020204030204" pitchFamily="34" charset="0"/>
              </a:rPr>
              <a:t> </a:t>
            </a:r>
            <a:endParaRPr lang="en-US" altLang="en-US" dirty="0"/>
          </a:p>
        </p:txBody>
      </p:sp>
      <p:sp>
        <p:nvSpPr>
          <p:cNvPr id="20485" name="Slide Number Placeholder 4">
            <a:extLst>
              <a:ext uri="{FF2B5EF4-FFF2-40B4-BE49-F238E27FC236}">
                <a16:creationId xmlns:a16="http://schemas.microsoft.com/office/drawing/2014/main" id="{AA275533-D602-46E6-A521-37535CFD18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fld id="{DA678CEF-A196-4ECA-8E94-576A9973D0B3}" type="slidenum">
              <a:rPr lang="en-US" altLang="en-US" sz="1200"/>
              <a:pPr/>
              <a:t>6</a:t>
            </a:fld>
            <a:endParaRPr lang="en-US" altLang="en-US" sz="12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27F44E-C38C-4340-9108-0862C0751E18}"/>
                  </a:ext>
                </a:extLst>
              </p:cNvPr>
              <p:cNvSpPr txBox="1"/>
              <p:nvPr/>
            </p:nvSpPr>
            <p:spPr>
              <a:xfrm>
                <a:off x="371472" y="3806824"/>
                <a:ext cx="4356100" cy="2077428"/>
              </a:xfrm>
              <a:prstGeom prst="rect">
                <a:avLst/>
              </a:prstGeom>
              <a:noFill/>
            </p:spPr>
            <p:txBody>
              <a:bodyPr wrap="square">
                <a:spAutoFit/>
              </a:bodyPr>
              <a:lstStyle/>
              <a:p>
                <a:pPr lvl="1"/>
                <a:r>
                  <a:rPr lang="en-US" altLang="en-US" sz="1800" b="1" dirty="0">
                    <a:solidFill>
                      <a:srgbClr val="FF0000"/>
                    </a:solidFill>
                    <a:latin typeface="Calibri" panose="020F0502020204030204" pitchFamily="34" charset="0"/>
                  </a:rPr>
                  <a:t>Hệ </a:t>
                </a:r>
                <a:r>
                  <a:rPr lang="en-US" altLang="en-US" sz="1800" b="1" dirty="0" err="1">
                    <a:solidFill>
                      <a:srgbClr val="FF0000"/>
                    </a:solidFill>
                    <a:latin typeface="Calibri" panose="020F0502020204030204" pitchFamily="34" charset="0"/>
                  </a:rPr>
                  <a:t>sô</a:t>
                </a:r>
                <a:r>
                  <a:rPr lang="en-US" altLang="en-US" sz="1800" b="1" dirty="0">
                    <a:solidFill>
                      <a:srgbClr val="FF0000"/>
                    </a:solidFill>
                    <a:latin typeface="Calibri" panose="020F0502020204030204" pitchFamily="34" charset="0"/>
                  </a:rPr>
                  <a:t> </a:t>
                </a:r>
                <a:r>
                  <a:rPr lang="en-US" altLang="en-US" sz="1800" b="1" dirty="0" err="1">
                    <a:solidFill>
                      <a:srgbClr val="FF0000"/>
                    </a:solidFill>
                    <a:latin typeface="Calibri" panose="020F0502020204030204" pitchFamily="34" charset="0"/>
                  </a:rPr>
                  <a:t>xác</a:t>
                </a:r>
                <a:r>
                  <a:rPr lang="en-US" altLang="en-US" sz="1800" b="1" dirty="0">
                    <a:solidFill>
                      <a:srgbClr val="FF0000"/>
                    </a:solidFill>
                    <a:latin typeface="Calibri" panose="020F0502020204030204" pitchFamily="34" charset="0"/>
                  </a:rPr>
                  <a:t> </a:t>
                </a:r>
                <a:r>
                  <a:rPr lang="en-US" altLang="en-US" sz="1800" b="1" dirty="0" err="1">
                    <a:solidFill>
                      <a:srgbClr val="FF0000"/>
                    </a:solidFill>
                    <a:latin typeface="Calibri" panose="020F0502020204030204" pitchFamily="34" charset="0"/>
                  </a:rPr>
                  <a:t>định</a:t>
                </a:r>
                <a:r>
                  <a:rPr lang="en-US" altLang="en-US" sz="1800" b="1" dirty="0">
                    <a:solidFill>
                      <a:srgbClr val="FF0000"/>
                    </a:solidFill>
                    <a:latin typeface="Calibri" panose="020F0502020204030204" pitchFamily="34" charset="0"/>
                  </a:rPr>
                  <a:t>(R</a:t>
                </a:r>
                <a:r>
                  <a:rPr lang="en-US" altLang="en-US" sz="1800" b="1" baseline="30000" dirty="0">
                    <a:solidFill>
                      <a:srgbClr val="FF0000"/>
                    </a:solidFill>
                    <a:latin typeface="Calibri" panose="020F0502020204030204" pitchFamily="34" charset="0"/>
                  </a:rPr>
                  <a:t>2</a:t>
                </a:r>
                <a:r>
                  <a:rPr lang="en-US" altLang="en-US" sz="1800" b="1" dirty="0">
                    <a:solidFill>
                      <a:srgbClr val="FF0000"/>
                    </a:solidFill>
                    <a:latin typeface="Calibri" panose="020F0502020204030204" pitchFamily="34" charset="0"/>
                  </a:rPr>
                  <a:t> score) </a:t>
                </a:r>
                <a:r>
                  <a:rPr lang="en-US" altLang="en-US" sz="1800" dirty="0">
                    <a:solidFill>
                      <a:srgbClr val="000000"/>
                    </a:solidFill>
                    <a:latin typeface="Calibri" panose="020F0502020204030204" pitchFamily="34" charset="0"/>
                  </a:rPr>
                  <a:t>là </a:t>
                </a:r>
                <a:r>
                  <a:rPr lang="en-US" altLang="en-US" sz="1800" dirty="0" err="1">
                    <a:solidFill>
                      <a:srgbClr val="000000"/>
                    </a:solidFill>
                    <a:latin typeface="Calibri" panose="020F0502020204030204" pitchFamily="34" charset="0"/>
                  </a:rPr>
                  <a:t>thước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đo</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chỉ</a:t>
                </a:r>
                <a:r>
                  <a:rPr lang="en-US" altLang="en-US" sz="1800" dirty="0">
                    <a:solidFill>
                      <a:srgbClr val="000000"/>
                    </a:solidFill>
                    <a:latin typeface="Calibri" panose="020F0502020204030204" pitchFamily="34" charset="0"/>
                  </a:rPr>
                  <a:t> ra </a:t>
                </a:r>
                <a:r>
                  <a:rPr lang="en-US" altLang="en-US" sz="1800" dirty="0" err="1">
                    <a:solidFill>
                      <a:srgbClr val="000000"/>
                    </a:solidFill>
                    <a:latin typeface="Calibri" panose="020F0502020204030204" pitchFamily="34" charset="0"/>
                  </a:rPr>
                  <a:t>mức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độ</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gần</a:t>
                </a:r>
                <a:r>
                  <a:rPr lang="en-US" altLang="en-US" sz="1800" dirty="0">
                    <a:solidFill>
                      <a:srgbClr val="000000"/>
                    </a:solidFill>
                    <a:latin typeface="Calibri" panose="020F0502020204030204" pitchFamily="34" charset="0"/>
                  </a:rPr>
                  <a:t> của </a:t>
                </a:r>
                <a:r>
                  <a:rPr lang="en-US" altLang="en-US" sz="1800" dirty="0" err="1">
                    <a:solidFill>
                      <a:srgbClr val="000000"/>
                    </a:solidFill>
                    <a:latin typeface="Calibri" panose="020F0502020204030204" pitchFamily="34" charset="0"/>
                  </a:rPr>
                  <a:t>dữ</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liệu</a:t>
                </a:r>
                <a:r>
                  <a:rPr lang="en-US" altLang="en-US" sz="1800" dirty="0">
                    <a:solidFill>
                      <a:srgbClr val="000000"/>
                    </a:solidFill>
                    <a:latin typeface="Calibri" panose="020F0502020204030204" pitchFamily="34" charset="0"/>
                  </a:rPr>
                  <a:t> với </a:t>
                </a:r>
                <a:r>
                  <a:rPr lang="en-US" altLang="en-US" sz="1800" dirty="0" err="1">
                    <a:solidFill>
                      <a:srgbClr val="000000"/>
                    </a:solidFill>
                    <a:latin typeface="Calibri" panose="020F0502020204030204" pitchFamily="34" charset="0"/>
                  </a:rPr>
                  <a:t>đường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hồi</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quy</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được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xác</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định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bằng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công</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thức</a:t>
                </a:r>
                <a:endParaRPr lang="en-US" altLang="en-US" sz="1800" dirty="0">
                  <a:solidFill>
                    <a:srgbClr val="000000"/>
                  </a:solidFill>
                  <a:latin typeface="Calibri" panose="020F0502020204030204" pitchFamily="34" charset="0"/>
                </a:endParaRPr>
              </a:p>
              <a:p>
                <a:pPr lvl="1"/>
                <a:endParaRPr lang="en-US" altLang="en-US" sz="1800" dirty="0">
                  <a:solidFill>
                    <a:srgbClr val="000000"/>
                  </a:solidFill>
                  <a:latin typeface="Calibri" panose="020F0502020204030204"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1800" b="1" i="1" smtClean="0">
                          <a:solidFill>
                            <a:srgbClr val="000000"/>
                          </a:solidFill>
                          <a:latin typeface="Cambria Math" panose="02040503050406030204" pitchFamily="18" charset="0"/>
                        </a:rPr>
                        <m:t>𝑹</m:t>
                      </m:r>
                      <m:r>
                        <a:rPr lang="en-US" altLang="en-US" sz="1800" b="1" i="1" baseline="30000" smtClean="0">
                          <a:solidFill>
                            <a:srgbClr val="000000"/>
                          </a:solidFill>
                          <a:latin typeface="Cambria Math" panose="02040503050406030204" pitchFamily="18" charset="0"/>
                        </a:rPr>
                        <m:t>𝟐</m:t>
                      </m:r>
                      <m:r>
                        <a:rPr lang="en-US" altLang="en-US" sz="1800" b="1" i="1" smtClean="0">
                          <a:solidFill>
                            <a:srgbClr val="000000"/>
                          </a:solidFill>
                          <a:latin typeface="Cambria Math" panose="02040503050406030204" pitchFamily="18" charset="0"/>
                        </a:rPr>
                        <m:t>=</m:t>
                      </m:r>
                      <m:r>
                        <a:rPr lang="en-US" altLang="en-US" sz="1800" b="1" i="1" smtClean="0">
                          <a:solidFill>
                            <a:srgbClr val="000000"/>
                          </a:solidFill>
                          <a:latin typeface="Cambria Math" panose="02040503050406030204" pitchFamily="18" charset="0"/>
                        </a:rPr>
                        <m:t>𝟏</m:t>
                      </m:r>
                      <m:r>
                        <a:rPr lang="en-US" altLang="en-US" sz="1800" b="1" i="1" smtClean="0">
                          <a:solidFill>
                            <a:srgbClr val="000000"/>
                          </a:solidFill>
                          <a:latin typeface="Cambria Math" panose="02040503050406030204" pitchFamily="18" charset="0"/>
                        </a:rPr>
                        <m:t>− </m:t>
                      </m:r>
                      <m:f>
                        <m:fPr>
                          <m:ctrlPr>
                            <a:rPr lang="en-US" altLang="en-US" sz="1800" b="1" i="1" smtClean="0">
                              <a:solidFill>
                                <a:srgbClr val="000000"/>
                              </a:solidFill>
                              <a:latin typeface="Cambria Math" panose="02040503050406030204" pitchFamily="18" charset="0"/>
                            </a:rPr>
                          </m:ctrlPr>
                        </m:fPr>
                        <m:num>
                          <m:nary>
                            <m:naryPr>
                              <m:chr m:val="∑"/>
                              <m:limLoc m:val="subSup"/>
                              <m:supHide m:val="on"/>
                              <m:ctrlPr>
                                <a:rPr lang="en-US" altLang="en-US" sz="1800" b="1" i="1" smtClean="0">
                                  <a:solidFill>
                                    <a:srgbClr val="000000"/>
                                  </a:solidFill>
                                  <a:latin typeface="Cambria Math" panose="02040503050406030204" pitchFamily="18" charset="0"/>
                                </a:rPr>
                              </m:ctrlPr>
                            </m:naryPr>
                            <m:sub>
                              <m:r>
                                <m:rPr>
                                  <m:brk m:alnAt="9"/>
                                </m:rPr>
                                <a:rPr lang="en-US" altLang="en-US" sz="1800" b="1" i="1" smtClean="0">
                                  <a:solidFill>
                                    <a:srgbClr val="000000"/>
                                  </a:solidFill>
                                  <a:latin typeface="Cambria Math" panose="02040503050406030204" pitchFamily="18" charset="0"/>
                                </a:rPr>
                                <m:t>𝒊</m:t>
                              </m:r>
                            </m:sub>
                            <m:sup/>
                            <m:e>
                              <m:d>
                                <m:dPr>
                                  <m:ctrlPr>
                                    <a:rPr lang="en-US" altLang="en-US" sz="1800" b="1" i="1" smtClean="0">
                                      <a:solidFill>
                                        <a:srgbClr val="000000"/>
                                      </a:solidFill>
                                      <a:latin typeface="Cambria Math" panose="02040503050406030204" pitchFamily="18" charset="0"/>
                                    </a:rPr>
                                  </m:ctrlPr>
                                </m:dPr>
                                <m:e>
                                  <m:r>
                                    <a:rPr lang="en-US" altLang="en-US" sz="1800" b="1" i="1" smtClean="0">
                                      <a:solidFill>
                                        <a:srgbClr val="000000"/>
                                      </a:solidFill>
                                      <a:latin typeface="Cambria Math" panose="02040503050406030204" pitchFamily="18" charset="0"/>
                                    </a:rPr>
                                    <m:t>𝒚</m:t>
                                  </m:r>
                                  <m:r>
                                    <a:rPr lang="en-US" altLang="en-US" sz="1800" b="1" i="1" baseline="-25000" smtClean="0">
                                      <a:solidFill>
                                        <a:srgbClr val="000000"/>
                                      </a:solidFill>
                                      <a:latin typeface="Cambria Math" panose="02040503050406030204" pitchFamily="18" charset="0"/>
                                    </a:rPr>
                                    <m:t>𝒊</m:t>
                                  </m:r>
                                  <m:r>
                                    <a:rPr lang="en-US" altLang="en-US" sz="1800" b="1" i="1" smtClean="0">
                                      <a:solidFill>
                                        <a:srgbClr val="000000"/>
                                      </a:solidFill>
                                      <a:latin typeface="Cambria Math" panose="02040503050406030204" pitchFamily="18" charset="0"/>
                                    </a:rPr>
                                    <m:t> − </m:t>
                                  </m:r>
                                  <m:acc>
                                    <m:accPr>
                                      <m:chr m:val="̂"/>
                                      <m:ctrlPr>
                                        <a:rPr lang="en-US" altLang="en-US" sz="1800" b="1" i="1" smtClean="0">
                                          <a:solidFill>
                                            <a:srgbClr val="000000"/>
                                          </a:solidFill>
                                          <a:latin typeface="Cambria Math" panose="02040503050406030204" pitchFamily="18" charset="0"/>
                                        </a:rPr>
                                      </m:ctrlPr>
                                    </m:accPr>
                                    <m:e>
                                      <m:r>
                                        <a:rPr lang="en-US" altLang="en-US" sz="1800" b="1" i="1" smtClean="0">
                                          <a:solidFill>
                                            <a:srgbClr val="000000"/>
                                          </a:solidFill>
                                          <a:latin typeface="Cambria Math" panose="02040503050406030204" pitchFamily="18" charset="0"/>
                                        </a:rPr>
                                        <m:t>𝒚</m:t>
                                      </m:r>
                                    </m:e>
                                  </m:acc>
                                  <m:r>
                                    <a:rPr lang="en-US" altLang="en-US" sz="1800" b="1" i="1" baseline="-25000" smtClean="0">
                                      <a:solidFill>
                                        <a:srgbClr val="000000"/>
                                      </a:solidFill>
                                      <a:latin typeface="Cambria Math" panose="02040503050406030204" pitchFamily="18" charset="0"/>
                                    </a:rPr>
                                    <m:t>𝒊</m:t>
                                  </m:r>
                                </m:e>
                              </m:d>
                              <m:r>
                                <a:rPr lang="en-US" altLang="en-US" sz="1800" b="1" i="1" baseline="30000" smtClean="0">
                                  <a:solidFill>
                                    <a:srgbClr val="000000"/>
                                  </a:solidFill>
                                  <a:latin typeface="Cambria Math" panose="02040503050406030204" pitchFamily="18" charset="0"/>
                                </a:rPr>
                                <m:t>𝟐</m:t>
                              </m:r>
                            </m:e>
                          </m:nary>
                        </m:num>
                        <m:den>
                          <m:nary>
                            <m:naryPr>
                              <m:chr m:val="∑"/>
                              <m:limLoc m:val="subSup"/>
                              <m:supHide m:val="on"/>
                              <m:ctrlPr>
                                <a:rPr lang="en-US" altLang="en-US" sz="1800" b="1" i="1">
                                  <a:solidFill>
                                    <a:srgbClr val="000000"/>
                                  </a:solidFill>
                                  <a:latin typeface="Cambria Math" panose="02040503050406030204" pitchFamily="18" charset="0"/>
                                </a:rPr>
                              </m:ctrlPr>
                            </m:naryPr>
                            <m:sub>
                              <m:r>
                                <m:rPr>
                                  <m:brk m:alnAt="9"/>
                                </m:rPr>
                                <a:rPr lang="en-US" altLang="en-US" sz="1800" b="1" i="1">
                                  <a:solidFill>
                                    <a:srgbClr val="000000"/>
                                  </a:solidFill>
                                  <a:latin typeface="Cambria Math" panose="02040503050406030204" pitchFamily="18" charset="0"/>
                                </a:rPr>
                                <m:t>𝒊</m:t>
                              </m:r>
                            </m:sub>
                            <m:sup/>
                            <m:e>
                              <m:d>
                                <m:dPr>
                                  <m:ctrlPr>
                                    <a:rPr lang="en-US" altLang="en-US" sz="1800" b="1" i="1" smtClean="0">
                                      <a:solidFill>
                                        <a:srgbClr val="000000"/>
                                      </a:solidFill>
                                      <a:latin typeface="Cambria Math" panose="02040503050406030204" pitchFamily="18" charset="0"/>
                                    </a:rPr>
                                  </m:ctrlPr>
                                </m:dPr>
                                <m:e>
                                  <m:r>
                                    <a:rPr lang="en-US" altLang="en-US" sz="1800" b="1" i="1">
                                      <a:solidFill>
                                        <a:srgbClr val="000000"/>
                                      </a:solidFill>
                                      <a:latin typeface="Cambria Math" panose="02040503050406030204" pitchFamily="18" charset="0"/>
                                    </a:rPr>
                                    <m:t>𝒚</m:t>
                                  </m:r>
                                  <m:r>
                                    <a:rPr lang="en-US" altLang="en-US" sz="1800" b="1" i="1" baseline="-25000">
                                      <a:solidFill>
                                        <a:srgbClr val="000000"/>
                                      </a:solidFill>
                                      <a:latin typeface="Cambria Math" panose="02040503050406030204" pitchFamily="18" charset="0"/>
                                    </a:rPr>
                                    <m:t>𝒊</m:t>
                                  </m:r>
                                  <m:r>
                                    <a:rPr lang="en-US" altLang="en-US" sz="1800" b="1" i="1">
                                      <a:solidFill>
                                        <a:srgbClr val="000000"/>
                                      </a:solidFill>
                                      <a:latin typeface="Cambria Math" panose="02040503050406030204" pitchFamily="18" charset="0"/>
                                    </a:rPr>
                                    <m:t> −</m:t>
                                  </m:r>
                                  <m:acc>
                                    <m:accPr>
                                      <m:chr m:val="̅"/>
                                      <m:ctrlPr>
                                        <a:rPr lang="en-US" altLang="en-US" sz="1800" b="1" i="1" smtClean="0">
                                          <a:solidFill>
                                            <a:srgbClr val="000000"/>
                                          </a:solidFill>
                                          <a:latin typeface="Cambria Math" panose="02040503050406030204" pitchFamily="18" charset="0"/>
                                        </a:rPr>
                                      </m:ctrlPr>
                                    </m:accPr>
                                    <m:e>
                                      <m:r>
                                        <a:rPr lang="en-US" altLang="en-US" sz="1800" b="1" i="1" smtClean="0">
                                          <a:solidFill>
                                            <a:srgbClr val="000000"/>
                                          </a:solidFill>
                                          <a:latin typeface="Cambria Math" panose="02040503050406030204" pitchFamily="18" charset="0"/>
                                        </a:rPr>
                                        <m:t>𝒚</m:t>
                                      </m:r>
                                    </m:e>
                                  </m:acc>
                                  <m:r>
                                    <a:rPr lang="en-US" altLang="en-US" sz="1800" b="1" i="1" baseline="-25000" smtClean="0">
                                      <a:solidFill>
                                        <a:srgbClr val="000000"/>
                                      </a:solidFill>
                                      <a:latin typeface="Cambria Math" panose="02040503050406030204" pitchFamily="18" charset="0"/>
                                    </a:rPr>
                                    <m:t>𝒊</m:t>
                                  </m:r>
                                  <m:r>
                                    <a:rPr lang="en-US" altLang="en-US" sz="1800" b="1" i="1">
                                      <a:solidFill>
                                        <a:srgbClr val="000000"/>
                                      </a:solidFill>
                                      <a:latin typeface="Cambria Math" panose="02040503050406030204" pitchFamily="18" charset="0"/>
                                    </a:rPr>
                                    <m:t> </m:t>
                                  </m:r>
                                </m:e>
                              </m:d>
                              <m:r>
                                <a:rPr lang="en-US" altLang="en-US" sz="1800" b="1" i="1" baseline="30000">
                                  <a:solidFill>
                                    <a:srgbClr val="000000"/>
                                  </a:solidFill>
                                  <a:latin typeface="Cambria Math" panose="02040503050406030204" pitchFamily="18" charset="0"/>
                                </a:rPr>
                                <m:t>𝟐</m:t>
                              </m:r>
                            </m:e>
                          </m:nary>
                        </m:den>
                      </m:f>
                    </m:oMath>
                  </m:oMathPara>
                </a14:m>
                <a:endParaRPr lang="en-US" dirty="0"/>
              </a:p>
            </p:txBody>
          </p:sp>
        </mc:Choice>
        <mc:Fallback xmlns="">
          <p:sp>
            <p:nvSpPr>
              <p:cNvPr id="6" name="TextBox 5">
                <a:extLst>
                  <a:ext uri="{FF2B5EF4-FFF2-40B4-BE49-F238E27FC236}">
                    <a16:creationId xmlns:a16="http://schemas.microsoft.com/office/drawing/2014/main" id="{1627F44E-C38C-4340-9108-0862C0751E18}"/>
                  </a:ext>
                </a:extLst>
              </p:cNvPr>
              <p:cNvSpPr txBox="1">
                <a:spLocks noRot="1" noChangeAspect="1" noMove="1" noResize="1" noEditPoints="1" noAdjustHandles="1" noChangeArrowheads="1" noChangeShapeType="1" noTextEdit="1"/>
              </p:cNvSpPr>
              <p:nvPr/>
            </p:nvSpPr>
            <p:spPr>
              <a:xfrm>
                <a:off x="371472" y="3806824"/>
                <a:ext cx="4356100" cy="2077428"/>
              </a:xfrm>
              <a:prstGeom prst="rect">
                <a:avLst/>
              </a:prstGeom>
              <a:blipFill>
                <a:blip r:embed="rId3"/>
                <a:stretch>
                  <a:fillRect t="-14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8717A0-2737-429F-8410-C25E220E6913}"/>
                  </a:ext>
                </a:extLst>
              </p:cNvPr>
              <p:cNvSpPr txBox="1"/>
              <p:nvPr/>
            </p:nvSpPr>
            <p:spPr>
              <a:xfrm>
                <a:off x="4356100" y="3806824"/>
                <a:ext cx="4356100" cy="2033634"/>
              </a:xfrm>
              <a:prstGeom prst="rect">
                <a:avLst/>
              </a:prstGeom>
              <a:noFill/>
            </p:spPr>
            <p:txBody>
              <a:bodyPr wrap="square">
                <a:spAutoFit/>
              </a:bodyPr>
              <a:lstStyle/>
              <a:p>
                <a:pPr lvl="1"/>
                <a:r>
                  <a:rPr lang="vi-VN" sz="1800" b="1" i="0" u="none" strike="noStrike" baseline="0" dirty="0">
                    <a:solidFill>
                      <a:srgbClr val="FF0000"/>
                    </a:solidFill>
                    <a:latin typeface="Calibri" panose="020F0502020204030204" pitchFamily="34" charset="0"/>
                  </a:rPr>
                  <a:t>Lỗi bình phương trung bình (</a:t>
                </a:r>
                <a:r>
                  <a:rPr lang="en-US" sz="1800" b="1" i="0" u="none" strike="noStrike" baseline="0" dirty="0">
                    <a:solidFill>
                      <a:srgbClr val="FF0000"/>
                    </a:solidFill>
                    <a:latin typeface="Calibri" panose="020F0502020204030204" pitchFamily="34" charset="0"/>
                  </a:rPr>
                  <a:t>MSE </a:t>
                </a:r>
                <a:r>
                  <a:rPr lang="vi-VN" sz="1800" b="1" i="0" u="none" strike="noStrike" baseline="0" dirty="0">
                    <a:solidFill>
                      <a:srgbClr val="FF0000"/>
                    </a:solidFill>
                    <a:latin typeface="Calibri" panose="020F0502020204030204" pitchFamily="34" charset="0"/>
                  </a:rPr>
                  <a:t>-mean squared root) </a:t>
                </a:r>
                <a:r>
                  <a:rPr lang="vi-VN" sz="1800" b="0" i="0" u="none" strike="noStrike" baseline="0" dirty="0">
                    <a:solidFill>
                      <a:srgbClr val="000000"/>
                    </a:solidFill>
                    <a:latin typeface="Calibri" panose="020F0502020204030204" pitchFamily="34" charset="0"/>
                  </a:rPr>
                  <a:t>là trung bình bình phương độ chênh lệch giữa giá trị thực tế và giá trị ước tính từ mô hình:</a:t>
                </a:r>
                <a:endParaRPr lang="en-US" sz="1800" b="0" i="0" u="none" strike="noStrike" baseline="0" dirty="0">
                  <a:solidFill>
                    <a:srgbClr val="000000"/>
                  </a:solidFill>
                  <a:latin typeface="Calibri" panose="020F0502020204030204" pitchFamily="34" charset="0"/>
                </a:endParaRPr>
              </a:p>
              <a:p>
                <a:pPr marL="457200" lvl="1" indent="0">
                  <a:buNone/>
                </a:pPr>
                <a:endParaRPr lang="en-US" sz="1800" b="0" i="0" u="none" strike="noStrike" baseline="0" dirty="0">
                  <a:solidFill>
                    <a:srgbClr val="000000"/>
                  </a:solidFill>
                  <a:latin typeface="Calibri" panose="020F0502020204030204"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sz="1800" b="0" i="1" smtClean="0">
                          <a:solidFill>
                            <a:srgbClr val="000000"/>
                          </a:solidFill>
                          <a:latin typeface="Cambria Math" panose="02040503050406030204" pitchFamily="18" charset="0"/>
                        </a:rPr>
                        <m:t>𝑀𝑆𝐸</m:t>
                      </m:r>
                      <m:r>
                        <a:rPr lang="en-US" altLang="en-US" sz="1800" b="0" i="1" smtClean="0">
                          <a:solidFill>
                            <a:srgbClr val="000000"/>
                          </a:solidFill>
                          <a:latin typeface="Cambria Math" panose="02040503050406030204" pitchFamily="18" charset="0"/>
                        </a:rPr>
                        <m:t>= </m:t>
                      </m:r>
                      <m:f>
                        <m:fPr>
                          <m:ctrlPr>
                            <a:rPr lang="en-US" altLang="en-US" sz="1800" b="0" i="1" smtClean="0">
                              <a:solidFill>
                                <a:srgbClr val="000000"/>
                              </a:solidFill>
                              <a:latin typeface="Cambria Math" panose="02040503050406030204" pitchFamily="18" charset="0"/>
                            </a:rPr>
                          </m:ctrlPr>
                        </m:fPr>
                        <m:num>
                          <m:r>
                            <a:rPr lang="en-US" altLang="en-US" sz="1800" b="0" i="1" smtClean="0">
                              <a:solidFill>
                                <a:srgbClr val="000000"/>
                              </a:solidFill>
                              <a:latin typeface="Cambria Math" panose="02040503050406030204" pitchFamily="18" charset="0"/>
                            </a:rPr>
                            <m:t>1</m:t>
                          </m:r>
                        </m:num>
                        <m:den>
                          <m:r>
                            <a:rPr lang="en-US" altLang="en-US" sz="1800" b="0" i="1" smtClean="0">
                              <a:solidFill>
                                <a:srgbClr val="000000"/>
                              </a:solidFill>
                              <a:latin typeface="Cambria Math" panose="02040503050406030204" pitchFamily="18" charset="0"/>
                            </a:rPr>
                            <m:t>𝑛</m:t>
                          </m:r>
                        </m:den>
                      </m:f>
                      <m:nary>
                        <m:naryPr>
                          <m:chr m:val="∑"/>
                          <m:limLoc m:val="subSup"/>
                          <m:ctrlPr>
                            <a:rPr lang="en-US" altLang="en-US" sz="1800" b="0" i="1" smtClean="0">
                              <a:solidFill>
                                <a:srgbClr val="000000"/>
                              </a:solidFill>
                              <a:latin typeface="Cambria Math" panose="02040503050406030204" pitchFamily="18" charset="0"/>
                            </a:rPr>
                          </m:ctrlPr>
                        </m:naryPr>
                        <m:sub>
                          <m:r>
                            <m:rPr>
                              <m:brk m:alnAt="25"/>
                            </m:rPr>
                            <a:rPr lang="en-US" altLang="en-US" sz="1800" b="0" i="1" smtClean="0">
                              <a:solidFill>
                                <a:srgbClr val="000000"/>
                              </a:solidFill>
                              <a:latin typeface="Cambria Math" panose="02040503050406030204" pitchFamily="18" charset="0"/>
                            </a:rPr>
                            <m:t>𝑖</m:t>
                          </m:r>
                          <m:r>
                            <a:rPr lang="en-US" altLang="en-US" sz="1800" b="0" i="1" smtClean="0">
                              <a:solidFill>
                                <a:srgbClr val="000000"/>
                              </a:solidFill>
                              <a:latin typeface="Cambria Math" panose="02040503050406030204" pitchFamily="18" charset="0"/>
                            </a:rPr>
                            <m:t>=1</m:t>
                          </m:r>
                        </m:sub>
                        <m:sup>
                          <m:r>
                            <a:rPr lang="en-US" altLang="en-US" sz="1800" b="0" i="1" smtClean="0">
                              <a:solidFill>
                                <a:srgbClr val="000000"/>
                              </a:solidFill>
                              <a:latin typeface="Cambria Math" panose="02040503050406030204" pitchFamily="18" charset="0"/>
                            </a:rPr>
                            <m:t>𝑛</m:t>
                          </m:r>
                        </m:sup>
                        <m:e>
                          <m:d>
                            <m:dPr>
                              <m:ctrlPr>
                                <a:rPr lang="en-US" altLang="en-US" sz="1800" b="1" i="1">
                                  <a:solidFill>
                                    <a:srgbClr val="000000"/>
                                  </a:solidFill>
                                  <a:latin typeface="Cambria Math" panose="02040503050406030204" pitchFamily="18" charset="0"/>
                                </a:rPr>
                              </m:ctrlPr>
                            </m:dPr>
                            <m:e>
                              <m:r>
                                <a:rPr lang="en-US" altLang="en-US" sz="1800" b="1" i="1">
                                  <a:solidFill>
                                    <a:srgbClr val="000000"/>
                                  </a:solidFill>
                                  <a:latin typeface="Cambria Math" panose="02040503050406030204" pitchFamily="18" charset="0"/>
                                </a:rPr>
                                <m:t>𝒚</m:t>
                              </m:r>
                              <m:r>
                                <a:rPr lang="en-US" altLang="en-US" sz="1800" b="1" i="1" baseline="-25000">
                                  <a:solidFill>
                                    <a:srgbClr val="000000"/>
                                  </a:solidFill>
                                  <a:latin typeface="Cambria Math" panose="02040503050406030204" pitchFamily="18" charset="0"/>
                                </a:rPr>
                                <m:t>𝒊</m:t>
                              </m:r>
                              <m:r>
                                <a:rPr lang="en-US" altLang="en-US" sz="1800" b="1" i="1">
                                  <a:solidFill>
                                    <a:srgbClr val="000000"/>
                                  </a:solidFill>
                                  <a:latin typeface="Cambria Math" panose="02040503050406030204" pitchFamily="18" charset="0"/>
                                </a:rPr>
                                <m:t> − </m:t>
                              </m:r>
                              <m:acc>
                                <m:accPr>
                                  <m:chr m:val="̂"/>
                                  <m:ctrlPr>
                                    <a:rPr lang="en-US" altLang="en-US" sz="1800" b="1" i="1">
                                      <a:solidFill>
                                        <a:srgbClr val="000000"/>
                                      </a:solidFill>
                                      <a:latin typeface="Cambria Math" panose="02040503050406030204" pitchFamily="18" charset="0"/>
                                    </a:rPr>
                                  </m:ctrlPr>
                                </m:accPr>
                                <m:e>
                                  <m:r>
                                    <a:rPr lang="en-US" altLang="en-US" sz="1800" b="1" i="1">
                                      <a:solidFill>
                                        <a:srgbClr val="000000"/>
                                      </a:solidFill>
                                      <a:latin typeface="Cambria Math" panose="02040503050406030204" pitchFamily="18" charset="0"/>
                                    </a:rPr>
                                    <m:t>𝒚</m:t>
                                  </m:r>
                                </m:e>
                              </m:acc>
                              <m:r>
                                <a:rPr lang="en-US" altLang="en-US" sz="1800" b="1" i="1" baseline="-25000">
                                  <a:solidFill>
                                    <a:srgbClr val="000000"/>
                                  </a:solidFill>
                                  <a:latin typeface="Cambria Math" panose="02040503050406030204" pitchFamily="18" charset="0"/>
                                </a:rPr>
                                <m:t>𝒊</m:t>
                              </m:r>
                            </m:e>
                          </m:d>
                          <m:r>
                            <a:rPr lang="en-US" altLang="en-US" sz="1800" b="1" i="1" baseline="30000">
                              <a:solidFill>
                                <a:srgbClr val="000000"/>
                              </a:solidFill>
                              <a:latin typeface="Cambria Math" panose="02040503050406030204" pitchFamily="18" charset="0"/>
                            </a:rPr>
                            <m:t>𝟐</m:t>
                          </m:r>
                        </m:e>
                      </m:nary>
                    </m:oMath>
                  </m:oMathPara>
                </a14:m>
                <a:endParaRPr lang="en-US" altLang="en-US" sz="1800" dirty="0">
                  <a:solidFill>
                    <a:srgbClr val="000000"/>
                  </a:solidFill>
                  <a:latin typeface="Calibri" panose="020F0502020204030204" pitchFamily="34" charset="0"/>
                </a:endParaRPr>
              </a:p>
            </p:txBody>
          </p:sp>
        </mc:Choice>
        <mc:Fallback xmlns="">
          <p:sp>
            <p:nvSpPr>
              <p:cNvPr id="8" name="TextBox 7">
                <a:extLst>
                  <a:ext uri="{FF2B5EF4-FFF2-40B4-BE49-F238E27FC236}">
                    <a16:creationId xmlns:a16="http://schemas.microsoft.com/office/drawing/2014/main" id="{CD8717A0-2737-429F-8410-C25E220E6913}"/>
                  </a:ext>
                </a:extLst>
              </p:cNvPr>
              <p:cNvSpPr txBox="1">
                <a:spLocks noRot="1" noChangeAspect="1" noMove="1" noResize="1" noEditPoints="1" noAdjustHandles="1" noChangeArrowheads="1" noChangeShapeType="1" noTextEdit="1"/>
              </p:cNvSpPr>
              <p:nvPr/>
            </p:nvSpPr>
            <p:spPr>
              <a:xfrm>
                <a:off x="4356100" y="3806824"/>
                <a:ext cx="4356100" cy="2033634"/>
              </a:xfrm>
              <a:prstGeom prst="rect">
                <a:avLst/>
              </a:prstGeom>
              <a:blipFill>
                <a:blip r:embed="rId4"/>
                <a:stretch>
                  <a:fillRect t="-1497" r="-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9CC7A7-E42D-44B6-8860-005FEFC2C949}"/>
                  </a:ext>
                </a:extLst>
              </p:cNvPr>
              <p:cNvSpPr txBox="1"/>
              <p:nvPr/>
            </p:nvSpPr>
            <p:spPr>
              <a:xfrm>
                <a:off x="8512172" y="3806824"/>
                <a:ext cx="3244851" cy="1896032"/>
              </a:xfrm>
              <a:prstGeom prst="rect">
                <a:avLst/>
              </a:prstGeom>
              <a:noFill/>
            </p:spPr>
            <p:txBody>
              <a:bodyPr wrap="square">
                <a:spAutoFit/>
              </a:bodyPr>
              <a:lstStyle/>
              <a:p>
                <a:pPr lvl="1"/>
                <a:r>
                  <a:rPr lang="en-US" sz="1800" b="1" i="0" u="none" strike="noStrike" baseline="0" dirty="0" err="1">
                    <a:solidFill>
                      <a:srgbClr val="FF0000"/>
                    </a:solidFill>
                    <a:latin typeface="Calibri" panose="020F0502020204030204" pitchFamily="34" charset="0"/>
                  </a:rPr>
                  <a:t>Một</a:t>
                </a:r>
                <a:r>
                  <a:rPr lang="en-US" sz="1800" b="1" i="0" u="none" strike="noStrike" baseline="0" dirty="0">
                    <a:solidFill>
                      <a:srgbClr val="FF0000"/>
                    </a:solidFill>
                    <a:latin typeface="Calibri" panose="020F0502020204030204" pitchFamily="34" charset="0"/>
                  </a:rPr>
                  <a:t> </a:t>
                </a:r>
                <a:r>
                  <a:rPr lang="en-US" sz="1800" b="1" i="0" u="none" strike="noStrike" baseline="0" dirty="0" err="1">
                    <a:solidFill>
                      <a:srgbClr val="FF0000"/>
                    </a:solidFill>
                    <a:latin typeface="Calibri" panose="020F0502020204030204" pitchFamily="34" charset="0"/>
                  </a:rPr>
                  <a:t>số</a:t>
                </a:r>
                <a:r>
                  <a:rPr lang="en-US" sz="1800" b="1" i="0" u="none" strike="noStrike" baseline="0" dirty="0">
                    <a:solidFill>
                      <a:srgbClr val="FF0000"/>
                    </a:solidFill>
                    <a:latin typeface="Calibri" panose="020F0502020204030204" pitchFamily="34" charset="0"/>
                  </a:rPr>
                  <a:t> </a:t>
                </a:r>
                <a:r>
                  <a:rPr lang="en-US" sz="1800" b="1" i="0" u="none" strike="noStrike" baseline="0" dirty="0" err="1">
                    <a:solidFill>
                      <a:srgbClr val="FF0000"/>
                    </a:solidFill>
                    <a:latin typeface="Calibri" panose="020F0502020204030204" pitchFamily="34" charset="0"/>
                  </a:rPr>
                  <a:t>th</a:t>
                </a:r>
                <a:r>
                  <a:rPr lang="vi-VN" sz="1800" b="1" i="0" u="none" strike="noStrike" baseline="0" dirty="0">
                    <a:solidFill>
                      <a:srgbClr val="FF0000"/>
                    </a:solidFill>
                    <a:latin typeface="Calibri" panose="020F0502020204030204" pitchFamily="34" charset="0"/>
                  </a:rPr>
                  <a:t>ước</a:t>
                </a:r>
                <a:r>
                  <a:rPr lang="en-US" sz="1800" b="1" i="0" u="none" strike="noStrike" baseline="0" dirty="0">
                    <a:solidFill>
                      <a:srgbClr val="FF0000"/>
                    </a:solidFill>
                    <a:latin typeface="Calibri" panose="020F0502020204030204" pitchFamily="34" charset="0"/>
                  </a:rPr>
                  <a:t> </a:t>
                </a:r>
                <a:r>
                  <a:rPr lang="en-US" sz="1800" b="1" i="0" u="none" strike="noStrike" baseline="0" dirty="0" err="1">
                    <a:solidFill>
                      <a:srgbClr val="FF0000"/>
                    </a:solidFill>
                    <a:latin typeface="Calibri" panose="020F0502020204030204" pitchFamily="34" charset="0"/>
                  </a:rPr>
                  <a:t>đo</a:t>
                </a:r>
                <a:r>
                  <a:rPr lang="en-US" sz="1800" b="1" i="0" u="none" strike="noStrike" baseline="0" dirty="0">
                    <a:solidFill>
                      <a:srgbClr val="FF0000"/>
                    </a:solidFill>
                    <a:latin typeface="Calibri" panose="020F0502020204030204" pitchFamily="34" charset="0"/>
                  </a:rPr>
                  <a:t> </a:t>
                </a:r>
                <a:r>
                  <a:rPr lang="en-US" sz="1800" b="1" i="0" u="none" strike="noStrike" baseline="0" dirty="0" err="1">
                    <a:solidFill>
                      <a:srgbClr val="FF0000"/>
                    </a:solidFill>
                    <a:latin typeface="Calibri" panose="020F0502020204030204" pitchFamily="34" charset="0"/>
                  </a:rPr>
                  <a:t>khác</a:t>
                </a:r>
                <a:r>
                  <a:rPr lang="en-US" sz="1800" b="1" i="0" u="none" strike="noStrike" baseline="0" dirty="0">
                    <a:solidFill>
                      <a:srgbClr val="FF0000"/>
                    </a:solidFill>
                    <a:latin typeface="Calibri" panose="020F0502020204030204" pitchFamily="34" charset="0"/>
                  </a:rPr>
                  <a:t>:</a:t>
                </a:r>
              </a:p>
              <a:p>
                <a:pPr marL="457200" lvl="1" indent="0">
                  <a:buNone/>
                </a:pPr>
                <a:endParaRPr lang="en-US" sz="1800" b="1" i="0" u="none" strike="noStrike" baseline="0" dirty="0">
                  <a:solidFill>
                    <a:srgbClr val="FF0000"/>
                  </a:solidFill>
                  <a:latin typeface="Calibri" panose="020F0502020204030204" pitchFamily="34" charset="0"/>
                </a:endParaRPr>
              </a:p>
              <a:p>
                <a:pPr lvl="1"/>
                <a14:m>
                  <m:oMath xmlns:m="http://schemas.openxmlformats.org/officeDocument/2006/math">
                    <m:r>
                      <m:rPr>
                        <m:nor/>
                      </m:rPr>
                      <a:rPr lang="en-US" b="1" dirty="0">
                        <a:solidFill>
                          <a:srgbClr val="000000"/>
                        </a:solidFill>
                        <a:latin typeface="Calibri" panose="020F0502020204030204" pitchFamily="34" charset="0"/>
                      </a:rPr>
                      <m:t>RMSE</m:t>
                    </m:r>
                  </m:oMath>
                </a14:m>
                <a:r>
                  <a:rPr lang="en-US" altLang="en-US" sz="1800" dirty="0">
                    <a:solidFill>
                      <a:srgbClr val="000000"/>
                    </a:solidFill>
                    <a:latin typeface="Calibri" panose="020F0502020204030204" pitchFamily="34" charset="0"/>
                  </a:rPr>
                  <a:t> = </a:t>
                </a:r>
                <a14:m>
                  <m:oMath xmlns:m="http://schemas.openxmlformats.org/officeDocument/2006/math">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𝑀𝑆𝐸</m:t>
                        </m:r>
                      </m:e>
                    </m:rad>
                  </m:oMath>
                </a14:m>
                <a:r>
                  <a:rPr lang="en-US" dirty="0">
                    <a:solidFill>
                      <a:srgbClr val="000000"/>
                    </a:solidFill>
                    <a:latin typeface="Calibri" panose="020F0502020204030204" pitchFamily="34" charset="0"/>
                  </a:rPr>
                  <a:t> </a:t>
                </a:r>
              </a:p>
              <a:p>
                <a:pPr lvl="1"/>
                <a:endParaRPr lang="en-US" dirty="0">
                  <a:solidFill>
                    <a:srgbClr val="000000"/>
                  </a:solidFill>
                  <a:latin typeface="Calibri" panose="020F0502020204030204" pitchFamily="34" charset="0"/>
                </a:endParaRPr>
              </a:p>
              <a:p>
                <a:pPr lvl="1"/>
                <a:r>
                  <a:rPr lang="en-US" sz="1800" b="1" i="0" u="none" strike="noStrike" dirty="0">
                    <a:solidFill>
                      <a:srgbClr val="000000"/>
                    </a:solidFill>
                    <a:latin typeface="Calibri" panose="020F0502020204030204" pitchFamily="34" charset="0"/>
                  </a:rPr>
                  <a:t>MAE</a:t>
                </a:r>
                <a:r>
                  <a:rPr lang="en-US" sz="1800" b="0" i="0" u="none" strike="noStrike" dirty="0">
                    <a:solidFill>
                      <a:srgbClr val="000000"/>
                    </a:solidFill>
                    <a:latin typeface="Calibri" panose="020F0502020204030204" pitchFamily="34" charset="0"/>
                  </a:rPr>
                  <a:t> =</a:t>
                </a:r>
                <a:r>
                  <a:rPr lang="en-US" altLang="en-US" sz="1800" dirty="0">
                    <a:solidFill>
                      <a:srgbClr val="000000"/>
                    </a:solidFill>
                  </a:rPr>
                  <a:t> </a:t>
                </a:r>
                <a14:m>
                  <m:oMath xmlns:m="http://schemas.openxmlformats.org/officeDocument/2006/math">
                    <m:f>
                      <m:fPr>
                        <m:ctrlPr>
                          <a:rPr lang="en-US" altLang="en-US" sz="1800" i="1">
                            <a:solidFill>
                              <a:srgbClr val="000000"/>
                            </a:solidFill>
                            <a:latin typeface="Cambria Math" panose="02040503050406030204" pitchFamily="18" charset="0"/>
                          </a:rPr>
                        </m:ctrlPr>
                      </m:fPr>
                      <m:num>
                        <m:r>
                          <a:rPr lang="en-US" altLang="en-US" sz="1800" i="1">
                            <a:solidFill>
                              <a:srgbClr val="000000"/>
                            </a:solidFill>
                            <a:latin typeface="Cambria Math" panose="02040503050406030204" pitchFamily="18" charset="0"/>
                          </a:rPr>
                          <m:t>1</m:t>
                        </m:r>
                      </m:num>
                      <m:den>
                        <m:r>
                          <a:rPr lang="en-US" altLang="en-US" sz="1800" i="1">
                            <a:solidFill>
                              <a:srgbClr val="000000"/>
                            </a:solidFill>
                            <a:latin typeface="Cambria Math" panose="02040503050406030204" pitchFamily="18" charset="0"/>
                          </a:rPr>
                          <m:t>𝑛</m:t>
                        </m:r>
                      </m:den>
                    </m:f>
                    <m:nary>
                      <m:naryPr>
                        <m:chr m:val="∑"/>
                        <m:limLoc m:val="subSup"/>
                        <m:ctrlPr>
                          <a:rPr lang="en-US" altLang="en-US" sz="1800" i="1">
                            <a:solidFill>
                              <a:srgbClr val="000000"/>
                            </a:solidFill>
                            <a:latin typeface="Cambria Math" panose="02040503050406030204" pitchFamily="18" charset="0"/>
                          </a:rPr>
                        </m:ctrlPr>
                      </m:naryPr>
                      <m:sub>
                        <m:r>
                          <m:rPr>
                            <m:brk m:alnAt="25"/>
                          </m:rPr>
                          <a:rPr lang="en-US" altLang="en-US" sz="1800" i="1">
                            <a:solidFill>
                              <a:srgbClr val="000000"/>
                            </a:solidFill>
                            <a:latin typeface="Cambria Math" panose="02040503050406030204" pitchFamily="18" charset="0"/>
                          </a:rPr>
                          <m:t>𝑖</m:t>
                        </m:r>
                        <m:r>
                          <a:rPr lang="en-US" altLang="en-US" sz="1800" i="1">
                            <a:solidFill>
                              <a:srgbClr val="000000"/>
                            </a:solidFill>
                            <a:latin typeface="Cambria Math" panose="02040503050406030204" pitchFamily="18" charset="0"/>
                          </a:rPr>
                          <m:t>=</m:t>
                        </m:r>
                        <m:r>
                          <m:rPr>
                            <m:brk m:alnAt="25"/>
                          </m:rPr>
                          <a:rPr lang="en-US" altLang="en-US" sz="1800" i="1">
                            <a:solidFill>
                              <a:srgbClr val="000000"/>
                            </a:solidFill>
                            <a:latin typeface="Cambria Math" panose="02040503050406030204" pitchFamily="18" charset="0"/>
                          </a:rPr>
                          <m:t>1</m:t>
                        </m:r>
                      </m:sub>
                      <m:sup>
                        <m:r>
                          <a:rPr lang="en-US" altLang="en-US" sz="1800" i="1">
                            <a:solidFill>
                              <a:srgbClr val="000000"/>
                            </a:solidFill>
                            <a:latin typeface="Cambria Math" panose="02040503050406030204" pitchFamily="18" charset="0"/>
                          </a:rPr>
                          <m:t>𝑛</m:t>
                        </m:r>
                      </m:sup>
                      <m:e>
                        <m:r>
                          <a:rPr lang="en-US" altLang="en-US" sz="1800" b="0" i="1" smtClean="0">
                            <a:solidFill>
                              <a:srgbClr val="000000"/>
                            </a:solidFill>
                            <a:latin typeface="Cambria Math" panose="02040503050406030204" pitchFamily="18" charset="0"/>
                          </a:rPr>
                          <m:t>|</m:t>
                        </m:r>
                        <m:r>
                          <a:rPr lang="en-US" altLang="en-US" sz="1800" b="0" i="1" smtClean="0">
                            <a:solidFill>
                              <a:srgbClr val="000000"/>
                            </a:solidFill>
                            <a:latin typeface="Cambria Math" panose="02040503050406030204" pitchFamily="18" charset="0"/>
                          </a:rPr>
                          <m:t>𝑦𝑖</m:t>
                        </m:r>
                        <m:r>
                          <a:rPr lang="en-US" altLang="en-US" sz="1800" b="0" i="1" smtClean="0">
                            <a:solidFill>
                              <a:srgbClr val="000000"/>
                            </a:solidFill>
                            <a:latin typeface="Cambria Math" panose="02040503050406030204" pitchFamily="18" charset="0"/>
                          </a:rPr>
                          <m:t> −</m:t>
                        </m:r>
                        <m:acc>
                          <m:accPr>
                            <m:chr m:val="̂"/>
                            <m:ctrlPr>
                              <a:rPr lang="en-US" altLang="en-US" sz="1800" i="1">
                                <a:solidFill>
                                  <a:srgbClr val="000000"/>
                                </a:solidFill>
                                <a:latin typeface="Cambria Math" panose="02040503050406030204" pitchFamily="18" charset="0"/>
                              </a:rPr>
                            </m:ctrlPr>
                          </m:accPr>
                          <m:e>
                            <m:r>
                              <a:rPr lang="en-US" altLang="en-US" sz="1800" b="0" i="1">
                                <a:solidFill>
                                  <a:srgbClr val="000000"/>
                                </a:solidFill>
                                <a:latin typeface="Cambria Math" panose="02040503050406030204" pitchFamily="18" charset="0"/>
                              </a:rPr>
                              <m:t>𝑦</m:t>
                            </m:r>
                          </m:e>
                        </m:acc>
                        <m:r>
                          <a:rPr lang="en-US" altLang="en-US" sz="1800" b="0" i="1" baseline="-25000">
                            <a:solidFill>
                              <a:srgbClr val="000000"/>
                            </a:solidFill>
                            <a:latin typeface="Cambria Math" panose="02040503050406030204" pitchFamily="18" charset="0"/>
                          </a:rPr>
                          <m:t>𝑖</m:t>
                        </m:r>
                        <m:r>
                          <a:rPr lang="en-US" altLang="en-US" sz="1800" b="0" i="1" smtClean="0">
                            <a:solidFill>
                              <a:srgbClr val="000000"/>
                            </a:solidFill>
                            <a:latin typeface="Cambria Math" panose="02040503050406030204" pitchFamily="18" charset="0"/>
                          </a:rPr>
                          <m:t>|</m:t>
                        </m:r>
                      </m:e>
                    </m:nary>
                  </m:oMath>
                </a14:m>
                <a:endParaRPr lang="en-US" dirty="0">
                  <a:solidFill>
                    <a:srgbClr val="000000"/>
                  </a:solidFill>
                  <a:latin typeface="Calibri" panose="020F0502020204030204" pitchFamily="34" charset="0"/>
                </a:endParaRPr>
              </a:p>
              <a:p>
                <a:pPr lvl="1"/>
                <a:endParaRPr lang="en-US" altLang="en-US" sz="1800" dirty="0">
                  <a:solidFill>
                    <a:srgbClr val="000000"/>
                  </a:solidFill>
                  <a:latin typeface="Calibri" panose="020F0502020204030204" pitchFamily="34" charset="0"/>
                </a:endParaRPr>
              </a:p>
            </p:txBody>
          </p:sp>
        </mc:Choice>
        <mc:Fallback xmlns="">
          <p:sp>
            <p:nvSpPr>
              <p:cNvPr id="9" name="TextBox 8">
                <a:extLst>
                  <a:ext uri="{FF2B5EF4-FFF2-40B4-BE49-F238E27FC236}">
                    <a16:creationId xmlns:a16="http://schemas.microsoft.com/office/drawing/2014/main" id="{949CC7A7-E42D-44B6-8860-005FEFC2C949}"/>
                  </a:ext>
                </a:extLst>
              </p:cNvPr>
              <p:cNvSpPr txBox="1">
                <a:spLocks noRot="1" noChangeAspect="1" noMove="1" noResize="1" noEditPoints="1" noAdjustHandles="1" noChangeArrowheads="1" noChangeShapeType="1" noTextEdit="1"/>
              </p:cNvSpPr>
              <p:nvPr/>
            </p:nvSpPr>
            <p:spPr>
              <a:xfrm>
                <a:off x="8512172" y="3806824"/>
                <a:ext cx="3244851" cy="1896032"/>
              </a:xfrm>
              <a:prstGeom prst="rect">
                <a:avLst/>
              </a:prstGeom>
              <a:blipFill>
                <a:blip r:embed="rId5"/>
                <a:stretch>
                  <a:fillRect t="-1603" b="-17628"/>
                </a:stretch>
              </a:blipFill>
            </p:spPr>
            <p:txBody>
              <a:bodyPr/>
              <a:lstStyle/>
              <a:p>
                <a:r>
                  <a:rPr lang="en-US">
                    <a:noFill/>
                  </a:rPr>
                  <a:t> </a:t>
                </a:r>
              </a:p>
            </p:txBody>
          </p:sp>
        </mc:Fallback>
      </mc:AlternateContent>
      <p:sp>
        <p:nvSpPr>
          <p:cNvPr id="12" name="Title 11">
            <a:extLst>
              <a:ext uri="{FF2B5EF4-FFF2-40B4-BE49-F238E27FC236}">
                <a16:creationId xmlns:a16="http://schemas.microsoft.com/office/drawing/2014/main" id="{85C377EF-8D3F-4A6C-8700-477EAF6B8082}"/>
              </a:ext>
            </a:extLst>
          </p:cNvPr>
          <p:cNvSpPr txBox="1">
            <a:spLocks noGrp="1"/>
          </p:cNvSpPr>
          <p:nvPr>
            <p:ph type="title"/>
          </p:nvPr>
        </p:nvSpPr>
        <p:spPr>
          <a:xfrm>
            <a:off x="3110246" y="336997"/>
            <a:ext cx="5971507" cy="507831"/>
          </a:xfrm>
          <a:prstGeom prst="rect">
            <a:avLst/>
          </a:prstGeom>
          <a:noFill/>
        </p:spPr>
        <p:txBody>
          <a:bodyPr wrap="none" rtlCol="0">
            <a:spAutoFit/>
          </a:bodyPr>
          <a:lstStyle/>
          <a:p>
            <a:pPr algn="ctr"/>
            <a:r>
              <a:rPr lang="en-US" sz="3000" b="1" i="1" dirty="0">
                <a:solidFill>
                  <a:srgbClr val="002060"/>
                </a:solidFill>
                <a:latin typeface="Arial" panose="020B0604020202020204" pitchFamily="34" charset="0"/>
                <a:cs typeface="Arial" panose="020B0604020202020204" pitchFamily="34" charset="0"/>
              </a:rPr>
              <a:t>GIỚI THIỆU MÔ HÌNH SỬ DỤNG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CFB3BD-6658-407B-A5EB-35BD3B2E4C73}"/>
              </a:ext>
            </a:extLst>
          </p:cNvPr>
          <p:cNvPicPr>
            <a:picLocks noChangeAspect="1"/>
          </p:cNvPicPr>
          <p:nvPr/>
        </p:nvPicPr>
        <p:blipFill>
          <a:blip r:embed="rId2"/>
          <a:stretch>
            <a:fillRect/>
          </a:stretch>
        </p:blipFill>
        <p:spPr>
          <a:xfrm>
            <a:off x="881977" y="80386"/>
            <a:ext cx="10850075" cy="4975574"/>
          </a:xfrm>
          <a:prstGeom prst="rect">
            <a:avLst/>
          </a:prstGeom>
        </p:spPr>
      </p:pic>
      <p:sp>
        <p:nvSpPr>
          <p:cNvPr id="10" name="TextBox 9">
            <a:extLst>
              <a:ext uri="{FF2B5EF4-FFF2-40B4-BE49-F238E27FC236}">
                <a16:creationId xmlns:a16="http://schemas.microsoft.com/office/drawing/2014/main" id="{33C1B77F-2390-4331-A10C-A01FE30CBE31}"/>
              </a:ext>
            </a:extLst>
          </p:cNvPr>
          <p:cNvSpPr txBox="1"/>
          <p:nvPr/>
        </p:nvSpPr>
        <p:spPr>
          <a:xfrm>
            <a:off x="642778" y="5344222"/>
            <a:ext cx="11089274" cy="369332"/>
          </a:xfrm>
          <a:prstGeom prst="rect">
            <a:avLst/>
          </a:prstGeom>
          <a:noFill/>
        </p:spPr>
        <p:txBody>
          <a:bodyPr wrap="square">
            <a:spAutoFit/>
          </a:bodyPr>
          <a:lstStyle/>
          <a:p>
            <a:pPr lvl="1"/>
            <a:r>
              <a:rPr lang="en-US" b="1" dirty="0">
                <a:solidFill>
                  <a:srgbClr val="002060"/>
                </a:solidFill>
              </a:rPr>
              <a:t>Sau khi </a:t>
            </a:r>
            <a:r>
              <a:rPr lang="en-US" b="1" dirty="0" err="1">
                <a:solidFill>
                  <a:srgbClr val="002060"/>
                </a:solidFill>
              </a:rPr>
              <a:t>chạy</a:t>
            </a:r>
            <a:r>
              <a:rPr lang="en-US" b="1" dirty="0">
                <a:solidFill>
                  <a:srgbClr val="002060"/>
                </a:solidFill>
              </a:rPr>
              <a:t> và chưa </a:t>
            </a:r>
            <a:r>
              <a:rPr lang="en-US" b="1" dirty="0" err="1">
                <a:solidFill>
                  <a:srgbClr val="002060"/>
                </a:solidFill>
              </a:rPr>
              <a:t>chọn</a:t>
            </a:r>
            <a:r>
              <a:rPr lang="en-US" b="1" dirty="0">
                <a:solidFill>
                  <a:srgbClr val="002060"/>
                </a:solidFill>
              </a:rPr>
              <a:t> </a:t>
            </a:r>
            <a:r>
              <a:rPr lang="en-US" b="1" dirty="0" err="1">
                <a:solidFill>
                  <a:srgbClr val="002060"/>
                </a:solidFill>
              </a:rPr>
              <a:t>tham</a:t>
            </a:r>
            <a:r>
              <a:rPr lang="en-US" b="1" dirty="0">
                <a:solidFill>
                  <a:srgbClr val="002060"/>
                </a:solidFill>
              </a:rPr>
              <a:t> số thì ta thấy nên </a:t>
            </a:r>
            <a:r>
              <a:rPr lang="en-US" b="1" dirty="0" err="1">
                <a:solidFill>
                  <a:srgbClr val="002060"/>
                </a:solidFill>
              </a:rPr>
              <a:t>chọn</a:t>
            </a:r>
            <a:r>
              <a:rPr lang="en-US" b="1" dirty="0">
                <a:solidFill>
                  <a:srgbClr val="002060"/>
                </a:solidFill>
              </a:rPr>
              <a:t> model Random forest</a:t>
            </a:r>
          </a:p>
        </p:txBody>
      </p:sp>
    </p:spTree>
    <p:extLst>
      <p:ext uri="{BB962C8B-B14F-4D97-AF65-F5344CB8AC3E}">
        <p14:creationId xmlns:p14="http://schemas.microsoft.com/office/powerpoint/2010/main" val="218010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id="{531C9708-7A39-47B4-8AA3-21258C68B922}"/>
              </a:ext>
            </a:extLst>
          </p:cNvPr>
          <p:cNvSpPr>
            <a:spLocks noGrp="1" noChangeArrowheads="1"/>
          </p:cNvSpPr>
          <p:nvPr>
            <p:ph idx="1"/>
          </p:nvPr>
        </p:nvSpPr>
        <p:spPr>
          <a:xfrm>
            <a:off x="925514" y="374017"/>
            <a:ext cx="10707686" cy="1695943"/>
          </a:xfrm>
        </p:spPr>
        <p:txBody>
          <a:bodyPr>
            <a:normAutofit/>
          </a:bodyPr>
          <a:lstStyle/>
          <a:p>
            <a:pPr marL="0" indent="0">
              <a:buNone/>
            </a:pPr>
            <a:r>
              <a:rPr lang="en-US" altLang="en-US" sz="1600" b="1" i="1" dirty="0">
                <a:solidFill>
                  <a:srgbClr val="002060"/>
                </a:solidFill>
                <a:latin typeface="Arial" panose="020B0604020202020204" pitchFamily="34" charset="0"/>
                <a:cs typeface="Arial" panose="020B0604020202020204" pitchFamily="34" charset="0"/>
              </a:rPr>
              <a:t>1.1 Random forest</a:t>
            </a:r>
          </a:p>
          <a:p>
            <a:pPr lvl="1"/>
            <a:r>
              <a:rPr lang="en-US" sz="1600" b="1" dirty="0" err="1">
                <a:solidFill>
                  <a:srgbClr val="000000"/>
                </a:solidFill>
                <a:latin typeface="Arial" panose="020B0604020202020204" pitchFamily="34" charset="0"/>
                <a:cs typeface="Arial" panose="020B0604020202020204" pitchFamily="34" charset="0"/>
              </a:rPr>
              <a:t>Mô</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hình</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hồi</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quy</a:t>
            </a:r>
            <a:r>
              <a:rPr lang="en-US" sz="1600" b="1" dirty="0">
                <a:solidFill>
                  <a:srgbClr val="000000"/>
                </a:solidFill>
                <a:latin typeface="Arial" panose="020B0604020202020204" pitchFamily="34" charset="0"/>
                <a:cs typeface="Arial" panose="020B0604020202020204" pitchFamily="34" charset="0"/>
              </a:rPr>
              <a:t>  </a:t>
            </a:r>
            <a:r>
              <a:rPr lang="en-US" altLang="en-US" sz="1600" b="1" dirty="0">
                <a:solidFill>
                  <a:srgbClr val="000000"/>
                </a:solidFill>
                <a:latin typeface="Arial" panose="020B0604020202020204" pitchFamily="34" charset="0"/>
                <a:cs typeface="Arial" panose="020B0604020202020204" pitchFamily="34" charset="0"/>
              </a:rPr>
              <a:t>Decision Tree  </a:t>
            </a:r>
            <a:r>
              <a:rPr lang="vi-VN" sz="1600" dirty="0">
                <a:solidFill>
                  <a:srgbClr val="000000"/>
                </a:solidFill>
                <a:latin typeface="Arial" panose="020B0604020202020204" pitchFamily="34" charset="0"/>
                <a:cs typeface="Arial" panose="020B0604020202020204" pitchFamily="34" charset="0"/>
              </a:rPr>
              <a:t>là một </a:t>
            </a:r>
            <a:r>
              <a:rPr lang="vi-VN" sz="1600" dirty="0">
                <a:solidFill>
                  <a:srgbClr val="000000"/>
                </a:solidFill>
                <a:latin typeface="Arial" panose="020B0604020202020204" pitchFamily="34" charset="0"/>
                <a:cs typeface="Arial" panose="020B0604020202020204" pitchFamily="34" charset="0"/>
                <a:hlinkClick r:id="rId3" tooltip="Lý thuyết đồ thị">
                  <a:extLst>
                    <a:ext uri="{A12FA001-AC4F-418D-AE19-62706E023703}">
                      <ahyp:hlinkClr xmlns:ahyp="http://schemas.microsoft.com/office/drawing/2018/hyperlinkcolor" val="tx"/>
                    </a:ext>
                  </a:extLst>
                </a:hlinkClick>
              </a:rPr>
              <a:t>đồ thị</a:t>
            </a:r>
            <a:r>
              <a:rPr lang="vi-VN" sz="1600" dirty="0">
                <a:solidFill>
                  <a:srgbClr val="000000"/>
                </a:solidFill>
                <a:latin typeface="Arial" panose="020B0604020202020204" pitchFamily="34" charset="0"/>
                <a:cs typeface="Arial" panose="020B0604020202020204" pitchFamily="34" charset="0"/>
              </a:rPr>
              <a:t> của các quyết định và các hậu quả có thể của nó</a:t>
            </a:r>
            <a:r>
              <a:rPr lang="en-US" sz="1600" dirty="0">
                <a:solidFill>
                  <a:srgbClr val="000000"/>
                </a:solidFill>
                <a:latin typeface="Arial" panose="020B0604020202020204" pitchFamily="34" charset="0"/>
                <a:cs typeface="Arial" panose="020B0604020202020204" pitchFamily="34" charset="0"/>
              </a:rPr>
              <a:t>. </a:t>
            </a:r>
            <a:r>
              <a:rPr lang="vi-VN" sz="1600" dirty="0">
                <a:solidFill>
                  <a:srgbClr val="000000"/>
                </a:solidFill>
                <a:latin typeface="Arial" panose="020B0604020202020204" pitchFamily="34" charset="0"/>
                <a:cs typeface="Arial" panose="020B0604020202020204" pitchFamily="34" charset="0"/>
              </a:rPr>
              <a:t>Cây quyết định được sử dụng để xây dựng một </a:t>
            </a:r>
            <a:r>
              <a:rPr lang="vi-VN" sz="1600" dirty="0">
                <a:solidFill>
                  <a:srgbClr val="000000"/>
                </a:solidFill>
                <a:latin typeface="Arial" panose="020B0604020202020204" pitchFamily="34" charset="0"/>
                <a:cs typeface="Arial" panose="020B0604020202020204" pitchFamily="34" charset="0"/>
                <a:hlinkClick r:id="rId4" tooltip="Kế hoạch">
                  <a:extLst>
                    <a:ext uri="{A12FA001-AC4F-418D-AE19-62706E023703}">
                      <ahyp:hlinkClr xmlns:ahyp="http://schemas.microsoft.com/office/drawing/2018/hyperlinkcolor" val="tx"/>
                    </a:ext>
                  </a:extLst>
                </a:hlinkClick>
              </a:rPr>
              <a:t>kế hoạch</a:t>
            </a:r>
            <a:r>
              <a:rPr lang="vi-VN" sz="1600" dirty="0">
                <a:solidFill>
                  <a:srgbClr val="000000"/>
                </a:solidFill>
                <a:latin typeface="Arial" panose="020B0604020202020204" pitchFamily="34" charset="0"/>
                <a:cs typeface="Arial" panose="020B0604020202020204" pitchFamily="34" charset="0"/>
              </a:rPr>
              <a:t> nhằm đạt được </a:t>
            </a:r>
            <a:r>
              <a:rPr lang="vi-VN" sz="1600" dirty="0">
                <a:solidFill>
                  <a:srgbClr val="000000"/>
                </a:solidFill>
                <a:latin typeface="Arial" panose="020B0604020202020204" pitchFamily="34" charset="0"/>
                <a:cs typeface="Arial" panose="020B0604020202020204" pitchFamily="34" charset="0"/>
                <a:hlinkClick r:id="rId5" tooltip="Mục tiêu">
                  <a:extLst>
                    <a:ext uri="{A12FA001-AC4F-418D-AE19-62706E023703}">
                      <ahyp:hlinkClr xmlns:ahyp="http://schemas.microsoft.com/office/drawing/2018/hyperlinkcolor" val="tx"/>
                    </a:ext>
                  </a:extLst>
                </a:hlinkClick>
              </a:rPr>
              <a:t>mục tiêu</a:t>
            </a:r>
            <a:r>
              <a:rPr lang="vi-VN" sz="1600" dirty="0">
                <a:solidFill>
                  <a:srgbClr val="000000"/>
                </a:solidFill>
                <a:latin typeface="Arial" panose="020B0604020202020204" pitchFamily="34" charset="0"/>
                <a:cs typeface="Arial" panose="020B0604020202020204" pitchFamily="34" charset="0"/>
              </a:rPr>
              <a:t> mong muốn</a:t>
            </a:r>
            <a:endParaRPr lang="en-US" sz="1600" dirty="0">
              <a:solidFill>
                <a:srgbClr val="000000"/>
              </a:solidFill>
              <a:latin typeface="Arial" panose="020B0604020202020204" pitchFamily="34" charset="0"/>
              <a:cs typeface="Arial" panose="020B0604020202020204" pitchFamily="34" charset="0"/>
            </a:endParaRPr>
          </a:p>
          <a:p>
            <a:pPr lvl="1"/>
            <a:r>
              <a:rPr lang="en-US" altLang="en-US" sz="1600" b="1" dirty="0" err="1">
                <a:solidFill>
                  <a:srgbClr val="000000"/>
                </a:solidFill>
                <a:latin typeface="Arial" panose="020B0604020202020204" pitchFamily="34" charset="0"/>
                <a:cs typeface="Arial" panose="020B0604020202020204" pitchFamily="34" charset="0"/>
              </a:rPr>
              <a:t>Mô</a:t>
            </a:r>
            <a:r>
              <a:rPr lang="en-US" altLang="en-US" sz="1600" b="1" dirty="0">
                <a:solidFill>
                  <a:srgbClr val="000000"/>
                </a:solidFill>
                <a:latin typeface="Arial" panose="020B0604020202020204" pitchFamily="34" charset="0"/>
                <a:cs typeface="Arial" panose="020B0604020202020204" pitchFamily="34" charset="0"/>
              </a:rPr>
              <a:t> hình </a:t>
            </a:r>
            <a:r>
              <a:rPr lang="en-US" altLang="en-US" sz="1600" b="1" dirty="0" err="1">
                <a:solidFill>
                  <a:srgbClr val="000000"/>
                </a:solidFill>
                <a:latin typeface="Arial" panose="020B0604020202020204" pitchFamily="34" charset="0"/>
                <a:cs typeface="Arial" panose="020B0604020202020204" pitchFamily="34" charset="0"/>
              </a:rPr>
              <a:t>hồi</a:t>
            </a:r>
            <a:r>
              <a:rPr lang="en-US" altLang="en-US" sz="1600" b="1" dirty="0">
                <a:solidFill>
                  <a:srgbClr val="000000"/>
                </a:solidFill>
                <a:latin typeface="Arial" panose="020B0604020202020204" pitchFamily="34" charset="0"/>
                <a:cs typeface="Arial" panose="020B0604020202020204" pitchFamily="34" charset="0"/>
              </a:rPr>
              <a:t> </a:t>
            </a:r>
            <a:r>
              <a:rPr lang="en-US" altLang="en-US" sz="1600" b="1" dirty="0" err="1">
                <a:solidFill>
                  <a:srgbClr val="000000"/>
                </a:solidFill>
                <a:latin typeface="Arial" panose="020B0604020202020204" pitchFamily="34" charset="0"/>
                <a:cs typeface="Arial" panose="020B0604020202020204" pitchFamily="34" charset="0"/>
              </a:rPr>
              <a:t>quy</a:t>
            </a:r>
            <a:r>
              <a:rPr lang="en-US" altLang="en-US" sz="1600" b="1" dirty="0">
                <a:solidFill>
                  <a:srgbClr val="000000"/>
                </a:solidFill>
                <a:latin typeface="Arial" panose="020B0604020202020204" pitchFamily="34" charset="0"/>
                <a:cs typeface="Arial" panose="020B0604020202020204" pitchFamily="34" charset="0"/>
              </a:rPr>
              <a:t> Random Forest </a:t>
            </a:r>
            <a:r>
              <a:rPr lang="en-US" altLang="en-US" sz="1600" dirty="0">
                <a:solidFill>
                  <a:srgbClr val="000000"/>
                </a:solidFill>
                <a:latin typeface="Arial" panose="020B0604020202020204" pitchFamily="34" charset="0"/>
                <a:cs typeface="Arial" panose="020B0604020202020204" pitchFamily="34" charset="0"/>
              </a:rPr>
              <a:t>được </a:t>
            </a:r>
            <a:r>
              <a:rPr lang="en-US" altLang="en-US" sz="1600" dirty="0" err="1">
                <a:solidFill>
                  <a:srgbClr val="000000"/>
                </a:solidFill>
                <a:latin typeface="Arial" panose="020B0604020202020204" pitchFamily="34" charset="0"/>
                <a:cs typeface="Arial" panose="020B0604020202020204" pitchFamily="34" charset="0"/>
              </a:rPr>
              <a:t>sử</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err="1">
                <a:solidFill>
                  <a:srgbClr val="000000"/>
                </a:solidFill>
                <a:latin typeface="Arial" panose="020B0604020202020204" pitchFamily="34" charset="0"/>
                <a:cs typeface="Arial" panose="020B0604020202020204" pitchFamily="34" charset="0"/>
              </a:rPr>
              <a:t>dụng</a:t>
            </a:r>
            <a:r>
              <a:rPr lang="en-US" altLang="en-US" sz="1600" dirty="0">
                <a:solidFill>
                  <a:srgbClr val="000000"/>
                </a:solidFill>
                <a:latin typeface="Arial" panose="020B0604020202020204" pitchFamily="34" charset="0"/>
                <a:cs typeface="Arial" panose="020B0604020202020204" pitchFamily="34" charset="0"/>
              </a:rPr>
              <a:t> nếu </a:t>
            </a:r>
            <a:r>
              <a:rPr lang="en-US" altLang="en-US" sz="1600" dirty="0" err="1">
                <a:solidFill>
                  <a:srgbClr val="000000"/>
                </a:solidFill>
                <a:latin typeface="Arial" panose="020B0604020202020204" pitchFamily="34" charset="0"/>
                <a:cs typeface="Arial" panose="020B0604020202020204" pitchFamily="34" charset="0"/>
              </a:rPr>
              <a:t>xét</a:t>
            </a:r>
            <a:r>
              <a:rPr lang="en-US" altLang="en-US" sz="1600" dirty="0">
                <a:solidFill>
                  <a:srgbClr val="000000"/>
                </a:solidFill>
                <a:latin typeface="Arial" panose="020B0604020202020204" pitchFamily="34" charset="0"/>
                <a:cs typeface="Arial" panose="020B0604020202020204" pitchFamily="34" charset="0"/>
              </a:rPr>
              <a:t> thấy Decision Tree bị overfitting. Nó bao </a:t>
            </a:r>
            <a:r>
              <a:rPr lang="en-US" altLang="en-US" sz="1600" dirty="0" err="1">
                <a:solidFill>
                  <a:srgbClr val="000000"/>
                </a:solidFill>
                <a:latin typeface="Arial" panose="020B0604020202020204" pitchFamily="34" charset="0"/>
                <a:cs typeface="Arial" panose="020B0604020202020204" pitchFamily="34" charset="0"/>
              </a:rPr>
              <a:t>gồm</a:t>
            </a:r>
            <a:r>
              <a:rPr lang="en-US" altLang="en-US" sz="1600" dirty="0">
                <a:solidFill>
                  <a:srgbClr val="000000"/>
                </a:solidFill>
                <a:latin typeface="Arial" panose="020B0604020202020204" pitchFamily="34" charset="0"/>
                <a:cs typeface="Arial" panose="020B0604020202020204" pitchFamily="34" charset="0"/>
              </a:rPr>
              <a:t> nhiều </a:t>
            </a:r>
            <a:r>
              <a:rPr lang="en-US" altLang="en-US" sz="1600" dirty="0" err="1">
                <a:solidFill>
                  <a:srgbClr val="000000"/>
                </a:solidFill>
                <a:latin typeface="Arial" panose="020B0604020202020204" pitchFamily="34" charset="0"/>
                <a:cs typeface="Arial" panose="020B0604020202020204" pitchFamily="34" charset="0"/>
              </a:rPr>
              <a:t>cây</a:t>
            </a:r>
            <a:r>
              <a:rPr lang="en-US" altLang="en-US" sz="1600" dirty="0">
                <a:solidFill>
                  <a:srgbClr val="000000"/>
                </a:solidFill>
                <a:latin typeface="Arial" panose="020B0604020202020204" pitchFamily="34" charset="0"/>
                <a:cs typeface="Arial" panose="020B0604020202020204" pitchFamily="34" charset="0"/>
              </a:rPr>
              <a:t> để đưa ra </a:t>
            </a:r>
            <a:r>
              <a:rPr lang="en-US" altLang="en-US" sz="1600" dirty="0" err="1">
                <a:solidFill>
                  <a:srgbClr val="000000"/>
                </a:solidFill>
                <a:latin typeface="Arial" panose="020B0604020202020204" pitchFamily="34" charset="0"/>
                <a:cs typeface="Arial" panose="020B0604020202020204" pitchFamily="34" charset="0"/>
              </a:rPr>
              <a:t>kết</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err="1">
                <a:solidFill>
                  <a:srgbClr val="000000"/>
                </a:solidFill>
                <a:latin typeface="Arial" panose="020B0604020202020204" pitchFamily="34" charset="0"/>
                <a:cs typeface="Arial" panose="020B0604020202020204" pitchFamily="34" charset="0"/>
              </a:rPr>
              <a:t>quả</a:t>
            </a:r>
            <a:r>
              <a:rPr lang="en-US" altLang="en-US" sz="1600" dirty="0">
                <a:solidFill>
                  <a:srgbClr val="000000"/>
                </a:solidFill>
                <a:latin typeface="Arial" panose="020B0604020202020204" pitchFamily="34" charset="0"/>
                <a:cs typeface="Arial" panose="020B0604020202020204" pitchFamily="34" charset="0"/>
              </a:rPr>
              <a:t> công </a:t>
            </a:r>
            <a:r>
              <a:rPr lang="en-US" altLang="en-US" sz="1600" dirty="0" err="1">
                <a:solidFill>
                  <a:srgbClr val="000000"/>
                </a:solidFill>
                <a:latin typeface="Arial" panose="020B0604020202020204" pitchFamily="34" charset="0"/>
                <a:cs typeface="Arial" panose="020B0604020202020204" pitchFamily="34" charset="0"/>
              </a:rPr>
              <a:t>bằng</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err="1">
                <a:solidFill>
                  <a:srgbClr val="000000"/>
                </a:solidFill>
                <a:latin typeface="Arial" panose="020B0604020202020204" pitchFamily="34" charset="0"/>
                <a:cs typeface="Arial" panose="020B0604020202020204" pitchFamily="34" charset="0"/>
              </a:rPr>
              <a:t>nhất</a:t>
            </a:r>
            <a:r>
              <a:rPr lang="en-US" altLang="en-US" sz="1600" dirty="0">
                <a:solidFill>
                  <a:srgbClr val="000000"/>
                </a:solidFill>
                <a:latin typeface="Arial" panose="020B0604020202020204" pitchFamily="34" charset="0"/>
                <a:cs typeface="Arial" panose="020B0604020202020204" pitchFamily="34" charset="0"/>
              </a:rPr>
              <a:t>, trong khi </a:t>
            </a:r>
            <a:r>
              <a:rPr lang="en-US" altLang="en-US" sz="1600" dirty="0" err="1">
                <a:solidFill>
                  <a:srgbClr val="000000"/>
                </a:solidFill>
                <a:latin typeface="Arial" panose="020B0604020202020204" pitchFamily="34" charset="0"/>
                <a:cs typeface="Arial" panose="020B0604020202020204" pitchFamily="34" charset="0"/>
              </a:rPr>
              <a:t>vẫn</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err="1">
                <a:solidFill>
                  <a:srgbClr val="000000"/>
                </a:solidFill>
                <a:latin typeface="Arial" panose="020B0604020202020204" pitchFamily="34" charset="0"/>
                <a:cs typeface="Arial" panose="020B0604020202020204" pitchFamily="34" charset="0"/>
              </a:rPr>
              <a:t>giữa</a:t>
            </a:r>
            <a:r>
              <a:rPr lang="en-US" altLang="en-US" sz="1600" dirty="0">
                <a:solidFill>
                  <a:srgbClr val="000000"/>
                </a:solidFill>
                <a:latin typeface="Arial" panose="020B0604020202020204" pitchFamily="34" charset="0"/>
                <a:cs typeface="Arial" panose="020B0604020202020204" pitchFamily="34" charset="0"/>
              </a:rPr>
              <a:t> được </a:t>
            </a:r>
            <a:r>
              <a:rPr lang="en-US" altLang="en-US" sz="1600" dirty="0" err="1">
                <a:solidFill>
                  <a:srgbClr val="000000"/>
                </a:solidFill>
                <a:latin typeface="Arial" panose="020B0604020202020204" pitchFamily="34" charset="0"/>
                <a:cs typeface="Arial" panose="020B0604020202020204" pitchFamily="34" charset="0"/>
              </a:rPr>
              <a:t>sức</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err="1">
                <a:solidFill>
                  <a:srgbClr val="000000"/>
                </a:solidFill>
                <a:latin typeface="Arial" panose="020B0604020202020204" pitchFamily="34" charset="0"/>
                <a:cs typeface="Arial" panose="020B0604020202020204" pitchFamily="34" charset="0"/>
              </a:rPr>
              <a:t>mạnh</a:t>
            </a:r>
            <a:r>
              <a:rPr lang="en-US" altLang="en-US" sz="1600" dirty="0">
                <a:solidFill>
                  <a:srgbClr val="000000"/>
                </a:solidFill>
                <a:latin typeface="Arial" panose="020B0604020202020204" pitchFamily="34" charset="0"/>
                <a:cs typeface="Arial" panose="020B0604020202020204" pitchFamily="34" charset="0"/>
              </a:rPr>
              <a:t> dự </a:t>
            </a:r>
            <a:r>
              <a:rPr lang="en-US" altLang="en-US" sz="1600" dirty="0" err="1">
                <a:solidFill>
                  <a:srgbClr val="000000"/>
                </a:solidFill>
                <a:latin typeface="Arial" panose="020B0604020202020204" pitchFamily="34" charset="0"/>
                <a:cs typeface="Arial" panose="020B0604020202020204" pitchFamily="34" charset="0"/>
              </a:rPr>
              <a:t>đoán</a:t>
            </a:r>
            <a:r>
              <a:rPr lang="en-US" altLang="en-US" sz="1600" dirty="0">
                <a:solidFill>
                  <a:srgbClr val="000000"/>
                </a:solidFill>
                <a:latin typeface="Arial" panose="020B0604020202020204" pitchFamily="34" charset="0"/>
                <a:cs typeface="Arial" panose="020B0604020202020204" pitchFamily="34" charset="0"/>
              </a:rPr>
              <a:t> của </a:t>
            </a:r>
            <a:r>
              <a:rPr lang="en-US" altLang="en-US" sz="1600" dirty="0" err="1">
                <a:solidFill>
                  <a:srgbClr val="000000"/>
                </a:solidFill>
                <a:latin typeface="Arial" panose="020B0604020202020204" pitchFamily="34" charset="0"/>
                <a:cs typeface="Arial" panose="020B0604020202020204" pitchFamily="34" charset="0"/>
              </a:rPr>
              <a:t>cây</a:t>
            </a:r>
            <a:r>
              <a:rPr lang="en-US" altLang="en-US" sz="1600" dirty="0">
                <a:solidFill>
                  <a:srgbClr val="000000"/>
                </a:solidFill>
                <a:latin typeface="Arial" panose="020B0604020202020204" pitchFamily="34" charset="0"/>
                <a:cs typeface="Arial" panose="020B0604020202020204" pitchFamily="34" charset="0"/>
              </a:rPr>
              <a:t>. </a:t>
            </a:r>
          </a:p>
          <a:p>
            <a:pPr marL="457200" lvl="1" indent="0">
              <a:buNone/>
            </a:pPr>
            <a:r>
              <a:rPr lang="en-US" sz="1600" dirty="0">
                <a:latin typeface="Arial" panose="020B0604020202020204" pitchFamily="34" charset="0"/>
                <a:cs typeface="Arial" panose="020B0604020202020204" pitchFamily="34" charset="0"/>
              </a:rPr>
              <a:t>- </a:t>
            </a:r>
            <a:r>
              <a:rPr lang="en-US" sz="1600" b="1" dirty="0">
                <a:solidFill>
                  <a:srgbClr val="002060"/>
                </a:solidFill>
                <a:latin typeface="Arial" panose="020B0604020202020204" pitchFamily="34" charset="0"/>
                <a:cs typeface="Arial" panose="020B0604020202020204" pitchFamily="34" charset="0"/>
              </a:rPr>
              <a:t>Gini hoặc Entropy </a:t>
            </a:r>
            <a:r>
              <a:rPr lang="en-US" sz="1600" b="1" dirty="0" err="1">
                <a:solidFill>
                  <a:srgbClr val="002060"/>
                </a:solidFill>
                <a:latin typeface="Arial" panose="020B0604020202020204" pitchFamily="34" charset="0"/>
                <a:cs typeface="Arial" panose="020B0604020202020204" pitchFamily="34" charset="0"/>
              </a:rPr>
              <a:t>càng</a:t>
            </a:r>
            <a:r>
              <a:rPr lang="en-US" sz="1600" b="1" dirty="0">
                <a:solidFill>
                  <a:srgbClr val="002060"/>
                </a:solidFill>
                <a:latin typeface="Arial" panose="020B0604020202020204" pitchFamily="34" charset="0"/>
                <a:cs typeface="Arial" panose="020B0604020202020204" pitchFamily="34" charset="0"/>
              </a:rPr>
              <a:t> </a:t>
            </a:r>
            <a:r>
              <a:rPr lang="en-US" sz="1600" b="1" dirty="0" err="1">
                <a:solidFill>
                  <a:srgbClr val="002060"/>
                </a:solidFill>
                <a:latin typeface="Arial" panose="020B0604020202020204" pitchFamily="34" charset="0"/>
                <a:cs typeface="Arial" panose="020B0604020202020204" pitchFamily="34" charset="0"/>
              </a:rPr>
              <a:t>nhỏ</a:t>
            </a:r>
            <a:r>
              <a:rPr lang="en-US" sz="1600" b="1" dirty="0">
                <a:solidFill>
                  <a:srgbClr val="002060"/>
                </a:solidFill>
                <a:latin typeface="Arial" panose="020B0604020202020204" pitchFamily="34" charset="0"/>
                <a:cs typeface="Arial" panose="020B0604020202020204" pitchFamily="34" charset="0"/>
              </a:rPr>
              <a:t> </a:t>
            </a:r>
            <a:r>
              <a:rPr lang="en-US" sz="1600" b="1" dirty="0" err="1">
                <a:solidFill>
                  <a:srgbClr val="002060"/>
                </a:solidFill>
                <a:latin typeface="Arial" panose="020B0604020202020204" pitchFamily="34" charset="0"/>
                <a:cs typeface="Arial" panose="020B0604020202020204" pitchFamily="34" charset="0"/>
              </a:rPr>
              <a:t>thuộc</a:t>
            </a:r>
            <a:r>
              <a:rPr lang="en-US" sz="1600" b="1" dirty="0">
                <a:solidFill>
                  <a:srgbClr val="002060"/>
                </a:solidFill>
                <a:latin typeface="Arial" panose="020B0604020202020204" pitchFamily="34" charset="0"/>
                <a:cs typeface="Arial" panose="020B0604020202020204" pitchFamily="34" charset="0"/>
              </a:rPr>
              <a:t> tính </a:t>
            </a:r>
            <a:r>
              <a:rPr lang="en-US" sz="1600" b="1" dirty="0" err="1">
                <a:solidFill>
                  <a:srgbClr val="002060"/>
                </a:solidFill>
                <a:latin typeface="Arial" panose="020B0604020202020204" pitchFamily="34" charset="0"/>
                <a:cs typeface="Arial" panose="020B0604020202020204" pitchFamily="34" charset="0"/>
              </a:rPr>
              <a:t>càng</a:t>
            </a:r>
            <a:r>
              <a:rPr lang="en-US" sz="1600" b="1" dirty="0">
                <a:solidFill>
                  <a:srgbClr val="002060"/>
                </a:solidFill>
                <a:latin typeface="Arial" panose="020B0604020202020204" pitchFamily="34" charset="0"/>
                <a:cs typeface="Arial" panose="020B0604020202020204" pitchFamily="34" charset="0"/>
              </a:rPr>
              <a:t> </a:t>
            </a:r>
            <a:r>
              <a:rPr lang="en-US" sz="1600" b="1" dirty="0" err="1">
                <a:solidFill>
                  <a:srgbClr val="002060"/>
                </a:solidFill>
                <a:latin typeface="Arial" panose="020B0604020202020204" pitchFamily="34" charset="0"/>
                <a:cs typeface="Arial" panose="020B0604020202020204" pitchFamily="34" charset="0"/>
              </a:rPr>
              <a:t>chứa</a:t>
            </a:r>
            <a:r>
              <a:rPr lang="en-US" sz="1600" b="1" dirty="0">
                <a:solidFill>
                  <a:srgbClr val="002060"/>
                </a:solidFill>
                <a:latin typeface="Arial" panose="020B0604020202020204" pitchFamily="34" charset="0"/>
                <a:cs typeface="Arial" panose="020B0604020202020204" pitchFamily="34" charset="0"/>
              </a:rPr>
              <a:t> nhiều thông tin. </a:t>
            </a:r>
            <a:endParaRPr lang="en-US" altLang="en-US" sz="1600" b="1" dirty="0">
              <a:solidFill>
                <a:srgbClr val="002060"/>
              </a:solidFill>
              <a:latin typeface="Arial" panose="020B0604020202020204" pitchFamily="34" charset="0"/>
              <a:cs typeface="Arial" panose="020B0604020202020204" pitchFamily="34" charset="0"/>
            </a:endParaRPr>
          </a:p>
        </p:txBody>
      </p:sp>
      <p:sp>
        <p:nvSpPr>
          <p:cNvPr id="20485" name="Slide Number Placeholder 4">
            <a:extLst>
              <a:ext uri="{FF2B5EF4-FFF2-40B4-BE49-F238E27FC236}">
                <a16:creationId xmlns:a16="http://schemas.microsoft.com/office/drawing/2014/main" id="{AA275533-D602-46E6-A521-37535CFD18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fld id="{DA678CEF-A196-4ECA-8E94-576A9973D0B3}" type="slidenum">
              <a:rPr lang="en-US" altLang="en-US" sz="1200"/>
              <a:pPr/>
              <a:t>8</a:t>
            </a:fld>
            <a:endParaRPr lang="en-US" altLang="en-US" sz="1200"/>
          </a:p>
        </p:txBody>
      </p:sp>
      <p:pic>
        <p:nvPicPr>
          <p:cNvPr id="3" name="Picture 2">
            <a:extLst>
              <a:ext uri="{FF2B5EF4-FFF2-40B4-BE49-F238E27FC236}">
                <a16:creationId xmlns:a16="http://schemas.microsoft.com/office/drawing/2014/main" id="{69B10E76-E592-4A87-98F6-E75F0AB102FD}"/>
              </a:ext>
            </a:extLst>
          </p:cNvPr>
          <p:cNvPicPr>
            <a:picLocks noChangeAspect="1"/>
          </p:cNvPicPr>
          <p:nvPr/>
        </p:nvPicPr>
        <p:blipFill>
          <a:blip r:embed="rId6"/>
          <a:stretch>
            <a:fillRect/>
          </a:stretch>
        </p:blipFill>
        <p:spPr>
          <a:xfrm>
            <a:off x="1345170" y="2069960"/>
            <a:ext cx="7572375" cy="1266825"/>
          </a:xfrm>
          <a:prstGeom prst="rect">
            <a:avLst/>
          </a:prstGeom>
        </p:spPr>
      </p:pic>
      <p:pic>
        <p:nvPicPr>
          <p:cNvPr id="5" name="Picture 4" descr="Diagram, schematic&#10;&#10;Description automatically generated">
            <a:extLst>
              <a:ext uri="{FF2B5EF4-FFF2-40B4-BE49-F238E27FC236}">
                <a16:creationId xmlns:a16="http://schemas.microsoft.com/office/drawing/2014/main" id="{68984A66-A227-4039-84A5-683B6E6910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1930" y="3765903"/>
            <a:ext cx="5848140" cy="3042562"/>
          </a:xfrm>
          <a:prstGeom prst="rect">
            <a:avLst/>
          </a:prstGeom>
        </p:spPr>
      </p:pic>
    </p:spTree>
    <p:extLst>
      <p:ext uri="{BB962C8B-B14F-4D97-AF65-F5344CB8AC3E}">
        <p14:creationId xmlns:p14="http://schemas.microsoft.com/office/powerpoint/2010/main" val="230763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id="{531C9708-7A39-47B4-8AA3-21258C68B922}"/>
              </a:ext>
            </a:extLst>
          </p:cNvPr>
          <p:cNvSpPr>
            <a:spLocks noGrp="1" noChangeArrowheads="1"/>
          </p:cNvSpPr>
          <p:nvPr>
            <p:ph idx="1"/>
          </p:nvPr>
        </p:nvSpPr>
        <p:spPr>
          <a:xfrm>
            <a:off x="637033" y="386716"/>
            <a:ext cx="10707686" cy="5184775"/>
          </a:xfrm>
        </p:spPr>
        <p:txBody>
          <a:bodyPr/>
          <a:lstStyle/>
          <a:p>
            <a:pPr marL="0" indent="0" algn="ctr">
              <a:buNone/>
            </a:pPr>
            <a:r>
              <a:rPr lang="en-US" altLang="en-US" b="1" i="1" dirty="0">
                <a:solidFill>
                  <a:srgbClr val="002060"/>
                </a:solidFill>
                <a:latin typeface="Times New Roman" panose="02020603050405020304" pitchFamily="18" charset="0"/>
                <a:cs typeface="Times New Roman" panose="02020603050405020304" pitchFamily="18" charset="0"/>
              </a:rPr>
              <a:t>Random forest </a:t>
            </a:r>
            <a:r>
              <a:rPr lang="en-US" altLang="en-US" b="1" i="1" dirty="0" err="1">
                <a:solidFill>
                  <a:srgbClr val="002060"/>
                </a:solidFill>
                <a:latin typeface="Times New Roman" panose="02020603050405020304" pitchFamily="18" charset="0"/>
                <a:cs typeface="Times New Roman" panose="02020603050405020304" pitchFamily="18" charset="0"/>
              </a:rPr>
              <a:t>sau</a:t>
            </a:r>
            <a:r>
              <a:rPr lang="en-US" altLang="en-US" b="1" i="1" dirty="0">
                <a:solidFill>
                  <a:srgbClr val="002060"/>
                </a:solidFill>
                <a:latin typeface="Times New Roman" panose="02020603050405020304" pitchFamily="18" charset="0"/>
                <a:cs typeface="Times New Roman" panose="02020603050405020304" pitchFamily="18" charset="0"/>
              </a:rPr>
              <a:t> khi </a:t>
            </a:r>
            <a:r>
              <a:rPr lang="en-US" altLang="en-US" b="1" i="1" dirty="0" err="1">
                <a:solidFill>
                  <a:srgbClr val="002060"/>
                </a:solidFill>
                <a:latin typeface="Times New Roman" panose="02020603050405020304" pitchFamily="18" charset="0"/>
                <a:cs typeface="Times New Roman" panose="02020603050405020304" pitchFamily="18" charset="0"/>
              </a:rPr>
              <a:t>lựa</a:t>
            </a:r>
            <a:r>
              <a:rPr lang="en-US" altLang="en-US" b="1" i="1" dirty="0">
                <a:solidFill>
                  <a:srgbClr val="002060"/>
                </a:solidFill>
                <a:latin typeface="Times New Roman" panose="02020603050405020304" pitchFamily="18" charset="0"/>
                <a:cs typeface="Times New Roman" panose="02020603050405020304" pitchFamily="18" charset="0"/>
              </a:rPr>
              <a:t> </a:t>
            </a:r>
            <a:r>
              <a:rPr lang="en-US" altLang="en-US" b="1" i="1" dirty="0" err="1">
                <a:solidFill>
                  <a:srgbClr val="002060"/>
                </a:solidFill>
                <a:latin typeface="Times New Roman" panose="02020603050405020304" pitchFamily="18" charset="0"/>
                <a:cs typeface="Times New Roman" panose="02020603050405020304" pitchFamily="18" charset="0"/>
              </a:rPr>
              <a:t>chọn</a:t>
            </a:r>
            <a:r>
              <a:rPr lang="en-US" altLang="en-US" b="1" i="1" dirty="0">
                <a:solidFill>
                  <a:srgbClr val="002060"/>
                </a:solidFill>
                <a:latin typeface="Times New Roman" panose="02020603050405020304" pitchFamily="18" charset="0"/>
                <a:cs typeface="Times New Roman" panose="02020603050405020304" pitchFamily="18" charset="0"/>
              </a:rPr>
              <a:t> </a:t>
            </a:r>
            <a:r>
              <a:rPr lang="en-US" altLang="en-US" b="1" i="1" dirty="0" err="1">
                <a:solidFill>
                  <a:srgbClr val="002060"/>
                </a:solidFill>
                <a:latin typeface="Times New Roman" panose="02020603050405020304" pitchFamily="18" charset="0"/>
                <a:cs typeface="Times New Roman" panose="02020603050405020304" pitchFamily="18" charset="0"/>
              </a:rPr>
              <a:t>tham</a:t>
            </a:r>
            <a:r>
              <a:rPr lang="en-US" altLang="en-US" b="1" i="1" dirty="0">
                <a:solidFill>
                  <a:srgbClr val="002060"/>
                </a:solidFill>
                <a:latin typeface="Times New Roman" panose="02020603050405020304" pitchFamily="18" charset="0"/>
                <a:cs typeface="Times New Roman" panose="02020603050405020304" pitchFamily="18" charset="0"/>
              </a:rPr>
              <a:t> số</a:t>
            </a:r>
          </a:p>
        </p:txBody>
      </p:sp>
      <p:sp>
        <p:nvSpPr>
          <p:cNvPr id="20485" name="Slide Number Placeholder 4">
            <a:extLst>
              <a:ext uri="{FF2B5EF4-FFF2-40B4-BE49-F238E27FC236}">
                <a16:creationId xmlns:a16="http://schemas.microsoft.com/office/drawing/2014/main" id="{AA275533-D602-46E6-A521-37535CFD18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fld id="{DA678CEF-A196-4ECA-8E94-576A9973D0B3}" type="slidenum">
              <a:rPr lang="en-US" altLang="en-US" sz="1200"/>
              <a:pPr/>
              <a:t>9</a:t>
            </a:fld>
            <a:endParaRPr lang="en-US" altLang="en-US" sz="1200"/>
          </a:p>
        </p:txBody>
      </p:sp>
      <p:grpSp>
        <p:nvGrpSpPr>
          <p:cNvPr id="5" name="Group 4">
            <a:extLst>
              <a:ext uri="{FF2B5EF4-FFF2-40B4-BE49-F238E27FC236}">
                <a16:creationId xmlns:a16="http://schemas.microsoft.com/office/drawing/2014/main" id="{61DF0D29-B72C-40D8-B387-EEEEC038F7A2}"/>
              </a:ext>
            </a:extLst>
          </p:cNvPr>
          <p:cNvGrpSpPr/>
          <p:nvPr/>
        </p:nvGrpSpPr>
        <p:grpSpPr>
          <a:xfrm>
            <a:off x="1175657" y="1032730"/>
            <a:ext cx="9777046" cy="4654638"/>
            <a:chOff x="1175657" y="1032729"/>
            <a:chExt cx="9777046" cy="5016379"/>
          </a:xfrm>
        </p:grpSpPr>
        <p:pic>
          <p:nvPicPr>
            <p:cNvPr id="3" name="Picture 2">
              <a:extLst>
                <a:ext uri="{FF2B5EF4-FFF2-40B4-BE49-F238E27FC236}">
                  <a16:creationId xmlns:a16="http://schemas.microsoft.com/office/drawing/2014/main" id="{F3B54732-CFFF-49E7-A702-790D39549D38}"/>
                </a:ext>
              </a:extLst>
            </p:cNvPr>
            <p:cNvPicPr>
              <a:picLocks noChangeAspect="1"/>
            </p:cNvPicPr>
            <p:nvPr/>
          </p:nvPicPr>
          <p:blipFill>
            <a:blip r:embed="rId3"/>
            <a:stretch>
              <a:fillRect/>
            </a:stretch>
          </p:blipFill>
          <p:spPr>
            <a:xfrm>
              <a:off x="1175657" y="1032729"/>
              <a:ext cx="9777046" cy="5016379"/>
            </a:xfrm>
            <a:prstGeom prst="rect">
              <a:avLst/>
            </a:prstGeom>
          </p:spPr>
        </p:pic>
        <p:sp>
          <p:nvSpPr>
            <p:cNvPr id="4" name="Rectangle 3">
              <a:extLst>
                <a:ext uri="{FF2B5EF4-FFF2-40B4-BE49-F238E27FC236}">
                  <a16:creationId xmlns:a16="http://schemas.microsoft.com/office/drawing/2014/main" id="{35437FB0-4480-440C-BD16-5268502B0E9D}"/>
                </a:ext>
              </a:extLst>
            </p:cNvPr>
            <p:cNvSpPr/>
            <p:nvPr/>
          </p:nvSpPr>
          <p:spPr>
            <a:xfrm>
              <a:off x="1225899" y="5737609"/>
              <a:ext cx="3466681" cy="301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90F1CED9-5E9E-4921-B17E-A871AC2567D7}"/>
              </a:ext>
            </a:extLst>
          </p:cNvPr>
          <p:cNvSpPr txBox="1">
            <a:spLocks noChangeArrowheads="1"/>
          </p:cNvSpPr>
          <p:nvPr/>
        </p:nvSpPr>
        <p:spPr>
          <a:xfrm>
            <a:off x="646114" y="6033982"/>
            <a:ext cx="10707686" cy="36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600" b="1" dirty="0" err="1">
                <a:solidFill>
                  <a:srgbClr val="002060"/>
                </a:solidFill>
                <a:latin typeface="Arial" panose="020B0604020202020204" pitchFamily="34" charset="0"/>
                <a:cs typeface="Arial" panose="020B0604020202020204" pitchFamily="34" charset="0"/>
              </a:rPr>
              <a:t>Mô</a:t>
            </a:r>
            <a:r>
              <a:rPr lang="en-US" altLang="en-US" sz="1600" b="1" dirty="0">
                <a:solidFill>
                  <a:srgbClr val="002060"/>
                </a:solidFill>
                <a:latin typeface="Arial" panose="020B0604020202020204" pitchFamily="34" charset="0"/>
                <a:cs typeface="Arial" panose="020B0604020202020204" pitchFamily="34" charset="0"/>
              </a:rPr>
              <a:t> hình này có </a:t>
            </a:r>
            <a:r>
              <a:rPr lang="en-US" altLang="en-US" sz="1600" b="1" dirty="0" err="1">
                <a:solidFill>
                  <a:srgbClr val="002060"/>
                </a:solidFill>
                <a:latin typeface="Arial" panose="020B0604020202020204" pitchFamily="34" charset="0"/>
                <a:cs typeface="Arial" panose="020B0604020202020204" pitchFamily="34" charset="0"/>
              </a:rPr>
              <a:t>thể</a:t>
            </a:r>
            <a:r>
              <a:rPr lang="en-US" altLang="en-US" sz="1600" b="1" dirty="0">
                <a:solidFill>
                  <a:srgbClr val="002060"/>
                </a:solidFill>
                <a:latin typeface="Arial" panose="020B0604020202020204" pitchFamily="34" charset="0"/>
                <a:cs typeface="Arial" panose="020B0604020202020204" pitchFamily="34" charset="0"/>
              </a:rPr>
              <a:t> dự đoàn được giá avocado </a:t>
            </a:r>
            <a:r>
              <a:rPr lang="en-US" altLang="en-US" sz="1600" b="1" dirty="0" err="1">
                <a:solidFill>
                  <a:srgbClr val="002060"/>
                </a:solidFill>
                <a:latin typeface="Arial" panose="020B0604020202020204" pitchFamily="34" charset="0"/>
                <a:cs typeface="Arial" panose="020B0604020202020204" pitchFamily="34" charset="0"/>
              </a:rPr>
              <a:t>hass</a:t>
            </a:r>
            <a:r>
              <a:rPr lang="en-US" altLang="en-US" sz="1600" b="1" dirty="0">
                <a:solidFill>
                  <a:srgbClr val="002060"/>
                </a:solidFill>
                <a:latin typeface="Arial" panose="020B0604020202020204" pitchFamily="34" charset="0"/>
                <a:cs typeface="Arial" panose="020B0604020202020204" pitchFamily="34" charset="0"/>
              </a:rPr>
              <a:t> </a:t>
            </a:r>
            <a:r>
              <a:rPr lang="en-US" altLang="en-US" sz="1600" b="1" dirty="0" err="1">
                <a:solidFill>
                  <a:srgbClr val="002060"/>
                </a:solidFill>
                <a:latin typeface="Arial" panose="020B0604020202020204" pitchFamily="34" charset="0"/>
                <a:cs typeface="Arial" panose="020B0604020202020204" pitchFamily="34" charset="0"/>
              </a:rPr>
              <a:t>cho</a:t>
            </a:r>
            <a:r>
              <a:rPr lang="en-US" altLang="en-US" sz="1600" b="1" dirty="0">
                <a:solidFill>
                  <a:srgbClr val="002060"/>
                </a:solidFill>
                <a:latin typeface="Arial" panose="020B0604020202020204" pitchFamily="34" charset="0"/>
                <a:cs typeface="Arial" panose="020B0604020202020204" pitchFamily="34" charset="0"/>
              </a:rPr>
              <a:t> từng </a:t>
            </a:r>
            <a:r>
              <a:rPr lang="en-US" altLang="en-US" sz="1600" b="1" dirty="0" err="1">
                <a:solidFill>
                  <a:srgbClr val="002060"/>
                </a:solidFill>
                <a:latin typeface="Arial" panose="020B0604020202020204" pitchFamily="34" charset="0"/>
                <a:cs typeface="Arial" panose="020B0604020202020204" pitchFamily="34" charset="0"/>
              </a:rPr>
              <a:t>vùng</a:t>
            </a:r>
            <a:r>
              <a:rPr lang="en-US" altLang="en-US" sz="1600" b="1" dirty="0">
                <a:solidFill>
                  <a:srgbClr val="002060"/>
                </a:solidFill>
                <a:latin typeface="Arial" panose="020B0604020202020204" pitchFamily="34" charset="0"/>
                <a:cs typeface="Arial" panose="020B0604020202020204" pitchFamily="34" charset="0"/>
              </a:rPr>
              <a:t> và từng tháng</a:t>
            </a:r>
          </a:p>
        </p:txBody>
      </p:sp>
    </p:spTree>
    <p:extLst>
      <p:ext uri="{BB962C8B-B14F-4D97-AF65-F5344CB8AC3E}">
        <p14:creationId xmlns:p14="http://schemas.microsoft.com/office/powerpoint/2010/main" val="65963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2488</Words>
  <Application>Microsoft Office PowerPoint</Application>
  <PresentationFormat>Widescreen</PresentationFormat>
  <Paragraphs>194</Paragraphs>
  <Slides>23</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Calibri</vt:lpstr>
      <vt:lpstr>Calibri Light</vt:lpstr>
      <vt:lpstr>Cambria Math</vt:lpstr>
      <vt:lpstr>Lato Light</vt:lpstr>
      <vt:lpstr>Muli</vt:lpstr>
      <vt:lpstr>Oswald</vt:lpstr>
      <vt:lpstr>Poppins</vt:lpstr>
      <vt:lpstr>Roboto Light</vt:lpstr>
      <vt:lpstr>Roboto-Regular</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GIỚI THIỆU MÔ HÌNH SỬ DỤNG</vt:lpstr>
      <vt:lpstr>PowerPoint Presentation</vt:lpstr>
      <vt:lpstr>PowerPoint Presentation</vt:lpstr>
      <vt:lpstr>PowerPoint Presentation</vt:lpstr>
      <vt:lpstr>PowerPoint Presentation</vt:lpstr>
      <vt:lpstr>PowerPoint Presentation</vt:lpstr>
      <vt:lpstr>PowerPoint Presentation</vt:lpstr>
      <vt:lpstr>Giả định chọn dữ liệu để phân tích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Lee</dc:creator>
  <cp:lastModifiedBy>Mike Lee</cp:lastModifiedBy>
  <cp:revision>39</cp:revision>
  <dcterms:created xsi:type="dcterms:W3CDTF">2021-12-16T07:18:05Z</dcterms:created>
  <dcterms:modified xsi:type="dcterms:W3CDTF">2021-12-17T12:00:41Z</dcterms:modified>
</cp:coreProperties>
</file>