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3" d="100"/>
          <a:sy n="73" d="100"/>
        </p:scale>
        <p:origin x="-129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F58A0-40D2-4F53-A58B-75BA8B2C4FE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F28CD-6500-4C59-8DC3-72E7001BFADA}">
      <dgm:prSet phldrT="[Text]"/>
      <dgm:spPr/>
      <dgm:t>
        <a:bodyPr/>
        <a:lstStyle/>
        <a:p>
          <a:r>
            <a:rPr lang="vi-VN" dirty="0" smtClean="0"/>
            <a:t>Xã hội Công xã nguyên thủy tan rã</a:t>
          </a:r>
          <a:endParaRPr lang="en-US" dirty="0"/>
        </a:p>
      </dgm:t>
    </dgm:pt>
    <dgm:pt modelId="{5EF4AA54-1A35-4671-B746-26FDC917BC26}" type="parTrans" cxnId="{27C0ABCD-2CA3-4FFB-B0F8-A4B12EEB6691}">
      <dgm:prSet/>
      <dgm:spPr/>
      <dgm:t>
        <a:bodyPr/>
        <a:lstStyle/>
        <a:p>
          <a:endParaRPr lang="en-US"/>
        </a:p>
      </dgm:t>
    </dgm:pt>
    <dgm:pt modelId="{CF707F4C-9C61-4D2C-9383-4B2A3D35F494}" type="sibTrans" cxnId="{27C0ABCD-2CA3-4FFB-B0F8-A4B12EEB6691}">
      <dgm:prSet/>
      <dgm:spPr/>
      <dgm:t>
        <a:bodyPr/>
        <a:lstStyle/>
        <a:p>
          <a:endParaRPr lang="en-US"/>
        </a:p>
      </dgm:t>
    </dgm:pt>
    <dgm:pt modelId="{1032C8C4-673A-4D83-A972-D9AC2BCADB1F}">
      <dgm:prSet phldrT="[Text]"/>
      <dgm:spPr/>
      <dgm:t>
        <a:bodyPr/>
        <a:lstStyle/>
        <a:p>
          <a:r>
            <a:rPr lang="vi-VN" dirty="0" smtClean="0"/>
            <a:t>Sản phẩm được đem ra trao đổi rất ít</a:t>
          </a:r>
          <a:endParaRPr lang="en-US" dirty="0"/>
        </a:p>
      </dgm:t>
    </dgm:pt>
    <dgm:pt modelId="{E0E5BBFF-57CA-41A2-B08D-BBAF5A833E09}" type="parTrans" cxnId="{183BD62A-D489-4049-9630-0437070A63CE}">
      <dgm:prSet/>
      <dgm:spPr/>
      <dgm:t>
        <a:bodyPr/>
        <a:lstStyle/>
        <a:p>
          <a:endParaRPr lang="en-US"/>
        </a:p>
      </dgm:t>
    </dgm:pt>
    <dgm:pt modelId="{B2DF27BC-F80E-4BE7-BF4D-8A5A98ADD175}" type="sibTrans" cxnId="{183BD62A-D489-4049-9630-0437070A63CE}">
      <dgm:prSet/>
      <dgm:spPr/>
      <dgm:t>
        <a:bodyPr/>
        <a:lstStyle/>
        <a:p>
          <a:endParaRPr lang="en-US"/>
        </a:p>
      </dgm:t>
    </dgm:pt>
    <dgm:pt modelId="{646375DA-5096-4F43-A781-0200A73C5BBC}">
      <dgm:prSet phldrT="[Text]"/>
      <dgm:spPr/>
      <dgm:t>
        <a:bodyPr/>
        <a:lstStyle/>
        <a:p>
          <a:r>
            <a:rPr lang="vi-VN" dirty="0" smtClean="0"/>
            <a:t>Tỉ lệ trao đổi chưa cố định và mang tính ngẫu nhiên</a:t>
          </a:r>
          <a:endParaRPr lang="en-US" dirty="0"/>
        </a:p>
      </dgm:t>
    </dgm:pt>
    <dgm:pt modelId="{21310AA3-BF06-4A5A-9910-2B79326CFB83}" type="parTrans" cxnId="{97390077-5129-4160-805F-208BDEF47A90}">
      <dgm:prSet/>
      <dgm:spPr/>
      <dgm:t>
        <a:bodyPr/>
        <a:lstStyle/>
        <a:p>
          <a:endParaRPr lang="en-US"/>
        </a:p>
      </dgm:t>
    </dgm:pt>
    <dgm:pt modelId="{251830F8-E3C9-4B24-BEA0-F5EA05F50A14}" type="sibTrans" cxnId="{97390077-5129-4160-805F-208BDEF47A90}">
      <dgm:prSet/>
      <dgm:spPr/>
      <dgm:t>
        <a:bodyPr/>
        <a:lstStyle/>
        <a:p>
          <a:endParaRPr lang="en-US"/>
        </a:p>
      </dgm:t>
    </dgm:pt>
    <dgm:pt modelId="{E84CB83A-0339-4E91-AB79-81EBC12C31A1}" type="pres">
      <dgm:prSet presAssocID="{F0EF58A0-40D2-4F53-A58B-75BA8B2C4FE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2222F1A-0144-4A6E-B63E-FCC108225A8B}" type="pres">
      <dgm:prSet presAssocID="{6A9F28CD-6500-4C59-8DC3-72E7001BFADA}" presName="parenttextcomposite" presStyleCnt="0"/>
      <dgm:spPr/>
    </dgm:pt>
    <dgm:pt modelId="{BA0BE6A0-5641-4A73-9198-888136DBF058}" type="pres">
      <dgm:prSet presAssocID="{6A9F28CD-6500-4C59-8DC3-72E7001BFADA}" presName="parenttext" presStyleLbl="revTx" presStyleIdx="0" presStyleCnt="3" custScaleY="21501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6AFE9-876B-44A6-B9E2-7191A2AFEED8}" type="pres">
      <dgm:prSet presAssocID="{6A9F28CD-6500-4C59-8DC3-72E7001BFADA}" presName="parallelogramComposite" presStyleCnt="0"/>
      <dgm:spPr/>
    </dgm:pt>
    <dgm:pt modelId="{36A299A7-9D7A-493D-A937-7F25D87CAA1D}" type="pres">
      <dgm:prSet presAssocID="{6A9F28CD-6500-4C59-8DC3-72E7001BFADA}" presName="parallelogram1" presStyleLbl="alignNode1" presStyleIdx="0" presStyleCnt="21"/>
      <dgm:spPr/>
    </dgm:pt>
    <dgm:pt modelId="{E8A9956E-A82F-4892-B6E3-AB3450BDA8C8}" type="pres">
      <dgm:prSet presAssocID="{6A9F28CD-6500-4C59-8DC3-72E7001BFADA}" presName="parallelogram2" presStyleLbl="alignNode1" presStyleIdx="1" presStyleCnt="21"/>
      <dgm:spPr/>
    </dgm:pt>
    <dgm:pt modelId="{21644985-D446-4891-86D0-698B02842746}" type="pres">
      <dgm:prSet presAssocID="{6A9F28CD-6500-4C59-8DC3-72E7001BFADA}" presName="parallelogram3" presStyleLbl="alignNode1" presStyleIdx="2" presStyleCnt="21"/>
      <dgm:spPr/>
    </dgm:pt>
    <dgm:pt modelId="{C19E0112-D8F6-4BAB-8F6A-38EDEBE26090}" type="pres">
      <dgm:prSet presAssocID="{6A9F28CD-6500-4C59-8DC3-72E7001BFADA}" presName="parallelogram4" presStyleLbl="alignNode1" presStyleIdx="3" presStyleCnt="21"/>
      <dgm:spPr/>
    </dgm:pt>
    <dgm:pt modelId="{B2B8C4D3-9492-4073-9BE7-F73384735EDA}" type="pres">
      <dgm:prSet presAssocID="{6A9F28CD-6500-4C59-8DC3-72E7001BFADA}" presName="parallelogram5" presStyleLbl="alignNode1" presStyleIdx="4" presStyleCnt="21"/>
      <dgm:spPr/>
    </dgm:pt>
    <dgm:pt modelId="{87DB55C8-87FA-4F1A-B006-AFF2A9561864}" type="pres">
      <dgm:prSet presAssocID="{6A9F28CD-6500-4C59-8DC3-72E7001BFADA}" presName="parallelogram6" presStyleLbl="alignNode1" presStyleIdx="5" presStyleCnt="21"/>
      <dgm:spPr/>
    </dgm:pt>
    <dgm:pt modelId="{97B6F7F5-4F16-4918-9A5F-A0BDEAAE4FC2}" type="pres">
      <dgm:prSet presAssocID="{6A9F28CD-6500-4C59-8DC3-72E7001BFADA}" presName="parallelogram7" presStyleLbl="alignNode1" presStyleIdx="6" presStyleCnt="21"/>
      <dgm:spPr/>
    </dgm:pt>
    <dgm:pt modelId="{966AF3C1-896E-4914-8C0B-A1E6AAA306F7}" type="pres">
      <dgm:prSet presAssocID="{CF707F4C-9C61-4D2C-9383-4B2A3D35F494}" presName="sibTrans" presStyleCnt="0"/>
      <dgm:spPr/>
    </dgm:pt>
    <dgm:pt modelId="{5182A337-6C7F-45E8-B3F0-CA236CBF1A2A}" type="pres">
      <dgm:prSet presAssocID="{1032C8C4-673A-4D83-A972-D9AC2BCADB1F}" presName="parenttextcomposite" presStyleCnt="0"/>
      <dgm:spPr/>
    </dgm:pt>
    <dgm:pt modelId="{4FF9B61B-D031-4AC0-888E-E83A312CEDF2}" type="pres">
      <dgm:prSet presAssocID="{1032C8C4-673A-4D83-A972-D9AC2BCADB1F}" presName="parenttext" presStyleLbl="revTx" presStyleIdx="1" presStyleCnt="3" custAng="10800000" custFlipVert="1" custScaleY="8407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993AE-4E4B-4935-A426-32F87F6B16AF}" type="pres">
      <dgm:prSet presAssocID="{1032C8C4-673A-4D83-A972-D9AC2BCADB1F}" presName="parallelogramComposite" presStyleCnt="0"/>
      <dgm:spPr/>
    </dgm:pt>
    <dgm:pt modelId="{03FFAD70-F644-4A88-9608-A65854F2F520}" type="pres">
      <dgm:prSet presAssocID="{1032C8C4-673A-4D83-A972-D9AC2BCADB1F}" presName="parallelogram1" presStyleLbl="alignNode1" presStyleIdx="7" presStyleCnt="21"/>
      <dgm:spPr/>
    </dgm:pt>
    <dgm:pt modelId="{A244C0BF-DBA5-4E93-8D4A-39F64E36D4B9}" type="pres">
      <dgm:prSet presAssocID="{1032C8C4-673A-4D83-A972-D9AC2BCADB1F}" presName="parallelogram2" presStyleLbl="alignNode1" presStyleIdx="8" presStyleCnt="21"/>
      <dgm:spPr/>
    </dgm:pt>
    <dgm:pt modelId="{A133DF7B-090E-4BBA-99AB-D411BC2CDC58}" type="pres">
      <dgm:prSet presAssocID="{1032C8C4-673A-4D83-A972-D9AC2BCADB1F}" presName="parallelogram3" presStyleLbl="alignNode1" presStyleIdx="9" presStyleCnt="21"/>
      <dgm:spPr/>
    </dgm:pt>
    <dgm:pt modelId="{E7A63E04-EF23-4ECF-A0C7-3CA4817E86F6}" type="pres">
      <dgm:prSet presAssocID="{1032C8C4-673A-4D83-A972-D9AC2BCADB1F}" presName="parallelogram4" presStyleLbl="alignNode1" presStyleIdx="10" presStyleCnt="21"/>
      <dgm:spPr/>
    </dgm:pt>
    <dgm:pt modelId="{D438267B-834F-4294-BB7C-916BE135C0A3}" type="pres">
      <dgm:prSet presAssocID="{1032C8C4-673A-4D83-A972-D9AC2BCADB1F}" presName="parallelogram5" presStyleLbl="alignNode1" presStyleIdx="11" presStyleCnt="21"/>
      <dgm:spPr/>
    </dgm:pt>
    <dgm:pt modelId="{89C68E9E-6763-445C-AE59-51736B516C3F}" type="pres">
      <dgm:prSet presAssocID="{1032C8C4-673A-4D83-A972-D9AC2BCADB1F}" presName="parallelogram6" presStyleLbl="alignNode1" presStyleIdx="12" presStyleCnt="21"/>
      <dgm:spPr/>
    </dgm:pt>
    <dgm:pt modelId="{369C70AD-5214-478C-9324-E18BEA2613F2}" type="pres">
      <dgm:prSet presAssocID="{1032C8C4-673A-4D83-A972-D9AC2BCADB1F}" presName="parallelogram7" presStyleLbl="alignNode1" presStyleIdx="13" presStyleCnt="21"/>
      <dgm:spPr/>
    </dgm:pt>
    <dgm:pt modelId="{B10DA601-F4B2-4F89-80F2-3708E9E040A3}" type="pres">
      <dgm:prSet presAssocID="{B2DF27BC-F80E-4BE7-BF4D-8A5A98ADD175}" presName="sibTrans" presStyleCnt="0"/>
      <dgm:spPr/>
    </dgm:pt>
    <dgm:pt modelId="{A2441630-6496-415C-9908-C1BCE7470182}" type="pres">
      <dgm:prSet presAssocID="{646375DA-5096-4F43-A781-0200A73C5BBC}" presName="parenttextcomposite" presStyleCnt="0"/>
      <dgm:spPr/>
    </dgm:pt>
    <dgm:pt modelId="{241C7BD7-1BFD-4B25-9985-0B86072A3B9B}" type="pres">
      <dgm:prSet presAssocID="{646375DA-5096-4F43-A781-0200A73C5BBC}" presName="parenttext" presStyleLbl="revTx" presStyleIdx="2" presStyleCnt="3" custScaleY="13553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56A59-F9D1-4E5B-8E69-8036FDDA93F1}" type="pres">
      <dgm:prSet presAssocID="{646375DA-5096-4F43-A781-0200A73C5BBC}" presName="parallelogramComposite" presStyleCnt="0"/>
      <dgm:spPr/>
    </dgm:pt>
    <dgm:pt modelId="{F91DCFEA-D556-4C4A-8140-E0895E36A8D1}" type="pres">
      <dgm:prSet presAssocID="{646375DA-5096-4F43-A781-0200A73C5BBC}" presName="parallelogram1" presStyleLbl="alignNode1" presStyleIdx="14" presStyleCnt="21"/>
      <dgm:spPr/>
    </dgm:pt>
    <dgm:pt modelId="{F27C0DFC-CCA8-43EB-AE42-76CB56776919}" type="pres">
      <dgm:prSet presAssocID="{646375DA-5096-4F43-A781-0200A73C5BBC}" presName="parallelogram2" presStyleLbl="alignNode1" presStyleIdx="15" presStyleCnt="21"/>
      <dgm:spPr/>
    </dgm:pt>
    <dgm:pt modelId="{F7AD9F21-86B3-4378-8376-63D325D87E54}" type="pres">
      <dgm:prSet presAssocID="{646375DA-5096-4F43-A781-0200A73C5BBC}" presName="parallelogram3" presStyleLbl="alignNode1" presStyleIdx="16" presStyleCnt="21"/>
      <dgm:spPr/>
    </dgm:pt>
    <dgm:pt modelId="{8C4E2EFF-BE72-4837-9F86-8CE8415AE7B6}" type="pres">
      <dgm:prSet presAssocID="{646375DA-5096-4F43-A781-0200A73C5BBC}" presName="parallelogram4" presStyleLbl="alignNode1" presStyleIdx="17" presStyleCnt="21"/>
      <dgm:spPr/>
    </dgm:pt>
    <dgm:pt modelId="{68DCBE0C-EE82-431B-86AE-55FDF6961D0C}" type="pres">
      <dgm:prSet presAssocID="{646375DA-5096-4F43-A781-0200A73C5BBC}" presName="parallelogram5" presStyleLbl="alignNode1" presStyleIdx="18" presStyleCnt="21"/>
      <dgm:spPr/>
    </dgm:pt>
    <dgm:pt modelId="{8842D417-B081-4DCA-AF9D-69EEE64EC361}" type="pres">
      <dgm:prSet presAssocID="{646375DA-5096-4F43-A781-0200A73C5BBC}" presName="parallelogram6" presStyleLbl="alignNode1" presStyleIdx="19" presStyleCnt="21"/>
      <dgm:spPr/>
    </dgm:pt>
    <dgm:pt modelId="{2967A426-D85E-456C-8D3E-FD745848F6A7}" type="pres">
      <dgm:prSet presAssocID="{646375DA-5096-4F43-A781-0200A73C5BBC}" presName="parallelogram7" presStyleLbl="alignNode1" presStyleIdx="20" presStyleCnt="21"/>
      <dgm:spPr/>
    </dgm:pt>
  </dgm:ptLst>
  <dgm:cxnLst>
    <dgm:cxn modelId="{77FC755C-F398-48A7-AA37-1E142D9D5674}" type="presOf" srcId="{6A9F28CD-6500-4C59-8DC3-72E7001BFADA}" destId="{BA0BE6A0-5641-4A73-9198-888136DBF058}" srcOrd="0" destOrd="0" presId="urn:microsoft.com/office/officeart/2008/layout/VerticalAccentList"/>
    <dgm:cxn modelId="{183BD62A-D489-4049-9630-0437070A63CE}" srcId="{F0EF58A0-40D2-4F53-A58B-75BA8B2C4FE1}" destId="{1032C8C4-673A-4D83-A972-D9AC2BCADB1F}" srcOrd="1" destOrd="0" parTransId="{E0E5BBFF-57CA-41A2-B08D-BBAF5A833E09}" sibTransId="{B2DF27BC-F80E-4BE7-BF4D-8A5A98ADD175}"/>
    <dgm:cxn modelId="{C32692F7-C057-4BFA-8B56-BE369798E0A1}" type="presOf" srcId="{646375DA-5096-4F43-A781-0200A73C5BBC}" destId="{241C7BD7-1BFD-4B25-9985-0B86072A3B9B}" srcOrd="0" destOrd="0" presId="urn:microsoft.com/office/officeart/2008/layout/VerticalAccentList"/>
    <dgm:cxn modelId="{27C0ABCD-2CA3-4FFB-B0F8-A4B12EEB6691}" srcId="{F0EF58A0-40D2-4F53-A58B-75BA8B2C4FE1}" destId="{6A9F28CD-6500-4C59-8DC3-72E7001BFADA}" srcOrd="0" destOrd="0" parTransId="{5EF4AA54-1A35-4671-B746-26FDC917BC26}" sibTransId="{CF707F4C-9C61-4D2C-9383-4B2A3D35F494}"/>
    <dgm:cxn modelId="{44712567-F354-4F6E-A757-25F8DEC5157F}" type="presOf" srcId="{F0EF58A0-40D2-4F53-A58B-75BA8B2C4FE1}" destId="{E84CB83A-0339-4E91-AB79-81EBC12C31A1}" srcOrd="0" destOrd="0" presId="urn:microsoft.com/office/officeart/2008/layout/VerticalAccentList"/>
    <dgm:cxn modelId="{CDE4D1ED-E436-4B61-80DA-018F9505A563}" type="presOf" srcId="{1032C8C4-673A-4D83-A972-D9AC2BCADB1F}" destId="{4FF9B61B-D031-4AC0-888E-E83A312CEDF2}" srcOrd="0" destOrd="0" presId="urn:microsoft.com/office/officeart/2008/layout/VerticalAccentList"/>
    <dgm:cxn modelId="{97390077-5129-4160-805F-208BDEF47A90}" srcId="{F0EF58A0-40D2-4F53-A58B-75BA8B2C4FE1}" destId="{646375DA-5096-4F43-A781-0200A73C5BBC}" srcOrd="2" destOrd="0" parTransId="{21310AA3-BF06-4A5A-9910-2B79326CFB83}" sibTransId="{251830F8-E3C9-4B24-BEA0-F5EA05F50A14}"/>
    <dgm:cxn modelId="{53B9EB87-7FF1-41B1-9F15-B50E5AC6DE11}" type="presParOf" srcId="{E84CB83A-0339-4E91-AB79-81EBC12C31A1}" destId="{92222F1A-0144-4A6E-B63E-FCC108225A8B}" srcOrd="0" destOrd="0" presId="urn:microsoft.com/office/officeart/2008/layout/VerticalAccentList"/>
    <dgm:cxn modelId="{548D21BD-C319-4EE0-B787-B59C92115F42}" type="presParOf" srcId="{92222F1A-0144-4A6E-B63E-FCC108225A8B}" destId="{BA0BE6A0-5641-4A73-9198-888136DBF058}" srcOrd="0" destOrd="0" presId="urn:microsoft.com/office/officeart/2008/layout/VerticalAccentList"/>
    <dgm:cxn modelId="{CC08A684-0793-4212-842A-4DEC11F80FCF}" type="presParOf" srcId="{E84CB83A-0339-4E91-AB79-81EBC12C31A1}" destId="{1E86AFE9-876B-44A6-B9E2-7191A2AFEED8}" srcOrd="1" destOrd="0" presId="urn:microsoft.com/office/officeart/2008/layout/VerticalAccentList"/>
    <dgm:cxn modelId="{1C67127E-94D2-4CDF-8C39-2DC38131F7EA}" type="presParOf" srcId="{1E86AFE9-876B-44A6-B9E2-7191A2AFEED8}" destId="{36A299A7-9D7A-493D-A937-7F25D87CAA1D}" srcOrd="0" destOrd="0" presId="urn:microsoft.com/office/officeart/2008/layout/VerticalAccentList"/>
    <dgm:cxn modelId="{1796D208-09D8-40B5-9910-D45AFDCE9002}" type="presParOf" srcId="{1E86AFE9-876B-44A6-B9E2-7191A2AFEED8}" destId="{E8A9956E-A82F-4892-B6E3-AB3450BDA8C8}" srcOrd="1" destOrd="0" presId="urn:microsoft.com/office/officeart/2008/layout/VerticalAccentList"/>
    <dgm:cxn modelId="{11614019-FE49-491E-8088-A01CE869C994}" type="presParOf" srcId="{1E86AFE9-876B-44A6-B9E2-7191A2AFEED8}" destId="{21644985-D446-4891-86D0-698B02842746}" srcOrd="2" destOrd="0" presId="urn:microsoft.com/office/officeart/2008/layout/VerticalAccentList"/>
    <dgm:cxn modelId="{5B93E384-3C80-4EFF-BDA6-AF05819947DA}" type="presParOf" srcId="{1E86AFE9-876B-44A6-B9E2-7191A2AFEED8}" destId="{C19E0112-D8F6-4BAB-8F6A-38EDEBE26090}" srcOrd="3" destOrd="0" presId="urn:microsoft.com/office/officeart/2008/layout/VerticalAccentList"/>
    <dgm:cxn modelId="{48FBA154-6CFD-4B0B-B0A9-C3E9283D1FA6}" type="presParOf" srcId="{1E86AFE9-876B-44A6-B9E2-7191A2AFEED8}" destId="{B2B8C4D3-9492-4073-9BE7-F73384735EDA}" srcOrd="4" destOrd="0" presId="urn:microsoft.com/office/officeart/2008/layout/VerticalAccentList"/>
    <dgm:cxn modelId="{6C38DCFE-7635-4049-B7D7-6E11F45673C2}" type="presParOf" srcId="{1E86AFE9-876B-44A6-B9E2-7191A2AFEED8}" destId="{87DB55C8-87FA-4F1A-B006-AFF2A9561864}" srcOrd="5" destOrd="0" presId="urn:microsoft.com/office/officeart/2008/layout/VerticalAccentList"/>
    <dgm:cxn modelId="{C9BDAB47-A856-448C-A13D-0F55F7050F50}" type="presParOf" srcId="{1E86AFE9-876B-44A6-B9E2-7191A2AFEED8}" destId="{97B6F7F5-4F16-4918-9A5F-A0BDEAAE4FC2}" srcOrd="6" destOrd="0" presId="urn:microsoft.com/office/officeart/2008/layout/VerticalAccentList"/>
    <dgm:cxn modelId="{E4723DFF-D2EE-4070-8EE2-65BA041B24BB}" type="presParOf" srcId="{E84CB83A-0339-4E91-AB79-81EBC12C31A1}" destId="{966AF3C1-896E-4914-8C0B-A1E6AAA306F7}" srcOrd="2" destOrd="0" presId="urn:microsoft.com/office/officeart/2008/layout/VerticalAccentList"/>
    <dgm:cxn modelId="{1FDDB489-9D44-4570-B59E-35468EF24CC3}" type="presParOf" srcId="{E84CB83A-0339-4E91-AB79-81EBC12C31A1}" destId="{5182A337-6C7F-45E8-B3F0-CA236CBF1A2A}" srcOrd="3" destOrd="0" presId="urn:microsoft.com/office/officeart/2008/layout/VerticalAccentList"/>
    <dgm:cxn modelId="{5BE6559B-414A-4DD7-A90B-5EC9A6A7531E}" type="presParOf" srcId="{5182A337-6C7F-45E8-B3F0-CA236CBF1A2A}" destId="{4FF9B61B-D031-4AC0-888E-E83A312CEDF2}" srcOrd="0" destOrd="0" presId="urn:microsoft.com/office/officeart/2008/layout/VerticalAccentList"/>
    <dgm:cxn modelId="{4203799A-E645-42E2-94BA-481F6DCF05C0}" type="presParOf" srcId="{E84CB83A-0339-4E91-AB79-81EBC12C31A1}" destId="{5B8993AE-4E4B-4935-A426-32F87F6B16AF}" srcOrd="4" destOrd="0" presId="urn:microsoft.com/office/officeart/2008/layout/VerticalAccentList"/>
    <dgm:cxn modelId="{057AC194-131A-4F98-A42E-C05CF7907E20}" type="presParOf" srcId="{5B8993AE-4E4B-4935-A426-32F87F6B16AF}" destId="{03FFAD70-F644-4A88-9608-A65854F2F520}" srcOrd="0" destOrd="0" presId="urn:microsoft.com/office/officeart/2008/layout/VerticalAccentList"/>
    <dgm:cxn modelId="{3492ECD9-DB56-4123-94BB-8BD3BDDCCCAC}" type="presParOf" srcId="{5B8993AE-4E4B-4935-A426-32F87F6B16AF}" destId="{A244C0BF-DBA5-4E93-8D4A-39F64E36D4B9}" srcOrd="1" destOrd="0" presId="urn:microsoft.com/office/officeart/2008/layout/VerticalAccentList"/>
    <dgm:cxn modelId="{A1799C16-1286-481C-9439-328F4F32DE9F}" type="presParOf" srcId="{5B8993AE-4E4B-4935-A426-32F87F6B16AF}" destId="{A133DF7B-090E-4BBA-99AB-D411BC2CDC58}" srcOrd="2" destOrd="0" presId="urn:microsoft.com/office/officeart/2008/layout/VerticalAccentList"/>
    <dgm:cxn modelId="{242009E6-FEA3-4692-A206-2EFFC719B8FF}" type="presParOf" srcId="{5B8993AE-4E4B-4935-A426-32F87F6B16AF}" destId="{E7A63E04-EF23-4ECF-A0C7-3CA4817E86F6}" srcOrd="3" destOrd="0" presId="urn:microsoft.com/office/officeart/2008/layout/VerticalAccentList"/>
    <dgm:cxn modelId="{C464BA99-964A-4343-B256-B96E3DB13EB0}" type="presParOf" srcId="{5B8993AE-4E4B-4935-A426-32F87F6B16AF}" destId="{D438267B-834F-4294-BB7C-916BE135C0A3}" srcOrd="4" destOrd="0" presId="urn:microsoft.com/office/officeart/2008/layout/VerticalAccentList"/>
    <dgm:cxn modelId="{367BE279-DA5E-4EC2-8DD0-2F6F7CABEE13}" type="presParOf" srcId="{5B8993AE-4E4B-4935-A426-32F87F6B16AF}" destId="{89C68E9E-6763-445C-AE59-51736B516C3F}" srcOrd="5" destOrd="0" presId="urn:microsoft.com/office/officeart/2008/layout/VerticalAccentList"/>
    <dgm:cxn modelId="{B9A876FF-6133-4D7A-AF81-48079CD668DC}" type="presParOf" srcId="{5B8993AE-4E4B-4935-A426-32F87F6B16AF}" destId="{369C70AD-5214-478C-9324-E18BEA2613F2}" srcOrd="6" destOrd="0" presId="urn:microsoft.com/office/officeart/2008/layout/VerticalAccentList"/>
    <dgm:cxn modelId="{A36148B9-FF30-4B5A-977E-1C91F5609EF8}" type="presParOf" srcId="{E84CB83A-0339-4E91-AB79-81EBC12C31A1}" destId="{B10DA601-F4B2-4F89-80F2-3708E9E040A3}" srcOrd="5" destOrd="0" presId="urn:microsoft.com/office/officeart/2008/layout/VerticalAccentList"/>
    <dgm:cxn modelId="{4E274C7A-DC1A-4589-961E-99F8BFDB4B92}" type="presParOf" srcId="{E84CB83A-0339-4E91-AB79-81EBC12C31A1}" destId="{A2441630-6496-415C-9908-C1BCE7470182}" srcOrd="6" destOrd="0" presId="urn:microsoft.com/office/officeart/2008/layout/VerticalAccentList"/>
    <dgm:cxn modelId="{C922FE44-55A7-43B3-9E47-A25255F81855}" type="presParOf" srcId="{A2441630-6496-415C-9908-C1BCE7470182}" destId="{241C7BD7-1BFD-4B25-9985-0B86072A3B9B}" srcOrd="0" destOrd="0" presId="urn:microsoft.com/office/officeart/2008/layout/VerticalAccentList"/>
    <dgm:cxn modelId="{8E7421CC-AEEE-41F0-AB21-664ABACF7506}" type="presParOf" srcId="{E84CB83A-0339-4E91-AB79-81EBC12C31A1}" destId="{F8F56A59-F9D1-4E5B-8E69-8036FDDA93F1}" srcOrd="7" destOrd="0" presId="urn:microsoft.com/office/officeart/2008/layout/VerticalAccentList"/>
    <dgm:cxn modelId="{192AFEE5-0CD7-42E9-B27D-8669BF2F82A6}" type="presParOf" srcId="{F8F56A59-F9D1-4E5B-8E69-8036FDDA93F1}" destId="{F91DCFEA-D556-4C4A-8140-E0895E36A8D1}" srcOrd="0" destOrd="0" presId="urn:microsoft.com/office/officeart/2008/layout/VerticalAccentList"/>
    <dgm:cxn modelId="{BBB15A74-4773-4F97-BBFD-15F01F95DA26}" type="presParOf" srcId="{F8F56A59-F9D1-4E5B-8E69-8036FDDA93F1}" destId="{F27C0DFC-CCA8-43EB-AE42-76CB56776919}" srcOrd="1" destOrd="0" presId="urn:microsoft.com/office/officeart/2008/layout/VerticalAccentList"/>
    <dgm:cxn modelId="{142F2BA2-C107-447E-A8E8-45708FC46493}" type="presParOf" srcId="{F8F56A59-F9D1-4E5B-8E69-8036FDDA93F1}" destId="{F7AD9F21-86B3-4378-8376-63D325D87E54}" srcOrd="2" destOrd="0" presId="urn:microsoft.com/office/officeart/2008/layout/VerticalAccentList"/>
    <dgm:cxn modelId="{98A496CE-9002-45FC-9350-49B5A8E9120E}" type="presParOf" srcId="{F8F56A59-F9D1-4E5B-8E69-8036FDDA93F1}" destId="{8C4E2EFF-BE72-4837-9F86-8CE8415AE7B6}" srcOrd="3" destOrd="0" presId="urn:microsoft.com/office/officeart/2008/layout/VerticalAccentList"/>
    <dgm:cxn modelId="{0B095DA9-93C7-48A7-BBD5-4550C139AC3C}" type="presParOf" srcId="{F8F56A59-F9D1-4E5B-8E69-8036FDDA93F1}" destId="{68DCBE0C-EE82-431B-86AE-55FDF6961D0C}" srcOrd="4" destOrd="0" presId="urn:microsoft.com/office/officeart/2008/layout/VerticalAccentList"/>
    <dgm:cxn modelId="{4F075CBB-C8B2-4D92-BEA0-F5227E43BF36}" type="presParOf" srcId="{F8F56A59-F9D1-4E5B-8E69-8036FDDA93F1}" destId="{8842D417-B081-4DCA-AF9D-69EEE64EC361}" srcOrd="5" destOrd="0" presId="urn:microsoft.com/office/officeart/2008/layout/VerticalAccentList"/>
    <dgm:cxn modelId="{858A3C4F-BEC1-453D-8F18-967B07594BA8}" type="presParOf" srcId="{F8F56A59-F9D1-4E5B-8E69-8036FDDA93F1}" destId="{2967A426-D85E-456C-8D3E-FD745848F6A7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CD9E-79CB-47F7-AEBE-045848E49BF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0B18-B372-4BC6-8347-1637706A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4343400"/>
          </a:xfrm>
        </p:spPr>
        <p:txBody>
          <a:bodyPr>
            <a:norm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Nhóm 4</a:t>
            </a:r>
            <a:br>
              <a:rPr lang="vi-VN" dirty="0" smtClean="0">
                <a:solidFill>
                  <a:srgbClr val="FF0000"/>
                </a:solidFill>
              </a:rPr>
            </a:br>
            <a:r>
              <a:rPr lang="vi-VN" dirty="0" smtClean="0">
                <a:solidFill>
                  <a:srgbClr val="FF0000"/>
                </a:solidFill>
              </a:rPr>
              <a:t>Bài 2:HÀNG HÓA-TIỀN TỆ- THỊ TRƯỜNG</a:t>
            </a:r>
            <a:br>
              <a:rPr lang="vi-VN" dirty="0" smtClean="0">
                <a:solidFill>
                  <a:srgbClr val="FF0000"/>
                </a:solidFill>
              </a:rPr>
            </a:br>
            <a:r>
              <a:rPr lang="vi-VN" dirty="0" smtClean="0">
                <a:solidFill>
                  <a:srgbClr val="FF0000"/>
                </a:solidFill>
              </a:rPr>
              <a:t>PHẦN 2;TIỀN TỆ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Khi vật ngang giá chung được cố định ở vàng và bạc thì hình thái tiền tệ của giá trị xuất hiện,nhưng vàng có ưu thế hơn nen cuối cùng hình thái tiền tệ được cố định ở vàng</a:t>
            </a:r>
          </a:p>
          <a:p>
            <a:pPr marL="0" indent="0">
              <a:buNone/>
            </a:pPr>
            <a:r>
              <a:rPr lang="vi-VN" dirty="0" smtClean="0"/>
              <a:t>Ví dụ:</a:t>
            </a:r>
          </a:p>
          <a:p>
            <a:pPr marL="0" indent="0">
              <a:buNone/>
            </a:pPr>
            <a:r>
              <a:rPr lang="vi-VN" dirty="0" smtClean="0"/>
              <a:t>1 con gà        =</a:t>
            </a:r>
          </a:p>
          <a:p>
            <a:pPr marL="0" indent="0">
              <a:buNone/>
            </a:pPr>
            <a:r>
              <a:rPr lang="vi-VN" dirty="0" smtClean="0"/>
              <a:t>10kg thóc      =</a:t>
            </a:r>
          </a:p>
          <a:p>
            <a:pPr marL="0" indent="0">
              <a:buNone/>
            </a:pPr>
            <a:r>
              <a:rPr lang="vi-VN" dirty="0" smtClean="0"/>
              <a:t>5kg chè         =</a:t>
            </a:r>
          </a:p>
          <a:p>
            <a:pPr marL="0" indent="0">
              <a:buNone/>
            </a:pPr>
            <a:r>
              <a:rPr lang="vi-VN" dirty="0" smtClean="0"/>
              <a:t>2 cái rìu         =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733800" y="3657600"/>
            <a:ext cx="9144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50089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0,2 gam vàng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4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/>
          <p:cNvSpPr/>
          <p:nvPr/>
        </p:nvSpPr>
        <p:spPr>
          <a:xfrm>
            <a:off x="762000" y="304800"/>
            <a:ext cx="7620000" cy="1676400"/>
          </a:xfrm>
          <a:prstGeom prst="flowChartPunchedTap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Tại sao vàng có được vai trò tiền tệ?</a:t>
            </a:r>
            <a:endParaRPr lang="en-US" dirty="0"/>
          </a:p>
        </p:txBody>
      </p:sp>
      <p:sp>
        <p:nvSpPr>
          <p:cNvPr id="6" name="Flowchart: Preparation 5"/>
          <p:cNvSpPr/>
          <p:nvPr/>
        </p:nvSpPr>
        <p:spPr>
          <a:xfrm>
            <a:off x="381000" y="2286000"/>
            <a:ext cx="3733800" cy="3505200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Vàng là hàng hóa,có giá trị sử dụng và giá trị,đóng vai trò vật ngang giá chung</a:t>
            </a:r>
            <a:endParaRPr lang="en-US" dirty="0"/>
          </a:p>
        </p:txBody>
      </p:sp>
      <p:sp>
        <p:nvSpPr>
          <p:cNvPr id="7" name="Flowchart: Preparation 6"/>
          <p:cNvSpPr/>
          <p:nvPr/>
        </p:nvSpPr>
        <p:spPr>
          <a:xfrm>
            <a:off x="4953000" y="2286000"/>
            <a:ext cx="3733800" cy="3505200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Vàng có thuộc tính tự nhiên đặc biệt thích hợp với vai trò làm tiền tệ như:thuần nhất,không hư hỏng,dễ chia nhỏ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1"/>
            <a:ext cx="73914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Bản chất của tiền tệ:</a:t>
            </a:r>
          </a:p>
          <a:p>
            <a:pPr marL="0" indent="0">
              <a:buNone/>
            </a:pPr>
            <a:r>
              <a:rPr lang="vi-VN" dirty="0" smtClean="0"/>
              <a:t>-Là hàng hóa đặc biệt làm vật ngang giá cho tất cả các hàng hóa</a:t>
            </a:r>
          </a:p>
          <a:p>
            <a:pPr marL="0" indent="0">
              <a:buNone/>
            </a:pPr>
            <a:r>
              <a:rPr lang="vi-VN" dirty="0" smtClean="0"/>
              <a:t>-Là sự thể hiện chung của giá trị,biểu lộ mối quan hệ giữa người sản xuất và hàng hóa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28600" y="457200"/>
            <a:ext cx="1066800" cy="8382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267200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55" y="4114800"/>
            <a:ext cx="3767445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8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0000"/>
                </a:solidFill>
              </a:rPr>
              <a:t>2)Các chức năng của tiền tệ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endCxn id="17" idx="7"/>
          </p:cNvCxnSpPr>
          <p:nvPr/>
        </p:nvCxnSpPr>
        <p:spPr>
          <a:xfrm flipH="1">
            <a:off x="1823056" y="1417638"/>
            <a:ext cx="2729350" cy="148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49860" y="1453337"/>
            <a:ext cx="1577906" cy="2503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>
            <a:off x="4572000" y="1417638"/>
            <a:ext cx="14843" cy="3421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4572000" y="1417638"/>
            <a:ext cx="1656874" cy="251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572000" y="1417638"/>
            <a:ext cx="3048000" cy="1706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7200" y="2667000"/>
            <a:ext cx="16002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Thước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giá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trị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7174" y="5106423"/>
            <a:ext cx="112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tiện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cất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trữ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8634" y="4415501"/>
            <a:ext cx="140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tiện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41771" y="328690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Tiền</a:t>
            </a:r>
            <a:r>
              <a:rPr lang="en-US" b="1" dirty="0" smtClean="0"/>
              <a:t> </a:t>
            </a:r>
            <a:r>
              <a:rPr lang="en-US" b="1" dirty="0" err="1" smtClean="0"/>
              <a:t>tệ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giới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2145297" y="3969612"/>
            <a:ext cx="1578276" cy="1598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31073" y="4377954"/>
            <a:ext cx="1437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/>
              <a:t>Phương tiện lưu thông</a:t>
            </a:r>
          </a:p>
        </p:txBody>
      </p:sp>
      <p:sp>
        <p:nvSpPr>
          <p:cNvPr id="31" name="Oval 30"/>
          <p:cNvSpPr/>
          <p:nvPr/>
        </p:nvSpPr>
        <p:spPr>
          <a:xfrm>
            <a:off x="3771900" y="4841796"/>
            <a:ext cx="1600200" cy="15001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/>
          <p:cNvSpPr/>
          <p:nvPr/>
        </p:nvSpPr>
        <p:spPr>
          <a:xfrm>
            <a:off x="5518467" y="3969612"/>
            <a:ext cx="1524000" cy="15381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/>
          <p:cNvSpPr/>
          <p:nvPr/>
        </p:nvSpPr>
        <p:spPr>
          <a:xfrm>
            <a:off x="7413171" y="2925913"/>
            <a:ext cx="1524000" cy="1452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Cảm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cô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đã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lắng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nghe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</a:t>
            </a:r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</a:t>
            </a:r>
            <a:r>
              <a:rPr lang="en-US" dirty="0" err="1" smtClean="0"/>
              <a:t>Quách</a:t>
            </a:r>
            <a:r>
              <a:rPr lang="en-US" dirty="0" smtClean="0"/>
              <a:t> </a:t>
            </a:r>
            <a:r>
              <a:rPr lang="en-US" dirty="0" err="1" smtClean="0"/>
              <a:t>Huyền</a:t>
            </a:r>
            <a:r>
              <a:rPr lang="en-US" dirty="0" smtClean="0"/>
              <a:t> My</a:t>
            </a:r>
          </a:p>
          <a:p>
            <a:pPr marL="0" indent="0" algn="ctr">
              <a:buNone/>
            </a:pPr>
            <a:r>
              <a:rPr lang="en-US" dirty="0" smtClean="0"/>
              <a:t>-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vi-VN" dirty="0">
                <a:solidFill>
                  <a:srgbClr val="FF0000"/>
                </a:solidFill>
              </a:rPr>
              <a:t>1</a:t>
            </a:r>
            <a:r>
              <a:rPr lang="vi-VN" dirty="0" smtClean="0">
                <a:solidFill>
                  <a:srgbClr val="FF0000"/>
                </a:solidFill>
              </a:rPr>
              <a:t>)Nguồn gốc và bản chất của tiền tệ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827639" y="1143000"/>
            <a:ext cx="4343400" cy="3048000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/>
              <a:t>Tiền tệ xuất hiện khi nào?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485222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Lịch sử phát triển của các hình thái giá trị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066800"/>
            <a:ext cx="46482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Hình thái tiền tệ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2667000"/>
            <a:ext cx="46482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Hình thái giá trị chung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4267200"/>
            <a:ext cx="4648200" cy="9906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Hình thái giá trị đầy đủ hay mở rộng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57400" y="5791200"/>
            <a:ext cx="46482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Hình thái giá trị giản đơn hay ngẫu nhiên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4381500" y="5257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V="1">
            <a:off x="4381500" y="3581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V="1">
            <a:off x="4381500" y="1981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6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a)Hình thái giá trị giản đơn hay ngẫu nhiên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86949138"/>
              </p:ext>
            </p:extLst>
          </p:nvPr>
        </p:nvGraphicFramePr>
        <p:xfrm>
          <a:off x="0" y="1236406"/>
          <a:ext cx="6858000" cy="525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Callout 7"/>
          <p:cNvSpPr/>
          <p:nvPr/>
        </p:nvSpPr>
        <p:spPr>
          <a:xfrm>
            <a:off x="5486400" y="1236406"/>
            <a:ext cx="3352800" cy="1752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Hình thái giá trị giản đơn xuất hiện khi nào?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tx2">
                    <a:lumMod val="75000"/>
                  </a:schemeClr>
                </a:solidFill>
              </a:rPr>
              <a:t>Bản chất:Trao đổi trực tiếp hàng lấy hàng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0000"/>
                </a:solidFill>
              </a:rPr>
              <a:t>Ví 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5257800"/>
            <a:ext cx="7315200" cy="109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dirty="0" smtClean="0"/>
              <a:t>Ở đây giá trị của gà được biểu hiện ở thóc còn thóc là phương tiện để biểu hiện giá trị của gà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9" y="1447800"/>
            <a:ext cx="39623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37337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qual 3"/>
          <p:cNvSpPr/>
          <p:nvPr/>
        </p:nvSpPr>
        <p:spPr>
          <a:xfrm>
            <a:off x="4190999" y="2819400"/>
            <a:ext cx="990601" cy="685800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5639" y="5257800"/>
            <a:ext cx="1039761" cy="381000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b)Hình thái giá trị đầy đủ hay mở rộng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solidFill>
                  <a:schemeClr val="tx2">
                    <a:lumMod val="75000"/>
                  </a:schemeClr>
                </a:solidFill>
              </a:rPr>
              <a:t>Bản chất:Trao đổi trực tiếp hàng lấy hàng</a:t>
            </a:r>
          </a:p>
          <a:p>
            <a:pPr marL="0" indent="0">
              <a:buNone/>
            </a:pPr>
            <a:r>
              <a:rPr lang="vi-VN" dirty="0" smtClean="0"/>
              <a:t>Khi sản xuất hàng hóa phát triển,một hàng hóa có thể trao đổi với nhiều hàng hóa khác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581400"/>
            <a:ext cx="2667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r>
              <a:rPr lang="vi-VN" sz="2800" dirty="0" smtClean="0"/>
              <a:t>1 con gà          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3810000" y="3810000"/>
            <a:ext cx="5334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4191000"/>
            <a:ext cx="30652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=10kg thóc</a:t>
            </a:r>
          </a:p>
          <a:p>
            <a:r>
              <a:rPr lang="vi-VN" sz="2400" dirty="0" smtClean="0"/>
              <a:t>=5kg chè</a:t>
            </a:r>
          </a:p>
          <a:p>
            <a:r>
              <a:rPr lang="vi-VN" sz="2400" dirty="0" smtClean="0"/>
              <a:t>=2 cái rìu</a:t>
            </a:r>
          </a:p>
          <a:p>
            <a:r>
              <a:rPr lang="vi-VN" sz="2400" dirty="0" smtClean="0"/>
              <a:t>=0,2g vàng</a:t>
            </a:r>
          </a:p>
          <a:p>
            <a:endParaRPr lang="vi-VN" dirty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90" y="3559277"/>
            <a:ext cx="396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37" y="533400"/>
            <a:ext cx="299566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"/>
            <a:ext cx="312419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qual 3"/>
          <p:cNvSpPr/>
          <p:nvPr/>
        </p:nvSpPr>
        <p:spPr>
          <a:xfrm>
            <a:off x="1276095" y="3111909"/>
            <a:ext cx="1313835" cy="894735"/>
          </a:xfrm>
          <a:prstGeom prst="mathEqual">
            <a:avLst>
              <a:gd name="adj1" fmla="val 23520"/>
              <a:gd name="adj2" fmla="val 19355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qual 4"/>
          <p:cNvSpPr/>
          <p:nvPr/>
        </p:nvSpPr>
        <p:spPr>
          <a:xfrm>
            <a:off x="6934200" y="2971800"/>
            <a:ext cx="1143000" cy="828368"/>
          </a:xfrm>
          <a:prstGeom prst="mathEqual">
            <a:avLst>
              <a:gd name="adj1" fmla="val 23520"/>
              <a:gd name="adj2" fmla="val 10682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vi-VN" dirty="0" smtClean="0">
                <a:solidFill>
                  <a:srgbClr val="FF0000"/>
                </a:solidFill>
              </a:rPr>
              <a:t>c)Hình thái giá trị chung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7555"/>
            <a:ext cx="8229600" cy="3391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</a:rPr>
              <a:t>Bản chất:Trao đổi gián tiếp thông qua 1 hàng hóa             làm vật ngang giá chung</a:t>
            </a:r>
          </a:p>
          <a:p>
            <a:pPr marL="0" indent="0">
              <a:buNone/>
            </a:pPr>
            <a:r>
              <a:rPr lang="vi-VN" sz="2800" dirty="0" smtClean="0"/>
              <a:t>1 con gà  =</a:t>
            </a:r>
          </a:p>
          <a:p>
            <a:pPr marL="0" indent="0">
              <a:buNone/>
            </a:pPr>
            <a:r>
              <a:rPr lang="vi-VN" sz="2800" dirty="0" smtClean="0"/>
              <a:t>10kg thóc   =</a:t>
            </a:r>
          </a:p>
          <a:p>
            <a:pPr marL="0" indent="0">
              <a:buNone/>
            </a:pPr>
            <a:r>
              <a:rPr lang="vi-VN" sz="2800" dirty="0" smtClean="0"/>
              <a:t>5kg chè   =</a:t>
            </a:r>
          </a:p>
          <a:p>
            <a:pPr marL="0" indent="0">
              <a:buNone/>
            </a:pPr>
            <a:r>
              <a:rPr lang="vi-VN" sz="2800" dirty="0" smtClean="0"/>
              <a:t>2 cái rìu    =</a:t>
            </a:r>
            <a:endParaRPr lang="en-US" sz="2800" dirty="0"/>
          </a:p>
        </p:txBody>
      </p:sp>
      <p:sp>
        <p:nvSpPr>
          <p:cNvPr id="4" name="Right Brace 3"/>
          <p:cNvSpPr/>
          <p:nvPr/>
        </p:nvSpPr>
        <p:spPr>
          <a:xfrm>
            <a:off x="3048000" y="2590800"/>
            <a:ext cx="533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3173968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/>
              <a:t>1m vải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1816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Ở đây,giá trị của các hàng hóa được thể hiện ở một hàng hóa đóng vai trò vật ngang giá chung là vải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04800" y="5105400"/>
            <a:ext cx="1066800" cy="6763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0000"/>
                </a:solidFill>
              </a:rPr>
              <a:t>d)Hình thái tiền tệ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267200"/>
            <a:ext cx="7543800" cy="1782763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Trao đổi giữa các địa phương khó khăn,đòi hỏi phải có 1 vật ngang giá chung thống nhất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33400" y="1447800"/>
            <a:ext cx="3810000" cy="1600200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HÌnh thái tiền tệ xuất hiện khi nào?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5105400" y="1447800"/>
            <a:ext cx="3657600" cy="1600200"/>
          </a:xfrm>
          <a:prstGeom prst="cloud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Khi lực lượng sản xuất và phân công lao động phát triển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52400" y="4267200"/>
            <a:ext cx="11430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4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29398</TotalTime>
  <Words>500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Nhóm 4 Bài 2:HÀNG HÓA-TIỀN TỆ- THỊ TRƯỜNG PHẦN 2;TIỀN TỆ</vt:lpstr>
      <vt:lpstr>1)Nguồn gốc và bản chất của tiền tệ</vt:lpstr>
      <vt:lpstr>Lịch sử phát triển của các hình thái giá trị</vt:lpstr>
      <vt:lpstr>a)Hình thái giá trị giản đơn hay ngẫu nhiên</vt:lpstr>
      <vt:lpstr>Ví dụ</vt:lpstr>
      <vt:lpstr>b)Hình thái giá trị đầy đủ hay mở rộng</vt:lpstr>
      <vt:lpstr>PowerPoint Presentation</vt:lpstr>
      <vt:lpstr>c)Hình thái giá trị chung</vt:lpstr>
      <vt:lpstr>d)Hình thái tiền tệ</vt:lpstr>
      <vt:lpstr>PowerPoint Presentation</vt:lpstr>
      <vt:lpstr>PowerPoint Presentation</vt:lpstr>
      <vt:lpstr>PowerPoint Presentation</vt:lpstr>
      <vt:lpstr>2)Các chức năng của tiền tệ</vt:lpstr>
      <vt:lpstr>Cảm ơn cô và các bạn đã lắng nghe!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Nhom</dc:title>
  <dc:creator>AHIEULINH</dc:creator>
  <cp:lastModifiedBy>AHIEULINH</cp:lastModifiedBy>
  <cp:revision>30</cp:revision>
  <dcterms:created xsi:type="dcterms:W3CDTF">2018-09-19T13:56:14Z</dcterms:created>
  <dcterms:modified xsi:type="dcterms:W3CDTF">2018-11-25T15:55:15Z</dcterms:modified>
</cp:coreProperties>
</file>