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5" r:id="rId9"/>
    <p:sldId id="263" r:id="rId10"/>
    <p:sldId id="264" r:id="rId11"/>
    <p:sldId id="267"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6B5DF682-0B17-45F7-A197-1D392B324789}" type="datetimeFigureOut">
              <a:rPr lang="en-US" smtClean="0"/>
              <a:t>3/1/2018</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98B39BBD-FE08-41C4-B6D7-78BAE8214E5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5DF682-0B17-45F7-A197-1D392B324789}"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39BBD-FE08-41C4-B6D7-78BAE8214E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5DF682-0B17-45F7-A197-1D392B324789}"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39BBD-FE08-41C4-B6D7-78BAE8214E5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6B5DF682-0B17-45F7-A197-1D392B324789}" type="datetimeFigureOut">
              <a:rPr lang="en-US" smtClean="0"/>
              <a:t>3/1/2018</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98B39BBD-FE08-41C4-B6D7-78BAE8214E5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6B5DF682-0B17-45F7-A197-1D392B324789}" type="datetimeFigureOut">
              <a:rPr lang="en-US" smtClean="0"/>
              <a:t>3/1/2018</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98B39BBD-FE08-41C4-B6D7-78BAE8214E5E}"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6B5DF682-0B17-45F7-A197-1D392B324789}" type="datetimeFigureOut">
              <a:rPr lang="en-US" smtClean="0"/>
              <a:t>3/1/2018</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98B39BBD-FE08-41C4-B6D7-78BAE8214E5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6B5DF682-0B17-45F7-A197-1D392B324789}"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98B39BBD-FE08-41C4-B6D7-78BAE8214E5E}"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B5DF682-0B17-45F7-A197-1D392B324789}" type="datetimeFigureOut">
              <a:rPr lang="en-US" smtClean="0"/>
              <a:t>3/1/2018</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39BBD-FE08-41C4-B6D7-78BAE8214E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B5DF682-0B17-45F7-A197-1D392B324789}" type="datetimeFigureOut">
              <a:rPr lang="en-US" smtClean="0"/>
              <a:t>3/1/2018</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39BBD-FE08-41C4-B6D7-78BAE8214E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6B5DF682-0B17-45F7-A197-1D392B324789}" type="datetimeFigureOut">
              <a:rPr lang="en-US" smtClean="0"/>
              <a:t>3/1/2018</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39BBD-FE08-41C4-B6D7-78BAE8214E5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6B5DF682-0B17-45F7-A197-1D392B324789}"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98B39BBD-FE08-41C4-B6D7-78BAE8214E5E}"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6B5DF682-0B17-45F7-A197-1D392B324789}" type="datetimeFigureOut">
              <a:rPr lang="en-US" smtClean="0"/>
              <a:t>3/1/2018</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98B39BBD-FE08-41C4-B6D7-78BAE8214E5E}"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2800" y="3048000"/>
            <a:ext cx="5410200" cy="1143000"/>
          </a:xfrm>
        </p:spPr>
        <p:txBody>
          <a:bodyPr/>
          <a:lstStyle/>
          <a:p>
            <a:r>
              <a:rPr lang="en-US" dirty="0" smtClean="0"/>
              <a:t>-HOÀNG ĐỨC LƯƠNG-</a:t>
            </a:r>
            <a:endParaRPr lang="en-US" dirty="0"/>
          </a:p>
        </p:txBody>
      </p:sp>
      <p:sp>
        <p:nvSpPr>
          <p:cNvPr id="3" name="Subtitle 2"/>
          <p:cNvSpPr>
            <a:spLocks noGrp="1"/>
          </p:cNvSpPr>
          <p:nvPr>
            <p:ph type="subTitle" idx="1"/>
          </p:nvPr>
        </p:nvSpPr>
        <p:spPr>
          <a:xfrm>
            <a:off x="381000" y="457200"/>
            <a:ext cx="8458200" cy="2362200"/>
          </a:xfrm>
        </p:spPr>
        <p:txBody>
          <a:bodyPr>
            <a:normAutofit/>
          </a:bodyPr>
          <a:lstStyle/>
          <a:p>
            <a:pPr algn="ctr"/>
            <a:r>
              <a:rPr lang="en-US" sz="5400" dirty="0" smtClean="0">
                <a:latin typeface="Brush Script MT" pitchFamily="66" charset="0"/>
              </a:rPr>
              <a:t>TỰA “TRÍCH DIỄM THI TẬP”</a:t>
            </a:r>
            <a:endParaRPr lang="en-US" sz="5400" dirty="0">
              <a:latin typeface="Brush Script MT" pitchFamily="66" charset="0"/>
            </a:endParaRPr>
          </a:p>
        </p:txBody>
      </p:sp>
    </p:spTree>
    <p:extLst>
      <p:ext uri="{BB962C8B-B14F-4D97-AF65-F5344CB8AC3E}">
        <p14:creationId xmlns:p14="http://schemas.microsoft.com/office/powerpoint/2010/main" val="2959133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110343" y="1143000"/>
            <a:ext cx="2909455" cy="83820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Tìm kiếm, thu thập thơ các đời trước ở khắp nơi</a:t>
            </a:r>
            <a:endParaRPr lang="en-US" dirty="0"/>
          </a:p>
        </p:txBody>
      </p:sp>
      <p:sp>
        <p:nvSpPr>
          <p:cNvPr id="6" name="Subtitle 5"/>
          <p:cNvSpPr>
            <a:spLocks noGrp="1"/>
          </p:cNvSpPr>
          <p:nvPr>
            <p:ph type="subTitle" idx="1"/>
          </p:nvPr>
        </p:nvSpPr>
        <p:spPr>
          <a:xfrm>
            <a:off x="335970" y="267929"/>
            <a:ext cx="8458200" cy="838200"/>
          </a:xfrm>
        </p:spPr>
        <p:txBody>
          <a:bodyPr>
            <a:noAutofit/>
          </a:bodyPr>
          <a:lstStyle/>
          <a:p>
            <a:pPr algn="ctr"/>
            <a:r>
              <a:rPr lang="en-US" sz="5400" dirty="0" smtClean="0">
                <a:solidFill>
                  <a:srgbClr val="C00000"/>
                </a:solidFill>
              </a:rPr>
              <a:t> </a:t>
            </a:r>
            <a:r>
              <a:rPr lang="en-US" sz="5400" dirty="0" err="1" smtClean="0">
                <a:solidFill>
                  <a:srgbClr val="C00000"/>
                </a:solidFill>
                <a:latin typeface="Algerian" pitchFamily="82" charset="0"/>
              </a:rPr>
              <a:t>Quá</a:t>
            </a:r>
            <a:r>
              <a:rPr lang="en-US" sz="5400" dirty="0" smtClean="0">
                <a:solidFill>
                  <a:srgbClr val="C00000"/>
                </a:solidFill>
                <a:latin typeface="Algerian" pitchFamily="82" charset="0"/>
              </a:rPr>
              <a:t> </a:t>
            </a:r>
            <a:r>
              <a:rPr lang="en-US" sz="5400" dirty="0" err="1" smtClean="0">
                <a:solidFill>
                  <a:srgbClr val="C00000"/>
                </a:solidFill>
                <a:latin typeface="Algerian" pitchFamily="82" charset="0"/>
              </a:rPr>
              <a:t>trình</a:t>
            </a:r>
            <a:r>
              <a:rPr lang="en-US" sz="5400" dirty="0" smtClean="0">
                <a:solidFill>
                  <a:srgbClr val="C00000"/>
                </a:solidFill>
                <a:latin typeface="Algerian" pitchFamily="82" charset="0"/>
              </a:rPr>
              <a:t> </a:t>
            </a:r>
            <a:r>
              <a:rPr lang="en-US" sz="5400" dirty="0" err="1" smtClean="0">
                <a:solidFill>
                  <a:srgbClr val="C00000"/>
                </a:solidFill>
                <a:latin typeface="Algerian" pitchFamily="82" charset="0"/>
              </a:rPr>
              <a:t>hoàn</a:t>
            </a:r>
            <a:r>
              <a:rPr lang="en-US" sz="5400" dirty="0" smtClean="0">
                <a:solidFill>
                  <a:srgbClr val="C00000"/>
                </a:solidFill>
                <a:latin typeface="Algerian" pitchFamily="82" charset="0"/>
              </a:rPr>
              <a:t> </a:t>
            </a:r>
            <a:r>
              <a:rPr lang="en-US" sz="5400" dirty="0" err="1" smtClean="0">
                <a:solidFill>
                  <a:srgbClr val="C00000"/>
                </a:solidFill>
                <a:latin typeface="Algerian" pitchFamily="82" charset="0"/>
              </a:rPr>
              <a:t>thành</a:t>
            </a:r>
            <a:r>
              <a:rPr lang="en-US" sz="5400" dirty="0" smtClean="0">
                <a:solidFill>
                  <a:srgbClr val="C00000"/>
                </a:solidFill>
                <a:latin typeface="Algerian" pitchFamily="82" charset="0"/>
              </a:rPr>
              <a:t> </a:t>
            </a:r>
            <a:endParaRPr lang="en-US" sz="5400" dirty="0">
              <a:solidFill>
                <a:srgbClr val="C00000"/>
              </a:solidFill>
              <a:latin typeface="Algerian" pitchFamily="82" charset="0"/>
            </a:endParaRPr>
          </a:p>
        </p:txBody>
      </p:sp>
      <p:sp>
        <p:nvSpPr>
          <p:cNvPr id="10" name="Oval 9"/>
          <p:cNvSpPr/>
          <p:nvPr/>
        </p:nvSpPr>
        <p:spPr>
          <a:xfrm>
            <a:off x="3110344" y="2337955"/>
            <a:ext cx="2909455" cy="952500"/>
          </a:xfrm>
          <a:prstGeom prst="ellipse">
            <a:avLst/>
          </a:prstGeom>
          <a:solidFill>
            <a:schemeClr val="accent2">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sưu tầm thêm những bài thơ hay đương thời</a:t>
            </a:r>
            <a:endParaRPr lang="en-US" dirty="0"/>
          </a:p>
        </p:txBody>
      </p:sp>
      <p:cxnSp>
        <p:nvCxnSpPr>
          <p:cNvPr id="32" name="Straight Arrow Connector 31"/>
          <p:cNvCxnSpPr>
            <a:stCxn id="10" idx="4"/>
          </p:cNvCxnSpPr>
          <p:nvPr/>
        </p:nvCxnSpPr>
        <p:spPr>
          <a:xfrm>
            <a:off x="4565072" y="3290455"/>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10344" y="3532910"/>
            <a:ext cx="2909455" cy="119149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phụ chép những bài thơ do H</a:t>
            </a:r>
            <a:r>
              <a:rPr lang="en-US" dirty="0" err="1" smtClean="0"/>
              <a:t>oàng</a:t>
            </a:r>
            <a:r>
              <a:rPr lang="en-US" dirty="0" smtClean="0"/>
              <a:t> </a:t>
            </a:r>
            <a:r>
              <a:rPr lang="en-US" dirty="0" err="1" smtClean="0"/>
              <a:t>Đức</a:t>
            </a:r>
            <a:r>
              <a:rPr lang="en-US" dirty="0" smtClean="0"/>
              <a:t> </a:t>
            </a:r>
            <a:r>
              <a:rPr lang="en-US" dirty="0" err="1" smtClean="0"/>
              <a:t>Lương</a:t>
            </a:r>
            <a:r>
              <a:rPr lang="vi-VN" dirty="0" smtClean="0"/>
              <a:t> sáng tác</a:t>
            </a:r>
            <a:endParaRPr lang="en-US" dirty="0"/>
          </a:p>
        </p:txBody>
      </p:sp>
      <p:sp>
        <p:nvSpPr>
          <p:cNvPr id="37" name="TextBox 36"/>
          <p:cNvSpPr txBox="1"/>
          <p:nvPr/>
        </p:nvSpPr>
        <p:spPr>
          <a:xfrm>
            <a:off x="914400" y="5288340"/>
            <a:ext cx="7696200" cy="1569660"/>
          </a:xfrm>
          <a:prstGeom prst="rect">
            <a:avLst/>
          </a:prstGeom>
          <a:noFill/>
        </p:spPr>
        <p:txBody>
          <a:bodyPr wrap="square" rtlCol="0">
            <a:spAutoFit/>
          </a:bodyPr>
          <a:lstStyle/>
          <a:p>
            <a:r>
              <a:rPr lang="vi-VN" sz="2400" dirty="0" smtClean="0"/>
              <a:t>*</a:t>
            </a:r>
            <a:r>
              <a:rPr lang="en-US" sz="2400" dirty="0" smtClean="0"/>
              <a:t> </a:t>
            </a:r>
            <a:r>
              <a:rPr lang="en-US" sz="2400" dirty="0" err="1" smtClean="0"/>
              <a:t>Nhận</a:t>
            </a:r>
            <a:r>
              <a:rPr lang="en-US" sz="2400" dirty="0" smtClean="0"/>
              <a:t> </a:t>
            </a:r>
            <a:r>
              <a:rPr lang="en-US" sz="2400" dirty="0" err="1" smtClean="0"/>
              <a:t>xét</a:t>
            </a:r>
            <a:r>
              <a:rPr lang="vi-VN" sz="2400" dirty="0" smtClean="0"/>
              <a:t>: công việc đầy </a:t>
            </a:r>
            <a:r>
              <a:rPr lang="vi-VN" sz="2400" dirty="0" smtClean="0">
                <a:solidFill>
                  <a:srgbClr val="FF0000"/>
                </a:solidFill>
              </a:rPr>
              <a:t>khó khăn, vất vả.</a:t>
            </a:r>
            <a:r>
              <a:rPr lang="vi-VN" sz="2400" dirty="0" smtClean="0"/>
              <a:t> Nhưng nhờ ý chí bền nên H</a:t>
            </a:r>
            <a:r>
              <a:rPr lang="en-US" sz="2400" dirty="0" err="1" smtClean="0"/>
              <a:t>oàng</a:t>
            </a:r>
            <a:r>
              <a:rPr lang="en-US" sz="2400" dirty="0" smtClean="0"/>
              <a:t> </a:t>
            </a:r>
            <a:r>
              <a:rPr lang="en-US" sz="2400" dirty="0" err="1" smtClean="0"/>
              <a:t>Đức</a:t>
            </a:r>
            <a:r>
              <a:rPr lang="en-US" sz="2400" dirty="0" smtClean="0"/>
              <a:t> </a:t>
            </a:r>
            <a:r>
              <a:rPr lang="en-US" sz="2400" dirty="0" err="1" smtClean="0"/>
              <a:t>Lương</a:t>
            </a:r>
            <a:r>
              <a:rPr lang="vi-VN" sz="2400" dirty="0" smtClean="0"/>
              <a:t> đã thành công</a:t>
            </a:r>
          </a:p>
          <a:p>
            <a:r>
              <a:rPr lang="vi-VN" sz="2400" dirty="0" smtClean="0"/>
              <a:t>=&gt; Thấy được </a:t>
            </a:r>
            <a:r>
              <a:rPr lang="vi-VN" sz="2400" dirty="0" smtClean="0">
                <a:solidFill>
                  <a:srgbClr val="FF0000"/>
                </a:solidFill>
              </a:rPr>
              <a:t>sự tâm huyết</a:t>
            </a:r>
            <a:r>
              <a:rPr lang="en-US" sz="2400" dirty="0">
                <a:solidFill>
                  <a:srgbClr val="FF0000"/>
                </a:solidFill>
              </a:rPr>
              <a:t> </a:t>
            </a:r>
            <a:r>
              <a:rPr lang="vi-VN" sz="2400" dirty="0" smtClean="0"/>
              <a:t>của ông với việc ghi chép thơ văn của đất nước</a:t>
            </a:r>
            <a:endParaRPr lang="en-US" sz="2400" dirty="0"/>
          </a:p>
        </p:txBody>
      </p:sp>
      <p:cxnSp>
        <p:nvCxnSpPr>
          <p:cNvPr id="3" name="Straight Arrow Connector 2"/>
          <p:cNvCxnSpPr>
            <a:stCxn id="4" idx="4"/>
            <a:endCxn id="10" idx="0"/>
          </p:cNvCxnSpPr>
          <p:nvPr/>
        </p:nvCxnSpPr>
        <p:spPr>
          <a:xfrm>
            <a:off x="4565071" y="1981200"/>
            <a:ext cx="1" cy="356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391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nghệ</a:t>
            </a:r>
            <a:r>
              <a:rPr lang="en-US" dirty="0" smtClean="0"/>
              <a:t> </a:t>
            </a:r>
            <a:r>
              <a:rPr lang="en-US" dirty="0" err="1" smtClean="0"/>
              <a:t>thuật</a:t>
            </a:r>
            <a:r>
              <a:rPr lang="en-US" dirty="0" smtClean="0"/>
              <a:t> </a:t>
            </a:r>
            <a:r>
              <a:rPr lang="en-US" dirty="0" err="1" smtClean="0"/>
              <a:t>và</a:t>
            </a:r>
            <a:r>
              <a:rPr lang="en-US" dirty="0" smtClean="0"/>
              <a:t> </a:t>
            </a:r>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r>
              <a:rPr lang="en-US" dirty="0"/>
              <a:t> </a:t>
            </a:r>
            <a:r>
              <a:rPr lang="en-US" dirty="0" err="1" smtClean="0"/>
              <a:t>Nghệ</a:t>
            </a:r>
            <a:r>
              <a:rPr lang="en-US" dirty="0" smtClean="0"/>
              <a:t> </a:t>
            </a:r>
            <a:r>
              <a:rPr lang="en-US" dirty="0" err="1" smtClean="0"/>
              <a:t>thuật</a:t>
            </a:r>
            <a:r>
              <a:rPr lang="en-US" dirty="0" smtClean="0"/>
              <a:t>:</a:t>
            </a:r>
          </a:p>
          <a:p>
            <a:pPr>
              <a:buFontTx/>
              <a:buChar char="-"/>
            </a:pPr>
            <a:r>
              <a:rPr lang="en-US" dirty="0" err="1" smtClean="0"/>
              <a:t>Lập</a:t>
            </a:r>
            <a:r>
              <a:rPr lang="en-US" dirty="0" smtClean="0"/>
              <a:t> </a:t>
            </a:r>
            <a:r>
              <a:rPr lang="en-US" dirty="0" err="1" smtClean="0"/>
              <a:t>luận</a:t>
            </a:r>
            <a:r>
              <a:rPr lang="en-US" dirty="0" smtClean="0"/>
              <a:t> </a:t>
            </a:r>
            <a:r>
              <a:rPr lang="en-US" dirty="0" err="1" smtClean="0"/>
              <a:t>chặt</a:t>
            </a:r>
            <a:r>
              <a:rPr lang="en-US" dirty="0" smtClean="0"/>
              <a:t> </a:t>
            </a:r>
            <a:r>
              <a:rPr lang="en-US" dirty="0" err="1" smtClean="0"/>
              <a:t>chẽ</a:t>
            </a:r>
            <a:endParaRPr lang="en-US" dirty="0" smtClean="0"/>
          </a:p>
          <a:p>
            <a:pPr>
              <a:buFontTx/>
              <a:buChar char="-"/>
            </a:pPr>
            <a:r>
              <a:rPr lang="en-US" dirty="0" err="1" smtClean="0"/>
              <a:t>Chất</a:t>
            </a:r>
            <a:r>
              <a:rPr lang="en-US" dirty="0" smtClean="0"/>
              <a:t> </a:t>
            </a:r>
            <a:r>
              <a:rPr lang="en-US" dirty="0" err="1" smtClean="0"/>
              <a:t>nghị</a:t>
            </a:r>
            <a:r>
              <a:rPr lang="en-US" dirty="0" smtClean="0"/>
              <a:t> </a:t>
            </a:r>
            <a:r>
              <a:rPr lang="en-US" dirty="0" err="1" smtClean="0"/>
              <a:t>luận</a:t>
            </a:r>
            <a:r>
              <a:rPr lang="en-US" dirty="0" smtClean="0"/>
              <a:t> </a:t>
            </a:r>
            <a:r>
              <a:rPr lang="en-US" dirty="0" err="1" smtClean="0"/>
              <a:t>và</a:t>
            </a:r>
            <a:r>
              <a:rPr lang="en-US" dirty="0" smtClean="0"/>
              <a:t> </a:t>
            </a:r>
            <a:r>
              <a:rPr lang="en-US" dirty="0" err="1" smtClean="0"/>
              <a:t>tự</a:t>
            </a:r>
            <a:r>
              <a:rPr lang="en-US" dirty="0" smtClean="0"/>
              <a:t> </a:t>
            </a:r>
            <a:r>
              <a:rPr lang="en-US" dirty="0" err="1" smtClean="0"/>
              <a:t>sự</a:t>
            </a:r>
            <a:endParaRPr lang="en-US" dirty="0" smtClean="0"/>
          </a:p>
          <a:p>
            <a:r>
              <a:rPr lang="en-US" dirty="0" err="1" smtClean="0"/>
              <a:t>Nội</a:t>
            </a:r>
            <a:r>
              <a:rPr lang="en-US" dirty="0" smtClean="0"/>
              <a:t> dung:</a:t>
            </a:r>
          </a:p>
          <a:p>
            <a:pPr>
              <a:buFontTx/>
              <a:buChar char="-"/>
            </a:pPr>
            <a:r>
              <a:rPr lang="en-US" dirty="0" err="1" smtClean="0"/>
              <a:t>Thấy</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trạng</a:t>
            </a:r>
            <a:r>
              <a:rPr lang="en-US" dirty="0" smtClean="0"/>
              <a:t> </a:t>
            </a:r>
            <a:r>
              <a:rPr lang="en-US" dirty="0" err="1" smtClean="0"/>
              <a:t>thơ</a:t>
            </a:r>
            <a:r>
              <a:rPr lang="en-US" dirty="0" smtClean="0"/>
              <a:t> </a:t>
            </a:r>
            <a:r>
              <a:rPr lang="en-US" dirty="0" err="1" smtClean="0"/>
              <a:t>ca</a:t>
            </a:r>
            <a:endParaRPr lang="en-US" dirty="0" smtClean="0"/>
          </a:p>
          <a:p>
            <a:pPr>
              <a:buFontTx/>
              <a:buChar char="-"/>
            </a:pPr>
            <a:r>
              <a:rPr lang="en-US" dirty="0" err="1" smtClean="0"/>
              <a:t>Nhu</a:t>
            </a:r>
            <a:r>
              <a:rPr lang="en-US" dirty="0" smtClean="0"/>
              <a:t> </a:t>
            </a:r>
            <a:r>
              <a:rPr lang="en-US" dirty="0" err="1" smtClean="0"/>
              <a:t>cầu</a:t>
            </a:r>
            <a:r>
              <a:rPr lang="en-US" dirty="0" smtClean="0"/>
              <a:t> </a:t>
            </a:r>
            <a:r>
              <a:rPr lang="en-US" dirty="0" err="1" smtClean="0"/>
              <a:t>thưởng</a:t>
            </a:r>
            <a:r>
              <a:rPr lang="en-US" dirty="0" smtClean="0"/>
              <a:t> </a:t>
            </a:r>
            <a:r>
              <a:rPr lang="en-US" dirty="0" err="1" smtClean="0"/>
              <a:t>thức</a:t>
            </a:r>
            <a:r>
              <a:rPr lang="en-US" dirty="0" smtClean="0"/>
              <a:t> </a:t>
            </a:r>
            <a:r>
              <a:rPr lang="en-US" dirty="0" err="1" smtClean="0"/>
              <a:t>nghệ</a:t>
            </a:r>
            <a:r>
              <a:rPr lang="en-US" dirty="0" smtClean="0"/>
              <a:t> </a:t>
            </a:r>
            <a:r>
              <a:rPr lang="en-US" dirty="0" err="1" smtClean="0"/>
              <a:t>thuật</a:t>
            </a:r>
            <a:r>
              <a:rPr lang="en-US" dirty="0" smtClean="0"/>
              <a:t> </a:t>
            </a:r>
            <a:r>
              <a:rPr lang="en-US" dirty="0" err="1" smtClean="0"/>
              <a:t>của</a:t>
            </a:r>
            <a:r>
              <a:rPr lang="en-US" dirty="0" smtClean="0"/>
              <a:t> </a:t>
            </a:r>
            <a:r>
              <a:rPr lang="en-US" dirty="0" err="1" smtClean="0"/>
              <a:t>thời</a:t>
            </a:r>
            <a:r>
              <a:rPr lang="en-US" dirty="0" smtClean="0"/>
              <a:t> </a:t>
            </a:r>
            <a:r>
              <a:rPr lang="en-US" dirty="0" err="1" smtClean="0"/>
              <a:t>đại</a:t>
            </a:r>
            <a:endParaRPr lang="en-US" dirty="0" smtClean="0"/>
          </a:p>
          <a:p>
            <a:pPr>
              <a:buFontTx/>
              <a:buChar char="-"/>
            </a:pPr>
            <a:r>
              <a:rPr lang="en-US" dirty="0" err="1" smtClean="0"/>
              <a:t>Tâm</a:t>
            </a:r>
            <a:r>
              <a:rPr lang="en-US" dirty="0" smtClean="0"/>
              <a:t> </a:t>
            </a:r>
            <a:r>
              <a:rPr lang="en-US" dirty="0" err="1" smtClean="0"/>
              <a:t>huyết</a:t>
            </a:r>
            <a:r>
              <a:rPr lang="en-US" dirty="0" smtClean="0"/>
              <a:t> </a:t>
            </a:r>
            <a:r>
              <a:rPr lang="en-US" dirty="0" err="1" smtClean="0"/>
              <a:t>và</a:t>
            </a:r>
            <a:r>
              <a:rPr lang="en-US" dirty="0" smtClean="0"/>
              <a:t> con </a:t>
            </a:r>
            <a:r>
              <a:rPr lang="en-US" dirty="0" err="1" smtClean="0"/>
              <a:t>người</a:t>
            </a:r>
            <a:r>
              <a:rPr lang="en-US" dirty="0" smtClean="0"/>
              <a:t> </a:t>
            </a:r>
            <a:r>
              <a:rPr lang="en-US" dirty="0" err="1" smtClean="0"/>
              <a:t>Hoàng</a:t>
            </a:r>
            <a:r>
              <a:rPr lang="en-US" dirty="0" smtClean="0"/>
              <a:t> </a:t>
            </a:r>
            <a:r>
              <a:rPr lang="en-US" dirty="0" err="1" smtClean="0"/>
              <a:t>Đức</a:t>
            </a:r>
            <a:r>
              <a:rPr lang="en-US" dirty="0" smtClean="0"/>
              <a:t> </a:t>
            </a:r>
            <a:r>
              <a:rPr lang="en-US" smtClean="0"/>
              <a:t>Lương</a:t>
            </a:r>
            <a:endParaRPr lang="en-US" dirty="0"/>
          </a:p>
        </p:txBody>
      </p:sp>
    </p:spTree>
    <p:extLst>
      <p:ext uri="{BB962C8B-B14F-4D97-AF65-F5344CB8AC3E}">
        <p14:creationId xmlns:p14="http://schemas.microsoft.com/office/powerpoint/2010/main" val="348093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pPr algn="ctr"/>
            <a:r>
              <a:rPr lang="en-US" dirty="0">
                <a:latin typeface="Algerian" pitchFamily="82" charset="0"/>
              </a:rPr>
              <a:t>CẢM ƠN </a:t>
            </a:r>
            <a:r>
              <a:rPr lang="en-US" dirty="0" err="1">
                <a:latin typeface="Algerian" pitchFamily="82" charset="0"/>
              </a:rPr>
              <a:t>CÁc</a:t>
            </a:r>
            <a:r>
              <a:rPr lang="en-US" dirty="0">
                <a:latin typeface="Algerian" pitchFamily="82" charset="0"/>
              </a:rPr>
              <a:t> BẠN ĐÃ CHÚ Ý LẮNG NGHE</a:t>
            </a:r>
          </a:p>
        </p:txBody>
      </p:sp>
      <p:sp>
        <p:nvSpPr>
          <p:cNvPr id="3" name="Content Placeholder 2"/>
          <p:cNvSpPr>
            <a:spLocks noGrp="1"/>
          </p:cNvSpPr>
          <p:nvPr>
            <p:ph idx="1"/>
          </p:nvPr>
        </p:nvSpPr>
        <p:spPr>
          <a:xfrm>
            <a:off x="228600" y="1752600"/>
            <a:ext cx="8686800" cy="4525963"/>
          </a:xfrm>
        </p:spPr>
        <p:txBody>
          <a:bodyPr>
            <a:normAutofit lnSpcReduction="10000"/>
          </a:bodyPr>
          <a:lstStyle/>
          <a:p>
            <a:pPr marL="0" indent="0" algn="ctr">
              <a:buNone/>
            </a:pPr>
            <a:r>
              <a:rPr lang="en-US" sz="4500" dirty="0" err="1" smtClean="0"/>
              <a:t>Thành</a:t>
            </a:r>
            <a:r>
              <a:rPr lang="en-US" sz="4500" dirty="0" smtClean="0"/>
              <a:t> </a:t>
            </a:r>
            <a:r>
              <a:rPr lang="en-US" sz="4500" dirty="0" err="1" smtClean="0"/>
              <a:t>viên</a:t>
            </a:r>
            <a:r>
              <a:rPr lang="en-US" sz="4500" dirty="0" smtClean="0"/>
              <a:t> </a:t>
            </a:r>
            <a:r>
              <a:rPr lang="en-US" sz="4500" dirty="0" err="1" smtClean="0"/>
              <a:t>nhóm</a:t>
            </a:r>
            <a:endParaRPr lang="en-US" sz="4500" dirty="0" smtClean="0"/>
          </a:p>
          <a:p>
            <a:pPr marL="914400" indent="-914400" algn="just">
              <a:buFont typeface="+mj-lt"/>
              <a:buAutoNum type="arabicPeriod"/>
            </a:pPr>
            <a:r>
              <a:rPr lang="en-US" sz="4500" dirty="0" err="1" smtClean="0"/>
              <a:t>Hoàng</a:t>
            </a:r>
            <a:r>
              <a:rPr lang="en-US" sz="4500" dirty="0" smtClean="0"/>
              <a:t> </a:t>
            </a:r>
            <a:r>
              <a:rPr lang="en-US" sz="4500" dirty="0" err="1" smtClean="0"/>
              <a:t>Nhật</a:t>
            </a:r>
            <a:r>
              <a:rPr lang="en-US" sz="4500" dirty="0" smtClean="0"/>
              <a:t> </a:t>
            </a:r>
            <a:r>
              <a:rPr lang="en-US" sz="4500" dirty="0" err="1" smtClean="0"/>
              <a:t>Khánh</a:t>
            </a:r>
            <a:endParaRPr lang="en-US" sz="4500" dirty="0" smtClean="0"/>
          </a:p>
          <a:p>
            <a:pPr marL="914400" indent="-914400" algn="just">
              <a:buFont typeface="+mj-lt"/>
              <a:buAutoNum type="arabicPeriod"/>
            </a:pPr>
            <a:r>
              <a:rPr lang="en-US" sz="4500" dirty="0" err="1" smtClean="0"/>
              <a:t>Lưu</a:t>
            </a:r>
            <a:r>
              <a:rPr lang="en-US" sz="4500" dirty="0" smtClean="0"/>
              <a:t> </a:t>
            </a:r>
            <a:r>
              <a:rPr lang="en-US" sz="4500" dirty="0" err="1" smtClean="0"/>
              <a:t>Diệu</a:t>
            </a:r>
            <a:r>
              <a:rPr lang="en-US" sz="4500" dirty="0" smtClean="0"/>
              <a:t> </a:t>
            </a:r>
            <a:r>
              <a:rPr lang="en-US" sz="4500" dirty="0" err="1" smtClean="0"/>
              <a:t>Linh</a:t>
            </a:r>
            <a:endParaRPr lang="en-US" sz="4500" dirty="0" smtClean="0"/>
          </a:p>
          <a:p>
            <a:pPr marL="914400" indent="-914400" algn="just">
              <a:buFont typeface="+mj-lt"/>
              <a:buAutoNum type="arabicPeriod"/>
            </a:pPr>
            <a:r>
              <a:rPr lang="en-US" sz="4500" dirty="0" err="1" smtClean="0"/>
              <a:t>Ngô</a:t>
            </a:r>
            <a:r>
              <a:rPr lang="en-US" sz="4500" dirty="0" smtClean="0"/>
              <a:t> </a:t>
            </a:r>
            <a:r>
              <a:rPr lang="en-US" sz="4500" dirty="0" err="1" smtClean="0"/>
              <a:t>Thị</a:t>
            </a:r>
            <a:r>
              <a:rPr lang="en-US" sz="4500" dirty="0" smtClean="0"/>
              <a:t> </a:t>
            </a:r>
            <a:r>
              <a:rPr lang="en-US" sz="4500" dirty="0" err="1" smtClean="0"/>
              <a:t>Bích</a:t>
            </a:r>
            <a:r>
              <a:rPr lang="en-US" sz="4500" dirty="0" smtClean="0"/>
              <a:t> </a:t>
            </a:r>
            <a:r>
              <a:rPr lang="en-US" sz="4500" dirty="0" err="1" smtClean="0"/>
              <a:t>Ngọc</a:t>
            </a:r>
            <a:endParaRPr lang="en-US" sz="4500" dirty="0" smtClean="0"/>
          </a:p>
          <a:p>
            <a:pPr marL="914400" indent="-914400" algn="just">
              <a:buFont typeface="+mj-lt"/>
              <a:buAutoNum type="arabicPeriod"/>
            </a:pPr>
            <a:r>
              <a:rPr lang="en-US" sz="4500" dirty="0" err="1" smtClean="0"/>
              <a:t>Lê</a:t>
            </a:r>
            <a:r>
              <a:rPr lang="en-US" sz="4500" dirty="0" smtClean="0"/>
              <a:t> </a:t>
            </a:r>
            <a:r>
              <a:rPr lang="en-US" sz="4500" dirty="0" err="1" smtClean="0"/>
              <a:t>Thanh</a:t>
            </a:r>
            <a:r>
              <a:rPr lang="en-US" sz="4500" dirty="0" smtClean="0"/>
              <a:t> </a:t>
            </a:r>
            <a:r>
              <a:rPr lang="en-US" sz="4500" dirty="0" err="1" smtClean="0"/>
              <a:t>Diễm</a:t>
            </a:r>
            <a:r>
              <a:rPr lang="en-US" sz="4500" dirty="0" smtClean="0"/>
              <a:t> Chi</a:t>
            </a:r>
          </a:p>
          <a:p>
            <a:pPr marL="914400" indent="-914400" algn="just">
              <a:buFont typeface="+mj-lt"/>
              <a:buAutoNum type="arabicPeriod"/>
            </a:pPr>
            <a:r>
              <a:rPr lang="en-US" sz="4500" dirty="0" err="1" smtClean="0"/>
              <a:t>Quách</a:t>
            </a:r>
            <a:r>
              <a:rPr lang="en-US" sz="4500" dirty="0"/>
              <a:t> </a:t>
            </a:r>
            <a:r>
              <a:rPr lang="en-US" sz="4500" dirty="0" err="1" smtClean="0"/>
              <a:t>Huyền</a:t>
            </a:r>
            <a:r>
              <a:rPr lang="en-US" sz="4500" dirty="0" smtClean="0"/>
              <a:t> My</a:t>
            </a:r>
          </a:p>
        </p:txBody>
      </p:sp>
    </p:spTree>
    <p:extLst>
      <p:ext uri="{BB962C8B-B14F-4D97-AF65-F5344CB8AC3E}">
        <p14:creationId xmlns:p14="http://schemas.microsoft.com/office/powerpoint/2010/main" val="635542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838200"/>
          </a:xfrm>
        </p:spPr>
        <p:txBody>
          <a:bodyPr>
            <a:noAutofit/>
          </a:bodyPr>
          <a:lstStyle/>
          <a:p>
            <a:pPr algn="ctr"/>
            <a:r>
              <a:rPr lang="en-US" sz="6000" dirty="0" smtClean="0">
                <a:latin typeface="Broadway" pitchFamily="82" charset="0"/>
              </a:rPr>
              <a:t>MỤC LỤC</a:t>
            </a:r>
            <a:endParaRPr lang="en-US" sz="6000" dirty="0">
              <a:latin typeface="Broadway" pitchFamily="82" charset="0"/>
            </a:endParaRPr>
          </a:p>
        </p:txBody>
      </p:sp>
      <p:sp>
        <p:nvSpPr>
          <p:cNvPr id="3" name="Content Placeholder 2"/>
          <p:cNvSpPr>
            <a:spLocks noGrp="1"/>
          </p:cNvSpPr>
          <p:nvPr>
            <p:ph idx="1"/>
          </p:nvPr>
        </p:nvSpPr>
        <p:spPr/>
        <p:txBody>
          <a:bodyPr/>
          <a:lstStyle/>
          <a:p>
            <a:r>
              <a:rPr lang="en-US" dirty="0" err="1" smtClean="0"/>
              <a:t>Tác</a:t>
            </a:r>
            <a:r>
              <a:rPr lang="en-US" dirty="0" smtClean="0"/>
              <a:t> </a:t>
            </a:r>
            <a:r>
              <a:rPr lang="en-US" dirty="0" err="1" smtClean="0"/>
              <a:t>giả</a:t>
            </a:r>
            <a:endParaRPr lang="en-US" dirty="0" smtClean="0"/>
          </a:p>
          <a:p>
            <a:r>
              <a:rPr lang="en-US" dirty="0" err="1" smtClean="0"/>
              <a:t>Tìm</a:t>
            </a:r>
            <a:r>
              <a:rPr lang="en-US" dirty="0" smtClean="0"/>
              <a:t> </a:t>
            </a:r>
            <a:r>
              <a:rPr lang="en-US" dirty="0" err="1" smtClean="0"/>
              <a:t>hiểu</a:t>
            </a:r>
            <a:r>
              <a:rPr lang="en-US" dirty="0" smtClean="0"/>
              <a:t> </a:t>
            </a:r>
            <a:r>
              <a:rPr lang="en-US" dirty="0" err="1" smtClean="0"/>
              <a:t>chung</a:t>
            </a:r>
            <a:r>
              <a:rPr lang="en-US" dirty="0" smtClean="0"/>
              <a:t> </a:t>
            </a:r>
            <a:r>
              <a:rPr lang="en-US" dirty="0" err="1" smtClean="0"/>
              <a:t>văn</a:t>
            </a:r>
            <a:r>
              <a:rPr lang="en-US" dirty="0" smtClean="0"/>
              <a:t> </a:t>
            </a:r>
            <a:r>
              <a:rPr lang="en-US" dirty="0" err="1" smtClean="0"/>
              <a:t>bản</a:t>
            </a:r>
            <a:endParaRPr lang="en-US" dirty="0" smtClean="0"/>
          </a:p>
          <a:p>
            <a:r>
              <a:rPr lang="en-US" dirty="0" err="1" smtClean="0"/>
              <a:t>Nội</a:t>
            </a:r>
            <a:r>
              <a:rPr lang="en-US" dirty="0" smtClean="0"/>
              <a:t> dung</a:t>
            </a:r>
          </a:p>
          <a:p>
            <a:r>
              <a:rPr lang="en-US" dirty="0" err="1" smtClean="0"/>
              <a:t>Tổng</a:t>
            </a:r>
            <a:r>
              <a:rPr lang="en-US" dirty="0" smtClean="0"/>
              <a:t> </a:t>
            </a:r>
            <a:r>
              <a:rPr lang="en-US" dirty="0" err="1" smtClean="0"/>
              <a:t>kết</a:t>
            </a:r>
            <a:r>
              <a:rPr lang="en-US" dirty="0" smtClean="0"/>
              <a:t> </a:t>
            </a:r>
            <a:r>
              <a:rPr lang="en-US" dirty="0" err="1" smtClean="0"/>
              <a:t>nghệ</a:t>
            </a:r>
            <a:r>
              <a:rPr lang="en-US" dirty="0" smtClean="0"/>
              <a:t> </a:t>
            </a:r>
            <a:r>
              <a:rPr lang="en-US" dirty="0" err="1" smtClean="0"/>
              <a:t>thuật</a:t>
            </a:r>
            <a:endParaRPr lang="en-US" dirty="0"/>
          </a:p>
        </p:txBody>
      </p:sp>
    </p:spTree>
    <p:extLst>
      <p:ext uri="{BB962C8B-B14F-4D97-AF65-F5344CB8AC3E}">
        <p14:creationId xmlns:p14="http://schemas.microsoft.com/office/powerpoint/2010/main" val="4186346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838200"/>
          </a:xfrm>
        </p:spPr>
        <p:txBody>
          <a:bodyPr>
            <a:noAutofit/>
          </a:bodyPr>
          <a:lstStyle/>
          <a:p>
            <a:pPr algn="ctr"/>
            <a:r>
              <a:rPr lang="en-US" sz="5400" dirty="0" err="1" smtClean="0">
                <a:latin typeface="Baskerville Old Face" pitchFamily="18" charset="0"/>
              </a:rPr>
              <a:t>Tác</a:t>
            </a:r>
            <a:r>
              <a:rPr lang="en-US" sz="5400" dirty="0" smtClean="0">
                <a:latin typeface="Baskerville Old Face" pitchFamily="18" charset="0"/>
              </a:rPr>
              <a:t> </a:t>
            </a:r>
            <a:r>
              <a:rPr lang="en-US" sz="5400" dirty="0" err="1" smtClean="0">
                <a:latin typeface="Baskerville Old Face" pitchFamily="18" charset="0"/>
              </a:rPr>
              <a:t>giả</a:t>
            </a:r>
            <a:endParaRPr lang="en-US" sz="5400" dirty="0">
              <a:latin typeface="Baskerville Old Face" pitchFamily="18" charset="0"/>
            </a:endParaRPr>
          </a:p>
        </p:txBody>
      </p:sp>
      <p:sp>
        <p:nvSpPr>
          <p:cNvPr id="3" name="Content Placeholder 2"/>
          <p:cNvSpPr>
            <a:spLocks noGrp="1"/>
          </p:cNvSpPr>
          <p:nvPr>
            <p:ph idx="1"/>
          </p:nvPr>
        </p:nvSpPr>
        <p:spPr>
          <a:xfrm>
            <a:off x="304800" y="1554162"/>
            <a:ext cx="4953000" cy="4525963"/>
          </a:xfrm>
        </p:spPr>
        <p:txBody>
          <a:bodyPr>
            <a:normAutofit fontScale="55000" lnSpcReduction="20000"/>
          </a:bodyPr>
          <a:lstStyle/>
          <a:p>
            <a:r>
              <a:rPr lang="vi-VN" sz="3800" dirty="0"/>
              <a:t>Hoàng Đức Lương( không rõ năm sinh năm mất </a:t>
            </a:r>
            <a:r>
              <a:rPr lang="vi-VN" sz="3800" dirty="0" smtClean="0"/>
              <a:t>)</a:t>
            </a:r>
            <a:endParaRPr lang="en-US" sz="3800" dirty="0" smtClean="0"/>
          </a:p>
          <a:p>
            <a:r>
              <a:rPr lang="vi-VN" sz="3800" dirty="0" smtClean="0"/>
              <a:t>Là </a:t>
            </a:r>
            <a:r>
              <a:rPr lang="vi-VN" sz="3800" dirty="0"/>
              <a:t>người làng Cửu Cao, huyện Văn Giang, tỉnh Hưng Yên; sau dời về ở làng Ngọ Kiều, huyện Gia Lâm, trấn Kinh Bắc ( nay thuộc ngoại thành Hà Nội </a:t>
            </a:r>
            <a:r>
              <a:rPr lang="vi-VN" sz="3800" dirty="0" smtClean="0"/>
              <a:t>).</a:t>
            </a:r>
            <a:endParaRPr lang="en-US" sz="3800" dirty="0" smtClean="0"/>
          </a:p>
          <a:p>
            <a:r>
              <a:rPr lang="vi-VN" sz="3800" dirty="0" smtClean="0"/>
              <a:t>Không </a:t>
            </a:r>
            <a:r>
              <a:rPr lang="vi-VN" sz="3800" dirty="0"/>
              <a:t>rõ thân thế, chỉ biết ông đỗ Nhị giáp tiến sĩ(Hoàng giáp- danh hiệu của học vị Tiến sĩ trong hệ thống giáo dục của nc ta thời xưa) khoa Mậu Tuất (1478) dưới triều vua Lê Thánh Tông, được bổ chức quan, làm đến Tham nghị.</a:t>
            </a:r>
          </a:p>
          <a:p>
            <a:endParaRPr lang="vi-V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524000"/>
            <a:ext cx="3429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5087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 </a:t>
            </a:r>
            <a:r>
              <a:rPr lang="en-US" sz="5400" dirty="0" err="1" smtClean="0">
                <a:latin typeface="Baskerville Old Face" pitchFamily="18" charset="0"/>
              </a:rPr>
              <a:t>tác</a:t>
            </a:r>
            <a:r>
              <a:rPr lang="en-US" sz="5400" dirty="0" smtClean="0">
                <a:latin typeface="Baskerville Old Face" pitchFamily="18" charset="0"/>
              </a:rPr>
              <a:t> </a:t>
            </a:r>
            <a:r>
              <a:rPr lang="en-US" sz="5400" dirty="0" err="1" smtClean="0">
                <a:latin typeface="Baskerville Old Face" pitchFamily="18" charset="0"/>
              </a:rPr>
              <a:t>giả</a:t>
            </a:r>
            <a:endParaRPr lang="en-US" sz="5400" dirty="0">
              <a:latin typeface="Baskerville Old Face" pitchFamily="18" charset="0"/>
            </a:endParaRPr>
          </a:p>
        </p:txBody>
      </p:sp>
      <p:sp>
        <p:nvSpPr>
          <p:cNvPr id="3" name="Content Placeholder 2"/>
          <p:cNvSpPr>
            <a:spLocks noGrp="1"/>
          </p:cNvSpPr>
          <p:nvPr>
            <p:ph idx="1"/>
          </p:nvPr>
        </p:nvSpPr>
        <p:spPr>
          <a:xfrm>
            <a:off x="304800" y="1554162"/>
            <a:ext cx="8763000" cy="4525963"/>
          </a:xfrm>
        </p:spPr>
        <p:txBody>
          <a:bodyPr>
            <a:normAutofit fontScale="85000" lnSpcReduction="20000"/>
          </a:bodyPr>
          <a:lstStyle/>
          <a:p>
            <a:r>
              <a:rPr lang="vi-VN" dirty="0" smtClean="0"/>
              <a:t>Ngoài </a:t>
            </a:r>
            <a:r>
              <a:rPr lang="vi-VN" dirty="0"/>
              <a:t>các sáng tác của ông, bộ Trích diễm thi tập (Tập thơ tuyển chọn những bài thơ đẹp), gồm 15 quyển (theo Lê Quý Đôn, nhưng hiện chỉ còn 6 quyển) được ông biên soạn lại là một trong những bộ thơ văn có tiếng trong lịch sử vn. Đây là tập hợp tuyển thơ của các nhà thơ có tiếng đời Trần và các danh gia đời Lê </a:t>
            </a:r>
            <a:r>
              <a:rPr lang="vi-VN" dirty="0" smtClean="0"/>
              <a:t>sơ.</a:t>
            </a:r>
            <a:endParaRPr lang="vi-VN" dirty="0"/>
          </a:p>
          <a:p>
            <a:endParaRPr lang="vi-VN" dirty="0"/>
          </a:p>
          <a:p>
            <a:r>
              <a:rPr lang="vi-VN" dirty="0" smtClean="0"/>
              <a:t>Nhìn </a:t>
            </a:r>
            <a:r>
              <a:rPr lang="vi-VN" dirty="0"/>
              <a:t>chung, thơ của ông "khá thâm trầm, ý nhị</a:t>
            </a:r>
            <a:r>
              <a:rPr lang="vi-VN" dirty="0" smtClean="0"/>
              <a:t>", </a:t>
            </a:r>
            <a:r>
              <a:rPr lang="vi-VN" dirty="0"/>
              <a:t>"đẹp một cách kín đáo và giản dị. Nhưng để có những câu tưởng chừng đạm nhã và thoát sáo đó, ngòi bút của tác giả đã phải dụng công rất nhiều " </a:t>
            </a:r>
            <a:r>
              <a:rPr lang="vi-VN" dirty="0" smtClean="0"/>
              <a:t>.</a:t>
            </a:r>
            <a:endParaRPr lang="en-US" dirty="0"/>
          </a:p>
        </p:txBody>
      </p:sp>
    </p:spTree>
    <p:extLst>
      <p:ext uri="{BB962C8B-B14F-4D97-AF65-F5344CB8AC3E}">
        <p14:creationId xmlns:p14="http://schemas.microsoft.com/office/powerpoint/2010/main" val="3865451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990600"/>
          </a:xfrm>
        </p:spPr>
        <p:txBody>
          <a:bodyPr>
            <a:noAutofit/>
          </a:bodyPr>
          <a:lstStyle/>
          <a:p>
            <a:pPr algn="ctr"/>
            <a:r>
              <a:rPr lang="en-US" sz="5400" dirty="0" err="1" smtClean="0">
                <a:latin typeface="Baskerville Old Face" pitchFamily="18" charset="0"/>
              </a:rPr>
              <a:t>Tìm</a:t>
            </a:r>
            <a:r>
              <a:rPr lang="en-US" sz="5400" dirty="0" smtClean="0">
                <a:latin typeface="Baskerville Old Face" pitchFamily="18" charset="0"/>
              </a:rPr>
              <a:t> </a:t>
            </a:r>
            <a:r>
              <a:rPr lang="en-US" sz="5400" dirty="0" err="1" smtClean="0">
                <a:latin typeface="Baskerville Old Face" pitchFamily="18" charset="0"/>
              </a:rPr>
              <a:t>hiểu</a:t>
            </a:r>
            <a:r>
              <a:rPr lang="en-US" sz="5400" dirty="0" smtClean="0">
                <a:latin typeface="Baskerville Old Face" pitchFamily="18" charset="0"/>
              </a:rPr>
              <a:t> </a:t>
            </a:r>
            <a:r>
              <a:rPr lang="en-US" sz="5400" dirty="0" err="1" smtClean="0">
                <a:latin typeface="Baskerville Old Face" pitchFamily="18" charset="0"/>
              </a:rPr>
              <a:t>chung</a:t>
            </a:r>
            <a:endParaRPr lang="en-US" sz="5400" dirty="0">
              <a:latin typeface="Baskerville Old Face" pitchFamily="18" charset="0"/>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latin typeface="Tahoma" pitchFamily="34" charset="0"/>
                <a:ea typeface="Tahoma" pitchFamily="34" charset="0"/>
                <a:cs typeface="Tahoma" pitchFamily="34" charset="0"/>
              </a:rPr>
              <a:t>1 “</a:t>
            </a:r>
            <a:r>
              <a:rPr lang="en-US" i="1" dirty="0" smtClean="0">
                <a:latin typeface="Tahoma" pitchFamily="34" charset="0"/>
                <a:ea typeface="Tahoma" pitchFamily="34" charset="0"/>
                <a:cs typeface="Tahoma" pitchFamily="34" charset="0"/>
              </a:rPr>
              <a:t>TRÍCH DIỄM THI TẬP”</a:t>
            </a:r>
            <a:endParaRPr lang="vi-VN" i="1" dirty="0">
              <a:latin typeface="Tahoma" pitchFamily="34" charset="0"/>
              <a:ea typeface="Tahoma" pitchFamily="34" charset="0"/>
              <a:cs typeface="Tahoma" pitchFamily="34" charset="0"/>
            </a:endParaRPr>
          </a:p>
          <a:p>
            <a:pPr marL="0" indent="0">
              <a:buNone/>
            </a:pPr>
            <a:r>
              <a:rPr lang="en-US" dirty="0" smtClean="0">
                <a:latin typeface="Tahoma" pitchFamily="34" charset="0"/>
                <a:ea typeface="Tahoma" pitchFamily="34" charset="0"/>
                <a:cs typeface="Tahoma" pitchFamily="34" charset="0"/>
              </a:rPr>
              <a:t>  -</a:t>
            </a:r>
            <a:r>
              <a:rPr lang="vi-VN" dirty="0" smtClean="0">
                <a:latin typeface="Tahoma" pitchFamily="34" charset="0"/>
                <a:ea typeface="Tahoma" pitchFamily="34" charset="0"/>
                <a:cs typeface="Tahoma" pitchFamily="34" charset="0"/>
              </a:rPr>
              <a:t>Trích </a:t>
            </a:r>
            <a:r>
              <a:rPr lang="vi-VN" dirty="0">
                <a:latin typeface="Tahoma" pitchFamily="34" charset="0"/>
                <a:ea typeface="Tahoma" pitchFamily="34" charset="0"/>
                <a:cs typeface="Tahoma" pitchFamily="34" charset="0"/>
              </a:rPr>
              <a:t>diễm thi tập là tập thơ 6 quyển do Hoàng Đức Lương sưu tầm, tuyển chọn </a:t>
            </a:r>
            <a:r>
              <a:rPr lang="vi-VN" dirty="0" smtClean="0">
                <a:latin typeface="Tahoma" pitchFamily="34" charset="0"/>
                <a:ea typeface="Tahoma" pitchFamily="34" charset="0"/>
                <a:cs typeface="Tahoma" pitchFamily="34" charset="0"/>
              </a:rPr>
              <a:t>t</a:t>
            </a:r>
            <a:r>
              <a:rPr lang="en-US" dirty="0" err="1" smtClean="0">
                <a:latin typeface="Tahoma" pitchFamily="34" charset="0"/>
                <a:ea typeface="Tahoma" pitchFamily="34" charset="0"/>
                <a:cs typeface="Tahoma" pitchFamily="34" charset="0"/>
              </a:rPr>
              <a:t>ác</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phẩm</a:t>
            </a:r>
            <a:r>
              <a:rPr lang="vi-VN" dirty="0" smtClean="0">
                <a:latin typeface="Tahoma" pitchFamily="34" charset="0"/>
                <a:ea typeface="Tahoma" pitchFamily="34" charset="0"/>
                <a:cs typeface="Tahoma" pitchFamily="34" charset="0"/>
              </a:rPr>
              <a:t> </a:t>
            </a:r>
            <a:r>
              <a:rPr lang="vi-VN" dirty="0">
                <a:latin typeface="Tahoma" pitchFamily="34" charset="0"/>
                <a:ea typeface="Tahoma" pitchFamily="34" charset="0"/>
                <a:cs typeface="Tahoma" pitchFamily="34" charset="0"/>
              </a:rPr>
              <a:t>của </a:t>
            </a:r>
            <a:r>
              <a:rPr lang="en-US" dirty="0" err="1" smtClean="0">
                <a:latin typeface="Tahoma" pitchFamily="34" charset="0"/>
                <a:ea typeface="Tahoma" pitchFamily="34" charset="0"/>
                <a:cs typeface="Tahoma" pitchFamily="34" charset="0"/>
              </a:rPr>
              <a:t>tác</a:t>
            </a:r>
            <a:r>
              <a:rPr lang="en-US" dirty="0" smtClean="0">
                <a:latin typeface="Tahoma" pitchFamily="34" charset="0"/>
                <a:ea typeface="Tahoma" pitchFamily="34" charset="0"/>
                <a:cs typeface="Tahoma" pitchFamily="34" charset="0"/>
              </a:rPr>
              <a:t> </a:t>
            </a:r>
            <a:r>
              <a:rPr lang="vi-VN" dirty="0" smtClean="0">
                <a:latin typeface="Tahoma" pitchFamily="34" charset="0"/>
                <a:ea typeface="Tahoma" pitchFamily="34" charset="0"/>
                <a:cs typeface="Tahoma" pitchFamily="34" charset="0"/>
              </a:rPr>
              <a:t>giả </a:t>
            </a:r>
            <a:r>
              <a:rPr lang="vi-VN" dirty="0">
                <a:latin typeface="Tahoma" pitchFamily="34" charset="0"/>
                <a:ea typeface="Tahoma" pitchFamily="34" charset="0"/>
                <a:cs typeface="Tahoma" pitchFamily="34" charset="0"/>
              </a:rPr>
              <a:t>từ thời Trần đến đầu thời </a:t>
            </a:r>
            <a:r>
              <a:rPr lang="vi-VN" dirty="0" smtClean="0">
                <a:latin typeface="Tahoma" pitchFamily="34" charset="0"/>
                <a:ea typeface="Tahoma" pitchFamily="34" charset="0"/>
                <a:cs typeface="Tahoma" pitchFamily="34" charset="0"/>
              </a:rPr>
              <a:t>Lê </a:t>
            </a:r>
            <a:endParaRPr lang="vi-VN" dirty="0">
              <a:latin typeface="Tahoma" pitchFamily="34" charset="0"/>
              <a:ea typeface="Tahoma" pitchFamily="34" charset="0"/>
              <a:cs typeface="Tahoma" pitchFamily="34" charset="0"/>
            </a:endParaRPr>
          </a:p>
          <a:p>
            <a:pPr marL="0" indent="0">
              <a:buNone/>
            </a:pPr>
            <a:r>
              <a:rPr lang="en-US" dirty="0" smtClean="0">
                <a:latin typeface="Tahoma" pitchFamily="34" charset="0"/>
                <a:ea typeface="Tahoma" pitchFamily="34" charset="0"/>
                <a:cs typeface="Tahoma" pitchFamily="34" charset="0"/>
              </a:rPr>
              <a:t>  -</a:t>
            </a:r>
            <a:r>
              <a:rPr lang="vi-VN" dirty="0" smtClean="0">
                <a:latin typeface="Tahoma" pitchFamily="34" charset="0"/>
                <a:ea typeface="Tahoma" pitchFamily="34" charset="0"/>
                <a:cs typeface="Tahoma" pitchFamily="34" charset="0"/>
              </a:rPr>
              <a:t>Bài </a:t>
            </a:r>
            <a:r>
              <a:rPr lang="vi-VN" dirty="0">
                <a:latin typeface="Tahoma" pitchFamily="34" charset="0"/>
                <a:ea typeface="Tahoma" pitchFamily="34" charset="0"/>
                <a:cs typeface="Tahoma" pitchFamily="34" charset="0"/>
              </a:rPr>
              <a:t>tựa trình bày lí do ra đời và quá trình hình thành cuốn Trích diễm thi </a:t>
            </a:r>
            <a:r>
              <a:rPr lang="vi-VN" dirty="0" smtClean="0">
                <a:latin typeface="Tahoma" pitchFamily="34" charset="0"/>
                <a:ea typeface="Tahoma" pitchFamily="34" charset="0"/>
                <a:cs typeface="Tahoma" pitchFamily="34" charset="0"/>
              </a:rPr>
              <a:t>tập</a:t>
            </a:r>
            <a:endParaRPr lang="vi-VN" dirty="0">
              <a:latin typeface="Tahoma" pitchFamily="34" charset="0"/>
              <a:ea typeface="Tahoma" pitchFamily="34" charset="0"/>
              <a:cs typeface="Tahoma" pitchFamily="34" charset="0"/>
            </a:endParaRPr>
          </a:p>
          <a:p>
            <a:pPr marL="0" indent="0">
              <a:buNone/>
            </a:pPr>
            <a:r>
              <a:rPr lang="en-US" dirty="0" smtClean="0">
                <a:latin typeface="Tahoma" pitchFamily="34" charset="0"/>
                <a:ea typeface="Tahoma" pitchFamily="34" charset="0"/>
                <a:cs typeface="Tahoma" pitchFamily="34" charset="0"/>
              </a:rPr>
              <a:t>2  </a:t>
            </a:r>
            <a:r>
              <a:rPr lang="vi-VN" dirty="0" smtClean="0">
                <a:latin typeface="Tahoma" pitchFamily="34" charset="0"/>
                <a:ea typeface="Tahoma" pitchFamily="34" charset="0"/>
                <a:cs typeface="Tahoma" pitchFamily="34" charset="0"/>
              </a:rPr>
              <a:t>Hoàn </a:t>
            </a:r>
            <a:r>
              <a:rPr lang="vi-VN" dirty="0">
                <a:latin typeface="Tahoma" pitchFamily="34" charset="0"/>
                <a:ea typeface="Tahoma" pitchFamily="34" charset="0"/>
                <a:cs typeface="Tahoma" pitchFamily="34" charset="0"/>
              </a:rPr>
              <a:t>cảnh ra đời</a:t>
            </a:r>
          </a:p>
          <a:p>
            <a:pPr marL="0" indent="0">
              <a:buNone/>
            </a:pPr>
            <a:r>
              <a:rPr lang="en-US" dirty="0" smtClean="0">
                <a:latin typeface="Tahoma" pitchFamily="34" charset="0"/>
                <a:ea typeface="Tahoma" pitchFamily="34" charset="0"/>
                <a:cs typeface="Tahoma" pitchFamily="34" charset="0"/>
              </a:rPr>
              <a:t>  -</a:t>
            </a:r>
            <a:r>
              <a:rPr lang="vi-VN" dirty="0" smtClean="0">
                <a:latin typeface="Tahoma" pitchFamily="34" charset="0"/>
                <a:ea typeface="Tahoma" pitchFamily="34" charset="0"/>
                <a:cs typeface="Tahoma" pitchFamily="34" charset="0"/>
              </a:rPr>
              <a:t>Ra </a:t>
            </a:r>
            <a:r>
              <a:rPr lang="vi-VN" dirty="0">
                <a:latin typeface="Tahoma" pitchFamily="34" charset="0"/>
                <a:ea typeface="Tahoma" pitchFamily="34" charset="0"/>
                <a:cs typeface="Tahoma" pitchFamily="34" charset="0"/>
              </a:rPr>
              <a:t>đời sau cuộc kháng chiến chống giặc </a:t>
            </a:r>
            <a:r>
              <a:rPr lang="vi-VN" dirty="0" smtClean="0">
                <a:latin typeface="Tahoma" pitchFamily="34" charset="0"/>
                <a:ea typeface="Tahoma" pitchFamily="34" charset="0"/>
                <a:cs typeface="Tahoma" pitchFamily="34" charset="0"/>
              </a:rPr>
              <a:t>Minh</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tìm</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cách</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phá</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hủy</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thơ</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ca</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Việt</a:t>
            </a:r>
            <a:r>
              <a:rPr lang="en-US" dirty="0" smtClean="0">
                <a:latin typeface="Tahoma" pitchFamily="34" charset="0"/>
                <a:ea typeface="Tahoma" pitchFamily="34" charset="0"/>
                <a:cs typeface="Tahoma" pitchFamily="34" charset="0"/>
              </a:rPr>
              <a:t> Nam</a:t>
            </a:r>
            <a:r>
              <a:rPr lang="vi-VN" dirty="0" smtClean="0">
                <a:latin typeface="Tahoma" pitchFamily="34" charset="0"/>
                <a:ea typeface="Tahoma" pitchFamily="34" charset="0"/>
                <a:cs typeface="Tahoma" pitchFamily="34" charset="0"/>
              </a:rPr>
              <a:t> </a:t>
            </a:r>
            <a:endParaRPr lang="en-US" dirty="0">
              <a:latin typeface="Tahoma" pitchFamily="34" charset="0"/>
              <a:ea typeface="Tahoma" pitchFamily="34" charset="0"/>
              <a:cs typeface="Tahoma" pitchFamily="34" charset="0"/>
            </a:endParaRPr>
          </a:p>
          <a:p>
            <a:pPr marL="0" indent="0">
              <a:buNone/>
            </a:pPr>
            <a:r>
              <a:rPr lang="en-US" dirty="0" smtClean="0">
                <a:latin typeface="Tahoma" pitchFamily="34" charset="0"/>
                <a:ea typeface="Tahoma" pitchFamily="34" charset="0"/>
                <a:cs typeface="Tahoma" pitchFamily="34" charset="0"/>
              </a:rPr>
              <a:t>  -V</a:t>
            </a:r>
            <a:r>
              <a:rPr lang="vi-VN" dirty="0" smtClean="0">
                <a:latin typeface="Tahoma" pitchFamily="34" charset="0"/>
                <a:ea typeface="Tahoma" pitchFamily="34" charset="0"/>
                <a:cs typeface="Tahoma" pitchFamily="34" charset="0"/>
              </a:rPr>
              <a:t>ậy </a:t>
            </a:r>
            <a:r>
              <a:rPr lang="vi-VN" dirty="0">
                <a:latin typeface="Tahoma" pitchFamily="34" charset="0"/>
                <a:ea typeface="Tahoma" pitchFamily="34" charset="0"/>
                <a:cs typeface="Tahoma" pitchFamily="34" charset="0"/>
              </a:rPr>
              <a:t>nên công việc sưu tầm thơ văn của Hoàng Đức Liên là hết sức cần </a:t>
            </a:r>
            <a:r>
              <a:rPr lang="vi-VN" dirty="0" smtClean="0">
                <a:latin typeface="Tahoma" pitchFamily="34" charset="0"/>
                <a:ea typeface="Tahoma" pitchFamily="34" charset="0"/>
                <a:cs typeface="Tahoma" pitchFamily="34" charset="0"/>
              </a:rPr>
              <a:t>thiết </a:t>
            </a:r>
            <a:endParaRPr lang="vi-VN"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751323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914400"/>
          </a:xfrm>
        </p:spPr>
        <p:txBody>
          <a:bodyPr>
            <a:noAutofit/>
          </a:bodyPr>
          <a:lstStyle/>
          <a:p>
            <a:pPr algn="ctr"/>
            <a:r>
              <a:rPr lang="en-US" sz="5400" dirty="0" smtClean="0">
                <a:latin typeface="Baskerville Old Face" pitchFamily="18" charset="0"/>
              </a:rPr>
              <a:t>TÌM HIỂU CHUNG</a:t>
            </a:r>
            <a:endParaRPr lang="en-US" sz="5400" dirty="0">
              <a:latin typeface="Baskerville Old Face" pitchFamily="18" charset="0"/>
            </a:endParaRPr>
          </a:p>
        </p:txBody>
      </p:sp>
      <p:sp>
        <p:nvSpPr>
          <p:cNvPr id="3" name="Content Placeholder 2"/>
          <p:cNvSpPr>
            <a:spLocks noGrp="1"/>
          </p:cNvSpPr>
          <p:nvPr>
            <p:ph idx="1"/>
          </p:nvPr>
        </p:nvSpPr>
        <p:spPr>
          <a:xfrm>
            <a:off x="304800" y="1524000"/>
            <a:ext cx="8686800" cy="4525963"/>
          </a:xfrm>
        </p:spPr>
        <p:txBody>
          <a:bodyPr>
            <a:normAutofit fontScale="92500"/>
          </a:bodyPr>
          <a:lstStyle/>
          <a:p>
            <a:pPr marL="0" indent="0">
              <a:buNone/>
            </a:pPr>
            <a:r>
              <a:rPr lang="vi-VN" dirty="0" smtClean="0"/>
              <a:t>3</a:t>
            </a:r>
            <a:r>
              <a:rPr lang="en-US" dirty="0" smtClean="0"/>
              <a:t>  </a:t>
            </a:r>
            <a:r>
              <a:rPr lang="vi-VN" dirty="0" smtClean="0"/>
              <a:t>Thể </a:t>
            </a:r>
            <a:r>
              <a:rPr lang="vi-VN" dirty="0"/>
              <a:t>loại: tựa</a:t>
            </a:r>
          </a:p>
          <a:p>
            <a:pPr marL="0" indent="0">
              <a:buNone/>
            </a:pPr>
            <a:r>
              <a:rPr lang="en-US" dirty="0" smtClean="0"/>
              <a:t>    -</a:t>
            </a:r>
            <a:r>
              <a:rPr lang="vi-VN" dirty="0" smtClean="0"/>
              <a:t>Tựa </a:t>
            </a:r>
            <a:r>
              <a:rPr lang="vi-VN" dirty="0"/>
              <a:t>là bài văn đặt ở đầu tp văn học hoặc lịch sử, địa lí...  nhằm giới thiệu mục đích, nội dung, quá trình hình thành và kết cấu của tác phẩm ấy. </a:t>
            </a:r>
          </a:p>
          <a:p>
            <a:pPr marL="0" indent="0">
              <a:buNone/>
            </a:pPr>
            <a:r>
              <a:rPr lang="en-US" dirty="0" smtClean="0"/>
              <a:t>    -B</a:t>
            </a:r>
            <a:r>
              <a:rPr lang="vi-VN" dirty="0" smtClean="0"/>
              <a:t>ài </a:t>
            </a:r>
            <a:r>
              <a:rPr lang="vi-VN" dirty="0"/>
              <a:t>tựa cũng thể hiện những quan điểm mang tính thời đại và chủ quan của người viết. </a:t>
            </a:r>
          </a:p>
          <a:p>
            <a:pPr marL="0" indent="0">
              <a:buNone/>
            </a:pPr>
            <a:r>
              <a:rPr lang="en-US" dirty="0" smtClean="0"/>
              <a:t>    -</a:t>
            </a:r>
            <a:r>
              <a:rPr lang="vi-VN" dirty="0" smtClean="0"/>
              <a:t>Văn </a:t>
            </a:r>
            <a:r>
              <a:rPr lang="vi-VN" dirty="0"/>
              <a:t>của thể tựa có tính chất thuyết minh, thường được kết hợp với nghị luận, tự sự, có khi mang sắc thái trữ tình. </a:t>
            </a:r>
          </a:p>
          <a:p>
            <a:pPr marL="0" indent="0">
              <a:buNone/>
            </a:pPr>
            <a:endParaRPr lang="vi-VN" dirty="0"/>
          </a:p>
          <a:p>
            <a:endParaRPr lang="en-US" dirty="0"/>
          </a:p>
        </p:txBody>
      </p:sp>
    </p:spTree>
    <p:extLst>
      <p:ext uri="{BB962C8B-B14F-4D97-AF65-F5344CB8AC3E}">
        <p14:creationId xmlns:p14="http://schemas.microsoft.com/office/powerpoint/2010/main" val="2481368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990600"/>
          </a:xfrm>
        </p:spPr>
        <p:txBody>
          <a:bodyPr>
            <a:noAutofit/>
          </a:bodyPr>
          <a:lstStyle/>
          <a:p>
            <a:pPr algn="ctr"/>
            <a:r>
              <a:rPr lang="en-US" sz="5400" dirty="0" err="1" smtClean="0">
                <a:latin typeface="Baskerville Old Face" pitchFamily="18" charset="0"/>
              </a:rPr>
              <a:t>Tìm</a:t>
            </a:r>
            <a:r>
              <a:rPr lang="en-US" sz="5400" dirty="0" smtClean="0">
                <a:latin typeface="Baskerville Old Face" pitchFamily="18" charset="0"/>
              </a:rPr>
              <a:t> </a:t>
            </a:r>
            <a:r>
              <a:rPr lang="en-US" sz="5400" dirty="0" err="1" smtClean="0">
                <a:latin typeface="Baskerville Old Face" pitchFamily="18" charset="0"/>
              </a:rPr>
              <a:t>hiểu</a:t>
            </a:r>
            <a:r>
              <a:rPr lang="en-US" sz="5400" dirty="0" smtClean="0">
                <a:latin typeface="Baskerville Old Face" pitchFamily="18" charset="0"/>
              </a:rPr>
              <a:t> </a:t>
            </a:r>
            <a:r>
              <a:rPr lang="en-US" sz="5400" dirty="0" err="1" smtClean="0">
                <a:latin typeface="Baskerville Old Face" pitchFamily="18" charset="0"/>
              </a:rPr>
              <a:t>chung</a:t>
            </a:r>
            <a:endParaRPr lang="en-US" sz="5400" dirty="0">
              <a:latin typeface="Baskerville Old Face"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latin typeface="Tahoma" pitchFamily="34" charset="0"/>
                <a:ea typeface="Tahoma" pitchFamily="34" charset="0"/>
                <a:cs typeface="Tahoma" pitchFamily="34" charset="0"/>
              </a:rPr>
              <a:t>4  </a:t>
            </a:r>
            <a:r>
              <a:rPr lang="en-US" dirty="0" err="1" smtClean="0">
                <a:latin typeface="Tahoma" pitchFamily="34" charset="0"/>
                <a:ea typeface="Tahoma" pitchFamily="34" charset="0"/>
                <a:cs typeface="Tahoma" pitchFamily="34" charset="0"/>
              </a:rPr>
              <a:t>Chủ</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đề</a:t>
            </a:r>
            <a:r>
              <a:rPr lang="en-US" dirty="0" smtClean="0">
                <a:latin typeface="Tahoma" pitchFamily="34" charset="0"/>
                <a:ea typeface="Tahoma" pitchFamily="34" charset="0"/>
                <a:cs typeface="Tahoma" pitchFamily="34" charset="0"/>
              </a:rPr>
              <a:t>:</a:t>
            </a:r>
            <a:r>
              <a:rPr lang="vi-VN" dirty="0">
                <a:latin typeface="Tahoma" pitchFamily="34" charset="0"/>
                <a:ea typeface="Tahoma" pitchFamily="34" charset="0"/>
                <a:cs typeface="Tahoma" pitchFamily="34" charset="0"/>
              </a:rPr>
              <a:t>Tác phẩm là lời giới thiệu của Hoàng Đức Lương về “trích diễm thi tập”. Bài tựa thể hiện niềm tự hào và ý thức trách nhiệm của tác giả trong việc giữ gìn </a:t>
            </a:r>
            <a:r>
              <a:rPr lang="vi-VN" dirty="0" smtClean="0">
                <a:latin typeface="Tahoma" pitchFamily="34" charset="0"/>
                <a:ea typeface="Tahoma" pitchFamily="34" charset="0"/>
                <a:cs typeface="Tahoma" pitchFamily="34" charset="0"/>
              </a:rPr>
              <a:t>v</a:t>
            </a:r>
            <a:r>
              <a:rPr lang="en-US" dirty="0" smtClean="0">
                <a:latin typeface="Tahoma" pitchFamily="34" charset="0"/>
                <a:ea typeface="Tahoma" pitchFamily="34" charset="0"/>
                <a:cs typeface="Tahoma" pitchFamily="34" charset="0"/>
              </a:rPr>
              <a:t>à </a:t>
            </a:r>
            <a:r>
              <a:rPr lang="en-US" dirty="0" err="1" smtClean="0">
                <a:latin typeface="Tahoma" pitchFamily="34" charset="0"/>
                <a:ea typeface="Tahoma" pitchFamily="34" charset="0"/>
                <a:cs typeface="Tahoma" pitchFamily="34" charset="0"/>
              </a:rPr>
              <a:t>bảo</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tồn</a:t>
            </a:r>
            <a:r>
              <a:rPr lang="en-US" dirty="0" smtClean="0">
                <a:latin typeface="Tahoma" pitchFamily="34" charset="0"/>
                <a:ea typeface="Tahoma" pitchFamily="34" charset="0"/>
                <a:cs typeface="Tahoma" pitchFamily="34" charset="0"/>
              </a:rPr>
              <a:t> di </a:t>
            </a:r>
            <a:r>
              <a:rPr lang="en-US" dirty="0" err="1" smtClean="0">
                <a:latin typeface="Tahoma" pitchFamily="34" charset="0"/>
                <a:ea typeface="Tahoma" pitchFamily="34" charset="0"/>
                <a:cs typeface="Tahoma" pitchFamily="34" charset="0"/>
              </a:rPr>
              <a:t>sản</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văn</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học</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nước</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nhà</a:t>
            </a:r>
            <a:endParaRPr lang="en-US" dirty="0" smtClean="0">
              <a:latin typeface="Tahoma" pitchFamily="34" charset="0"/>
              <a:ea typeface="Tahoma" pitchFamily="34" charset="0"/>
              <a:cs typeface="Tahoma" pitchFamily="34" charset="0"/>
            </a:endParaRPr>
          </a:p>
          <a:p>
            <a:pPr marL="0" indent="0">
              <a:buNone/>
            </a:pPr>
            <a:r>
              <a:rPr lang="en-US" dirty="0" smtClean="0">
                <a:latin typeface="Tahoma" pitchFamily="34" charset="0"/>
                <a:ea typeface="Tahoma" pitchFamily="34" charset="0"/>
                <a:cs typeface="Tahoma" pitchFamily="34" charset="0"/>
              </a:rPr>
              <a:t>5  </a:t>
            </a:r>
            <a:r>
              <a:rPr lang="en-US" dirty="0" err="1" smtClean="0">
                <a:latin typeface="Tahoma" pitchFamily="34" charset="0"/>
                <a:ea typeface="Tahoma" pitchFamily="34" charset="0"/>
                <a:cs typeface="Tahoma" pitchFamily="34" charset="0"/>
              </a:rPr>
              <a:t>Nhan</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đề:Diễm</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là</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đẹp,thi</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tập</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là</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tập</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thơ</a:t>
            </a:r>
            <a:endParaRPr lang="en-US" dirty="0" smtClean="0">
              <a:latin typeface="Tahoma" pitchFamily="34" charset="0"/>
              <a:ea typeface="Tahoma" pitchFamily="34" charset="0"/>
              <a:cs typeface="Tahoma" pitchFamily="34" charset="0"/>
            </a:endParaRPr>
          </a:p>
          <a:p>
            <a:pPr marL="0" indent="0">
              <a:buNone/>
            </a:pPr>
            <a:r>
              <a:rPr lang="en-US" dirty="0" smtClean="0">
                <a:latin typeface="Tahoma" pitchFamily="34" charset="0"/>
                <a:ea typeface="Tahoma" pitchFamily="34" charset="0"/>
                <a:cs typeface="Tahoma" pitchFamily="34" charset="0"/>
              </a:rPr>
              <a:t>=&gt;</a:t>
            </a:r>
            <a:r>
              <a:rPr lang="en-US" dirty="0" err="1" smtClean="0">
                <a:latin typeface="Tahoma" pitchFamily="34" charset="0"/>
                <a:ea typeface="Tahoma" pitchFamily="34" charset="0"/>
                <a:cs typeface="Tahoma" pitchFamily="34" charset="0"/>
              </a:rPr>
              <a:t>Thể</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hiện</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niềm</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tự</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hào</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và</a:t>
            </a:r>
            <a:r>
              <a:rPr lang="en-US" dirty="0" smtClean="0">
                <a:latin typeface="Tahoma" pitchFamily="34" charset="0"/>
                <a:ea typeface="Tahoma" pitchFamily="34" charset="0"/>
                <a:cs typeface="Tahoma" pitchFamily="34" charset="0"/>
              </a:rPr>
              <a:t> ý </a:t>
            </a:r>
            <a:r>
              <a:rPr lang="en-US" dirty="0" err="1" smtClean="0">
                <a:latin typeface="Tahoma" pitchFamily="34" charset="0"/>
                <a:ea typeface="Tahoma" pitchFamily="34" charset="0"/>
                <a:cs typeface="Tahoma" pitchFamily="34" charset="0"/>
              </a:rPr>
              <a:t>thức,trách</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nhiệm</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của</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tác</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giả</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trong</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việc</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giữ</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gìn</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và</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bảo</a:t>
            </a:r>
            <a:r>
              <a:rPr lang="en-US" dirty="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tồn</a:t>
            </a:r>
            <a:r>
              <a:rPr lang="en-US" dirty="0" smtClean="0">
                <a:latin typeface="Tahoma" pitchFamily="34" charset="0"/>
                <a:ea typeface="Tahoma" pitchFamily="34" charset="0"/>
                <a:cs typeface="Tahoma" pitchFamily="34" charset="0"/>
              </a:rPr>
              <a:t> di </a:t>
            </a:r>
            <a:r>
              <a:rPr lang="en-US" dirty="0" err="1" smtClean="0">
                <a:latin typeface="Tahoma" pitchFamily="34" charset="0"/>
                <a:ea typeface="Tahoma" pitchFamily="34" charset="0"/>
                <a:cs typeface="Tahoma" pitchFamily="34" charset="0"/>
              </a:rPr>
              <a:t>sản</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văn</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học</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nước</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nhà</a:t>
            </a:r>
            <a:endParaRPr lang="en-US" dirty="0" smtClean="0">
              <a:latin typeface="Tahoma" pitchFamily="34" charset="0"/>
              <a:ea typeface="Tahoma" pitchFamily="34" charset="0"/>
              <a:cs typeface="Tahoma" pitchFamily="34" charset="0"/>
            </a:endParaRPr>
          </a:p>
          <a:p>
            <a:pPr marL="0" indent="0">
              <a:buNone/>
            </a:pPr>
            <a:r>
              <a:rPr lang="en-US" dirty="0"/>
              <a:t> </a:t>
            </a:r>
            <a:endParaRPr lang="vi-VN" dirty="0"/>
          </a:p>
          <a:p>
            <a:pPr marL="0" indent="0">
              <a:buNone/>
            </a:pPr>
            <a:endParaRPr lang="en-US" dirty="0"/>
          </a:p>
        </p:txBody>
      </p:sp>
    </p:spTree>
    <p:extLst>
      <p:ext uri="{BB962C8B-B14F-4D97-AF65-F5344CB8AC3E}">
        <p14:creationId xmlns:p14="http://schemas.microsoft.com/office/powerpoint/2010/main" val="3853982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838200"/>
          </a:xfrm>
        </p:spPr>
        <p:txBody>
          <a:bodyPr>
            <a:noAutofit/>
          </a:bodyPr>
          <a:lstStyle/>
          <a:p>
            <a:pPr algn="ctr"/>
            <a:r>
              <a:rPr lang="en-US" sz="5400" dirty="0" err="1" smtClean="0">
                <a:latin typeface="Algerian" pitchFamily="82" charset="0"/>
              </a:rPr>
              <a:t>Nội</a:t>
            </a:r>
            <a:r>
              <a:rPr lang="en-US" sz="5400" dirty="0" smtClean="0">
                <a:latin typeface="Algerian" pitchFamily="82" charset="0"/>
              </a:rPr>
              <a:t> DUNG</a:t>
            </a:r>
            <a:endParaRPr lang="en-US" sz="5400" dirty="0">
              <a:latin typeface="Algerian" pitchFamily="82" charset="0"/>
            </a:endParaRPr>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Oval 3"/>
          <p:cNvSpPr/>
          <p:nvPr/>
        </p:nvSpPr>
        <p:spPr>
          <a:xfrm>
            <a:off x="3581400" y="1752600"/>
            <a:ext cx="2209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err="1" smtClean="0">
                <a:latin typeface="Tahoma" pitchFamily="34" charset="0"/>
                <a:ea typeface="Tahoma" pitchFamily="34" charset="0"/>
                <a:cs typeface="Tahoma" pitchFamily="34" charset="0"/>
              </a:rPr>
              <a:t>Bố</a:t>
            </a:r>
            <a:r>
              <a:rPr lang="en-US" sz="3000" dirty="0" smtClean="0">
                <a:latin typeface="Tahoma" pitchFamily="34" charset="0"/>
                <a:ea typeface="Tahoma" pitchFamily="34" charset="0"/>
                <a:cs typeface="Tahoma" pitchFamily="34" charset="0"/>
              </a:rPr>
              <a:t> </a:t>
            </a:r>
            <a:r>
              <a:rPr lang="en-US" sz="3000" dirty="0" err="1" smtClean="0">
                <a:latin typeface="Tahoma" pitchFamily="34" charset="0"/>
                <a:ea typeface="Tahoma" pitchFamily="34" charset="0"/>
                <a:cs typeface="Tahoma" pitchFamily="34" charset="0"/>
              </a:rPr>
              <a:t>cục</a:t>
            </a:r>
            <a:endParaRPr lang="en-US" sz="3000" dirty="0" smtClean="0">
              <a:latin typeface="Tahoma" pitchFamily="34" charset="0"/>
              <a:ea typeface="Tahoma" pitchFamily="34" charset="0"/>
              <a:cs typeface="Tahoma" pitchFamily="34" charset="0"/>
            </a:endParaRPr>
          </a:p>
        </p:txBody>
      </p:sp>
      <p:cxnSp>
        <p:nvCxnSpPr>
          <p:cNvPr id="6" name="Straight Arrow Connector 5"/>
          <p:cNvCxnSpPr/>
          <p:nvPr/>
        </p:nvCxnSpPr>
        <p:spPr>
          <a:xfrm flipH="1">
            <a:off x="3124200" y="2895600"/>
            <a:ext cx="11430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81600" y="2895600"/>
            <a:ext cx="1066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1752600" y="4191000"/>
            <a:ext cx="25146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latin typeface="Tahoma" pitchFamily="34" charset="0"/>
                <a:ea typeface="Tahoma" pitchFamily="34" charset="0"/>
                <a:cs typeface="Tahoma" pitchFamily="34" charset="0"/>
              </a:rPr>
              <a:t>Nguyên</a:t>
            </a:r>
            <a:r>
              <a:rPr lang="en-US" sz="2400" dirty="0" smtClean="0">
                <a:latin typeface="Tahoma" pitchFamily="34" charset="0"/>
                <a:ea typeface="Tahoma" pitchFamily="34" charset="0"/>
                <a:cs typeface="Tahoma" pitchFamily="34" charset="0"/>
              </a:rPr>
              <a:t> do </a:t>
            </a:r>
            <a:r>
              <a:rPr lang="en-US" sz="2400" dirty="0" err="1" smtClean="0">
                <a:latin typeface="Tahoma" pitchFamily="34" charset="0"/>
                <a:ea typeface="Tahoma" pitchFamily="34" charset="0"/>
                <a:cs typeface="Tahoma" pitchFamily="34" charset="0"/>
              </a:rPr>
              <a:t>biên</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soạn</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Trích</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diễm</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thi</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tập</a:t>
            </a:r>
            <a:r>
              <a:rPr lang="en-US" sz="2400" dirty="0" smtClean="0">
                <a:latin typeface="Tahoma" pitchFamily="34" charset="0"/>
                <a:ea typeface="Tahoma" pitchFamily="34" charset="0"/>
                <a:cs typeface="Tahoma" pitchFamily="34" charset="0"/>
              </a:rPr>
              <a:t>”</a:t>
            </a:r>
            <a:endParaRPr lang="en-US" sz="2400" dirty="0">
              <a:latin typeface="Tahoma" pitchFamily="34" charset="0"/>
              <a:ea typeface="Tahoma" pitchFamily="34" charset="0"/>
              <a:cs typeface="Tahoma" pitchFamily="34" charset="0"/>
            </a:endParaRPr>
          </a:p>
        </p:txBody>
      </p:sp>
      <p:sp>
        <p:nvSpPr>
          <p:cNvPr id="10" name="Rounded Rectangle 9"/>
          <p:cNvSpPr/>
          <p:nvPr/>
        </p:nvSpPr>
        <p:spPr>
          <a:xfrm>
            <a:off x="5181600" y="4191000"/>
            <a:ext cx="25146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latin typeface="Tahoma" pitchFamily="34" charset="0"/>
                <a:ea typeface="Tahoma" pitchFamily="34" charset="0"/>
                <a:cs typeface="Tahoma" pitchFamily="34" charset="0"/>
              </a:rPr>
              <a:t>Quá</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trình</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hoàn</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thành</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Trích</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Diễm</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Thi</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tập</a:t>
            </a:r>
            <a:r>
              <a:rPr lang="en-US" sz="2400" dirty="0" smtClean="0">
                <a:latin typeface="Tahoma" pitchFamily="34" charset="0"/>
                <a:ea typeface="Tahoma" pitchFamily="34" charset="0"/>
                <a:cs typeface="Tahoma" pitchFamily="34" charset="0"/>
              </a:rPr>
              <a:t>”</a:t>
            </a:r>
            <a:endParaRPr lang="en-US" sz="24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968213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1"/>
            <a:ext cx="8458200" cy="990599"/>
          </a:xfrm>
        </p:spPr>
        <p:txBody>
          <a:bodyPr>
            <a:noAutofit/>
          </a:bodyPr>
          <a:lstStyle/>
          <a:p>
            <a:pPr algn="ctr"/>
            <a:r>
              <a:rPr lang="en-US" sz="5400" dirty="0" smtClean="0">
                <a:latin typeface="Algerian" pitchFamily="82" charset="0"/>
              </a:rPr>
              <a:t>NGUYÊN DO BIÊN SOẠN</a:t>
            </a:r>
            <a:endParaRPr lang="en-US" sz="5400" dirty="0">
              <a:latin typeface="Algerian" pitchFamily="82" charset="0"/>
            </a:endParaRPr>
          </a:p>
        </p:txBody>
      </p:sp>
      <p:sp>
        <p:nvSpPr>
          <p:cNvPr id="7" name="Subtitle 6"/>
          <p:cNvSpPr>
            <a:spLocks noGrp="1"/>
          </p:cNvSpPr>
          <p:nvPr>
            <p:ph type="subTitle" idx="1"/>
          </p:nvPr>
        </p:nvSpPr>
        <p:spPr>
          <a:xfrm>
            <a:off x="381000" y="4953000"/>
            <a:ext cx="8458200" cy="1295400"/>
          </a:xfrm>
        </p:spPr>
        <p:txBody>
          <a:bodyPr/>
          <a:lstStyle/>
          <a:p>
            <a:r>
              <a:rPr lang="vi-VN" dirty="0" smtClean="0"/>
              <a:t>=&gt;K</a:t>
            </a:r>
            <a:r>
              <a:rPr lang="en-US" dirty="0" err="1" smtClean="0"/>
              <a:t>ết</a:t>
            </a:r>
            <a:r>
              <a:rPr lang="en-US" dirty="0" smtClean="0"/>
              <a:t> </a:t>
            </a:r>
            <a:r>
              <a:rPr lang="en-US" dirty="0" err="1" smtClean="0"/>
              <a:t>luận</a:t>
            </a:r>
            <a:r>
              <a:rPr lang="vi-VN" dirty="0" smtClean="0"/>
              <a:t>: </a:t>
            </a:r>
            <a:r>
              <a:rPr lang="vi-VN" dirty="0"/>
              <a:t>cảm thấy tiếc nuối, xót thương lòng tự hào dân tộc nên ông quyết định làm tập để ghi lại thơ văn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0520698"/>
              </p:ext>
            </p:extLst>
          </p:nvPr>
        </p:nvGraphicFramePr>
        <p:xfrm>
          <a:off x="1066800" y="1600200"/>
          <a:ext cx="7086600" cy="3560716"/>
        </p:xfrm>
        <a:graphic>
          <a:graphicData uri="http://schemas.openxmlformats.org/drawingml/2006/table">
            <a:tbl>
              <a:tblPr firstRow="1" bandRow="1">
                <a:tableStyleId>{5C22544A-7EE6-4342-B048-85BDC9FD1C3A}</a:tableStyleId>
              </a:tblPr>
              <a:tblGrid>
                <a:gridCol w="3543300"/>
                <a:gridCol w="3543300"/>
              </a:tblGrid>
              <a:tr h="584564">
                <a:tc>
                  <a:txBody>
                    <a:bodyPr/>
                    <a:lstStyle/>
                    <a:p>
                      <a:pPr algn="ctr"/>
                      <a:r>
                        <a:rPr lang="en-US" sz="3600" dirty="0" err="1" smtClean="0">
                          <a:solidFill>
                            <a:srgbClr val="FF0000"/>
                          </a:solidFill>
                          <a:latin typeface="+mj-lt"/>
                        </a:rPr>
                        <a:t>Thực</a:t>
                      </a:r>
                      <a:r>
                        <a:rPr lang="en-US" sz="3600" dirty="0" smtClean="0">
                          <a:solidFill>
                            <a:srgbClr val="FF0000"/>
                          </a:solidFill>
                          <a:latin typeface="+mj-lt"/>
                        </a:rPr>
                        <a:t> </a:t>
                      </a:r>
                      <a:r>
                        <a:rPr lang="en-US" sz="3600" dirty="0" err="1" smtClean="0">
                          <a:solidFill>
                            <a:srgbClr val="FF0000"/>
                          </a:solidFill>
                          <a:latin typeface="+mj-lt"/>
                        </a:rPr>
                        <a:t>trạng</a:t>
                      </a:r>
                      <a:endParaRPr lang="en-US" sz="3600" dirty="0">
                        <a:solidFill>
                          <a:srgbClr val="FF0000"/>
                        </a:solidFill>
                        <a:latin typeface="+mj-lt"/>
                      </a:endParaRPr>
                    </a:p>
                  </a:txBody>
                  <a:tcPr/>
                </a:tc>
                <a:tc>
                  <a:txBody>
                    <a:bodyPr/>
                    <a:lstStyle/>
                    <a:p>
                      <a:pPr algn="ctr"/>
                      <a:r>
                        <a:rPr lang="en-US" baseline="0" dirty="0" smtClean="0"/>
                        <a:t> </a:t>
                      </a:r>
                      <a:r>
                        <a:rPr lang="en-US" sz="3600" baseline="0" dirty="0" err="1" smtClean="0">
                          <a:solidFill>
                            <a:srgbClr val="FF0000"/>
                          </a:solidFill>
                          <a:latin typeface="+mj-lt"/>
                        </a:rPr>
                        <a:t>Hệ</a:t>
                      </a:r>
                      <a:r>
                        <a:rPr lang="en-US" sz="3600" baseline="0" dirty="0" smtClean="0">
                          <a:solidFill>
                            <a:srgbClr val="FF0000"/>
                          </a:solidFill>
                          <a:latin typeface="+mj-lt"/>
                        </a:rPr>
                        <a:t> </a:t>
                      </a:r>
                      <a:r>
                        <a:rPr lang="en-US" sz="3600" baseline="0" dirty="0" err="1" smtClean="0">
                          <a:solidFill>
                            <a:srgbClr val="FF0000"/>
                          </a:solidFill>
                          <a:latin typeface="+mj-lt"/>
                        </a:rPr>
                        <a:t>quả</a:t>
                      </a:r>
                      <a:endParaRPr lang="en-US" sz="3600" dirty="0">
                        <a:solidFill>
                          <a:srgbClr val="FF0000"/>
                        </a:solidFill>
                        <a:latin typeface="+mj-lt"/>
                      </a:endParaRPr>
                    </a:p>
                  </a:txBody>
                  <a:tcPr/>
                </a:tc>
              </a:tr>
              <a:tr h="2920636">
                <a:tc>
                  <a:txBody>
                    <a:bodyPr/>
                    <a:lstStyle/>
                    <a:p>
                      <a:r>
                        <a:rPr lang="en-US" dirty="0" smtClean="0"/>
                        <a:t>-K</a:t>
                      </a:r>
                      <a:r>
                        <a:rPr lang="vi-VN" dirty="0" smtClean="0"/>
                        <a:t>hông phải ai cũng đủ trình độ cảm nhận</a:t>
                      </a:r>
                      <a:endParaRPr lang="en-US" dirty="0" smtClean="0"/>
                    </a:p>
                    <a:p>
                      <a:r>
                        <a:rPr lang="en-US" dirty="0" smtClean="0"/>
                        <a:t>-N</a:t>
                      </a:r>
                      <a:r>
                        <a:rPr lang="vi-VN" dirty="0" smtClean="0"/>
                        <a:t>gười tài làm quan to thì bận việc nước, quan bé thì bận việc khoa cử </a:t>
                      </a:r>
                      <a:endParaRPr lang="en-US" dirty="0" smtClean="0"/>
                    </a:p>
                    <a:p>
                      <a:r>
                        <a:rPr lang="en-US" dirty="0" smtClean="0"/>
                        <a:t>-Ng</a:t>
                      </a:r>
                      <a:r>
                        <a:rPr lang="vi-VN" dirty="0" smtClean="0"/>
                        <a:t>ười thích thơ văn không có tài hoặc k có ý chí</a:t>
                      </a:r>
                      <a:endParaRPr lang="en-US" dirty="0" smtClean="0"/>
                    </a:p>
                    <a:p>
                      <a:r>
                        <a:rPr lang="en-US" dirty="0" smtClean="0"/>
                        <a:t>-K</a:t>
                      </a:r>
                      <a:r>
                        <a:rPr lang="vi-VN" dirty="0" smtClean="0"/>
                        <a:t>hông được vua lệnh khắc ván lưu truyền thơ văn </a:t>
                      </a:r>
                      <a:endParaRPr lang="en-US" dirty="0"/>
                    </a:p>
                  </a:txBody>
                  <a:tcPr/>
                </a:tc>
                <a:tc>
                  <a:txBody>
                    <a:bodyPr/>
                    <a:lstStyle/>
                    <a:p>
                      <a:r>
                        <a:rPr lang="en-US" dirty="0" smtClean="0"/>
                        <a:t>-Đ</a:t>
                      </a:r>
                      <a:r>
                        <a:rPr lang="vi-VN" dirty="0" smtClean="0"/>
                        <a:t>ối tượng tiếp nhận hạn hẹp</a:t>
                      </a:r>
                      <a:endParaRPr lang="en-US" dirty="0" smtClean="0"/>
                    </a:p>
                    <a:p>
                      <a:endParaRPr lang="en-US" dirty="0" smtClean="0"/>
                    </a:p>
                    <a:p>
                      <a:r>
                        <a:rPr lang="en-US" dirty="0" smtClean="0"/>
                        <a:t>-V</a:t>
                      </a:r>
                      <a:r>
                        <a:rPr lang="vi-VN" dirty="0" smtClean="0"/>
                        <a:t>iệc sưu tầm thơ văn k</a:t>
                      </a:r>
                      <a:r>
                        <a:rPr lang="en-US" dirty="0" err="1" smtClean="0"/>
                        <a:t>hông</a:t>
                      </a:r>
                      <a:r>
                        <a:rPr lang="en-US" baseline="0" dirty="0" smtClean="0"/>
                        <a:t> </a:t>
                      </a:r>
                      <a:r>
                        <a:rPr lang="en-US" baseline="0" dirty="0" err="1" smtClean="0"/>
                        <a:t>được</a:t>
                      </a:r>
                      <a:r>
                        <a:rPr lang="vi-VN" dirty="0" smtClean="0"/>
                        <a:t> quan tâm</a:t>
                      </a:r>
                      <a:endParaRPr lang="en-US" dirty="0" smtClean="0"/>
                    </a:p>
                    <a:p>
                      <a:endParaRPr lang="en-US" dirty="0" smtClean="0"/>
                    </a:p>
                    <a:p>
                      <a:r>
                        <a:rPr lang="en-US" dirty="0" smtClean="0"/>
                        <a:t>-T</a:t>
                      </a:r>
                      <a:r>
                        <a:rPr lang="vi-VN" dirty="0" smtClean="0"/>
                        <a:t>hơ văn k</a:t>
                      </a:r>
                      <a:r>
                        <a:rPr lang="en-US" dirty="0" err="1" smtClean="0"/>
                        <a:t>hông</a:t>
                      </a:r>
                      <a:r>
                        <a:rPr lang="en-US" baseline="0" dirty="0" smtClean="0"/>
                        <a:t> </a:t>
                      </a:r>
                      <a:r>
                        <a:rPr lang="en-US" baseline="0" dirty="0" err="1" smtClean="0"/>
                        <a:t>được</a:t>
                      </a:r>
                      <a:r>
                        <a:rPr lang="vi-VN" dirty="0" smtClean="0"/>
                        <a:t> lưu truyền hết dân gian</a:t>
                      </a:r>
                      <a:endParaRPr lang="en-US" dirty="0" smtClean="0"/>
                    </a:p>
                    <a:p>
                      <a:r>
                        <a:rPr lang="en-US" dirty="0" smtClean="0"/>
                        <a:t>-</a:t>
                      </a:r>
                      <a:r>
                        <a:rPr lang="vi-VN" dirty="0" smtClean="0"/>
                        <a:t>Thơ văn k</a:t>
                      </a:r>
                      <a:r>
                        <a:rPr lang="en-US" dirty="0" err="1" smtClean="0"/>
                        <a:t>hông</a:t>
                      </a:r>
                      <a:r>
                        <a:rPr lang="vi-VN" dirty="0" smtClean="0"/>
                        <a:t> </a:t>
                      </a:r>
                      <a:r>
                        <a:rPr lang="en-US" dirty="0" err="1" smtClean="0"/>
                        <a:t>được</a:t>
                      </a:r>
                      <a:r>
                        <a:rPr lang="vi-VN" dirty="0" smtClean="0"/>
                        <a:t> lưu lại trên sách vở</a:t>
                      </a:r>
                      <a:endParaRPr lang="en-US" dirty="0"/>
                    </a:p>
                  </a:txBody>
                  <a:tcPr/>
                </a:tc>
              </a:tr>
            </a:tbl>
          </a:graphicData>
        </a:graphic>
      </p:graphicFrame>
    </p:spTree>
    <p:extLst>
      <p:ext uri="{BB962C8B-B14F-4D97-AF65-F5344CB8AC3E}">
        <p14:creationId xmlns:p14="http://schemas.microsoft.com/office/powerpoint/2010/main" val="3060743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209</TotalTime>
  <Words>878</Words>
  <Application>Microsoft Office PowerPoint</Application>
  <PresentationFormat>On-screen Show (4:3)</PresentationFormat>
  <Paragraphs>72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Trek</vt:lpstr>
      <vt:lpstr>-HOÀNG ĐỨC LƯƠNG-</vt:lpstr>
      <vt:lpstr>MỤC LỤC</vt:lpstr>
      <vt:lpstr>Tác giả</vt:lpstr>
      <vt:lpstr> tác giả</vt:lpstr>
      <vt:lpstr>Tìm hiểu chung</vt:lpstr>
      <vt:lpstr>TÌM HIỂU CHUNG</vt:lpstr>
      <vt:lpstr>Tìm hiểu chung</vt:lpstr>
      <vt:lpstr>Nội DUNG</vt:lpstr>
      <vt:lpstr>NGUYÊN DO BIÊN SOẠN</vt:lpstr>
      <vt:lpstr>PowerPoint Presentation</vt:lpstr>
      <vt:lpstr>TổNG kết nghệ thuật và nội dung</vt:lpstr>
      <vt:lpstr>CẢM ƠN CÁc BẠN ĐÃ CHÚ Ý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AHIEULINH</dc:creator>
  <cp:lastModifiedBy>AHIEULINH</cp:lastModifiedBy>
  <cp:revision>14</cp:revision>
  <dcterms:created xsi:type="dcterms:W3CDTF">2018-02-28T15:57:59Z</dcterms:created>
  <dcterms:modified xsi:type="dcterms:W3CDTF">2018-03-01T07:25:59Z</dcterms:modified>
</cp:coreProperties>
</file>