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 autoAdjust="0"/>
    <p:restoredTop sz="94662" autoAdjust="0"/>
  </p:normalViewPr>
  <p:slideViewPr>
    <p:cSldViewPr>
      <p:cViewPr varScale="1">
        <p:scale>
          <a:sx n="70" d="100"/>
          <a:sy n="70" d="100"/>
        </p:scale>
        <p:origin x="-76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4AAA2-21F7-4C02-8129-DF9E97FEBB86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763A7-DF22-45D2-916E-4FB83EDF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16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152C-C751-4004-B923-4EA9D2BC889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BF31FF9-7485-4C86-8764-D07F3977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152C-C751-4004-B923-4EA9D2BC889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1FF9-7485-4C86-8764-D07F3977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152C-C751-4004-B923-4EA9D2BC889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1FF9-7485-4C86-8764-D07F3977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152C-C751-4004-B923-4EA9D2BC889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BF31FF9-7485-4C86-8764-D07F3977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152C-C751-4004-B923-4EA9D2BC889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1FF9-7485-4C86-8764-D07F39772A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152C-C751-4004-B923-4EA9D2BC889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1FF9-7485-4C86-8764-D07F3977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152C-C751-4004-B923-4EA9D2BC889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BF31FF9-7485-4C86-8764-D07F39772A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152C-C751-4004-B923-4EA9D2BC889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1FF9-7485-4C86-8764-D07F3977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152C-C751-4004-B923-4EA9D2BC889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1FF9-7485-4C86-8764-D07F3977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152C-C751-4004-B923-4EA9D2BC889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1FF9-7485-4C86-8764-D07F3977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152C-C751-4004-B923-4EA9D2BC889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1FF9-7485-4C86-8764-D07F39772A8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15E152C-C751-4004-B923-4EA9D2BC889E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BF31FF9-7485-4C86-8764-D07F39772A8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971801"/>
            <a:ext cx="8458200" cy="761999"/>
          </a:xfrm>
        </p:spPr>
        <p:txBody>
          <a:bodyPr/>
          <a:lstStyle/>
          <a:p>
            <a:r>
              <a:rPr lang="en-US" dirty="0" smtClean="0"/>
              <a:t>b)</a:t>
            </a:r>
            <a:r>
              <a:rPr lang="en-US" dirty="0" err="1" smtClean="0"/>
              <a:t>Hòa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458200" cy="2514600"/>
          </a:xfrm>
        </p:spPr>
        <p:txBody>
          <a:bodyPr>
            <a:noAutofit/>
          </a:bodyPr>
          <a:lstStyle/>
          <a:p>
            <a:pPr algn="ctr"/>
            <a:r>
              <a:rPr lang="en-US" sz="6000" i="1" dirty="0" err="1" smtClean="0">
                <a:solidFill>
                  <a:srgbClr val="FF0000"/>
                </a:solidFill>
                <a:latin typeface="Algerian" pitchFamily="82" charset="0"/>
              </a:rPr>
              <a:t>Bài</a:t>
            </a:r>
            <a:r>
              <a:rPr lang="en-US" sz="6000" i="1" dirty="0" smtClean="0">
                <a:solidFill>
                  <a:srgbClr val="FF0000"/>
                </a:solidFill>
                <a:latin typeface="Algerian" pitchFamily="82" charset="0"/>
              </a:rPr>
              <a:t> 13:CÔNG DÂN VỚI CỘNG ĐỒNG</a:t>
            </a:r>
            <a:endParaRPr lang="en-US" sz="6000" i="1" dirty="0">
              <a:solidFill>
                <a:srgbClr val="FF0000"/>
              </a:solidFill>
              <a:latin typeface="Algerian" pitchFamily="8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048000"/>
            <a:ext cx="5493326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794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13"/>
    </mc:Choice>
    <mc:Fallback>
      <p:transition spd="slow" advTm="291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002060"/>
                </a:solidFill>
                <a:latin typeface="Bookman Old Style" pitchFamily="18" charset="0"/>
              </a:rPr>
              <a:t>Mục</a:t>
            </a:r>
            <a:r>
              <a:rPr lang="en-US" b="1" dirty="0" smtClean="0">
                <a:solidFill>
                  <a:srgbClr val="002060"/>
                </a:solidFill>
                <a:latin typeface="Bookman Old Style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Bookman Old Style" pitchFamily="18" charset="0"/>
              </a:rPr>
              <a:t>lục</a:t>
            </a:r>
            <a:endParaRPr lang="en-US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1. </a:t>
            </a:r>
            <a:r>
              <a:rPr lang="vi-VN" dirty="0" smtClean="0"/>
              <a:t>Khái niệm và biểu hiện của việc hòa nhập với cộng đồng</a:t>
            </a:r>
            <a:endParaRPr lang="vi-VN" dirty="0"/>
          </a:p>
          <a:p>
            <a:r>
              <a:rPr lang="vi-VN" dirty="0"/>
              <a:t>2. </a:t>
            </a:r>
            <a:r>
              <a:rPr lang="vi-VN" dirty="0" smtClean="0"/>
              <a:t>Biểu hiện của việc không hòa nhập với cộng đồng</a:t>
            </a:r>
          </a:p>
          <a:p>
            <a:r>
              <a:rPr lang="vi-VN" dirty="0" smtClean="0"/>
              <a:t>3</a:t>
            </a:r>
            <a:r>
              <a:rPr lang="vi-VN" dirty="0"/>
              <a:t>. Ý nghĩa việc hòa nhập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vi-VN" dirty="0" smtClean="0"/>
              <a:t>a</a:t>
            </a:r>
            <a:r>
              <a:rPr lang="vi-VN" dirty="0"/>
              <a:t>. với cộng đồng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vi-VN" dirty="0" smtClean="0"/>
              <a:t>b</a:t>
            </a:r>
            <a:r>
              <a:rPr lang="vi-VN" dirty="0"/>
              <a:t>. với bản thân</a:t>
            </a:r>
          </a:p>
          <a:p>
            <a:r>
              <a:rPr lang="vi-VN" dirty="0"/>
              <a:t>4</a:t>
            </a:r>
            <a:r>
              <a:rPr lang="vi-VN" dirty="0" smtClean="0"/>
              <a:t>. Rèn luyện sống hòa nhập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9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990600"/>
          </a:xfrm>
        </p:spPr>
        <p:txBody>
          <a:bodyPr>
            <a:no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Khái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niệm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và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biểu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hiện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của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việc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hòa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nhập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với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cộng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đồng</a:t>
            </a:r>
            <a:endParaRPr lang="en-US" dirty="0">
              <a:solidFill>
                <a:srgbClr val="FF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Khái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niệm</a:t>
            </a:r>
            <a:r>
              <a:rPr lang="en-US" sz="2800" dirty="0" smtClean="0">
                <a:solidFill>
                  <a:srgbClr val="0070C0"/>
                </a:solidFill>
              </a:rPr>
              <a:t>:</a:t>
            </a:r>
          </a:p>
          <a:p>
            <a:r>
              <a:rPr lang="vi-VN" sz="2400" dirty="0" smtClean="0"/>
              <a:t>có </a:t>
            </a:r>
            <a:r>
              <a:rPr lang="vi-VN" sz="2400" dirty="0"/>
              <a:t>thể làm việc chung với mọi người xung quanh</a:t>
            </a:r>
          </a:p>
          <a:p>
            <a:r>
              <a:rPr lang="vi-VN" sz="2400" dirty="0"/>
              <a:t>có thái độ hòa nhã, không chịu rào cản về tâm lí, sức </a:t>
            </a:r>
            <a:r>
              <a:rPr lang="vi-VN" sz="2400" dirty="0" smtClean="0"/>
              <a:t>khỏe </a:t>
            </a:r>
            <a:r>
              <a:rPr lang="vi-VN" sz="2400" dirty="0"/>
              <a:t>với cộng </a:t>
            </a:r>
            <a:r>
              <a:rPr lang="vi-VN" sz="2400" dirty="0" smtClean="0"/>
              <a:t>đồng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Biểu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hiện</a:t>
            </a:r>
            <a:r>
              <a:rPr lang="en-US" sz="2800" dirty="0" smtClean="0">
                <a:solidFill>
                  <a:srgbClr val="0070C0"/>
                </a:solidFill>
              </a:rPr>
              <a:t>:</a:t>
            </a:r>
          </a:p>
          <a:p>
            <a:r>
              <a:rPr lang="vi-VN" sz="2400" dirty="0" smtClean="0"/>
              <a:t>sống </a:t>
            </a:r>
            <a:r>
              <a:rPr lang="vi-VN" sz="2400" dirty="0"/>
              <a:t>vui vẻ với bạn bè, thầy cô, gia đình,...</a:t>
            </a:r>
            <a:endParaRPr lang="en-US" sz="2400" dirty="0" smtClean="0"/>
          </a:p>
          <a:p>
            <a:r>
              <a:rPr lang="en-US" sz="2400" dirty="0" err="1" smtClean="0"/>
              <a:t>chịu</a:t>
            </a:r>
            <a:r>
              <a:rPr lang="en-US" sz="2400" dirty="0" smtClean="0"/>
              <a:t> </a:t>
            </a:r>
            <a:r>
              <a:rPr lang="en-US" sz="2400" dirty="0" err="1"/>
              <a:t>khó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 smtClean="0"/>
              <a:t>mọi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,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, </a:t>
            </a:r>
            <a:r>
              <a:rPr lang="en-US" sz="2400" dirty="0" err="1"/>
              <a:t>sống</a:t>
            </a:r>
            <a:r>
              <a:rPr lang="en-US" sz="2400" dirty="0"/>
              <a:t> </a:t>
            </a:r>
            <a:r>
              <a:rPr lang="en-US" sz="2400" dirty="0" err="1"/>
              <a:t>hòa</a:t>
            </a:r>
            <a:r>
              <a:rPr lang="en-US" sz="2400" dirty="0"/>
              <a:t> </a:t>
            </a:r>
            <a:r>
              <a:rPr lang="en-US" sz="2400" dirty="0" err="1"/>
              <a:t>nhã</a:t>
            </a:r>
            <a:endParaRPr lang="en-US" sz="2400" dirty="0"/>
          </a:p>
          <a:p>
            <a:r>
              <a:rPr lang="en-US" sz="2400" dirty="0" err="1" smtClean="0"/>
              <a:t>thích</a:t>
            </a:r>
            <a:r>
              <a:rPr lang="en-US" sz="2400" dirty="0" smtClean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 smtClean="0"/>
              <a:t>nhóm</a:t>
            </a:r>
            <a:endParaRPr lang="en-US" sz="24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15636"/>
            <a:ext cx="6629400" cy="507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62200"/>
            <a:ext cx="6781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703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914400"/>
          </a:xfrm>
        </p:spPr>
        <p:txBody>
          <a:bodyPr>
            <a:noAutofit/>
          </a:bodyPr>
          <a:lstStyle/>
          <a:p>
            <a:pPr algn="ctr"/>
            <a:r>
              <a:rPr lang="vi-VN" dirty="0" smtClean="0">
                <a:solidFill>
                  <a:srgbClr val="FF0000"/>
                </a:solidFill>
                <a:latin typeface="Cambria" pitchFamily="18" charset="0"/>
              </a:rPr>
              <a:t>biểu </a:t>
            </a:r>
            <a:r>
              <a:rPr lang="vi-VN" dirty="0">
                <a:solidFill>
                  <a:srgbClr val="FF0000"/>
                </a:solidFill>
                <a:latin typeface="Cambria" pitchFamily="18" charset="0"/>
              </a:rPr>
              <a:t>hiện của </a:t>
            </a:r>
            <a:r>
              <a:rPr lang="vi-VN" dirty="0" smtClean="0">
                <a:solidFill>
                  <a:srgbClr val="FF0000"/>
                </a:solidFill>
                <a:latin typeface="Cambria" pitchFamily="18" charset="0"/>
              </a:rPr>
              <a:t>việc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không</a:t>
            </a:r>
            <a:r>
              <a:rPr lang="vi-VN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vi-VN" dirty="0">
                <a:solidFill>
                  <a:srgbClr val="FF0000"/>
                </a:solidFill>
                <a:latin typeface="Cambria" pitchFamily="18" charset="0"/>
              </a:rPr>
              <a:t>hòa nhập với cộng đồng</a:t>
            </a:r>
            <a:endParaRPr lang="en-US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dirty="0"/>
              <a:t>không thể nói chuyện với bạn bè, người thân, đồng nghiệp,...</a:t>
            </a:r>
          </a:p>
          <a:p>
            <a:r>
              <a:rPr lang="vi-VN" sz="2800" dirty="0" smtClean="0"/>
              <a:t>luôn </a:t>
            </a:r>
            <a:r>
              <a:rPr lang="vi-VN" sz="2800" dirty="0"/>
              <a:t>làm việc một mình, làm việc nhóm không hiệu quả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48001"/>
            <a:ext cx="6400800" cy="34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065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Ý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nghĩa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của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hòa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nhập</a:t>
            </a:r>
            <a:endParaRPr lang="en-US" dirty="0">
              <a:solidFill>
                <a:srgbClr val="FF0000"/>
              </a:solidFill>
              <a:latin typeface="Cambria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1720873"/>
              </p:ext>
            </p:extLst>
          </p:nvPr>
        </p:nvGraphicFramePr>
        <p:xfrm>
          <a:off x="304800" y="1554163"/>
          <a:ext cx="8686800" cy="46634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895600"/>
                <a:gridCol w="2895600"/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solidFill>
                            <a:srgbClr val="7030A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Đối</a:t>
                      </a:r>
                      <a:r>
                        <a:rPr lang="en-US" sz="2800" dirty="0" smtClean="0">
                          <a:solidFill>
                            <a:srgbClr val="7030A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7030A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tượng</a:t>
                      </a:r>
                      <a:endParaRPr lang="en-US" sz="2800" dirty="0">
                        <a:solidFill>
                          <a:srgbClr val="7030A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dirty="0" smtClean="0">
                          <a:solidFill>
                            <a:srgbClr val="7030A0"/>
                          </a:solidFill>
                        </a:rPr>
                        <a:t>Hòa</a:t>
                      </a:r>
                      <a:r>
                        <a:rPr lang="vi-VN" sz="2800" baseline="0" dirty="0" smtClean="0">
                          <a:solidFill>
                            <a:srgbClr val="7030A0"/>
                          </a:solidFill>
                        </a:rPr>
                        <a:t> nhập</a:t>
                      </a:r>
                      <a:endParaRPr lang="en-US" sz="28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solidFill>
                            <a:srgbClr val="7030A0"/>
                          </a:solidFill>
                        </a:rPr>
                        <a:t>Không</a:t>
                      </a:r>
                      <a:r>
                        <a:rPr lang="vi-VN" sz="2400" baseline="0" dirty="0" smtClean="0">
                          <a:solidFill>
                            <a:srgbClr val="7030A0"/>
                          </a:solidFill>
                        </a:rPr>
                        <a:t> hòa nhập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vi-VN" sz="2400" dirty="0" smtClean="0"/>
                        <a:t>Đối</a:t>
                      </a:r>
                      <a:r>
                        <a:rPr lang="vi-VN" sz="2400" baseline="0" dirty="0" smtClean="0"/>
                        <a:t> với bản thân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000" dirty="0" smtClean="0"/>
                        <a:t>-Hoà nhập</a:t>
                      </a:r>
                    </a:p>
                    <a:p>
                      <a:r>
                        <a:rPr lang="vi-VN" sz="2000" dirty="0" smtClean="0"/>
                        <a:t>-Cảm thấy hạnh phúc, vui vẻ</a:t>
                      </a:r>
                    </a:p>
                    <a:p>
                      <a:r>
                        <a:rPr lang="vi-VN" sz="2000" dirty="0" smtClean="0"/>
                        <a:t>-Có động lực làm việc</a:t>
                      </a:r>
                    </a:p>
                    <a:p>
                      <a:r>
                        <a:rPr lang="vi-VN" sz="2000" dirty="0" smtClean="0"/>
                        <a:t>-Có người giúp đỡ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000" dirty="0" smtClean="0"/>
                        <a:t>-Không hoà nhập</a:t>
                      </a:r>
                    </a:p>
                    <a:p>
                      <a:r>
                        <a:rPr lang="vi-VN" sz="2000" dirty="0" smtClean="0"/>
                        <a:t>-Cảm thấy cô đơn, chán nản</a:t>
                      </a:r>
                    </a:p>
                    <a:p>
                      <a:r>
                        <a:rPr lang="vi-VN" sz="2000" dirty="0" smtClean="0"/>
                        <a:t>-Không có người ở bên giúp đỡ khi gặp</a:t>
                      </a:r>
                      <a:r>
                        <a:rPr lang="vi-VN" sz="2000" baseline="0" dirty="0" smtClean="0"/>
                        <a:t> khó khăn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vi-VN" sz="2400" dirty="0" smtClean="0"/>
                        <a:t>Đối</a:t>
                      </a:r>
                      <a:r>
                        <a:rPr lang="vi-VN" sz="2400" baseline="0" dirty="0" smtClean="0"/>
                        <a:t> với cộng đồng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000" dirty="0" smtClean="0"/>
                        <a:t>-Cộng</a:t>
                      </a:r>
                      <a:r>
                        <a:rPr lang="vi-VN" sz="2000" baseline="0" dirty="0" smtClean="0"/>
                        <a:t> đồng ngày càng vững chắc,tiến bộ,phát triển</a:t>
                      </a:r>
                    </a:p>
                    <a:p>
                      <a:r>
                        <a:rPr lang="vi-VN" sz="2000" baseline="0" dirty="0" smtClean="0"/>
                        <a:t>-Khiến các mối quan hệ xã hội tốt đẹp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000" dirty="0" smtClean="0"/>
                        <a:t>-Cộng</a:t>
                      </a:r>
                      <a:r>
                        <a:rPr lang="vi-VN" sz="2000" baseline="0" dirty="0" smtClean="0"/>
                        <a:t> đồng ngày càng đi xuống,không thể phát triển,chỉ dẫm chân tại chỗ</a:t>
                      </a:r>
                    </a:p>
                    <a:p>
                      <a:r>
                        <a:rPr lang="vi-VN" sz="2000" baseline="0" dirty="0" smtClean="0"/>
                        <a:t>-Khiến các mối quan hệ trong xã hội ngày một đi xuống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6248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822960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090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smtClean="0">
                <a:solidFill>
                  <a:srgbClr val="FF0000"/>
                </a:solidFill>
              </a:rPr>
              <a:t>Rèn luyện sống hòa nhập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dirty="0"/>
              <a:t>Tôn trọng, đoàn kết, quan tâm, gần gũi, vui vẻ, cởi mở, chan hòa với thầy cô giáo và mọi người xung quanh.</a:t>
            </a:r>
          </a:p>
          <a:p>
            <a:r>
              <a:rPr lang="vi-VN" sz="2800" dirty="0"/>
              <a:t>Không lánh xa, bè phái, gây mâu thuẫn, mất đoàn kết  với người </a:t>
            </a:r>
            <a:r>
              <a:rPr lang="vi-VN" sz="2800" dirty="0" smtClean="0"/>
              <a:t>khác</a:t>
            </a:r>
          </a:p>
          <a:p>
            <a:r>
              <a:rPr lang="vi-VN" sz="2800" dirty="0"/>
              <a:t>Tích cực tham gia các hoạt động xã hội do nhà trường, địa phương tổ chức, đồng thời vận động bạn bè và mọi người cùng tham gia.</a:t>
            </a:r>
            <a:endParaRPr 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58674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14600"/>
            <a:ext cx="65532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044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Các thành viên trong nhóm</a:t>
            </a:r>
            <a:endParaRPr lang="en-US" dirty="0">
              <a:solidFill>
                <a:srgbClr val="FF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Lưu Diệu Linh</a:t>
            </a:r>
          </a:p>
          <a:p>
            <a:r>
              <a:rPr lang="vi-VN" dirty="0" smtClean="0"/>
              <a:t>Hoàng Nhật Khánh</a:t>
            </a:r>
          </a:p>
          <a:p>
            <a:r>
              <a:rPr lang="vi-VN" dirty="0" smtClean="0"/>
              <a:t>Hoàng Mạnh Trung</a:t>
            </a:r>
          </a:p>
          <a:p>
            <a:r>
              <a:rPr lang="vi-VN" dirty="0" smtClean="0"/>
              <a:t>Nguyễn Thành Trung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88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2209800"/>
          </a:xfrm>
        </p:spPr>
        <p:txBody>
          <a:bodyPr>
            <a:normAutofit/>
          </a:bodyPr>
          <a:lstStyle/>
          <a:p>
            <a:pPr algn="ctr"/>
            <a:r>
              <a:rPr lang="vi-VN" sz="6000" dirty="0" smtClean="0">
                <a:solidFill>
                  <a:srgbClr val="002060"/>
                </a:solidFill>
              </a:rPr>
              <a:t>Cảm ơn cô và các bạn đã lắng nghe</a:t>
            </a:r>
            <a:endParaRPr lang="en-US" sz="6000" dirty="0">
              <a:solidFill>
                <a:srgbClr val="002060"/>
              </a:solidFill>
              <a:latin typeface="Haettenschweiler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14600"/>
            <a:ext cx="7543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272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125</TotalTime>
  <Words>400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Trek</vt:lpstr>
      <vt:lpstr>b)Hòa nhập</vt:lpstr>
      <vt:lpstr>Mục lục</vt:lpstr>
      <vt:lpstr>Khái niệm và biểu hiện của việc hòa nhập với cộng đồng</vt:lpstr>
      <vt:lpstr>biểu hiện của việc không hòa nhập với cộng đồng</vt:lpstr>
      <vt:lpstr>Ý nghĩa của hòa nhập</vt:lpstr>
      <vt:lpstr>Rèn luyện sống hòa nhập</vt:lpstr>
      <vt:lpstr>Các thành viên trong nhóm</vt:lpstr>
      <vt:lpstr>Cảm ơn cô và các bạn đã lắng nghe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AHIEULINH</dc:creator>
  <cp:lastModifiedBy>AHIEULINH</cp:lastModifiedBy>
  <cp:revision>12</cp:revision>
  <dcterms:created xsi:type="dcterms:W3CDTF">2018-01-11T13:46:50Z</dcterms:created>
  <dcterms:modified xsi:type="dcterms:W3CDTF">2018-01-11T15:52:29Z</dcterms:modified>
</cp:coreProperties>
</file>