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2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7B6CC-C9CF-4691-B7A1-78FFA24DA8A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CCC7B3-F9A4-4C0B-AF51-55565731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39C-46D2-135B-EDB5-A9D93249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6C5ED-272C-F6EA-8156-293634EA9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F702-5DE2-6AC0-79CD-FD9A2FE2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B6CC-C9CF-4691-B7A1-78FFA24DA8A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3211-2E3D-D147-4EFF-8D5C6211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0C43A-2402-1E9D-0CB6-8A033BD1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CC7B3-F9A4-4C0B-AF51-55565731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F7B6CC-C9CF-4691-B7A1-78FFA24DA8AE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CCC7B3-F9A4-4C0B-AF51-555657318C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5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9423-13DC-D5C9-CCE7-2D5EA0B3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 Course Project: 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97618-1374-CBA1-4587-8E09935C6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Presenter: Hieu Man - 952034800</a:t>
            </a:r>
          </a:p>
        </p:txBody>
      </p:sp>
    </p:spTree>
    <p:extLst>
      <p:ext uri="{BB962C8B-B14F-4D97-AF65-F5344CB8AC3E}">
        <p14:creationId xmlns:p14="http://schemas.microsoft.com/office/powerpoint/2010/main" val="35073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D087C-C23C-42E1-F648-34216069AA53}"/>
              </a:ext>
            </a:extLst>
          </p:cNvPr>
          <p:cNvSpPr txBox="1"/>
          <p:nvPr/>
        </p:nvSpPr>
        <p:spPr>
          <a:xfrm>
            <a:off x="601287" y="1334193"/>
            <a:ext cx="10914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and Background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Models and Experiments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42466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and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D6-7763-51A8-233F-65D52A0A4130}"/>
              </a:ext>
            </a:extLst>
          </p:cNvPr>
          <p:cNvSpPr txBox="1"/>
          <p:nvPr/>
        </p:nvSpPr>
        <p:spPr>
          <a:xfrm>
            <a:off x="601286" y="1558456"/>
            <a:ext cx="7318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of Interest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S&amp;P500:  Best indicators of USA’s stock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BTC: New type of assert with high 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Open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opening price for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High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highest price paid for the stock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lowest price paid for the stock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Close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closing price for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Volume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volume of stocks traded that day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Adjusted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egoeUI"/>
              </a:rPr>
              <a:t>: The adjusted closing price for that day, taking into account corporate actions such as stock splits, dividends, and rights offerings.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Predict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egoeUI-Bold"/>
              </a:rPr>
              <a:t>closing price </a:t>
            </a:r>
            <a:r>
              <a:rPr lang="en-US" sz="1800" i="0" dirty="0">
                <a:solidFill>
                  <a:srgbClr val="000000"/>
                </a:solidFill>
                <a:effectLst/>
                <a:latin typeface="SegoeUI-Bold"/>
              </a:rPr>
              <a:t>of next</a:t>
            </a:r>
            <a:r>
              <a:rPr lang="en-US" dirty="0">
                <a:solidFill>
                  <a:srgbClr val="000000"/>
                </a:solidFill>
                <a:latin typeface="SegoeUI-Bold"/>
              </a:rPr>
              <a:t> 50 weeks by using previous price movements.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41237-EA7E-01F1-55C2-3C62E4A7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937" y="1349416"/>
            <a:ext cx="4059803" cy="2614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BA20B-4CAF-90A0-700F-FE2405BB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937" y="4024553"/>
            <a:ext cx="4059803" cy="24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/>
              <p:nvPr/>
            </p:nvSpPr>
            <p:spPr>
              <a:xfrm>
                <a:off x="601286" y="1558456"/>
                <a:ext cx="71378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Decompose the price movement into 3 components: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original plot of the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long-term movements in the mean.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Seasonal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repetitive seasonal fluctuations in the data.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): The irregular or random fluctuations not captured by the trend and seasonal components.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SegoeUI"/>
                  </a:rPr>
                  <a:t>S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SegoeUI"/>
                  </a:rPr>
                  <a:t>imilar patterns across components in the BTC and S&amp;P 500 prices, but significant differences in the relative magnitudes</a:t>
                </a:r>
                <a:br>
                  <a:rPr lang="en-US" dirty="0"/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6" y="1558456"/>
                <a:ext cx="7137863" cy="3416320"/>
              </a:xfrm>
              <a:prstGeom prst="rect">
                <a:avLst/>
              </a:prstGeom>
              <a:blipFill>
                <a:blip r:embed="rId2"/>
                <a:stretch>
                  <a:fillRect l="-5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3B92D5B-6468-C070-3334-205E8F9A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69" y="1881621"/>
            <a:ext cx="2238908" cy="392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BF953-EC7F-4FA5-E874-3DDB59BFB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243" y="1648977"/>
            <a:ext cx="4069433" cy="39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AutoRegressive</a:t>
            </a:r>
            <a:r>
              <a:rPr lang="en-US" dirty="0"/>
              <a:t> Integrated Moving Average (ARIMA)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D6-7763-51A8-233F-65D52A0A4130}"/>
              </a:ext>
            </a:extLst>
          </p:cNvPr>
          <p:cNvSpPr txBox="1"/>
          <p:nvPr/>
        </p:nvSpPr>
        <p:spPr>
          <a:xfrm>
            <a:off x="601287" y="1558456"/>
            <a:ext cx="6264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Autoregressive Model (AR): shows a changing variable that regresses on its own lagged, or prior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Average Model (MA): Incorporates the dependency between an observation and a residual error from a moving average model applied to lagged observations.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ARIMA: combines differencing with autoregression and a moving average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D2DAB-1B18-FE6A-5FC7-9D934FAD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35" y="2194663"/>
            <a:ext cx="3704484" cy="460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50C1F-14B5-3307-0302-93D335B5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35" y="3867609"/>
            <a:ext cx="3768072" cy="308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AC72A-56B5-D380-A7A8-6439C2628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635" y="4940039"/>
            <a:ext cx="3925330" cy="417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D0C9DA-2CB8-39E3-4529-3C4C3618B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100" y="2400330"/>
            <a:ext cx="4987542" cy="2539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50C61-67E2-4C09-DA6F-593573DB9D9C}"/>
              </a:ext>
            </a:extLst>
          </p:cNvPr>
          <p:cNvSpPr txBox="1"/>
          <p:nvPr/>
        </p:nvSpPr>
        <p:spPr>
          <a:xfrm>
            <a:off x="7789025" y="5062451"/>
            <a:ext cx="352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ARIMA price predict on S&amp;P 500 and BTC</a:t>
            </a:r>
          </a:p>
        </p:txBody>
      </p:sp>
    </p:spTree>
    <p:extLst>
      <p:ext uri="{BB962C8B-B14F-4D97-AF65-F5344CB8AC3E}">
        <p14:creationId xmlns:p14="http://schemas.microsoft.com/office/powerpoint/2010/main" val="42846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Bayesian Structural Time Series (BSTS)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/>
              <p:nvPr/>
            </p:nvSpPr>
            <p:spPr>
              <a:xfrm>
                <a:off x="601287" y="1558456"/>
                <a:ext cx="62644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Bayesian structural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SegoeUI"/>
                  </a:rPr>
                  <a:t>a set of regressors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local level term, defines how the latent state evolves over time and is often referred to as the unobserved trend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trend 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2BB7D6-7763-51A8-233F-65D52A0A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" y="1558456"/>
                <a:ext cx="6264414" cy="3970318"/>
              </a:xfrm>
              <a:prstGeom prst="rect">
                <a:avLst/>
              </a:prstGeom>
              <a:blipFill>
                <a:blip r:embed="rId2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F4B9DA-B39A-7561-3B21-2DF34C74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35" y="2184218"/>
            <a:ext cx="3029213" cy="986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C5F4E-44DF-DC48-1352-DD19F3B0F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01" y="1397110"/>
            <a:ext cx="4788009" cy="2394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0AE07D-F96F-97B3-A8A9-4BB8928E8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701" y="3934598"/>
            <a:ext cx="4788009" cy="2394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4DB4C-25B9-6DFC-652F-209DF3FDE638}"/>
              </a:ext>
            </a:extLst>
          </p:cNvPr>
          <p:cNvSpPr txBox="1"/>
          <p:nvPr/>
        </p:nvSpPr>
        <p:spPr>
          <a:xfrm>
            <a:off x="7701741" y="6333586"/>
            <a:ext cx="352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BSTS </a:t>
            </a:r>
            <a:r>
              <a:rPr lang="en-US" sz="1200" dirty="0"/>
              <a:t>price predict on S&amp;P 500 and BTC</a:t>
            </a:r>
          </a:p>
        </p:txBody>
      </p:sp>
    </p:spTree>
    <p:extLst>
      <p:ext uri="{BB962C8B-B14F-4D97-AF65-F5344CB8AC3E}">
        <p14:creationId xmlns:p14="http://schemas.microsoft.com/office/powerpoint/2010/main" val="9388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EAAFB1-E656-41B0-7751-7F3FF6E9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287" y="453044"/>
            <a:ext cx="10978342" cy="6707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Bayesian Structural Time Series (BSTS): Prior Tuning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BB7D6-7763-51A8-233F-65D52A0A4130}"/>
              </a:ext>
            </a:extLst>
          </p:cNvPr>
          <p:cNvSpPr txBox="1"/>
          <p:nvPr/>
        </p:nvSpPr>
        <p:spPr>
          <a:xfrm>
            <a:off x="286306" y="1265512"/>
            <a:ext cx="6264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Adjusted, High, and Low prices variables are highly correlated </a:t>
            </a:r>
            <a:r>
              <a:rPr lang="en-US" dirty="0">
                <a:sym typeface="Wingdings" panose="05000000000000000000" pitchFamily="2" charset="2"/>
              </a:rPr>
              <a:t> reduce the correlation between them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Volume should be included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7B780-95CE-4FC9-C5AC-F107A11C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83" y="1218257"/>
            <a:ext cx="5170646" cy="258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DF323-76CB-F93E-535C-3AB584FFE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83" y="3803580"/>
            <a:ext cx="5170646" cy="2585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978FA-45E0-3047-E6C7-DEF207BA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79" y="3850835"/>
            <a:ext cx="5013731" cy="2506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EAFDEA-A26C-7114-BDF9-72FC5E819407}"/>
              </a:ext>
            </a:extLst>
          </p:cNvPr>
          <p:cNvSpPr txBox="1"/>
          <p:nvPr/>
        </p:nvSpPr>
        <p:spPr>
          <a:xfrm>
            <a:off x="2024053" y="6357701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 coefficients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FCEF3-C122-7D68-40B6-33D0F37B9EE0}"/>
              </a:ext>
            </a:extLst>
          </p:cNvPr>
          <p:cNvSpPr txBox="1"/>
          <p:nvPr/>
        </p:nvSpPr>
        <p:spPr>
          <a:xfrm>
            <a:off x="7758450" y="6404956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Prior-added coefficients</a:t>
            </a:r>
          </a:p>
        </p:txBody>
      </p:sp>
    </p:spTree>
    <p:extLst>
      <p:ext uri="{BB962C8B-B14F-4D97-AF65-F5344CB8AC3E}">
        <p14:creationId xmlns:p14="http://schemas.microsoft.com/office/powerpoint/2010/main" val="29520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A949B6-FB23-AFE1-FE5B-49C507AA1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366" y="2178754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83283400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ieval-Augmented Frozen Language Models.pptx" id="{74DB9163-0F92-4CDE-A62F-ACAD0975F837}" vid="{80798CD8-7D3F-4F6C-A8D5-E0B61EB7E3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LLM-Emb</Template>
  <TotalTime>119</TotalTime>
  <Words>394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Cambria Math</vt:lpstr>
      <vt:lpstr>Segoe UI</vt:lpstr>
      <vt:lpstr>Segoe UI Light</vt:lpstr>
      <vt:lpstr>SegoeUI</vt:lpstr>
      <vt:lpstr>SegoeUI-Bold</vt:lpstr>
      <vt:lpstr>Wingdings</vt:lpstr>
      <vt:lpstr>WelcomeDoc</vt:lpstr>
      <vt:lpstr>Data Science Course Project: Stock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Hiếu Mẫn</dc:creator>
  <cp:lastModifiedBy>Hiếu Mẫn</cp:lastModifiedBy>
  <cp:revision>5</cp:revision>
  <dcterms:created xsi:type="dcterms:W3CDTF">2024-06-06T21:48:42Z</dcterms:created>
  <dcterms:modified xsi:type="dcterms:W3CDTF">2024-06-10T19:41:04Z</dcterms:modified>
</cp:coreProperties>
</file>