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6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E0CA6-E52D-476B-A38B-300DE9803A94}" type="datetimeFigureOut">
              <a:rPr lang="en-US" smtClean="0"/>
              <a:t>17-Aug-21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016CB-99BD-40DD-8D49-2DFFF23938CB}" type="slidenum">
              <a:rPr lang="en-US" smtClean="0"/>
              <a:t>‹#›</a:t>
            </a:fld>
            <a:endParaRPr lang="en-US"/>
          </a:p>
        </p:txBody>
      </p:sp>
    </p:spTree>
    <p:extLst>
      <p:ext uri="{BB962C8B-B14F-4D97-AF65-F5344CB8AC3E}">
        <p14:creationId xmlns:p14="http://schemas.microsoft.com/office/powerpoint/2010/main" val="156847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D016CB-99BD-40DD-8D49-2DFFF23938CB}" type="slidenum">
              <a:rPr lang="en-US" smtClean="0"/>
              <a:t>2</a:t>
            </a:fld>
            <a:endParaRPr lang="en-US"/>
          </a:p>
        </p:txBody>
      </p:sp>
    </p:spTree>
    <p:extLst>
      <p:ext uri="{BB962C8B-B14F-4D97-AF65-F5344CB8AC3E}">
        <p14:creationId xmlns:p14="http://schemas.microsoft.com/office/powerpoint/2010/main" val="349062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D016CB-99BD-40DD-8D49-2DFFF23938CB}" type="slidenum">
              <a:rPr lang="en-US" smtClean="0"/>
              <a:t>25</a:t>
            </a:fld>
            <a:endParaRPr lang="en-US"/>
          </a:p>
        </p:txBody>
      </p:sp>
    </p:spTree>
    <p:extLst>
      <p:ext uri="{BB962C8B-B14F-4D97-AF65-F5344CB8AC3E}">
        <p14:creationId xmlns:p14="http://schemas.microsoft.com/office/powerpoint/2010/main" val="31461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a:prstGeom prst="rect">
            <a:avLst/>
          </a:prstGeo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a:prstGeom prst="rect">
            <a:avLst/>
          </a:prstGeo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8B613901-54DC-4CC5-B8A8-EB57571DF687}" type="datetime1">
              <a:rPr lang="en-US" smtClean="0"/>
              <a:t>17-Aug-21</a:t>
            </a:fld>
            <a:endParaRPr lang="en-US"/>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pPr/>
              <a:t>‹#›</a:t>
            </a:fld>
            <a:r>
              <a:rPr lang="en-US" smtClean="0"/>
              <a:t> </a:t>
            </a:r>
            <a:endParaRPr lang="en-US"/>
          </a:p>
        </p:txBody>
      </p:sp>
    </p:spTree>
    <p:extLst>
      <p:ext uri="{BB962C8B-B14F-4D97-AF65-F5344CB8AC3E}">
        <p14:creationId xmlns:p14="http://schemas.microsoft.com/office/powerpoint/2010/main" val="41878689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a:prstGeom prst="rect">
            <a:avLst/>
          </a:prstGeo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0F89B3AD-B6E1-4C1A-8CE0-4E3546AE1744}" type="datetime1">
              <a:rPr lang="en-US" smtClean="0"/>
              <a:t>17-Aug-21</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41230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a:prstGeom prst="rect">
            <a:avLst/>
          </a:prstGeo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a:prstGeom prst="rect">
            <a:avLst/>
          </a:prstGeo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244F6110-A78C-443A-B063-8F0D678DE332}"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93716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a:prstGeom prst="rect">
            <a:avLst/>
          </a:prstGeo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a:prstGeom prst="rect">
            <a:avLst/>
          </a:prstGeo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a:prstGeom prst="rect">
            <a:avLst/>
          </a:prstGeo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F4EF949F-0B07-4D7E-9B1C-CD9DB0BCA6BC}"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122152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a:prstGeom prst="rect">
            <a:avLst/>
          </a:prstGeo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E16EF3BD-9F86-4F41-93F8-3F2FCFD31A00}"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56315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a:prstGeom prst="rect">
            <a:avLst/>
          </a:prstGeo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a:prstGeom prst="rect">
            <a:avLst/>
          </a:prstGeo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E76067D5-88E4-4D14-B3A6-D81F81DF580D}"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100002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a:prstGeom prst="rect">
            <a:avLst/>
          </a:prstGeo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a:prstGeom prst="rect">
            <a:avLst/>
          </a:prstGeo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5408EB3E-2359-49F7-A7AC-BB40343FB8A5}"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2313922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a:prstGeom prst="rect">
            <a:avLst/>
          </a:prstGeom>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0" y="2666999"/>
            <a:ext cx="10018713" cy="3124201"/>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53766EE6-BE39-4807-982A-F791AFFF629A}"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1891782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65633C00-5C34-471C-BFBE-ECCE13ED4089}"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20514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484310" y="2666999"/>
            <a:ext cx="10018713" cy="3124201"/>
          </a:xfrm>
          <a:prstGeom prst="rect">
            <a:avLst/>
          </a:prstGeom>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48065E03-5984-4DC0-89DF-32E392708740}"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5"/>
          <p:cNvSpPr>
            <a:spLocks noGrp="1"/>
          </p:cNvSpPr>
          <p:nvPr>
            <p:ph type="sldNum" sz="quarter" idx="12"/>
          </p:nvPr>
        </p:nvSpPr>
        <p:spPr>
          <a:xfrm>
            <a:off x="130294" y="6277914"/>
            <a:ext cx="1138118" cy="365125"/>
          </a:xfrm>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10082132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a:prstGeom prst="rect">
            <a:avLst/>
          </a:prstGeo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C5D98C91-6592-4222-87EC-8617663FEAF0}" type="datetime1">
              <a:rPr lang="en-US" smtClean="0"/>
              <a:t>17-Aug-21</a:t>
            </a:fld>
            <a:endParaRPr 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28034899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a:prstGeom prst="rect">
            <a:avLst/>
          </a:prstGeo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a:prstGeom prst="rect">
            <a:avLst/>
          </a:prstGeo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651CDAD-0FCE-4699-B783-7137D0D2C6DC}" type="datetime1">
              <a:rPr lang="en-US" smtClean="0"/>
              <a:t>17-Aug-21</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3462264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a:prstGeom prst="rect">
            <a:avLst/>
          </a:prstGeo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a:prstGeom prst="rect">
            <a:avLst/>
          </a:prstGeo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2DD7520A-79E2-49E8-AE48-F2C490ABA635}" type="datetime1">
              <a:rPr lang="en-US" smtClean="0"/>
              <a:t>17-Aug-21</a:t>
            </a:fld>
            <a:endParaRPr lang="en-US"/>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35573840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74F28841-0A19-4E55-963C-5D09F1107858}" type="datetime1">
              <a:rPr lang="en-US" smtClean="0"/>
              <a:t>17-Aug-21</a:t>
            </a:fld>
            <a:endParaRPr lang="en-US"/>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8699435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48E79A61-0E6D-4C92-904F-1FADDBDBF45B}" type="datetime1">
              <a:rPr lang="en-US" smtClean="0"/>
              <a:t>17-Aug-21</a:t>
            </a:fld>
            <a:endParaRPr lang="en-US"/>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1701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a:prstGeom prst="rect">
            <a:avLst/>
          </a:prstGeo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a:prstGeom prst="rect">
            <a:avLst/>
          </a:prstGeo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98C1F075-3163-476A-9124-49BD95FC0502}" type="datetime1">
              <a:rPr lang="en-US" smtClean="0"/>
              <a:t>17-Aug-21</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134695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a:prstGeom prst="rect">
            <a:avLst/>
          </a:prstGeo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98AD058C-355B-4459-9868-C2D0C10FD536}" type="datetime1">
              <a:rPr lang="en-US" smtClean="0"/>
              <a:t>17-Aug-21</a:t>
            </a:fld>
            <a:endParaRPr 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F7B42AB-F97E-4EC8-83E9-9C588D335984}" type="slidenum">
              <a:rPr lang="en-US" smtClean="0"/>
              <a:t>‹#›</a:t>
            </a:fld>
            <a:endParaRPr lang="en-US"/>
          </a:p>
        </p:txBody>
      </p:sp>
    </p:spTree>
    <p:extLst>
      <p:ext uri="{BB962C8B-B14F-4D97-AF65-F5344CB8AC3E}">
        <p14:creationId xmlns:p14="http://schemas.microsoft.com/office/powerpoint/2010/main" val="427823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 name="Slide Number Placeholder 5"/>
          <p:cNvSpPr>
            <a:spLocks noGrp="1"/>
          </p:cNvSpPr>
          <p:nvPr>
            <p:ph type="sldNum" sz="quarter" idx="4"/>
          </p:nvPr>
        </p:nvSpPr>
        <p:spPr>
          <a:xfrm>
            <a:off x="-49214" y="6492875"/>
            <a:ext cx="1138118" cy="365125"/>
          </a:xfrm>
          <a:prstGeom prst="rect">
            <a:avLst/>
          </a:prstGeom>
        </p:spPr>
        <p:txBody>
          <a:bodyPr vert="horz" lIns="91440" tIns="45720" rIns="91440" bIns="45720" rtlCol="0" anchor="ctr"/>
          <a:lstStyle>
            <a:lvl1pPr algn="ctr">
              <a:defRPr sz="1400" b="0" i="0">
                <a:solidFill>
                  <a:schemeClr val="tx1"/>
                </a:solidFill>
                <a:effectLst/>
                <a:latin typeface="Times New Roman" panose="02020603050405020304" pitchFamily="18" charset="0"/>
                <a:cs typeface="Times New Roman" panose="02020603050405020304" pitchFamily="18" charset="0"/>
              </a:defRPr>
            </a:lvl1pPr>
          </a:lstStyle>
          <a:p>
            <a:fld id="{4F7B42AB-F97E-4EC8-83E9-9C588D335984}" type="slidenum">
              <a:rPr lang="en-US" smtClean="0"/>
              <a:pPr/>
              <a:t>‹#›</a:t>
            </a:fld>
            <a:r>
              <a:rPr lang="en-US" smtClean="0"/>
              <a:t>/62</a:t>
            </a:r>
            <a:endParaRPr lang="en-US"/>
          </a:p>
        </p:txBody>
      </p:sp>
    </p:spTree>
    <p:extLst>
      <p:ext uri="{BB962C8B-B14F-4D97-AF65-F5344CB8AC3E}">
        <p14:creationId xmlns:p14="http://schemas.microsoft.com/office/powerpoint/2010/main" val="9253345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iming>
    <p:tnLst>
      <p:par>
        <p:cTn id="1" dur="indefinite" restart="never" nodeType="tmRoot"/>
      </p:par>
    </p:tnLst>
  </p:timing>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2873" y="471054"/>
            <a:ext cx="9660368" cy="1106054"/>
          </a:xfrm>
        </p:spPr>
        <p:txBody>
          <a:bodyPr>
            <a:normAutofit/>
          </a:bodyPr>
          <a:lstStyle/>
          <a:p>
            <a:pPr algn="ctr"/>
            <a:r>
              <a:rPr lang="en-US" sz="4800" b="1" smtClean="0">
                <a:latin typeface="Times New Roman" panose="02020603050405020304" pitchFamily="18" charset="0"/>
                <a:cs typeface="Times New Roman" panose="02020603050405020304" pitchFamily="18" charset="0"/>
              </a:rPr>
              <a:t>BÁO CÁO BÀI TẬP MÔN HỌC</a:t>
            </a:r>
            <a:endParaRPr lang="en-US" sz="4800"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09164" y="3496176"/>
            <a:ext cx="4354077" cy="3380509"/>
          </a:xfrm>
        </p:spPr>
        <p:txBody>
          <a:bodyPr>
            <a:normAutofit/>
          </a:bodyPr>
          <a:lstStyle/>
          <a:p>
            <a:endParaRPr lang="en-US" sz="1800" smtClean="0"/>
          </a:p>
          <a:p>
            <a:r>
              <a:rPr lang="en-US" sz="2000" smtClean="0"/>
              <a:t>Giảng viên: Võ Thị Hồng Tuyết</a:t>
            </a:r>
          </a:p>
          <a:p>
            <a:endParaRPr lang="en-US" sz="2000" smtClean="0"/>
          </a:p>
          <a:p>
            <a:r>
              <a:rPr lang="en-US" sz="1600" smtClean="0">
                <a:latin typeface="Times New Roman" panose="02020603050405020304" pitchFamily="18" charset="0"/>
                <a:cs typeface="Times New Roman" panose="02020603050405020304" pitchFamily="18" charset="0"/>
              </a:rPr>
              <a:t>Sinh viên thực hiện:</a:t>
            </a:r>
          </a:p>
          <a:p>
            <a:r>
              <a:rPr lang="en-US" sz="2000" smtClean="0">
                <a:latin typeface="Times New Roman" panose="02020603050405020304" pitchFamily="18" charset="0"/>
                <a:cs typeface="Times New Roman" panose="02020603050405020304" pitchFamily="18" charset="0"/>
              </a:rPr>
              <a:t>Nguyễn Đức Hiếu</a:t>
            </a:r>
          </a:p>
          <a:p>
            <a:r>
              <a:rPr lang="en-US" sz="1600" smtClean="0">
                <a:latin typeface="Times New Roman" panose="02020603050405020304" pitchFamily="18" charset="0"/>
                <a:cs typeface="Times New Roman" panose="02020603050405020304" pitchFamily="18" charset="0"/>
              </a:rPr>
              <a:t>Mã số sinh viên: 1954052027</a:t>
            </a:r>
          </a:p>
          <a:p>
            <a:r>
              <a:rPr lang="en-US" sz="1600" smtClean="0">
                <a:latin typeface="Times New Roman" panose="02020603050405020304" pitchFamily="18" charset="0"/>
                <a:cs typeface="Times New Roman" panose="02020603050405020304" pitchFamily="18" charset="0"/>
              </a:rPr>
              <a:t>Lớp: DH19IT03</a:t>
            </a:r>
          </a:p>
          <a:p>
            <a:endParaRPr lang="en-US" sz="2800" smtClean="0"/>
          </a:p>
          <a:p>
            <a:endParaRPr lang="en-US" sz="2800" smtClean="0"/>
          </a:p>
          <a:p>
            <a:endParaRPr lang="en-US" sz="3200"/>
          </a:p>
        </p:txBody>
      </p:sp>
      <p:sp>
        <p:nvSpPr>
          <p:cNvPr id="4" name="TextBox 3"/>
          <p:cNvSpPr txBox="1"/>
          <p:nvPr/>
        </p:nvSpPr>
        <p:spPr>
          <a:xfrm>
            <a:off x="4088966" y="1673149"/>
            <a:ext cx="5888182" cy="646331"/>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LẬP TRÌNH GIAO DIỆN</a:t>
            </a:r>
          </a:p>
        </p:txBody>
      </p:sp>
      <p:sp>
        <p:nvSpPr>
          <p:cNvPr id="5" name="TextBox 4"/>
          <p:cNvSpPr txBox="1"/>
          <p:nvPr/>
        </p:nvSpPr>
        <p:spPr>
          <a:xfrm>
            <a:off x="4781693" y="2753804"/>
            <a:ext cx="5888182" cy="954107"/>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Đề tài: </a:t>
            </a:r>
          </a:p>
          <a:p>
            <a:r>
              <a:rPr lang="en-US" sz="3600" b="1" smtClean="0">
                <a:latin typeface="Times New Roman" panose="02020603050405020304" pitchFamily="18" charset="0"/>
                <a:cs typeface="Times New Roman" panose="02020603050405020304" pitchFamily="18" charset="0"/>
              </a:rPr>
              <a:t>Lập trình Game cờ caro</a:t>
            </a:r>
          </a:p>
        </p:txBody>
      </p:sp>
    </p:spTree>
    <p:extLst>
      <p:ext uri="{BB962C8B-B14F-4D97-AF65-F5344CB8AC3E}">
        <p14:creationId xmlns:p14="http://schemas.microsoft.com/office/powerpoint/2010/main" val="1843811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983" y="561108"/>
            <a:ext cx="10018713" cy="3082637"/>
          </a:xfrm>
        </p:spPr>
        <p:txBody>
          <a:bodyPr/>
          <a:lstStyle/>
          <a:p>
            <a:r>
              <a:rPr lang="en-US" sz="2800" smtClean="0">
                <a:latin typeface="Times New Roman" panose="02020603050405020304" pitchFamily="18" charset="0"/>
                <a:cs typeface="Times New Roman" panose="02020603050405020304" pitchFamily="18" charset="0"/>
              </a:rPr>
              <a:t>Chức năng trở về màn hình chính:</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Trong quá trình chơi, nếu muốn thay đổi chế độ chơi thì người chơi có thể nhấn nút “Trở về” để quay lại màn hình chính và chọn lại chế độ </a:t>
            </a:r>
            <a:r>
              <a:rPr lang="en-US" sz="2800" smtClean="0">
                <a:latin typeface="Times New Roman" panose="02020603050405020304" pitchFamily="18" charset="0"/>
                <a:ea typeface="Calibri" panose="020F0502020204030204" pitchFamily="34" charset="0"/>
                <a:cs typeface="Times New Roman" panose="02020603050405020304" pitchFamily="18" charset="0"/>
              </a:rPr>
              <a:t>chơi.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endParaRPr lang="en-US" smtClean="0"/>
          </a:p>
          <a:p>
            <a:pPr marL="0" indent="0">
              <a:buNone/>
            </a:pP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705983" y="4194028"/>
            <a:ext cx="2436526" cy="383775"/>
          </a:xfrm>
          <a:prstGeom prst="rect">
            <a:avLst/>
          </a:prstGeom>
        </p:spPr>
      </p:pic>
      <p:sp>
        <p:nvSpPr>
          <p:cNvPr id="8" name="TextBox 7"/>
          <p:cNvSpPr txBox="1"/>
          <p:nvPr/>
        </p:nvSpPr>
        <p:spPr>
          <a:xfrm>
            <a:off x="1802028" y="4652598"/>
            <a:ext cx="2244436"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Nút trở về</a:t>
            </a:r>
            <a:endParaRPr lang="en-US" sz="1600" i="1">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5361594" y="2527346"/>
            <a:ext cx="6134432" cy="3811214"/>
          </a:xfrm>
          <a:prstGeom prst="rect">
            <a:avLst/>
          </a:prstGeom>
        </p:spPr>
      </p:pic>
      <p:sp>
        <p:nvSpPr>
          <p:cNvPr id="10" name="Right Arrow 9"/>
          <p:cNvSpPr/>
          <p:nvPr/>
        </p:nvSpPr>
        <p:spPr>
          <a:xfrm>
            <a:off x="4256844" y="4120729"/>
            <a:ext cx="990415" cy="530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79373" y="6338560"/>
            <a:ext cx="2244436"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Màn hình chính </a:t>
            </a:r>
            <a:endParaRPr lang="en-US" sz="1600" i="1">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10</a:t>
            </a:fld>
            <a:endParaRPr lang="en-US"/>
          </a:p>
        </p:txBody>
      </p:sp>
    </p:spTree>
    <p:extLst>
      <p:ext uri="{BB962C8B-B14F-4D97-AF65-F5344CB8AC3E}">
        <p14:creationId xmlns:p14="http://schemas.microsoft.com/office/powerpoint/2010/main" val="3388693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128" y="311729"/>
            <a:ext cx="10018713" cy="2722418"/>
          </a:xfrm>
        </p:spPr>
        <p:txBody>
          <a:bodyPr/>
          <a:lstStyle/>
          <a:p>
            <a:r>
              <a:rPr lang="en-US" sz="2800" smtClean="0">
                <a:latin typeface="Times New Roman" panose="02020603050405020304" pitchFamily="18" charset="0"/>
                <a:cs typeface="Times New Roman" panose="02020603050405020304" pitchFamily="18" charset="0"/>
              </a:rPr>
              <a:t>Chức năng chọn chế độ chơi</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Khi mới vào giao diện Menu, người chơi có thể chọn một trong hai chế độ chơi là Truyền thống hoặc Hiện đại. Ứng với mỗi lựa chọn, chương trình sẽ </a:t>
            </a:r>
            <a:r>
              <a:rPr lang="en-US" sz="2800" smtClean="0">
                <a:latin typeface="Times New Roman" panose="02020603050405020304" pitchFamily="18" charset="0"/>
                <a:ea typeface="Calibri" panose="020F0502020204030204" pitchFamily="34" charset="0"/>
                <a:cs typeface="Times New Roman" panose="02020603050405020304" pitchFamily="18" charset="0"/>
              </a:rPr>
              <a:t>hiển </a:t>
            </a:r>
            <a:r>
              <a:rPr lang="en-US" sz="2800">
                <a:latin typeface="Times New Roman" panose="02020603050405020304" pitchFamily="18" charset="0"/>
                <a:ea typeface="Calibri" panose="020F0502020204030204" pitchFamily="34" charset="0"/>
                <a:cs typeface="Times New Roman" panose="02020603050405020304" pitchFamily="18" charset="0"/>
              </a:rPr>
              <a:t>thị giao diện chế độ chơi tương </a:t>
            </a:r>
            <a:r>
              <a:rPr lang="en-US" sz="2800" smtClean="0">
                <a:latin typeface="Times New Roman" panose="02020603050405020304" pitchFamily="18" charset="0"/>
                <a:ea typeface="Calibri" panose="020F0502020204030204" pitchFamily="34" charset="0"/>
                <a:cs typeface="Times New Roman" panose="02020603050405020304" pitchFamily="18" charset="0"/>
              </a:rPr>
              <a:t>ứng.</a:t>
            </a:r>
            <a:endParaRPr lang="en-US" sz="2800">
              <a:latin typeface="Times New Roman" panose="02020603050405020304" pitchFamily="18" charset="0"/>
              <a:cs typeface="Times New Roman" panose="02020603050405020304" pitchFamily="18" charset="0"/>
            </a:endParaRPr>
          </a:p>
          <a:p>
            <a:pPr marL="0" indent="0">
              <a:buNone/>
            </a:pPr>
            <a:endParaRPr lang="en-US"/>
          </a:p>
        </p:txBody>
      </p:sp>
      <p:pic>
        <p:nvPicPr>
          <p:cNvPr id="6" name="Picture 5"/>
          <p:cNvPicPr/>
          <p:nvPr/>
        </p:nvPicPr>
        <p:blipFill>
          <a:blip r:embed="rId2"/>
          <a:stretch>
            <a:fillRect/>
          </a:stretch>
        </p:blipFill>
        <p:spPr>
          <a:xfrm>
            <a:off x="5120334" y="3096059"/>
            <a:ext cx="3162300" cy="1857375"/>
          </a:xfrm>
          <a:prstGeom prst="rect">
            <a:avLst/>
          </a:prstGeom>
        </p:spPr>
      </p:pic>
      <p:sp>
        <p:nvSpPr>
          <p:cNvPr id="7" name="TextBox 6"/>
          <p:cNvSpPr txBox="1"/>
          <p:nvPr/>
        </p:nvSpPr>
        <p:spPr>
          <a:xfrm>
            <a:off x="5120334" y="5015346"/>
            <a:ext cx="2951018"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Hai chế độ chơi </a:t>
            </a:r>
            <a:endParaRPr lang="en-US" sz="1600" i="1">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11</a:t>
            </a:fld>
            <a:endParaRPr lang="en-US"/>
          </a:p>
        </p:txBody>
      </p:sp>
    </p:spTree>
    <p:extLst>
      <p:ext uri="{BB962C8B-B14F-4D97-AF65-F5344CB8AC3E}">
        <p14:creationId xmlns:p14="http://schemas.microsoft.com/office/powerpoint/2010/main" val="1217843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124864" y="117011"/>
            <a:ext cx="5821010" cy="3446464"/>
          </a:xfrm>
          <a:prstGeom prst="rect">
            <a:avLst/>
          </a:prstGeom>
        </p:spPr>
      </p:pic>
      <p:pic>
        <p:nvPicPr>
          <p:cNvPr id="5" name="Picture 4"/>
          <p:cNvPicPr/>
          <p:nvPr/>
        </p:nvPicPr>
        <p:blipFill>
          <a:blip r:embed="rId3"/>
          <a:stretch>
            <a:fillRect/>
          </a:stretch>
        </p:blipFill>
        <p:spPr>
          <a:xfrm>
            <a:off x="6124864" y="3762720"/>
            <a:ext cx="5046980" cy="3053715"/>
          </a:xfrm>
          <a:prstGeom prst="rect">
            <a:avLst/>
          </a:prstGeom>
        </p:spPr>
      </p:pic>
      <p:pic>
        <p:nvPicPr>
          <p:cNvPr id="6" name="Picture 5"/>
          <p:cNvPicPr/>
          <p:nvPr/>
        </p:nvPicPr>
        <p:blipFill>
          <a:blip r:embed="rId4"/>
          <a:stretch>
            <a:fillRect/>
          </a:stretch>
        </p:blipFill>
        <p:spPr>
          <a:xfrm>
            <a:off x="1490443" y="2618076"/>
            <a:ext cx="3162300" cy="1857375"/>
          </a:xfrm>
          <a:prstGeom prst="rect">
            <a:avLst/>
          </a:prstGeom>
        </p:spPr>
      </p:pic>
      <p:sp>
        <p:nvSpPr>
          <p:cNvPr id="7" name="Right Arrow 6"/>
          <p:cNvSpPr/>
          <p:nvPr/>
        </p:nvSpPr>
        <p:spPr>
          <a:xfrm rot="20536619">
            <a:off x="4350328" y="2370636"/>
            <a:ext cx="1843809" cy="512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59428">
            <a:off x="4352645" y="4108304"/>
            <a:ext cx="1843809" cy="512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a:xfrm>
            <a:off x="107845" y="6248400"/>
            <a:ext cx="551167" cy="365125"/>
          </a:xfrm>
        </p:spPr>
        <p:txBody>
          <a:bodyPr/>
          <a:lstStyle/>
          <a:p>
            <a:fld id="{4F7B42AB-F97E-4EC8-83E9-9C588D335984}" type="slidenum">
              <a:rPr lang="en-US" smtClean="0"/>
              <a:t>12</a:t>
            </a:fld>
            <a:endParaRPr lang="en-US"/>
          </a:p>
        </p:txBody>
      </p:sp>
    </p:spTree>
    <p:extLst>
      <p:ext uri="{BB962C8B-B14F-4D97-AF65-F5344CB8AC3E}">
        <p14:creationId xmlns:p14="http://schemas.microsoft.com/office/powerpoint/2010/main" val="2433794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728" y="796634"/>
            <a:ext cx="10018713" cy="3124201"/>
          </a:xfrm>
        </p:spPr>
        <p:txBody>
          <a:bodyPr/>
          <a:lstStyle/>
          <a:p>
            <a:r>
              <a:rPr lang="en-US" sz="2800" smtClean="0">
                <a:latin typeface="Times New Roman" panose="02020603050405020304" pitchFamily="18" charset="0"/>
                <a:cs typeface="Times New Roman" panose="02020603050405020304" pitchFamily="18" charset="0"/>
              </a:rPr>
              <a:t>Chức năng thoát khỏi trò chơi: </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Khi người chơi không muốn tiếp tục chơi thì có thể bấm vào nút “Thoát” ở giao diện Menu. Chương trình sẽ hiện thông báo xác nhận rằng người chơi có thật sự muốn thoát hay không, người chơi chọn “Yes” để thoát hoặc chọn “No” để quay lại màn hình </a:t>
            </a:r>
            <a:r>
              <a:rPr lang="en-US" sz="2800" smtClean="0">
                <a:latin typeface="Times New Roman" panose="02020603050405020304" pitchFamily="18" charset="0"/>
                <a:ea typeface="Calibri" panose="020F0502020204030204" pitchFamily="34" charset="0"/>
                <a:cs typeface="Times New Roman" panose="02020603050405020304" pitchFamily="18" charset="0"/>
              </a:rPr>
              <a:t>Menu.</a:t>
            </a:r>
            <a:endParaRPr lang="en-US" sz="2800">
              <a:latin typeface="Times New Roman" panose="02020603050405020304" pitchFamily="18" charset="0"/>
              <a:cs typeface="Times New Roman" panose="02020603050405020304" pitchFamily="18" charset="0"/>
            </a:endParaRPr>
          </a:p>
          <a:p>
            <a:pPr marL="0" indent="0">
              <a:buNone/>
            </a:pPr>
            <a:endParaRPr lang="en-US" smtClean="0"/>
          </a:p>
          <a:p>
            <a:pPr marL="0" indent="0">
              <a:buNone/>
            </a:pP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13289" y="4090122"/>
            <a:ext cx="2571750" cy="561975"/>
          </a:xfrm>
          <a:prstGeom prst="rect">
            <a:avLst/>
          </a:prstGeom>
        </p:spPr>
      </p:pic>
      <p:pic>
        <p:nvPicPr>
          <p:cNvPr id="7" name="Picture 6"/>
          <p:cNvPicPr/>
          <p:nvPr/>
        </p:nvPicPr>
        <p:blipFill>
          <a:blip r:embed="rId3"/>
          <a:stretch>
            <a:fillRect/>
          </a:stretch>
        </p:blipFill>
        <p:spPr>
          <a:xfrm>
            <a:off x="7606146" y="3420341"/>
            <a:ext cx="3048000" cy="2705100"/>
          </a:xfrm>
          <a:prstGeom prst="rect">
            <a:avLst/>
          </a:prstGeom>
        </p:spPr>
      </p:pic>
      <p:sp>
        <p:nvSpPr>
          <p:cNvPr id="8" name="Right Arrow 7"/>
          <p:cNvSpPr/>
          <p:nvPr/>
        </p:nvSpPr>
        <p:spPr>
          <a:xfrm>
            <a:off x="5381192" y="4090122"/>
            <a:ext cx="1828800" cy="530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13</a:t>
            </a:fld>
            <a:endParaRPr lang="en-US"/>
          </a:p>
        </p:txBody>
      </p:sp>
    </p:spTree>
    <p:extLst>
      <p:ext uri="{BB962C8B-B14F-4D97-AF65-F5344CB8AC3E}">
        <p14:creationId xmlns:p14="http://schemas.microsoft.com/office/powerpoint/2010/main" val="2586081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547254"/>
            <a:ext cx="9668599" cy="671945"/>
          </a:xfrm>
        </p:spPr>
        <p:txBody>
          <a:bodyPr>
            <a:normAutofit fontScale="90000"/>
          </a:bodyPr>
          <a:lstStyle/>
          <a:p>
            <a:pPr marL="742950" indent="-742950" algn="l">
              <a:buFont typeface="+mj-lt"/>
              <a:buAutoNum type="arabicPeriod" startAt="2"/>
            </a:pPr>
            <a:r>
              <a:rPr lang="en-US" b="1" smtClean="0">
                <a:latin typeface="Times New Roman" panose="02020603050405020304" pitchFamily="18" charset="0"/>
                <a:cs typeface="Times New Roman" panose="02020603050405020304" pitchFamily="18" charset="0"/>
              </a:rPr>
              <a:t>Các thành phần dữ liệu trong </a:t>
            </a:r>
            <a:r>
              <a:rPr lang="en-US" b="1">
                <a:latin typeface="Times New Roman" panose="02020603050405020304" pitchFamily="18" charset="0"/>
                <a:cs typeface="Times New Roman" panose="02020603050405020304" pitchFamily="18" charset="0"/>
              </a:rPr>
              <a:t>chương trình</a:t>
            </a:r>
            <a:endParaRPr lang="en-US"/>
          </a:p>
        </p:txBody>
      </p:sp>
      <p:sp>
        <p:nvSpPr>
          <p:cNvPr id="3" name="Content Placeholder 2"/>
          <p:cNvSpPr>
            <a:spLocks noGrp="1"/>
          </p:cNvSpPr>
          <p:nvPr>
            <p:ph idx="1"/>
          </p:nvPr>
        </p:nvSpPr>
        <p:spPr>
          <a:xfrm>
            <a:off x="1484309" y="1219199"/>
            <a:ext cx="10018713" cy="1614056"/>
          </a:xfrm>
        </p:spPr>
        <p:txBody>
          <a:bodyPr/>
          <a:lstStyle/>
          <a:p>
            <a:r>
              <a:rPr lang="en-US" smtClean="0">
                <a:latin typeface="Times New Roman" panose="02020603050405020304" pitchFamily="18" charset="0"/>
                <a:cs typeface="Times New Roman" panose="02020603050405020304" pitchFamily="18" charset="0"/>
              </a:rPr>
              <a:t>Form1 (Màn hình chế độ chơi truyền thống)</a:t>
            </a:r>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47545615"/>
              </p:ext>
            </p:extLst>
          </p:nvPr>
        </p:nvGraphicFramePr>
        <p:xfrm>
          <a:off x="2770909" y="1759526"/>
          <a:ext cx="8603672" cy="4868628"/>
        </p:xfrm>
        <a:graphic>
          <a:graphicData uri="http://schemas.openxmlformats.org/drawingml/2006/table">
            <a:tbl>
              <a:tblPr firstRow="1" bandRow="1">
                <a:tableStyleId>{5C22544A-7EE6-4342-B048-85BDC9FD1C3A}</a:tableStyleId>
              </a:tblPr>
              <a:tblGrid>
                <a:gridCol w="4301836">
                  <a:extLst>
                    <a:ext uri="{9D8B030D-6E8A-4147-A177-3AD203B41FA5}">
                      <a16:colId xmlns:a16="http://schemas.microsoft.com/office/drawing/2014/main" val="3512460297"/>
                    </a:ext>
                  </a:extLst>
                </a:gridCol>
                <a:gridCol w="4301836">
                  <a:extLst>
                    <a:ext uri="{9D8B030D-6E8A-4147-A177-3AD203B41FA5}">
                      <a16:colId xmlns:a16="http://schemas.microsoft.com/office/drawing/2014/main" val="1252721874"/>
                    </a:ext>
                  </a:extLst>
                </a:gridCol>
              </a:tblGrid>
              <a:tr h="194221">
                <a:tc>
                  <a:txBody>
                    <a:bodyPr/>
                    <a:lstStyle/>
                    <a:p>
                      <a:pPr algn="ctr"/>
                      <a:r>
                        <a:rPr lang="en-US" sz="1200" smtClean="0"/>
                        <a:t>Tên</a:t>
                      </a:r>
                      <a:r>
                        <a:rPr lang="en-US" sz="1200" baseline="0" smtClean="0"/>
                        <a:t> biến</a:t>
                      </a:r>
                      <a:endParaRPr lang="en-US" sz="1200"/>
                    </a:p>
                  </a:txBody>
                  <a:tcPr marL="59581" marR="59581" marT="29790" marB="29790"/>
                </a:tc>
                <a:tc>
                  <a:txBody>
                    <a:bodyPr/>
                    <a:lstStyle/>
                    <a:p>
                      <a:pPr algn="ctr"/>
                      <a:r>
                        <a:rPr lang="en-US" sz="1200" smtClean="0"/>
                        <a:t>Kiểu dữ</a:t>
                      </a:r>
                      <a:r>
                        <a:rPr lang="en-US" sz="1200" baseline="0" smtClean="0"/>
                        <a:t> liệu</a:t>
                      </a:r>
                      <a:endParaRPr lang="en-US" sz="1200"/>
                    </a:p>
                  </a:txBody>
                  <a:tcPr marL="59581" marR="59581" marT="29790" marB="29790"/>
                </a:tc>
                <a:extLst>
                  <a:ext uri="{0D108BD9-81ED-4DB2-BD59-A6C34878D82A}">
                    <a16:rowId xmlns:a16="http://schemas.microsoft.com/office/drawing/2014/main" val="1751702707"/>
                  </a:ext>
                </a:extLst>
              </a:tr>
              <a:tr h="194221">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Mảng hai chiều chứa số các nguyên: a </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241172183"/>
                  </a:ext>
                </a:extLst>
              </a:tr>
              <a:tr h="339120">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Vị trí x trong Location khi khởi tạo Button: xLocation </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207938581"/>
                  </a:ext>
                </a:extLst>
              </a:tr>
              <a:tr h="339120">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Vị trí y trong Location khi khởi tạo Button: yLocation </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1668096384"/>
                  </a:ext>
                </a:extLst>
              </a:tr>
              <a:tr h="339120">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Biến cờ xác định lượt chơi của người tiếp theo: checkNextTurnFlag</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2123809409"/>
                  </a:ext>
                </a:extLst>
              </a:tr>
              <a:tr h="33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Điểm của người chơi nước cờ X: xScore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4070251286"/>
                  </a:ext>
                </a:extLst>
              </a:tr>
              <a:tr h="33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Điểm của người chơi nước cờ O: oScore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085334600"/>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dọc: count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1234674104"/>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ngang: countNgang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644461707"/>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chéo trái: countCheoTrai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171223114"/>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chéo phải: countCheoPhai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2523801602"/>
                  </a:ext>
                </a:extLst>
              </a:tr>
            </a:tbl>
          </a:graphicData>
        </a:graphic>
      </p:graphicFrame>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14</a:t>
            </a:fld>
            <a:endParaRPr lang="en-US"/>
          </a:p>
        </p:txBody>
      </p:sp>
    </p:spTree>
    <p:extLst>
      <p:ext uri="{BB962C8B-B14F-4D97-AF65-F5344CB8AC3E}">
        <p14:creationId xmlns:p14="http://schemas.microsoft.com/office/powerpoint/2010/main" val="2190591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5145" y="678873"/>
            <a:ext cx="10018713" cy="1801092"/>
          </a:xfrm>
        </p:spPr>
        <p:txBody>
          <a:bodyPr>
            <a:normAutofit fontScale="92500" lnSpcReduction="10000"/>
          </a:bodyPr>
          <a:lstStyle/>
          <a:p>
            <a:r>
              <a:rPr lang="en-US" sz="2600" smtClean="0">
                <a:latin typeface="Times New Roman" panose="02020603050405020304" pitchFamily="18" charset="0"/>
                <a:cs typeface="Times New Roman" panose="02020603050405020304" pitchFamily="18" charset="0"/>
              </a:rPr>
              <a:t>Form2 </a:t>
            </a:r>
            <a:r>
              <a:rPr lang="en-US" sz="2600">
                <a:latin typeface="Times New Roman" panose="02020603050405020304" pitchFamily="18" charset="0"/>
                <a:cs typeface="Times New Roman" panose="02020603050405020304" pitchFamily="18" charset="0"/>
              </a:rPr>
              <a:t>(Màn hình chế độ chơi </a:t>
            </a:r>
            <a:r>
              <a:rPr lang="en-US" sz="2600" smtClean="0">
                <a:latin typeface="Times New Roman" panose="02020603050405020304" pitchFamily="18" charset="0"/>
                <a:cs typeface="Times New Roman" panose="02020603050405020304" pitchFamily="18" charset="0"/>
              </a:rPr>
              <a:t>hiện đại)</a:t>
            </a:r>
            <a:endParaRPr lang="en-US" sz="260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2857627746"/>
              </p:ext>
            </p:extLst>
          </p:nvPr>
        </p:nvGraphicFramePr>
        <p:xfrm>
          <a:off x="2687780" y="1302327"/>
          <a:ext cx="8603672" cy="5293968"/>
        </p:xfrm>
        <a:graphic>
          <a:graphicData uri="http://schemas.openxmlformats.org/drawingml/2006/table">
            <a:tbl>
              <a:tblPr firstRow="1" bandRow="1">
                <a:tableStyleId>{5C22544A-7EE6-4342-B048-85BDC9FD1C3A}</a:tableStyleId>
              </a:tblPr>
              <a:tblGrid>
                <a:gridCol w="4301836">
                  <a:extLst>
                    <a:ext uri="{9D8B030D-6E8A-4147-A177-3AD203B41FA5}">
                      <a16:colId xmlns:a16="http://schemas.microsoft.com/office/drawing/2014/main" val="3512460297"/>
                    </a:ext>
                  </a:extLst>
                </a:gridCol>
                <a:gridCol w="4301836">
                  <a:extLst>
                    <a:ext uri="{9D8B030D-6E8A-4147-A177-3AD203B41FA5}">
                      <a16:colId xmlns:a16="http://schemas.microsoft.com/office/drawing/2014/main" val="1252721874"/>
                    </a:ext>
                  </a:extLst>
                </a:gridCol>
              </a:tblGrid>
              <a:tr h="194221">
                <a:tc>
                  <a:txBody>
                    <a:bodyPr/>
                    <a:lstStyle/>
                    <a:p>
                      <a:pPr algn="ctr"/>
                      <a:r>
                        <a:rPr lang="en-US" sz="1200" smtClean="0"/>
                        <a:t>Tên</a:t>
                      </a:r>
                      <a:r>
                        <a:rPr lang="en-US" sz="1200" baseline="0" smtClean="0"/>
                        <a:t> biến</a:t>
                      </a:r>
                      <a:endParaRPr lang="en-US" sz="1200"/>
                    </a:p>
                  </a:txBody>
                  <a:tcPr marL="59581" marR="59581" marT="29790" marB="29790"/>
                </a:tc>
                <a:tc>
                  <a:txBody>
                    <a:bodyPr/>
                    <a:lstStyle/>
                    <a:p>
                      <a:pPr algn="ctr"/>
                      <a:r>
                        <a:rPr lang="en-US" sz="1200" smtClean="0"/>
                        <a:t>Kiểu dữ</a:t>
                      </a:r>
                      <a:r>
                        <a:rPr lang="en-US" sz="1200" baseline="0" smtClean="0"/>
                        <a:t> liệu</a:t>
                      </a:r>
                      <a:endParaRPr lang="en-US" sz="1200"/>
                    </a:p>
                  </a:txBody>
                  <a:tcPr marL="59581" marR="59581" marT="29790" marB="29790"/>
                </a:tc>
                <a:extLst>
                  <a:ext uri="{0D108BD9-81ED-4DB2-BD59-A6C34878D82A}">
                    <a16:rowId xmlns:a16="http://schemas.microsoft.com/office/drawing/2014/main" val="1751702707"/>
                  </a:ext>
                </a:extLst>
              </a:tr>
              <a:tr h="194221">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Mảng hai chiều chứa số các nguyên: a </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241172183"/>
                  </a:ext>
                </a:extLst>
              </a:tr>
              <a:tr h="339120">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Vị trí x trong Location khi khởi tạo Button: xLocation </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207938581"/>
                  </a:ext>
                </a:extLst>
              </a:tr>
              <a:tr h="339120">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Vị trí y trong Location khi khởi tạo Button: yLocation </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1668096384"/>
                  </a:ext>
                </a:extLst>
              </a:tr>
              <a:tr h="339120">
                <a:tc>
                  <a:txBody>
                    <a:bodyPr/>
                    <a:lstStyle/>
                    <a:p>
                      <a:pPr algn="l"/>
                      <a:r>
                        <a:rPr lang="en-US" sz="1200" smtClean="0">
                          <a:latin typeface="Times New Roman" panose="02020603050405020304" pitchFamily="18" charset="0"/>
                          <a:ea typeface="Calibri" panose="020F0502020204030204" pitchFamily="34" charset="0"/>
                          <a:cs typeface="Times New Roman" panose="02020603050405020304" pitchFamily="18" charset="0"/>
                        </a:rPr>
                        <a:t>Biến cờ xác định lượt chơi của người tiếp theo: checkNextTurnFlag</a:t>
                      </a:r>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2123809409"/>
                  </a:ext>
                </a:extLst>
              </a:tr>
              <a:tr h="33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Điểm của người chơi nước cờ X: xScore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4070251286"/>
                  </a:ext>
                </a:extLst>
              </a:tr>
              <a:tr h="33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Điểm của người chơi nước cờ O: oScore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085334600"/>
                  </a:ext>
                </a:extLst>
              </a:tr>
              <a:tr h="33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cờ xác định kết quả có hòa hay không: checkDrawFlag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688125177"/>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dọc: countDoc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1234674104"/>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ngang: countNgang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644461707"/>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chéo trái: countCheoTrai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3171223114"/>
                  </a:ext>
                </a:extLst>
              </a:tr>
              <a:tr h="6289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Times New Roman" panose="02020603050405020304" pitchFamily="18" charset="0"/>
                          <a:ea typeface="Calibri" panose="020F0502020204030204" pitchFamily="34" charset="0"/>
                        </a:rPr>
                        <a:t>Biến đếm xác định các giá trị phần tử trong mảng a bằng nhau theo hàng chéo phải: countCheoPhai </a:t>
                      </a:r>
                      <a:endParaRPr lang="en-US" sz="1200" smtClean="0"/>
                    </a:p>
                    <a:p>
                      <a:endParaRPr lang="en-US" sz="1200"/>
                    </a:p>
                  </a:txBody>
                  <a:tcPr marL="59581" marR="59581" marT="29790" marB="29790"/>
                </a:tc>
                <a:tc>
                  <a:txBody>
                    <a:bodyPr/>
                    <a:lstStyle/>
                    <a:p>
                      <a:pPr algn="ctr"/>
                      <a:r>
                        <a:rPr lang="en-US" sz="1200" smtClean="0"/>
                        <a:t>int</a:t>
                      </a:r>
                      <a:endParaRPr lang="en-US" sz="1200"/>
                    </a:p>
                  </a:txBody>
                  <a:tcPr marL="59581" marR="59581" marT="29790" marB="29790"/>
                </a:tc>
                <a:extLst>
                  <a:ext uri="{0D108BD9-81ED-4DB2-BD59-A6C34878D82A}">
                    <a16:rowId xmlns:a16="http://schemas.microsoft.com/office/drawing/2014/main" val="2523801602"/>
                  </a:ext>
                </a:extLst>
              </a:tr>
            </a:tbl>
          </a:graphicData>
        </a:graphic>
      </p:graphicFrame>
      <p:sp>
        <p:nvSpPr>
          <p:cNvPr id="10" name="Slide Number Placeholder 9"/>
          <p:cNvSpPr>
            <a:spLocks noGrp="1"/>
          </p:cNvSpPr>
          <p:nvPr>
            <p:ph type="sldNum" sz="quarter" idx="12"/>
          </p:nvPr>
        </p:nvSpPr>
        <p:spPr>
          <a:xfrm>
            <a:off x="107845" y="6248400"/>
            <a:ext cx="551167" cy="365125"/>
          </a:xfrm>
        </p:spPr>
        <p:txBody>
          <a:bodyPr/>
          <a:lstStyle/>
          <a:p>
            <a:fld id="{4F7B42AB-F97E-4EC8-83E9-9C588D335984}" type="slidenum">
              <a:rPr lang="en-US" smtClean="0"/>
              <a:t>15</a:t>
            </a:fld>
            <a:endParaRPr lang="en-US"/>
          </a:p>
        </p:txBody>
      </p:sp>
    </p:spTree>
    <p:extLst>
      <p:ext uri="{BB962C8B-B14F-4D97-AF65-F5344CB8AC3E}">
        <p14:creationId xmlns:p14="http://schemas.microsoft.com/office/powerpoint/2010/main" val="310667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166" y="201122"/>
            <a:ext cx="10018713" cy="1752599"/>
          </a:xfrm>
        </p:spPr>
        <p:txBody>
          <a:bodyPr/>
          <a:lstStyle/>
          <a:p>
            <a:pPr marL="857250" indent="-857250" algn="l">
              <a:buFont typeface="+mj-lt"/>
              <a:buAutoNum type="romanUcPeriod" startAt="3"/>
            </a:pPr>
            <a:r>
              <a:rPr lang="en-US" b="1">
                <a:latin typeface="Times New Roman" panose="02020603050405020304" pitchFamily="18" charset="0"/>
                <a:cs typeface="Times New Roman" panose="02020603050405020304" pitchFamily="18" charset="0"/>
              </a:rPr>
              <a:t>Phần </a:t>
            </a:r>
            <a:r>
              <a:rPr lang="en-US" b="1" smtClean="0">
                <a:latin typeface="Times New Roman" panose="02020603050405020304" pitchFamily="18" charset="0"/>
                <a:cs typeface="Times New Roman" panose="02020603050405020304" pitchFamily="18" charset="0"/>
              </a:rPr>
              <a:t>thiết kế</a:t>
            </a: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1. 		</a:t>
            </a:r>
            <a:r>
              <a:rPr lang="en-US" sz="3600" b="1" smtClean="0">
                <a:latin typeface="Times New Roman" panose="02020603050405020304" pitchFamily="18" charset="0"/>
                <a:cs typeface="Times New Roman" panose="02020603050405020304" pitchFamily="18" charset="0"/>
              </a:rPr>
              <a:t>Cấu trúc chương trình</a:t>
            </a:r>
            <a:endParaRPr lang="en-US"/>
          </a:p>
        </p:txBody>
      </p:sp>
      <p:sp>
        <p:nvSpPr>
          <p:cNvPr id="3" name="Content Placeholder 2"/>
          <p:cNvSpPr>
            <a:spLocks noGrp="1"/>
          </p:cNvSpPr>
          <p:nvPr>
            <p:ph idx="1"/>
          </p:nvPr>
        </p:nvSpPr>
        <p:spPr>
          <a:xfrm>
            <a:off x="3426286" y="1465348"/>
            <a:ext cx="10018713" cy="976746"/>
          </a:xfrm>
        </p:spPr>
        <p:txBody>
          <a:bodyPr/>
          <a:lstStyle/>
          <a:p>
            <a:r>
              <a:rPr lang="en-US" smtClean="0">
                <a:latin typeface="Times New Roman" panose="02020603050405020304" pitchFamily="18" charset="0"/>
                <a:cs typeface="Times New Roman" panose="02020603050405020304" pitchFamily="18" charset="0"/>
              </a:rPr>
              <a:t>Cách tổ chức cây thư mục trong chương trình:</a:t>
            </a: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537122" y="2212321"/>
            <a:ext cx="2790190" cy="4231640"/>
          </a:xfrm>
          <a:prstGeom prst="rect">
            <a:avLst/>
          </a:prstGeom>
        </p:spPr>
      </p:pic>
      <p:sp>
        <p:nvSpPr>
          <p:cNvPr id="7" name="TextBox 6"/>
          <p:cNvSpPr txBox="1"/>
          <p:nvPr/>
        </p:nvSpPr>
        <p:spPr>
          <a:xfrm>
            <a:off x="2277339" y="6443961"/>
            <a:ext cx="5309756"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Tổ chức thư mục trong chương trình theo Solution Explorer</a:t>
            </a:r>
            <a:endParaRPr lang="en-US" sz="1600" i="1">
              <a:latin typeface="Times New Roman" panose="02020603050405020304" pitchFamily="18" charset="0"/>
              <a:cs typeface="Times New Roman" panose="02020603050405020304" pitchFamily="18" charset="0"/>
            </a:endParaRPr>
          </a:p>
        </p:txBody>
      </p:sp>
      <p:sp>
        <p:nvSpPr>
          <p:cNvPr id="8" name="TextBox 7"/>
          <p:cNvSpPr txBox="1"/>
          <p:nvPr/>
        </p:nvSpPr>
        <p:spPr>
          <a:xfrm>
            <a:off x="7065816" y="2325395"/>
            <a:ext cx="4987639" cy="1785104"/>
          </a:xfrm>
          <a:prstGeom prst="rect">
            <a:avLst/>
          </a:prstGeom>
          <a:noFill/>
        </p:spPr>
        <p:txBody>
          <a:bodyPr wrap="square" rtlCol="0">
            <a:spAutoFit/>
          </a:bodyPr>
          <a:lstStyle/>
          <a:p>
            <a:r>
              <a:rPr lang="en-US" sz="2000" u="sng" smtClean="0">
                <a:latin typeface="Times New Roman" panose="02020603050405020304" pitchFamily="18" charset="0"/>
                <a:cs typeface="Times New Roman" panose="02020603050405020304" pitchFamily="18" charset="0"/>
              </a:rPr>
              <a:t>Chú giải:</a:t>
            </a:r>
          </a:p>
          <a:p>
            <a:r>
              <a:rPr lang="en-US" smtClean="0">
                <a:latin typeface="Times New Roman" panose="02020603050405020304" pitchFamily="18" charset="0"/>
                <a:ea typeface="Calibri" panose="020F0502020204030204" pitchFamily="34" charset="0"/>
                <a:cs typeface="Times New Roman" panose="02020603050405020304" pitchFamily="18" charset="0"/>
              </a:rPr>
              <a:t>Thư </a:t>
            </a:r>
            <a:r>
              <a:rPr lang="en-US">
                <a:latin typeface="Times New Roman" panose="02020603050405020304" pitchFamily="18" charset="0"/>
                <a:ea typeface="Calibri" panose="020F0502020204030204" pitchFamily="34" charset="0"/>
                <a:cs typeface="Times New Roman" panose="02020603050405020304" pitchFamily="18" charset="0"/>
              </a:rPr>
              <a:t>mục images: Chứa các ảnh được sử dụng trong chương trình, được lưu dưới dạng .png và các file hình có đuôi .ico để thiết lập icon là hình ảnh tự thiết kế cho chương trình.</a:t>
            </a:r>
            <a:endParaRPr lang="en-US" sz="1400">
              <a:latin typeface="Times New Roman" panose="02020603050405020304" pitchFamily="18" charset="0"/>
              <a:ea typeface="Calibri" panose="020F0502020204030204" pitchFamily="34" charset="0"/>
              <a:cs typeface="Times New Roman" panose="02020603050405020304" pitchFamily="18" charset="0"/>
            </a:endParaRPr>
          </a:p>
          <a:p>
            <a:r>
              <a:rPr lang="en-US" smtClean="0"/>
              <a:t> </a:t>
            </a:r>
            <a:endParaRPr lang="en-US"/>
          </a:p>
        </p:txBody>
      </p:sp>
      <p:pic>
        <p:nvPicPr>
          <p:cNvPr id="11" name="Picture 10"/>
          <p:cNvPicPr/>
          <p:nvPr/>
        </p:nvPicPr>
        <p:blipFill>
          <a:blip r:embed="rId3"/>
          <a:stretch>
            <a:fillRect/>
          </a:stretch>
        </p:blipFill>
        <p:spPr>
          <a:xfrm>
            <a:off x="7148946" y="3990544"/>
            <a:ext cx="4601210" cy="1231265"/>
          </a:xfrm>
          <a:prstGeom prst="rect">
            <a:avLst/>
          </a:prstGeom>
        </p:spPr>
      </p:pic>
      <p:sp>
        <p:nvSpPr>
          <p:cNvPr id="13" name="Rectangle 12"/>
          <p:cNvSpPr/>
          <p:nvPr/>
        </p:nvSpPr>
        <p:spPr>
          <a:xfrm>
            <a:off x="6327313" y="5221809"/>
            <a:ext cx="4991852" cy="355803"/>
          </a:xfrm>
          <a:prstGeom prst="rect">
            <a:avLst/>
          </a:prstGeom>
        </p:spPr>
        <p:txBody>
          <a:bodyPr wrap="square">
            <a:spAutoFit/>
          </a:bodyPr>
          <a:lstStyle/>
          <a:p>
            <a:pPr marL="13716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Tổ chức thư mục image trong máy tính</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16</a:t>
            </a:fld>
            <a:endParaRPr lang="en-US"/>
          </a:p>
        </p:txBody>
      </p:sp>
    </p:spTree>
    <p:extLst>
      <p:ext uri="{BB962C8B-B14F-4D97-AF65-F5344CB8AC3E}">
        <p14:creationId xmlns:p14="http://schemas.microsoft.com/office/powerpoint/2010/main" val="3833007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020" y="13855"/>
            <a:ext cx="10018713" cy="1752599"/>
          </a:xfrm>
        </p:spPr>
        <p:txBody>
          <a:bodyPr>
            <a:normAutofit/>
          </a:bodyPr>
          <a:lstStyle/>
          <a:p>
            <a:pPr marL="742950" indent="-742950" algn="l">
              <a:buFont typeface="+mj-lt"/>
              <a:buAutoNum type="arabicPeriod" startAt="2"/>
            </a:pPr>
            <a:r>
              <a:rPr lang="en-US" sz="3600" b="1" smtClean="0">
                <a:latin typeface="Times New Roman" panose="02020603050405020304" pitchFamily="18" charset="0"/>
                <a:cs typeface="Times New Roman" panose="02020603050405020304" pitchFamily="18" charset="0"/>
              </a:rPr>
              <a:t>Chi tiết chương trình</a:t>
            </a:r>
            <a:br>
              <a:rPr lang="en-US" sz="3600" b="1" smtClean="0">
                <a:latin typeface="Times New Roman" panose="02020603050405020304" pitchFamily="18" charset="0"/>
                <a:cs typeface="Times New Roman" panose="02020603050405020304" pitchFamily="18" charset="0"/>
              </a:rPr>
            </a:br>
            <a:r>
              <a:rPr lang="en-US" sz="3200" b="1" smtClean="0">
                <a:latin typeface="Times New Roman" panose="02020603050405020304" pitchFamily="18" charset="0"/>
                <a:cs typeface="Times New Roman" panose="02020603050405020304" pitchFamily="18" charset="0"/>
              </a:rPr>
              <a:t>a.	Chức năng của từng Form</a:t>
            </a:r>
            <a:endParaRPr lang="en-US" sz="3600"/>
          </a:p>
        </p:txBody>
      </p:sp>
      <p:sp>
        <p:nvSpPr>
          <p:cNvPr id="3" name="Content Placeholder 2"/>
          <p:cNvSpPr>
            <a:spLocks noGrp="1"/>
          </p:cNvSpPr>
          <p:nvPr>
            <p:ph idx="1"/>
          </p:nvPr>
        </p:nvSpPr>
        <p:spPr>
          <a:xfrm>
            <a:off x="2537256" y="1528156"/>
            <a:ext cx="9377654" cy="2985655"/>
          </a:xfrm>
        </p:spPr>
        <p:txBody>
          <a:bodyPr/>
          <a:lstStyle/>
          <a:p>
            <a:r>
              <a:rPr lang="en-US" smtClean="0">
                <a:latin typeface="Times New Roman" panose="02020603050405020304" pitchFamily="18" charset="0"/>
                <a:cs typeface="Times New Roman" panose="02020603050405020304" pitchFamily="18" charset="0"/>
              </a:rPr>
              <a:t>Form0</a:t>
            </a:r>
          </a:p>
          <a:p>
            <a:pPr marL="0" indent="0">
              <a:buNone/>
            </a:pPr>
            <a:r>
              <a:rPr lang="en-US">
                <a:latin typeface="Times New Roman" panose="02020603050405020304" pitchFamily="18" charset="0"/>
                <a:ea typeface="Calibri" panose="020F0502020204030204" pitchFamily="34" charset="0"/>
              </a:rPr>
              <a:t>Là Form được sử dụng làm màn hình giao diện Menu cho chương trình, được thiết lập hiển thị đầu tiên khi chương trình được thực thi. Thực hiện thiết lập này trong class Program trong Program.cs, thay đổi Form mặc định trong </a:t>
            </a:r>
            <a:r>
              <a:rPr lang="en-US" i="1">
                <a:latin typeface="Times New Roman" panose="02020603050405020304" pitchFamily="18" charset="0"/>
                <a:ea typeface="Calibri" panose="020F0502020204030204" pitchFamily="34" charset="0"/>
              </a:rPr>
              <a:t>Application.Run(new Form() mặc định)</a:t>
            </a:r>
            <a:r>
              <a:rPr lang="en-US">
                <a:latin typeface="Times New Roman" panose="02020603050405020304" pitchFamily="18" charset="0"/>
                <a:ea typeface="Calibri" panose="020F0502020204030204" pitchFamily="34" charset="0"/>
              </a:rPr>
              <a:t> thành </a:t>
            </a:r>
            <a:r>
              <a:rPr lang="en-US" i="1">
                <a:latin typeface="Times New Roman" panose="02020603050405020304" pitchFamily="18" charset="0"/>
                <a:ea typeface="Calibri" panose="020F0502020204030204" pitchFamily="34" charset="0"/>
              </a:rPr>
              <a:t>new Form0</a:t>
            </a:r>
            <a:r>
              <a:rPr lang="en-US" i="1" smtClean="0">
                <a:latin typeface="Times New Roman" panose="02020603050405020304" pitchFamily="18" charset="0"/>
                <a:ea typeface="Calibri" panose="020F0502020204030204" pitchFamily="34" charset="0"/>
              </a:rPr>
              <a:t>().</a:t>
            </a:r>
            <a:endParaRPr lang="en-US"/>
          </a:p>
          <a:p>
            <a:pPr marL="0" indent="0">
              <a:buNone/>
            </a:pPr>
            <a:endParaRPr lang="en-US"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764793" y="3759434"/>
            <a:ext cx="4817745" cy="2636520"/>
          </a:xfrm>
          <a:prstGeom prst="rect">
            <a:avLst/>
          </a:prstGeom>
        </p:spPr>
      </p:pic>
      <p:sp>
        <p:nvSpPr>
          <p:cNvPr id="8" name="Rectangle 7"/>
          <p:cNvSpPr/>
          <p:nvPr/>
        </p:nvSpPr>
        <p:spPr>
          <a:xfrm>
            <a:off x="4892528" y="6395954"/>
            <a:ext cx="3845476" cy="342786"/>
          </a:xfrm>
          <a:prstGeom prst="rect">
            <a:avLst/>
          </a:prstGeom>
        </p:spPr>
        <p:txBody>
          <a:bodyPr wrap="none">
            <a:spAutoFit/>
          </a:bodyPr>
          <a:lstStyle/>
          <a:p>
            <a:pPr marL="9144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Class Program trong Program.cs</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17</a:t>
            </a:fld>
            <a:endParaRPr lang="en-US"/>
          </a:p>
        </p:txBody>
      </p:sp>
    </p:spTree>
    <p:extLst>
      <p:ext uri="{BB962C8B-B14F-4D97-AF65-F5344CB8AC3E}">
        <p14:creationId xmlns:p14="http://schemas.microsoft.com/office/powerpoint/2010/main" val="1364900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1400" y="741216"/>
            <a:ext cx="10018713" cy="3124201"/>
          </a:xfrm>
        </p:spPr>
        <p:txBody>
          <a:bodyPr>
            <a:normAutofit/>
          </a:bodyPr>
          <a:lstStyle/>
          <a:p>
            <a:r>
              <a:rPr lang="en-US" smtClean="0">
                <a:latin typeface="Times New Roman" panose="02020603050405020304" pitchFamily="18" charset="0"/>
                <a:cs typeface="Times New Roman" panose="02020603050405020304" pitchFamily="18" charset="0"/>
              </a:rPr>
              <a:t>Form1</a:t>
            </a:r>
          </a:p>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Là Form được sử dụng làm màn hình giao diện chế độ chơi Truyền thống. Được gọi thực thi khi bấm vào nút “Truyền thống” (button1) trên màn hình Menu.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Ở </a:t>
            </a:r>
            <a:r>
              <a:rPr lang="en-US">
                <a:latin typeface="Times New Roman" panose="02020603050405020304" pitchFamily="18" charset="0"/>
                <a:ea typeface="Calibri" panose="020F0502020204030204" pitchFamily="34" charset="0"/>
                <a:cs typeface="Times New Roman" panose="02020603050405020304" pitchFamily="18" charset="0"/>
              </a:rPr>
              <a:t>Form0, trong sự kiện button1_Click thực hiện </a:t>
            </a:r>
            <a:r>
              <a:rPr lang="en-US" i="1">
                <a:latin typeface="Times New Roman" panose="02020603050405020304" pitchFamily="18" charset="0"/>
                <a:ea typeface="Calibri" panose="020F0502020204030204" pitchFamily="34" charset="0"/>
                <a:cs typeface="Times New Roman" panose="02020603050405020304" pitchFamily="18" charset="0"/>
              </a:rPr>
              <a:t>new Form1()</a:t>
            </a:r>
            <a:r>
              <a:rPr lang="en-US">
                <a:latin typeface="Times New Roman" panose="02020603050405020304" pitchFamily="18" charset="0"/>
                <a:ea typeface="Calibri" panose="020F0502020204030204" pitchFamily="34" charset="0"/>
                <a:cs typeface="Times New Roman" panose="02020603050405020304" pitchFamily="18" charset="0"/>
              </a:rPr>
              <a:t> với tên biến f1. Sau đó, gọi phương thức </a:t>
            </a:r>
            <a:r>
              <a:rPr lang="en-US" i="1">
                <a:latin typeface="Times New Roman" panose="02020603050405020304" pitchFamily="18" charset="0"/>
                <a:ea typeface="Calibri" panose="020F0502020204030204" pitchFamily="34" charset="0"/>
                <a:cs typeface="Times New Roman" panose="02020603050405020304" pitchFamily="18" charset="0"/>
              </a:rPr>
              <a:t>show()</a:t>
            </a:r>
            <a:r>
              <a:rPr lang="en-US">
                <a:latin typeface="Times New Roman" panose="02020603050405020304" pitchFamily="18" charset="0"/>
                <a:ea typeface="Calibri" panose="020F0502020204030204" pitchFamily="34" charset="0"/>
                <a:cs typeface="Times New Roman" panose="02020603050405020304" pitchFamily="18" charset="0"/>
              </a:rPr>
              <a:t> của f1 cùng lúc đó ẩn đi Form0 bằng </a:t>
            </a:r>
            <a:r>
              <a:rPr lang="en-US" i="1">
                <a:latin typeface="Times New Roman" panose="02020603050405020304" pitchFamily="18" charset="0"/>
                <a:ea typeface="Calibri" panose="020F0502020204030204" pitchFamily="34" charset="0"/>
                <a:cs typeface="Times New Roman" panose="02020603050405020304" pitchFamily="18" charset="0"/>
              </a:rPr>
              <a:t>this.Hide</a:t>
            </a:r>
            <a:r>
              <a:rPr lang="en-US" i="1" smtClean="0">
                <a:latin typeface="Times New Roman" panose="02020603050405020304" pitchFamily="18" charset="0"/>
                <a:ea typeface="Calibri" panose="020F0502020204030204" pitchFamily="34" charset="0"/>
                <a:cs typeface="Times New Roman" panose="02020603050405020304" pitchFamily="18" charset="0"/>
              </a:rPr>
              <a:t>().</a:t>
            </a:r>
            <a:r>
              <a:rPr lang="en-US" smtClean="0">
                <a:latin typeface="Times New Roman" panose="02020603050405020304" pitchFamily="18" charset="0"/>
                <a:ea typeface="Calibri" panose="020F0502020204030204" pitchFamily="34"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331087" y="3602181"/>
            <a:ext cx="4879340" cy="2105025"/>
          </a:xfrm>
          <a:prstGeom prst="rect">
            <a:avLst/>
          </a:prstGeom>
        </p:spPr>
      </p:pic>
      <p:sp>
        <p:nvSpPr>
          <p:cNvPr id="8" name="Rectangle 7"/>
          <p:cNvSpPr/>
          <p:nvPr/>
        </p:nvSpPr>
        <p:spPr>
          <a:xfrm>
            <a:off x="4646154" y="5707206"/>
            <a:ext cx="3315330" cy="342786"/>
          </a:xfrm>
          <a:prstGeom prst="rect">
            <a:avLst/>
          </a:prstGeom>
        </p:spPr>
        <p:txBody>
          <a:bodyPr wrap="none">
            <a:spAutoFit/>
          </a:bodyPr>
          <a:lstStyle/>
          <a:p>
            <a:pPr marL="9144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Sự kiện gọi Form1 hiển thị</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18</a:t>
            </a:fld>
            <a:endParaRPr lang="en-US"/>
          </a:p>
        </p:txBody>
      </p:sp>
    </p:spTree>
    <p:extLst>
      <p:ext uri="{BB962C8B-B14F-4D97-AF65-F5344CB8AC3E}">
        <p14:creationId xmlns:p14="http://schemas.microsoft.com/office/powerpoint/2010/main" val="1705446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835" y="865908"/>
            <a:ext cx="10018713" cy="3124201"/>
          </a:xfrm>
        </p:spPr>
        <p:txBody>
          <a:bodyPr/>
          <a:lstStyle/>
          <a:p>
            <a:r>
              <a:rPr lang="en-US" smtClean="0">
                <a:latin typeface="Times New Roman" panose="02020603050405020304" pitchFamily="18" charset="0"/>
                <a:cs typeface="Times New Roman" panose="02020603050405020304" pitchFamily="18" charset="0"/>
              </a:rPr>
              <a:t>Form2</a:t>
            </a:r>
          </a:p>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Là </a:t>
            </a:r>
            <a:r>
              <a:rPr lang="en-US">
                <a:latin typeface="Times New Roman" panose="02020603050405020304" pitchFamily="18" charset="0"/>
                <a:ea typeface="Calibri" panose="020F0502020204030204" pitchFamily="34" charset="0"/>
                <a:cs typeface="Times New Roman" panose="02020603050405020304" pitchFamily="18" charset="0"/>
              </a:rPr>
              <a:t>Form được sử dụng làm màn hình giao diện chế độ chơi Hiện đại. Được gọi thực thi khi bấm vào nút “Hiện đại” trên màn hình </a:t>
            </a:r>
            <a:r>
              <a:rPr lang="en-US" smtClean="0">
                <a:latin typeface="Times New Roman" panose="02020603050405020304" pitchFamily="18" charset="0"/>
                <a:ea typeface="Calibri" panose="020F0502020204030204" pitchFamily="34" charset="0"/>
                <a:cs typeface="Times New Roman" panose="02020603050405020304" pitchFamily="18" charset="0"/>
              </a:rPr>
              <a:t>Menu.</a:t>
            </a:r>
            <a:endParaRPr lang="en-US" sz="180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Ở </a:t>
            </a:r>
            <a:r>
              <a:rPr lang="en-US">
                <a:latin typeface="Times New Roman" panose="02020603050405020304" pitchFamily="18" charset="0"/>
                <a:ea typeface="Calibri" panose="020F0502020204030204" pitchFamily="34" charset="0"/>
                <a:cs typeface="Times New Roman" panose="02020603050405020304" pitchFamily="18" charset="0"/>
              </a:rPr>
              <a:t>Form0, trong sự kiện button3_Click thực hiện </a:t>
            </a:r>
            <a:r>
              <a:rPr lang="en-US" i="1">
                <a:latin typeface="Times New Roman" panose="02020603050405020304" pitchFamily="18" charset="0"/>
                <a:ea typeface="Calibri" panose="020F0502020204030204" pitchFamily="34" charset="0"/>
                <a:cs typeface="Times New Roman" panose="02020603050405020304" pitchFamily="18" charset="0"/>
              </a:rPr>
              <a:t>new Form2()</a:t>
            </a:r>
            <a:r>
              <a:rPr lang="en-US">
                <a:latin typeface="Times New Roman" panose="02020603050405020304" pitchFamily="18" charset="0"/>
                <a:ea typeface="Calibri" panose="020F0502020204030204" pitchFamily="34" charset="0"/>
                <a:cs typeface="Times New Roman" panose="02020603050405020304" pitchFamily="18" charset="0"/>
              </a:rPr>
              <a:t> với tên biến f2. Sau đó, gọi phương thức </a:t>
            </a:r>
            <a:r>
              <a:rPr lang="en-US" i="1">
                <a:latin typeface="Times New Roman" panose="02020603050405020304" pitchFamily="18" charset="0"/>
                <a:ea typeface="Calibri" panose="020F0502020204030204" pitchFamily="34" charset="0"/>
                <a:cs typeface="Times New Roman" panose="02020603050405020304" pitchFamily="18" charset="0"/>
              </a:rPr>
              <a:t>show()</a:t>
            </a:r>
            <a:r>
              <a:rPr lang="en-US">
                <a:latin typeface="Times New Roman" panose="02020603050405020304" pitchFamily="18" charset="0"/>
                <a:ea typeface="Calibri" panose="020F0502020204030204" pitchFamily="34" charset="0"/>
                <a:cs typeface="Times New Roman" panose="02020603050405020304" pitchFamily="18" charset="0"/>
              </a:rPr>
              <a:t> của f2 cùng lúc đó ẩn đi Form0 bằng </a:t>
            </a:r>
            <a:r>
              <a:rPr lang="en-US" i="1">
                <a:latin typeface="Times New Roman" panose="02020603050405020304" pitchFamily="18" charset="0"/>
                <a:ea typeface="Calibri" panose="020F0502020204030204" pitchFamily="34" charset="0"/>
                <a:cs typeface="Times New Roman" panose="02020603050405020304" pitchFamily="18" charset="0"/>
              </a:rPr>
              <a:t>this.Hide</a:t>
            </a:r>
            <a:r>
              <a:rPr lang="en-US" i="1" smtClean="0">
                <a:latin typeface="Times New Roman" panose="02020603050405020304" pitchFamily="18" charset="0"/>
                <a:ea typeface="Calibri" panose="020F0502020204030204" pitchFamily="34" charset="0"/>
                <a:cs typeface="Times New Roman" panose="02020603050405020304" pitchFamily="18" charset="0"/>
              </a:rPr>
              <a:t>().</a:t>
            </a:r>
            <a:r>
              <a:rPr lang="en-US" smtClean="0">
                <a:latin typeface="Times New Roman" panose="02020603050405020304" pitchFamily="18" charset="0"/>
                <a:ea typeface="Calibri" panose="020F0502020204030204" pitchFamily="34"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086640" y="3906984"/>
            <a:ext cx="5285105" cy="1397000"/>
          </a:xfrm>
          <a:prstGeom prst="rect">
            <a:avLst/>
          </a:prstGeom>
        </p:spPr>
      </p:pic>
      <p:sp>
        <p:nvSpPr>
          <p:cNvPr id="8" name="Rectangle 7"/>
          <p:cNvSpPr/>
          <p:nvPr/>
        </p:nvSpPr>
        <p:spPr>
          <a:xfrm>
            <a:off x="4482188" y="5303984"/>
            <a:ext cx="3587842" cy="388696"/>
          </a:xfrm>
          <a:prstGeom prst="rect">
            <a:avLst/>
          </a:prstGeom>
        </p:spPr>
        <p:txBody>
          <a:bodyPr wrap="none">
            <a:spAutoFit/>
          </a:bodyPr>
          <a:lstStyle/>
          <a:p>
            <a:pPr marL="914400" algn="ctr">
              <a:lnSpc>
                <a:spcPct val="107000"/>
              </a:lnSpc>
              <a:spcAft>
                <a:spcPts val="800"/>
              </a:spcAft>
            </a:pPr>
            <a:r>
              <a:rPr lang="en-US" i="1">
                <a:latin typeface="Times New Roman" panose="02020603050405020304" pitchFamily="18" charset="0"/>
                <a:ea typeface="Calibri" panose="020F0502020204030204" pitchFamily="34" charset="0"/>
                <a:cs typeface="Times New Roman" panose="02020603050405020304" pitchFamily="18" charset="0"/>
              </a:rPr>
              <a:t>Sự kiện gọi Form2 hiển thị</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19</a:t>
            </a:fld>
            <a:endParaRPr lang="en-US"/>
          </a:p>
        </p:txBody>
      </p:sp>
    </p:spTree>
    <p:extLst>
      <p:ext uri="{BB962C8B-B14F-4D97-AF65-F5344CB8AC3E}">
        <p14:creationId xmlns:p14="http://schemas.microsoft.com/office/powerpoint/2010/main" val="2686528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566" y="200890"/>
            <a:ext cx="10018713" cy="658091"/>
          </a:xfrm>
        </p:spPr>
        <p:txBody>
          <a:bodyPr>
            <a:normAutofit fontScale="90000"/>
          </a:bodyPr>
          <a:lstStyle/>
          <a:p>
            <a:pPr algn="l"/>
            <a:r>
              <a:rPr lang="en-US" b="1" smtClean="0">
                <a:latin typeface="Times New Roman" panose="02020603050405020304" pitchFamily="18" charset="0"/>
                <a:cs typeface="Times New Roman" panose="02020603050405020304" pitchFamily="18" charset="0"/>
              </a:rPr>
              <a:t>Mục lục</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9148" y="1011382"/>
            <a:ext cx="3822385" cy="5957455"/>
          </a:xfrm>
        </p:spPr>
        <p:txBody>
          <a:bodyPr>
            <a:normAutofit fontScale="77500" lnSpcReduction="20000"/>
          </a:bodyPr>
          <a:lstStyle/>
          <a:p>
            <a:pPr marL="514350" indent="-514350">
              <a:buClr>
                <a:schemeClr val="tx1"/>
              </a:buClr>
              <a:buFont typeface="+mj-lt"/>
              <a:buAutoNum type="romanUcPeriod"/>
            </a:pPr>
            <a:r>
              <a:rPr lang="en-US" sz="2600" b="1" smtClean="0">
                <a:latin typeface="Times New Roman" panose="02020603050405020304" pitchFamily="18" charset="0"/>
                <a:cs typeface="Times New Roman" panose="02020603050405020304" pitchFamily="18" charset="0"/>
              </a:rPr>
              <a:t>Phần mở đầu</a:t>
            </a:r>
          </a:p>
          <a:p>
            <a:pPr marL="914400" lvl="1" indent="-457200">
              <a:buClr>
                <a:schemeClr val="tx1"/>
              </a:buClr>
              <a:buFont typeface="+mj-lt"/>
              <a:buAutoNum type="arabicPeriod"/>
            </a:pPr>
            <a:r>
              <a:rPr lang="en-US" sz="2300" smtClean="0">
                <a:latin typeface="Times New Roman" panose="02020603050405020304" pitchFamily="18" charset="0"/>
                <a:cs typeface="Times New Roman" panose="02020603050405020304" pitchFamily="18" charset="0"/>
              </a:rPr>
              <a:t>Nội dung đề bài</a:t>
            </a:r>
          </a:p>
          <a:p>
            <a:pPr marL="914400" lvl="1" indent="-457200">
              <a:buClr>
                <a:schemeClr val="tx1"/>
              </a:buClr>
              <a:buFont typeface="+mj-lt"/>
              <a:buAutoNum type="arabicPeriod"/>
            </a:pPr>
            <a:r>
              <a:rPr lang="en-US" sz="2300" smtClean="0">
                <a:latin typeface="Times New Roman" panose="02020603050405020304" pitchFamily="18" charset="0"/>
                <a:cs typeface="Times New Roman" panose="02020603050405020304" pitchFamily="18" charset="0"/>
              </a:rPr>
              <a:t>Đối tượng sử dụng chương trình</a:t>
            </a:r>
          </a:p>
          <a:p>
            <a:pPr marL="514350" indent="-514350">
              <a:buClr>
                <a:schemeClr val="tx1"/>
              </a:buClr>
              <a:buFont typeface="+mj-lt"/>
              <a:buAutoNum type="romanUcPeriod"/>
            </a:pPr>
            <a:r>
              <a:rPr lang="en-US" sz="2600" b="1" smtClean="0">
                <a:latin typeface="Times New Roman" panose="02020603050405020304" pitchFamily="18" charset="0"/>
                <a:cs typeface="Times New Roman" panose="02020603050405020304" pitchFamily="18" charset="0"/>
              </a:rPr>
              <a:t>Phần phân tích</a:t>
            </a:r>
          </a:p>
          <a:p>
            <a:pPr marL="914400" lvl="1" indent="-457200">
              <a:buClr>
                <a:schemeClr val="tx1"/>
              </a:buClr>
              <a:buFont typeface="+mj-lt"/>
              <a:buAutoNum type="arabicPeriod"/>
            </a:pPr>
            <a:r>
              <a:rPr lang="en-US" sz="2300" smtClean="0">
                <a:latin typeface="Times New Roman" panose="02020603050405020304" pitchFamily="18" charset="0"/>
                <a:cs typeface="Times New Roman" panose="02020603050405020304" pitchFamily="18" charset="0"/>
              </a:rPr>
              <a:t>Các chức năng của chương trình</a:t>
            </a:r>
          </a:p>
          <a:p>
            <a:pPr marL="914400" lvl="1" indent="-457200">
              <a:buClr>
                <a:schemeClr val="tx1"/>
              </a:buClr>
              <a:buFont typeface="+mj-lt"/>
              <a:buAutoNum type="arabicPeriod"/>
            </a:pPr>
            <a:r>
              <a:rPr lang="en-US" sz="2300" smtClean="0">
                <a:latin typeface="Times New Roman" panose="02020603050405020304" pitchFamily="18" charset="0"/>
                <a:cs typeface="Times New Roman" panose="02020603050405020304" pitchFamily="18" charset="0"/>
              </a:rPr>
              <a:t>Các thành phần dữ liệu trong chương trình</a:t>
            </a:r>
          </a:p>
          <a:p>
            <a:pPr marL="1371600" lvl="2" indent="-457200">
              <a:buClr>
                <a:schemeClr val="tx1"/>
              </a:buClr>
              <a:buFont typeface="+mj-lt"/>
              <a:buAutoNum type="alphaLcPeriod"/>
            </a:pPr>
            <a:r>
              <a:rPr lang="en-US" sz="2100" smtClean="0">
                <a:latin typeface="Times New Roman" panose="02020603050405020304" pitchFamily="18" charset="0"/>
                <a:cs typeface="Times New Roman" panose="02020603050405020304" pitchFamily="18" charset="0"/>
              </a:rPr>
              <a:t>Form0</a:t>
            </a:r>
          </a:p>
          <a:p>
            <a:pPr marL="1371600" lvl="2" indent="-457200">
              <a:buClr>
                <a:schemeClr val="tx1"/>
              </a:buClr>
              <a:buFont typeface="+mj-lt"/>
              <a:buAutoNum type="alphaLcPeriod"/>
            </a:pPr>
            <a:r>
              <a:rPr lang="en-US" sz="2100" smtClean="0">
                <a:latin typeface="Times New Roman" panose="02020603050405020304" pitchFamily="18" charset="0"/>
                <a:cs typeface="Times New Roman" panose="02020603050405020304" pitchFamily="18" charset="0"/>
              </a:rPr>
              <a:t>Form1</a:t>
            </a:r>
          </a:p>
          <a:p>
            <a:pPr marL="1371600" lvl="2" indent="-457200">
              <a:buClr>
                <a:schemeClr val="tx1"/>
              </a:buClr>
              <a:buFont typeface="+mj-lt"/>
              <a:buAutoNum type="alphaLcPeriod"/>
            </a:pPr>
            <a:r>
              <a:rPr lang="en-US" sz="2100" smtClean="0">
                <a:latin typeface="Times New Roman" panose="02020603050405020304" pitchFamily="18" charset="0"/>
                <a:cs typeface="Times New Roman" panose="02020603050405020304" pitchFamily="18" charset="0"/>
              </a:rPr>
              <a:t>Form2</a:t>
            </a:r>
          </a:p>
          <a:p>
            <a:pPr marL="514350" indent="-514350">
              <a:buClr>
                <a:schemeClr val="tx1"/>
              </a:buClr>
              <a:buFont typeface="+mj-lt"/>
              <a:buAutoNum type="romanUcPeriod"/>
            </a:pPr>
            <a:r>
              <a:rPr lang="en-US" sz="2600" b="1" smtClean="0">
                <a:latin typeface="Times New Roman" panose="02020603050405020304" pitchFamily="18" charset="0"/>
                <a:cs typeface="Times New Roman" panose="02020603050405020304" pitchFamily="18" charset="0"/>
              </a:rPr>
              <a:t>Phần thiết kế</a:t>
            </a:r>
          </a:p>
          <a:p>
            <a:pPr marL="914400" lvl="1" indent="-457200">
              <a:buClr>
                <a:schemeClr val="tx1"/>
              </a:buClr>
              <a:buFont typeface="+mj-lt"/>
              <a:buAutoNum type="arabicPeriod"/>
            </a:pPr>
            <a:r>
              <a:rPr lang="en-US" sz="2300" smtClean="0">
                <a:latin typeface="Times New Roman" panose="02020603050405020304" pitchFamily="18" charset="0"/>
                <a:cs typeface="Times New Roman" panose="02020603050405020304" pitchFamily="18" charset="0"/>
              </a:rPr>
              <a:t>Cấu trúc chương trình</a:t>
            </a:r>
          </a:p>
          <a:p>
            <a:pPr marL="914400" lvl="1" indent="-457200">
              <a:buClr>
                <a:schemeClr val="tx1"/>
              </a:buClr>
              <a:buFont typeface="+mj-lt"/>
              <a:buAutoNum type="arabicPeriod"/>
            </a:pPr>
            <a:r>
              <a:rPr lang="en-US" sz="2300" smtClean="0">
                <a:latin typeface="Times New Roman" panose="02020603050405020304" pitchFamily="18" charset="0"/>
                <a:cs typeface="Times New Roman" panose="02020603050405020304" pitchFamily="18" charset="0"/>
              </a:rPr>
              <a:t>Chi tiết chương trình</a:t>
            </a:r>
            <a:r>
              <a:rPr lang="en-US" sz="2200" smtClean="0">
                <a:latin typeface="Times New Roman" panose="02020603050405020304" pitchFamily="18" charset="0"/>
                <a:cs typeface="Times New Roman" panose="02020603050405020304" pitchFamily="18" charset="0"/>
              </a:rPr>
              <a:t>	</a:t>
            </a:r>
          </a:p>
          <a:p>
            <a:pPr marL="1371600" lvl="2" indent="-457200">
              <a:buClr>
                <a:schemeClr val="tx1"/>
              </a:buClr>
              <a:buFont typeface="+mj-lt"/>
              <a:buAutoNum type="alphaLcPeriod"/>
            </a:pPr>
            <a:r>
              <a:rPr lang="en-US" sz="2100" smtClean="0">
                <a:latin typeface="Times New Roman" panose="02020603050405020304" pitchFamily="18" charset="0"/>
                <a:cs typeface="Times New Roman" panose="02020603050405020304" pitchFamily="18" charset="0"/>
              </a:rPr>
              <a:t>Chức năng của từng Form</a:t>
            </a:r>
          </a:p>
          <a:p>
            <a:pPr marL="1371600" lvl="2" indent="-457200">
              <a:buClr>
                <a:schemeClr val="tx1"/>
              </a:buClr>
              <a:buFont typeface="+mj-lt"/>
              <a:buAutoNum type="alphaLcPeriod"/>
            </a:pPr>
            <a:r>
              <a:rPr lang="en-US" sz="2100" smtClean="0">
                <a:latin typeface="Times New Roman" panose="02020603050405020304" pitchFamily="18" charset="0"/>
                <a:cs typeface="Times New Roman" panose="02020603050405020304" pitchFamily="18" charset="0"/>
              </a:rPr>
              <a:t>Các hàm thành viên trong từng Form</a:t>
            </a:r>
          </a:p>
          <a:p>
            <a:pPr marL="0" indent="0">
              <a:buNone/>
            </a:pPr>
            <a:endParaRPr lang="en-US" smtClean="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7649584" y="706582"/>
            <a:ext cx="4542416" cy="38792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514350" indent="-514350">
              <a:buClr>
                <a:schemeClr val="tx1"/>
              </a:buClr>
              <a:buFont typeface="+mj-lt"/>
              <a:buAutoNum type="romanUcPeriod" startAt="4"/>
            </a:pPr>
            <a:r>
              <a:rPr lang="en-US" sz="2000" b="1" smtClean="0">
                <a:latin typeface="Times New Roman" panose="02020603050405020304" pitchFamily="18" charset="0"/>
                <a:cs typeface="Times New Roman" panose="02020603050405020304" pitchFamily="18" charset="0"/>
              </a:rPr>
              <a:t>Phần kết quả</a:t>
            </a:r>
          </a:p>
          <a:p>
            <a:pPr marL="914400" lvl="1" indent="-457200">
              <a:buClr>
                <a:schemeClr val="tx1"/>
              </a:buClr>
              <a:buFont typeface="+mj-lt"/>
              <a:buAutoNum type="arabicPeriod"/>
            </a:pPr>
            <a:r>
              <a:rPr lang="en-US" sz="1800" smtClean="0">
                <a:latin typeface="Times New Roman" panose="02020603050405020304" pitchFamily="18" charset="0"/>
                <a:cs typeface="Times New Roman" panose="02020603050405020304" pitchFamily="18" charset="0"/>
              </a:rPr>
              <a:t>Kết quả chạy chương trình</a:t>
            </a:r>
          </a:p>
          <a:p>
            <a:pPr marL="914400" lvl="1" indent="-457200">
              <a:buClr>
                <a:schemeClr val="tx1"/>
              </a:buClr>
              <a:buFont typeface="+mj-lt"/>
              <a:buAutoNum type="arabicPeriod"/>
            </a:pPr>
            <a:r>
              <a:rPr lang="en-US" sz="1800" smtClean="0">
                <a:latin typeface="Times New Roman" panose="02020603050405020304" pitchFamily="18" charset="0"/>
                <a:cs typeface="Times New Roman" panose="02020603050405020304" pitchFamily="18" charset="0"/>
              </a:rPr>
              <a:t>Hướng dẫn sử dụng chương trình</a:t>
            </a:r>
          </a:p>
          <a:p>
            <a:pPr marL="514350" indent="-514350">
              <a:buClr>
                <a:schemeClr val="tx1"/>
              </a:buClr>
              <a:buFont typeface="+mj-lt"/>
              <a:buAutoNum type="romanUcPeriod" startAt="4"/>
            </a:pPr>
            <a:r>
              <a:rPr lang="en-US" sz="2000" b="1" smtClean="0">
                <a:latin typeface="Times New Roman" panose="02020603050405020304" pitchFamily="18" charset="0"/>
                <a:cs typeface="Times New Roman" panose="02020603050405020304" pitchFamily="18" charset="0"/>
              </a:rPr>
              <a:t>Phần kết luận</a:t>
            </a:r>
          </a:p>
          <a:p>
            <a:pPr marL="914400" lvl="1" indent="-457200">
              <a:buClr>
                <a:schemeClr val="tx1"/>
              </a:buClr>
              <a:buFont typeface="+mj-lt"/>
              <a:buAutoNum type="arabicPeriod"/>
            </a:pPr>
            <a:r>
              <a:rPr lang="en-US" sz="1800" smtClean="0">
                <a:latin typeface="Times New Roman" panose="02020603050405020304" pitchFamily="18" charset="0"/>
                <a:cs typeface="Times New Roman" panose="02020603050405020304" pitchFamily="18" charset="0"/>
              </a:rPr>
              <a:t>Kết quả đạt được</a:t>
            </a:r>
          </a:p>
          <a:p>
            <a:pPr marL="914400" lvl="1" indent="-457200">
              <a:buClr>
                <a:schemeClr val="tx1"/>
              </a:buClr>
              <a:buFont typeface="+mj-lt"/>
              <a:buAutoNum type="arabicPeriod"/>
            </a:pPr>
            <a:r>
              <a:rPr lang="en-US" sz="1800" smtClean="0">
                <a:latin typeface="Times New Roman" panose="02020603050405020304" pitchFamily="18" charset="0"/>
                <a:cs typeface="Times New Roman" panose="02020603050405020304" pitchFamily="18" charset="0"/>
              </a:rPr>
              <a:t>Hạn chế của chương trình</a:t>
            </a:r>
          </a:p>
          <a:p>
            <a:pPr marL="914400" lvl="1" indent="-457200">
              <a:buClr>
                <a:schemeClr val="tx1"/>
              </a:buClr>
              <a:buFont typeface="+mj-lt"/>
              <a:buAutoNum type="arabicPeriod"/>
            </a:pPr>
            <a:r>
              <a:rPr lang="en-US" sz="1800" smtClean="0">
                <a:latin typeface="Times New Roman" panose="02020603050405020304" pitchFamily="18" charset="0"/>
                <a:cs typeface="Times New Roman" panose="02020603050405020304" pitchFamily="18" charset="0"/>
              </a:rPr>
              <a:t>Hướng phát triển tiếp theo</a:t>
            </a:r>
          </a:p>
          <a:p>
            <a:pPr marL="0" indent="0">
              <a:buFont typeface="Arial"/>
              <a:buNone/>
            </a:pPr>
            <a:endParaRPr lang="en-US" smtClean="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2</a:t>
            </a:fld>
            <a:endParaRPr lang="en-US"/>
          </a:p>
        </p:txBody>
      </p:sp>
    </p:spTree>
    <p:extLst>
      <p:ext uri="{BB962C8B-B14F-4D97-AF65-F5344CB8AC3E}">
        <p14:creationId xmlns:p14="http://schemas.microsoft.com/office/powerpoint/2010/main" val="474731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02" y="0"/>
            <a:ext cx="10018713" cy="1752599"/>
          </a:xfrm>
        </p:spPr>
        <p:txBody>
          <a:bodyPr>
            <a:normAutofit/>
          </a:bodyPr>
          <a:lstStyle/>
          <a:p>
            <a:pPr algn="l"/>
            <a:r>
              <a:rPr lang="en-US" sz="3600" b="1" smtClean="0">
                <a:latin typeface="Times New Roman" panose="02020603050405020304" pitchFamily="18" charset="0"/>
                <a:cs typeface="Times New Roman" panose="02020603050405020304" pitchFamily="18" charset="0"/>
              </a:rPr>
              <a:t>b.	</a:t>
            </a:r>
            <a:r>
              <a:rPr lang="en-US" sz="3600" b="1">
                <a:latin typeface="Times New Roman" panose="02020603050405020304" pitchFamily="18" charset="0"/>
                <a:cs typeface="Times New Roman" panose="02020603050405020304" pitchFamily="18" charset="0"/>
              </a:rPr>
              <a:t>	</a:t>
            </a:r>
            <a:r>
              <a:rPr lang="en-US" sz="3600" b="1" smtClean="0">
                <a:latin typeface="Times New Roman" panose="02020603050405020304" pitchFamily="18" charset="0"/>
                <a:cs typeface="Times New Roman" panose="02020603050405020304" pitchFamily="18" charset="0"/>
              </a:rPr>
              <a:t>Các hàm thành viên trong từng </a:t>
            </a:r>
            <a:r>
              <a:rPr lang="en-US" sz="3600" b="1">
                <a:latin typeface="Times New Roman" panose="02020603050405020304" pitchFamily="18" charset="0"/>
                <a:cs typeface="Times New Roman" panose="02020603050405020304" pitchFamily="18" charset="0"/>
              </a:rPr>
              <a:t>Form</a:t>
            </a:r>
            <a:endParaRPr lang="en-US" sz="3600"/>
          </a:p>
        </p:txBody>
      </p:sp>
      <p:sp>
        <p:nvSpPr>
          <p:cNvPr id="3" name="Content Placeholder 2"/>
          <p:cNvSpPr>
            <a:spLocks noGrp="1"/>
          </p:cNvSpPr>
          <p:nvPr>
            <p:ph idx="1"/>
          </p:nvPr>
        </p:nvSpPr>
        <p:spPr>
          <a:xfrm>
            <a:off x="2315582" y="1056408"/>
            <a:ext cx="9045145" cy="3124201"/>
          </a:xfrm>
        </p:spPr>
        <p:txBody>
          <a:bodyPr/>
          <a:lstStyle/>
          <a:p>
            <a:r>
              <a:rPr lang="en-US" smtClean="0">
                <a:latin typeface="Times New Roman" panose="02020603050405020304" pitchFamily="18" charset="0"/>
                <a:cs typeface="Times New Roman" panose="02020603050405020304" pitchFamily="18" charset="0"/>
              </a:rPr>
              <a:t>Form0</a:t>
            </a:r>
          </a:p>
          <a:p>
            <a:pPr marL="0" indent="0">
              <a:buNone/>
            </a:pPr>
            <a:r>
              <a:rPr lang="en-US" smtClean="0">
                <a:latin typeface="Times New Roman" panose="02020603050405020304" pitchFamily="18" charset="0"/>
                <a:ea typeface="Calibri" panose="020F0502020204030204" pitchFamily="34" charset="0"/>
              </a:rPr>
              <a:t>- Hàm </a:t>
            </a:r>
            <a:r>
              <a:rPr lang="en-US">
                <a:latin typeface="Times New Roman" panose="02020603050405020304" pitchFamily="18" charset="0"/>
                <a:ea typeface="Calibri" panose="020F0502020204030204" pitchFamily="34" charset="0"/>
              </a:rPr>
              <a:t>xử lý sự kiện MouseEnter và MouseLeave của hai nút Truyền thống (button1), Hiện đại (button3) sẽ thực hiện đổi sang màu cam để nhận biết người chơi đang di chuyển chuột vào phạm vi Button và sẽ trả lại màu trắng khi người chơi di chuyển chuột ra khỏi phạm vi </a:t>
            </a:r>
            <a:r>
              <a:rPr lang="en-US" smtClean="0">
                <a:latin typeface="Times New Roman" panose="02020603050405020304" pitchFamily="18" charset="0"/>
                <a:ea typeface="Calibri" panose="020F0502020204030204" pitchFamily="34" charset="0"/>
              </a:rPr>
              <a:t>Button.</a:t>
            </a:r>
            <a:endParaRPr lang="en-US"/>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886452" y="4037791"/>
            <a:ext cx="4870450" cy="1719580"/>
          </a:xfrm>
          <a:prstGeom prst="rect">
            <a:avLst/>
          </a:prstGeom>
        </p:spPr>
      </p:pic>
      <p:sp>
        <p:nvSpPr>
          <p:cNvPr id="9" name="TextBox 8"/>
          <p:cNvSpPr txBox="1"/>
          <p:nvPr/>
        </p:nvSpPr>
        <p:spPr>
          <a:xfrm>
            <a:off x="2839241" y="5757371"/>
            <a:ext cx="2964872"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Button truyền thống</a:t>
            </a:r>
            <a:endParaRPr lang="en-US" sz="1600" i="1">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6946178" y="3999373"/>
            <a:ext cx="4949825" cy="1796415"/>
          </a:xfrm>
          <a:prstGeom prst="rect">
            <a:avLst/>
          </a:prstGeom>
        </p:spPr>
      </p:pic>
      <p:sp>
        <p:nvSpPr>
          <p:cNvPr id="12" name="TextBox 11"/>
          <p:cNvSpPr txBox="1"/>
          <p:nvPr/>
        </p:nvSpPr>
        <p:spPr>
          <a:xfrm>
            <a:off x="7938654" y="5817377"/>
            <a:ext cx="2964872"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Button hiện đại</a:t>
            </a:r>
            <a:endParaRPr lang="en-US" sz="1600" i="1">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20</a:t>
            </a:fld>
            <a:endParaRPr lang="en-US"/>
          </a:p>
        </p:txBody>
      </p:sp>
    </p:spTree>
    <p:extLst>
      <p:ext uri="{BB962C8B-B14F-4D97-AF65-F5344CB8AC3E}">
        <p14:creationId xmlns:p14="http://schemas.microsoft.com/office/powerpoint/2010/main" val="2602096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0565" y="699654"/>
            <a:ext cx="10018713" cy="3124201"/>
          </a:xfrm>
        </p:spPr>
        <p:txBody>
          <a:bodyPr/>
          <a:lstStyle/>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 Hàm </a:t>
            </a:r>
            <a:r>
              <a:rPr lang="en-US">
                <a:latin typeface="Times New Roman" panose="02020603050405020304" pitchFamily="18" charset="0"/>
                <a:ea typeface="Calibri" panose="020F0502020204030204" pitchFamily="34" charset="0"/>
                <a:cs typeface="Times New Roman" panose="02020603050405020304" pitchFamily="18" charset="0"/>
              </a:rPr>
              <a:t>xử lý sự kiện MouseEnter và MouseLeave của nút Thoát (button2) sẽ thực hiện đổi sang màu xám để nhận biết người chơi đang di chuyển chuột vào phạm vi Button và sẽ trả lại màu trắng khi người chơi di chuyển chuột ra khỏi phạm vi </a:t>
            </a:r>
            <a:r>
              <a:rPr lang="en-US" smtClean="0">
                <a:latin typeface="Times New Roman" panose="02020603050405020304" pitchFamily="18" charset="0"/>
                <a:ea typeface="Calibri" panose="020F0502020204030204" pitchFamily="34" charset="0"/>
                <a:cs typeface="Times New Roman" panose="02020603050405020304" pitchFamily="18" charset="0"/>
              </a:rPr>
              <a:t>Button.</a:t>
            </a:r>
            <a:endParaRPr lang="en-US">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6" name="Picture 5"/>
          <p:cNvPicPr/>
          <p:nvPr/>
        </p:nvPicPr>
        <p:blipFill>
          <a:blip r:embed="rId2"/>
          <a:stretch>
            <a:fillRect/>
          </a:stretch>
        </p:blipFill>
        <p:spPr>
          <a:xfrm>
            <a:off x="4149448" y="3352944"/>
            <a:ext cx="5020945" cy="1870075"/>
          </a:xfrm>
          <a:prstGeom prst="rect">
            <a:avLst/>
          </a:prstGeom>
        </p:spPr>
      </p:pic>
      <p:sp>
        <p:nvSpPr>
          <p:cNvPr id="7" name="TextBox 6"/>
          <p:cNvSpPr txBox="1"/>
          <p:nvPr/>
        </p:nvSpPr>
        <p:spPr>
          <a:xfrm>
            <a:off x="5177484" y="5223019"/>
            <a:ext cx="2964872"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Button thoát</a:t>
            </a:r>
            <a:endParaRPr lang="en-US" sz="1600" i="1">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21</a:t>
            </a:fld>
            <a:endParaRPr lang="en-US"/>
          </a:p>
        </p:txBody>
      </p:sp>
    </p:spTree>
    <p:extLst>
      <p:ext uri="{BB962C8B-B14F-4D97-AF65-F5344CB8AC3E}">
        <p14:creationId xmlns:p14="http://schemas.microsoft.com/office/powerpoint/2010/main" val="1929339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0564" y="311727"/>
            <a:ext cx="10018713" cy="2417619"/>
          </a:xfrm>
        </p:spPr>
        <p:txBody>
          <a:bodyPr/>
          <a:lstStyle/>
          <a:p>
            <a:r>
              <a:rPr lang="en-US" smtClean="0">
                <a:latin typeface="Times New Roman" panose="02020603050405020304" pitchFamily="18" charset="0"/>
                <a:cs typeface="Times New Roman" panose="02020603050405020304" pitchFamily="18" charset="0"/>
              </a:rPr>
              <a:t>Form1</a:t>
            </a:r>
          </a:p>
          <a:p>
            <a:pPr marL="0" indent="0">
              <a:buNone/>
            </a:pPr>
            <a:r>
              <a:rPr lang="en-US" smtClean="0">
                <a:latin typeface="Times New Roman" panose="02020603050405020304" pitchFamily="18" charset="0"/>
                <a:ea typeface="Calibri" panose="020F0502020204030204" pitchFamily="34" charset="0"/>
              </a:rPr>
              <a:t>- Hàm </a:t>
            </a:r>
            <a:r>
              <a:rPr lang="en-US">
                <a:latin typeface="Times New Roman" panose="02020603050405020304" pitchFamily="18" charset="0"/>
                <a:ea typeface="Calibri" panose="020F0502020204030204" pitchFamily="34" charset="0"/>
              </a:rPr>
              <a:t>khởi tạo một Button lúc chương trình được thực thi, mục đích là để tạo ô cờ trên bàn cờ. Một bàn cờ gồm 437 ô cờ nên không thể tạo ô cờ theo cách Design thông thường mà phải thực hiện tạo bằng </a:t>
            </a:r>
            <a:r>
              <a:rPr lang="en-US" smtClean="0">
                <a:latin typeface="Times New Roman" panose="02020603050405020304" pitchFamily="18" charset="0"/>
                <a:ea typeface="Calibri" panose="020F0502020204030204" pitchFamily="34" charset="0"/>
              </a:rPr>
              <a:t>Code.</a:t>
            </a:r>
            <a:endParaRPr lang="en-US"/>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278670" y="2483199"/>
            <a:ext cx="4762500" cy="3027680"/>
          </a:xfrm>
          <a:prstGeom prst="rect">
            <a:avLst/>
          </a:prstGeom>
        </p:spPr>
      </p:pic>
      <p:sp>
        <p:nvSpPr>
          <p:cNvPr id="8" name="Rectangle 7"/>
          <p:cNvSpPr/>
          <p:nvPr/>
        </p:nvSpPr>
        <p:spPr>
          <a:xfrm>
            <a:off x="5186600" y="5510879"/>
            <a:ext cx="2946640" cy="338554"/>
          </a:xfrm>
          <a:prstGeom prst="rect">
            <a:avLst/>
          </a:prstGeom>
        </p:spPr>
        <p:txBody>
          <a:bodyPr wrap="none">
            <a:spAutoFit/>
          </a:bodyPr>
          <a:lstStyle/>
          <a:p>
            <a:r>
              <a:rPr lang="en-US" sz="1600" i="1">
                <a:latin typeface="Times New Roman" panose="02020603050405020304" pitchFamily="18" charset="0"/>
                <a:ea typeface="Calibri" panose="020F0502020204030204" pitchFamily="34" charset="0"/>
              </a:rPr>
              <a:t>Hàm khởi tạo </a:t>
            </a:r>
            <a:r>
              <a:rPr lang="en-US" sz="1600" i="1" smtClean="0">
                <a:latin typeface="Times New Roman" panose="02020603050405020304" pitchFamily="18" charset="0"/>
                <a:ea typeface="Calibri" panose="020F0502020204030204" pitchFamily="34" charset="0"/>
              </a:rPr>
              <a:t>Button lúc Runtime</a:t>
            </a:r>
            <a:endParaRPr lang="en-US" sz="1600"/>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22</a:t>
            </a:fld>
            <a:endParaRPr lang="en-US"/>
          </a:p>
        </p:txBody>
      </p:sp>
    </p:spTree>
    <p:extLst>
      <p:ext uri="{BB962C8B-B14F-4D97-AF65-F5344CB8AC3E}">
        <p14:creationId xmlns:p14="http://schemas.microsoft.com/office/powerpoint/2010/main" val="3258265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0"/>
            <a:ext cx="10806545" cy="3913910"/>
          </a:xfrm>
        </p:spPr>
        <p:txBody>
          <a:bodyPr>
            <a:normAutofit/>
          </a:bodyPr>
          <a:lstStyle/>
          <a:p>
            <a:pPr marL="1085850" indent="0">
              <a:lnSpc>
                <a:spcPct val="107000"/>
              </a:lnSpc>
              <a:spcAft>
                <a:spcPts val="0"/>
              </a:spcAft>
              <a:buNone/>
              <a:tabLst>
                <a:tab pos="4710430" algn="l"/>
              </a:tabLst>
            </a:pPr>
            <a:r>
              <a:rPr lang="en-US" smtClean="0">
                <a:latin typeface="Times New Roman" panose="02020603050405020304" pitchFamily="18" charset="0"/>
                <a:ea typeface="Calibri" panose="020F0502020204030204" pitchFamily="34" charset="0"/>
                <a:cs typeface="Times New Roman" panose="02020603050405020304" pitchFamily="18" charset="0"/>
              </a:rPr>
              <a:t>- Hàm </a:t>
            </a:r>
            <a:r>
              <a:rPr lang="en-US">
                <a:latin typeface="Times New Roman" panose="02020603050405020304" pitchFamily="18" charset="0"/>
                <a:ea typeface="Calibri" panose="020F0502020204030204" pitchFamily="34" charset="0"/>
                <a:cs typeface="Times New Roman" panose="02020603050405020304" pitchFamily="18" charset="0"/>
              </a:rPr>
              <a:t>khởi tạo bàn cờ gồm các Button sử dụng mảng hai chiều buttonArray đã được khai báo toàn cục. Thực hiện duyệt hai vòng lặp for, lần lượt gán buttonArray[i, j] bằng giá trị trả về là Button </a:t>
            </a:r>
            <a:r>
              <a:rPr lang="en-US" smtClean="0">
                <a:latin typeface="Times New Roman" panose="02020603050405020304" pitchFamily="18" charset="0"/>
                <a:ea typeface="Calibri" panose="020F0502020204030204" pitchFamily="34" charset="0"/>
                <a:cs typeface="Times New Roman" panose="02020603050405020304" pitchFamily="18" charset="0"/>
              </a:rPr>
              <a:t>của </a:t>
            </a:r>
            <a:r>
              <a:rPr lang="en-US">
                <a:latin typeface="Times New Roman" panose="02020603050405020304" pitchFamily="18" charset="0"/>
                <a:ea typeface="Calibri" panose="020F0502020204030204" pitchFamily="34" charset="0"/>
                <a:cs typeface="Times New Roman" panose="02020603050405020304" pitchFamily="18" charset="0"/>
              </a:rPr>
              <a:t>hàm </a:t>
            </a:r>
            <a:r>
              <a:rPr lang="en-US" i="1">
                <a:latin typeface="Times New Roman" panose="02020603050405020304" pitchFamily="18" charset="0"/>
                <a:ea typeface="Calibri" panose="020F0502020204030204" pitchFamily="34" charset="0"/>
                <a:cs typeface="Times New Roman" panose="02020603050405020304" pitchFamily="18" charset="0"/>
              </a:rPr>
              <a:t>createButton(i, j). </a:t>
            </a:r>
            <a:endParaRPr lang="en-US" smtClean="0">
              <a:latin typeface="Times New Roman" panose="02020603050405020304" pitchFamily="18" charset="0"/>
              <a:ea typeface="Calibri" panose="020F0502020204030204" pitchFamily="34" charset="0"/>
              <a:cs typeface="Times New Roman" panose="02020603050405020304" pitchFamily="18" charset="0"/>
            </a:endParaRPr>
          </a:p>
          <a:p>
            <a:pPr marL="1085850" indent="0">
              <a:lnSpc>
                <a:spcPct val="107000"/>
              </a:lnSpc>
              <a:spcAft>
                <a:spcPts val="800"/>
              </a:spcAft>
              <a:buNone/>
              <a:tabLst>
                <a:tab pos="4710430" algn="l"/>
              </a:tabLst>
            </a:pPr>
            <a:r>
              <a:rPr lang="en-US" smtClean="0">
                <a:latin typeface="Times New Roman" panose="02020603050405020304" pitchFamily="18" charset="0"/>
                <a:ea typeface="Calibri" panose="020F0502020204030204" pitchFamily="34" charset="0"/>
                <a:cs typeface="Times New Roman" panose="02020603050405020304" pitchFamily="18" charset="0"/>
              </a:rPr>
              <a:t>Sau đó, gán các sự kiện </a:t>
            </a:r>
            <a:r>
              <a:rPr lang="en-US" i="1" smtClean="0">
                <a:latin typeface="Times New Roman" panose="02020603050405020304" pitchFamily="18" charset="0"/>
                <a:ea typeface="Calibri" panose="020F0502020204030204" pitchFamily="34" charset="0"/>
                <a:cs typeface="Times New Roman" panose="02020603050405020304" pitchFamily="18" charset="0"/>
              </a:rPr>
              <a:t>attachEventButton(i, j), </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attachEventButtonHover(i, j)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 phần tử trong mảng buttonArray</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đồng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thời gọi phương thức </a:t>
            </a: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Control.Add(buttonArray[i, j])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 panelButtonArray đã được Design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sẵn.</a:t>
            </a:r>
            <a:endParaRPr lang="en-US">
              <a:latin typeface="Times New Roman" panose="02020603050405020304" pitchFamily="18" charset="0"/>
              <a:cs typeface="Times New Roman" panose="02020603050405020304" pitchFamily="18" charset="0"/>
            </a:endParaRPr>
          </a:p>
          <a:p>
            <a:pPr marL="0" indent="0">
              <a:buNone/>
            </a:pPr>
            <a:endParaRPr lang="en-US"/>
          </a:p>
        </p:txBody>
      </p:sp>
      <p:pic>
        <p:nvPicPr>
          <p:cNvPr id="6" name="Picture 5"/>
          <p:cNvPicPr/>
          <p:nvPr/>
        </p:nvPicPr>
        <p:blipFill>
          <a:blip r:embed="rId2"/>
          <a:stretch>
            <a:fillRect/>
          </a:stretch>
        </p:blipFill>
        <p:spPr>
          <a:xfrm>
            <a:off x="3599064" y="3080991"/>
            <a:ext cx="4716780" cy="3217545"/>
          </a:xfrm>
          <a:prstGeom prst="rect">
            <a:avLst/>
          </a:prstGeom>
        </p:spPr>
      </p:pic>
      <p:sp>
        <p:nvSpPr>
          <p:cNvPr id="7" name="Rectangle 6"/>
          <p:cNvSpPr/>
          <p:nvPr/>
        </p:nvSpPr>
        <p:spPr>
          <a:xfrm>
            <a:off x="2804630" y="6298536"/>
            <a:ext cx="4689104" cy="388696"/>
          </a:xfrm>
          <a:prstGeom prst="rect">
            <a:avLst/>
          </a:prstGeom>
        </p:spPr>
        <p:txBody>
          <a:bodyPr wrap="none">
            <a:spAutoFit/>
          </a:bodyPr>
          <a:lstStyle/>
          <a:p>
            <a:pPr marL="1371600" algn="ctr">
              <a:lnSpc>
                <a:spcPct val="107000"/>
              </a:lnSpc>
              <a:spcAft>
                <a:spcPts val="800"/>
              </a:spcAft>
              <a:tabLst>
                <a:tab pos="4710430" algn="l"/>
              </a:tabLst>
            </a:pPr>
            <a:r>
              <a:rPr lang="en-US" i="1">
                <a:latin typeface="Times New Roman" panose="02020603050405020304" pitchFamily="18" charset="0"/>
                <a:ea typeface="Calibri" panose="020F0502020204030204" pitchFamily="34" charset="0"/>
                <a:cs typeface="Times New Roman" panose="02020603050405020304" pitchFamily="18" charset="0"/>
              </a:rPr>
              <a:t>Hàm khởi tạo bàn cờ lúc Runtime</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23</a:t>
            </a:fld>
            <a:endParaRPr lang="en-US"/>
          </a:p>
        </p:txBody>
      </p:sp>
    </p:spTree>
    <p:extLst>
      <p:ext uri="{BB962C8B-B14F-4D97-AF65-F5344CB8AC3E}">
        <p14:creationId xmlns:p14="http://schemas.microsoft.com/office/powerpoint/2010/main" val="1091130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7548" y="1371600"/>
            <a:ext cx="10018713" cy="5749636"/>
          </a:xfrm>
        </p:spPr>
        <p:txBody>
          <a:bodyPr>
            <a:normAutofit lnSpcReduction="10000"/>
          </a:bodyPr>
          <a:lstStyle/>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 Hàm </a:t>
            </a:r>
            <a:r>
              <a:rPr lang="en-US">
                <a:latin typeface="Times New Roman" panose="02020603050405020304" pitchFamily="18" charset="0"/>
                <a:ea typeface="Calibri" panose="020F0502020204030204" pitchFamily="34" charset="0"/>
                <a:cs typeface="Times New Roman" panose="02020603050405020304" pitchFamily="18" charset="0"/>
              </a:rPr>
              <a:t>xử lý sự kiện khi click chuột trái lên vị trí đánh nước cờ. Khi người chơi click chuột trái lên ô cờ để đi nước cờ của mình, chương trình sẽ kiểm tra nếu checkNextTurnFlag = 1 tương ứng với lượt đi của nước cờ X thì thực hiện chạy hai vòng lặp for lồng nhau, với giới hạn theo chiều dài và chiều rộng bàn cờ để xác định ô cờ được đánh thông qua </a:t>
            </a:r>
            <a:r>
              <a:rPr lang="en-US" i="1">
                <a:latin typeface="Times New Roman" panose="02020603050405020304" pitchFamily="18" charset="0"/>
                <a:ea typeface="Calibri" panose="020F0502020204030204" pitchFamily="34" charset="0"/>
                <a:cs typeface="Times New Roman" panose="02020603050405020304" pitchFamily="18" charset="0"/>
              </a:rPr>
              <a:t>sender.Equals(buttonArray[i, j</a:t>
            </a:r>
            <a:r>
              <a:rPr lang="en-US" i="1" smtClean="0">
                <a:latin typeface="Times New Roman" panose="02020603050405020304" pitchFamily="18" charset="0"/>
                <a:ea typeface="Calibri" panose="020F0502020204030204" pitchFamily="34" charset="0"/>
                <a:cs typeface="Times New Roman" panose="02020603050405020304" pitchFamily="18" charset="0"/>
              </a:rPr>
              <a:t>]).</a:t>
            </a:r>
            <a:endParaRPr lang="en-US" i="1" smtClean="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a:latin typeface="Times New Roman" panose="02020603050405020304" pitchFamily="18" charset="0"/>
                <a:ea typeface="Calibri" panose="020F0502020204030204" pitchFamily="34" charset="0"/>
                <a:cs typeface="Times New Roman" panose="02020603050405020304" pitchFamily="18" charset="0"/>
              </a:rPr>
              <a:t>Sau đó chuyển butttonArray[i, j].Text từ rỗng ban đầu sang “x” đồng thời gán phần tử a[i, j] = 1 để tiện cho việc kiểm tra các trường hợp nước cờ </a:t>
            </a:r>
            <a:r>
              <a:rPr lang="en-US" smtClean="0">
                <a:latin typeface="Times New Roman" panose="02020603050405020304" pitchFamily="18" charset="0"/>
                <a:ea typeface="Calibri" panose="020F0502020204030204" pitchFamily="34" charset="0"/>
                <a:cs typeface="Times New Roman" panose="02020603050405020304" pitchFamily="18" charset="0"/>
              </a:rPr>
              <a:t>thắng.</a:t>
            </a:r>
          </a:p>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Tiếp </a:t>
            </a:r>
            <a:r>
              <a:rPr lang="en-US">
                <a:latin typeface="Times New Roman" panose="02020603050405020304" pitchFamily="18" charset="0"/>
                <a:ea typeface="Calibri" panose="020F0502020204030204" pitchFamily="34" charset="0"/>
                <a:cs typeface="Times New Roman" panose="02020603050405020304" pitchFamily="18" charset="0"/>
              </a:rPr>
              <a:t>theo, gọi hàm </a:t>
            </a:r>
            <a:r>
              <a:rPr lang="en-US" i="1">
                <a:latin typeface="Times New Roman" panose="02020603050405020304" pitchFamily="18" charset="0"/>
                <a:ea typeface="Calibri" panose="020F0502020204030204" pitchFamily="34" charset="0"/>
                <a:cs typeface="Times New Roman" panose="02020603050405020304" pitchFamily="18" charset="0"/>
              </a:rPr>
              <a:t>rangBuocGoc(i, j) </a:t>
            </a:r>
            <a:r>
              <a:rPr lang="en-US">
                <a:latin typeface="Times New Roman" panose="02020603050405020304" pitchFamily="18" charset="0"/>
                <a:ea typeface="Calibri" panose="020F0502020204030204" pitchFamily="34" charset="0"/>
                <a:cs typeface="Times New Roman" panose="02020603050405020304" pitchFamily="18" charset="0"/>
              </a:rPr>
              <a:t>để kiểm tra các trường hợp nước cờ thắng tại vị trí ô cờ đang được đánh. Gọi hàm </a:t>
            </a:r>
            <a:r>
              <a:rPr lang="en-US" i="1">
                <a:latin typeface="Times New Roman" panose="02020603050405020304" pitchFamily="18" charset="0"/>
                <a:ea typeface="Calibri" panose="020F0502020204030204" pitchFamily="34" charset="0"/>
                <a:cs typeface="Times New Roman" panose="02020603050405020304" pitchFamily="18" charset="0"/>
              </a:rPr>
              <a:t>disableButton(i, j)</a:t>
            </a:r>
            <a:r>
              <a:rPr lang="en-US">
                <a:latin typeface="Times New Roman" panose="02020603050405020304" pitchFamily="18" charset="0"/>
                <a:ea typeface="Calibri" panose="020F0502020204030204" pitchFamily="34" charset="0"/>
                <a:cs typeface="Times New Roman" panose="02020603050405020304" pitchFamily="18" charset="0"/>
              </a:rPr>
              <a:t> để vô hiệu hóa ô cờ đã được đánh nhằm tránh việc thay đổi giá trị quân </a:t>
            </a:r>
            <a:r>
              <a:rPr lang="en-US" smtClean="0">
                <a:latin typeface="Times New Roman" panose="02020603050405020304" pitchFamily="18" charset="0"/>
                <a:ea typeface="Calibri" panose="020F0502020204030204" pitchFamily="34" charset="0"/>
                <a:cs typeface="Times New Roman" panose="02020603050405020304" pitchFamily="18" charset="0"/>
              </a:rPr>
              <a:t>cờ.</a:t>
            </a:r>
          </a:p>
          <a:p>
            <a:pPr marL="0" indent="0">
              <a:buNone/>
            </a:pPr>
            <a:r>
              <a:rPr lang="en-US">
                <a:latin typeface="Times New Roman" panose="02020603050405020304" pitchFamily="18" charset="0"/>
                <a:ea typeface="Calibri" panose="020F0502020204030204" pitchFamily="34" charset="0"/>
                <a:cs typeface="Times New Roman" panose="02020603050405020304" pitchFamily="18" charset="0"/>
              </a:rPr>
              <a:t>Cuối cùng, chuyển biến cờ checkNextTurnFlag sang 0 và gọi hàm </a:t>
            </a:r>
            <a:r>
              <a:rPr lang="en-US" i="1">
                <a:latin typeface="Times New Roman" panose="02020603050405020304" pitchFamily="18" charset="0"/>
                <a:ea typeface="Calibri" panose="020F0502020204030204" pitchFamily="34" charset="0"/>
                <a:cs typeface="Times New Roman" panose="02020603050405020304" pitchFamily="18" charset="0"/>
              </a:rPr>
              <a:t>showWhoIsNextTurn()</a:t>
            </a:r>
            <a:r>
              <a:rPr lang="en-US">
                <a:latin typeface="Times New Roman" panose="02020603050405020304" pitchFamily="18" charset="0"/>
                <a:ea typeface="Calibri" panose="020F0502020204030204" pitchFamily="34" charset="0"/>
                <a:cs typeface="Times New Roman" panose="02020603050405020304" pitchFamily="18" charset="0"/>
              </a:rPr>
              <a:t> để hiện thị lượt chơi tiếp theo là của nước cờ O trên thanh Lượt chơi.</a:t>
            </a:r>
          </a:p>
          <a:p>
            <a:pPr marL="0" indent="0">
              <a:buNone/>
            </a:pPr>
            <a:r>
              <a:rPr lang="en-US">
                <a:latin typeface="Times New Roman" panose="02020603050405020304" pitchFamily="18" charset="0"/>
                <a:ea typeface="Calibri" panose="020F0502020204030204" pitchFamily="34" charset="0"/>
                <a:cs typeface="Times New Roman" panose="02020603050405020304" pitchFamily="18" charset="0"/>
              </a:rPr>
              <a:t>Thực hiện tương tự với khối lệnh trong else if{} ứng với nước cờ O.</a:t>
            </a:r>
          </a:p>
          <a:p>
            <a:pPr marL="0" indent="0">
              <a:buNone/>
            </a:pPr>
            <a:endParaRPr lang="en-US" smtClean="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p>
        </p:txBody>
      </p:sp>
      <p:sp>
        <p:nvSpPr>
          <p:cNvPr id="9" name="Slide Number Placeholder 8"/>
          <p:cNvSpPr>
            <a:spLocks noGrp="1"/>
          </p:cNvSpPr>
          <p:nvPr>
            <p:ph type="sldNum" sz="quarter" idx="12"/>
          </p:nvPr>
        </p:nvSpPr>
        <p:spPr>
          <a:xfrm>
            <a:off x="107845" y="6248400"/>
            <a:ext cx="551167" cy="365125"/>
          </a:xfrm>
        </p:spPr>
        <p:txBody>
          <a:bodyPr/>
          <a:lstStyle/>
          <a:p>
            <a:fld id="{4F7B42AB-F97E-4EC8-83E9-9C588D335984}" type="slidenum">
              <a:rPr lang="en-US" smtClean="0"/>
              <a:t>24</a:t>
            </a:fld>
            <a:endParaRPr lang="en-US"/>
          </a:p>
        </p:txBody>
      </p:sp>
    </p:spTree>
    <p:extLst>
      <p:ext uri="{BB962C8B-B14F-4D97-AF65-F5344CB8AC3E}">
        <p14:creationId xmlns:p14="http://schemas.microsoft.com/office/powerpoint/2010/main" val="1696351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2374422" y="193271"/>
            <a:ext cx="4632960" cy="3368040"/>
          </a:xfrm>
          <a:prstGeom prst="rect">
            <a:avLst/>
          </a:prstGeom>
        </p:spPr>
      </p:pic>
      <p:pic>
        <p:nvPicPr>
          <p:cNvPr id="5" name="Picture 4"/>
          <p:cNvPicPr/>
          <p:nvPr/>
        </p:nvPicPr>
        <p:blipFill>
          <a:blip r:embed="rId4"/>
          <a:stretch>
            <a:fillRect/>
          </a:stretch>
        </p:blipFill>
        <p:spPr>
          <a:xfrm>
            <a:off x="2374422" y="3561311"/>
            <a:ext cx="4638675" cy="2912745"/>
          </a:xfrm>
          <a:prstGeom prst="rect">
            <a:avLst/>
          </a:prstGeom>
        </p:spPr>
      </p:pic>
      <p:sp>
        <p:nvSpPr>
          <p:cNvPr id="6" name="Rectangle 5"/>
          <p:cNvSpPr/>
          <p:nvPr/>
        </p:nvSpPr>
        <p:spPr>
          <a:xfrm>
            <a:off x="7420969" y="1983708"/>
            <a:ext cx="4691839" cy="1200329"/>
          </a:xfrm>
          <a:prstGeom prst="rect">
            <a:avLst/>
          </a:prstGeom>
        </p:spPr>
        <p:txBody>
          <a:bodyPr wrap="square">
            <a:spAutoFit/>
          </a:bodyPr>
          <a:lstStyle/>
          <a:p>
            <a:r>
              <a:rPr lang="en-US" sz="2400">
                <a:latin typeface="Times New Roman" panose="02020603050405020304" pitchFamily="18" charset="0"/>
                <a:ea typeface="Calibri" panose="020F0502020204030204" pitchFamily="34" charset="0"/>
              </a:rPr>
              <a:t>Thực hiện gán sự kiện button_Click </a:t>
            </a:r>
            <a:r>
              <a:rPr lang="en-US" sz="2400" smtClean="0">
                <a:latin typeface="Times New Roman" panose="02020603050405020304" pitchFamily="18" charset="0"/>
                <a:ea typeface="Calibri" panose="020F0502020204030204" pitchFamily="34" charset="0"/>
              </a:rPr>
              <a:t>cho </a:t>
            </a:r>
            <a:r>
              <a:rPr lang="en-US" sz="2400">
                <a:latin typeface="Times New Roman" panose="02020603050405020304" pitchFamily="18" charset="0"/>
                <a:ea typeface="Calibri" panose="020F0502020204030204" pitchFamily="34" charset="0"/>
              </a:rPr>
              <a:t>các ô button trên bàn cờ tthông qua hàm </a:t>
            </a:r>
            <a:r>
              <a:rPr lang="en-US" sz="2400" i="1">
                <a:latin typeface="Times New Roman" panose="02020603050405020304" pitchFamily="18" charset="0"/>
                <a:ea typeface="Calibri" panose="020F0502020204030204" pitchFamily="34" charset="0"/>
              </a:rPr>
              <a:t>attachEventButton(i, j</a:t>
            </a:r>
            <a:r>
              <a:rPr lang="en-US" sz="2400" i="1" smtClean="0">
                <a:latin typeface="Times New Roman" panose="02020603050405020304" pitchFamily="18" charset="0"/>
                <a:ea typeface="Calibri" panose="020F0502020204030204" pitchFamily="34" charset="0"/>
              </a:rPr>
              <a:t>).</a:t>
            </a:r>
            <a:endParaRPr lang="en-US" sz="2400"/>
          </a:p>
        </p:txBody>
      </p:sp>
      <p:pic>
        <p:nvPicPr>
          <p:cNvPr id="7" name="Picture 6"/>
          <p:cNvPicPr/>
          <p:nvPr/>
        </p:nvPicPr>
        <p:blipFill>
          <a:blip r:embed="rId5"/>
          <a:stretch>
            <a:fillRect/>
          </a:stretch>
        </p:blipFill>
        <p:spPr>
          <a:xfrm>
            <a:off x="7603127" y="3394364"/>
            <a:ext cx="4327525" cy="763270"/>
          </a:xfrm>
          <a:prstGeom prst="rect">
            <a:avLst/>
          </a:prstGeom>
        </p:spPr>
      </p:pic>
      <p:sp>
        <p:nvSpPr>
          <p:cNvPr id="8" name="Rectangle 7"/>
          <p:cNvSpPr/>
          <p:nvPr/>
        </p:nvSpPr>
        <p:spPr>
          <a:xfrm>
            <a:off x="8522798" y="4158904"/>
            <a:ext cx="2488182" cy="338554"/>
          </a:xfrm>
          <a:prstGeom prst="rect">
            <a:avLst/>
          </a:prstGeom>
        </p:spPr>
        <p:txBody>
          <a:bodyPr wrap="none">
            <a:spAutoFit/>
          </a:bodyPr>
          <a:lstStyle/>
          <a:p>
            <a:r>
              <a:rPr lang="en-US" sz="1600" i="1">
                <a:latin typeface="Times New Roman" panose="02020603050405020304" pitchFamily="18" charset="0"/>
                <a:ea typeface="Calibri" panose="020F0502020204030204" pitchFamily="34" charset="0"/>
                <a:cs typeface="Times New Roman" panose="02020603050405020304" pitchFamily="18" charset="0"/>
              </a:rPr>
              <a:t> Gán sự kiện cho các button</a:t>
            </a:r>
            <a:endParaRPr lang="en-US" sz="1600"/>
          </a:p>
        </p:txBody>
      </p:sp>
      <p:sp>
        <p:nvSpPr>
          <p:cNvPr id="10" name="Rectangle 9"/>
          <p:cNvSpPr/>
          <p:nvPr/>
        </p:nvSpPr>
        <p:spPr>
          <a:xfrm>
            <a:off x="2335192" y="6474056"/>
            <a:ext cx="3642343" cy="342786"/>
          </a:xfrm>
          <a:prstGeom prst="rect">
            <a:avLst/>
          </a:prstGeom>
        </p:spPr>
        <p:txBody>
          <a:bodyPr wrap="none">
            <a:spAutoFit/>
          </a:bodyPr>
          <a:lstStyle/>
          <a:p>
            <a:pPr marL="457200" indent="4572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Sự kiện Button_Click trên ô cờ</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25</a:t>
            </a:fld>
            <a:endParaRPr lang="en-US"/>
          </a:p>
        </p:txBody>
      </p:sp>
    </p:spTree>
    <p:extLst>
      <p:ext uri="{BB962C8B-B14F-4D97-AF65-F5344CB8AC3E}">
        <p14:creationId xmlns:p14="http://schemas.microsoft.com/office/powerpoint/2010/main" val="2092765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892" y="499437"/>
            <a:ext cx="10018713" cy="3110346"/>
          </a:xfrm>
        </p:spPr>
        <p:txBody>
          <a:bodyPr>
            <a:normAutofit fontScale="92500" lnSpcReduction="10000"/>
          </a:bodyPr>
          <a:lstStyle/>
          <a:p>
            <a:pPr marL="1085850" indent="0">
              <a:lnSpc>
                <a:spcPct val="107000"/>
              </a:lnSpc>
              <a:spcAft>
                <a:spcPts val="800"/>
              </a:spcAft>
              <a:buNone/>
              <a:tabLst>
                <a:tab pos="1392555" algn="l"/>
              </a:tabLst>
            </a:pPr>
            <a:r>
              <a:rPr lang="en-US" sz="28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800">
                <a:latin typeface="Times New Roman" panose="02020603050405020304" pitchFamily="18" charset="0"/>
                <a:ea typeface="Calibri" panose="020F0502020204030204" pitchFamily="34" charset="0"/>
                <a:cs typeface="Times New Roman" panose="02020603050405020304" pitchFamily="18" charset="0"/>
              </a:rPr>
              <a:t>khởi tạo mảng hai chiều số nguyên ứng với giá trị của các ô cờ (button), thực hiện duyệt hai vòng lặp for lồng nhau và gán giá trị a[i, j] = 0 tức là chưa ô cờ nào được đi. Phần tử a[i, j] sẽ thay đổi thành 1 nếu ô cờ được đánh nước X và thành 2 nếu ô cờ được đánh nước </a:t>
            </a:r>
            <a:r>
              <a:rPr lang="en-US" sz="2800" smtClean="0">
                <a:latin typeface="Times New Roman" panose="02020603050405020304" pitchFamily="18" charset="0"/>
                <a:ea typeface="Calibri" panose="020F0502020204030204" pitchFamily="34" charset="0"/>
                <a:cs typeface="Times New Roman" panose="02020603050405020304" pitchFamily="18" charset="0"/>
              </a:rPr>
              <a:t>2.</a:t>
            </a:r>
            <a:endParaRPr lang="en-US" sz="2800" smtClean="0">
              <a:latin typeface="Times New Roman" panose="02020603050405020304" pitchFamily="18" charset="0"/>
              <a:ea typeface="Calibri" panose="020F0502020204030204" pitchFamily="34" charset="0"/>
              <a:cs typeface="Times New Roman" panose="02020603050405020304" pitchFamily="18" charset="0"/>
            </a:endParaRPr>
          </a:p>
          <a:p>
            <a:pPr marL="1085850" indent="0">
              <a:lnSpc>
                <a:spcPct val="107000"/>
              </a:lnSpc>
              <a:spcAft>
                <a:spcPts val="800"/>
              </a:spcAft>
              <a:buNone/>
              <a:tabLst>
                <a:tab pos="1392555" algn="l"/>
              </a:tabLst>
            </a:pPr>
            <a:r>
              <a:rPr lang="en-US" sz="2800" smtClean="0">
                <a:latin typeface="Times New Roman" panose="02020603050405020304" pitchFamily="18" charset="0"/>
                <a:ea typeface="Calibri" panose="020F0502020204030204" pitchFamily="34" charset="0"/>
                <a:cs typeface="Times New Roman" panose="02020603050405020304" pitchFamily="18" charset="0"/>
              </a:rPr>
              <a:t>Mục </a:t>
            </a:r>
            <a:r>
              <a:rPr lang="en-US" sz="2800">
                <a:latin typeface="Times New Roman" panose="02020603050405020304" pitchFamily="18" charset="0"/>
                <a:ea typeface="Calibri" panose="020F0502020204030204" pitchFamily="34" charset="0"/>
                <a:cs typeface="Times New Roman" panose="02020603050405020304" pitchFamily="18" charset="0"/>
              </a:rPr>
              <a:t>đích của việc này là để thuận tiện cho việc kiểm tra các trường hợp thắng tại các nước cờ được đánh dễ dàng </a:t>
            </a:r>
            <a:r>
              <a:rPr lang="en-US" sz="2800" smtClean="0">
                <a:latin typeface="Times New Roman" panose="02020603050405020304" pitchFamily="18" charset="0"/>
                <a:ea typeface="Calibri" panose="020F0502020204030204" pitchFamily="34" charset="0"/>
                <a:cs typeface="Times New Roman" panose="02020603050405020304" pitchFamily="18" charset="0"/>
              </a:rPr>
              <a:t>hơn.</a:t>
            </a:r>
            <a:endParaRPr lang="en-US" sz="2800">
              <a:latin typeface="Times New Roman" panose="02020603050405020304" pitchFamily="18" charset="0"/>
              <a:cs typeface="Times New Roman" panose="02020603050405020304" pitchFamily="18" charset="0"/>
            </a:endParaRPr>
          </a:p>
          <a:p>
            <a:pPr marL="0" indent="0">
              <a:buNone/>
            </a:pPr>
            <a:endParaRPr lang="en-US"/>
          </a:p>
        </p:txBody>
      </p:sp>
      <p:pic>
        <p:nvPicPr>
          <p:cNvPr id="11" name="Picture 10"/>
          <p:cNvPicPr/>
          <p:nvPr/>
        </p:nvPicPr>
        <p:blipFill>
          <a:blip r:embed="rId2"/>
          <a:stretch>
            <a:fillRect/>
          </a:stretch>
        </p:blipFill>
        <p:spPr>
          <a:xfrm>
            <a:off x="3680760" y="3568217"/>
            <a:ext cx="3990975" cy="2571750"/>
          </a:xfrm>
          <a:prstGeom prst="rect">
            <a:avLst/>
          </a:prstGeom>
        </p:spPr>
      </p:pic>
      <p:sp>
        <p:nvSpPr>
          <p:cNvPr id="13" name="Rectangle 12"/>
          <p:cNvSpPr/>
          <p:nvPr/>
        </p:nvSpPr>
        <p:spPr>
          <a:xfrm>
            <a:off x="1371600" y="6100810"/>
            <a:ext cx="7204364" cy="388696"/>
          </a:xfrm>
          <a:prstGeom prst="rect">
            <a:avLst/>
          </a:prstGeom>
        </p:spPr>
        <p:txBody>
          <a:bodyPr wrap="square">
            <a:spAutoFit/>
          </a:bodyPr>
          <a:lstStyle/>
          <a:p>
            <a:pPr marL="1371600" algn="ctr">
              <a:lnSpc>
                <a:spcPct val="107000"/>
              </a:lnSpc>
              <a:spcAft>
                <a:spcPts val="800"/>
              </a:spcAft>
              <a:tabLst>
                <a:tab pos="1392555" algn="l"/>
              </a:tabLst>
            </a:pPr>
            <a:r>
              <a:rPr lang="en-US" i="1">
                <a:latin typeface="Times New Roman" panose="02020603050405020304" pitchFamily="18" charset="0"/>
                <a:ea typeface="Calibri" panose="020F0502020204030204" pitchFamily="34" charset="0"/>
                <a:cs typeface="Times New Roman" panose="02020603050405020304" pitchFamily="18" charset="0"/>
              </a:rPr>
              <a:t>Hàm khởi tạo mảng hai chiều các số nguyên bằng 0</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a:xfrm>
            <a:off x="107845" y="6248400"/>
            <a:ext cx="551167" cy="365125"/>
          </a:xfrm>
        </p:spPr>
        <p:txBody>
          <a:bodyPr/>
          <a:lstStyle/>
          <a:p>
            <a:fld id="{4F7B42AB-F97E-4EC8-83E9-9C588D335984}" type="slidenum">
              <a:rPr lang="en-US" smtClean="0"/>
              <a:t>26</a:t>
            </a:fld>
            <a:endParaRPr lang="en-US"/>
          </a:p>
        </p:txBody>
      </p:sp>
    </p:spTree>
    <p:extLst>
      <p:ext uri="{BB962C8B-B14F-4D97-AF65-F5344CB8AC3E}">
        <p14:creationId xmlns:p14="http://schemas.microsoft.com/office/powerpoint/2010/main" val="1189048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835" y="339435"/>
            <a:ext cx="10018713" cy="3124201"/>
          </a:xfrm>
        </p:spPr>
        <p:txBody>
          <a:bodyPr/>
          <a:lstStyle/>
          <a:p>
            <a:pPr marL="0" indent="0">
              <a:buNone/>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mtClean="0">
                <a:latin typeface="Times New Roman" panose="02020603050405020304" pitchFamily="18" charset="0"/>
                <a:ea typeface="Calibri" panose="020F0502020204030204" pitchFamily="34" charset="0"/>
                <a:cs typeface="Times New Roman" panose="02020603050405020304" pitchFamily="18" charset="0"/>
              </a:rPr>
              <a:t>Hàm </a:t>
            </a:r>
            <a:r>
              <a:rPr lang="en-US">
                <a:latin typeface="Times New Roman" panose="02020603050405020304" pitchFamily="18" charset="0"/>
                <a:ea typeface="Calibri" panose="020F0502020204030204" pitchFamily="34" charset="0"/>
                <a:cs typeface="Times New Roman" panose="02020603050405020304" pitchFamily="18" charset="0"/>
              </a:rPr>
              <a:t>kiểm tra và hiển thị nước cờ của người chơi đánh lượt tiếp theo. Nếu biến cờ checkNextTurnFlag = 1 thì ô lượt chơi của người chơi nước cờ X sẽ chuyển thành màu cam, đồng thời ô lượt chơi của người chơi nước cờ O sẽ chuyển thành màu trắng. Ngược lại đối với trường hợp checkNextTurnFlag = 0.</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pic>
        <p:nvPicPr>
          <p:cNvPr id="6" name="Picture 5"/>
          <p:cNvPicPr/>
          <p:nvPr/>
        </p:nvPicPr>
        <p:blipFill>
          <a:blip r:embed="rId2"/>
          <a:stretch>
            <a:fillRect/>
          </a:stretch>
        </p:blipFill>
        <p:spPr>
          <a:xfrm>
            <a:off x="4752755" y="2870574"/>
            <a:ext cx="3952875" cy="2474595"/>
          </a:xfrm>
          <a:prstGeom prst="rect">
            <a:avLst/>
          </a:prstGeom>
        </p:spPr>
      </p:pic>
      <p:sp>
        <p:nvSpPr>
          <p:cNvPr id="8" name="Rectangle 7"/>
          <p:cNvSpPr/>
          <p:nvPr/>
        </p:nvSpPr>
        <p:spPr>
          <a:xfrm>
            <a:off x="2549237" y="5345169"/>
            <a:ext cx="6858000" cy="355803"/>
          </a:xfrm>
          <a:prstGeom prst="rect">
            <a:avLst/>
          </a:prstGeom>
        </p:spPr>
        <p:txBody>
          <a:bodyPr wrap="squar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kiêm tra và hiển thị lượt chơi của người chơi tiếp theo</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27</a:t>
            </a:fld>
            <a:endParaRPr lang="en-US"/>
          </a:p>
        </p:txBody>
      </p:sp>
    </p:spTree>
    <p:extLst>
      <p:ext uri="{BB962C8B-B14F-4D97-AF65-F5344CB8AC3E}">
        <p14:creationId xmlns:p14="http://schemas.microsoft.com/office/powerpoint/2010/main" val="2633109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219" y="1725625"/>
            <a:ext cx="7216345" cy="3124201"/>
          </a:xfrm>
        </p:spPr>
        <p:txBody>
          <a:bodyPr>
            <a:noAutofit/>
          </a:bodyPr>
          <a:lstStyle/>
          <a:p>
            <a:pPr marL="1085850" indent="0">
              <a:lnSpc>
                <a:spcPct val="107000"/>
              </a:lnSpc>
              <a:spcAft>
                <a:spcPts val="800"/>
              </a:spcAft>
              <a:buNone/>
              <a:tabLst>
                <a:tab pos="1392555" algn="l"/>
              </a:tabLs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dọc hướng xuống kể từ vị trí ô cờ đã được đánh. Áp dụng thuật giải đệ quy để kiểm tra: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1085850" indent="0">
              <a:lnSpc>
                <a:spcPct val="107000"/>
              </a:lnSpc>
              <a:spcAft>
                <a:spcPts val="800"/>
              </a:spcAft>
              <a:buNone/>
              <a:tabLst>
                <a:tab pos="139255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Trường hợp cơ sở là khi count = 4 (ban đầu count được khai báo toàn cục và được gán bằng 0) thì count được gán lại là 0, gọi hàm hiển thị điểm của hai người chơi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showPlayerScore(),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Hiển thị MessageBox thông báo kết thúc trò chơi và gọi hàm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disableAllButton()</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để khóa toàn bộ bàn cờ</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1085850" indent="0">
              <a:lnSpc>
                <a:spcPct val="107000"/>
              </a:lnSpc>
              <a:spcAft>
                <a:spcPts val="800"/>
              </a:spcAft>
              <a:buNone/>
              <a:tabLst>
                <a:tab pos="1392555" algn="l"/>
              </a:tabLs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Trường hợp tổng quát sẽ kiểm tra vị trí ô cờ hiện tại được đánh có giá trị trùng với ví trí ô cờ ngay bên dưới hay không. Nếu có thì tăng count lên 1 đơn vị và gọi đệ quy hàm </a:t>
            </a:r>
            <a:r>
              <a:rPr lang="en-US" sz="20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ktDocXuong(i, j, count).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Nếu không thì chuyển sang kiểm tra theo các hướng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khác.</a:t>
            </a:r>
            <a:endParaRPr lang="en-US" sz="200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3" name="Group 12"/>
          <p:cNvGrpSpPr/>
          <p:nvPr/>
        </p:nvGrpSpPr>
        <p:grpSpPr>
          <a:xfrm>
            <a:off x="7047280" y="502036"/>
            <a:ext cx="4237057" cy="1566375"/>
            <a:chOff x="7047280" y="502036"/>
            <a:chExt cx="4237057" cy="1566375"/>
          </a:xfrm>
        </p:grpSpPr>
        <p:grpSp>
          <p:nvGrpSpPr>
            <p:cNvPr id="12" name="Group 11"/>
            <p:cNvGrpSpPr/>
            <p:nvPr/>
          </p:nvGrpSpPr>
          <p:grpSpPr>
            <a:xfrm>
              <a:off x="8919892" y="502036"/>
              <a:ext cx="1905000" cy="1228725"/>
              <a:chOff x="3993573" y="3645910"/>
              <a:chExt cx="1905000" cy="1228725"/>
            </a:xfrm>
          </p:grpSpPr>
          <p:pic>
            <p:nvPicPr>
              <p:cNvPr id="6" name="Picture 5"/>
              <p:cNvPicPr/>
              <p:nvPr/>
            </p:nvPicPr>
            <p:blipFill>
              <a:blip r:embed="rId2"/>
              <a:stretch>
                <a:fillRect/>
              </a:stretch>
            </p:blipFill>
            <p:spPr>
              <a:xfrm>
                <a:off x="3993573" y="3645910"/>
                <a:ext cx="1905000" cy="1228725"/>
              </a:xfrm>
              <a:prstGeom prst="rect">
                <a:avLst/>
              </a:prstGeom>
            </p:spPr>
          </p:pic>
          <p:sp>
            <p:nvSpPr>
              <p:cNvPr id="7" name="Down Arrow 6"/>
              <p:cNvSpPr/>
              <p:nvPr/>
            </p:nvSpPr>
            <p:spPr>
              <a:xfrm>
                <a:off x="4682835" y="4211783"/>
                <a:ext cx="166257" cy="263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047280" y="1725625"/>
              <a:ext cx="4237057" cy="342786"/>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hàng dọc hướng xuống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pic>
        <p:nvPicPr>
          <p:cNvPr id="9" name="Picture 8"/>
          <p:cNvPicPr/>
          <p:nvPr/>
        </p:nvPicPr>
        <p:blipFill>
          <a:blip r:embed="rId3"/>
          <a:stretch>
            <a:fillRect/>
          </a:stretch>
        </p:blipFill>
        <p:spPr>
          <a:xfrm>
            <a:off x="7879762" y="2400906"/>
            <a:ext cx="3985260" cy="3732530"/>
          </a:xfrm>
          <a:prstGeom prst="rect">
            <a:avLst/>
          </a:prstGeom>
        </p:spPr>
      </p:pic>
      <p:sp>
        <p:nvSpPr>
          <p:cNvPr id="10" name="Rectangle 9"/>
          <p:cNvSpPr/>
          <p:nvPr/>
        </p:nvSpPr>
        <p:spPr>
          <a:xfrm>
            <a:off x="6905915" y="6185130"/>
            <a:ext cx="4662174" cy="342786"/>
          </a:xfrm>
          <a:prstGeom prst="rect">
            <a:avLst/>
          </a:prstGeom>
        </p:spPr>
        <p:txBody>
          <a:bodyPr wrap="none">
            <a:spAutoFit/>
          </a:bodyPr>
          <a:lstStyle/>
          <a:p>
            <a:pPr algn="ctr">
              <a:lnSpc>
                <a:spcPct val="107000"/>
              </a:lnSpc>
              <a:spcAft>
                <a:spcPts val="800"/>
              </a:spcAft>
              <a:tabLst>
                <a:tab pos="1392555"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	Hàm kiểm tra hàng dọc hướng xuống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a:xfrm>
            <a:off x="107845" y="6248400"/>
            <a:ext cx="551167" cy="365125"/>
          </a:xfrm>
        </p:spPr>
        <p:txBody>
          <a:bodyPr/>
          <a:lstStyle/>
          <a:p>
            <a:fld id="{4F7B42AB-F97E-4EC8-83E9-9C588D335984}" type="slidenum">
              <a:rPr lang="en-US" smtClean="0"/>
              <a:t>28</a:t>
            </a:fld>
            <a:endParaRPr lang="en-US"/>
          </a:p>
        </p:txBody>
      </p:sp>
    </p:spTree>
    <p:extLst>
      <p:ext uri="{BB962C8B-B14F-4D97-AF65-F5344CB8AC3E}">
        <p14:creationId xmlns:p14="http://schemas.microsoft.com/office/powerpoint/2010/main" val="1971720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8146" y="499118"/>
            <a:ext cx="6511636" cy="5237331"/>
          </a:xfrm>
          <a:prstGeom prst="rect">
            <a:avLst/>
          </a:prstGeom>
        </p:spPr>
        <p:txBody>
          <a:bodyPr wrap="square">
            <a:spAutoFit/>
          </a:bodyPr>
          <a:lstStyle/>
          <a:p>
            <a:pPr marL="1085850" indent="0">
              <a:lnSpc>
                <a:spcPct val="107000"/>
              </a:lnSpc>
              <a:spcAft>
                <a:spcPts val="800"/>
              </a:spcAft>
              <a:buNone/>
              <a:tabLst>
                <a:tab pos="139255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kiểm tra các nước cờ thắng theo hàng dọc hướng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lên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kể từ vị trí ô cờ đã được đánh. Áp dụng thuật giải đệ quy để kiểm tra: </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1085850" indent="0">
              <a:lnSpc>
                <a:spcPct val="107000"/>
              </a:lnSpc>
              <a:spcAft>
                <a:spcPts val="800"/>
              </a:spcAft>
              <a:buNone/>
              <a:tabLst>
                <a:tab pos="139255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Trường hợp cơ sở là khi count = 4 (ban đầu count được khai báo toàn cục và được gán bằng 0) thì count được gán lại là 0, gọi hàm hiển thị điểm của hai người chơi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showPlayerScore(),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Hiển thị MessageBox thông báo kết thúc trò chơi và gọi hàm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disableAllButton()</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để khóa toàn bộ bàn cờ.</a:t>
            </a:r>
          </a:p>
          <a:p>
            <a:pPr marL="1085850" indent="0">
              <a:lnSpc>
                <a:spcPct val="107000"/>
              </a:lnSpc>
              <a:spcAft>
                <a:spcPts val="800"/>
              </a:spcAft>
              <a:buNone/>
              <a:tabLst>
                <a:tab pos="139255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Trường hợp tổng quát sẽ kiểm tra vị trí ô cờ hiện tại được đánh có giá trị trùng với ví trí ô cờ ngay bên dưới hay không. Nếu có thì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tăng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count lên 1 đơn vị và gọi đệ quy hàm </a:t>
            </a:r>
            <a:r>
              <a:rPr lang="en-US" sz="20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ktDocLen(i</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j, count).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Nếu không thì chuyển sang kiểm tra theo các hướng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khác.</a:t>
            </a:r>
            <a:endParaRPr lang="en-US" sz="20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p:cNvPicPr/>
          <p:nvPr/>
        </p:nvPicPr>
        <p:blipFill>
          <a:blip r:embed="rId2"/>
          <a:stretch>
            <a:fillRect/>
          </a:stretch>
        </p:blipFill>
        <p:spPr>
          <a:xfrm>
            <a:off x="8919892" y="502036"/>
            <a:ext cx="1905000" cy="1228725"/>
          </a:xfrm>
          <a:prstGeom prst="rect">
            <a:avLst/>
          </a:prstGeom>
        </p:spPr>
      </p:pic>
      <p:sp>
        <p:nvSpPr>
          <p:cNvPr id="18" name="Rectangle 17"/>
          <p:cNvSpPr/>
          <p:nvPr/>
        </p:nvSpPr>
        <p:spPr>
          <a:xfrm>
            <a:off x="7172314" y="1725625"/>
            <a:ext cx="3986989" cy="355803"/>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hàng dọc hướng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lên</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9" name="Down Arrow 18"/>
          <p:cNvSpPr/>
          <p:nvPr/>
        </p:nvSpPr>
        <p:spPr>
          <a:xfrm flipV="1">
            <a:off x="9636863" y="597009"/>
            <a:ext cx="130591" cy="289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p:nvPr/>
        </p:nvPicPr>
        <p:blipFill>
          <a:blip r:embed="rId3"/>
          <a:stretch>
            <a:fillRect/>
          </a:stretch>
        </p:blipFill>
        <p:spPr>
          <a:xfrm>
            <a:off x="7733712" y="2276071"/>
            <a:ext cx="4277360" cy="4079240"/>
          </a:xfrm>
          <a:prstGeom prst="rect">
            <a:avLst/>
          </a:prstGeom>
        </p:spPr>
      </p:pic>
      <p:sp>
        <p:nvSpPr>
          <p:cNvPr id="22" name="Rectangle 21"/>
          <p:cNvSpPr/>
          <p:nvPr/>
        </p:nvSpPr>
        <p:spPr>
          <a:xfrm>
            <a:off x="6970335" y="6355311"/>
            <a:ext cx="4390946" cy="342786"/>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kiểm tra hàng dọc hướng lên</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p:cNvSpPr>
            <a:spLocks noGrp="1"/>
          </p:cNvSpPr>
          <p:nvPr>
            <p:ph type="sldNum" sz="quarter" idx="12"/>
          </p:nvPr>
        </p:nvSpPr>
        <p:spPr>
          <a:xfrm>
            <a:off x="107845" y="6248400"/>
            <a:ext cx="551167" cy="365125"/>
          </a:xfrm>
        </p:spPr>
        <p:txBody>
          <a:bodyPr/>
          <a:lstStyle/>
          <a:p>
            <a:fld id="{4F7B42AB-F97E-4EC8-83E9-9C588D335984}" type="slidenum">
              <a:rPr lang="en-US" smtClean="0"/>
              <a:t>29</a:t>
            </a:fld>
            <a:endParaRPr lang="en-US"/>
          </a:p>
        </p:txBody>
      </p:sp>
    </p:spTree>
    <p:extLst>
      <p:ext uri="{BB962C8B-B14F-4D97-AF65-F5344CB8AC3E}">
        <p14:creationId xmlns:p14="http://schemas.microsoft.com/office/powerpoint/2010/main" val="1147652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lgn="l">
              <a:buFont typeface="+mj-lt"/>
              <a:buAutoNum type="romanUcPeriod"/>
            </a:pPr>
            <a:r>
              <a:rPr lang="en-US" sz="3600" b="1" smtClean="0">
                <a:latin typeface="Times New Roman" panose="02020603050405020304" pitchFamily="18" charset="0"/>
                <a:cs typeface="Times New Roman" panose="02020603050405020304" pitchFamily="18" charset="0"/>
              </a:rPr>
              <a:t>Phần mở đầu</a:t>
            </a:r>
            <a:br>
              <a:rPr lang="en-US" sz="3600" b="1" smtClean="0">
                <a:latin typeface="Times New Roman" panose="02020603050405020304" pitchFamily="18" charset="0"/>
                <a:cs typeface="Times New Roman" panose="02020603050405020304" pitchFamily="18" charset="0"/>
              </a:rPr>
            </a:br>
            <a:r>
              <a:rPr lang="en-US" sz="3600" b="1" smtClean="0">
                <a:latin typeface="Times New Roman" panose="02020603050405020304" pitchFamily="18" charset="0"/>
                <a:cs typeface="Times New Roman" panose="02020603050405020304" pitchFamily="18" charset="0"/>
              </a:rPr>
              <a:t>1. 		</a:t>
            </a:r>
            <a:r>
              <a:rPr lang="en-US" sz="3200" b="1" smtClean="0">
                <a:latin typeface="Times New Roman" panose="02020603050405020304" pitchFamily="18" charset="0"/>
                <a:cs typeface="Times New Roman" panose="02020603050405020304" pitchFamily="18" charset="0"/>
              </a:rPr>
              <a:t>Nội dung đề tài</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6419" y="2251362"/>
            <a:ext cx="10018713" cy="3124201"/>
          </a:xfrm>
        </p:spPr>
        <p:txBody>
          <a:bodyPr>
            <a:normAutofit/>
          </a:bodyPr>
          <a:lstStyle/>
          <a:p>
            <a:r>
              <a:rPr lang="en-US" sz="2800" smtClean="0">
                <a:latin typeface="Times New Roman" panose="02020603050405020304" pitchFamily="18" charset="0"/>
                <a:cs typeface="Times New Roman" panose="02020603050405020304" pitchFamily="18" charset="0"/>
              </a:rPr>
              <a:t>Lập trình Game cờ caro với các yêu cầu:</a:t>
            </a:r>
          </a:p>
          <a:p>
            <a:pPr marL="0" indent="0">
              <a:buNone/>
            </a:pP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Game có nhiều màn (cấp độ chơi)</a:t>
            </a:r>
          </a:p>
          <a:p>
            <a:pPr marL="0" indent="0">
              <a:buNone/>
            </a:pP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Chơi giữa hai đối thủ</a:t>
            </a:r>
          </a:p>
          <a:p>
            <a:pPr marL="0" indent="0">
              <a:buNone/>
            </a:pP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Xử lý đúng kỹ thuật chơi và giao diện</a:t>
            </a:r>
          </a:p>
          <a:p>
            <a:pPr marL="0" indent="0">
              <a:buNone/>
            </a:pP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Lưu điểm</a:t>
            </a:r>
          </a:p>
        </p:txBody>
      </p:sp>
      <p:sp>
        <p:nvSpPr>
          <p:cNvPr id="10" name="Slide Number Placeholder 9"/>
          <p:cNvSpPr>
            <a:spLocks noGrp="1"/>
          </p:cNvSpPr>
          <p:nvPr>
            <p:ph type="sldNum" sz="quarter" idx="12"/>
          </p:nvPr>
        </p:nvSpPr>
        <p:spPr>
          <a:xfrm>
            <a:off x="107845" y="6248400"/>
            <a:ext cx="551167" cy="365125"/>
          </a:xfrm>
        </p:spPr>
        <p:txBody>
          <a:bodyPr/>
          <a:lstStyle/>
          <a:p>
            <a:fld id="{4F7B42AB-F97E-4EC8-83E9-9C588D335984}" type="slidenum">
              <a:rPr lang="en-US" smtClean="0"/>
              <a:t>3</a:t>
            </a:fld>
            <a:endParaRPr lang="en-US"/>
          </a:p>
        </p:txBody>
      </p:sp>
    </p:spTree>
    <p:extLst>
      <p:ext uri="{BB962C8B-B14F-4D97-AF65-F5344CB8AC3E}">
        <p14:creationId xmlns:p14="http://schemas.microsoft.com/office/powerpoint/2010/main" val="3297914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075" y="1897019"/>
            <a:ext cx="6800707" cy="3124201"/>
          </a:xfrm>
        </p:spPr>
        <p:txBody>
          <a:bodyPr>
            <a:normAutofit fontScale="92500"/>
          </a:bodyPr>
          <a:lstStyle/>
          <a:p>
            <a:pPr marL="1085850" indent="0">
              <a:lnSpc>
                <a:spcPct val="107000"/>
              </a:lnSpc>
              <a:spcAft>
                <a:spcPts val="800"/>
              </a:spcAft>
              <a:buNone/>
              <a:tabLst>
                <a:tab pos="1392555" algn="l"/>
              </a:tabLst>
            </a:pP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ngang hướng sang phải kể từ vị trí ô cờ đã được đánh. Áp dụng thuật giải đệ quy để kiểm tra: </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1085850" indent="0">
              <a:lnSpc>
                <a:spcPct val="107000"/>
              </a:lnSpc>
              <a:spcAft>
                <a:spcPts val="800"/>
              </a:spcAft>
              <a:buNone/>
              <a:tabLst>
                <a:tab pos="139255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Trường hợp cơ sở là khi countNgang = 4 (ban đầu countNgang được khai báo toàn cục và được gán bằng 0) cách thức hoạt động tương tự hai hàm kiểm tra dọc ở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trên.</a:t>
            </a:r>
            <a:endParaRPr lang="en-US">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grpSp>
        <p:nvGrpSpPr>
          <p:cNvPr id="9" name="Group 8"/>
          <p:cNvGrpSpPr/>
          <p:nvPr/>
        </p:nvGrpSpPr>
        <p:grpSpPr>
          <a:xfrm>
            <a:off x="6584813" y="502036"/>
            <a:ext cx="5161991" cy="1566375"/>
            <a:chOff x="6584813" y="502036"/>
            <a:chExt cx="5161991" cy="1566375"/>
          </a:xfrm>
        </p:grpSpPr>
        <p:pic>
          <p:nvPicPr>
            <p:cNvPr id="12" name="Picture 11"/>
            <p:cNvPicPr/>
            <p:nvPr/>
          </p:nvPicPr>
          <p:blipFill>
            <a:blip r:embed="rId2"/>
            <a:stretch>
              <a:fillRect/>
            </a:stretch>
          </p:blipFill>
          <p:spPr>
            <a:xfrm>
              <a:off x="8919892" y="502036"/>
              <a:ext cx="1905000" cy="1228725"/>
            </a:xfrm>
            <a:prstGeom prst="rect">
              <a:avLst/>
            </a:prstGeom>
          </p:spPr>
        </p:pic>
        <p:sp>
          <p:nvSpPr>
            <p:cNvPr id="11" name="Rectangle 10"/>
            <p:cNvSpPr/>
            <p:nvPr/>
          </p:nvSpPr>
          <p:spPr>
            <a:xfrm>
              <a:off x="6584813" y="1725625"/>
              <a:ext cx="5161991" cy="342786"/>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theo hàng ngang hướng sang phải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sp>
        <p:nvSpPr>
          <p:cNvPr id="14" name="Right Arrow 13"/>
          <p:cNvSpPr/>
          <p:nvPr/>
        </p:nvSpPr>
        <p:spPr>
          <a:xfrm>
            <a:off x="9781306" y="872837"/>
            <a:ext cx="249382" cy="180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p:nvPr/>
        </p:nvPicPr>
        <p:blipFill>
          <a:blip r:embed="rId3"/>
          <a:stretch>
            <a:fillRect/>
          </a:stretch>
        </p:blipFill>
        <p:spPr>
          <a:xfrm>
            <a:off x="7621353" y="2271823"/>
            <a:ext cx="4319905" cy="3912235"/>
          </a:xfrm>
          <a:prstGeom prst="rect">
            <a:avLst/>
          </a:prstGeom>
        </p:spPr>
      </p:pic>
      <p:sp>
        <p:nvSpPr>
          <p:cNvPr id="19" name="Rectangle 18"/>
          <p:cNvSpPr/>
          <p:nvPr/>
        </p:nvSpPr>
        <p:spPr>
          <a:xfrm>
            <a:off x="6551402" y="6184058"/>
            <a:ext cx="5181547" cy="342786"/>
          </a:xfrm>
          <a:prstGeom prst="rect">
            <a:avLst/>
          </a:prstGeom>
        </p:spPr>
        <p:txBody>
          <a:bodyPr wrap="none">
            <a:spAutoFit/>
          </a:bodyPr>
          <a:lstStyle/>
          <a:p>
            <a:pPr algn="ctr">
              <a:lnSpc>
                <a:spcPct val="107000"/>
              </a:lnSpc>
              <a:spcAft>
                <a:spcPts val="800"/>
              </a:spcAft>
              <a:tabLst>
                <a:tab pos="1392555"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	Hàm kiểm tra hàng ngang hướng sang phải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0" name="Slide Number Placeholder 9"/>
          <p:cNvSpPr>
            <a:spLocks noGrp="1"/>
          </p:cNvSpPr>
          <p:nvPr>
            <p:ph type="sldNum" sz="quarter" idx="12"/>
          </p:nvPr>
        </p:nvSpPr>
        <p:spPr>
          <a:xfrm>
            <a:off x="107845" y="6248400"/>
            <a:ext cx="551167" cy="365125"/>
          </a:xfrm>
        </p:spPr>
        <p:txBody>
          <a:bodyPr/>
          <a:lstStyle/>
          <a:p>
            <a:fld id="{4F7B42AB-F97E-4EC8-83E9-9C588D335984}" type="slidenum">
              <a:rPr lang="en-US" smtClean="0"/>
              <a:t>30</a:t>
            </a:fld>
            <a:endParaRPr lang="en-US"/>
          </a:p>
        </p:txBody>
      </p:sp>
    </p:spTree>
    <p:extLst>
      <p:ext uri="{BB962C8B-B14F-4D97-AF65-F5344CB8AC3E}">
        <p14:creationId xmlns:p14="http://schemas.microsoft.com/office/powerpoint/2010/main" val="372651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8046" y="2073027"/>
            <a:ext cx="4417727" cy="3124201"/>
          </a:xfrm>
        </p:spPr>
        <p:txBody>
          <a:bodyPr/>
          <a:lstStyle/>
          <a:p>
            <a:pPr marL="0" indent="0">
              <a:buNone/>
            </a:pPr>
            <a:r>
              <a:rPr lang="en-US" smtClean="0">
                <a:latin typeface="Times New Roman" panose="02020603050405020304" pitchFamily="18" charset="0"/>
                <a:ea typeface="Calibri" panose="020F0502020204030204" pitchFamily="34" charset="0"/>
                <a:cs typeface="Times New Roman" panose="02020603050405020304" pitchFamily="18" charset="0"/>
              </a:rPr>
              <a:t>- Hàm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ngang hướng sang trái kể từ vị trí ô cờ đã được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đánh.</a:t>
            </a:r>
            <a:endParaRPr lang="en-US">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grpSp>
        <p:nvGrpSpPr>
          <p:cNvPr id="6" name="Group 5"/>
          <p:cNvGrpSpPr/>
          <p:nvPr/>
        </p:nvGrpSpPr>
        <p:grpSpPr>
          <a:xfrm>
            <a:off x="6618476" y="502036"/>
            <a:ext cx="5094664" cy="1579392"/>
            <a:chOff x="6618476" y="502036"/>
            <a:chExt cx="5094664" cy="1579392"/>
          </a:xfrm>
        </p:grpSpPr>
        <p:pic>
          <p:nvPicPr>
            <p:cNvPr id="9" name="Picture 8"/>
            <p:cNvPicPr/>
            <p:nvPr/>
          </p:nvPicPr>
          <p:blipFill>
            <a:blip r:embed="rId2"/>
            <a:stretch>
              <a:fillRect/>
            </a:stretch>
          </p:blipFill>
          <p:spPr>
            <a:xfrm>
              <a:off x="8919892" y="502036"/>
              <a:ext cx="1905000" cy="1228725"/>
            </a:xfrm>
            <a:prstGeom prst="rect">
              <a:avLst/>
            </a:prstGeom>
          </p:spPr>
        </p:pic>
        <p:sp>
          <p:nvSpPr>
            <p:cNvPr id="8" name="Rectangle 7"/>
            <p:cNvSpPr/>
            <p:nvPr/>
          </p:nvSpPr>
          <p:spPr>
            <a:xfrm>
              <a:off x="6618476" y="1725625"/>
              <a:ext cx="5094664" cy="355803"/>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theo hàng ngang hướng sang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1" name="Picture 10"/>
          <p:cNvPicPr/>
          <p:nvPr/>
        </p:nvPicPr>
        <p:blipFill>
          <a:blip r:embed="rId3"/>
          <a:stretch>
            <a:fillRect/>
          </a:stretch>
        </p:blipFill>
        <p:spPr>
          <a:xfrm>
            <a:off x="7599583" y="2296634"/>
            <a:ext cx="4351655" cy="4069715"/>
          </a:xfrm>
          <a:prstGeom prst="rect">
            <a:avLst/>
          </a:prstGeom>
        </p:spPr>
      </p:pic>
      <p:sp>
        <p:nvSpPr>
          <p:cNvPr id="12" name="Left Arrow 11"/>
          <p:cNvSpPr/>
          <p:nvPr/>
        </p:nvSpPr>
        <p:spPr>
          <a:xfrm>
            <a:off x="9379528" y="886691"/>
            <a:ext cx="221672" cy="1662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68327" y="6366349"/>
            <a:ext cx="5335435" cy="388696"/>
          </a:xfrm>
          <a:prstGeom prst="rect">
            <a:avLst/>
          </a:prstGeom>
        </p:spPr>
        <p:txBody>
          <a:bodyPr wrap="none">
            <a:spAutoFit/>
          </a:bodyPr>
          <a:lstStyle/>
          <a:p>
            <a:pPr algn="ctr">
              <a:lnSpc>
                <a:spcPct val="107000"/>
              </a:lnSpc>
              <a:spcAft>
                <a:spcPts val="800"/>
              </a:spcAft>
              <a:tabLst>
                <a:tab pos="1392555" algn="l"/>
              </a:tabLst>
            </a:pPr>
            <a:r>
              <a:rPr lang="en-US" i="1">
                <a:latin typeface="Times New Roman" panose="02020603050405020304" pitchFamily="18" charset="0"/>
                <a:ea typeface="Calibri" panose="020F0502020204030204" pitchFamily="34" charset="0"/>
                <a:cs typeface="Times New Roman" panose="02020603050405020304" pitchFamily="18" charset="0"/>
              </a:rPr>
              <a:t>	Hàm kiểm tra hàng ngang hướng sang </a:t>
            </a:r>
            <a:r>
              <a:rPr lang="en-US" i="1" smtClean="0">
                <a:latin typeface="Times New Roman" panose="02020603050405020304" pitchFamily="18" charset="0"/>
                <a:ea typeface="Calibri" panose="020F0502020204030204" pitchFamily="34" charset="0"/>
                <a:cs typeface="Times New Roman" panose="02020603050405020304" pitchFamily="18" charset="0"/>
              </a:rPr>
              <a:t>trái</a:t>
            </a: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31</a:t>
            </a:fld>
            <a:endParaRPr lang="en-US"/>
          </a:p>
        </p:txBody>
      </p:sp>
    </p:spTree>
    <p:extLst>
      <p:ext uri="{BB962C8B-B14F-4D97-AF65-F5344CB8AC3E}">
        <p14:creationId xmlns:p14="http://schemas.microsoft.com/office/powerpoint/2010/main" val="2401069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9001" y="205866"/>
            <a:ext cx="4334599" cy="1766456"/>
          </a:xfrm>
        </p:spPr>
        <p:txBody>
          <a:bodyPr/>
          <a:lstStyle/>
          <a:p>
            <a:pPr marL="0" indent="0">
              <a:buNone/>
            </a:pPr>
            <a:r>
              <a:rPr lang="en-US" sz="20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chéo hướng lên sang trái kể từ vị trí ô cờ đã được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đánh.</a:t>
            </a:r>
            <a:endParaRPr lang="en-US" sz="2000" smtClean="0">
              <a:latin typeface="Calibri" panose="020F0502020204030204" pitchFamily="34" charset="0"/>
              <a:ea typeface="Calibri" panose="020F0502020204030204" pitchFamily="34" charset="0"/>
              <a:cs typeface="Times New Roman" panose="02020603050405020304" pitchFamily="18" charset="0"/>
            </a:endParaRPr>
          </a:p>
          <a:p>
            <a:endParaRPr lang="en-US"/>
          </a:p>
        </p:txBody>
      </p:sp>
      <p:grpSp>
        <p:nvGrpSpPr>
          <p:cNvPr id="6" name="Group 5"/>
          <p:cNvGrpSpPr/>
          <p:nvPr/>
        </p:nvGrpSpPr>
        <p:grpSpPr>
          <a:xfrm>
            <a:off x="239759" y="1414092"/>
            <a:ext cx="5272597" cy="1566375"/>
            <a:chOff x="6529510" y="502036"/>
            <a:chExt cx="5272597" cy="1566375"/>
          </a:xfrm>
        </p:grpSpPr>
        <p:pic>
          <p:nvPicPr>
            <p:cNvPr id="9" name="Picture 8"/>
            <p:cNvPicPr/>
            <p:nvPr/>
          </p:nvPicPr>
          <p:blipFill>
            <a:blip r:embed="rId2"/>
            <a:stretch>
              <a:fillRect/>
            </a:stretch>
          </p:blipFill>
          <p:spPr>
            <a:xfrm>
              <a:off x="8919892" y="502036"/>
              <a:ext cx="1905000" cy="1228725"/>
            </a:xfrm>
            <a:prstGeom prst="rect">
              <a:avLst/>
            </a:prstGeom>
          </p:spPr>
        </p:pic>
        <p:sp>
          <p:nvSpPr>
            <p:cNvPr id="8" name="Rectangle 7"/>
            <p:cNvSpPr/>
            <p:nvPr/>
          </p:nvSpPr>
          <p:spPr>
            <a:xfrm>
              <a:off x="6529510" y="1725625"/>
              <a:ext cx="5272597" cy="342786"/>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theo hàng chéo hướng lên sang trái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sp>
        <p:nvSpPr>
          <p:cNvPr id="13" name="Left Arrow 12"/>
          <p:cNvSpPr/>
          <p:nvPr/>
        </p:nvSpPr>
        <p:spPr>
          <a:xfrm rot="1860000">
            <a:off x="3087203" y="1630172"/>
            <a:ext cx="249382" cy="1989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p:nvPr/>
        </p:nvPicPr>
        <p:blipFill>
          <a:blip r:embed="rId3"/>
          <a:stretch>
            <a:fillRect/>
          </a:stretch>
        </p:blipFill>
        <p:spPr>
          <a:xfrm>
            <a:off x="7508688" y="205866"/>
            <a:ext cx="3561749" cy="3051581"/>
          </a:xfrm>
          <a:prstGeom prst="rect">
            <a:avLst/>
          </a:prstGeom>
        </p:spPr>
      </p:pic>
      <p:sp>
        <p:nvSpPr>
          <p:cNvPr id="17" name="Content Placeholder 2"/>
          <p:cNvSpPr txBox="1">
            <a:spLocks/>
          </p:cNvSpPr>
          <p:nvPr/>
        </p:nvSpPr>
        <p:spPr>
          <a:xfrm>
            <a:off x="462841" y="3724104"/>
            <a:ext cx="5234574" cy="17664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085850" indent="0">
              <a:lnSpc>
                <a:spcPct val="107000"/>
              </a:lnSpc>
              <a:spcAft>
                <a:spcPts val="800"/>
              </a:spcAft>
              <a:buNone/>
              <a:tabLst>
                <a:tab pos="1392555" algn="l"/>
              </a:tabLst>
            </a:pPr>
            <a:r>
              <a:rPr lang="en-US" sz="2000" smtClean="0">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Hàm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chéo hướng xuống sang phải kể từ vị trí ô cờ đã được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đánh.</a:t>
            </a:r>
            <a:endParaRPr lang="en-US" sz="1600">
              <a:latin typeface="Calibri" panose="020F0502020204030204" pitchFamily="34" charset="0"/>
              <a:ea typeface="Calibri" panose="020F0502020204030204" pitchFamily="34" charset="0"/>
              <a:cs typeface="Times New Roman" panose="02020603050405020304" pitchFamily="18" charset="0"/>
            </a:endParaRPr>
          </a:p>
          <a:p>
            <a:endParaRPr lang="en-US"/>
          </a:p>
        </p:txBody>
      </p:sp>
      <p:grpSp>
        <p:nvGrpSpPr>
          <p:cNvPr id="20" name="Group 19"/>
          <p:cNvGrpSpPr/>
          <p:nvPr/>
        </p:nvGrpSpPr>
        <p:grpSpPr>
          <a:xfrm>
            <a:off x="81064" y="4956806"/>
            <a:ext cx="5589992" cy="1579392"/>
            <a:chOff x="6370816" y="502036"/>
            <a:chExt cx="5589992" cy="1579392"/>
          </a:xfrm>
        </p:grpSpPr>
        <p:pic>
          <p:nvPicPr>
            <p:cNvPr id="21" name="Picture 20"/>
            <p:cNvPicPr/>
            <p:nvPr/>
          </p:nvPicPr>
          <p:blipFill>
            <a:blip r:embed="rId2"/>
            <a:stretch>
              <a:fillRect/>
            </a:stretch>
          </p:blipFill>
          <p:spPr>
            <a:xfrm>
              <a:off x="8919892" y="502036"/>
              <a:ext cx="1905000" cy="1228725"/>
            </a:xfrm>
            <a:prstGeom prst="rect">
              <a:avLst/>
            </a:prstGeom>
          </p:spPr>
        </p:pic>
        <p:sp>
          <p:nvSpPr>
            <p:cNvPr id="22" name="Rectangle 21"/>
            <p:cNvSpPr/>
            <p:nvPr/>
          </p:nvSpPr>
          <p:spPr>
            <a:xfrm>
              <a:off x="6370816" y="1725625"/>
              <a:ext cx="5589992" cy="355803"/>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theo hàng chéo hướng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xuống </a:t>
              </a: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phải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sp>
        <p:nvSpPr>
          <p:cNvPr id="23" name="Left Arrow 22"/>
          <p:cNvSpPr/>
          <p:nvPr/>
        </p:nvSpPr>
        <p:spPr>
          <a:xfrm rot="-8400000">
            <a:off x="3470489" y="5471697"/>
            <a:ext cx="249382" cy="1989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p:nvPr/>
        </p:nvPicPr>
        <p:blipFill>
          <a:blip r:embed="rId4"/>
          <a:stretch>
            <a:fillRect/>
          </a:stretch>
        </p:blipFill>
        <p:spPr>
          <a:xfrm>
            <a:off x="7358644" y="3493937"/>
            <a:ext cx="3861838" cy="3185709"/>
          </a:xfrm>
          <a:prstGeom prst="rect">
            <a:avLst/>
          </a:prstGeom>
        </p:spPr>
      </p:pic>
      <p:cxnSp>
        <p:nvCxnSpPr>
          <p:cNvPr id="26" name="Straight Connector 25"/>
          <p:cNvCxnSpPr/>
          <p:nvPr/>
        </p:nvCxnSpPr>
        <p:spPr>
          <a:xfrm flipH="1">
            <a:off x="1336431" y="3369989"/>
            <a:ext cx="102131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32</a:t>
            </a:fld>
            <a:endParaRPr lang="en-US"/>
          </a:p>
        </p:txBody>
      </p:sp>
    </p:spTree>
    <p:extLst>
      <p:ext uri="{BB962C8B-B14F-4D97-AF65-F5344CB8AC3E}">
        <p14:creationId xmlns:p14="http://schemas.microsoft.com/office/powerpoint/2010/main" val="1152923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9001" y="205866"/>
            <a:ext cx="4334599" cy="1766456"/>
          </a:xfrm>
        </p:spPr>
        <p:txBody>
          <a:bodyPr/>
          <a:lstStyle/>
          <a:p>
            <a:pPr marL="0" indent="0">
              <a:buNone/>
            </a:pPr>
            <a:r>
              <a:rPr lang="en-US" sz="20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chéo hướng lên sang phải kể từ vị trí ô cờ đã được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đánh.</a:t>
            </a:r>
            <a:endParaRPr lang="en-US" sz="2000" smtClean="0">
              <a:latin typeface="Calibri" panose="020F0502020204030204" pitchFamily="34" charset="0"/>
              <a:ea typeface="Calibri" panose="020F0502020204030204" pitchFamily="34" charset="0"/>
              <a:cs typeface="Times New Roman" panose="02020603050405020304" pitchFamily="18" charset="0"/>
            </a:endParaRPr>
          </a:p>
          <a:p>
            <a:endParaRPr lang="en-US"/>
          </a:p>
        </p:txBody>
      </p:sp>
      <p:grpSp>
        <p:nvGrpSpPr>
          <p:cNvPr id="6" name="Group 5"/>
          <p:cNvGrpSpPr/>
          <p:nvPr/>
        </p:nvGrpSpPr>
        <p:grpSpPr>
          <a:xfrm>
            <a:off x="206097" y="1414092"/>
            <a:ext cx="5339923" cy="1579392"/>
            <a:chOff x="6495848" y="502036"/>
            <a:chExt cx="5339923" cy="1579392"/>
          </a:xfrm>
        </p:grpSpPr>
        <p:pic>
          <p:nvPicPr>
            <p:cNvPr id="9" name="Picture 8"/>
            <p:cNvPicPr/>
            <p:nvPr/>
          </p:nvPicPr>
          <p:blipFill>
            <a:blip r:embed="rId2"/>
            <a:stretch>
              <a:fillRect/>
            </a:stretch>
          </p:blipFill>
          <p:spPr>
            <a:xfrm>
              <a:off x="8919892" y="502036"/>
              <a:ext cx="1905000" cy="1228725"/>
            </a:xfrm>
            <a:prstGeom prst="rect">
              <a:avLst/>
            </a:prstGeom>
          </p:spPr>
        </p:pic>
        <p:sp>
          <p:nvSpPr>
            <p:cNvPr id="8" name="Rectangle 7"/>
            <p:cNvSpPr/>
            <p:nvPr/>
          </p:nvSpPr>
          <p:spPr>
            <a:xfrm>
              <a:off x="6495848" y="1725625"/>
              <a:ext cx="5339923" cy="355803"/>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theo hàng chéo hướng lên sang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phải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sp>
        <p:nvSpPr>
          <p:cNvPr id="13" name="Left Arrow 12"/>
          <p:cNvSpPr/>
          <p:nvPr/>
        </p:nvSpPr>
        <p:spPr>
          <a:xfrm rot="7260000">
            <a:off x="3457948" y="1617875"/>
            <a:ext cx="249382" cy="1989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txBox="1">
            <a:spLocks/>
          </p:cNvSpPr>
          <p:nvPr/>
        </p:nvSpPr>
        <p:spPr>
          <a:xfrm>
            <a:off x="462841" y="3724104"/>
            <a:ext cx="5234574" cy="17664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085850" indent="0">
              <a:lnSpc>
                <a:spcPct val="107000"/>
              </a:lnSpc>
              <a:spcAft>
                <a:spcPts val="800"/>
              </a:spcAft>
              <a:buNone/>
              <a:tabLst>
                <a:tab pos="1392555" algn="l"/>
              </a:tabLst>
            </a:pPr>
            <a:r>
              <a:rPr lang="en-US" sz="2000" smtClean="0">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Hàm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các nước cờ thắng theo hàng chéo hướng xuống sang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trái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kể từ vị trí ô cờ đã được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đánh.</a:t>
            </a:r>
            <a:endParaRPr lang="en-US" sz="1600">
              <a:latin typeface="Calibri" panose="020F0502020204030204" pitchFamily="34" charset="0"/>
              <a:ea typeface="Calibri" panose="020F0502020204030204" pitchFamily="34" charset="0"/>
              <a:cs typeface="Times New Roman" panose="02020603050405020304" pitchFamily="18" charset="0"/>
            </a:endParaRPr>
          </a:p>
          <a:p>
            <a:endParaRPr lang="en-US"/>
          </a:p>
        </p:txBody>
      </p:sp>
      <p:grpSp>
        <p:nvGrpSpPr>
          <p:cNvPr id="20" name="Group 19"/>
          <p:cNvGrpSpPr/>
          <p:nvPr/>
        </p:nvGrpSpPr>
        <p:grpSpPr>
          <a:xfrm>
            <a:off x="114726" y="4956806"/>
            <a:ext cx="5522667" cy="1579392"/>
            <a:chOff x="6404478" y="502036"/>
            <a:chExt cx="5522667" cy="1579392"/>
          </a:xfrm>
        </p:grpSpPr>
        <p:pic>
          <p:nvPicPr>
            <p:cNvPr id="21" name="Picture 20"/>
            <p:cNvPicPr/>
            <p:nvPr/>
          </p:nvPicPr>
          <p:blipFill>
            <a:blip r:embed="rId2"/>
            <a:stretch>
              <a:fillRect/>
            </a:stretch>
          </p:blipFill>
          <p:spPr>
            <a:xfrm>
              <a:off x="8919892" y="502036"/>
              <a:ext cx="1905000" cy="1228725"/>
            </a:xfrm>
            <a:prstGeom prst="rect">
              <a:avLst/>
            </a:prstGeom>
          </p:spPr>
        </p:pic>
        <p:sp>
          <p:nvSpPr>
            <p:cNvPr id="22" name="Rectangle 21"/>
            <p:cNvSpPr/>
            <p:nvPr/>
          </p:nvSpPr>
          <p:spPr>
            <a:xfrm>
              <a:off x="6404478" y="1725625"/>
              <a:ext cx="5522667" cy="355803"/>
            </a:xfrm>
            <a:prstGeom prst="rect">
              <a:avLst/>
            </a:prstGeom>
          </p:spPr>
          <p:txBody>
            <a:bodyPr wrap="none">
              <a:spAutoFit/>
            </a:bodyPr>
            <a:lstStyle/>
            <a:p>
              <a:pPr marL="1371600" algn="ctr">
                <a:lnSpc>
                  <a:spcPct val="107000"/>
                </a:lnSpc>
                <a:spcAft>
                  <a:spcPts val="800"/>
                </a:spcAft>
                <a:tabLst>
                  <a:tab pos="139255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Kiểm tra theo hàng chéo hướng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xuống </a:t>
              </a: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sang </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grpSp>
      <p:sp>
        <p:nvSpPr>
          <p:cNvPr id="23" name="Left Arrow 22"/>
          <p:cNvSpPr/>
          <p:nvPr/>
        </p:nvSpPr>
        <p:spPr>
          <a:xfrm rot="18600000">
            <a:off x="3111785" y="5550547"/>
            <a:ext cx="249382" cy="1989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336431" y="3369989"/>
            <a:ext cx="10213144"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8" name="Picture 17"/>
          <p:cNvPicPr/>
          <p:nvPr/>
        </p:nvPicPr>
        <p:blipFill>
          <a:blip r:embed="rId3"/>
          <a:stretch>
            <a:fillRect/>
          </a:stretch>
        </p:blipFill>
        <p:spPr>
          <a:xfrm>
            <a:off x="7532596" y="188983"/>
            <a:ext cx="3513933" cy="3049026"/>
          </a:xfrm>
          <a:prstGeom prst="rect">
            <a:avLst/>
          </a:prstGeom>
        </p:spPr>
      </p:pic>
      <p:pic>
        <p:nvPicPr>
          <p:cNvPr id="19" name="Picture 18"/>
          <p:cNvPicPr/>
          <p:nvPr/>
        </p:nvPicPr>
        <p:blipFill>
          <a:blip r:embed="rId4"/>
          <a:stretch>
            <a:fillRect/>
          </a:stretch>
        </p:blipFill>
        <p:spPr>
          <a:xfrm>
            <a:off x="7358643" y="3496775"/>
            <a:ext cx="3861838" cy="3180706"/>
          </a:xfrm>
          <a:prstGeom prst="rect">
            <a:avLst/>
          </a:prstGeom>
        </p:spPr>
      </p:pic>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33</a:t>
            </a:fld>
            <a:endParaRPr lang="en-US"/>
          </a:p>
        </p:txBody>
      </p:sp>
    </p:spTree>
    <p:extLst>
      <p:ext uri="{BB962C8B-B14F-4D97-AF65-F5344CB8AC3E}">
        <p14:creationId xmlns:p14="http://schemas.microsoft.com/office/powerpoint/2010/main" val="1178729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4419" y="242455"/>
            <a:ext cx="10018713" cy="1877292"/>
          </a:xfrm>
        </p:spPr>
        <p:txBody>
          <a:bodyPr/>
          <a:lstStyle/>
          <a:p>
            <a:pPr marL="0" indent="0">
              <a:buNone/>
            </a:pPr>
            <a:r>
              <a:rPr lang="en-US" smtClean="0">
                <a:latin typeface="Times New Roman" panose="02020603050405020304" pitchFamily="18" charset="0"/>
                <a:ea typeface="Calibri" panose="020F0502020204030204" pitchFamily="34" charset="0"/>
              </a:rPr>
              <a:t>- Hàm </a:t>
            </a:r>
            <a:r>
              <a:rPr lang="en-US">
                <a:latin typeface="Times New Roman" panose="02020603050405020304" pitchFamily="18" charset="0"/>
                <a:ea typeface="Calibri" panose="020F0502020204030204" pitchFamily="34" charset="0"/>
              </a:rPr>
              <a:t>ràng buộc góc và các cạnh khi kiểm tra nước cờ thắng. Hàm thực hiện ràng buộc các vị trí đặc biệt trên bàn </a:t>
            </a:r>
            <a:r>
              <a:rPr lang="en-US" smtClean="0">
                <a:latin typeface="Times New Roman" panose="02020603050405020304" pitchFamily="18" charset="0"/>
                <a:ea typeface="Calibri" panose="020F0502020204030204" pitchFamily="34" charset="0"/>
              </a:rPr>
              <a:t>cờ.</a:t>
            </a:r>
            <a:endParaRPr lang="en-US"/>
          </a:p>
        </p:txBody>
      </p:sp>
      <p:grpSp>
        <p:nvGrpSpPr>
          <p:cNvPr id="32" name="Group 31"/>
          <p:cNvGrpSpPr/>
          <p:nvPr/>
        </p:nvGrpSpPr>
        <p:grpSpPr>
          <a:xfrm>
            <a:off x="8204891" y="1967347"/>
            <a:ext cx="3478241" cy="3890978"/>
            <a:chOff x="8204891" y="1967347"/>
            <a:chExt cx="3478241" cy="3890978"/>
          </a:xfrm>
        </p:grpSpPr>
        <p:grpSp>
          <p:nvGrpSpPr>
            <p:cNvPr id="24" name="Group 23"/>
            <p:cNvGrpSpPr/>
            <p:nvPr/>
          </p:nvGrpSpPr>
          <p:grpSpPr>
            <a:xfrm>
              <a:off x="8204891" y="1967347"/>
              <a:ext cx="3478241" cy="3511359"/>
              <a:chOff x="4862195" y="2183448"/>
              <a:chExt cx="2467610" cy="2491105"/>
            </a:xfrm>
          </p:grpSpPr>
          <p:sp>
            <p:nvSpPr>
              <p:cNvPr id="15" name="Rectangle 14"/>
              <p:cNvSpPr/>
              <p:nvPr/>
            </p:nvSpPr>
            <p:spPr>
              <a:xfrm>
                <a:off x="4915535" y="2229168"/>
                <a:ext cx="2370455" cy="237045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Oval 15"/>
              <p:cNvSpPr/>
              <p:nvPr/>
            </p:nvSpPr>
            <p:spPr>
              <a:xfrm>
                <a:off x="4914900" y="2238693"/>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1</a:t>
                </a:r>
              </a:p>
            </p:txBody>
          </p:sp>
          <p:sp>
            <p:nvSpPr>
              <p:cNvPr id="17" name="Oval 16"/>
              <p:cNvSpPr/>
              <p:nvPr/>
            </p:nvSpPr>
            <p:spPr>
              <a:xfrm>
                <a:off x="6896100" y="2243138"/>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2 </a:t>
                </a:r>
              </a:p>
            </p:txBody>
          </p:sp>
          <p:sp>
            <p:nvSpPr>
              <p:cNvPr id="18" name="Oval 17"/>
              <p:cNvSpPr/>
              <p:nvPr/>
            </p:nvSpPr>
            <p:spPr>
              <a:xfrm>
                <a:off x="4918710" y="4220528"/>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4</a:t>
                </a:r>
              </a:p>
            </p:txBody>
          </p:sp>
          <p:sp>
            <p:nvSpPr>
              <p:cNvPr id="19" name="Oval 18"/>
              <p:cNvSpPr/>
              <p:nvPr/>
            </p:nvSpPr>
            <p:spPr>
              <a:xfrm>
                <a:off x="6885940" y="4221163"/>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3 </a:t>
                </a:r>
              </a:p>
            </p:txBody>
          </p:sp>
          <p:sp>
            <p:nvSpPr>
              <p:cNvPr id="20" name="Up-Down Arrow 19"/>
              <p:cNvSpPr/>
              <p:nvPr/>
            </p:nvSpPr>
            <p:spPr>
              <a:xfrm>
                <a:off x="4862195" y="2747963"/>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1</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4</a:t>
                </a:r>
              </a:p>
            </p:txBody>
          </p:sp>
          <p:sp>
            <p:nvSpPr>
              <p:cNvPr id="21" name="Up-Down Arrow 20"/>
              <p:cNvSpPr/>
              <p:nvPr/>
            </p:nvSpPr>
            <p:spPr>
              <a:xfrm>
                <a:off x="6830695" y="2731453"/>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2</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3</a:t>
                </a:r>
              </a:p>
            </p:txBody>
          </p:sp>
          <p:sp>
            <p:nvSpPr>
              <p:cNvPr id="22" name="Up-Down Arrow 21"/>
              <p:cNvSpPr/>
              <p:nvPr/>
            </p:nvSpPr>
            <p:spPr>
              <a:xfrm rot="16200000">
                <a:off x="5871210" y="1731328"/>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1</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2</a:t>
                </a:r>
              </a:p>
            </p:txBody>
          </p:sp>
          <p:sp>
            <p:nvSpPr>
              <p:cNvPr id="23" name="Up-Down Arrow 22"/>
              <p:cNvSpPr/>
              <p:nvPr/>
            </p:nvSpPr>
            <p:spPr>
              <a:xfrm rot="16200000">
                <a:off x="5848350" y="3723323"/>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4</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3</a:t>
                </a:r>
              </a:p>
            </p:txBody>
          </p:sp>
        </p:grpSp>
        <p:sp>
          <p:nvSpPr>
            <p:cNvPr id="26" name="Rectangle 25"/>
            <p:cNvSpPr/>
            <p:nvPr/>
          </p:nvSpPr>
          <p:spPr>
            <a:xfrm>
              <a:off x="8621015" y="5519771"/>
              <a:ext cx="2715808" cy="338554"/>
            </a:xfrm>
            <a:prstGeom prst="rect">
              <a:avLst/>
            </a:prstGeom>
          </p:spPr>
          <p:txBody>
            <a:bodyPr wrap="none">
              <a:spAutoFit/>
            </a:bodyPr>
            <a:lstStyle/>
            <a:p>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i="1">
                  <a:latin typeface="Times New Roman" panose="02020603050405020304" pitchFamily="18" charset="0"/>
                  <a:ea typeface="Calibri" panose="020F0502020204030204" pitchFamily="34" charset="0"/>
                  <a:cs typeface="Times New Roman" panose="02020603050405020304" pitchFamily="18" charset="0"/>
                </a:rPr>
                <a:t>Các vị trí đặc biệt trên bàn cờ</a:t>
              </a:r>
              <a:endParaRPr lang="en-US" sz="1600"/>
            </a:p>
          </p:txBody>
        </p:sp>
      </p:grpSp>
      <p:sp>
        <p:nvSpPr>
          <p:cNvPr id="28" name="Rectangle 27"/>
          <p:cNvSpPr/>
          <p:nvPr/>
        </p:nvSpPr>
        <p:spPr>
          <a:xfrm>
            <a:off x="1937038" y="1747401"/>
            <a:ext cx="6096000" cy="923330"/>
          </a:xfrm>
          <a:prstGeom prst="rect">
            <a:avLst/>
          </a:prstGeom>
        </p:spPr>
        <p:txBody>
          <a:bodyPr>
            <a:spAutoFit/>
          </a:bodyPr>
          <a:lstStyle/>
          <a:p>
            <a:r>
              <a:rPr lang="en-US">
                <a:latin typeface="Times New Roman" panose="02020603050405020304" pitchFamily="18" charset="0"/>
                <a:ea typeface="Calibri" panose="020F0502020204030204" pitchFamily="34" charset="0"/>
              </a:rPr>
              <a:t>Khi thực hiện kiểm tra các trường hợp thắng theo các hướng như lên, xuống, chéo trái, chéo phải thì phải có trường hợp ngoại lệ cho các vị trí đặc biệt </a:t>
            </a:r>
            <a:r>
              <a:rPr lang="en-US" smtClean="0">
                <a:latin typeface="Times New Roman" panose="02020603050405020304" pitchFamily="18" charset="0"/>
                <a:ea typeface="Calibri" panose="020F0502020204030204" pitchFamily="34" charset="0"/>
              </a:rPr>
              <a:t>ở hình bên.</a:t>
            </a:r>
            <a:endParaRPr lang="en-US"/>
          </a:p>
        </p:txBody>
      </p:sp>
      <p:sp>
        <p:nvSpPr>
          <p:cNvPr id="29" name="Rectangle 28"/>
          <p:cNvSpPr/>
          <p:nvPr/>
        </p:nvSpPr>
        <p:spPr>
          <a:xfrm>
            <a:off x="597279" y="2749097"/>
            <a:ext cx="6021709" cy="1984518"/>
          </a:xfrm>
          <a:prstGeom prst="rect">
            <a:avLst/>
          </a:prstGeom>
        </p:spPr>
        <p:txBody>
          <a:bodyPr wrap="square">
            <a:spAutoFit/>
          </a:bodyPr>
          <a:lstStyle/>
          <a:p>
            <a:pPr marL="1350645">
              <a:lnSpc>
                <a:spcPct val="107000"/>
              </a:lnSpc>
              <a:spcAft>
                <a:spcPts val="800"/>
              </a:spcAft>
              <a:tabLst>
                <a:tab pos="1350645" algn="l"/>
              </a:tabLst>
            </a:pPr>
            <a:r>
              <a:rPr lang="en-US">
                <a:latin typeface="Times New Roman" panose="02020603050405020304" pitchFamily="18" charset="0"/>
                <a:ea typeface="Calibri" panose="020F0502020204030204" pitchFamily="34" charset="0"/>
                <a:cs typeface="Times New Roman" panose="02020603050405020304" pitchFamily="18" charset="0"/>
              </a:rPr>
              <a:t>Ví dụ: </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smtClean="0">
                <a:latin typeface="Times New Roman" panose="02020603050405020304" pitchFamily="18" charset="0"/>
                <a:ea typeface="Calibri" panose="020F0502020204030204" pitchFamily="34" charset="0"/>
                <a:cs typeface="Times New Roman" panose="02020603050405020304" pitchFamily="18" charset="0"/>
              </a:rPr>
              <a:t>Tại </a:t>
            </a:r>
            <a:r>
              <a:rPr lang="en-US">
                <a:latin typeface="Times New Roman" panose="02020603050405020304" pitchFamily="18" charset="0"/>
                <a:ea typeface="Calibri" panose="020F0502020204030204" pitchFamily="34" charset="0"/>
                <a:cs typeface="Times New Roman" panose="02020603050405020304" pitchFamily="18" charset="0"/>
              </a:rPr>
              <a:t>vị trí ô 1, chỉ được thực hiện các hàm:</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ktDocXuong(i, j, count); </a:t>
            </a:r>
            <a:endParaRPr lang="en-US" smtClean="0">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ktNgangPhai(i</a:t>
            </a: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j, countNgang</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mtClean="0">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i="1" smtClean="0">
                <a:solidFill>
                  <a:srgbClr val="000000"/>
                </a:solidFill>
                <a:latin typeface="Times New Roman" panose="02020603050405020304" pitchFamily="18" charset="0"/>
                <a:ea typeface="Calibri" panose="020F0502020204030204" pitchFamily="34" charset="0"/>
              </a:rPr>
              <a:t>ktCheoTraiXuong(i</a:t>
            </a:r>
            <a:r>
              <a:rPr lang="en-US" i="1">
                <a:solidFill>
                  <a:srgbClr val="000000"/>
                </a:solidFill>
                <a:latin typeface="Times New Roman" panose="02020603050405020304" pitchFamily="18" charset="0"/>
                <a:ea typeface="Calibri" panose="020F0502020204030204" pitchFamily="34" charset="0"/>
              </a:rPr>
              <a:t>, j, countCheoTrai);</a:t>
            </a:r>
            <a:endParaRPr lang="en-US"/>
          </a:p>
        </p:txBody>
      </p:sp>
      <p:sp>
        <p:nvSpPr>
          <p:cNvPr id="31" name="Rectangle 30"/>
          <p:cNvSpPr/>
          <p:nvPr/>
        </p:nvSpPr>
        <p:spPr>
          <a:xfrm>
            <a:off x="581189" y="4853168"/>
            <a:ext cx="7354204" cy="1574149"/>
          </a:xfrm>
          <a:prstGeom prst="rect">
            <a:avLst/>
          </a:prstGeom>
        </p:spPr>
        <p:txBody>
          <a:bodyPr wrap="square">
            <a:spAutoFit/>
          </a:bodyPr>
          <a:lstStyle/>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Nếu thực hiện kiểm tra hàng dọc hướng lên, kiểm tra hàng ngang sang trái và các trường hợp kiểm tra hướng còn lại sẽ vi phạm giới hạn phạm vi của mảng buttonArray cho trước, xuất hiện lỗi tràn vị trí phần tử trong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mảng.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(IndexOutOfRangeException)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a:xfrm>
            <a:off x="107845" y="6248400"/>
            <a:ext cx="551167" cy="365125"/>
          </a:xfrm>
        </p:spPr>
        <p:txBody>
          <a:bodyPr/>
          <a:lstStyle/>
          <a:p>
            <a:fld id="{4F7B42AB-F97E-4EC8-83E9-9C588D335984}" type="slidenum">
              <a:rPr lang="en-US" smtClean="0"/>
              <a:t>34</a:t>
            </a:fld>
            <a:endParaRPr lang="en-US"/>
          </a:p>
        </p:txBody>
      </p:sp>
    </p:spTree>
    <p:extLst>
      <p:ext uri="{BB962C8B-B14F-4D97-AF65-F5344CB8AC3E}">
        <p14:creationId xmlns:p14="http://schemas.microsoft.com/office/powerpoint/2010/main" val="300845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8204891" y="1967347"/>
            <a:ext cx="3478241" cy="3890978"/>
            <a:chOff x="8204891" y="1967347"/>
            <a:chExt cx="3478241" cy="3890978"/>
          </a:xfrm>
        </p:grpSpPr>
        <p:grpSp>
          <p:nvGrpSpPr>
            <p:cNvPr id="24" name="Group 23"/>
            <p:cNvGrpSpPr/>
            <p:nvPr/>
          </p:nvGrpSpPr>
          <p:grpSpPr>
            <a:xfrm>
              <a:off x="8204891" y="1967347"/>
              <a:ext cx="3478241" cy="3511359"/>
              <a:chOff x="4862195" y="2183448"/>
              <a:chExt cx="2467610" cy="2491105"/>
            </a:xfrm>
          </p:grpSpPr>
          <p:sp>
            <p:nvSpPr>
              <p:cNvPr id="15" name="Rectangle 14"/>
              <p:cNvSpPr/>
              <p:nvPr/>
            </p:nvSpPr>
            <p:spPr>
              <a:xfrm>
                <a:off x="4915535" y="2229168"/>
                <a:ext cx="2370455" cy="237045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Oval 15"/>
              <p:cNvSpPr/>
              <p:nvPr/>
            </p:nvSpPr>
            <p:spPr>
              <a:xfrm>
                <a:off x="4914900" y="2238693"/>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1</a:t>
                </a:r>
              </a:p>
            </p:txBody>
          </p:sp>
          <p:sp>
            <p:nvSpPr>
              <p:cNvPr id="17" name="Oval 16"/>
              <p:cNvSpPr/>
              <p:nvPr/>
            </p:nvSpPr>
            <p:spPr>
              <a:xfrm>
                <a:off x="6896100" y="2243138"/>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2 </a:t>
                </a:r>
              </a:p>
            </p:txBody>
          </p:sp>
          <p:sp>
            <p:nvSpPr>
              <p:cNvPr id="18" name="Oval 17"/>
              <p:cNvSpPr/>
              <p:nvPr/>
            </p:nvSpPr>
            <p:spPr>
              <a:xfrm>
                <a:off x="4918710" y="4220528"/>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4</a:t>
                </a:r>
              </a:p>
            </p:txBody>
          </p:sp>
          <p:sp>
            <p:nvSpPr>
              <p:cNvPr id="19" name="Oval 18"/>
              <p:cNvSpPr/>
              <p:nvPr/>
            </p:nvSpPr>
            <p:spPr>
              <a:xfrm>
                <a:off x="6885940" y="4221163"/>
                <a:ext cx="382270" cy="3822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3 </a:t>
                </a:r>
              </a:p>
            </p:txBody>
          </p:sp>
          <p:sp>
            <p:nvSpPr>
              <p:cNvPr id="20" name="Up-Down Arrow 19"/>
              <p:cNvSpPr/>
              <p:nvPr/>
            </p:nvSpPr>
            <p:spPr>
              <a:xfrm>
                <a:off x="4862195" y="2747963"/>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1</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4</a:t>
                </a:r>
              </a:p>
            </p:txBody>
          </p:sp>
          <p:sp>
            <p:nvSpPr>
              <p:cNvPr id="21" name="Up-Down Arrow 20"/>
              <p:cNvSpPr/>
              <p:nvPr/>
            </p:nvSpPr>
            <p:spPr>
              <a:xfrm>
                <a:off x="6830695" y="2731453"/>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2</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3</a:t>
                </a:r>
              </a:p>
            </p:txBody>
          </p:sp>
          <p:sp>
            <p:nvSpPr>
              <p:cNvPr id="22" name="Up-Down Arrow 21"/>
              <p:cNvSpPr/>
              <p:nvPr/>
            </p:nvSpPr>
            <p:spPr>
              <a:xfrm rot="16200000">
                <a:off x="5871210" y="1731328"/>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1</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2</a:t>
                </a:r>
              </a:p>
            </p:txBody>
          </p:sp>
          <p:sp>
            <p:nvSpPr>
              <p:cNvPr id="23" name="Up-Down Arrow 22"/>
              <p:cNvSpPr/>
              <p:nvPr/>
            </p:nvSpPr>
            <p:spPr>
              <a:xfrm rot="16200000">
                <a:off x="5848350" y="3723323"/>
                <a:ext cx="499110" cy="1403350"/>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Times New Roman" panose="02020603050405020304" pitchFamily="18" charset="0"/>
                  </a:rPr>
                  <a:t>4</a:t>
                </a:r>
              </a:p>
              <a:p>
                <a:pPr algn="ctr">
                  <a:lnSpc>
                    <a:spcPct val="107000"/>
                  </a:lnSpc>
                  <a:spcAft>
                    <a:spcPts val="800"/>
                  </a:spcAft>
                </a:pPr>
                <a:r>
                  <a:rPr lang="en-US" sz="1100">
                    <a:effectLst/>
                    <a:ea typeface="Calibri" panose="020F0502020204030204" pitchFamily="34" charset="0"/>
                    <a:cs typeface="Times New Roman" panose="02020603050405020304" pitchFamily="18" charset="0"/>
                  </a:rPr>
                  <a:t>3</a:t>
                </a:r>
              </a:p>
            </p:txBody>
          </p:sp>
        </p:grpSp>
        <p:sp>
          <p:nvSpPr>
            <p:cNvPr id="26" name="Rectangle 25"/>
            <p:cNvSpPr/>
            <p:nvPr/>
          </p:nvSpPr>
          <p:spPr>
            <a:xfrm>
              <a:off x="8621015" y="5519771"/>
              <a:ext cx="2715808" cy="338554"/>
            </a:xfrm>
            <a:prstGeom prst="rect">
              <a:avLst/>
            </a:prstGeom>
          </p:spPr>
          <p:txBody>
            <a:bodyPr wrap="none">
              <a:spAutoFit/>
            </a:bodyPr>
            <a:lstStyle/>
            <a:p>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i="1">
                  <a:latin typeface="Times New Roman" panose="02020603050405020304" pitchFamily="18" charset="0"/>
                  <a:ea typeface="Calibri" panose="020F0502020204030204" pitchFamily="34" charset="0"/>
                  <a:cs typeface="Times New Roman" panose="02020603050405020304" pitchFamily="18" charset="0"/>
                </a:rPr>
                <a:t>Các vị trí đặc biệt trên bàn cờ</a:t>
              </a:r>
              <a:endParaRPr lang="en-US" sz="1600"/>
            </a:p>
          </p:txBody>
        </p:sp>
      </p:grpSp>
      <p:sp>
        <p:nvSpPr>
          <p:cNvPr id="29" name="Rectangle 28"/>
          <p:cNvSpPr/>
          <p:nvPr/>
        </p:nvSpPr>
        <p:spPr>
          <a:xfrm>
            <a:off x="759126" y="757941"/>
            <a:ext cx="6021709" cy="1984518"/>
          </a:xfrm>
          <a:prstGeom prst="rect">
            <a:avLst/>
          </a:prstGeom>
        </p:spPr>
        <p:txBody>
          <a:bodyPr wrap="square">
            <a:spAutoFit/>
          </a:bodyPr>
          <a:lstStyle/>
          <a:p>
            <a:pPr marL="1350645">
              <a:lnSpc>
                <a:spcPct val="107000"/>
              </a:lnSpc>
              <a:spcAft>
                <a:spcPts val="800"/>
              </a:spcAft>
              <a:tabLst>
                <a:tab pos="1350645" algn="l"/>
              </a:tabLst>
            </a:pPr>
            <a:r>
              <a:rPr lang="en-US">
                <a:latin typeface="Times New Roman" panose="02020603050405020304" pitchFamily="18" charset="0"/>
                <a:ea typeface="Calibri" panose="020F0502020204030204" pitchFamily="34" charset="0"/>
                <a:cs typeface="Times New Roman" panose="02020603050405020304" pitchFamily="18" charset="0"/>
              </a:rPr>
              <a:t>Ví dụ: </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rPr>
              <a:t>Tại cạnh 1 4 chỉ được thực hiện các </a:t>
            </a:r>
            <a:r>
              <a:rPr lang="en-US" smtClean="0">
                <a:solidFill>
                  <a:srgbClr val="000000"/>
                </a:solidFill>
                <a:latin typeface="Times New Roman" panose="02020603050405020304" pitchFamily="18" charset="0"/>
                <a:ea typeface="Calibri" panose="020F0502020204030204" pitchFamily="34" charset="0"/>
              </a:rPr>
              <a:t>hàm</a:t>
            </a:r>
            <a:r>
              <a:rPr lang="en-US" smtClean="0">
                <a:latin typeface="Times New Roman" panose="02020603050405020304" pitchFamily="18"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ktDocXuong(i, j, count);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ktDocLen(i, j, count);</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ktNgangPhai(i, j, countNgang);</a:t>
            </a:r>
            <a:endParaRPr lang="en-US" sz="14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59126" y="2880641"/>
            <a:ext cx="6096000" cy="3143938"/>
          </a:xfrm>
          <a:prstGeom prst="rect">
            <a:avLst/>
          </a:prstGeom>
        </p:spPr>
        <p:txBody>
          <a:bodyPr>
            <a:spAutoFit/>
          </a:bodyPr>
          <a:lstStyle/>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Lý do chỉ thực hiện kiểm tra các hàm này giống như trường hợp tại ô số 1. Nếu kiểm tra theo các hướng còn lại thì sẽ vi phạm phạm vi của mảng buttonArray và xuất hiện lỗi tràn vị trí phần tử trong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mảng.</a:t>
            </a:r>
            <a:endParaRPr lang="en-US" sz="1400" smtClean="0">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smtClean="0">
                <a:solidFill>
                  <a:srgbClr val="000000"/>
                </a:solidFill>
                <a:latin typeface="Times New Roman" panose="02020603050405020304" pitchFamily="18" charset="0"/>
                <a:ea typeface="Calibri" panose="020F0502020204030204" pitchFamily="34" charset="0"/>
              </a:rPr>
              <a:t>Tương </a:t>
            </a:r>
            <a:r>
              <a:rPr lang="en-US">
                <a:solidFill>
                  <a:srgbClr val="000000"/>
                </a:solidFill>
                <a:latin typeface="Times New Roman" panose="02020603050405020304" pitchFamily="18" charset="0"/>
                <a:ea typeface="Calibri" panose="020F0502020204030204" pitchFamily="34" charset="0"/>
              </a:rPr>
              <a:t>tự sẽ có các ràng buộc khi kiểm tra đối với các vị trí đặc biệt còn lại là: ô 2, ô 3, ô 4, cạnh 1 2, cạnh 2 3, cạnh 3 4. Ràng buộc kiểm tra sẽ không xuất hiện đối với các ô cờ không thuộc các vị trí đặc biệt </a:t>
            </a:r>
            <a:r>
              <a:rPr lang="en-US" smtClean="0">
                <a:solidFill>
                  <a:srgbClr val="000000"/>
                </a:solidFill>
                <a:latin typeface="Times New Roman" panose="02020603050405020304" pitchFamily="18" charset="0"/>
                <a:ea typeface="Calibri" panose="020F0502020204030204" pitchFamily="34" charset="0"/>
              </a:rPr>
              <a:t>ở hình bên.</a:t>
            </a:r>
            <a:endParaRPr lang="en-US"/>
          </a:p>
        </p:txBody>
      </p:sp>
      <p:sp>
        <p:nvSpPr>
          <p:cNvPr id="8" name="Slide Number Placeholder 7"/>
          <p:cNvSpPr>
            <a:spLocks noGrp="1"/>
          </p:cNvSpPr>
          <p:nvPr>
            <p:ph type="sldNum" sz="quarter" idx="12"/>
          </p:nvPr>
        </p:nvSpPr>
        <p:spPr>
          <a:xfrm>
            <a:off x="107845" y="6248400"/>
            <a:ext cx="551167" cy="365125"/>
          </a:xfrm>
        </p:spPr>
        <p:txBody>
          <a:bodyPr/>
          <a:lstStyle/>
          <a:p>
            <a:fld id="{4F7B42AB-F97E-4EC8-83E9-9C588D335984}" type="slidenum">
              <a:rPr lang="en-US" smtClean="0"/>
              <a:t>35</a:t>
            </a:fld>
            <a:endParaRPr lang="en-US"/>
          </a:p>
        </p:txBody>
      </p:sp>
    </p:spTree>
    <p:extLst>
      <p:ext uri="{BB962C8B-B14F-4D97-AF65-F5344CB8AC3E}">
        <p14:creationId xmlns:p14="http://schemas.microsoft.com/office/powerpoint/2010/main" val="1577146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00255" y="478862"/>
            <a:ext cx="5805055" cy="2068259"/>
          </a:xfrm>
          <a:prstGeom prst="rect">
            <a:avLst/>
          </a:prstGeom>
        </p:spPr>
        <p:txBody>
          <a:bodyPr wrap="square">
            <a:spAutoFit/>
          </a:bodyPr>
          <a:lstStyle/>
          <a:p>
            <a:pPr marL="1350645">
              <a:lnSpc>
                <a:spcPct val="107000"/>
              </a:lnSpc>
              <a:spcAft>
                <a:spcPts val="800"/>
              </a:spcAft>
              <a:tabLst>
                <a:tab pos="135064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Tương tự sẽ có các ràng buộc khi kiểm tra đối với các vị trí đặc biệt còn lại là: ô 2, ô 3, ô 4, cạnh 1 2, cạnh 2 3, cạnh 3 4. Ràng buộc kiểm tra sẽ không xuất hiện đối với các ô cờ không thuộc các vị trí đặc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biệt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ở hình trên.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2101965" y="184034"/>
            <a:ext cx="4379018" cy="3062062"/>
          </a:xfrm>
          <a:prstGeom prst="rect">
            <a:avLst/>
          </a:prstGeom>
        </p:spPr>
      </p:pic>
      <p:pic>
        <p:nvPicPr>
          <p:cNvPr id="7" name="Picture 6"/>
          <p:cNvPicPr/>
          <p:nvPr/>
        </p:nvPicPr>
        <p:blipFill>
          <a:blip r:embed="rId3"/>
          <a:stretch>
            <a:fillRect/>
          </a:stretch>
        </p:blipFill>
        <p:spPr>
          <a:xfrm>
            <a:off x="2253682" y="3246096"/>
            <a:ext cx="4130316" cy="3196267"/>
          </a:xfrm>
          <a:prstGeom prst="rect">
            <a:avLst/>
          </a:prstGeom>
        </p:spPr>
      </p:pic>
      <p:pic>
        <p:nvPicPr>
          <p:cNvPr id="8" name="Picture 7"/>
          <p:cNvPicPr/>
          <p:nvPr/>
        </p:nvPicPr>
        <p:blipFill>
          <a:blip r:embed="rId4"/>
          <a:stretch>
            <a:fillRect/>
          </a:stretch>
        </p:blipFill>
        <p:spPr>
          <a:xfrm>
            <a:off x="6370143" y="2841949"/>
            <a:ext cx="4390247" cy="3600414"/>
          </a:xfrm>
          <a:prstGeom prst="rect">
            <a:avLst/>
          </a:prstGeom>
        </p:spPr>
      </p:pic>
      <p:sp>
        <p:nvSpPr>
          <p:cNvPr id="10" name="Rectangle 9"/>
          <p:cNvSpPr/>
          <p:nvPr/>
        </p:nvSpPr>
        <p:spPr>
          <a:xfrm>
            <a:off x="4336448" y="6398637"/>
            <a:ext cx="4855816" cy="338554"/>
          </a:xfrm>
          <a:prstGeom prst="rect">
            <a:avLst/>
          </a:prstGeom>
        </p:spPr>
        <p:txBody>
          <a:bodyPr wrap="none">
            <a:spAutoFit/>
          </a:bodyPr>
          <a:lstStyle/>
          <a:p>
            <a:pPr algn="ctr"/>
            <a:r>
              <a:rPr lang="en-US" sz="1600" i="1">
                <a:latin typeface="Times New Roman" panose="02020603050405020304" pitchFamily="18" charset="0"/>
                <a:ea typeface="Calibri" panose="020F0502020204030204" pitchFamily="34" charset="0"/>
                <a:cs typeface="Times New Roman" panose="02020603050405020304" pitchFamily="18" charset="0"/>
              </a:rPr>
              <a:t> Hàm ràng buộc các vị trí kiểm tra hướng nước cờ thắng</a:t>
            </a:r>
            <a:endParaRPr lang="en-US" sz="1600"/>
          </a:p>
        </p:txBody>
      </p:sp>
      <p:sp>
        <p:nvSpPr>
          <p:cNvPr id="19" name="Slide Number Placeholder 18"/>
          <p:cNvSpPr>
            <a:spLocks noGrp="1"/>
          </p:cNvSpPr>
          <p:nvPr>
            <p:ph type="sldNum" sz="quarter" idx="12"/>
          </p:nvPr>
        </p:nvSpPr>
        <p:spPr>
          <a:xfrm>
            <a:off x="107845" y="6248400"/>
            <a:ext cx="551167" cy="365125"/>
          </a:xfrm>
        </p:spPr>
        <p:txBody>
          <a:bodyPr/>
          <a:lstStyle/>
          <a:p>
            <a:fld id="{4F7B42AB-F97E-4EC8-83E9-9C588D335984}" type="slidenum">
              <a:rPr lang="en-US" smtClean="0"/>
              <a:t>36</a:t>
            </a:fld>
            <a:endParaRPr lang="en-US"/>
          </a:p>
        </p:txBody>
      </p:sp>
    </p:spTree>
    <p:extLst>
      <p:ext uri="{BB962C8B-B14F-4D97-AF65-F5344CB8AC3E}">
        <p14:creationId xmlns:p14="http://schemas.microsoft.com/office/powerpoint/2010/main" val="3773611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14493" y="879764"/>
            <a:ext cx="6509762" cy="1877292"/>
          </a:xfrm>
        </p:spPr>
        <p:txBody>
          <a:bodyPr>
            <a:normAutofit/>
          </a:bodyPr>
          <a:lstStyle/>
          <a:p>
            <a:pPr marL="1064895" indent="0">
              <a:lnSpc>
                <a:spcPct val="107000"/>
              </a:lnSpc>
              <a:spcAft>
                <a:spcPts val="800"/>
              </a:spcAft>
              <a:buNone/>
              <a:tabLst>
                <a:tab pos="1350645" algn="l"/>
              </a:tabLst>
            </a:pPr>
            <a:r>
              <a:rPr lang="en-US" sz="2000" smtClean="0">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cs typeface="Times New Roman" panose="02020603050405020304" pitchFamily="18" charset="0"/>
              </a:rPr>
              <a:t>Hàm vô hiệu hóa ô cờ sau khi nhấn bằng cách lấy vị trí index i, j tại thời điểm ô cờ được click và thực hiện lệnh:</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US" sz="2000" i="1" smtClean="0">
                <a:solidFill>
                  <a:srgbClr val="000000"/>
                </a:solidFill>
                <a:latin typeface="Times New Roman" panose="02020603050405020304" pitchFamily="18" charset="0"/>
                <a:ea typeface="Calibri" panose="020F0502020204030204" pitchFamily="34" charset="0"/>
              </a:rPr>
              <a:t>		buttonArray[i</a:t>
            </a:r>
            <a:r>
              <a:rPr lang="en-US" sz="2000" i="1">
                <a:solidFill>
                  <a:srgbClr val="000000"/>
                </a:solidFill>
                <a:latin typeface="Times New Roman" panose="02020603050405020304" pitchFamily="18" charset="0"/>
                <a:ea typeface="Calibri" panose="020F0502020204030204" pitchFamily="34" charset="0"/>
              </a:rPr>
              <a:t>, j].Enabled = false;</a:t>
            </a:r>
            <a:endParaRPr lang="en-US" sz="2000"/>
          </a:p>
        </p:txBody>
      </p:sp>
      <p:pic>
        <p:nvPicPr>
          <p:cNvPr id="7" name="Picture 6"/>
          <p:cNvPicPr/>
          <p:nvPr/>
        </p:nvPicPr>
        <p:blipFill>
          <a:blip r:embed="rId2"/>
          <a:stretch>
            <a:fillRect/>
          </a:stretch>
        </p:blipFill>
        <p:spPr>
          <a:xfrm>
            <a:off x="7455108" y="1095923"/>
            <a:ext cx="4219575" cy="923925"/>
          </a:xfrm>
          <a:prstGeom prst="rect">
            <a:avLst/>
          </a:prstGeom>
        </p:spPr>
      </p:pic>
      <p:sp>
        <p:nvSpPr>
          <p:cNvPr id="9" name="Rectangle 8"/>
          <p:cNvSpPr/>
          <p:nvPr/>
        </p:nvSpPr>
        <p:spPr>
          <a:xfrm>
            <a:off x="6649267" y="2022446"/>
            <a:ext cx="4546116"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vô hiệu hóa ô cờ đã được đánh</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44683" y="3685250"/>
            <a:ext cx="6779572" cy="2536913"/>
          </a:xfrm>
          <a:prstGeom prst="rect">
            <a:avLst/>
          </a:prstGeom>
        </p:spPr>
        <p:txBody>
          <a:bodyPr wrap="square">
            <a:spAutoFit/>
          </a:bodyPr>
          <a:lstStyle/>
          <a:p>
            <a:pPr marL="1350645">
              <a:lnSpc>
                <a:spcPct val="107000"/>
              </a:lnSpc>
              <a:spcAft>
                <a:spcPts val="800"/>
              </a:spcAft>
              <a:tabLst>
                <a:tab pos="1350645" algn="l"/>
              </a:tabLs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vô hiệu hóa cả bàn cờ khi một trong hai người chơi chiến thắng. Hàm thực hiện duyệt hai vòng lặp for lồng nhau theo chiều chiều dài và chiều rộng của ô cờ, cùng lúc tại ví trị index i và j thực hiện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lệnh</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1350645" algn="ctr">
              <a:lnSpc>
                <a:spcPct val="107000"/>
              </a:lnSpc>
              <a:spcAft>
                <a:spcPts val="800"/>
              </a:spcAft>
              <a:tabLst>
                <a:tab pos="1350645" algn="l"/>
              </a:tabLst>
            </a:pP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buttonArray[i, j].Enabled = false;</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1636395" indent="-285750" algn="ctr">
              <a:lnSpc>
                <a:spcPct val="107000"/>
              </a:lnSpc>
              <a:spcAft>
                <a:spcPts val="800"/>
              </a:spcAft>
              <a:buFontTx/>
              <a:buChar char="-"/>
              <a:tabLst>
                <a:tab pos="1350645" algn="l"/>
              </a:tabLs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p:nvPr/>
        </p:nvPicPr>
        <p:blipFill>
          <a:blip r:embed="rId3"/>
          <a:stretch>
            <a:fillRect/>
          </a:stretch>
        </p:blipFill>
        <p:spPr>
          <a:xfrm>
            <a:off x="7264607" y="3685250"/>
            <a:ext cx="4600575" cy="2028825"/>
          </a:xfrm>
          <a:prstGeom prst="rect">
            <a:avLst/>
          </a:prstGeom>
        </p:spPr>
      </p:pic>
      <p:sp>
        <p:nvSpPr>
          <p:cNvPr id="16" name="Rectangle 15"/>
          <p:cNvSpPr/>
          <p:nvPr/>
        </p:nvSpPr>
        <p:spPr>
          <a:xfrm>
            <a:off x="5769182" y="5714389"/>
            <a:ext cx="6096000" cy="606256"/>
          </a:xfrm>
          <a:prstGeom prst="rect">
            <a:avLst/>
          </a:prstGeom>
        </p:spPr>
        <p:txBody>
          <a:bodyPr>
            <a:spAutoFit/>
          </a:bodyPr>
          <a:lstStyle/>
          <a:p>
            <a:pPr marL="1350645" algn="ctr">
              <a:lnSpc>
                <a:spcPct val="107000"/>
              </a:lnSpc>
              <a:spcAft>
                <a:spcPts val="800"/>
              </a:spcAft>
              <a:tabLst>
                <a:tab pos="1350645"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Hàm vô hiệu hóa cả bàn cờ khi một trong hai người chơi thắng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23" name="Slide Number Placeholder 22"/>
          <p:cNvSpPr>
            <a:spLocks noGrp="1"/>
          </p:cNvSpPr>
          <p:nvPr>
            <p:ph type="sldNum" sz="quarter" idx="12"/>
          </p:nvPr>
        </p:nvSpPr>
        <p:spPr>
          <a:xfrm>
            <a:off x="107845" y="6248400"/>
            <a:ext cx="551167" cy="365125"/>
          </a:xfrm>
        </p:spPr>
        <p:txBody>
          <a:bodyPr/>
          <a:lstStyle/>
          <a:p>
            <a:fld id="{4F7B42AB-F97E-4EC8-83E9-9C588D335984}" type="slidenum">
              <a:rPr lang="en-US" smtClean="0"/>
              <a:t>37</a:t>
            </a:fld>
            <a:endParaRPr lang="en-US"/>
          </a:p>
        </p:txBody>
      </p:sp>
    </p:spTree>
    <p:extLst>
      <p:ext uri="{BB962C8B-B14F-4D97-AF65-F5344CB8AC3E}">
        <p14:creationId xmlns:p14="http://schemas.microsoft.com/office/powerpoint/2010/main" val="3506610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3835" y="861061"/>
            <a:ext cx="9206346" cy="2639505"/>
          </a:xfrm>
          <a:prstGeom prst="rect">
            <a:avLst/>
          </a:prstGeom>
        </p:spPr>
        <p:txBody>
          <a:bodyPr wrap="square">
            <a:spAutoFit/>
          </a:bodyPr>
          <a:lstStyle/>
          <a:p>
            <a:pPr marL="1350645">
              <a:lnSpc>
                <a:spcPct val="107000"/>
              </a:lnSpc>
              <a:spcAft>
                <a:spcPts val="800"/>
              </a:spcAft>
              <a:tabLst>
                <a:tab pos="1350645" algn="l"/>
              </a:tabLst>
            </a:pPr>
            <a:r>
              <a:rPr lang="en-US" sz="20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000">
                <a:latin typeface="Times New Roman" panose="02020603050405020304" pitchFamily="18" charset="0"/>
                <a:ea typeface="Calibri" panose="020F0502020204030204" pitchFamily="34" charset="0"/>
                <a:cs typeface="Times New Roman" panose="02020603050405020304" pitchFamily="18" charset="0"/>
              </a:rPr>
              <a:t>tái khởi động bàn cờ khi người chơi nhấn nút Chơi lại hoặc Tiếp tục chơi ván mới.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thực hiện duyệt hai vòng lặp for lồng nhau theo chiều chiều dài và chiều rộng của ô cờ, cùng lúc tại ví trị index i và j thực hiện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lệnh</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1350645" algn="ctr">
              <a:lnSpc>
                <a:spcPct val="107000"/>
              </a:lnSpc>
              <a:spcAft>
                <a:spcPts val="800"/>
              </a:spcAft>
              <a:tabLst>
                <a:tab pos="1350645" algn="l"/>
              </a:tabLst>
            </a:pP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buttonArray[i, j].Enabled = true;</a:t>
            </a:r>
            <a:endParaRPr lang="en-US" sz="1600">
              <a:latin typeface="Calibri" panose="020F0502020204030204" pitchFamily="34" charset="0"/>
              <a:ea typeface="Calibri" panose="020F0502020204030204" pitchFamily="34" charset="0"/>
              <a:cs typeface="Times New Roman" panose="02020603050405020304" pitchFamily="18" charset="0"/>
            </a:endParaRPr>
          </a:p>
          <a:p>
            <a:pPr marL="1693545" indent="-342900" algn="ctr">
              <a:lnSpc>
                <a:spcPct val="107000"/>
              </a:lnSpc>
              <a:spcAft>
                <a:spcPts val="800"/>
              </a:spcAft>
              <a:buFontTx/>
              <a:buChar char="-"/>
              <a:tabLst>
                <a:tab pos="1350645" algn="l"/>
              </a:tabLst>
            </a:pPr>
            <a:endPar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1636395" indent="-285750">
              <a:lnSpc>
                <a:spcPct val="107000"/>
              </a:lnSpc>
              <a:spcAft>
                <a:spcPts val="800"/>
              </a:spcAft>
              <a:buFontTx/>
              <a:buChar char="-"/>
              <a:tabLst>
                <a:tab pos="1350645" algn="l"/>
              </a:tabLs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4432589" y="3500566"/>
            <a:ext cx="4019550" cy="2047875"/>
          </a:xfrm>
          <a:prstGeom prst="rect">
            <a:avLst/>
          </a:prstGeom>
        </p:spPr>
      </p:pic>
      <p:sp>
        <p:nvSpPr>
          <p:cNvPr id="9" name="Rectangle 8"/>
          <p:cNvSpPr/>
          <p:nvPr/>
        </p:nvSpPr>
        <p:spPr>
          <a:xfrm>
            <a:off x="3899770" y="5548441"/>
            <a:ext cx="3699731" cy="342786"/>
          </a:xfrm>
          <a:prstGeom prst="rect">
            <a:avLst/>
          </a:prstGeom>
        </p:spPr>
        <p:txBody>
          <a:bodyPr wrap="none">
            <a:spAutoFit/>
          </a:bodyPr>
          <a:lstStyle/>
          <a:p>
            <a:pPr marL="1350645" algn="ctr">
              <a:lnSpc>
                <a:spcPct val="107000"/>
              </a:lnSpc>
              <a:spcAft>
                <a:spcPts val="800"/>
              </a:spcAft>
              <a:tabLst>
                <a:tab pos="1350645"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Hàm tái khởi động bàn cờ</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9" name="Slide Number Placeholder 18"/>
          <p:cNvSpPr>
            <a:spLocks noGrp="1"/>
          </p:cNvSpPr>
          <p:nvPr>
            <p:ph type="sldNum" sz="quarter" idx="12"/>
          </p:nvPr>
        </p:nvSpPr>
        <p:spPr>
          <a:xfrm>
            <a:off x="107845" y="6248400"/>
            <a:ext cx="551167" cy="365125"/>
          </a:xfrm>
        </p:spPr>
        <p:txBody>
          <a:bodyPr/>
          <a:lstStyle/>
          <a:p>
            <a:fld id="{4F7B42AB-F97E-4EC8-83E9-9C588D335984}" type="slidenum">
              <a:rPr lang="en-US" smtClean="0"/>
              <a:t>38</a:t>
            </a:fld>
            <a:endParaRPr lang="en-US"/>
          </a:p>
        </p:txBody>
      </p:sp>
    </p:spTree>
    <p:extLst>
      <p:ext uri="{BB962C8B-B14F-4D97-AF65-F5344CB8AC3E}">
        <p14:creationId xmlns:p14="http://schemas.microsoft.com/office/powerpoint/2010/main" val="2477443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202" y="290605"/>
            <a:ext cx="6902016" cy="2397579"/>
          </a:xfrm>
          <a:prstGeom prst="rect">
            <a:avLst/>
          </a:prstGeom>
        </p:spPr>
        <p:txBody>
          <a:bodyPr wrap="square">
            <a:spAutoFit/>
          </a:bodyPr>
          <a:lstStyle/>
          <a:p>
            <a:pPr marL="1350645">
              <a:lnSpc>
                <a:spcPct val="107000"/>
              </a:lnSpc>
              <a:spcAft>
                <a:spcPts val="800"/>
              </a:spcAft>
              <a:tabLst>
                <a:tab pos="1350645" algn="l"/>
              </a:tabLst>
            </a:pPr>
            <a:r>
              <a:rPr lang="en-US" sz="20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000">
                <a:latin typeface="Times New Roman" panose="02020603050405020304" pitchFamily="18" charset="0"/>
                <a:ea typeface="Calibri" panose="020F0502020204030204" pitchFamily="34" charset="0"/>
                <a:cs typeface="Times New Roman" panose="02020603050405020304" pitchFamily="18" charset="0"/>
              </a:rPr>
              <a:t>tăng và hiển thị điểm số của người chơi thắng ở lượt chơi hiện tại, nếu checkNextTurnFlag hiện tại là 1 tức là người chơi nước cờ X vừa đánh xong và thỏa mãn điều kiện thắng thì thực hiện tăng xScore lên 1 đơn vị, hiển thị điểm số lên labelXScore. Ngược lại với trường hợp giá trị checkNextTurnFlag là 0 cho người chơi nước </a:t>
            </a:r>
            <a:r>
              <a:rPr lang="en-US" sz="2000">
                <a:latin typeface="Times New Roman" panose="02020603050405020304" pitchFamily="18" charset="0"/>
                <a:ea typeface="Calibri" panose="020F0502020204030204" pitchFamily="34" charset="0"/>
                <a:cs typeface="Times New Roman" panose="02020603050405020304" pitchFamily="18" charset="0"/>
              </a:rPr>
              <a:t>cờ </a:t>
            </a:r>
            <a:r>
              <a:rPr lang="en-US" sz="2000" smtClean="0">
                <a:latin typeface="Times New Roman" panose="02020603050405020304" pitchFamily="18" charset="0"/>
                <a:ea typeface="Calibri" panose="020F0502020204030204" pitchFamily="34" charset="0"/>
                <a:cs typeface="Times New Roman" panose="02020603050405020304" pitchFamily="18" charset="0"/>
              </a:rPr>
              <a:t>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555488" y="290605"/>
            <a:ext cx="4257675" cy="3333750"/>
          </a:xfrm>
          <a:prstGeom prst="rect">
            <a:avLst/>
          </a:prstGeom>
        </p:spPr>
      </p:pic>
      <p:sp>
        <p:nvSpPr>
          <p:cNvPr id="7" name="Rectangle 6"/>
          <p:cNvSpPr/>
          <p:nvPr/>
        </p:nvSpPr>
        <p:spPr>
          <a:xfrm>
            <a:off x="5943599" y="3652467"/>
            <a:ext cx="6096000" cy="606256"/>
          </a:xfrm>
          <a:prstGeom prst="rect">
            <a:avLst/>
          </a:prstGeom>
        </p:spPr>
        <p:txBody>
          <a:bodyPr>
            <a:spAutoFit/>
          </a:bodyPr>
          <a:lstStyle/>
          <a:p>
            <a:pPr marL="1350645" algn="ctr">
              <a:lnSpc>
                <a:spcPct val="107000"/>
              </a:lnSpc>
              <a:spcAft>
                <a:spcPts val="800"/>
              </a:spcAft>
              <a:tabLst>
                <a:tab pos="1350645" algn="l"/>
              </a:tabLst>
            </a:pPr>
            <a:r>
              <a:rPr lang="en-US" sz="1600">
                <a:latin typeface="Times New Roman" panose="02020603050405020304" pitchFamily="18" charset="0"/>
                <a:ea typeface="Calibri" panose="020F0502020204030204" pitchFamily="34" charset="0"/>
                <a:cs typeface="Times New Roman" panose="02020603050405020304" pitchFamily="18" charset="0"/>
              </a:rPr>
              <a:t>Hàm hiển thị tăng và hiển thị điểm số người chơi thắng ở lượt hiện tại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316202" y="4591549"/>
            <a:ext cx="6096000" cy="1409617"/>
          </a:xfrm>
          <a:prstGeom prst="rect">
            <a:avLst/>
          </a:prstGeom>
        </p:spPr>
        <p:txBody>
          <a:bodyPr>
            <a:spAutoFit/>
          </a:bodyPr>
          <a:lstStyle/>
          <a:p>
            <a:pPr marL="1350645">
              <a:lnSpc>
                <a:spcPct val="107000"/>
              </a:lnSpc>
              <a:spcAft>
                <a:spcPts val="800"/>
              </a:spcAft>
              <a:tabLst>
                <a:tab pos="1350645" algn="l"/>
              </a:tabLst>
            </a:pPr>
            <a:r>
              <a:rPr lang="en-US" sz="20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000">
                <a:latin typeface="Times New Roman" panose="02020603050405020304" pitchFamily="18" charset="0"/>
                <a:ea typeface="Calibri" panose="020F0502020204030204" pitchFamily="34" charset="0"/>
                <a:cs typeface="Times New Roman" panose="02020603050405020304" pitchFamily="18" charset="0"/>
              </a:rPr>
              <a:t>thiết lập điểm số ban đầu cho hai người chơi, hàm thực hiện thiết lập điểm số của hai người chơi về 0 lúc Form được load </a:t>
            </a:r>
            <a:r>
              <a:rPr lang="en-US" sz="2000">
                <a:latin typeface="Times New Roman" panose="02020603050405020304" pitchFamily="18" charset="0"/>
                <a:ea typeface="Calibri" panose="020F0502020204030204" pitchFamily="34" charset="0"/>
                <a:cs typeface="Times New Roman" panose="02020603050405020304" pitchFamily="18" charset="0"/>
              </a:rPr>
              <a:t>lần </a:t>
            </a:r>
            <a:r>
              <a:rPr lang="en-US" sz="2000" smtClean="0">
                <a:latin typeface="Times New Roman" panose="02020603050405020304" pitchFamily="18" charset="0"/>
                <a:ea typeface="Calibri" panose="020F0502020204030204" pitchFamily="34" charset="0"/>
                <a:cs typeface="Times New Roman" panose="02020603050405020304" pitchFamily="18" charset="0"/>
              </a:rPr>
              <a:t>đầu.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3"/>
          <a:stretch>
            <a:fillRect/>
          </a:stretch>
        </p:blipFill>
        <p:spPr>
          <a:xfrm>
            <a:off x="7364988" y="4681720"/>
            <a:ext cx="4448175" cy="1257300"/>
          </a:xfrm>
          <a:prstGeom prst="rect">
            <a:avLst/>
          </a:prstGeom>
        </p:spPr>
      </p:pic>
      <p:sp>
        <p:nvSpPr>
          <p:cNvPr id="12" name="Rectangle 11"/>
          <p:cNvSpPr/>
          <p:nvPr/>
        </p:nvSpPr>
        <p:spPr>
          <a:xfrm>
            <a:off x="5943599" y="5939020"/>
            <a:ext cx="6096000" cy="342786"/>
          </a:xfrm>
          <a:prstGeom prst="rect">
            <a:avLst/>
          </a:prstGeom>
        </p:spPr>
        <p:txBody>
          <a:bodyPr>
            <a:spAutoFit/>
          </a:bodyPr>
          <a:lstStyle/>
          <a:p>
            <a:pPr marL="1350645" algn="ctr">
              <a:lnSpc>
                <a:spcPct val="107000"/>
              </a:lnSpc>
              <a:spcAft>
                <a:spcPts val="800"/>
              </a:spcAft>
              <a:tabLst>
                <a:tab pos="1350645"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Hàm thiết lập điểm số ban đầu cho hai người chơi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9" name="Slide Number Placeholder 18"/>
          <p:cNvSpPr>
            <a:spLocks noGrp="1"/>
          </p:cNvSpPr>
          <p:nvPr>
            <p:ph type="sldNum" sz="quarter" idx="12"/>
          </p:nvPr>
        </p:nvSpPr>
        <p:spPr>
          <a:xfrm>
            <a:off x="107845" y="6248400"/>
            <a:ext cx="551167" cy="365125"/>
          </a:xfrm>
        </p:spPr>
        <p:txBody>
          <a:bodyPr/>
          <a:lstStyle/>
          <a:p>
            <a:fld id="{4F7B42AB-F97E-4EC8-83E9-9C588D335984}" type="slidenum">
              <a:rPr lang="en-US" smtClean="0"/>
              <a:t>39</a:t>
            </a:fld>
            <a:endParaRPr lang="en-US"/>
          </a:p>
        </p:txBody>
      </p:sp>
    </p:spTree>
    <p:extLst>
      <p:ext uri="{BB962C8B-B14F-4D97-AF65-F5344CB8AC3E}">
        <p14:creationId xmlns:p14="http://schemas.microsoft.com/office/powerpoint/2010/main" val="2660212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lgn="l">
              <a:buFont typeface="+mj-lt"/>
              <a:buAutoNum type="arabicPeriod" startAt="2"/>
            </a:pPr>
            <a:r>
              <a:rPr lang="en-US" sz="3200" b="1" smtClean="0">
                <a:latin typeface="Times New Roman" panose="02020603050405020304" pitchFamily="18" charset="0"/>
                <a:cs typeface="Times New Roman" panose="02020603050405020304" pitchFamily="18" charset="0"/>
              </a:rPr>
              <a:t>Đối tượng sử dụng chương trình</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73287" y="2057399"/>
            <a:ext cx="10018713" cy="1364673"/>
          </a:xfrm>
        </p:spPr>
        <p:txBody>
          <a:bodyPr>
            <a:normAutofit/>
          </a:bodyPr>
          <a:lstStyle/>
          <a:p>
            <a:r>
              <a:rPr lang="en-US" sz="2800" smtClean="0">
                <a:latin typeface="Times New Roman" panose="02020603050405020304" pitchFamily="18" charset="0"/>
                <a:cs typeface="Times New Roman" panose="02020603050405020304" pitchFamily="18" charset="0"/>
              </a:rPr>
              <a:t>Mọi người đều có thể sử dụng chương trình cho mục đích giải trí.</a:t>
            </a:r>
          </a:p>
          <a:p>
            <a:endParaRPr lang="en-US" sz="28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587" y="3685308"/>
            <a:ext cx="2479964" cy="2479964"/>
          </a:xfrm>
          <a:prstGeom prst="rect">
            <a:avLst/>
          </a:prstGeom>
        </p:spPr>
      </p:pic>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4</a:t>
            </a:fld>
            <a:endParaRPr lang="en-US"/>
          </a:p>
        </p:txBody>
      </p:sp>
    </p:spTree>
    <p:extLst>
      <p:ext uri="{BB962C8B-B14F-4D97-AF65-F5344CB8AC3E}">
        <p14:creationId xmlns:p14="http://schemas.microsoft.com/office/powerpoint/2010/main" val="2315252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104" y="345596"/>
            <a:ext cx="11361732" cy="1779333"/>
          </a:xfrm>
          <a:prstGeom prst="rect">
            <a:avLst/>
          </a:prstGeom>
        </p:spPr>
        <p:txBody>
          <a:bodyPr wrap="square">
            <a:spAutoFit/>
          </a:bodyPr>
          <a:lstStyle/>
          <a:p>
            <a:pPr marL="1350645">
              <a:lnSpc>
                <a:spcPct val="107000"/>
              </a:lnSpc>
              <a:spcAft>
                <a:spcPts val="800"/>
              </a:spcAft>
              <a:tabLst>
                <a:tab pos="1350645" algn="l"/>
              </a:tabLst>
            </a:pPr>
            <a:r>
              <a:rPr lang="en-US" smtClean="0">
                <a:latin typeface="Times New Roman" panose="02020603050405020304" pitchFamily="18" charset="0"/>
                <a:ea typeface="Calibri" panose="020F0502020204030204" pitchFamily="34" charset="0"/>
                <a:cs typeface="Times New Roman" panose="02020603050405020304" pitchFamily="18" charset="0"/>
              </a:rPr>
              <a:t>- Hàm </a:t>
            </a:r>
            <a:r>
              <a:rPr lang="en-US">
                <a:latin typeface="Times New Roman" panose="02020603050405020304" pitchFamily="18" charset="0"/>
                <a:ea typeface="Calibri" panose="020F0502020204030204" pitchFamily="34" charset="0"/>
                <a:cs typeface="Times New Roman" panose="02020603050405020304" pitchFamily="18" charset="0"/>
              </a:rPr>
              <a:t>xừ lý sự kiện khi click vào nút Chơi lại đã được Design trên Form. Hàm thực hiện duyệt hai vòng lặp for lồng nhau theo chiều dài và chiều rộng của bàn cờ, thực hiện gán toàn bộ thuộc tính Text của các button (ô cờ) bằng rỗng và gán giá trị 0 cho các phần tử trong mảng số nguyên a:</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gn="ctr">
              <a:lnSpc>
                <a:spcPct val="107000"/>
              </a:lnSpc>
              <a:spcAft>
                <a:spcPts val="800"/>
              </a:spcAft>
              <a:tabLst>
                <a:tab pos="1350645" algn="l"/>
              </a:tabLst>
            </a:pPr>
            <a:r>
              <a:rPr lang="en-US">
                <a:latin typeface="Times New Roman" panose="02020603050405020304" pitchFamily="18" charset="0"/>
                <a:ea typeface="Calibri" panose="020F0502020204030204" pitchFamily="34" charset="0"/>
                <a:cs typeface="Times New Roman" panose="02020603050405020304" pitchFamily="18" charset="0"/>
              </a:rPr>
              <a:t>buttonArray[i, j].Text </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mtClean="0">
                <a:latin typeface="Times New Roman" panose="02020603050405020304" pitchFamily="18" charset="0"/>
                <a:ea typeface="Calibri" panose="020F0502020204030204" pitchFamily="34" charset="0"/>
                <a:cs typeface="Times New Roman" panose="02020603050405020304" pitchFamily="18" charset="0"/>
              </a:rPr>
              <a:t>“”;</a:t>
            </a:r>
            <a:endParaRPr lang="en-US" smtClean="0">
              <a:latin typeface="Calibri" panose="020F0502020204030204" pitchFamily="34" charset="0"/>
              <a:ea typeface="Calibri" panose="020F0502020204030204" pitchFamily="34" charset="0"/>
              <a:cs typeface="Times New Roman" panose="02020603050405020304" pitchFamily="18" charset="0"/>
            </a:endParaRPr>
          </a:p>
          <a:p>
            <a:pPr marL="1350645" algn="ctr">
              <a:lnSpc>
                <a:spcPct val="107000"/>
              </a:lnSpc>
              <a:spcAft>
                <a:spcPts val="800"/>
              </a:spcAft>
              <a:tabLst>
                <a:tab pos="1350645" algn="l"/>
              </a:tabLst>
            </a:pPr>
            <a:r>
              <a:rPr lang="en-US" smtClean="0">
                <a:solidFill>
                  <a:srgbClr val="000000"/>
                </a:solidFill>
                <a:latin typeface="Times New Roman" panose="02020603050405020304" pitchFamily="18" charset="0"/>
                <a:ea typeface="Calibri" panose="020F0502020204030204" pitchFamily="34" charset="0"/>
              </a:rPr>
              <a:t>a[i</a:t>
            </a:r>
            <a:r>
              <a:rPr lang="en-US">
                <a:solidFill>
                  <a:srgbClr val="000000"/>
                </a:solidFill>
                <a:latin typeface="Times New Roman" panose="02020603050405020304" pitchFamily="18" charset="0"/>
                <a:ea typeface="Calibri" panose="020F0502020204030204" pitchFamily="34" charset="0"/>
              </a:rPr>
              <a:t>, j] = 0;</a:t>
            </a:r>
            <a:endParaRPr lang="en-US"/>
          </a:p>
        </p:txBody>
      </p:sp>
      <p:pic>
        <p:nvPicPr>
          <p:cNvPr id="5" name="Picture 4"/>
          <p:cNvPicPr/>
          <p:nvPr/>
        </p:nvPicPr>
        <p:blipFill>
          <a:blip r:embed="rId2"/>
          <a:stretch>
            <a:fillRect/>
          </a:stretch>
        </p:blipFill>
        <p:spPr>
          <a:xfrm>
            <a:off x="7612067" y="2202647"/>
            <a:ext cx="4425732" cy="3852336"/>
          </a:xfrm>
          <a:prstGeom prst="rect">
            <a:avLst/>
          </a:prstGeom>
        </p:spPr>
      </p:pic>
      <p:sp>
        <p:nvSpPr>
          <p:cNvPr id="7" name="Rectangle 6"/>
          <p:cNvSpPr/>
          <p:nvPr/>
        </p:nvSpPr>
        <p:spPr>
          <a:xfrm>
            <a:off x="6363970" y="6054983"/>
            <a:ext cx="5434180"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khi click vào button Chơi lại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2186395"/>
            <a:ext cx="7240005" cy="3865289"/>
          </a:xfrm>
          <a:prstGeom prst="rect">
            <a:avLst/>
          </a:prstGeom>
        </p:spPr>
        <p:txBody>
          <a:bodyPr wrap="square">
            <a:spAutoFit/>
          </a:bodyPr>
          <a:lstStyle/>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Sau khi thoát khỏi hai vòng lặp, hàm thực hiện thiết lập lại điểm số của hai người chơi về 0:</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xScore = 0;</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oScore = 0;</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Tiếp theo, thiết lập lại biến cờ checkNextTurnFlag về là 1 để khi bắt đầu ván mới thì nước cờ đi đầu tiên luôn là nước cờ X và gọi hàm hiển thị lượt chơi </a:t>
            </a: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showWhoIsNextTurn()</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checkNextTurnFlag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endParaRPr lang="en-US" smtClean="0">
              <a:latin typeface="Calibri" panose="020F0502020204030204" pitchFamily="34" charset="0"/>
              <a:ea typeface="Calibri" panose="020F0502020204030204" pitchFamily="34" charset="0"/>
              <a:cs typeface="Times New Roman" panose="02020603050405020304" pitchFamily="18" charset="0"/>
            </a:endParaRPr>
          </a:p>
          <a:p>
            <a:pPr marL="1350645">
              <a:lnSpc>
                <a:spcPct val="107000"/>
              </a:lnSpc>
              <a:spcAft>
                <a:spcPts val="800"/>
              </a:spcAft>
              <a:tabLst>
                <a:tab pos="1350645" algn="l"/>
              </a:tabLst>
            </a:pPr>
            <a:r>
              <a:rPr lang="en-US" smtClean="0">
                <a:solidFill>
                  <a:srgbClr val="000000"/>
                </a:solidFill>
                <a:latin typeface="Times New Roman" panose="02020603050405020304" pitchFamily="18" charset="0"/>
                <a:ea typeface="Calibri" panose="020F0502020204030204" pitchFamily="34" charset="0"/>
              </a:rPr>
              <a:t>Cuối </a:t>
            </a:r>
            <a:r>
              <a:rPr lang="en-US">
                <a:solidFill>
                  <a:srgbClr val="000000"/>
                </a:solidFill>
                <a:latin typeface="Times New Roman" panose="02020603050405020304" pitchFamily="18" charset="0"/>
                <a:ea typeface="Calibri" panose="020F0502020204030204" pitchFamily="34" charset="0"/>
              </a:rPr>
              <a:t>cùng, gọi hàm </a:t>
            </a:r>
            <a:r>
              <a:rPr lang="en-US" i="1">
                <a:solidFill>
                  <a:srgbClr val="000000"/>
                </a:solidFill>
                <a:latin typeface="Times New Roman" panose="02020603050405020304" pitchFamily="18" charset="0"/>
                <a:ea typeface="Calibri" panose="020F0502020204030204" pitchFamily="34" charset="0"/>
              </a:rPr>
              <a:t>enableAllButton()</a:t>
            </a:r>
            <a:r>
              <a:rPr lang="en-US">
                <a:solidFill>
                  <a:srgbClr val="000000"/>
                </a:solidFill>
                <a:latin typeface="Times New Roman" panose="02020603050405020304" pitchFamily="18" charset="0"/>
                <a:ea typeface="Calibri" panose="020F0502020204030204" pitchFamily="34" charset="0"/>
              </a:rPr>
              <a:t> để tái khởi động bàn cờ sau khi đã vô hiệu hóa bàn cờ bởi lượt thắng của người </a:t>
            </a:r>
            <a:r>
              <a:rPr lang="en-US">
                <a:solidFill>
                  <a:srgbClr val="000000"/>
                </a:solidFill>
                <a:latin typeface="Times New Roman" panose="02020603050405020304" pitchFamily="18" charset="0"/>
                <a:ea typeface="Calibri" panose="020F0502020204030204" pitchFamily="34" charset="0"/>
              </a:rPr>
              <a:t>chơi </a:t>
            </a:r>
            <a:r>
              <a:rPr lang="en-US" smtClean="0">
                <a:solidFill>
                  <a:srgbClr val="000000"/>
                </a:solidFill>
                <a:latin typeface="Times New Roman" panose="02020603050405020304" pitchFamily="18" charset="0"/>
                <a:ea typeface="Calibri" panose="020F0502020204030204" pitchFamily="34" charset="0"/>
              </a:rPr>
              <a:t>trước.</a:t>
            </a:r>
            <a:endParaRPr lang="en-US"/>
          </a:p>
        </p:txBody>
      </p:sp>
      <p:sp>
        <p:nvSpPr>
          <p:cNvPr id="16" name="Slide Number Placeholder 15"/>
          <p:cNvSpPr>
            <a:spLocks noGrp="1"/>
          </p:cNvSpPr>
          <p:nvPr>
            <p:ph type="sldNum" sz="quarter" idx="12"/>
          </p:nvPr>
        </p:nvSpPr>
        <p:spPr>
          <a:xfrm>
            <a:off x="107845" y="6248400"/>
            <a:ext cx="551167" cy="365125"/>
          </a:xfrm>
        </p:spPr>
        <p:txBody>
          <a:bodyPr/>
          <a:lstStyle/>
          <a:p>
            <a:fld id="{4F7B42AB-F97E-4EC8-83E9-9C588D335984}" type="slidenum">
              <a:rPr lang="en-US" smtClean="0"/>
              <a:t>40</a:t>
            </a:fld>
            <a:endParaRPr lang="en-US"/>
          </a:p>
        </p:txBody>
      </p:sp>
    </p:spTree>
    <p:extLst>
      <p:ext uri="{BB962C8B-B14F-4D97-AF65-F5344CB8AC3E}">
        <p14:creationId xmlns:p14="http://schemas.microsoft.com/office/powerpoint/2010/main" val="2947783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1306" y="995994"/>
            <a:ext cx="7938655" cy="1323439"/>
          </a:xfrm>
          <a:prstGeom prst="rect">
            <a:avLst/>
          </a:prstGeom>
        </p:spPr>
        <p:txBody>
          <a:bodyPr wrap="square">
            <a:spAutoFit/>
          </a:bodyPr>
          <a:lstStyle/>
          <a:p>
            <a:r>
              <a:rPr lang="en-US" sz="2000" smtClean="0">
                <a:solidFill>
                  <a:srgbClr val="000000"/>
                </a:solidFill>
                <a:latin typeface="Times New Roman" panose="02020603050405020304" pitchFamily="18" charset="0"/>
                <a:ea typeface="Calibri" panose="020F0502020204030204" pitchFamily="34" charset="0"/>
              </a:rPr>
              <a:t>- Hàm </a:t>
            </a:r>
            <a:r>
              <a:rPr lang="en-US" sz="2000">
                <a:solidFill>
                  <a:srgbClr val="000000"/>
                </a:solidFill>
                <a:latin typeface="Times New Roman" panose="02020603050405020304" pitchFamily="18" charset="0"/>
                <a:ea typeface="Calibri" panose="020F0502020204030204" pitchFamily="34" charset="0"/>
              </a:rPr>
              <a:t>xử lý sự kiện MouseEnter và MouseLeave của button Chơi lại. Khi chuột di chuyển đến phạm vi button Chơi lại, thuộc tính BackColor sẽ chuyển thành màu cam và chuyển thành màu trắng khi con trỏ chuột di chuyển ra khỏi phạm </a:t>
            </a:r>
            <a:r>
              <a:rPr lang="en-US" sz="2000">
                <a:solidFill>
                  <a:srgbClr val="000000"/>
                </a:solidFill>
                <a:latin typeface="Times New Roman" panose="02020603050405020304" pitchFamily="18" charset="0"/>
                <a:ea typeface="Calibri" panose="020F0502020204030204" pitchFamily="34" charset="0"/>
              </a:rPr>
              <a:t>vi </a:t>
            </a:r>
            <a:r>
              <a:rPr lang="en-US" sz="2000" smtClean="0">
                <a:solidFill>
                  <a:srgbClr val="000000"/>
                </a:solidFill>
                <a:latin typeface="Times New Roman" panose="02020603050405020304" pitchFamily="18" charset="0"/>
                <a:ea typeface="Calibri" panose="020F0502020204030204" pitchFamily="34" charset="0"/>
              </a:rPr>
              <a:t>button.</a:t>
            </a:r>
            <a:endParaRPr lang="en-US" sz="2000"/>
          </a:p>
        </p:txBody>
      </p:sp>
      <p:pic>
        <p:nvPicPr>
          <p:cNvPr id="5" name="Picture 4"/>
          <p:cNvPicPr/>
          <p:nvPr/>
        </p:nvPicPr>
        <p:blipFill>
          <a:blip r:embed="rId2"/>
          <a:stretch>
            <a:fillRect/>
          </a:stretch>
        </p:blipFill>
        <p:spPr>
          <a:xfrm>
            <a:off x="3680487" y="3003726"/>
            <a:ext cx="4900295" cy="1570990"/>
          </a:xfrm>
          <a:prstGeom prst="rect">
            <a:avLst/>
          </a:prstGeom>
        </p:spPr>
      </p:pic>
      <p:sp>
        <p:nvSpPr>
          <p:cNvPr id="7" name="Rectangle 6"/>
          <p:cNvSpPr/>
          <p:nvPr/>
        </p:nvSpPr>
        <p:spPr>
          <a:xfrm>
            <a:off x="1814945" y="4619863"/>
            <a:ext cx="7301345" cy="355803"/>
          </a:xfrm>
          <a:prstGeom prst="rect">
            <a:avLst/>
          </a:prstGeom>
        </p:spPr>
        <p:txBody>
          <a:bodyPr wrap="squar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MouseEnter và MouseLeave của button Chơi lại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41</a:t>
            </a:fld>
            <a:endParaRPr lang="en-US"/>
          </a:p>
        </p:txBody>
      </p:sp>
    </p:spTree>
    <p:extLst>
      <p:ext uri="{BB962C8B-B14F-4D97-AF65-F5344CB8AC3E}">
        <p14:creationId xmlns:p14="http://schemas.microsoft.com/office/powerpoint/2010/main" val="4294550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234" y="288001"/>
            <a:ext cx="6733311" cy="2649059"/>
          </a:xfrm>
          <a:prstGeom prst="rect">
            <a:avLst/>
          </a:prstGeom>
        </p:spPr>
        <p:txBody>
          <a:bodyPr wrap="square">
            <a:spAutoFit/>
          </a:bodyPr>
          <a:lstStyle/>
          <a:p>
            <a:pPr marL="1350645">
              <a:lnSpc>
                <a:spcPct val="107000"/>
              </a:lnSpc>
              <a:spcAft>
                <a:spcPts val="800"/>
              </a:spcAft>
              <a:tabLst>
                <a:tab pos="1350645" algn="l"/>
              </a:tabLst>
            </a:pPr>
            <a:r>
              <a:rPr lang="en-US" smtClean="0">
                <a:latin typeface="Times New Roman" panose="02020603050405020304" pitchFamily="18" charset="0"/>
                <a:ea typeface="Calibri" panose="020F0502020204030204" pitchFamily="34" charset="0"/>
                <a:cs typeface="Times New Roman" panose="02020603050405020304" pitchFamily="18" charset="0"/>
              </a:rPr>
              <a:t>- Hàm </a:t>
            </a:r>
            <a:r>
              <a:rPr lang="en-US">
                <a:latin typeface="Times New Roman" panose="02020603050405020304" pitchFamily="18" charset="0"/>
                <a:ea typeface="Calibri" panose="020F0502020204030204" pitchFamily="34" charset="0"/>
                <a:cs typeface="Times New Roman" panose="02020603050405020304" pitchFamily="18" charset="0"/>
              </a:rPr>
              <a:t>xừ lý sự kiện khi click vào button Tiếp tục đã được Design trên Form. Hàm thực hiện duyệt hai vòng lặp for lồng nhau theo chiều dài và chiều rộng của bàn cờ thực hiện gán toàn bộ thuộc tính Text của các button (ô cờ) bằng rỗng và gán giá trị 0 cho các phần tử trong mảng số nguyên a:</a:t>
            </a:r>
            <a:endParaRPr lang="en-US">
              <a:latin typeface="Calibri" panose="020F0502020204030204" pitchFamily="34" charset="0"/>
              <a:ea typeface="Calibri" panose="020F0502020204030204" pitchFamily="34" charset="0"/>
              <a:cs typeface="Times New Roman" panose="02020603050405020304" pitchFamily="18" charset="0"/>
            </a:endParaRPr>
          </a:p>
          <a:p>
            <a:pPr marL="1350645" algn="ctr">
              <a:lnSpc>
                <a:spcPct val="107000"/>
              </a:lnSpc>
              <a:spcAft>
                <a:spcPts val="800"/>
              </a:spcAft>
              <a:tabLst>
                <a:tab pos="1350645" algn="l"/>
              </a:tabLst>
            </a:pPr>
            <a:r>
              <a:rPr lang="en-US">
                <a:latin typeface="Times New Roman" panose="02020603050405020304" pitchFamily="18" charset="0"/>
                <a:ea typeface="Calibri" panose="020F0502020204030204" pitchFamily="34" charset="0"/>
                <a:cs typeface="Times New Roman" panose="02020603050405020304" pitchFamily="18" charset="0"/>
              </a:rPr>
              <a:t>buttonArray[i, j].Text = “”;</a:t>
            </a:r>
            <a:endParaRPr lang="en-US">
              <a:latin typeface="Calibri" panose="020F0502020204030204" pitchFamily="34" charset="0"/>
              <a:ea typeface="Calibri" panose="020F0502020204030204" pitchFamily="34" charset="0"/>
              <a:cs typeface="Times New Roman" panose="02020603050405020304" pitchFamily="18" charset="0"/>
            </a:endParaRPr>
          </a:p>
          <a:p>
            <a:pPr algn="ctr"/>
            <a:r>
              <a:rPr lang="en-US">
                <a:solidFill>
                  <a:srgbClr val="000000"/>
                </a:solidFill>
                <a:latin typeface="Times New Roman" panose="02020603050405020304" pitchFamily="18" charset="0"/>
                <a:ea typeface="Calibri" panose="020F0502020204030204" pitchFamily="34" charset="0"/>
              </a:rPr>
              <a:t>	</a:t>
            </a:r>
            <a:r>
              <a:rPr lang="en-US" smtClean="0">
                <a:solidFill>
                  <a:srgbClr val="000000"/>
                </a:solidFill>
                <a:latin typeface="Times New Roman" panose="02020603050405020304" pitchFamily="18" charset="0"/>
                <a:ea typeface="Calibri" panose="020F0502020204030204" pitchFamily="34" charset="0"/>
              </a:rPr>
              <a:t>a[i</a:t>
            </a:r>
            <a:r>
              <a:rPr lang="en-US">
                <a:solidFill>
                  <a:srgbClr val="000000"/>
                </a:solidFill>
                <a:latin typeface="Times New Roman" panose="02020603050405020304" pitchFamily="18" charset="0"/>
                <a:ea typeface="Calibri" panose="020F0502020204030204" pitchFamily="34" charset="0"/>
              </a:rPr>
              <a:t>, j] = 0;</a:t>
            </a:r>
            <a:endParaRPr lang="en-US"/>
          </a:p>
        </p:txBody>
      </p:sp>
      <p:pic>
        <p:nvPicPr>
          <p:cNvPr id="6" name="Picture 5"/>
          <p:cNvPicPr/>
          <p:nvPr/>
        </p:nvPicPr>
        <p:blipFill>
          <a:blip r:embed="rId2"/>
          <a:stretch>
            <a:fillRect/>
          </a:stretch>
        </p:blipFill>
        <p:spPr>
          <a:xfrm>
            <a:off x="7313930" y="288001"/>
            <a:ext cx="4574540" cy="3455670"/>
          </a:xfrm>
          <a:prstGeom prst="rect">
            <a:avLst/>
          </a:prstGeom>
        </p:spPr>
      </p:pic>
      <p:sp>
        <p:nvSpPr>
          <p:cNvPr id="8" name="Rectangle 7"/>
          <p:cNvSpPr/>
          <p:nvPr/>
        </p:nvSpPr>
        <p:spPr>
          <a:xfrm>
            <a:off x="6158700" y="3743671"/>
            <a:ext cx="5416418"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khi click vào button Tiếp tục</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63234" y="4378359"/>
            <a:ext cx="6096000" cy="1870512"/>
          </a:xfrm>
          <a:prstGeom prst="rect">
            <a:avLst/>
          </a:prstGeom>
        </p:spPr>
        <p:txBody>
          <a:bodyPr>
            <a:spAutoFit/>
          </a:bodyPr>
          <a:lstStyle/>
          <a:p>
            <a:pPr marL="1350645">
              <a:lnSpc>
                <a:spcPct val="107000"/>
              </a:lnSpc>
              <a:spcAft>
                <a:spcPts val="800"/>
              </a:spcAft>
              <a:tabLst>
                <a:tab pos="1350645" algn="l"/>
              </a:tabLst>
            </a:pP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xử lý sự kiện MouseEnter và MouseLeave của button Tiếp tục. Khi chuột di chuyển đến phạm vi button Tiếp tục, thuộc tính BackColor sẽ chuyển thành màu cam và chuyển thành màu trắng khi con trỏ chuột di chuyển ra khỏi phạm </a:t>
            </a:r>
            <a:r>
              <a:rPr lang="en-US">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 </a:t>
            </a:r>
            <a:r>
              <a:rPr lang="en-US"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button.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3"/>
          <a:stretch>
            <a:fillRect/>
          </a:stretch>
        </p:blipFill>
        <p:spPr>
          <a:xfrm>
            <a:off x="7055485" y="4378359"/>
            <a:ext cx="4832985" cy="1578610"/>
          </a:xfrm>
          <a:prstGeom prst="rect">
            <a:avLst/>
          </a:prstGeom>
        </p:spPr>
      </p:pic>
      <p:sp>
        <p:nvSpPr>
          <p:cNvPr id="13" name="Rectangle 12"/>
          <p:cNvSpPr/>
          <p:nvPr/>
        </p:nvSpPr>
        <p:spPr>
          <a:xfrm>
            <a:off x="5792470" y="5991980"/>
            <a:ext cx="6096000" cy="606256"/>
          </a:xfrm>
          <a:prstGeom prst="rect">
            <a:avLst/>
          </a:prstGeom>
        </p:spPr>
        <p:txBody>
          <a:bodyPr>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MouseEnter và MouseLeave của button Tiếp tục</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20" name="Slide Number Placeholder 19"/>
          <p:cNvSpPr>
            <a:spLocks noGrp="1"/>
          </p:cNvSpPr>
          <p:nvPr>
            <p:ph type="sldNum" sz="quarter" idx="12"/>
          </p:nvPr>
        </p:nvSpPr>
        <p:spPr>
          <a:xfrm>
            <a:off x="107845" y="6248400"/>
            <a:ext cx="551167" cy="365125"/>
          </a:xfrm>
        </p:spPr>
        <p:txBody>
          <a:bodyPr/>
          <a:lstStyle/>
          <a:p>
            <a:fld id="{4F7B42AB-F97E-4EC8-83E9-9C588D335984}" type="slidenum">
              <a:rPr lang="en-US" smtClean="0"/>
              <a:t>42</a:t>
            </a:fld>
            <a:endParaRPr lang="en-US"/>
          </a:p>
        </p:txBody>
      </p:sp>
    </p:spTree>
    <p:extLst>
      <p:ext uri="{BB962C8B-B14F-4D97-AF65-F5344CB8AC3E}">
        <p14:creationId xmlns:p14="http://schemas.microsoft.com/office/powerpoint/2010/main" val="4560575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712" y="808279"/>
            <a:ext cx="6096000" cy="1409617"/>
          </a:xfrm>
          <a:prstGeom prst="rect">
            <a:avLst/>
          </a:prstGeom>
        </p:spPr>
        <p:txBody>
          <a:bodyPr>
            <a:spAutoFit/>
          </a:bodyPr>
          <a:lstStyle/>
          <a:p>
            <a:pPr marL="1350645">
              <a:lnSpc>
                <a:spcPct val="107000"/>
              </a:lnSpc>
              <a:spcAft>
                <a:spcPts val="800"/>
              </a:spcAft>
              <a:tabLst>
                <a:tab pos="1350645" algn="l"/>
              </a:tabLst>
            </a:pPr>
            <a:r>
              <a:rPr lang="en-US" sz="2000" smtClean="0">
                <a:latin typeface="Times New Roman" panose="02020603050405020304" pitchFamily="18" charset="0"/>
                <a:ea typeface="Calibri" panose="020F0502020204030204" pitchFamily="34" charset="0"/>
                <a:cs typeface="Times New Roman" panose="02020603050405020304" pitchFamily="18" charset="0"/>
              </a:rPr>
              <a:t>- Hàm </a:t>
            </a:r>
            <a:r>
              <a:rPr lang="en-US" sz="2000">
                <a:latin typeface="Times New Roman" panose="02020603050405020304" pitchFamily="18" charset="0"/>
                <a:ea typeface="Calibri" panose="020F0502020204030204" pitchFamily="34" charset="0"/>
                <a:cs typeface="Times New Roman" panose="02020603050405020304" pitchFamily="18" charset="0"/>
              </a:rPr>
              <a:t>xừ lý sự kiện khi click vào button Trở về đã được Design trên Form. Hàm thực hiện gọi Form0 (Màn hình giao diện Menu) và ẩn đi Form1 </a:t>
            </a:r>
            <a:r>
              <a:rPr lang="en-US" sz="2000">
                <a:latin typeface="Times New Roman" panose="02020603050405020304" pitchFamily="18" charset="0"/>
                <a:ea typeface="Calibri" panose="020F0502020204030204" pitchFamily="34" charset="0"/>
                <a:cs typeface="Times New Roman" panose="02020603050405020304" pitchFamily="18" charset="0"/>
              </a:rPr>
              <a:t>hiện </a:t>
            </a:r>
            <a:r>
              <a:rPr lang="en-US" sz="2000" smtClean="0">
                <a:latin typeface="Times New Roman" panose="02020603050405020304" pitchFamily="18" charset="0"/>
                <a:ea typeface="Calibri" panose="020F0502020204030204" pitchFamily="34" charset="0"/>
                <a:cs typeface="Times New Roman" panose="02020603050405020304" pitchFamily="18" charset="0"/>
              </a:rPr>
              <a:t>tại.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6914313" y="884727"/>
            <a:ext cx="4736465" cy="1303655"/>
          </a:xfrm>
          <a:prstGeom prst="rect">
            <a:avLst/>
          </a:prstGeom>
        </p:spPr>
      </p:pic>
      <p:sp>
        <p:nvSpPr>
          <p:cNvPr id="7" name="Rectangle 6"/>
          <p:cNvSpPr/>
          <p:nvPr/>
        </p:nvSpPr>
        <p:spPr>
          <a:xfrm>
            <a:off x="5864204" y="2188382"/>
            <a:ext cx="5284973"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khi click vào button Trở về</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420168" y="3265380"/>
            <a:ext cx="6096000" cy="2051972"/>
          </a:xfrm>
          <a:prstGeom prst="rect">
            <a:avLst/>
          </a:prstGeom>
        </p:spPr>
        <p:txBody>
          <a:bodyPr>
            <a:spAutoFit/>
          </a:bodyPr>
          <a:lstStyle/>
          <a:p>
            <a:pPr marL="1350645">
              <a:lnSpc>
                <a:spcPct val="107000"/>
              </a:lnSpc>
              <a:spcAft>
                <a:spcPts val="800"/>
              </a:spcAft>
              <a:tabLst>
                <a:tab pos="1350645" algn="l"/>
              </a:tabLs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xử lý sự kiện MouseEnter và MouseLeave của button Trở về. Khi chuột di chuyển đến phạm vi button Trở về, thuộc tính BackColor sẽ chuyển thành màu xám và chuyển thành màu trắng khi con trỏ chuột di chuyển ra khỏi phạm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button.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3"/>
          <a:stretch>
            <a:fillRect/>
          </a:stretch>
        </p:blipFill>
        <p:spPr>
          <a:xfrm>
            <a:off x="6715240" y="3463326"/>
            <a:ext cx="5134610" cy="1656080"/>
          </a:xfrm>
          <a:prstGeom prst="rect">
            <a:avLst/>
          </a:prstGeom>
        </p:spPr>
      </p:pic>
      <p:sp>
        <p:nvSpPr>
          <p:cNvPr id="12" name="Rectangle 11"/>
          <p:cNvSpPr/>
          <p:nvPr/>
        </p:nvSpPr>
        <p:spPr>
          <a:xfrm>
            <a:off x="5554778" y="5119406"/>
            <a:ext cx="6096000" cy="606256"/>
          </a:xfrm>
          <a:prstGeom prst="rect">
            <a:avLst/>
          </a:prstGeom>
        </p:spPr>
        <p:txBody>
          <a:bodyPr>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MouseEnter và MouseLeave của button Trở về</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9" name="Slide Number Placeholder 18"/>
          <p:cNvSpPr>
            <a:spLocks noGrp="1"/>
          </p:cNvSpPr>
          <p:nvPr>
            <p:ph type="sldNum" sz="quarter" idx="12"/>
          </p:nvPr>
        </p:nvSpPr>
        <p:spPr>
          <a:xfrm>
            <a:off x="107845" y="6248400"/>
            <a:ext cx="551167" cy="365125"/>
          </a:xfrm>
        </p:spPr>
        <p:txBody>
          <a:bodyPr/>
          <a:lstStyle/>
          <a:p>
            <a:fld id="{4F7B42AB-F97E-4EC8-83E9-9C588D335984}" type="slidenum">
              <a:rPr lang="en-US" smtClean="0"/>
              <a:t>43</a:t>
            </a:fld>
            <a:endParaRPr lang="en-US"/>
          </a:p>
        </p:txBody>
      </p:sp>
    </p:spTree>
    <p:extLst>
      <p:ext uri="{BB962C8B-B14F-4D97-AF65-F5344CB8AC3E}">
        <p14:creationId xmlns:p14="http://schemas.microsoft.com/office/powerpoint/2010/main" val="2276645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6909" y="1292618"/>
            <a:ext cx="9143999" cy="1738938"/>
          </a:xfrm>
          <a:prstGeom prst="rect">
            <a:avLst/>
          </a:prstGeom>
        </p:spPr>
        <p:txBody>
          <a:bodyPr wrap="square">
            <a:spAutoFit/>
          </a:bodyPr>
          <a:lstStyle/>
          <a:p>
            <a:pPr marL="1350645">
              <a:lnSpc>
                <a:spcPct val="107000"/>
              </a:lnSpc>
              <a:spcAft>
                <a:spcPts val="800"/>
              </a:spcAft>
              <a:tabLst>
                <a:tab pos="1350645" algn="l"/>
              </a:tabLs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xử lý sự kiện Form được load lên lần đầu, thực hiện gọi các hàm: khởi tạo bàn cờ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initButtonArray(),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khởi tạo mảng số nguyên ứng với giá trị tại các ô cờ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initIntArray(),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hiển thị lượt chơi của người chơi (mặc định X chơi đầu tiên)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showWhoIsNextTurn(),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thiết lập điểm số ban đầu cho hai người chơi </a:t>
            </a:r>
            <a:r>
              <a:rPr lang="en-US" sz="20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setScoreWhenStart().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4168053" y="3589193"/>
            <a:ext cx="4105275" cy="1314450"/>
          </a:xfrm>
          <a:prstGeom prst="rect">
            <a:avLst/>
          </a:prstGeom>
        </p:spPr>
      </p:pic>
      <p:sp>
        <p:nvSpPr>
          <p:cNvPr id="7" name="Rectangle 6"/>
          <p:cNvSpPr/>
          <p:nvPr/>
        </p:nvSpPr>
        <p:spPr>
          <a:xfrm>
            <a:off x="3518942" y="4903643"/>
            <a:ext cx="3962623"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xử lý sự kiện Form load</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44</a:t>
            </a:fld>
            <a:endParaRPr lang="en-US"/>
          </a:p>
        </p:txBody>
      </p:sp>
    </p:spTree>
    <p:extLst>
      <p:ext uri="{BB962C8B-B14F-4D97-AF65-F5344CB8AC3E}">
        <p14:creationId xmlns:p14="http://schemas.microsoft.com/office/powerpoint/2010/main" val="2521423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2855" y="256308"/>
            <a:ext cx="9488489" cy="3082637"/>
          </a:xfrm>
        </p:spPr>
        <p:txBody>
          <a:bodyPr>
            <a:normAutofit/>
          </a:bodyPr>
          <a:lstStyle/>
          <a:p>
            <a:r>
              <a:rPr lang="en-US" smtClean="0">
                <a:latin typeface="Times New Roman" panose="02020603050405020304" pitchFamily="18" charset="0"/>
                <a:cs typeface="Times New Roman" panose="02020603050405020304" pitchFamily="18" charset="0"/>
              </a:rPr>
              <a:t>Form2</a:t>
            </a:r>
          </a:p>
          <a:p>
            <a:pPr marL="0" indent="0">
              <a:buNone/>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 hàm thành viên trong Form2 có tên và chức năng tương tự các hàm thành viên trong Form1. Ở Form2, điểm khác biệt duy nhất là trong các hàm có duyệt hai vòng lặp for lồng nhau thì độ dài của chiều rộng và chiều cao của bàn cờ đều là 3 vì bàn cờ ở chế độ chơi Hiện đại có kích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thước </a:t>
            </a:r>
            <a:r>
              <a:rPr lang="en-US" sz="2000" b="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3x3</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6641592" y="2789095"/>
            <a:ext cx="4133850" cy="2609850"/>
          </a:xfrm>
          <a:prstGeom prst="rect">
            <a:avLst/>
          </a:prstGeom>
        </p:spPr>
      </p:pic>
      <p:sp>
        <p:nvSpPr>
          <p:cNvPr id="8" name="Rectangle 7"/>
          <p:cNvSpPr/>
          <p:nvPr/>
        </p:nvSpPr>
        <p:spPr>
          <a:xfrm>
            <a:off x="3976253" y="5398945"/>
            <a:ext cx="7716981" cy="606256"/>
          </a:xfrm>
          <a:prstGeom prst="rect">
            <a:avLst/>
          </a:prstGeom>
        </p:spPr>
        <p:txBody>
          <a:bodyPr wrap="squar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Hai vòng lặp for lồng nhau trong hàm initIntArray(), chỉ số index i, j chỉ duyệt từ 0 đến 3 thay vì duyệt đến 19 và 23 như ở Form1</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45</a:t>
            </a:fld>
            <a:endParaRPr lang="en-US"/>
          </a:p>
        </p:txBody>
      </p:sp>
    </p:spTree>
    <p:extLst>
      <p:ext uri="{BB962C8B-B14F-4D97-AF65-F5344CB8AC3E}">
        <p14:creationId xmlns:p14="http://schemas.microsoft.com/office/powerpoint/2010/main" val="31163877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7091" y="811657"/>
            <a:ext cx="6830291" cy="1738938"/>
          </a:xfrm>
          <a:prstGeom prst="rect">
            <a:avLst/>
          </a:prstGeom>
        </p:spPr>
        <p:txBody>
          <a:bodyPr wrap="square">
            <a:spAutoFit/>
          </a:bodyPr>
          <a:lstStyle/>
          <a:p>
            <a:pPr marL="1350645">
              <a:lnSpc>
                <a:spcPct val="107000"/>
              </a:lnSpc>
              <a:spcAft>
                <a:spcPts val="800"/>
              </a:spcAft>
              <a:tabLst>
                <a:tab pos="135064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Trong Form2, xuất hiện thêm một hàm mới có chức năng kiểm tra xem nước cờ hai bên có hòa nhau hay không. Vì số lượng ô cờ chỉ là 9 nên sẽ có trường hợp hai người đã đi hết các ô cờ nhưng vẫn chưa tìm ra người chiến thắng.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77091" y="2866618"/>
            <a:ext cx="6830291" cy="3056221"/>
          </a:xfrm>
          <a:prstGeom prst="rect">
            <a:avLst/>
          </a:prstGeom>
        </p:spPr>
        <p:txBody>
          <a:bodyPr wrap="square">
            <a:spAutoFit/>
          </a:bodyPr>
          <a:lstStyle/>
          <a:p>
            <a:pPr marL="1350645">
              <a:lnSpc>
                <a:spcPct val="107000"/>
              </a:lnSpc>
              <a:spcAft>
                <a:spcPts val="800"/>
              </a:spcAft>
              <a:tabLst>
                <a:tab pos="1350645" algn="l"/>
              </a:tabLst>
            </a:pP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Biến cờ checkDrawFlag được khai báo toàn cục và được gán mặc định là 1 tức là hòa. Vị trí đặt biến cờ này là ở các hàm kiểm tra trường hợp nước cờ thắng theo các hướng dọc, ngang, chéo trái, chéo phải. Nếu trường hợp nước cờ thỏa mãn các điều kiện ràng buộc kiểm tra theo các hướng trên (tức là một trong hai bên đã thắng) thì biến cờ checkDrawFlag được gán bằng 0 (tức là hai bên không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hòa</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7747289" y="1191689"/>
            <a:ext cx="3790950" cy="3682365"/>
          </a:xfrm>
          <a:prstGeom prst="rect">
            <a:avLst/>
          </a:prstGeom>
        </p:spPr>
      </p:pic>
      <p:sp>
        <p:nvSpPr>
          <p:cNvPr id="10" name="Rectangle 9"/>
          <p:cNvSpPr/>
          <p:nvPr/>
        </p:nvSpPr>
        <p:spPr>
          <a:xfrm>
            <a:off x="5860470" y="4874054"/>
            <a:ext cx="6096000" cy="1237070"/>
          </a:xfrm>
          <a:prstGeom prst="rect">
            <a:avLst/>
          </a:prstGeom>
        </p:spPr>
        <p:txBody>
          <a:bodyPr>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Đặt biến cờ trong hàm ktNgangPhai(i, j, </a:t>
            </a: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countNgang</a:t>
            </a: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i="1">
                <a:solidFill>
                  <a:srgbClr val="000000"/>
                </a:solidFill>
                <a:latin typeface="Times New Roman" panose="02020603050405020304" pitchFamily="18" charset="0"/>
                <a:ea typeface="Calibri" panose="020F0502020204030204" pitchFamily="34" charset="0"/>
              </a:rPr>
              <a:t>Và tương tự trong các hàm kiểm tra nước cờ thắng theo các hướng khác</a:t>
            </a:r>
            <a:endParaRPr lang="en-US" sz="1600"/>
          </a:p>
          <a:p>
            <a:pPr marL="1350645" algn="ctr">
              <a:lnSpc>
                <a:spcPct val="107000"/>
              </a:lnSpc>
              <a:spcAft>
                <a:spcPts val="800"/>
              </a:spcAft>
              <a:tabLst>
                <a:tab pos="1350645" algn="l"/>
              </a:tabLst>
            </a:pP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20" name="Slide Number Placeholder 19"/>
          <p:cNvSpPr>
            <a:spLocks noGrp="1"/>
          </p:cNvSpPr>
          <p:nvPr>
            <p:ph type="sldNum" sz="quarter" idx="12"/>
          </p:nvPr>
        </p:nvSpPr>
        <p:spPr>
          <a:xfrm>
            <a:off x="107845" y="6248400"/>
            <a:ext cx="551167" cy="365125"/>
          </a:xfrm>
        </p:spPr>
        <p:txBody>
          <a:bodyPr/>
          <a:lstStyle/>
          <a:p>
            <a:fld id="{4F7B42AB-F97E-4EC8-83E9-9C588D335984}" type="slidenum">
              <a:rPr lang="en-US" smtClean="0"/>
              <a:t>46</a:t>
            </a:fld>
            <a:endParaRPr lang="en-US"/>
          </a:p>
        </p:txBody>
      </p:sp>
    </p:spTree>
    <p:extLst>
      <p:ext uri="{BB962C8B-B14F-4D97-AF65-F5344CB8AC3E}">
        <p14:creationId xmlns:p14="http://schemas.microsoft.com/office/powerpoint/2010/main" val="2596706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927" y="867933"/>
            <a:ext cx="10945091" cy="1277850"/>
          </a:xfrm>
          <a:prstGeom prst="rect">
            <a:avLst/>
          </a:prstGeom>
        </p:spPr>
        <p:txBody>
          <a:bodyPr wrap="square">
            <a:spAutoFit/>
          </a:bodyPr>
          <a:lstStyle/>
          <a:p>
            <a:pPr marL="1350645">
              <a:lnSpc>
                <a:spcPct val="107000"/>
              </a:lnSpc>
              <a:spcAft>
                <a:spcPts val="800"/>
              </a:spcAft>
              <a:tabLst>
                <a:tab pos="1350645" algn="l"/>
              </a:tabLst>
            </a:pPr>
            <a:r>
              <a:rPr lang="en-US" sz="24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Hàm </a:t>
            </a:r>
            <a:r>
              <a:rPr 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sẽ duyệt các ô cờ, kiểm tra nếu tất cả các ô cờ đều khác rỗng (tức là a[i, j] khác 0) thì tăng countDraw lên 1 đơn vị. Đến khi countDraw = 9 và biến cờ checkDrawFlag = 1 thì chương trình hiển thị thông báo “</a:t>
            </a:r>
            <a:r>
              <a:rPr 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Draw</a:t>
            </a:r>
            <a:r>
              <a:rPr lang="en-US" sz="24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4421109" y="2524558"/>
            <a:ext cx="3486049" cy="3405187"/>
          </a:xfrm>
          <a:prstGeom prst="rect">
            <a:avLst/>
          </a:prstGeom>
        </p:spPr>
      </p:pic>
      <p:sp>
        <p:nvSpPr>
          <p:cNvPr id="7" name="Rectangle 6"/>
          <p:cNvSpPr/>
          <p:nvPr/>
        </p:nvSpPr>
        <p:spPr>
          <a:xfrm>
            <a:off x="3006779" y="5929745"/>
            <a:ext cx="4900379"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Hàm kiểm tra nước cờ có hòa hay không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7" name="Slide Number Placeholder 16"/>
          <p:cNvSpPr>
            <a:spLocks noGrp="1"/>
          </p:cNvSpPr>
          <p:nvPr>
            <p:ph type="sldNum" sz="quarter" idx="12"/>
          </p:nvPr>
        </p:nvSpPr>
        <p:spPr>
          <a:xfrm>
            <a:off x="107845" y="6248400"/>
            <a:ext cx="551167" cy="365125"/>
          </a:xfrm>
        </p:spPr>
        <p:txBody>
          <a:bodyPr/>
          <a:lstStyle/>
          <a:p>
            <a:fld id="{4F7B42AB-F97E-4EC8-83E9-9C588D335984}" type="slidenum">
              <a:rPr lang="en-US" smtClean="0"/>
              <a:t>47</a:t>
            </a:fld>
            <a:endParaRPr lang="en-US"/>
          </a:p>
        </p:txBody>
      </p:sp>
    </p:spTree>
    <p:extLst>
      <p:ext uri="{BB962C8B-B14F-4D97-AF65-F5344CB8AC3E}">
        <p14:creationId xmlns:p14="http://schemas.microsoft.com/office/powerpoint/2010/main" val="33834194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909" y="1902899"/>
            <a:ext cx="6622473" cy="1673022"/>
          </a:xfrm>
          <a:prstGeom prst="rect">
            <a:avLst/>
          </a:prstGeom>
        </p:spPr>
        <p:txBody>
          <a:bodyPr wrap="square">
            <a:spAutoFit/>
          </a:bodyPr>
          <a:lstStyle/>
          <a:p>
            <a:pPr marL="1350645">
              <a:lnSpc>
                <a:spcPct val="107000"/>
              </a:lnSpc>
              <a:spcAft>
                <a:spcPts val="800"/>
              </a:spcAft>
              <a:tabLst>
                <a:tab pos="1350645" algn="l"/>
              </a:tabLst>
            </a:pPr>
            <a:r>
              <a:rPr 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Vị trí đặt hàm </a:t>
            </a:r>
            <a:r>
              <a:rPr lang="en-US" sz="24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checkDrawFlag() </a:t>
            </a:r>
            <a:r>
              <a:rPr 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là bên trong hàm xử lý sự kiện khi người chơi đánh một nước cờ </a:t>
            </a:r>
            <a:r>
              <a:rPr lang="en-US" sz="24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button_Click(object sender, MouseEventArgs </a:t>
            </a:r>
            <a:r>
              <a:rPr lang="en-US" sz="24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a:t>
            </a:r>
            <a:r>
              <a:rPr lang="en-US" sz="24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530061" y="153873"/>
            <a:ext cx="4066194" cy="3387212"/>
          </a:xfrm>
          <a:prstGeom prst="rect">
            <a:avLst/>
          </a:prstGeom>
        </p:spPr>
      </p:pic>
      <p:pic>
        <p:nvPicPr>
          <p:cNvPr id="6" name="Picture 5"/>
          <p:cNvPicPr/>
          <p:nvPr/>
        </p:nvPicPr>
        <p:blipFill>
          <a:blip r:embed="rId3"/>
          <a:stretch>
            <a:fillRect/>
          </a:stretch>
        </p:blipFill>
        <p:spPr>
          <a:xfrm>
            <a:off x="7530061" y="3541085"/>
            <a:ext cx="4066194" cy="2989896"/>
          </a:xfrm>
          <a:prstGeom prst="rect">
            <a:avLst/>
          </a:prstGeom>
        </p:spPr>
      </p:pic>
      <p:sp>
        <p:nvSpPr>
          <p:cNvPr id="8" name="Rectangle 7"/>
          <p:cNvSpPr/>
          <p:nvPr/>
        </p:nvSpPr>
        <p:spPr>
          <a:xfrm>
            <a:off x="5056909" y="6474487"/>
            <a:ext cx="7135091" cy="355803"/>
          </a:xfrm>
          <a:prstGeom prst="rect">
            <a:avLst/>
          </a:prstGeom>
        </p:spPr>
        <p:txBody>
          <a:bodyPr wrap="square">
            <a:spAutoFit/>
          </a:bodyPr>
          <a:lstStyle/>
          <a:p>
            <a:pPr marL="1350645" algn="ctr">
              <a:lnSpc>
                <a:spcPct val="107000"/>
              </a:lnSpc>
              <a:spcAft>
                <a:spcPts val="800"/>
              </a:spcAft>
              <a:tabLst>
                <a:tab pos="1350645"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Hàm xử lý sự kiện khi người chơi đánh nước cờ vào một ô cờ bất kỳ</a:t>
            </a:r>
            <a:r>
              <a:rPr lang="en-US" sz="1600">
                <a:latin typeface="Times New Roman" panose="02020603050405020304" pitchFamily="18" charset="0"/>
                <a:ea typeface="Calibri" panose="020F0502020204030204" pitchFamily="34" charset="0"/>
                <a:cs typeface="Times New Roman" panose="02020603050405020304" pitchFamily="18" charset="0"/>
              </a:rPr>
              <a:t> </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48</a:t>
            </a:fld>
            <a:endParaRPr lang="en-US"/>
          </a:p>
        </p:txBody>
      </p:sp>
    </p:spTree>
    <p:extLst>
      <p:ext uri="{BB962C8B-B14F-4D97-AF65-F5344CB8AC3E}">
        <p14:creationId xmlns:p14="http://schemas.microsoft.com/office/powerpoint/2010/main" val="1710795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419" y="284018"/>
            <a:ext cx="10018713" cy="1752599"/>
          </a:xfrm>
        </p:spPr>
        <p:txBody>
          <a:bodyPr/>
          <a:lstStyle/>
          <a:p>
            <a:pPr marL="857250" indent="-857250" algn="l">
              <a:buFont typeface="+mj-lt"/>
              <a:buAutoNum type="romanUcPeriod" startAt="4"/>
            </a:pPr>
            <a:r>
              <a:rPr lang="en-US" b="1" smtClean="0">
                <a:latin typeface="Times New Roman" panose="02020603050405020304" pitchFamily="18" charset="0"/>
                <a:cs typeface="Times New Roman" panose="02020603050405020304" pitchFamily="18" charset="0"/>
              </a:rPr>
              <a:t>Phần kết quả</a:t>
            </a:r>
            <a:br>
              <a:rPr lang="en-US" b="1" smtClean="0">
                <a:latin typeface="Times New Roman" panose="02020603050405020304" pitchFamily="18" charset="0"/>
                <a:cs typeface="Times New Roman" panose="02020603050405020304" pitchFamily="18" charset="0"/>
              </a:rPr>
            </a:br>
            <a:r>
              <a:rPr lang="en-US" sz="3600" b="1" smtClean="0">
                <a:latin typeface="Times New Roman" panose="02020603050405020304" pitchFamily="18" charset="0"/>
                <a:cs typeface="Times New Roman" panose="02020603050405020304" pitchFamily="18" charset="0"/>
              </a:rPr>
              <a:t>1.		Kết quả chạy chương trình</a:t>
            </a:r>
            <a:endParaRPr lang="en-US" b="1">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978128" y="2410690"/>
            <a:ext cx="5132705" cy="3220085"/>
          </a:xfrm>
          <a:prstGeom prst="rect">
            <a:avLst/>
          </a:prstGeom>
        </p:spPr>
      </p:pic>
      <p:sp>
        <p:nvSpPr>
          <p:cNvPr id="7" name="Rectangle 6"/>
          <p:cNvSpPr/>
          <p:nvPr/>
        </p:nvSpPr>
        <p:spPr>
          <a:xfrm>
            <a:off x="3625199" y="5630775"/>
            <a:ext cx="4387419"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Màn hình giao diện Menu trò chơi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49</a:t>
            </a:fld>
            <a:endParaRPr lang="en-US"/>
          </a:p>
        </p:txBody>
      </p:sp>
    </p:spTree>
    <p:extLst>
      <p:ext uri="{BB962C8B-B14F-4D97-AF65-F5344CB8AC3E}">
        <p14:creationId xmlns:p14="http://schemas.microsoft.com/office/powerpoint/2010/main" val="2465071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lgn="l">
              <a:buFont typeface="+mj-lt"/>
              <a:buAutoNum type="romanUcPeriod" startAt="2"/>
            </a:pPr>
            <a:r>
              <a:rPr lang="en-US" b="1">
                <a:latin typeface="Times New Roman" panose="02020603050405020304" pitchFamily="18" charset="0"/>
                <a:cs typeface="Times New Roman" panose="02020603050405020304" pitchFamily="18" charset="0"/>
              </a:rPr>
              <a:t>Phần </a:t>
            </a:r>
            <a:r>
              <a:rPr lang="en-US" b="1" smtClean="0">
                <a:latin typeface="Times New Roman" panose="02020603050405020304" pitchFamily="18" charset="0"/>
                <a:cs typeface="Times New Roman" panose="02020603050405020304" pitchFamily="18" charset="0"/>
              </a:rPr>
              <a:t>phân tích</a:t>
            </a: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1. 		</a:t>
            </a:r>
            <a:r>
              <a:rPr lang="en-US" sz="3600" b="1" smtClean="0">
                <a:latin typeface="Times New Roman" panose="02020603050405020304" pitchFamily="18" charset="0"/>
                <a:cs typeface="Times New Roman" panose="02020603050405020304" pitchFamily="18" charset="0"/>
              </a:rPr>
              <a:t>Các chức năng của chương trình</a:t>
            </a:r>
            <a:endParaRPr lang="en-US"/>
          </a:p>
        </p:txBody>
      </p:sp>
      <p:sp>
        <p:nvSpPr>
          <p:cNvPr id="3" name="Content Placeholder 2"/>
          <p:cNvSpPr>
            <a:spLocks noGrp="1"/>
          </p:cNvSpPr>
          <p:nvPr>
            <p:ph idx="1"/>
          </p:nvPr>
        </p:nvSpPr>
        <p:spPr>
          <a:xfrm>
            <a:off x="3119147" y="2438399"/>
            <a:ext cx="8671072" cy="2348347"/>
          </a:xfrm>
        </p:spPr>
        <p:txBody>
          <a:bodyPr/>
          <a:lstStyle/>
          <a:p>
            <a:r>
              <a:rPr lang="en-US" smtClean="0">
                <a:latin typeface="Times New Roman" panose="02020603050405020304" pitchFamily="18" charset="0"/>
                <a:cs typeface="Times New Roman" panose="02020603050405020304" pitchFamily="18" charset="0"/>
              </a:rPr>
              <a:t>Xác định ai là người đi nước tiếp theo:</a:t>
            </a:r>
          </a:p>
          <a:p>
            <a:pPr marL="0" indent="0">
              <a:buNone/>
            </a:pPr>
            <a:r>
              <a:rPr lang="en-US">
                <a:latin typeface="Times New Roman" panose="02020603050405020304" pitchFamily="18" charset="0"/>
                <a:ea typeface="Calibri" panose="020F0502020204030204" pitchFamily="34" charset="0"/>
              </a:rPr>
              <a:t>Khi người chơi đánh nước cờ X hoàn thành lượt đánh của mình, chương trình sẽ </a:t>
            </a:r>
            <a:r>
              <a:rPr lang="en-US" smtClean="0">
                <a:latin typeface="Times New Roman" panose="02020603050405020304" pitchFamily="18" charset="0"/>
                <a:ea typeface="Calibri" panose="020F0502020204030204" pitchFamily="34" charset="0"/>
              </a:rPr>
              <a:t>hiển </a:t>
            </a:r>
            <a:r>
              <a:rPr lang="en-US">
                <a:latin typeface="Times New Roman" panose="02020603050405020304" pitchFamily="18" charset="0"/>
                <a:ea typeface="Calibri" panose="020F0502020204030204" pitchFamily="34" charset="0"/>
              </a:rPr>
              <a:t>thị lượt chơi tiếp theo của người chơi đánh nước cờ O bằng cách chuyển ô lượt chơi của người chơi đánh nước cờ O sang màu cam và ngược </a:t>
            </a:r>
            <a:r>
              <a:rPr lang="en-US" smtClean="0">
                <a:latin typeface="Times New Roman" panose="02020603050405020304" pitchFamily="18" charset="0"/>
                <a:ea typeface="Calibri" panose="020F0502020204030204" pitchFamily="34" charset="0"/>
              </a:rPr>
              <a:t>lại.</a:t>
            </a:r>
            <a:endParaRPr lang="en-US"/>
          </a:p>
          <a:p>
            <a:pPr marL="0" indent="0">
              <a:buNone/>
            </a:pPr>
            <a:endParaRPr lang="en-US"/>
          </a:p>
        </p:txBody>
      </p:sp>
      <p:pic>
        <p:nvPicPr>
          <p:cNvPr id="6" name="Picture 5"/>
          <p:cNvPicPr/>
          <p:nvPr/>
        </p:nvPicPr>
        <p:blipFill>
          <a:blip r:embed="rId2"/>
          <a:stretch>
            <a:fillRect/>
          </a:stretch>
        </p:blipFill>
        <p:spPr>
          <a:xfrm>
            <a:off x="3636167" y="4723102"/>
            <a:ext cx="2857500" cy="1104900"/>
          </a:xfrm>
          <a:prstGeom prst="rect">
            <a:avLst/>
          </a:prstGeom>
        </p:spPr>
      </p:pic>
      <p:pic>
        <p:nvPicPr>
          <p:cNvPr id="7" name="Picture 6"/>
          <p:cNvPicPr/>
          <p:nvPr/>
        </p:nvPicPr>
        <p:blipFill>
          <a:blip r:embed="rId3"/>
          <a:stretch>
            <a:fillRect/>
          </a:stretch>
        </p:blipFill>
        <p:spPr>
          <a:xfrm>
            <a:off x="8127856" y="4827877"/>
            <a:ext cx="2752725" cy="1000125"/>
          </a:xfrm>
          <a:prstGeom prst="rect">
            <a:avLst/>
          </a:prstGeom>
        </p:spPr>
      </p:pic>
      <p:sp>
        <p:nvSpPr>
          <p:cNvPr id="8" name="TextBox 7"/>
          <p:cNvSpPr txBox="1"/>
          <p:nvPr/>
        </p:nvSpPr>
        <p:spPr>
          <a:xfrm>
            <a:off x="3312317" y="5943600"/>
            <a:ext cx="3505200" cy="338554"/>
          </a:xfrm>
          <a:prstGeom prst="rect">
            <a:avLst/>
          </a:prstGeom>
          <a:noFill/>
        </p:spPr>
        <p:txBody>
          <a:bodyPr wrap="square" rtlCol="0">
            <a:spAutoFit/>
          </a:bodyPr>
          <a:lstStyle/>
          <a:p>
            <a:r>
              <a:rPr lang="en-US" sz="1600" i="1" smtClean="0">
                <a:latin typeface="Times New Roman" panose="02020603050405020304" pitchFamily="18" charset="0"/>
                <a:cs typeface="Times New Roman" panose="02020603050405020304" pitchFamily="18" charset="0"/>
              </a:rPr>
              <a:t>Lượt chơi của người chơi có nước cờ X</a:t>
            </a:r>
            <a:endParaRPr lang="en-US" sz="1600" i="1">
              <a:latin typeface="Times New Roman" panose="02020603050405020304" pitchFamily="18" charset="0"/>
              <a:cs typeface="Times New Roman" panose="02020603050405020304" pitchFamily="18" charset="0"/>
            </a:endParaRPr>
          </a:p>
        </p:txBody>
      </p:sp>
      <p:sp>
        <p:nvSpPr>
          <p:cNvPr id="9" name="TextBox 8"/>
          <p:cNvSpPr txBox="1"/>
          <p:nvPr/>
        </p:nvSpPr>
        <p:spPr>
          <a:xfrm>
            <a:off x="7751618" y="5943600"/>
            <a:ext cx="3505200" cy="338554"/>
          </a:xfrm>
          <a:prstGeom prst="rect">
            <a:avLst/>
          </a:prstGeom>
          <a:noFill/>
        </p:spPr>
        <p:txBody>
          <a:bodyPr wrap="square" rtlCol="0">
            <a:spAutoFit/>
          </a:bodyPr>
          <a:lstStyle/>
          <a:p>
            <a:r>
              <a:rPr lang="en-US" sz="1600" i="1" smtClean="0">
                <a:latin typeface="Times New Roman" panose="02020603050405020304" pitchFamily="18" charset="0"/>
                <a:cs typeface="Times New Roman" panose="02020603050405020304" pitchFamily="18" charset="0"/>
              </a:rPr>
              <a:t>Lượt chơi của người chơi có nước cờ O</a:t>
            </a:r>
            <a:endParaRPr lang="en-US" sz="1600" i="1">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5</a:t>
            </a:fld>
            <a:endParaRPr lang="en-US"/>
          </a:p>
        </p:txBody>
      </p:sp>
    </p:spTree>
    <p:extLst>
      <p:ext uri="{BB962C8B-B14F-4D97-AF65-F5344CB8AC3E}">
        <p14:creationId xmlns:p14="http://schemas.microsoft.com/office/powerpoint/2010/main" val="4167989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2761" y="262630"/>
            <a:ext cx="5377093" cy="310263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553033" y="3365264"/>
            <a:ext cx="5736547" cy="584775"/>
          </a:xfrm>
          <a:prstGeom prst="rect">
            <a:avLst/>
          </a:prstGeom>
        </p:spPr>
        <p:txBody>
          <a:bodyPr wrap="square">
            <a:spAutoFit/>
          </a:bodyPr>
          <a:lstStyle/>
          <a:p>
            <a:pPr algn="ctr"/>
            <a:r>
              <a:rPr lang="en-US" sz="1600" i="1">
                <a:solidFill>
                  <a:srgbClr val="000000"/>
                </a:solidFill>
                <a:latin typeface="Times New Roman" panose="02020603050405020304" pitchFamily="18" charset="0"/>
                <a:ea typeface="Calibri" panose="020F0502020204030204" pitchFamily="34" charset="0"/>
              </a:rPr>
              <a:t>Kết quả khi người chơi chọn button Truyền thống, màn hình giao diện chế độ chơi Truyền thống được hiển thị</a:t>
            </a:r>
            <a:endParaRPr lang="en-US" sz="1600"/>
          </a:p>
        </p:txBody>
      </p:sp>
      <p:sp>
        <p:nvSpPr>
          <p:cNvPr id="8" name="Rectangle 7"/>
          <p:cNvSpPr/>
          <p:nvPr/>
        </p:nvSpPr>
        <p:spPr>
          <a:xfrm>
            <a:off x="6469308" y="2839576"/>
            <a:ext cx="5389419" cy="310974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5417126" y="5949322"/>
            <a:ext cx="6096000" cy="606256"/>
          </a:xfrm>
          <a:prstGeom prst="rect">
            <a:avLst/>
          </a:prstGeom>
        </p:spPr>
        <p:txBody>
          <a:bodyPr>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 quả chương trinh khi một trong hai người chơi chiến thắng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a:xfrm>
            <a:off x="107845" y="6248400"/>
            <a:ext cx="551167" cy="365125"/>
          </a:xfrm>
        </p:spPr>
        <p:txBody>
          <a:bodyPr/>
          <a:lstStyle/>
          <a:p>
            <a:fld id="{4F7B42AB-F97E-4EC8-83E9-9C588D335984}" type="slidenum">
              <a:rPr lang="en-US" smtClean="0"/>
              <a:t>50</a:t>
            </a:fld>
            <a:endParaRPr lang="en-US"/>
          </a:p>
        </p:txBody>
      </p:sp>
    </p:spTree>
    <p:extLst>
      <p:ext uri="{BB962C8B-B14F-4D97-AF65-F5344CB8AC3E}">
        <p14:creationId xmlns:p14="http://schemas.microsoft.com/office/powerpoint/2010/main" val="68466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85578" y="318107"/>
            <a:ext cx="5177790" cy="356171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706583" y="3879822"/>
            <a:ext cx="7190510" cy="619272"/>
          </a:xfrm>
          <a:prstGeom prst="rect">
            <a:avLst/>
          </a:prstGeom>
        </p:spPr>
        <p:txBody>
          <a:bodyPr wrap="square">
            <a:spAutoFit/>
          </a:bodyPr>
          <a:lstStyle/>
          <a:p>
            <a:pPr marL="1350645" algn="ctr">
              <a:lnSpc>
                <a:spcPct val="107000"/>
              </a:lnSpc>
              <a:spcAft>
                <a:spcPts val="800"/>
              </a:spcAft>
              <a:tabLst>
                <a:tab pos="1350645" algn="l"/>
              </a:tabLst>
            </a:pP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 </a:t>
            </a: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quả khi người chơi chọn button Hiện đại, màn hình giao diện chế độ chơi Hiện đại được hiển thị</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638233" y="2579691"/>
            <a:ext cx="5177790" cy="356171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5640215" y="6141406"/>
            <a:ext cx="5622115" cy="342786"/>
          </a:xfrm>
          <a:prstGeom prst="rect">
            <a:avLst/>
          </a:prstGeom>
        </p:spPr>
        <p:txBody>
          <a:bodyPr wrap="none">
            <a:spAutoFit/>
          </a:bodyPr>
          <a:lstStyle/>
          <a:p>
            <a:pPr marL="1350645" algn="ctr">
              <a:lnSpc>
                <a:spcPct val="107000"/>
              </a:lnSpc>
              <a:spcAft>
                <a:spcPts val="800"/>
              </a:spcAft>
              <a:tabLst>
                <a:tab pos="1350645" algn="l"/>
              </a:tabLst>
            </a:pP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 </a:t>
            </a: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quả khi một trong hai người chơi chiến thắng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9" name="Slide Number Placeholder 18"/>
          <p:cNvSpPr>
            <a:spLocks noGrp="1"/>
          </p:cNvSpPr>
          <p:nvPr>
            <p:ph type="sldNum" sz="quarter" idx="12"/>
          </p:nvPr>
        </p:nvSpPr>
        <p:spPr>
          <a:xfrm>
            <a:off x="107845" y="6248400"/>
            <a:ext cx="551167" cy="365125"/>
          </a:xfrm>
        </p:spPr>
        <p:txBody>
          <a:bodyPr/>
          <a:lstStyle/>
          <a:p>
            <a:fld id="{4F7B42AB-F97E-4EC8-83E9-9C588D335984}" type="slidenum">
              <a:rPr lang="en-US" smtClean="0"/>
              <a:t>51</a:t>
            </a:fld>
            <a:endParaRPr lang="en-US"/>
          </a:p>
        </p:txBody>
      </p:sp>
    </p:spTree>
    <p:extLst>
      <p:ext uri="{BB962C8B-B14F-4D97-AF65-F5344CB8AC3E}">
        <p14:creationId xmlns:p14="http://schemas.microsoft.com/office/powerpoint/2010/main" val="10690499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997" y="248833"/>
            <a:ext cx="5177790" cy="356171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606512" y="3810548"/>
            <a:ext cx="4578176" cy="342786"/>
          </a:xfrm>
          <a:prstGeom prst="rect">
            <a:avLst/>
          </a:prstGeom>
        </p:spPr>
        <p:txBody>
          <a:bodyPr wrap="none">
            <a:spAutoFit/>
          </a:bodyPr>
          <a:lstStyle/>
          <a:p>
            <a:pPr marL="1350645" algn="ctr">
              <a:lnSpc>
                <a:spcPct val="107000"/>
              </a:lnSpc>
              <a:spcAft>
                <a:spcPts val="800"/>
              </a:spcAft>
              <a:tabLst>
                <a:tab pos="1350645" algn="l"/>
              </a:tabLst>
            </a:pP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 quả khi hai người chơi hòa nhau</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721356" y="2631820"/>
            <a:ext cx="5177790" cy="3561715"/>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6102983" y="6193535"/>
            <a:ext cx="5001369" cy="342786"/>
          </a:xfrm>
          <a:prstGeom prst="rect">
            <a:avLst/>
          </a:prstGeom>
        </p:spPr>
        <p:txBody>
          <a:bodyPr wrap="none">
            <a:spAutoFit/>
          </a:bodyPr>
          <a:lstStyle/>
          <a:p>
            <a:pPr marL="1350645" algn="ctr">
              <a:lnSpc>
                <a:spcPct val="107000"/>
              </a:lnSpc>
              <a:spcAft>
                <a:spcPts val="800"/>
              </a:spcAft>
              <a:tabLst>
                <a:tab pos="1350645" algn="l"/>
              </a:tabLst>
            </a:pPr>
            <a:r>
              <a:rPr lang="en-US" sz="1600"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 </a:t>
            </a:r>
            <a:r>
              <a:rPr lang="en-US" sz="16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quả khi người chơi chọn button Thoát</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a:xfrm>
            <a:off x="107845" y="6248400"/>
            <a:ext cx="551167" cy="365125"/>
          </a:xfrm>
        </p:spPr>
        <p:txBody>
          <a:bodyPr/>
          <a:lstStyle/>
          <a:p>
            <a:fld id="{4F7B42AB-F97E-4EC8-83E9-9C588D335984}" type="slidenum">
              <a:rPr lang="en-US" smtClean="0"/>
              <a:t>52</a:t>
            </a:fld>
            <a:endParaRPr lang="en-US"/>
          </a:p>
        </p:txBody>
      </p:sp>
    </p:spTree>
    <p:extLst>
      <p:ext uri="{BB962C8B-B14F-4D97-AF65-F5344CB8AC3E}">
        <p14:creationId xmlns:p14="http://schemas.microsoft.com/office/powerpoint/2010/main" val="26422855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1728"/>
            <a:ext cx="10018713" cy="1087582"/>
          </a:xfrm>
        </p:spPr>
        <p:txBody>
          <a:bodyPr>
            <a:normAutofit/>
          </a:bodyPr>
          <a:lstStyle/>
          <a:p>
            <a:pPr algn="l"/>
            <a:r>
              <a:rPr lang="en-US" sz="3600" b="1" smtClean="0">
                <a:latin typeface="Times New Roman" panose="02020603050405020304" pitchFamily="18" charset="0"/>
                <a:cs typeface="Times New Roman" panose="02020603050405020304" pitchFamily="18" charset="0"/>
              </a:rPr>
              <a:t>2.</a:t>
            </a:r>
            <a:r>
              <a:rPr lang="en-US" sz="3600" b="1">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	</a:t>
            </a:r>
            <a:r>
              <a:rPr lang="en-US" sz="3600" b="1" smtClean="0">
                <a:latin typeface="Times New Roman" panose="02020603050405020304" pitchFamily="18" charset="0"/>
                <a:cs typeface="Times New Roman" panose="02020603050405020304" pitchFamily="18" charset="0"/>
              </a:rPr>
              <a:t>Hướng dẫn sử dụng chương </a:t>
            </a:r>
            <a:r>
              <a:rPr lang="en-US" sz="3600" b="1">
                <a:latin typeface="Times New Roman" panose="02020603050405020304" pitchFamily="18" charset="0"/>
                <a:cs typeface="Times New Roman" panose="02020603050405020304" pitchFamily="18" charset="0"/>
              </a:rPr>
              <a:t>trình</a:t>
            </a:r>
            <a:endParaRPr lang="en-US" sz="3600"/>
          </a:p>
        </p:txBody>
      </p:sp>
      <p:sp>
        <p:nvSpPr>
          <p:cNvPr id="5" name="Rectangle 4"/>
          <p:cNvSpPr/>
          <p:nvPr/>
        </p:nvSpPr>
        <p:spPr>
          <a:xfrm>
            <a:off x="1484310" y="1229961"/>
            <a:ext cx="9296400" cy="882678"/>
          </a:xfrm>
          <a:prstGeom prst="rect">
            <a:avLst/>
          </a:prstGeom>
        </p:spPr>
        <p:txBody>
          <a:bodyPr wrap="square">
            <a:spAutoFit/>
          </a:bodyPr>
          <a:lstStyle/>
          <a:p>
            <a:pPr marL="914400">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Để bắt đầu trò chơi, người chơi click đúp chuột vào icon Game cờ caro trên </a:t>
            </a:r>
            <a:r>
              <a:rPr lang="en-US" sz="2400">
                <a:latin typeface="Times New Roman" panose="02020603050405020304" pitchFamily="18" charset="0"/>
                <a:ea typeface="Calibri" panose="020F0502020204030204" pitchFamily="34" charset="0"/>
                <a:cs typeface="Times New Roman" panose="02020603050405020304" pitchFamily="18" charset="0"/>
              </a:rPr>
              <a:t>màn </a:t>
            </a:r>
            <a:r>
              <a:rPr lang="en-US" sz="2400" smtClean="0">
                <a:latin typeface="Times New Roman" panose="02020603050405020304" pitchFamily="18" charset="0"/>
                <a:ea typeface="Calibri" panose="020F0502020204030204" pitchFamily="34" charset="0"/>
                <a:cs typeface="Times New Roman" panose="02020603050405020304" pitchFamily="18" charset="0"/>
              </a:rPr>
              <a:t>hình:</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5577101" y="2517575"/>
            <a:ext cx="1833130" cy="1369046"/>
          </a:xfrm>
          <a:prstGeom prst="rect">
            <a:avLst/>
          </a:prstGeom>
        </p:spPr>
      </p:pic>
      <p:sp>
        <p:nvSpPr>
          <p:cNvPr id="8" name="Rectangle 7"/>
          <p:cNvSpPr/>
          <p:nvPr/>
        </p:nvSpPr>
        <p:spPr>
          <a:xfrm>
            <a:off x="3698794" y="3932969"/>
            <a:ext cx="4614148" cy="342786"/>
          </a:xfrm>
          <a:prstGeom prst="rect">
            <a:avLst/>
          </a:prstGeom>
        </p:spPr>
        <p:txBody>
          <a:bodyPr wrap="none">
            <a:spAutoFit/>
          </a:bodyPr>
          <a:lstStyle/>
          <a:p>
            <a:pPr marL="9144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Icon Game cờ caro trên màn hình Desktop</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484310" y="4828681"/>
            <a:ext cx="9751726" cy="882678"/>
          </a:xfrm>
          <a:prstGeom prst="rect">
            <a:avLst/>
          </a:prstGeom>
        </p:spPr>
        <p:txBody>
          <a:bodyPr wrap="square">
            <a:spAutoFit/>
          </a:bodyPr>
          <a:lstStyle/>
          <a:p>
            <a:pPr marL="914400">
              <a:lnSpc>
                <a:spcPct val="107000"/>
              </a:lnSpc>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Giao diện Menu trò chơi sẽ hiển lên, người chơi chọn một trong hai chế độ chơi là Truyền thống hoặc </a:t>
            </a:r>
            <a:r>
              <a:rPr lang="en-US" sz="2400">
                <a:latin typeface="Times New Roman" panose="02020603050405020304" pitchFamily="18" charset="0"/>
                <a:ea typeface="Calibri" panose="020F0502020204030204" pitchFamily="34" charset="0"/>
                <a:cs typeface="Times New Roman" panose="02020603050405020304" pitchFamily="18" charset="0"/>
              </a:rPr>
              <a:t>Hiện </a:t>
            </a:r>
            <a:r>
              <a:rPr lang="en-US" sz="2400" smtClean="0">
                <a:latin typeface="Times New Roman" panose="02020603050405020304" pitchFamily="18" charset="0"/>
                <a:ea typeface="Calibri" panose="020F0502020204030204" pitchFamily="34" charset="0"/>
                <a:cs typeface="Times New Roman" panose="02020603050405020304" pitchFamily="18" charset="0"/>
              </a:rPr>
              <a:t>đại.</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Slide Number Placeholder 16"/>
          <p:cNvSpPr>
            <a:spLocks noGrp="1"/>
          </p:cNvSpPr>
          <p:nvPr>
            <p:ph type="sldNum" sz="quarter" idx="12"/>
          </p:nvPr>
        </p:nvSpPr>
        <p:spPr>
          <a:xfrm>
            <a:off x="107845" y="6248400"/>
            <a:ext cx="551167" cy="365125"/>
          </a:xfrm>
        </p:spPr>
        <p:txBody>
          <a:bodyPr/>
          <a:lstStyle/>
          <a:p>
            <a:fld id="{4F7B42AB-F97E-4EC8-83E9-9C588D335984}" type="slidenum">
              <a:rPr lang="en-US" smtClean="0"/>
              <a:t>53</a:t>
            </a:fld>
            <a:endParaRPr lang="en-US"/>
          </a:p>
        </p:txBody>
      </p:sp>
    </p:spTree>
    <p:extLst>
      <p:ext uri="{BB962C8B-B14F-4D97-AF65-F5344CB8AC3E}">
        <p14:creationId xmlns:p14="http://schemas.microsoft.com/office/powerpoint/2010/main" val="31002714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29195" y="307600"/>
            <a:ext cx="5379720" cy="3361055"/>
          </a:xfrm>
          <a:prstGeom prst="rect">
            <a:avLst/>
          </a:prstGeom>
        </p:spPr>
      </p:pic>
      <p:sp>
        <p:nvSpPr>
          <p:cNvPr id="6" name="Rectangle 5"/>
          <p:cNvSpPr/>
          <p:nvPr/>
        </p:nvSpPr>
        <p:spPr>
          <a:xfrm>
            <a:off x="553059" y="3668655"/>
            <a:ext cx="4823628" cy="342786"/>
          </a:xfrm>
          <a:prstGeom prst="rect">
            <a:avLst/>
          </a:prstGeom>
        </p:spPr>
        <p:txBody>
          <a:bodyPr wrap="none">
            <a:spAutoFit/>
          </a:bodyPr>
          <a:lstStyle/>
          <a:p>
            <a:pPr marL="9144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Giao diện khi chọn chế độ chơi Truyền thống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485051" y="2637155"/>
            <a:ext cx="5441315" cy="3412490"/>
          </a:xfrm>
          <a:prstGeom prst="rect">
            <a:avLst/>
          </a:prstGeom>
        </p:spPr>
      </p:pic>
      <p:sp>
        <p:nvSpPr>
          <p:cNvPr id="9" name="Rectangle 8"/>
          <p:cNvSpPr/>
          <p:nvPr/>
        </p:nvSpPr>
        <p:spPr>
          <a:xfrm>
            <a:off x="5830366" y="6049645"/>
            <a:ext cx="6096000" cy="607539"/>
          </a:xfrm>
          <a:prstGeom prst="rect">
            <a:avLst/>
          </a:prstGeom>
        </p:spPr>
        <p:txBody>
          <a:bodyPr>
            <a:spAutoFit/>
          </a:bodyPr>
          <a:lstStyle/>
          <a:p>
            <a:pPr marL="914400"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Giao diện khi chọn chế độ chơi Hiện đại</a:t>
            </a:r>
            <a:br>
              <a:rPr lang="en-US" sz="1600" i="1">
                <a:latin typeface="Times New Roman" panose="02020603050405020304" pitchFamily="18" charset="0"/>
                <a:ea typeface="Calibri" panose="020F0502020204030204" pitchFamily="34" charset="0"/>
                <a:cs typeface="Times New Roman" panose="02020603050405020304" pitchFamily="18" charset="0"/>
              </a:rPr>
            </a:b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a:xfrm>
            <a:off x="107845" y="6248400"/>
            <a:ext cx="551167" cy="365125"/>
          </a:xfrm>
        </p:spPr>
        <p:txBody>
          <a:bodyPr/>
          <a:lstStyle/>
          <a:p>
            <a:fld id="{4F7B42AB-F97E-4EC8-83E9-9C588D335984}" type="slidenum">
              <a:rPr lang="en-US" smtClean="0"/>
              <a:t>54</a:t>
            </a:fld>
            <a:endParaRPr lang="en-US"/>
          </a:p>
        </p:txBody>
      </p:sp>
    </p:spTree>
    <p:extLst>
      <p:ext uri="{BB962C8B-B14F-4D97-AF65-F5344CB8AC3E}">
        <p14:creationId xmlns:p14="http://schemas.microsoft.com/office/powerpoint/2010/main" val="14527414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9633" y="301540"/>
            <a:ext cx="9559637" cy="830997"/>
          </a:xfrm>
          <a:prstGeom prst="rect">
            <a:avLst/>
          </a:prstGeom>
        </p:spPr>
        <p:txBody>
          <a:bodyPr wrap="square">
            <a:spAutoFit/>
          </a:bodyPr>
          <a:lstStyle/>
          <a:p>
            <a:r>
              <a:rPr lang="en-US" sz="2400">
                <a:latin typeface="Times New Roman" panose="02020603050405020304" pitchFamily="18" charset="0"/>
                <a:ea typeface="Calibri" panose="020F0502020204030204" pitchFamily="34" charset="0"/>
              </a:rPr>
              <a:t>Nếu người chọn chế độ Truyền thống, màn hình giao diện chế độ chơi Truyền thống sẽ hiện lên đồng thời ẩn đi màn </a:t>
            </a:r>
            <a:r>
              <a:rPr lang="en-US" sz="2400">
                <a:latin typeface="Times New Roman" panose="02020603050405020304" pitchFamily="18" charset="0"/>
                <a:ea typeface="Calibri" panose="020F0502020204030204" pitchFamily="34" charset="0"/>
              </a:rPr>
              <a:t>hình </a:t>
            </a:r>
            <a:r>
              <a:rPr lang="en-US" sz="2400" smtClean="0">
                <a:latin typeface="Times New Roman" panose="02020603050405020304" pitchFamily="18" charset="0"/>
                <a:ea typeface="Calibri" panose="020F0502020204030204" pitchFamily="34" charset="0"/>
              </a:rPr>
              <a:t>Menu. </a:t>
            </a:r>
            <a:endParaRPr lang="en-US" sz="2400"/>
          </a:p>
        </p:txBody>
      </p:sp>
      <p:sp>
        <p:nvSpPr>
          <p:cNvPr id="6" name="Rectangle 5"/>
          <p:cNvSpPr/>
          <p:nvPr/>
        </p:nvSpPr>
        <p:spPr>
          <a:xfrm>
            <a:off x="3101887" y="1475323"/>
            <a:ext cx="5932805" cy="342328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3276449" y="4898608"/>
            <a:ext cx="4890954" cy="342786"/>
          </a:xfrm>
          <a:prstGeom prst="rect">
            <a:avLst/>
          </a:prstGeom>
        </p:spPr>
        <p:txBody>
          <a:bodyPr wrap="none">
            <a:spAutoFit/>
          </a:bodyPr>
          <a:lstStyle/>
          <a:p>
            <a:pPr marL="914400" algn="ctr">
              <a:lnSpc>
                <a:spcPct val="107000"/>
              </a:lnSpc>
              <a:spcAft>
                <a:spcPts val="800"/>
              </a:spcAft>
            </a:pPr>
            <a:r>
              <a:rPr lang="en-US" sz="1600" i="1" smtClean="0">
                <a:latin typeface="Times New Roman" panose="02020603050405020304" pitchFamily="18" charset="0"/>
                <a:ea typeface="Calibri" panose="020F0502020204030204" pitchFamily="34" charset="0"/>
                <a:cs typeface="Times New Roman" panose="02020603050405020304" pitchFamily="18" charset="0"/>
              </a:rPr>
              <a:t>Giao diện màn hình chế độ chơi Truyền thống</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39632" y="5440372"/>
            <a:ext cx="9559638" cy="1200329"/>
          </a:xfrm>
          <a:prstGeom prst="rect">
            <a:avLst/>
          </a:prstGeom>
        </p:spPr>
        <p:txBody>
          <a:bodyPr wrap="square">
            <a:spAutoFit/>
          </a:bodyPr>
          <a:lstStyle/>
          <a:p>
            <a:r>
              <a:rPr lang="en-US" sz="2400">
                <a:latin typeface="Times New Roman" panose="02020603050405020304" pitchFamily="18" charset="0"/>
                <a:ea typeface="Calibri" panose="020F0502020204030204" pitchFamily="34" charset="0"/>
              </a:rPr>
              <a:t>Hai người chơi sẽ thảo luận với nhau để chọn nước cờ mình thích, người chơi chọn nước X sẽ đi trước theo sau là lượt chơi của người chọn nước </a:t>
            </a:r>
            <a:r>
              <a:rPr lang="en-US" sz="2400">
                <a:latin typeface="Times New Roman" panose="02020603050405020304" pitchFamily="18" charset="0"/>
                <a:ea typeface="Calibri" panose="020F0502020204030204" pitchFamily="34" charset="0"/>
              </a:rPr>
              <a:t>cờ </a:t>
            </a:r>
            <a:r>
              <a:rPr lang="en-US" sz="2400" smtClean="0">
                <a:latin typeface="Times New Roman" panose="02020603050405020304" pitchFamily="18" charset="0"/>
                <a:ea typeface="Calibri" panose="020F0502020204030204" pitchFamily="34" charset="0"/>
              </a:rPr>
              <a:t>O.</a:t>
            </a:r>
            <a:endParaRPr lang="en-US" sz="2400"/>
          </a:p>
        </p:txBody>
      </p:sp>
      <p:sp>
        <p:nvSpPr>
          <p:cNvPr id="16" name="Slide Number Placeholder 15"/>
          <p:cNvSpPr>
            <a:spLocks noGrp="1"/>
          </p:cNvSpPr>
          <p:nvPr>
            <p:ph type="sldNum" sz="quarter" idx="12"/>
          </p:nvPr>
        </p:nvSpPr>
        <p:spPr>
          <a:xfrm>
            <a:off x="107845" y="6248400"/>
            <a:ext cx="551167" cy="365125"/>
          </a:xfrm>
        </p:spPr>
        <p:txBody>
          <a:bodyPr/>
          <a:lstStyle/>
          <a:p>
            <a:fld id="{4F7B42AB-F97E-4EC8-83E9-9C588D335984}" type="slidenum">
              <a:rPr lang="en-US" smtClean="0"/>
              <a:t>55</a:t>
            </a:fld>
            <a:endParaRPr lang="en-US"/>
          </a:p>
        </p:txBody>
      </p:sp>
    </p:spTree>
    <p:extLst>
      <p:ext uri="{BB962C8B-B14F-4D97-AF65-F5344CB8AC3E}">
        <p14:creationId xmlns:p14="http://schemas.microsoft.com/office/powerpoint/2010/main" val="938799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7343" y="415033"/>
            <a:ext cx="5475546" cy="3159442"/>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724924" y="3574475"/>
            <a:ext cx="5380383" cy="342786"/>
          </a:xfrm>
          <a:prstGeom prst="rect">
            <a:avLst/>
          </a:prstGeom>
        </p:spPr>
        <p:txBody>
          <a:bodyPr wrap="none">
            <a:spAutoFit/>
          </a:bodyPr>
          <a:lstStyle/>
          <a:p>
            <a:pPr algn="ctr">
              <a:lnSpc>
                <a:spcPct val="107000"/>
              </a:lnSpc>
              <a:spcAft>
                <a:spcPts val="800"/>
              </a:spcAft>
            </a:pPr>
            <a:r>
              <a:rPr lang="en-US" sz="1600" i="1">
                <a:latin typeface="Times New Roman" panose="02020603050405020304" pitchFamily="18" charset="0"/>
                <a:ea typeface="Calibri" panose="020F0502020204030204" pitchFamily="34" charset="0"/>
                <a:cs typeface="Times New Roman" panose="02020603050405020304" pitchFamily="18" charset="0"/>
              </a:rPr>
              <a:t>Một trong hai người chơi dành chiến thắng ở lượt chơi hiện tại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458627" y="2978124"/>
            <a:ext cx="5475546" cy="31594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8068225" y="6137566"/>
            <a:ext cx="2539478" cy="342786"/>
          </a:xfrm>
          <a:prstGeom prst="rect">
            <a:avLst/>
          </a:prstGeom>
        </p:spPr>
        <p:txBody>
          <a:bodyPr wrap="none">
            <a:spAutoFit/>
          </a:bodyPr>
          <a:lstStyle/>
          <a:p>
            <a:pPr algn="ctr">
              <a:lnSpc>
                <a:spcPct val="107000"/>
              </a:lnSpc>
              <a:spcAft>
                <a:spcPts val="800"/>
              </a:spcAft>
            </a:pPr>
            <a:r>
              <a:rPr lang="en-US" sz="1600" i="1" smtClean="0">
                <a:latin typeface="Times New Roman" panose="02020603050405020304" pitchFamily="18" charset="0"/>
                <a:ea typeface="Calibri" panose="020F0502020204030204" pitchFamily="34" charset="0"/>
                <a:cs typeface="Times New Roman" panose="02020603050405020304" pitchFamily="18" charset="0"/>
              </a:rPr>
              <a:t>Sau </a:t>
            </a:r>
            <a:r>
              <a:rPr lang="en-US" sz="1600" i="1">
                <a:latin typeface="Times New Roman" panose="02020603050405020304" pitchFamily="18" charset="0"/>
                <a:ea typeface="Calibri" panose="020F0502020204030204" pitchFamily="34" charset="0"/>
                <a:cs typeface="Times New Roman" panose="02020603050405020304" pitchFamily="18" charset="0"/>
              </a:rPr>
              <a:t>khi người chơi nhấn OK</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8" name="Slide Number Placeholder 17"/>
          <p:cNvSpPr>
            <a:spLocks noGrp="1"/>
          </p:cNvSpPr>
          <p:nvPr>
            <p:ph type="sldNum" sz="quarter" idx="12"/>
          </p:nvPr>
        </p:nvSpPr>
        <p:spPr>
          <a:xfrm>
            <a:off x="107845" y="6248400"/>
            <a:ext cx="551167" cy="365125"/>
          </a:xfrm>
        </p:spPr>
        <p:txBody>
          <a:bodyPr/>
          <a:lstStyle/>
          <a:p>
            <a:fld id="{4F7B42AB-F97E-4EC8-83E9-9C588D335984}" type="slidenum">
              <a:rPr lang="en-US" smtClean="0"/>
              <a:t>56</a:t>
            </a:fld>
            <a:endParaRPr lang="en-US"/>
          </a:p>
        </p:txBody>
      </p:sp>
    </p:spTree>
    <p:extLst>
      <p:ext uri="{BB962C8B-B14F-4D97-AF65-F5344CB8AC3E}">
        <p14:creationId xmlns:p14="http://schemas.microsoft.com/office/powerpoint/2010/main" val="1492913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7127" y="330064"/>
            <a:ext cx="9559636" cy="2246769"/>
          </a:xfrm>
          <a:prstGeom prst="rect">
            <a:avLst/>
          </a:prstGeom>
        </p:spPr>
        <p:txBody>
          <a:bodyPr wrap="square">
            <a:spAutoFit/>
          </a:bodyPr>
          <a:lstStyle/>
          <a:p>
            <a:r>
              <a:rPr lang="en-US" sz="2000">
                <a:latin typeface="Times New Roman" panose="02020603050405020304" pitchFamily="18" charset="0"/>
                <a:ea typeface="Calibri" panose="020F0502020204030204" pitchFamily="34" charset="0"/>
              </a:rPr>
              <a:t>Lúc này, người chơi có ba lựa chọn là chơi tiếp, chơi lại từ đầu và trở về . Nếu chọn Tiêp tục, bàn cờ sẽ được tạo mới đồng thời điểm số vẫn được giữ nguyên. Nếu chọn Chơi lại, bàn cờ cũng sẽ được tạo mới nhưng điểm số sẽ được thiết lập về 0 cho cả hai người chơi</a:t>
            </a:r>
            <a:r>
              <a:rPr lang="en-US" sz="2000">
                <a:latin typeface="Times New Roman" panose="02020603050405020304" pitchFamily="18" charset="0"/>
                <a:ea typeface="Calibri" panose="020F0502020204030204" pitchFamily="34" charset="0"/>
              </a:rPr>
              <a:t>. </a:t>
            </a:r>
            <a:endParaRPr lang="en-US" sz="2000" smtClean="0">
              <a:latin typeface="Times New Roman" panose="02020603050405020304" pitchFamily="18" charset="0"/>
              <a:ea typeface="Calibri" panose="020F0502020204030204" pitchFamily="34" charset="0"/>
            </a:endParaRPr>
          </a:p>
          <a:p>
            <a:endParaRPr lang="en-US" sz="2000">
              <a:latin typeface="Times New Roman" panose="02020603050405020304" pitchFamily="18" charset="0"/>
              <a:ea typeface="Calibri" panose="020F0502020204030204" pitchFamily="34" charset="0"/>
            </a:endParaRPr>
          </a:p>
          <a:p>
            <a:r>
              <a:rPr lang="en-US" sz="2000" smtClean="0">
                <a:latin typeface="Times New Roman" panose="02020603050405020304" pitchFamily="18" charset="0"/>
                <a:ea typeface="Calibri" panose="020F0502020204030204" pitchFamily="34" charset="0"/>
              </a:rPr>
              <a:t>Trong </a:t>
            </a:r>
            <a:r>
              <a:rPr lang="en-US" sz="2000">
                <a:latin typeface="Times New Roman" panose="02020603050405020304" pitchFamily="18" charset="0"/>
                <a:ea typeface="Calibri" panose="020F0502020204030204" pitchFamily="34" charset="0"/>
              </a:rPr>
              <a:t>trường hợp người chơi chọn Trở về, màn hình Menu ban đầu sẽ hiện lên đồng thời màn hình giao diện chế độ chơi Truyền thống sẽ được tắt đi và toàn bộ điểm số, các lượt chơi hiện tại sẽ bị xóa đi.</a:t>
            </a:r>
            <a:endParaRPr lang="en-US" sz="2000"/>
          </a:p>
        </p:txBody>
      </p:sp>
      <p:sp>
        <p:nvSpPr>
          <p:cNvPr id="6" name="Rectangle 5"/>
          <p:cNvSpPr/>
          <p:nvPr/>
        </p:nvSpPr>
        <p:spPr>
          <a:xfrm>
            <a:off x="263236" y="2908850"/>
            <a:ext cx="5643621" cy="325642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586330" y="6165273"/>
            <a:ext cx="4147482" cy="342786"/>
          </a:xfrm>
          <a:prstGeom prst="rect">
            <a:avLst/>
          </a:prstGeom>
        </p:spPr>
        <p:txBody>
          <a:bodyPr wrap="none">
            <a:spAutoFit/>
          </a:bodyPr>
          <a:lstStyle/>
          <a:p>
            <a:pPr marL="900430" algn="ctr">
              <a:lnSpc>
                <a:spcPct val="107000"/>
              </a:lnSpc>
              <a:spcAft>
                <a:spcPts val="800"/>
              </a:spcAft>
              <a:tabLst>
                <a:tab pos="900430"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Kết quả khi người chơi chọn Tiếp tục</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196041" y="2908850"/>
            <a:ext cx="5643621" cy="3256423"/>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6493342" y="6154504"/>
            <a:ext cx="4165243" cy="342786"/>
          </a:xfrm>
          <a:prstGeom prst="rect">
            <a:avLst/>
          </a:prstGeom>
        </p:spPr>
        <p:txBody>
          <a:bodyPr wrap="none">
            <a:spAutoFit/>
          </a:bodyPr>
          <a:lstStyle/>
          <a:p>
            <a:pPr marL="900430" algn="ctr">
              <a:lnSpc>
                <a:spcPct val="107000"/>
              </a:lnSpc>
              <a:spcAft>
                <a:spcPts val="800"/>
              </a:spcAft>
              <a:tabLst>
                <a:tab pos="900430" algn="l"/>
              </a:tabLst>
            </a:pPr>
            <a:r>
              <a:rPr lang="en-US" sz="1600" i="1" smtClean="0">
                <a:latin typeface="Times New Roman" panose="02020603050405020304" pitchFamily="18" charset="0"/>
                <a:ea typeface="Calibri" panose="020F0502020204030204" pitchFamily="34" charset="0"/>
                <a:cs typeface="Times New Roman" panose="02020603050405020304" pitchFamily="18" charset="0"/>
              </a:rPr>
              <a:t>Kết </a:t>
            </a:r>
            <a:r>
              <a:rPr lang="en-US" sz="1600" i="1">
                <a:latin typeface="Times New Roman" panose="02020603050405020304" pitchFamily="18" charset="0"/>
                <a:ea typeface="Calibri" panose="020F0502020204030204" pitchFamily="34" charset="0"/>
                <a:cs typeface="Times New Roman" panose="02020603050405020304" pitchFamily="18" charset="0"/>
              </a:rPr>
              <a:t>quả khi người chơi chọn Chơi lại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8" name="Slide Number Placeholder 17"/>
          <p:cNvSpPr>
            <a:spLocks noGrp="1"/>
          </p:cNvSpPr>
          <p:nvPr>
            <p:ph type="sldNum" sz="quarter" idx="12"/>
          </p:nvPr>
        </p:nvSpPr>
        <p:spPr>
          <a:xfrm>
            <a:off x="107845" y="6248400"/>
            <a:ext cx="551167" cy="365125"/>
          </a:xfrm>
        </p:spPr>
        <p:txBody>
          <a:bodyPr/>
          <a:lstStyle/>
          <a:p>
            <a:fld id="{4F7B42AB-F97E-4EC8-83E9-9C588D335984}" type="slidenum">
              <a:rPr lang="en-US" smtClean="0"/>
              <a:t>57</a:t>
            </a:fld>
            <a:endParaRPr lang="en-US"/>
          </a:p>
        </p:txBody>
      </p:sp>
    </p:spTree>
    <p:extLst>
      <p:ext uri="{BB962C8B-B14F-4D97-AF65-F5344CB8AC3E}">
        <p14:creationId xmlns:p14="http://schemas.microsoft.com/office/powerpoint/2010/main" val="8474732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2106" y="663091"/>
            <a:ext cx="5932805" cy="3423285"/>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4074127" y="4086376"/>
            <a:ext cx="4016035" cy="342786"/>
          </a:xfrm>
          <a:prstGeom prst="rect">
            <a:avLst/>
          </a:prstGeom>
        </p:spPr>
        <p:txBody>
          <a:bodyPr wrap="none">
            <a:spAutoFit/>
          </a:bodyPr>
          <a:lstStyle/>
          <a:p>
            <a:pPr marL="900430" algn="ctr">
              <a:lnSpc>
                <a:spcPct val="107000"/>
              </a:lnSpc>
              <a:spcAft>
                <a:spcPts val="800"/>
              </a:spcAft>
              <a:tabLst>
                <a:tab pos="900430"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Kết quả khi người chơi chọn Trở về</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954383" y="4775525"/>
            <a:ext cx="8353400" cy="1409617"/>
          </a:xfrm>
          <a:prstGeom prst="rect">
            <a:avLst/>
          </a:prstGeom>
        </p:spPr>
        <p:txBody>
          <a:bodyPr wrap="square">
            <a:spAutoFit/>
          </a:bodyPr>
          <a:lstStyle/>
          <a:p>
            <a:pPr marL="900430">
              <a:lnSpc>
                <a:spcPct val="107000"/>
              </a:lnSpc>
              <a:spcAft>
                <a:spcPts val="800"/>
              </a:spcAft>
              <a:tabLst>
                <a:tab pos="900430" algn="l"/>
              </a:tabLst>
            </a:pPr>
            <a:r>
              <a:rPr lang="en-US" sz="2000">
                <a:latin typeface="Times New Roman" panose="02020603050405020304" pitchFamily="18" charset="0"/>
                <a:ea typeface="Calibri" panose="020F0502020204030204" pitchFamily="34" charset="0"/>
                <a:cs typeface="Times New Roman" panose="02020603050405020304" pitchFamily="18" charset="0"/>
              </a:rPr>
              <a:t>Ngoài chế độ chơi Truyền thống, người chơi có thể chọn chế độ chơi Hiện đại bằng cách nhấn vào button Hiện đại trên màn hình Menu. Giao diện màn hình chế độ Hiện đại sẽ hiện lên, các bước sử dụng tiếp theo tương tự với chế độ chơi </a:t>
            </a:r>
            <a:r>
              <a:rPr lang="en-US" sz="2000">
                <a:latin typeface="Times New Roman" panose="02020603050405020304" pitchFamily="18" charset="0"/>
                <a:ea typeface="Calibri" panose="020F0502020204030204" pitchFamily="34" charset="0"/>
                <a:cs typeface="Times New Roman" panose="02020603050405020304" pitchFamily="18" charset="0"/>
              </a:rPr>
              <a:t>Truyền </a:t>
            </a:r>
            <a:r>
              <a:rPr lang="en-US" sz="2000" smtClean="0">
                <a:latin typeface="Times New Roman" panose="02020603050405020304" pitchFamily="18" charset="0"/>
                <a:ea typeface="Calibri" panose="020F0502020204030204" pitchFamily="34" charset="0"/>
                <a:cs typeface="Times New Roman" panose="02020603050405020304" pitchFamily="18" charset="0"/>
              </a:rPr>
              <a:t>thống.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58</a:t>
            </a:fld>
            <a:endParaRPr lang="en-US"/>
          </a:p>
        </p:txBody>
      </p:sp>
    </p:spTree>
    <p:extLst>
      <p:ext uri="{BB962C8B-B14F-4D97-AF65-F5344CB8AC3E}">
        <p14:creationId xmlns:p14="http://schemas.microsoft.com/office/powerpoint/2010/main" val="988919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5454" y="664944"/>
            <a:ext cx="8922328" cy="1409617"/>
          </a:xfrm>
          <a:prstGeom prst="rect">
            <a:avLst/>
          </a:prstGeom>
        </p:spPr>
        <p:txBody>
          <a:bodyPr wrap="square">
            <a:spAutoFit/>
          </a:bodyPr>
          <a:lstStyle/>
          <a:p>
            <a:pPr marL="900430">
              <a:lnSpc>
                <a:spcPct val="107000"/>
              </a:lnSpc>
              <a:spcAft>
                <a:spcPts val="800"/>
              </a:spcAft>
              <a:tabLst>
                <a:tab pos="900430" algn="l"/>
              </a:tabLst>
            </a:pPr>
            <a:r>
              <a:rPr lang="en-US" sz="2000">
                <a:latin typeface="Times New Roman" panose="02020603050405020304" pitchFamily="18" charset="0"/>
                <a:ea typeface="Calibri" panose="020F0502020204030204" pitchFamily="34" charset="0"/>
                <a:cs typeface="Times New Roman" panose="02020603050405020304" pitchFamily="18" charset="0"/>
              </a:rPr>
              <a:t>Đ</a:t>
            </a:r>
            <a:r>
              <a:rPr lang="en-US" sz="2000" smtClean="0">
                <a:latin typeface="Times New Roman" panose="02020603050405020304" pitchFamily="18" charset="0"/>
                <a:ea typeface="Calibri" panose="020F0502020204030204" pitchFamily="34" charset="0"/>
                <a:cs typeface="Times New Roman" panose="02020603050405020304" pitchFamily="18" charset="0"/>
              </a:rPr>
              <a:t>ể </a:t>
            </a:r>
            <a:r>
              <a:rPr lang="en-US" sz="2000">
                <a:latin typeface="Times New Roman" panose="02020603050405020304" pitchFamily="18" charset="0"/>
                <a:ea typeface="Calibri" panose="020F0502020204030204" pitchFamily="34" charset="0"/>
                <a:cs typeface="Times New Roman" panose="02020603050405020304" pitchFamily="18" charset="0"/>
              </a:rPr>
              <a:t>thoát khỏi chương trình, người chơi chọn button Thoát ở màn hình Menu. Sau khi chọn, bảng thông báo sẽ hiện ra với hai lựa chọn “Yes” và “No”. Nếu người chơi chọn “Yes” chương trình sẽ được đóng, nếu chọn “No” người dùng sẽ quay lại giao diện Menu hiện tại.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655638" y="2559050"/>
            <a:ext cx="5656580" cy="32639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2814436" y="5822950"/>
            <a:ext cx="6497782" cy="355803"/>
          </a:xfrm>
          <a:prstGeom prst="rect">
            <a:avLst/>
          </a:prstGeom>
        </p:spPr>
        <p:txBody>
          <a:bodyPr wrap="square">
            <a:spAutoFit/>
          </a:bodyPr>
          <a:lstStyle/>
          <a:p>
            <a:pPr marL="900430" algn="ctr">
              <a:lnSpc>
                <a:spcPct val="107000"/>
              </a:lnSpc>
              <a:spcAft>
                <a:spcPts val="800"/>
              </a:spcAft>
              <a:tabLst>
                <a:tab pos="900430" algn="l"/>
              </a:tabLst>
            </a:pPr>
            <a:r>
              <a:rPr lang="en-US" sz="1600" i="1">
                <a:latin typeface="Times New Roman" panose="02020603050405020304" pitchFamily="18" charset="0"/>
                <a:ea typeface="Calibri" panose="020F0502020204030204" pitchFamily="34" charset="0"/>
                <a:cs typeface="Times New Roman" panose="02020603050405020304" pitchFamily="18" charset="0"/>
              </a:rPr>
              <a:t>Bảng thông báo hiện lên khi chọn Thoát cho người dùng lựa chọn</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a:xfrm>
            <a:off x="107845" y="6248400"/>
            <a:ext cx="551167" cy="365125"/>
          </a:xfrm>
        </p:spPr>
        <p:txBody>
          <a:bodyPr/>
          <a:lstStyle/>
          <a:p>
            <a:fld id="{4F7B42AB-F97E-4EC8-83E9-9C588D335984}" type="slidenum">
              <a:rPr lang="en-US" smtClean="0"/>
              <a:t>59</a:t>
            </a:fld>
            <a:endParaRPr lang="en-US"/>
          </a:p>
        </p:txBody>
      </p:sp>
    </p:spTree>
    <p:extLst>
      <p:ext uri="{BB962C8B-B14F-4D97-AF65-F5344CB8AC3E}">
        <p14:creationId xmlns:p14="http://schemas.microsoft.com/office/powerpoint/2010/main" val="3860048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6710" y="879763"/>
            <a:ext cx="10018713" cy="3124201"/>
          </a:xfrm>
        </p:spPr>
        <p:txBody>
          <a:bodyPr/>
          <a:lstStyle/>
          <a:p>
            <a:r>
              <a:rPr lang="en-US" sz="2800" smtClean="0">
                <a:latin typeface="Times New Roman" panose="02020603050405020304" pitchFamily="18" charset="0"/>
                <a:cs typeface="Times New Roman" panose="02020603050405020304" pitchFamily="18" charset="0"/>
              </a:rPr>
              <a:t>Cộng và lưu điểm người chơi:</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Khi một trong hai người chơi dành chiến thắng ở nước đi của họ, người chơi sẽ được cộng 1 điểm và cập nhật lên màn hình hiển </a:t>
            </a:r>
            <a:r>
              <a:rPr lang="en-US" sz="2800" smtClean="0">
                <a:latin typeface="Times New Roman" panose="02020603050405020304" pitchFamily="18" charset="0"/>
                <a:ea typeface="Calibri" panose="020F0502020204030204" pitchFamily="34" charset="0"/>
                <a:cs typeface="Times New Roman" panose="02020603050405020304" pitchFamily="18" charset="0"/>
              </a:rPr>
              <a:t>thị.</a:t>
            </a:r>
            <a:endParaRPr lang="en-US" sz="2800">
              <a:latin typeface="Times New Roman" panose="02020603050405020304" pitchFamily="18" charset="0"/>
              <a:cs typeface="Times New Roman" panose="02020603050405020304" pitchFamily="18" charset="0"/>
            </a:endParaRPr>
          </a:p>
          <a:p>
            <a:pPr marL="0" indent="0">
              <a:buNone/>
            </a:pPr>
            <a:endParaRPr lang="en-US"/>
          </a:p>
        </p:txBody>
      </p:sp>
      <p:pic>
        <p:nvPicPr>
          <p:cNvPr id="6" name="Picture 5"/>
          <p:cNvPicPr/>
          <p:nvPr/>
        </p:nvPicPr>
        <p:blipFill>
          <a:blip r:embed="rId2"/>
          <a:stretch>
            <a:fillRect/>
          </a:stretch>
        </p:blipFill>
        <p:spPr>
          <a:xfrm>
            <a:off x="4885891" y="3317730"/>
            <a:ext cx="2752725" cy="2162175"/>
          </a:xfrm>
          <a:prstGeom prst="rect">
            <a:avLst/>
          </a:prstGeom>
        </p:spPr>
      </p:pic>
      <p:sp>
        <p:nvSpPr>
          <p:cNvPr id="7" name="TextBox 6"/>
          <p:cNvSpPr txBox="1"/>
          <p:nvPr/>
        </p:nvSpPr>
        <p:spPr>
          <a:xfrm>
            <a:off x="4242952" y="5590741"/>
            <a:ext cx="4038602"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Màn hình hiển thị điểm số của hai người chơi</a:t>
            </a:r>
            <a:endParaRPr lang="en-US" sz="1600" i="1">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6</a:t>
            </a:fld>
            <a:endParaRPr lang="en-US"/>
          </a:p>
        </p:txBody>
      </p:sp>
    </p:spTree>
    <p:extLst>
      <p:ext uri="{BB962C8B-B14F-4D97-AF65-F5344CB8AC3E}">
        <p14:creationId xmlns:p14="http://schemas.microsoft.com/office/powerpoint/2010/main" val="38468367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lgn="l">
              <a:buFont typeface="+mj-lt"/>
              <a:buAutoNum type="romanUcPeriod" startAt="5"/>
            </a:pPr>
            <a:r>
              <a:rPr lang="en-US" b="1" smtClean="0">
                <a:latin typeface="Times New Roman" panose="02020603050405020304" pitchFamily="18" charset="0"/>
                <a:cs typeface="Times New Roman" panose="02020603050405020304" pitchFamily="18" charset="0"/>
              </a:rPr>
              <a:t>Phần kết luận</a:t>
            </a:r>
            <a:br>
              <a:rPr lang="en-US" b="1" smtClean="0">
                <a:latin typeface="Times New Roman" panose="02020603050405020304" pitchFamily="18" charset="0"/>
                <a:cs typeface="Times New Roman" panose="02020603050405020304" pitchFamily="18" charset="0"/>
              </a:rPr>
            </a:br>
            <a:r>
              <a:rPr lang="en-US" sz="3600" b="1" smtClean="0">
                <a:latin typeface="Times New Roman" panose="02020603050405020304" pitchFamily="18" charset="0"/>
                <a:cs typeface="Times New Roman" panose="02020603050405020304" pitchFamily="18" charset="0"/>
              </a:rPr>
              <a:t>1.		Kết quả đạt được</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0674" y="2279072"/>
            <a:ext cx="10018713" cy="3124201"/>
          </a:xfrm>
        </p:spPr>
        <p:txBody>
          <a:bodyPr/>
          <a:lstStyle/>
          <a:p>
            <a:r>
              <a:rPr lang="en-US" smtClean="0">
                <a:latin typeface="Times New Roman" panose="02020603050405020304" pitchFamily="18" charset="0"/>
                <a:cs typeface="Times New Roman" panose="02020603050405020304" pitchFamily="18" charset="0"/>
              </a:rPr>
              <a:t>Áp dụng được kiến thức đã học về lập trình giao diện bằng ngôn ngữ C#, sử dụng được các Control trong Winform để lập trình Game.</a:t>
            </a:r>
          </a:p>
          <a:p>
            <a:r>
              <a:rPr lang="en-US" smtClean="0">
                <a:latin typeface="Times New Roman" panose="02020603050405020304" pitchFamily="18" charset="0"/>
                <a:cs typeface="Times New Roman" panose="02020603050405020304" pitchFamily="18" charset="0"/>
              </a:rPr>
              <a:t>Hiểu hơn về cách người dùng thao tác với một chương trình ứng dụng. Từ đó, xử lý tốt hơn các sự kiện phát sinh khi người dùng tương tác với chương trình.</a:t>
            </a:r>
            <a:endParaRPr lang="en-US">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60</a:t>
            </a:fld>
            <a:endParaRPr lang="en-US"/>
          </a:p>
        </p:txBody>
      </p:sp>
    </p:spTree>
    <p:extLst>
      <p:ext uri="{BB962C8B-B14F-4D97-AF65-F5344CB8AC3E}">
        <p14:creationId xmlns:p14="http://schemas.microsoft.com/office/powerpoint/2010/main" val="15991070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mtClean="0">
                <a:latin typeface="Times New Roman" panose="02020603050405020304" pitchFamily="18" charset="0"/>
                <a:cs typeface="Times New Roman" panose="02020603050405020304" pitchFamily="18" charset="0"/>
              </a:rPr>
              <a:t>2.</a:t>
            </a:r>
            <a:r>
              <a:rPr lang="en-US" sz="3600" b="1">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	</a:t>
            </a:r>
            <a:r>
              <a:rPr lang="en-US" sz="3600" b="1" smtClean="0">
                <a:latin typeface="Times New Roman" panose="02020603050405020304" pitchFamily="18" charset="0"/>
                <a:cs typeface="Times New Roman" panose="02020603050405020304" pitchFamily="18" charset="0"/>
              </a:rPr>
              <a:t>Hạn chế của chương trình</a:t>
            </a:r>
            <a:endParaRPr lang="en-US" sz="3600"/>
          </a:p>
        </p:txBody>
      </p:sp>
      <p:sp>
        <p:nvSpPr>
          <p:cNvPr id="3" name="Content Placeholder 2"/>
          <p:cNvSpPr>
            <a:spLocks noGrp="1"/>
          </p:cNvSpPr>
          <p:nvPr>
            <p:ph idx="1"/>
          </p:nvPr>
        </p:nvSpPr>
        <p:spPr/>
        <p:txBody>
          <a:bodyPr/>
          <a:lstStyle/>
          <a:p>
            <a:r>
              <a:rPr lang="en-US">
                <a:latin typeface="Times New Roman" panose="02020603050405020304" pitchFamily="18" charset="0"/>
                <a:ea typeface="Calibri" panose="020F0502020204030204" pitchFamily="34" charset="0"/>
                <a:cs typeface="Times New Roman" panose="02020603050405020304" pitchFamily="18" charset="0"/>
              </a:rPr>
              <a:t>Kích thước bàn cờ ở chế độ chơi Truyền thống bị giới hạn, chưa thể tự động mở rộng khi người chơi lấp đầy hết các </a:t>
            </a:r>
            <a:r>
              <a:rPr lang="en-US">
                <a:latin typeface="Times New Roman" panose="02020603050405020304" pitchFamily="18" charset="0"/>
                <a:ea typeface="Calibri" panose="020F0502020204030204" pitchFamily="34" charset="0"/>
                <a:cs typeface="Times New Roman" panose="02020603050405020304" pitchFamily="18" charset="0"/>
              </a:rPr>
              <a:t>ô </a:t>
            </a:r>
            <a:r>
              <a:rPr lang="en-US" smtClean="0">
                <a:latin typeface="Times New Roman" panose="02020603050405020304" pitchFamily="18" charset="0"/>
                <a:ea typeface="Calibri" panose="020F0502020204030204" pitchFamily="34" charset="0"/>
                <a:cs typeface="Times New Roman" panose="02020603050405020304" pitchFamily="18" charset="0"/>
              </a:rPr>
              <a:t>cờ.</a:t>
            </a:r>
            <a:endParaRPr lang="en-US">
              <a:latin typeface="Times New Roman" panose="02020603050405020304" pitchFamily="18" charset="0"/>
              <a:ea typeface="Calibri" panose="020F0502020204030204" pitchFamily="34" charset="0"/>
              <a:cs typeface="Times New Roman" panose="02020603050405020304" pitchFamily="18" charset="0"/>
            </a:endParaRPr>
          </a:p>
          <a:p>
            <a:r>
              <a:rPr lang="en-US">
                <a:latin typeface="Times New Roman" panose="02020603050405020304" pitchFamily="18" charset="0"/>
                <a:ea typeface="Calibri" panose="020F0502020204030204" pitchFamily="34" charset="0"/>
                <a:cs typeface="Times New Roman" panose="02020603050405020304" pitchFamily="18" charset="0"/>
              </a:rPr>
              <a:t>Xuất hiện ngẫu nhiên viền xanh trên ô cờ (button) bất kỳ sau khi đánh một </a:t>
            </a:r>
            <a:r>
              <a:rPr lang="en-US">
                <a:latin typeface="Times New Roman" panose="02020603050405020304" pitchFamily="18" charset="0"/>
                <a:ea typeface="Calibri" panose="020F0502020204030204" pitchFamily="34" charset="0"/>
                <a:cs typeface="Times New Roman" panose="02020603050405020304" pitchFamily="18" charset="0"/>
              </a:rPr>
              <a:t>nước </a:t>
            </a:r>
            <a:r>
              <a:rPr lang="en-US" smtClean="0">
                <a:latin typeface="Times New Roman" panose="02020603050405020304" pitchFamily="18" charset="0"/>
                <a:ea typeface="Calibri" panose="020F0502020204030204" pitchFamily="34" charset="0"/>
                <a:cs typeface="Times New Roman" panose="02020603050405020304" pitchFamily="18" charset="0"/>
              </a:rPr>
              <a:t>cờ. </a:t>
            </a:r>
            <a:endParaRPr lang="en-US">
              <a:latin typeface="Times New Roman" panose="02020603050405020304" pitchFamily="18" charset="0"/>
              <a:ea typeface="Calibri" panose="020F0502020204030204" pitchFamily="34" charset="0"/>
              <a:cs typeface="Times New Roman" panose="02020603050405020304" pitchFamily="18" charset="0"/>
            </a:endParaRPr>
          </a:p>
          <a:p>
            <a:r>
              <a:rPr lang="en-US">
                <a:latin typeface="Times New Roman" panose="02020603050405020304" pitchFamily="18" charset="0"/>
                <a:ea typeface="Calibri" panose="020F0502020204030204" pitchFamily="34" charset="0"/>
                <a:cs typeface="Times New Roman" panose="02020603050405020304" pitchFamily="18" charset="0"/>
              </a:rPr>
              <a:t>Xuất hiện ngẫu nhiên viền xanh trên ô cờ (button) bất kỳ sau khi đánh một </a:t>
            </a:r>
            <a:r>
              <a:rPr lang="en-US">
                <a:latin typeface="Times New Roman" panose="02020603050405020304" pitchFamily="18" charset="0"/>
                <a:ea typeface="Calibri" panose="020F0502020204030204" pitchFamily="34" charset="0"/>
                <a:cs typeface="Times New Roman" panose="02020603050405020304" pitchFamily="18" charset="0"/>
              </a:rPr>
              <a:t>nước </a:t>
            </a:r>
            <a:r>
              <a:rPr lang="en-US" smtClean="0">
                <a:latin typeface="Times New Roman" panose="02020603050405020304" pitchFamily="18" charset="0"/>
                <a:ea typeface="Calibri" panose="020F0502020204030204" pitchFamily="34" charset="0"/>
                <a:cs typeface="Times New Roman" panose="02020603050405020304" pitchFamily="18" charset="0"/>
              </a:rPr>
              <a:t>cờ. </a:t>
            </a:r>
            <a:endParaRPr lang="en-US">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61</a:t>
            </a:fld>
            <a:endParaRPr lang="en-US"/>
          </a:p>
        </p:txBody>
      </p:sp>
    </p:spTree>
    <p:extLst>
      <p:ext uri="{BB962C8B-B14F-4D97-AF65-F5344CB8AC3E}">
        <p14:creationId xmlns:p14="http://schemas.microsoft.com/office/powerpoint/2010/main" val="16369798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mtClean="0">
                <a:latin typeface="Times New Roman" panose="02020603050405020304" pitchFamily="18" charset="0"/>
                <a:cs typeface="Times New Roman" panose="02020603050405020304" pitchFamily="18" charset="0"/>
              </a:rPr>
              <a:t>3.</a:t>
            </a:r>
            <a:r>
              <a:rPr lang="en-US" sz="3600" b="1">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	</a:t>
            </a:r>
            <a:r>
              <a:rPr lang="en-US" sz="3600" b="1" smtClean="0">
                <a:latin typeface="Times New Roman" panose="02020603050405020304" pitchFamily="18" charset="0"/>
                <a:cs typeface="Times New Roman" panose="02020603050405020304" pitchFamily="18" charset="0"/>
              </a:rPr>
              <a:t>Hướng phát triển tiếp theo</a:t>
            </a:r>
            <a:endParaRPr lang="en-US" sz="3600"/>
          </a:p>
        </p:txBody>
      </p:sp>
      <p:sp>
        <p:nvSpPr>
          <p:cNvPr id="3" name="Content Placeholder 2"/>
          <p:cNvSpPr>
            <a:spLocks noGrp="1"/>
          </p:cNvSpPr>
          <p:nvPr>
            <p:ph idx="1"/>
          </p:nvPr>
        </p:nvSpPr>
        <p:spPr/>
        <p:txBody>
          <a:bodyPr/>
          <a:lstStyle/>
          <a:p>
            <a:r>
              <a:rPr lang="en-US">
                <a:latin typeface="Times New Roman" panose="02020603050405020304" pitchFamily="18" charset="0"/>
                <a:ea typeface="Calibri" panose="020F0502020204030204" pitchFamily="34" charset="0"/>
                <a:cs typeface="Times New Roman" panose="02020603050405020304" pitchFamily="18" charset="0"/>
              </a:rPr>
              <a:t>Giảm thiểu các hạn chế gặp phải trong chương trình </a:t>
            </a:r>
            <a:r>
              <a:rPr lang="en-US">
                <a:latin typeface="Times New Roman" panose="02020603050405020304" pitchFamily="18" charset="0"/>
                <a:ea typeface="Calibri" panose="020F0502020204030204" pitchFamily="34" charset="0"/>
                <a:cs typeface="Times New Roman" panose="02020603050405020304" pitchFamily="18" charset="0"/>
              </a:rPr>
              <a:t>hiện </a:t>
            </a:r>
            <a:r>
              <a:rPr lang="en-US" smtClean="0">
                <a:latin typeface="Times New Roman" panose="02020603050405020304" pitchFamily="18" charset="0"/>
                <a:ea typeface="Calibri" panose="020F0502020204030204" pitchFamily="34" charset="0"/>
                <a:cs typeface="Times New Roman" panose="02020603050405020304" pitchFamily="18" charset="0"/>
              </a:rPr>
              <a:t>tại.</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r>
              <a:rPr lang="en-US">
                <a:latin typeface="Times New Roman" panose="02020603050405020304" pitchFamily="18" charset="0"/>
                <a:ea typeface="Calibri" panose="020F0502020204030204" pitchFamily="34" charset="0"/>
                <a:cs typeface="Times New Roman" panose="02020603050405020304" pitchFamily="18" charset="0"/>
              </a:rPr>
              <a:t>Cải thiện thêm về giao diện </a:t>
            </a:r>
            <a:r>
              <a:rPr lang="en-US">
                <a:latin typeface="Times New Roman" panose="02020603050405020304" pitchFamily="18" charset="0"/>
                <a:ea typeface="Calibri" panose="020F0502020204030204" pitchFamily="34" charset="0"/>
                <a:cs typeface="Times New Roman" panose="02020603050405020304" pitchFamily="18" charset="0"/>
              </a:rPr>
              <a:t>chương </a:t>
            </a:r>
            <a:r>
              <a:rPr lang="en-US" smtClean="0">
                <a:latin typeface="Times New Roman" panose="02020603050405020304" pitchFamily="18" charset="0"/>
                <a:ea typeface="Calibri" panose="020F0502020204030204" pitchFamily="34" charset="0"/>
                <a:cs typeface="Times New Roman" panose="02020603050405020304" pitchFamily="18" charset="0"/>
              </a:rPr>
              <a:t>trình.</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r>
              <a:rPr lang="en-US">
                <a:latin typeface="Times New Roman" panose="02020603050405020304" pitchFamily="18" charset="0"/>
                <a:ea typeface="Calibri" panose="020F0502020204030204" pitchFamily="34" charset="0"/>
                <a:cs typeface="Times New Roman" panose="02020603050405020304" pitchFamily="18" charset="0"/>
              </a:rPr>
              <a:t>Phát triển thêm chế độ chơi </a:t>
            </a:r>
            <a:r>
              <a:rPr lang="en-US">
                <a:latin typeface="Times New Roman" panose="02020603050405020304" pitchFamily="18" charset="0"/>
                <a:ea typeface="Calibri" panose="020F0502020204030204" pitchFamily="34" charset="0"/>
                <a:cs typeface="Times New Roman" panose="02020603050405020304" pitchFamily="18" charset="0"/>
              </a:rPr>
              <a:t>với </a:t>
            </a:r>
            <a:r>
              <a:rPr lang="en-US" smtClean="0">
                <a:latin typeface="Times New Roman" panose="02020603050405020304" pitchFamily="18" charset="0"/>
                <a:ea typeface="Calibri" panose="020F0502020204030204" pitchFamily="34" charset="0"/>
                <a:cs typeface="Times New Roman" panose="02020603050405020304" pitchFamily="18" charset="0"/>
              </a:rPr>
              <a:t>máy.</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r>
              <a:rPr lang="en-US">
                <a:latin typeface="Times New Roman" panose="02020603050405020304" pitchFamily="18" charset="0"/>
                <a:ea typeface="Calibri" panose="020F0502020204030204" pitchFamily="34" charset="0"/>
                <a:cs typeface="Times New Roman" panose="02020603050405020304" pitchFamily="18" charset="0"/>
              </a:rPr>
              <a:t>Phát triển thêm chế độ thi đấu Online hoặc thi đấu qua mạng LAN giữa hai người chơi trong mạng </a:t>
            </a:r>
            <a:r>
              <a:rPr lang="en-US">
                <a:latin typeface="Times New Roman" panose="02020603050405020304" pitchFamily="18" charset="0"/>
                <a:ea typeface="Calibri" panose="020F0502020204030204" pitchFamily="34" charset="0"/>
                <a:cs typeface="Times New Roman" panose="02020603050405020304" pitchFamily="18" charset="0"/>
              </a:rPr>
              <a:t>nội </a:t>
            </a:r>
            <a:r>
              <a:rPr lang="en-US" smtClean="0">
                <a:latin typeface="Times New Roman" panose="02020603050405020304" pitchFamily="18" charset="0"/>
                <a:ea typeface="Calibri" panose="020F0502020204030204" pitchFamily="34" charset="0"/>
                <a:cs typeface="Times New Roman" panose="02020603050405020304" pitchFamily="18" charset="0"/>
              </a:rPr>
              <a:t>bộ.</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12" name="Slide Number Placeholder 11"/>
          <p:cNvSpPr>
            <a:spLocks noGrp="1"/>
          </p:cNvSpPr>
          <p:nvPr>
            <p:ph type="sldNum" sz="quarter" idx="12"/>
          </p:nvPr>
        </p:nvSpPr>
        <p:spPr>
          <a:xfrm>
            <a:off x="107845" y="6248400"/>
            <a:ext cx="551167" cy="365125"/>
          </a:xfrm>
        </p:spPr>
        <p:txBody>
          <a:bodyPr/>
          <a:lstStyle/>
          <a:p>
            <a:fld id="{4F7B42AB-F97E-4EC8-83E9-9C588D335984}" type="slidenum">
              <a:rPr lang="en-US" smtClean="0"/>
              <a:t>62</a:t>
            </a:fld>
            <a:endParaRPr lang="en-US"/>
          </a:p>
        </p:txBody>
      </p:sp>
    </p:spTree>
    <p:extLst>
      <p:ext uri="{BB962C8B-B14F-4D97-AF65-F5344CB8AC3E}">
        <p14:creationId xmlns:p14="http://schemas.microsoft.com/office/powerpoint/2010/main" val="2974747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8164" y="1142999"/>
            <a:ext cx="10018713" cy="3124201"/>
          </a:xfrm>
        </p:spPr>
        <p:txBody>
          <a:bodyPr/>
          <a:lstStyle/>
          <a:p>
            <a:r>
              <a:rPr lang="en-US" sz="2800" smtClean="0">
                <a:latin typeface="Times New Roman" panose="02020603050405020304" pitchFamily="18" charset="0"/>
                <a:cs typeface="Times New Roman" panose="02020603050405020304" pitchFamily="18" charset="0"/>
              </a:rPr>
              <a:t>Thông báo kết thúc ván chơi:</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Khi một trong hai người chơi thắng, chương trình sẽ hiện thị thông báo “Kết thúc” báo hiệu đã kết thúc ván chơi.</a:t>
            </a:r>
            <a:endParaRPr lang="en-US" sz="2800">
              <a:latin typeface="Times New Roman" panose="02020603050405020304" pitchFamily="18" charset="0"/>
              <a:cs typeface="Times New Roman" panose="02020603050405020304" pitchFamily="18" charset="0"/>
            </a:endParaRPr>
          </a:p>
          <a:p>
            <a:endParaRPr lang="en-US" smtClean="0"/>
          </a:p>
          <a:p>
            <a:pPr marL="0" indent="0">
              <a:buNone/>
            </a:pPr>
            <a:endParaRPr lang="en-US"/>
          </a:p>
        </p:txBody>
      </p:sp>
      <p:pic>
        <p:nvPicPr>
          <p:cNvPr id="7" name="Picture 6"/>
          <p:cNvPicPr/>
          <p:nvPr/>
        </p:nvPicPr>
        <p:blipFill>
          <a:blip r:embed="rId2"/>
          <a:stretch>
            <a:fillRect/>
          </a:stretch>
        </p:blipFill>
        <p:spPr>
          <a:xfrm>
            <a:off x="3992273" y="3252354"/>
            <a:ext cx="4429125" cy="2514600"/>
          </a:xfrm>
          <a:prstGeom prst="rect">
            <a:avLst/>
          </a:prstGeom>
        </p:spPr>
      </p:pic>
      <p:sp>
        <p:nvSpPr>
          <p:cNvPr id="9" name="TextBox 8"/>
          <p:cNvSpPr txBox="1"/>
          <p:nvPr/>
        </p:nvSpPr>
        <p:spPr>
          <a:xfrm>
            <a:off x="4187534" y="5895541"/>
            <a:ext cx="4038602" cy="338554"/>
          </a:xfrm>
          <a:prstGeom prst="rect">
            <a:avLst/>
          </a:prstGeom>
          <a:noFill/>
        </p:spPr>
        <p:txBody>
          <a:bodyPr wrap="square" rtlCol="0">
            <a:spAutoFit/>
          </a:bodyPr>
          <a:lstStyle/>
          <a:p>
            <a:pPr algn="ctr"/>
            <a:r>
              <a:rPr lang="en-US" sz="1600" i="1" smtClean="0">
                <a:latin typeface="Times New Roman" panose="02020603050405020304" pitchFamily="18" charset="0"/>
                <a:cs typeface="Times New Roman" panose="02020603050405020304" pitchFamily="18" charset="0"/>
              </a:rPr>
              <a:t>Thông báo kết thúc ván chơi</a:t>
            </a:r>
            <a:endParaRPr lang="en-US" sz="1600" i="1">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7</a:t>
            </a:fld>
            <a:endParaRPr lang="en-US"/>
          </a:p>
        </p:txBody>
      </p:sp>
    </p:spTree>
    <p:extLst>
      <p:ext uri="{BB962C8B-B14F-4D97-AF65-F5344CB8AC3E}">
        <p14:creationId xmlns:p14="http://schemas.microsoft.com/office/powerpoint/2010/main" val="26695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9618" y="1414394"/>
            <a:ext cx="10018713" cy="3124201"/>
          </a:xfrm>
        </p:spPr>
        <p:txBody>
          <a:bodyPr/>
          <a:lstStyle/>
          <a:p>
            <a:r>
              <a:rPr lang="en-US" sz="2800" smtClean="0">
                <a:latin typeface="Times New Roman" panose="02020603050405020304" pitchFamily="18" charset="0"/>
                <a:cs typeface="Times New Roman" panose="02020603050405020304" pitchFamily="18" charset="0"/>
              </a:rPr>
              <a:t>Chức năng khóa toàn bộ bàn cờ:</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Sau khi chương trình hiện thị thông báo kết thúc ván chơi, toàn bộ các ô trên bàn cờ sẽ được khóa lại. Mục đích là không cho người chơi thực hiện thao tác đánh tiếp nước cờ khi ván vờ đã kết thúc.</a:t>
            </a:r>
            <a:endParaRPr lang="en-US" sz="2800">
              <a:latin typeface="Times New Roman" panose="02020603050405020304" pitchFamily="18" charset="0"/>
              <a:cs typeface="Times New Roman" panose="02020603050405020304" pitchFamily="18" charset="0"/>
            </a:endParaRPr>
          </a:p>
          <a:p>
            <a:endParaRPr lang="en-US" smtClean="0"/>
          </a:p>
          <a:p>
            <a:pPr marL="0" indent="0">
              <a:buNone/>
            </a:pPr>
            <a:endParaRPr lang="en-US" smtClean="0"/>
          </a:p>
          <a:p>
            <a:endParaRPr lang="en-US"/>
          </a:p>
        </p:txBody>
      </p:sp>
      <p:pic>
        <p:nvPicPr>
          <p:cNvPr id="6" name="Picture 5"/>
          <p:cNvPicPr/>
          <p:nvPr/>
        </p:nvPicPr>
        <p:blipFill>
          <a:blip r:embed="rId2"/>
          <a:stretch>
            <a:fillRect/>
          </a:stretch>
        </p:blipFill>
        <p:spPr>
          <a:xfrm>
            <a:off x="4797135" y="3443220"/>
            <a:ext cx="2819400" cy="2190750"/>
          </a:xfrm>
          <a:prstGeom prst="rect">
            <a:avLst/>
          </a:prstGeom>
        </p:spPr>
      </p:pic>
      <p:sp>
        <p:nvSpPr>
          <p:cNvPr id="7" name="TextBox 6"/>
          <p:cNvSpPr txBox="1"/>
          <p:nvPr/>
        </p:nvSpPr>
        <p:spPr>
          <a:xfrm>
            <a:off x="2885206" y="5681083"/>
            <a:ext cx="5732321" cy="619272"/>
          </a:xfrm>
          <a:prstGeom prst="rect">
            <a:avLst/>
          </a:prstGeom>
          <a:noFill/>
        </p:spPr>
        <p:txBody>
          <a:bodyPr wrap="square" rtlCol="0">
            <a:spAutoFit/>
          </a:bodyPr>
          <a:lstStyle/>
          <a:p>
            <a:pPr marL="914400" algn="ctr">
              <a:lnSpc>
                <a:spcPct val="107000"/>
              </a:lnSpc>
              <a:spcAft>
                <a:spcPts val="800"/>
              </a:spcAft>
            </a:pPr>
            <a:r>
              <a:rPr lang="en-US" sz="1600" i="1" smtClean="0">
                <a:latin typeface="Times New Roman" panose="02020603050405020304" pitchFamily="18" charset="0"/>
                <a:ea typeface="Calibri" panose="020F0502020204030204" pitchFamily="34" charset="0"/>
                <a:cs typeface="Times New Roman" panose="02020603050405020304" pitchFamily="18" charset="0"/>
              </a:rPr>
              <a:t>Toàn bộ các ô trên bàn cờ bị khóa lại, làm mờ đi các ký tự nước cờ khi ván cờ kết thúc </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a:xfrm>
            <a:off x="107845" y="6248400"/>
            <a:ext cx="551167" cy="365125"/>
          </a:xfrm>
        </p:spPr>
        <p:txBody>
          <a:bodyPr/>
          <a:lstStyle/>
          <a:p>
            <a:fld id="{4F7B42AB-F97E-4EC8-83E9-9C588D335984}" type="slidenum">
              <a:rPr lang="en-US" smtClean="0"/>
              <a:t>8</a:t>
            </a:fld>
            <a:endParaRPr lang="en-US"/>
          </a:p>
        </p:txBody>
      </p:sp>
    </p:spTree>
    <p:extLst>
      <p:ext uri="{BB962C8B-B14F-4D97-AF65-F5344CB8AC3E}">
        <p14:creationId xmlns:p14="http://schemas.microsoft.com/office/powerpoint/2010/main" val="2215221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727" y="827946"/>
            <a:ext cx="10018713" cy="2912781"/>
          </a:xfrm>
        </p:spPr>
        <p:txBody>
          <a:bodyPr/>
          <a:lstStyle/>
          <a:p>
            <a:r>
              <a:rPr lang="en-US" sz="2800" smtClean="0">
                <a:latin typeface="Times New Roman" panose="02020603050405020304" pitchFamily="18" charset="0"/>
                <a:cs typeface="Times New Roman" panose="02020603050405020304" pitchFamily="18" charset="0"/>
              </a:rPr>
              <a:t>Chức năng tiếp tục cuộc đấu giữa hai người:</a:t>
            </a:r>
          </a:p>
          <a:p>
            <a:pPr marL="0" indent="0">
              <a:buNone/>
            </a:pPr>
            <a:r>
              <a:rPr lang="en-US" sz="2800">
                <a:latin typeface="Times New Roman" panose="02020603050405020304" pitchFamily="18" charset="0"/>
                <a:ea typeface="Calibri" panose="020F0502020204030204" pitchFamily="34" charset="0"/>
                <a:cs typeface="Times New Roman" panose="02020603050405020304" pitchFamily="18" charset="0"/>
              </a:rPr>
              <a:t>Sau khi kết thúc ván đấu trước, người chơi có thế nhấn nút “Tiếp tục” để tạo bàn cờ mới đồng thời điểm số hiện tại của hai người chơi vẫn được giữ nguyên để sử dụng cho các ván chơi tiếp </a:t>
            </a:r>
            <a:r>
              <a:rPr lang="en-US" sz="2800" smtClean="0">
                <a:latin typeface="Times New Roman" panose="02020603050405020304" pitchFamily="18" charset="0"/>
                <a:ea typeface="Calibri" panose="020F0502020204030204" pitchFamily="34" charset="0"/>
                <a:cs typeface="Times New Roman" panose="02020603050405020304" pitchFamily="18" charset="0"/>
              </a:rPr>
              <a:t>theo.</a:t>
            </a:r>
            <a:endParaRPr lang="en-US" sz="2800" smtClean="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endParaRPr lang="en-US" smtClean="0"/>
          </a:p>
          <a:p>
            <a:pPr marL="0" indent="0">
              <a:buNone/>
            </a:pP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738880" y="2694331"/>
            <a:ext cx="1802822" cy="566601"/>
          </a:xfrm>
          <a:prstGeom prst="rect">
            <a:avLst/>
          </a:prstGeom>
        </p:spPr>
      </p:pic>
      <p:sp>
        <p:nvSpPr>
          <p:cNvPr id="7" name="TextBox 6"/>
          <p:cNvSpPr txBox="1"/>
          <p:nvPr/>
        </p:nvSpPr>
        <p:spPr>
          <a:xfrm>
            <a:off x="8229601" y="3228109"/>
            <a:ext cx="3962399" cy="355803"/>
          </a:xfrm>
          <a:prstGeom prst="rect">
            <a:avLst/>
          </a:prstGeom>
          <a:noFill/>
        </p:spPr>
        <p:txBody>
          <a:bodyPr wrap="square" rtlCol="0">
            <a:spAutoFit/>
          </a:bodyPr>
          <a:lstStyle/>
          <a:p>
            <a:pPr marL="914400" algn="ctr">
              <a:lnSpc>
                <a:spcPct val="107000"/>
              </a:lnSpc>
              <a:spcAft>
                <a:spcPts val="800"/>
              </a:spcAft>
            </a:pPr>
            <a:r>
              <a:rPr lang="en-US" sz="1600" i="1" smtClean="0">
                <a:latin typeface="Times New Roman" panose="02020603050405020304" pitchFamily="18" charset="0"/>
                <a:ea typeface="Calibri" panose="020F0502020204030204" pitchFamily="34" charset="0"/>
                <a:cs typeface="Times New Roman" panose="02020603050405020304" pitchFamily="18" charset="0"/>
              </a:rPr>
              <a:t>Nút tiếp tục</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p:cNvSpPr txBox="1">
            <a:spLocks/>
          </p:cNvSpPr>
          <p:nvPr/>
        </p:nvSpPr>
        <p:spPr>
          <a:xfrm>
            <a:off x="1539726" y="3583912"/>
            <a:ext cx="10018713" cy="291278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smtClean="0">
                <a:latin typeface="Times New Roman" panose="02020603050405020304" pitchFamily="18" charset="0"/>
                <a:cs typeface="Times New Roman" panose="02020603050405020304" pitchFamily="18" charset="0"/>
              </a:rPr>
              <a:t>Chức năng chơi lại từ đầu:</a:t>
            </a:r>
          </a:p>
          <a:p>
            <a:pPr marL="0" indent="0">
              <a:buNone/>
            </a:pPr>
            <a:r>
              <a:rPr lang="en-US" sz="2800">
                <a:latin typeface="Times New Roman" panose="02020603050405020304" pitchFamily="18" charset="0"/>
                <a:ea typeface="Calibri" panose="020F0502020204030204" pitchFamily="34" charset="0"/>
              </a:rPr>
              <a:t>Sau khi kết thúc ván đấu trước, người chơi có thế nhấn nút “Chơi lại” để tạo bàn cờ mới và điểm số hiện tại của hai người chơi trước đó sẽ được chuyển về 0 để bắt đầu cuộc đấu </a:t>
            </a:r>
            <a:r>
              <a:rPr lang="en-US" sz="2800" smtClean="0">
                <a:latin typeface="Times New Roman" panose="02020603050405020304" pitchFamily="18" charset="0"/>
                <a:ea typeface="Calibri" panose="020F0502020204030204" pitchFamily="34" charset="0"/>
              </a:rPr>
              <a:t>mới.</a:t>
            </a:r>
            <a:endParaRPr lang="en-US" sz="2800"/>
          </a:p>
          <a:p>
            <a:pPr marL="0" indent="0">
              <a:buFont typeface="Arial"/>
              <a:buNone/>
            </a:pPr>
            <a:endParaRPr lang="en-US" sz="2800" smtClean="0">
              <a:latin typeface="Times New Roman" panose="02020603050405020304" pitchFamily="18" charset="0"/>
              <a:cs typeface="Times New Roman" panose="02020603050405020304" pitchFamily="18" charset="0"/>
            </a:endParaRPr>
          </a:p>
          <a:p>
            <a:endParaRPr lang="en-US" smtClean="0"/>
          </a:p>
          <a:p>
            <a:pPr marL="0" indent="0">
              <a:buFont typeface="Arial"/>
              <a:buNone/>
            </a:pPr>
            <a:endParaRPr lang="en-US"/>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9848916" y="5172902"/>
            <a:ext cx="1709523" cy="578410"/>
          </a:xfrm>
          <a:prstGeom prst="rect">
            <a:avLst/>
          </a:prstGeom>
        </p:spPr>
      </p:pic>
      <p:sp>
        <p:nvSpPr>
          <p:cNvPr id="12" name="TextBox 11"/>
          <p:cNvSpPr txBox="1"/>
          <p:nvPr/>
        </p:nvSpPr>
        <p:spPr>
          <a:xfrm>
            <a:off x="8229600" y="5785087"/>
            <a:ext cx="3962399" cy="355803"/>
          </a:xfrm>
          <a:prstGeom prst="rect">
            <a:avLst/>
          </a:prstGeom>
          <a:noFill/>
        </p:spPr>
        <p:txBody>
          <a:bodyPr wrap="square" rtlCol="0">
            <a:spAutoFit/>
          </a:bodyPr>
          <a:lstStyle/>
          <a:p>
            <a:pPr marL="914400" algn="ctr">
              <a:lnSpc>
                <a:spcPct val="107000"/>
              </a:lnSpc>
              <a:spcAft>
                <a:spcPts val="800"/>
              </a:spcAft>
            </a:pPr>
            <a:r>
              <a:rPr lang="en-US" sz="1600" i="1" smtClean="0">
                <a:latin typeface="Times New Roman" panose="02020603050405020304" pitchFamily="18" charset="0"/>
                <a:ea typeface="Calibri" panose="020F0502020204030204" pitchFamily="34" charset="0"/>
                <a:cs typeface="Times New Roman" panose="02020603050405020304" pitchFamily="18" charset="0"/>
              </a:rPr>
              <a:t>Nút chơi lại</a:t>
            </a:r>
            <a:endParaRPr lang="en-US" sz="1600">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13"/>
          <p:cNvSpPr>
            <a:spLocks noGrp="1"/>
          </p:cNvSpPr>
          <p:nvPr>
            <p:ph type="sldNum" sz="quarter" idx="12"/>
          </p:nvPr>
        </p:nvSpPr>
        <p:spPr>
          <a:xfrm>
            <a:off x="107845" y="6248400"/>
            <a:ext cx="551167" cy="365125"/>
          </a:xfrm>
        </p:spPr>
        <p:txBody>
          <a:bodyPr/>
          <a:lstStyle/>
          <a:p>
            <a:fld id="{4F7B42AB-F97E-4EC8-83E9-9C588D335984}" type="slidenum">
              <a:rPr lang="en-US" smtClean="0"/>
              <a:t>9</a:t>
            </a:fld>
            <a:endParaRPr lang="en-US"/>
          </a:p>
        </p:txBody>
      </p:sp>
    </p:spTree>
    <p:extLst>
      <p:ext uri="{BB962C8B-B14F-4D97-AF65-F5344CB8AC3E}">
        <p14:creationId xmlns:p14="http://schemas.microsoft.com/office/powerpoint/2010/main" val="195055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380</TotalTime>
  <Words>5158</Words>
  <Application>Microsoft Office PowerPoint</Application>
  <PresentationFormat>Widescreen</PresentationFormat>
  <Paragraphs>391</Paragraphs>
  <Slides>62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Corbel</vt:lpstr>
      <vt:lpstr>Times New Roman</vt:lpstr>
      <vt:lpstr>Parallax</vt:lpstr>
      <vt:lpstr>BÁO CÁO BÀI TẬP MÔN HỌC</vt:lpstr>
      <vt:lpstr>Mục lục</vt:lpstr>
      <vt:lpstr>Phần mở đầu 1.   Nội dung đề tài</vt:lpstr>
      <vt:lpstr>Đối tượng sử dụng chương trình</vt:lpstr>
      <vt:lpstr>Phần phân tích 1.   Các chức năng của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thành phần dữ liệu trong chương trình</vt:lpstr>
      <vt:lpstr>PowerPoint Presentation</vt:lpstr>
      <vt:lpstr>Phần thiết kế 1.   Cấu trúc chương trình</vt:lpstr>
      <vt:lpstr>Chi tiết chương trình a. Chức năng của từng Form</vt:lpstr>
      <vt:lpstr>PowerPoint Presentation</vt:lpstr>
      <vt:lpstr>PowerPoint Presentation</vt:lpstr>
      <vt:lpstr>b.  Các hàm thành viên trong từng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kết quả 1.  Kết quả chạy chương trình</vt:lpstr>
      <vt:lpstr>PowerPoint Presentation</vt:lpstr>
      <vt:lpstr>PowerPoint Presentation</vt:lpstr>
      <vt:lpstr>PowerPoint Presentation</vt:lpstr>
      <vt:lpstr>2.  Hướng dẫn sử dụng chương trình</vt:lpstr>
      <vt:lpstr>PowerPoint Presentation</vt:lpstr>
      <vt:lpstr>PowerPoint Presentation</vt:lpstr>
      <vt:lpstr>PowerPoint Presentation</vt:lpstr>
      <vt:lpstr>PowerPoint Presentation</vt:lpstr>
      <vt:lpstr>PowerPoint Presentation</vt:lpstr>
      <vt:lpstr>PowerPoint Presentation</vt:lpstr>
      <vt:lpstr>Phần kết luận 1.  Kết quả đạt được</vt:lpstr>
      <vt:lpstr>2.  Hạn chế của chương trình</vt:lpstr>
      <vt:lpstr>3.  Hướng phát triển tiếp theo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Hieu</dc:creator>
  <cp:lastModifiedBy>Nguyen Hieu</cp:lastModifiedBy>
  <cp:revision>341</cp:revision>
  <dcterms:created xsi:type="dcterms:W3CDTF">2021-08-15T08:47:14Z</dcterms:created>
  <dcterms:modified xsi:type="dcterms:W3CDTF">2021-08-17T04:26:13Z</dcterms:modified>
</cp:coreProperties>
</file>