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8"/>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4/15/21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4/15/21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E348-1553-1A4A-ABBE-DC2A155DD09C}"/>
              </a:ext>
            </a:extLst>
          </p:cNvPr>
          <p:cNvSpPr>
            <a:spLocks noGrp="1"/>
          </p:cNvSpPr>
          <p:nvPr>
            <p:ph type="ctrTitle"/>
          </p:nvPr>
        </p:nvSpPr>
        <p:spPr/>
        <p:txBody>
          <a:bodyPr/>
          <a:lstStyle/>
          <a:p>
            <a:r>
              <a:rPr lang="en-VN" dirty="0"/>
              <a:t>Lập trình hướng đối tượng </a:t>
            </a:r>
          </a:p>
        </p:txBody>
      </p:sp>
      <p:sp>
        <p:nvSpPr>
          <p:cNvPr id="3" name="Subtitle 2">
            <a:extLst>
              <a:ext uri="{FF2B5EF4-FFF2-40B4-BE49-F238E27FC236}">
                <a16:creationId xmlns:a16="http://schemas.microsoft.com/office/drawing/2014/main" id="{921F7A7D-A004-714F-A152-7CCE6FEEA8B2}"/>
              </a:ext>
            </a:extLst>
          </p:cNvPr>
          <p:cNvSpPr>
            <a:spLocks noGrp="1"/>
          </p:cNvSpPr>
          <p:nvPr>
            <p:ph type="subTitle" idx="1"/>
          </p:nvPr>
        </p:nvSpPr>
        <p:spPr/>
        <p:txBody>
          <a:bodyPr/>
          <a:lstStyle/>
          <a:p>
            <a:r>
              <a:rPr lang="en-US" dirty="0"/>
              <a:t>G</a:t>
            </a:r>
            <a:r>
              <a:rPr lang="en-VN" dirty="0"/>
              <a:t>iảng viên: kĩ sư hoàng quang thắng</a:t>
            </a:r>
          </a:p>
        </p:txBody>
      </p:sp>
    </p:spTree>
    <p:extLst>
      <p:ext uri="{BB962C8B-B14F-4D97-AF65-F5344CB8AC3E}">
        <p14:creationId xmlns:p14="http://schemas.microsoft.com/office/powerpoint/2010/main" val="867690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5ADE-2622-8C41-95F5-2718906C779B}"/>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0338B9DB-42B1-2648-83CF-FF8C15697907}"/>
              </a:ext>
            </a:extLst>
          </p:cNvPr>
          <p:cNvSpPr>
            <a:spLocks noGrp="1"/>
          </p:cNvSpPr>
          <p:nvPr>
            <p:ph idx="1"/>
          </p:nvPr>
        </p:nvSpPr>
        <p:spPr/>
        <p:txBody>
          <a:bodyPr/>
          <a:lstStyle/>
          <a:p>
            <a:r>
              <a:rPr lang="vi-VN" b="1" i="1" dirty="0"/>
              <a:t>Lớp (class):</a:t>
            </a:r>
            <a:endParaRPr lang="vi-VN" dirty="0"/>
          </a:p>
          <a:p>
            <a:r>
              <a:rPr lang="vi-VN" dirty="0"/>
              <a:t>Các đối tượng có các đặc tính tương tự nhau được gom lại thành 1 lớp đối tượng.</a:t>
            </a:r>
          </a:p>
          <a:p>
            <a:r>
              <a:rPr lang="vi-VN" dirty="0"/>
              <a:t>Bên trong lớp cũng có 2 thành phần chính đó là thuộc tính và phương thức.</a:t>
            </a:r>
          </a:p>
          <a:p>
            <a:r>
              <a:rPr lang="vi-VN" dirty="0"/>
              <a:t>Ngoài ra, lớp còn được dùng để định nghĩa ra kiểu dữ liệu mới.</a:t>
            </a:r>
          </a:p>
        </p:txBody>
      </p:sp>
    </p:spTree>
    <p:extLst>
      <p:ext uri="{BB962C8B-B14F-4D97-AF65-F5344CB8AC3E}">
        <p14:creationId xmlns:p14="http://schemas.microsoft.com/office/powerpoint/2010/main" val="331189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F03B-F26A-8042-8D1D-D62BC2FC19DE}"/>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950B1E00-A943-D64F-B65F-C019FC81AB15}"/>
              </a:ext>
            </a:extLst>
          </p:cNvPr>
          <p:cNvSpPr>
            <a:spLocks noGrp="1"/>
          </p:cNvSpPr>
          <p:nvPr>
            <p:ph idx="1"/>
          </p:nvPr>
        </p:nvSpPr>
        <p:spPr/>
        <p:txBody>
          <a:bodyPr>
            <a:normAutofit fontScale="92500"/>
          </a:bodyPr>
          <a:lstStyle/>
          <a:p>
            <a:r>
              <a:rPr lang="vi-VN" b="1" i="1" dirty="0"/>
              <a:t>Sự khác nhau giữa đối tượng và lớp:</a:t>
            </a:r>
            <a:endParaRPr lang="vi-VN" dirty="0"/>
          </a:p>
          <a:p>
            <a:r>
              <a:rPr lang="vi-VN" dirty="0"/>
              <a:t>Lớp là một khuôn mẫu còn đối tượng là một thể hiện cụ thể dựa trên khuôn mẫu đó.</a:t>
            </a:r>
          </a:p>
          <a:p>
            <a:r>
              <a:rPr lang="vi-VN" dirty="0"/>
              <a:t>Để dễ hiểu hơn mình sẽ lấy một ví dụ thực tế:</a:t>
            </a:r>
          </a:p>
          <a:p>
            <a:pPr lvl="1"/>
            <a:r>
              <a:rPr lang="vi-VN" dirty="0"/>
              <a:t>Để dễ hiểu hơn mình sẽ lấy một ví dụ thực tế:</a:t>
            </a:r>
          </a:p>
          <a:p>
            <a:pPr lvl="2"/>
            <a:r>
              <a:rPr lang="vi-VN" dirty="0"/>
              <a:t>Các thông tin, đặc điểm như 4 chân, 2 mắt, có đuôi, có chiều cao, có cân nặng, màu lông . . .</a:t>
            </a:r>
          </a:p>
          <a:p>
            <a:pPr lvl="2"/>
            <a:r>
              <a:rPr lang="vi-VN" dirty="0"/>
              <a:t>Các hành động như: kêu meo meo, đi, ăn, ngủ, . . .</a:t>
            </a:r>
          </a:p>
          <a:p>
            <a:pPr lvl="1"/>
            <a:r>
              <a:rPr lang="vi-VN" dirty="0"/>
              <a:t>Như vậy mọi động vật thuộc loài mèo sẽ có những đặc điểm như trên.</a:t>
            </a:r>
          </a:p>
          <a:p>
            <a:pPr lvl="1"/>
            <a:r>
              <a:rPr lang="vi-VN" dirty="0"/>
              <a:t>Đối tượng chính là một con mèo cụ thể nào đó.</a:t>
            </a:r>
          </a:p>
        </p:txBody>
      </p:sp>
    </p:spTree>
    <p:extLst>
      <p:ext uri="{BB962C8B-B14F-4D97-AF65-F5344CB8AC3E}">
        <p14:creationId xmlns:p14="http://schemas.microsoft.com/office/powerpoint/2010/main" val="92584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59D3-C695-0A42-940C-E86A6317ED06}"/>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89CB64D5-219C-4042-8C1C-84C27553D271}"/>
              </a:ext>
            </a:extLst>
          </p:cNvPr>
          <p:cNvSpPr>
            <a:spLocks noGrp="1"/>
          </p:cNvSpPr>
          <p:nvPr>
            <p:ph idx="1"/>
          </p:nvPr>
        </p:nvSpPr>
        <p:spPr>
          <a:xfrm>
            <a:off x="1451579" y="2015732"/>
            <a:ext cx="9603275" cy="4339912"/>
          </a:xfrm>
        </p:spPr>
        <p:txBody>
          <a:bodyPr>
            <a:normAutofit lnSpcReduction="10000"/>
          </a:bodyPr>
          <a:lstStyle/>
          <a:p>
            <a:r>
              <a:rPr lang="vi-VN" dirty="0"/>
              <a:t>Bên trong class có biến và hàm được gọi với tên là thuộc tính của lớp, phương thức của lớp. Toàn bộ tập hợp các thuộc tính và phương thức của lớp được gọi là thành viên (member) của lớp.</a:t>
            </a:r>
          </a:p>
          <a:p>
            <a:r>
              <a:rPr lang="vi-VN" dirty="0"/>
              <a:t>Các phương thức được định nghĩa, khai báo bên trong lóp giống như cách khai bảo một hàm bên ngoài thông thường, nó có thể trả về giá trị, nó có thể có tham số, tham số mặc định ...Ví dụ sau định nghĩa hàm functionName trong lớp.</a:t>
            </a:r>
          </a:p>
          <a:p>
            <a:pPr marL="0" indent="0">
              <a:buNone/>
            </a:pPr>
            <a:r>
              <a:rPr lang="en-US" dirty="0"/>
              <a:t>class </a:t>
            </a:r>
            <a:r>
              <a:rPr lang="en-US" dirty="0" err="1"/>
              <a:t>ClassName</a:t>
            </a:r>
            <a:r>
              <a:rPr lang="en-US" dirty="0"/>
              <a:t> { </a:t>
            </a:r>
          </a:p>
          <a:p>
            <a:pPr marL="0" indent="0">
              <a:buNone/>
            </a:pPr>
            <a:r>
              <a:rPr lang="en-US" dirty="0"/>
              <a:t>  function </a:t>
            </a:r>
            <a:r>
              <a:rPr lang="en-US" dirty="0" err="1"/>
              <a:t>functionName</a:t>
            </a:r>
            <a:r>
              <a:rPr lang="en-US" dirty="0"/>
              <a:t>() {     // Code </a:t>
            </a:r>
            <a:r>
              <a:rPr lang="en-US" dirty="0" err="1"/>
              <a:t>của</a:t>
            </a:r>
            <a:r>
              <a:rPr lang="en-US" dirty="0"/>
              <a:t> </a:t>
            </a:r>
            <a:r>
              <a:rPr lang="en-US" dirty="0" err="1"/>
              <a:t>hàm</a:t>
            </a:r>
            <a:r>
              <a:rPr lang="en-US" dirty="0"/>
              <a:t> </a:t>
            </a:r>
            <a:r>
              <a:rPr lang="en-US" dirty="0" err="1"/>
              <a:t>ở</a:t>
            </a:r>
            <a:r>
              <a:rPr lang="en-US" dirty="0"/>
              <a:t> </a:t>
            </a:r>
            <a:r>
              <a:rPr lang="en-US" dirty="0" err="1"/>
              <a:t>đây</a:t>
            </a:r>
            <a:r>
              <a:rPr lang="en-US" dirty="0"/>
              <a:t>. </a:t>
            </a:r>
          </a:p>
          <a:p>
            <a:pPr marL="0" indent="0">
              <a:buNone/>
            </a:pPr>
            <a:r>
              <a:rPr lang="en-US" dirty="0"/>
              <a:t>  }</a:t>
            </a:r>
          </a:p>
          <a:p>
            <a:pPr marL="0" indent="0">
              <a:buNone/>
            </a:pPr>
            <a:r>
              <a:rPr lang="en-US" dirty="0"/>
              <a:t> }</a:t>
            </a:r>
            <a:endParaRPr lang="en-VN" dirty="0"/>
          </a:p>
        </p:txBody>
      </p:sp>
    </p:spTree>
    <p:extLst>
      <p:ext uri="{BB962C8B-B14F-4D97-AF65-F5344CB8AC3E}">
        <p14:creationId xmlns:p14="http://schemas.microsoft.com/office/powerpoint/2010/main" val="44096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9C59-E7F1-684C-A68A-6D09F241786F}"/>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14C4CB50-D703-0744-905E-FE3CA9BCADA7}"/>
              </a:ext>
            </a:extLst>
          </p:cNvPr>
          <p:cNvSpPr>
            <a:spLocks noGrp="1"/>
          </p:cNvSpPr>
          <p:nvPr>
            <p:ph idx="1"/>
          </p:nvPr>
        </p:nvSpPr>
        <p:spPr/>
        <p:txBody>
          <a:bodyPr/>
          <a:lstStyle/>
          <a:p>
            <a:r>
              <a:rPr lang="vi-VN" dirty="0"/>
              <a:t>Một thành viên lớp (method và thuộc tính), có các khả năng truy cập khi định nghĩa như sau:</a:t>
            </a:r>
          </a:p>
          <a:p>
            <a:r>
              <a:rPr lang="vi-VN" dirty="0"/>
              <a:t>public thành viên này có thể truy cập ở bất kỳ đâu</a:t>
            </a:r>
          </a:p>
          <a:p>
            <a:r>
              <a:rPr lang="vi-VN" dirty="0"/>
              <a:t>private chỉ có thể truy cập từ chính lớp định nghĩa ra thành viên</a:t>
            </a:r>
          </a:p>
          <a:p>
            <a:r>
              <a:rPr lang="vi-VN" dirty="0"/>
              <a:t>protected chỉ có thể truy cập từ chính lớp định nghĩa ra thành viên và các lớp kế thừa nó</a:t>
            </a:r>
          </a:p>
        </p:txBody>
      </p:sp>
    </p:spTree>
    <p:extLst>
      <p:ext uri="{BB962C8B-B14F-4D97-AF65-F5344CB8AC3E}">
        <p14:creationId xmlns:p14="http://schemas.microsoft.com/office/powerpoint/2010/main" val="4185484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DDADAC-21AC-1C47-8479-CB9E31B57872}"/>
              </a:ext>
            </a:extLst>
          </p:cNvPr>
          <p:cNvSpPr/>
          <p:nvPr/>
        </p:nvSpPr>
        <p:spPr>
          <a:xfrm>
            <a:off x="1264356" y="1332090"/>
            <a:ext cx="7879644" cy="3693319"/>
          </a:xfrm>
          <a:prstGeom prst="rect">
            <a:avLst/>
          </a:prstGeom>
        </p:spPr>
        <p:txBody>
          <a:bodyPr wrap="square">
            <a:spAutoFit/>
          </a:bodyPr>
          <a:lstStyle/>
          <a:p>
            <a:r>
              <a:rPr lang="en-US" dirty="0">
                <a:solidFill>
                  <a:srgbClr val="666600"/>
                </a:solidFill>
              </a:rPr>
              <a:t>&lt;?</a:t>
            </a:r>
            <a:r>
              <a:rPr lang="en-US" dirty="0">
                <a:solidFill>
                  <a:srgbClr val="000000"/>
                </a:solidFill>
              </a:rPr>
              <a:t>php </a:t>
            </a:r>
            <a:r>
              <a:rPr lang="en-US" dirty="0">
                <a:solidFill>
                  <a:srgbClr val="000088"/>
                </a:solidFill>
              </a:rPr>
              <a:t>class</a:t>
            </a:r>
            <a:r>
              <a:rPr lang="en-US" dirty="0">
                <a:solidFill>
                  <a:srgbClr val="000000"/>
                </a:solidFill>
              </a:rPr>
              <a:t> </a:t>
            </a:r>
            <a:r>
              <a:rPr lang="en-US" dirty="0">
                <a:solidFill>
                  <a:srgbClr val="660066"/>
                </a:solidFill>
              </a:rPr>
              <a:t>User</a:t>
            </a:r>
            <a:r>
              <a:rPr lang="en-US" dirty="0">
                <a:solidFill>
                  <a:srgbClr val="000000"/>
                </a:solidFill>
              </a:rPr>
              <a:t> </a:t>
            </a:r>
            <a:r>
              <a:rPr lang="en-US" dirty="0">
                <a:solidFill>
                  <a:srgbClr val="666600"/>
                </a:solidFill>
              </a:rPr>
              <a:t>{</a:t>
            </a:r>
            <a:r>
              <a:rPr lang="en-US" dirty="0">
                <a:solidFill>
                  <a:srgbClr val="000000"/>
                </a:solidFill>
              </a:rPr>
              <a:t> </a:t>
            </a:r>
          </a:p>
          <a:p>
            <a:pPr lvl="1"/>
            <a:r>
              <a:rPr lang="en-US" dirty="0">
                <a:solidFill>
                  <a:srgbClr val="000088"/>
                </a:solidFill>
              </a:rPr>
              <a:t>public</a:t>
            </a:r>
            <a:r>
              <a:rPr lang="en-US" dirty="0">
                <a:solidFill>
                  <a:srgbClr val="000000"/>
                </a:solidFill>
              </a:rPr>
              <a:t> $name </a:t>
            </a:r>
            <a:r>
              <a:rPr lang="en-US" dirty="0">
                <a:solidFill>
                  <a:srgbClr val="666600"/>
                </a:solidFill>
              </a:rPr>
              <a:t>=</a:t>
            </a:r>
            <a:r>
              <a:rPr lang="en-US" dirty="0">
                <a:solidFill>
                  <a:srgbClr val="000000"/>
                </a:solidFill>
              </a:rPr>
              <a:t> </a:t>
            </a:r>
            <a:r>
              <a:rPr lang="en-US" dirty="0">
                <a:solidFill>
                  <a:srgbClr val="008800"/>
                </a:solidFill>
              </a:rPr>
              <a:t>"User Name"</a:t>
            </a:r>
            <a:r>
              <a:rPr lang="en-US" dirty="0">
                <a:solidFill>
                  <a:srgbClr val="666600"/>
                </a:solidFill>
              </a:rPr>
              <a:t>;</a:t>
            </a:r>
            <a:r>
              <a:rPr lang="en-US" dirty="0">
                <a:solidFill>
                  <a:srgbClr val="000000"/>
                </a:solidFill>
              </a:rPr>
              <a:t> </a:t>
            </a:r>
          </a:p>
          <a:p>
            <a:pPr lvl="1"/>
            <a:r>
              <a:rPr lang="en-US" dirty="0">
                <a:solidFill>
                  <a:srgbClr val="000088"/>
                </a:solidFill>
              </a:rPr>
              <a:t>private</a:t>
            </a:r>
            <a:r>
              <a:rPr lang="en-US" dirty="0">
                <a:solidFill>
                  <a:srgbClr val="000000"/>
                </a:solidFill>
              </a:rPr>
              <a:t> $age</a:t>
            </a:r>
            <a:r>
              <a:rPr lang="en-US" dirty="0">
                <a:solidFill>
                  <a:srgbClr val="666600"/>
                </a:solidFill>
              </a:rPr>
              <a:t>;</a:t>
            </a:r>
            <a:r>
              <a:rPr lang="en-US" dirty="0">
                <a:solidFill>
                  <a:srgbClr val="000000"/>
                </a:solidFill>
              </a:rPr>
              <a:t> </a:t>
            </a:r>
          </a:p>
          <a:p>
            <a:pPr lvl="1"/>
            <a:r>
              <a:rPr lang="en-US" dirty="0">
                <a:solidFill>
                  <a:srgbClr val="000088"/>
                </a:solidFill>
              </a:rPr>
              <a:t>private</a:t>
            </a:r>
            <a:r>
              <a:rPr lang="en-US" dirty="0">
                <a:solidFill>
                  <a:srgbClr val="000000"/>
                </a:solidFill>
              </a:rPr>
              <a:t> $info</a:t>
            </a:r>
            <a:r>
              <a:rPr lang="en-US" dirty="0">
                <a:solidFill>
                  <a:srgbClr val="666600"/>
                </a:solidFill>
              </a:rPr>
              <a:t>;</a:t>
            </a:r>
            <a:r>
              <a:rPr lang="en-US" dirty="0">
                <a:solidFill>
                  <a:srgbClr val="000000"/>
                </a:solidFill>
              </a:rPr>
              <a:t> </a:t>
            </a:r>
          </a:p>
          <a:p>
            <a:r>
              <a:rPr lang="en-US" dirty="0">
                <a:solidFill>
                  <a:srgbClr val="000088"/>
                </a:solidFill>
              </a:rPr>
              <a:t>public</a:t>
            </a:r>
            <a:r>
              <a:rPr lang="en-US" dirty="0">
                <a:solidFill>
                  <a:srgbClr val="000000"/>
                </a:solidFill>
              </a:rPr>
              <a:t> </a:t>
            </a:r>
            <a:r>
              <a:rPr lang="en-US" dirty="0">
                <a:solidFill>
                  <a:srgbClr val="000088"/>
                </a:solidFill>
              </a:rPr>
              <a:t>function</a:t>
            </a:r>
            <a:r>
              <a:rPr lang="en-US" dirty="0">
                <a:solidFill>
                  <a:srgbClr val="000000"/>
                </a:solidFill>
              </a:rPr>
              <a:t> </a:t>
            </a:r>
            <a:r>
              <a:rPr lang="en-US" dirty="0" err="1">
                <a:solidFill>
                  <a:srgbClr val="000000"/>
                </a:solidFill>
              </a:rPr>
              <a:t>setAge</a:t>
            </a:r>
            <a:r>
              <a:rPr lang="en-US" dirty="0">
                <a:solidFill>
                  <a:srgbClr val="666600"/>
                </a:solidFill>
              </a:rPr>
              <a:t>(</a:t>
            </a:r>
            <a:r>
              <a:rPr lang="en-US" dirty="0">
                <a:solidFill>
                  <a:srgbClr val="000000"/>
                </a:solidFill>
              </a:rPr>
              <a:t>$name</a:t>
            </a:r>
            <a:r>
              <a:rPr lang="en-US" dirty="0">
                <a:solidFill>
                  <a:srgbClr val="666600"/>
                </a:solidFill>
              </a:rPr>
              <a:t>,</a:t>
            </a:r>
            <a:r>
              <a:rPr lang="en-US" dirty="0">
                <a:solidFill>
                  <a:srgbClr val="000000"/>
                </a:solidFill>
              </a:rPr>
              <a:t> $age</a:t>
            </a:r>
            <a:r>
              <a:rPr lang="en-US" dirty="0">
                <a:solidFill>
                  <a:srgbClr val="666600"/>
                </a:solidFill>
              </a:rPr>
              <a:t>)</a:t>
            </a:r>
            <a:r>
              <a:rPr lang="en-US" dirty="0">
                <a:solidFill>
                  <a:srgbClr val="000000"/>
                </a:solidFill>
              </a:rPr>
              <a:t> </a:t>
            </a:r>
          </a:p>
          <a:p>
            <a:r>
              <a:rPr lang="en-US" dirty="0">
                <a:solidFill>
                  <a:srgbClr val="666600"/>
                </a:solidFill>
              </a:rPr>
              <a:t>{</a:t>
            </a:r>
            <a:r>
              <a:rPr lang="en-US" dirty="0">
                <a:solidFill>
                  <a:srgbClr val="000000"/>
                </a:solidFill>
              </a:rPr>
              <a:t> </a:t>
            </a:r>
          </a:p>
          <a:p>
            <a:r>
              <a:rPr lang="en-US" dirty="0">
                <a:solidFill>
                  <a:srgbClr val="000000"/>
                </a:solidFill>
              </a:rPr>
              <a:t>	$this</a:t>
            </a:r>
            <a:r>
              <a:rPr lang="en-US" dirty="0">
                <a:solidFill>
                  <a:srgbClr val="666600"/>
                </a:solidFill>
              </a:rPr>
              <a:t>-&gt;</a:t>
            </a:r>
            <a:r>
              <a:rPr lang="en-US" dirty="0">
                <a:solidFill>
                  <a:srgbClr val="000000"/>
                </a:solidFill>
              </a:rPr>
              <a:t>age </a:t>
            </a:r>
            <a:r>
              <a:rPr lang="en-US" dirty="0">
                <a:solidFill>
                  <a:srgbClr val="666600"/>
                </a:solidFill>
              </a:rPr>
              <a:t>=</a:t>
            </a:r>
            <a:r>
              <a:rPr lang="en-US" dirty="0">
                <a:solidFill>
                  <a:srgbClr val="000000"/>
                </a:solidFill>
              </a:rPr>
              <a:t> $age</a:t>
            </a:r>
            <a:r>
              <a:rPr lang="en-US" dirty="0">
                <a:solidFill>
                  <a:srgbClr val="666600"/>
                </a:solidFill>
              </a:rPr>
              <a:t>;</a:t>
            </a:r>
            <a:r>
              <a:rPr lang="en-US" dirty="0">
                <a:solidFill>
                  <a:srgbClr val="000000"/>
                </a:solidFill>
              </a:rPr>
              <a:t> $this</a:t>
            </a:r>
            <a:r>
              <a:rPr lang="en-US" dirty="0">
                <a:solidFill>
                  <a:srgbClr val="666600"/>
                </a:solidFill>
              </a:rPr>
              <a:t>-&gt;</a:t>
            </a:r>
            <a:r>
              <a:rPr lang="en-US" dirty="0">
                <a:solidFill>
                  <a:srgbClr val="000000"/>
                </a:solidFill>
              </a:rPr>
              <a:t>name </a:t>
            </a:r>
            <a:r>
              <a:rPr lang="en-US" dirty="0">
                <a:solidFill>
                  <a:srgbClr val="666600"/>
                </a:solidFill>
              </a:rPr>
              <a:t>=</a:t>
            </a:r>
            <a:r>
              <a:rPr lang="en-US" dirty="0">
                <a:solidFill>
                  <a:srgbClr val="000000"/>
                </a:solidFill>
              </a:rPr>
              <a:t> $name</a:t>
            </a:r>
            <a:r>
              <a:rPr lang="en-US" dirty="0">
                <a:solidFill>
                  <a:srgbClr val="666600"/>
                </a:solidFill>
              </a:rPr>
              <a:t>;</a:t>
            </a:r>
            <a:r>
              <a:rPr lang="en-US" dirty="0">
                <a:solidFill>
                  <a:srgbClr val="000000"/>
                </a:solidFill>
              </a:rPr>
              <a:t> $this</a:t>
            </a:r>
            <a:r>
              <a:rPr lang="en-US" dirty="0">
                <a:solidFill>
                  <a:srgbClr val="666600"/>
                </a:solidFill>
              </a:rPr>
              <a:t>-&gt;</a:t>
            </a:r>
            <a:r>
              <a:rPr lang="en-US" dirty="0" err="1">
                <a:solidFill>
                  <a:srgbClr val="000000"/>
                </a:solidFill>
              </a:rPr>
              <a:t>processInfomation</a:t>
            </a:r>
            <a:r>
              <a:rPr lang="en-US" dirty="0">
                <a:solidFill>
                  <a:srgbClr val="666600"/>
                </a:solidFill>
              </a:rPr>
              <a:t>();</a:t>
            </a:r>
            <a:r>
              <a:rPr lang="en-US" dirty="0">
                <a:solidFill>
                  <a:srgbClr val="000000"/>
                </a:solidFill>
              </a:rPr>
              <a:t> </a:t>
            </a:r>
          </a:p>
          <a:p>
            <a:r>
              <a:rPr lang="en-US" dirty="0">
                <a:solidFill>
                  <a:srgbClr val="666600"/>
                </a:solidFill>
              </a:rPr>
              <a:t>}</a:t>
            </a:r>
            <a:r>
              <a:rPr lang="en-US" dirty="0">
                <a:solidFill>
                  <a:srgbClr val="000000"/>
                </a:solidFill>
              </a:rPr>
              <a:t> </a:t>
            </a:r>
          </a:p>
          <a:p>
            <a:r>
              <a:rPr lang="en-US" dirty="0">
                <a:solidFill>
                  <a:srgbClr val="000088"/>
                </a:solidFill>
              </a:rPr>
              <a:t>protected</a:t>
            </a:r>
            <a:r>
              <a:rPr lang="en-US" dirty="0">
                <a:solidFill>
                  <a:srgbClr val="000000"/>
                </a:solidFill>
              </a:rPr>
              <a:t> </a:t>
            </a:r>
            <a:r>
              <a:rPr lang="en-US" dirty="0">
                <a:solidFill>
                  <a:srgbClr val="000088"/>
                </a:solidFill>
              </a:rPr>
              <a:t>function</a:t>
            </a:r>
            <a:r>
              <a:rPr lang="en-US" dirty="0">
                <a:solidFill>
                  <a:srgbClr val="000000"/>
                </a:solidFill>
              </a:rPr>
              <a:t> </a:t>
            </a:r>
            <a:r>
              <a:rPr lang="en-US" dirty="0" err="1">
                <a:solidFill>
                  <a:srgbClr val="000000"/>
                </a:solidFill>
              </a:rPr>
              <a:t>processInfomation</a:t>
            </a:r>
            <a:r>
              <a:rPr lang="en-US" dirty="0">
                <a:solidFill>
                  <a:srgbClr val="666600"/>
                </a:solidFill>
              </a:rPr>
              <a:t>()</a:t>
            </a:r>
          </a:p>
          <a:p>
            <a:r>
              <a:rPr lang="en-US" dirty="0">
                <a:solidFill>
                  <a:srgbClr val="000000"/>
                </a:solidFill>
              </a:rPr>
              <a:t> </a:t>
            </a:r>
            <a:r>
              <a:rPr lang="en-US" dirty="0">
                <a:solidFill>
                  <a:srgbClr val="666600"/>
                </a:solidFill>
              </a:rPr>
              <a:t>{</a:t>
            </a:r>
            <a:r>
              <a:rPr lang="en-US" dirty="0">
                <a:solidFill>
                  <a:srgbClr val="000000"/>
                </a:solidFill>
              </a:rPr>
              <a:t> </a:t>
            </a:r>
          </a:p>
          <a:p>
            <a:r>
              <a:rPr lang="en-US" dirty="0">
                <a:solidFill>
                  <a:srgbClr val="000088"/>
                </a:solidFill>
              </a:rPr>
              <a:t>	return</a:t>
            </a:r>
            <a:r>
              <a:rPr lang="en-US" dirty="0">
                <a:solidFill>
                  <a:srgbClr val="000000"/>
                </a:solidFill>
              </a:rPr>
              <a:t> $this</a:t>
            </a:r>
            <a:r>
              <a:rPr lang="en-US" dirty="0">
                <a:solidFill>
                  <a:srgbClr val="666600"/>
                </a:solidFill>
              </a:rPr>
              <a:t>-&gt;</a:t>
            </a:r>
            <a:r>
              <a:rPr lang="en-US" dirty="0">
                <a:solidFill>
                  <a:srgbClr val="000000"/>
                </a:solidFill>
              </a:rPr>
              <a:t>info </a:t>
            </a:r>
            <a:r>
              <a:rPr lang="en-US" dirty="0">
                <a:solidFill>
                  <a:srgbClr val="666600"/>
                </a:solidFill>
              </a:rPr>
              <a:t>=</a:t>
            </a:r>
            <a:r>
              <a:rPr lang="en-US" dirty="0">
                <a:solidFill>
                  <a:srgbClr val="000000"/>
                </a:solidFill>
              </a:rPr>
              <a:t> $this</a:t>
            </a:r>
            <a:r>
              <a:rPr lang="en-US" dirty="0">
                <a:solidFill>
                  <a:srgbClr val="666600"/>
                </a:solidFill>
              </a:rPr>
              <a:t>-&gt;</a:t>
            </a:r>
            <a:r>
              <a:rPr lang="en-US" dirty="0">
                <a:solidFill>
                  <a:srgbClr val="000000"/>
                </a:solidFill>
              </a:rPr>
              <a:t>name</a:t>
            </a:r>
            <a:r>
              <a:rPr lang="en-US" dirty="0">
                <a:solidFill>
                  <a:srgbClr val="666600"/>
                </a:solidFill>
              </a:rPr>
              <a:t>.</a:t>
            </a:r>
            <a:r>
              <a:rPr lang="en-US" dirty="0">
                <a:solidFill>
                  <a:srgbClr val="008800"/>
                </a:solidFill>
              </a:rPr>
              <a:t>' is '</a:t>
            </a:r>
            <a:r>
              <a:rPr lang="en-US" dirty="0">
                <a:solidFill>
                  <a:srgbClr val="666600"/>
                </a:solidFill>
              </a:rPr>
              <a:t>.</a:t>
            </a:r>
            <a:r>
              <a:rPr lang="en-US" dirty="0">
                <a:solidFill>
                  <a:srgbClr val="000000"/>
                </a:solidFill>
              </a:rPr>
              <a:t>$this</a:t>
            </a:r>
            <a:r>
              <a:rPr lang="en-US" dirty="0">
                <a:solidFill>
                  <a:srgbClr val="666600"/>
                </a:solidFill>
              </a:rPr>
              <a:t>-&gt;</a:t>
            </a:r>
            <a:r>
              <a:rPr lang="en-US" dirty="0">
                <a:solidFill>
                  <a:srgbClr val="000000"/>
                </a:solidFill>
              </a:rPr>
              <a:t>age</a:t>
            </a:r>
            <a:r>
              <a:rPr lang="en-US" dirty="0">
                <a:solidFill>
                  <a:srgbClr val="666600"/>
                </a:solidFill>
              </a:rPr>
              <a:t>.</a:t>
            </a:r>
            <a:r>
              <a:rPr lang="en-US" dirty="0">
                <a:solidFill>
                  <a:srgbClr val="008800"/>
                </a:solidFill>
              </a:rPr>
              <a:t>' years old’</a:t>
            </a:r>
            <a:r>
              <a:rPr lang="en-US" dirty="0">
                <a:solidFill>
                  <a:srgbClr val="666600"/>
                </a:solidFill>
              </a:rPr>
              <a:t>;</a:t>
            </a:r>
          </a:p>
          <a:p>
            <a:r>
              <a:rPr lang="en-US" dirty="0">
                <a:solidFill>
                  <a:srgbClr val="000000"/>
                </a:solidFill>
              </a:rPr>
              <a:t> </a:t>
            </a:r>
            <a:r>
              <a:rPr lang="en-US" dirty="0">
                <a:solidFill>
                  <a:srgbClr val="666600"/>
                </a:solidFill>
              </a:rPr>
              <a:t>}</a:t>
            </a:r>
          </a:p>
          <a:p>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666600"/>
                </a:solidFill>
              </a:rPr>
              <a:t>?&gt;</a:t>
            </a:r>
            <a:endParaRPr lang="en-VN" dirty="0"/>
          </a:p>
        </p:txBody>
      </p:sp>
    </p:spTree>
    <p:extLst>
      <p:ext uri="{BB962C8B-B14F-4D97-AF65-F5344CB8AC3E}">
        <p14:creationId xmlns:p14="http://schemas.microsoft.com/office/powerpoint/2010/main" val="306100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6F45-AD52-714C-B7CD-00F4A8FB95D9}"/>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257EB4B1-757C-8C41-AF4C-D14A147C198A}"/>
              </a:ext>
            </a:extLst>
          </p:cNvPr>
          <p:cNvSpPr>
            <a:spLocks noGrp="1"/>
          </p:cNvSpPr>
          <p:nvPr>
            <p:ph idx="1"/>
          </p:nvPr>
        </p:nvSpPr>
        <p:spPr/>
        <p:txBody>
          <a:bodyPr/>
          <a:lstStyle/>
          <a:p>
            <a:r>
              <a:rPr lang="vi-VN" dirty="0"/>
              <a:t>Truy cập thành viên với -&gt; và thuộc tính $this</a:t>
            </a:r>
          </a:p>
          <a:p>
            <a:r>
              <a:rPr lang="vi-VN" dirty="0"/>
              <a:t>Khi bạn đã có một đối tượng tạo ra từ lớp (ví dụ $obj) thì để truy cập thành viên public của lớp sẽ dùng ký hiệu mũi tên -&gt;. Ví dụ $obj-&gt;name; $obj-&gt;setAge() ...</a:t>
            </a:r>
          </a:p>
          <a:p>
            <a:r>
              <a:rPr lang="vi-VN" dirty="0"/>
              <a:t>Từ một thành viên hàm của lớp, bạn muốn truy cập tới thành viên hàm khác thì trong OOP với PHP sử dụng ký hiệu $this như là đối tượng, nó kết hợp với -&gt; để tham khảo đến thành viên khác. Bạn ghi code sau vào file ví dụ test.php và chạy thử, để ý cách sử dụng -&gt;; $this; protect ...</a:t>
            </a:r>
          </a:p>
          <a:p>
            <a:pPr marL="0" indent="0">
              <a:buNone/>
            </a:pPr>
            <a:endParaRPr lang="en-VN" dirty="0"/>
          </a:p>
        </p:txBody>
      </p:sp>
    </p:spTree>
    <p:extLst>
      <p:ext uri="{BB962C8B-B14F-4D97-AF65-F5344CB8AC3E}">
        <p14:creationId xmlns:p14="http://schemas.microsoft.com/office/powerpoint/2010/main" val="426699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C39B21-CD28-1F46-A455-D9DB26922514}"/>
              </a:ext>
            </a:extLst>
          </p:cNvPr>
          <p:cNvSpPr/>
          <p:nvPr/>
        </p:nvSpPr>
        <p:spPr>
          <a:xfrm>
            <a:off x="1286936" y="79023"/>
            <a:ext cx="7597420" cy="6186309"/>
          </a:xfrm>
          <a:prstGeom prst="rect">
            <a:avLst/>
          </a:prstGeom>
        </p:spPr>
        <p:txBody>
          <a:bodyPr wrap="square">
            <a:spAutoFit/>
          </a:bodyPr>
          <a:lstStyle/>
          <a:p>
            <a:r>
              <a:rPr lang="en-US" dirty="0">
                <a:solidFill>
                  <a:srgbClr val="666600"/>
                </a:solidFill>
              </a:rPr>
              <a:t>&lt;?</a:t>
            </a:r>
            <a:r>
              <a:rPr lang="en-US" dirty="0">
                <a:solidFill>
                  <a:srgbClr val="000000"/>
                </a:solidFill>
              </a:rPr>
              <a:t>php </a:t>
            </a:r>
            <a:r>
              <a:rPr lang="en-US" dirty="0">
                <a:solidFill>
                  <a:srgbClr val="000088"/>
                </a:solidFill>
              </a:rPr>
              <a:t>class</a:t>
            </a:r>
            <a:r>
              <a:rPr lang="en-US" dirty="0">
                <a:solidFill>
                  <a:srgbClr val="000000"/>
                </a:solidFill>
              </a:rPr>
              <a:t> </a:t>
            </a:r>
            <a:r>
              <a:rPr lang="en-US" dirty="0">
                <a:solidFill>
                  <a:srgbClr val="660066"/>
                </a:solidFill>
              </a:rPr>
              <a:t>User</a:t>
            </a:r>
            <a:r>
              <a:rPr lang="en-US" dirty="0">
                <a:solidFill>
                  <a:srgbClr val="000000"/>
                </a:solidFill>
              </a:rPr>
              <a:t> </a:t>
            </a:r>
            <a:r>
              <a:rPr lang="en-US" dirty="0">
                <a:solidFill>
                  <a:srgbClr val="666600"/>
                </a:solidFill>
              </a:rPr>
              <a:t>{</a:t>
            </a:r>
            <a:r>
              <a:rPr lang="en-US" dirty="0">
                <a:solidFill>
                  <a:srgbClr val="000000"/>
                </a:solidFill>
              </a:rPr>
              <a:t> </a:t>
            </a:r>
          </a:p>
          <a:p>
            <a:pPr lvl="1"/>
            <a:r>
              <a:rPr lang="en-US" dirty="0">
                <a:solidFill>
                  <a:srgbClr val="000088"/>
                </a:solidFill>
              </a:rPr>
              <a:t>public</a:t>
            </a:r>
            <a:r>
              <a:rPr lang="en-US" dirty="0">
                <a:solidFill>
                  <a:srgbClr val="000000"/>
                </a:solidFill>
              </a:rPr>
              <a:t> $name </a:t>
            </a:r>
            <a:r>
              <a:rPr lang="en-US" dirty="0">
                <a:solidFill>
                  <a:srgbClr val="666600"/>
                </a:solidFill>
              </a:rPr>
              <a:t>=</a:t>
            </a:r>
            <a:r>
              <a:rPr lang="en-US" dirty="0">
                <a:solidFill>
                  <a:srgbClr val="000000"/>
                </a:solidFill>
              </a:rPr>
              <a:t> </a:t>
            </a:r>
            <a:r>
              <a:rPr lang="en-US" dirty="0">
                <a:solidFill>
                  <a:srgbClr val="008800"/>
                </a:solidFill>
              </a:rPr>
              <a:t>"User Name"</a:t>
            </a:r>
            <a:r>
              <a:rPr lang="en-US" dirty="0">
                <a:solidFill>
                  <a:srgbClr val="666600"/>
                </a:solidFill>
              </a:rPr>
              <a:t>;</a:t>
            </a:r>
          </a:p>
          <a:p>
            <a:pPr lvl="1"/>
            <a:r>
              <a:rPr lang="en-US" dirty="0">
                <a:solidFill>
                  <a:srgbClr val="000000"/>
                </a:solidFill>
              </a:rPr>
              <a:t> </a:t>
            </a:r>
            <a:r>
              <a:rPr lang="en-US" dirty="0">
                <a:solidFill>
                  <a:srgbClr val="000088"/>
                </a:solidFill>
              </a:rPr>
              <a:t>private</a:t>
            </a:r>
            <a:r>
              <a:rPr lang="en-US" dirty="0">
                <a:solidFill>
                  <a:srgbClr val="000000"/>
                </a:solidFill>
              </a:rPr>
              <a:t> $age</a:t>
            </a:r>
            <a:r>
              <a:rPr lang="en-US" dirty="0">
                <a:solidFill>
                  <a:srgbClr val="666600"/>
                </a:solidFill>
              </a:rPr>
              <a:t>;</a:t>
            </a:r>
            <a:r>
              <a:rPr lang="en-US" dirty="0">
                <a:solidFill>
                  <a:srgbClr val="000000"/>
                </a:solidFill>
              </a:rPr>
              <a:t> </a:t>
            </a:r>
          </a:p>
          <a:p>
            <a:pPr lvl="1"/>
            <a:r>
              <a:rPr lang="en-US" dirty="0">
                <a:solidFill>
                  <a:srgbClr val="000088"/>
                </a:solidFill>
              </a:rPr>
              <a:t>private</a:t>
            </a:r>
            <a:r>
              <a:rPr lang="en-US" dirty="0">
                <a:solidFill>
                  <a:srgbClr val="000000"/>
                </a:solidFill>
              </a:rPr>
              <a:t> $info</a:t>
            </a:r>
            <a:r>
              <a:rPr lang="en-US" dirty="0">
                <a:solidFill>
                  <a:srgbClr val="666600"/>
                </a:solidFill>
              </a:rPr>
              <a:t>;</a:t>
            </a:r>
          </a:p>
          <a:p>
            <a:endParaRPr lang="en-US" dirty="0">
              <a:solidFill>
                <a:srgbClr val="666600"/>
              </a:solidFill>
            </a:endParaRPr>
          </a:p>
          <a:p>
            <a:pPr lvl="1"/>
            <a:r>
              <a:rPr lang="en-US" dirty="0">
                <a:solidFill>
                  <a:srgbClr val="000000"/>
                </a:solidFill>
              </a:rPr>
              <a:t> </a:t>
            </a:r>
            <a:r>
              <a:rPr lang="en-US" dirty="0">
                <a:solidFill>
                  <a:srgbClr val="000088"/>
                </a:solidFill>
              </a:rPr>
              <a:t>public</a:t>
            </a:r>
            <a:r>
              <a:rPr lang="en-US" dirty="0">
                <a:solidFill>
                  <a:srgbClr val="000000"/>
                </a:solidFill>
              </a:rPr>
              <a:t> </a:t>
            </a:r>
            <a:r>
              <a:rPr lang="en-US" dirty="0">
                <a:solidFill>
                  <a:srgbClr val="000088"/>
                </a:solidFill>
              </a:rPr>
              <a:t>function</a:t>
            </a:r>
            <a:r>
              <a:rPr lang="en-US" dirty="0">
                <a:solidFill>
                  <a:srgbClr val="000000"/>
                </a:solidFill>
              </a:rPr>
              <a:t> </a:t>
            </a:r>
            <a:r>
              <a:rPr lang="en-US" dirty="0" err="1">
                <a:solidFill>
                  <a:srgbClr val="000000"/>
                </a:solidFill>
              </a:rPr>
              <a:t>setAge</a:t>
            </a:r>
            <a:r>
              <a:rPr lang="en-US" dirty="0">
                <a:solidFill>
                  <a:srgbClr val="666600"/>
                </a:solidFill>
              </a:rPr>
              <a:t>(</a:t>
            </a:r>
            <a:r>
              <a:rPr lang="en-US" dirty="0">
                <a:solidFill>
                  <a:srgbClr val="000000"/>
                </a:solidFill>
              </a:rPr>
              <a:t>$name</a:t>
            </a:r>
            <a:r>
              <a:rPr lang="en-US" dirty="0">
                <a:solidFill>
                  <a:srgbClr val="666600"/>
                </a:solidFill>
              </a:rPr>
              <a:t>,</a:t>
            </a:r>
            <a:r>
              <a:rPr lang="en-US" dirty="0">
                <a:solidFill>
                  <a:srgbClr val="000000"/>
                </a:solidFill>
              </a:rPr>
              <a:t> $age</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p>
          <a:p>
            <a:pPr lvl="2"/>
            <a:r>
              <a:rPr lang="en-US" dirty="0">
                <a:solidFill>
                  <a:srgbClr val="000000"/>
                </a:solidFill>
              </a:rPr>
              <a:t>$this</a:t>
            </a:r>
            <a:r>
              <a:rPr lang="en-US" dirty="0">
                <a:solidFill>
                  <a:srgbClr val="666600"/>
                </a:solidFill>
              </a:rPr>
              <a:t>-&gt;</a:t>
            </a:r>
            <a:r>
              <a:rPr lang="en-US" dirty="0">
                <a:solidFill>
                  <a:srgbClr val="000000"/>
                </a:solidFill>
              </a:rPr>
              <a:t>age </a:t>
            </a:r>
            <a:r>
              <a:rPr lang="en-US" dirty="0">
                <a:solidFill>
                  <a:srgbClr val="666600"/>
                </a:solidFill>
              </a:rPr>
              <a:t>=</a:t>
            </a:r>
            <a:r>
              <a:rPr lang="en-US" dirty="0">
                <a:solidFill>
                  <a:srgbClr val="000000"/>
                </a:solidFill>
              </a:rPr>
              <a:t> $age</a:t>
            </a:r>
            <a:r>
              <a:rPr lang="en-US" dirty="0">
                <a:solidFill>
                  <a:srgbClr val="666600"/>
                </a:solidFill>
              </a:rPr>
              <a:t>;</a:t>
            </a:r>
            <a:r>
              <a:rPr lang="en-US" dirty="0">
                <a:solidFill>
                  <a:srgbClr val="000000"/>
                </a:solidFill>
              </a:rPr>
              <a:t> </a:t>
            </a:r>
          </a:p>
          <a:p>
            <a:pPr lvl="2"/>
            <a:r>
              <a:rPr lang="en-US" dirty="0">
                <a:solidFill>
                  <a:srgbClr val="000000"/>
                </a:solidFill>
              </a:rPr>
              <a:t>$this</a:t>
            </a:r>
            <a:r>
              <a:rPr lang="en-US" dirty="0">
                <a:solidFill>
                  <a:srgbClr val="666600"/>
                </a:solidFill>
              </a:rPr>
              <a:t>-&gt;</a:t>
            </a:r>
            <a:r>
              <a:rPr lang="en-US" dirty="0">
                <a:solidFill>
                  <a:srgbClr val="000000"/>
                </a:solidFill>
              </a:rPr>
              <a:t>name </a:t>
            </a:r>
            <a:r>
              <a:rPr lang="en-US" dirty="0">
                <a:solidFill>
                  <a:srgbClr val="666600"/>
                </a:solidFill>
              </a:rPr>
              <a:t>=</a:t>
            </a:r>
            <a:r>
              <a:rPr lang="en-US" dirty="0">
                <a:solidFill>
                  <a:srgbClr val="000000"/>
                </a:solidFill>
              </a:rPr>
              <a:t> $name</a:t>
            </a:r>
            <a:r>
              <a:rPr lang="en-US" dirty="0">
                <a:solidFill>
                  <a:srgbClr val="666600"/>
                </a:solidFill>
              </a:rPr>
              <a:t>;</a:t>
            </a:r>
            <a:r>
              <a:rPr lang="en-US" dirty="0">
                <a:solidFill>
                  <a:srgbClr val="000000"/>
                </a:solidFill>
              </a:rPr>
              <a:t> </a:t>
            </a:r>
          </a:p>
          <a:p>
            <a:pPr lvl="2"/>
            <a:r>
              <a:rPr lang="en-US" dirty="0">
                <a:solidFill>
                  <a:srgbClr val="000000"/>
                </a:solidFill>
              </a:rPr>
              <a:t>$this</a:t>
            </a:r>
            <a:r>
              <a:rPr lang="en-US" dirty="0">
                <a:solidFill>
                  <a:srgbClr val="666600"/>
                </a:solidFill>
              </a:rPr>
              <a:t>-&gt;</a:t>
            </a:r>
            <a:r>
              <a:rPr lang="en-US" dirty="0" err="1">
                <a:solidFill>
                  <a:srgbClr val="000000"/>
                </a:solidFill>
              </a:rPr>
              <a:t>processInfomation</a:t>
            </a:r>
            <a:r>
              <a:rPr lang="en-US" dirty="0">
                <a:solidFill>
                  <a:srgbClr val="666600"/>
                </a:solidFill>
              </a:rPr>
              <a:t>();</a:t>
            </a:r>
            <a:r>
              <a:rPr lang="en-US" dirty="0">
                <a:solidFill>
                  <a:srgbClr val="000000"/>
                </a:solidFill>
              </a:rPr>
              <a:t> </a:t>
            </a:r>
          </a:p>
          <a:p>
            <a:pPr lvl="1"/>
            <a:r>
              <a:rPr lang="en-US" dirty="0">
                <a:solidFill>
                  <a:srgbClr val="666600"/>
                </a:solidFill>
              </a:rPr>
              <a:t>}</a:t>
            </a:r>
            <a:r>
              <a:rPr lang="en-US" dirty="0">
                <a:solidFill>
                  <a:srgbClr val="000000"/>
                </a:solidFill>
              </a:rPr>
              <a:t> </a:t>
            </a:r>
          </a:p>
          <a:p>
            <a:endParaRPr lang="en-US" dirty="0">
              <a:solidFill>
                <a:srgbClr val="000000"/>
              </a:solidFill>
            </a:endParaRPr>
          </a:p>
          <a:p>
            <a:r>
              <a:rPr lang="en-US" dirty="0">
                <a:solidFill>
                  <a:srgbClr val="000088"/>
                </a:solidFill>
              </a:rPr>
              <a:t>protected</a:t>
            </a:r>
            <a:r>
              <a:rPr lang="en-US" dirty="0">
                <a:solidFill>
                  <a:srgbClr val="000000"/>
                </a:solidFill>
              </a:rPr>
              <a:t> </a:t>
            </a:r>
            <a:r>
              <a:rPr lang="en-US" dirty="0">
                <a:solidFill>
                  <a:srgbClr val="000088"/>
                </a:solidFill>
              </a:rPr>
              <a:t>function</a:t>
            </a:r>
            <a:r>
              <a:rPr lang="en-US" dirty="0">
                <a:solidFill>
                  <a:srgbClr val="000000"/>
                </a:solidFill>
              </a:rPr>
              <a:t> </a:t>
            </a:r>
            <a:r>
              <a:rPr lang="en-US" dirty="0" err="1">
                <a:solidFill>
                  <a:srgbClr val="000000"/>
                </a:solidFill>
              </a:rPr>
              <a:t>processInfomation</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p>
          <a:p>
            <a:r>
              <a:rPr lang="en-US" dirty="0">
                <a:solidFill>
                  <a:srgbClr val="000088"/>
                </a:solidFill>
              </a:rPr>
              <a:t>return</a:t>
            </a:r>
            <a:r>
              <a:rPr lang="en-US" dirty="0">
                <a:solidFill>
                  <a:srgbClr val="000000"/>
                </a:solidFill>
              </a:rPr>
              <a:t> $this</a:t>
            </a:r>
            <a:r>
              <a:rPr lang="en-US" dirty="0">
                <a:solidFill>
                  <a:srgbClr val="666600"/>
                </a:solidFill>
              </a:rPr>
              <a:t>-&gt;</a:t>
            </a:r>
            <a:r>
              <a:rPr lang="en-US" dirty="0">
                <a:solidFill>
                  <a:srgbClr val="000000"/>
                </a:solidFill>
              </a:rPr>
              <a:t>info </a:t>
            </a:r>
            <a:r>
              <a:rPr lang="en-US" dirty="0">
                <a:solidFill>
                  <a:srgbClr val="666600"/>
                </a:solidFill>
              </a:rPr>
              <a:t>=</a:t>
            </a:r>
            <a:r>
              <a:rPr lang="en-US" dirty="0">
                <a:solidFill>
                  <a:srgbClr val="000000"/>
                </a:solidFill>
              </a:rPr>
              <a:t> $this</a:t>
            </a:r>
            <a:r>
              <a:rPr lang="en-US" dirty="0">
                <a:solidFill>
                  <a:srgbClr val="666600"/>
                </a:solidFill>
              </a:rPr>
              <a:t>-&gt;</a:t>
            </a:r>
            <a:r>
              <a:rPr lang="en-US" dirty="0">
                <a:solidFill>
                  <a:srgbClr val="000000"/>
                </a:solidFill>
              </a:rPr>
              <a:t>name</a:t>
            </a:r>
            <a:r>
              <a:rPr lang="en-US" dirty="0">
                <a:solidFill>
                  <a:srgbClr val="666600"/>
                </a:solidFill>
              </a:rPr>
              <a:t>.</a:t>
            </a:r>
            <a:r>
              <a:rPr lang="en-US" dirty="0">
                <a:solidFill>
                  <a:srgbClr val="008800"/>
                </a:solidFill>
              </a:rPr>
              <a:t>' is '</a:t>
            </a:r>
            <a:r>
              <a:rPr lang="en-US" dirty="0">
                <a:solidFill>
                  <a:srgbClr val="666600"/>
                </a:solidFill>
              </a:rPr>
              <a:t>.</a:t>
            </a:r>
            <a:r>
              <a:rPr lang="en-US" dirty="0">
                <a:solidFill>
                  <a:srgbClr val="000000"/>
                </a:solidFill>
              </a:rPr>
              <a:t>$this</a:t>
            </a:r>
            <a:r>
              <a:rPr lang="en-US" dirty="0">
                <a:solidFill>
                  <a:srgbClr val="666600"/>
                </a:solidFill>
              </a:rPr>
              <a:t>-&gt;</a:t>
            </a:r>
            <a:r>
              <a:rPr lang="en-US" dirty="0">
                <a:solidFill>
                  <a:srgbClr val="000000"/>
                </a:solidFill>
              </a:rPr>
              <a:t>age</a:t>
            </a:r>
            <a:r>
              <a:rPr lang="en-US" dirty="0">
                <a:solidFill>
                  <a:srgbClr val="666600"/>
                </a:solidFill>
              </a:rPr>
              <a:t>.</a:t>
            </a:r>
            <a:r>
              <a:rPr lang="en-US" dirty="0">
                <a:solidFill>
                  <a:srgbClr val="008800"/>
                </a:solidFill>
              </a:rPr>
              <a:t>' years old’</a:t>
            </a:r>
            <a:r>
              <a:rPr lang="en-US" dirty="0">
                <a:solidFill>
                  <a:srgbClr val="666600"/>
                </a:solidFill>
              </a:rPr>
              <a:t>;</a:t>
            </a:r>
            <a:r>
              <a:rPr lang="en-US" dirty="0">
                <a:solidFill>
                  <a:srgbClr val="000000"/>
                </a:solidFill>
              </a:rPr>
              <a:t> </a:t>
            </a:r>
          </a:p>
          <a:p>
            <a:r>
              <a:rPr lang="en-US" dirty="0">
                <a:solidFill>
                  <a:srgbClr val="666600"/>
                </a:solidFill>
              </a:rPr>
              <a:t>}</a:t>
            </a:r>
            <a:r>
              <a:rPr lang="en-US" dirty="0">
                <a:solidFill>
                  <a:srgbClr val="000000"/>
                </a:solidFill>
              </a:rPr>
              <a:t> </a:t>
            </a:r>
          </a:p>
          <a:p>
            <a:endParaRPr lang="en-US" dirty="0">
              <a:solidFill>
                <a:srgbClr val="000000"/>
              </a:solidFill>
            </a:endParaRPr>
          </a:p>
          <a:p>
            <a:r>
              <a:rPr lang="en-US" dirty="0">
                <a:solidFill>
                  <a:srgbClr val="000088"/>
                </a:solidFill>
              </a:rPr>
              <a:t>public</a:t>
            </a:r>
            <a:r>
              <a:rPr lang="en-US" dirty="0">
                <a:solidFill>
                  <a:srgbClr val="000000"/>
                </a:solidFill>
              </a:rPr>
              <a:t> </a:t>
            </a:r>
            <a:r>
              <a:rPr lang="en-US" dirty="0">
                <a:solidFill>
                  <a:srgbClr val="000088"/>
                </a:solidFill>
              </a:rPr>
              <a:t>function</a:t>
            </a:r>
            <a:r>
              <a:rPr lang="en-US" dirty="0">
                <a:solidFill>
                  <a:srgbClr val="000000"/>
                </a:solidFill>
              </a:rPr>
              <a:t> </a:t>
            </a:r>
            <a:r>
              <a:rPr lang="en-US" dirty="0" err="1">
                <a:solidFill>
                  <a:srgbClr val="000000"/>
                </a:solidFill>
              </a:rPr>
              <a:t>getInfo</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p>
          <a:p>
            <a:r>
              <a:rPr lang="en-US" dirty="0">
                <a:solidFill>
                  <a:srgbClr val="000088"/>
                </a:solidFill>
              </a:rPr>
              <a:t>return</a:t>
            </a:r>
            <a:r>
              <a:rPr lang="en-US" dirty="0">
                <a:solidFill>
                  <a:srgbClr val="000000"/>
                </a:solidFill>
              </a:rPr>
              <a:t> $this</a:t>
            </a:r>
            <a:r>
              <a:rPr lang="en-US" dirty="0">
                <a:solidFill>
                  <a:srgbClr val="666600"/>
                </a:solidFill>
              </a:rPr>
              <a:t>-&gt;</a:t>
            </a:r>
            <a:r>
              <a:rPr lang="en-US" dirty="0">
                <a:solidFill>
                  <a:srgbClr val="000000"/>
                </a:solidFill>
              </a:rPr>
              <a:t>info</a:t>
            </a:r>
            <a:r>
              <a:rPr lang="en-US" dirty="0">
                <a:solidFill>
                  <a:srgbClr val="666600"/>
                </a:solidFill>
              </a:rPr>
              <a:t>;</a:t>
            </a:r>
            <a:r>
              <a:rPr lang="en-US" dirty="0">
                <a:solidFill>
                  <a:srgbClr val="000000"/>
                </a:solidFill>
              </a:rPr>
              <a:t> </a:t>
            </a:r>
          </a:p>
          <a:p>
            <a:r>
              <a:rPr lang="en-US" dirty="0">
                <a:solidFill>
                  <a:srgbClr val="666600"/>
                </a:solidFill>
              </a:rPr>
              <a:t>}</a:t>
            </a:r>
            <a:r>
              <a:rPr lang="en-US" dirty="0">
                <a:solidFill>
                  <a:srgbClr val="000000"/>
                </a:solidFill>
              </a:rPr>
              <a:t> </a:t>
            </a:r>
          </a:p>
          <a:p>
            <a:r>
              <a:rPr lang="en-US" dirty="0">
                <a:solidFill>
                  <a:srgbClr val="666600"/>
                </a:solidFill>
              </a:rPr>
              <a:t>}</a:t>
            </a:r>
          </a:p>
          <a:p>
            <a:r>
              <a:rPr lang="en-US" dirty="0">
                <a:solidFill>
                  <a:srgbClr val="000000"/>
                </a:solidFill>
              </a:rPr>
              <a:t> $user </a:t>
            </a:r>
            <a:r>
              <a:rPr lang="en-US" dirty="0">
                <a:solidFill>
                  <a:srgbClr val="666600"/>
                </a:solidFill>
              </a:rPr>
              <a:t>=</a:t>
            </a:r>
            <a:r>
              <a:rPr lang="en-US" dirty="0">
                <a:solidFill>
                  <a:srgbClr val="000000"/>
                </a:solidFill>
              </a:rPr>
              <a:t> </a:t>
            </a:r>
            <a:r>
              <a:rPr lang="en-US" dirty="0">
                <a:solidFill>
                  <a:srgbClr val="000088"/>
                </a:solidFill>
              </a:rPr>
              <a:t>new</a:t>
            </a:r>
            <a:r>
              <a:rPr lang="en-US" dirty="0">
                <a:solidFill>
                  <a:srgbClr val="000000"/>
                </a:solidFill>
              </a:rPr>
              <a:t> </a:t>
            </a:r>
            <a:r>
              <a:rPr lang="en-US" dirty="0">
                <a:solidFill>
                  <a:srgbClr val="660066"/>
                </a:solidFill>
              </a:rPr>
              <a:t>User</a:t>
            </a:r>
            <a:r>
              <a:rPr lang="en-US" dirty="0">
                <a:solidFill>
                  <a:srgbClr val="666600"/>
                </a:solidFill>
              </a:rPr>
              <a:t>();</a:t>
            </a:r>
            <a:r>
              <a:rPr lang="en-US" dirty="0">
                <a:solidFill>
                  <a:srgbClr val="000000"/>
                </a:solidFill>
              </a:rPr>
              <a:t> </a:t>
            </a:r>
          </a:p>
          <a:p>
            <a:r>
              <a:rPr lang="en-US" dirty="0">
                <a:solidFill>
                  <a:srgbClr val="000000"/>
                </a:solidFill>
              </a:rPr>
              <a:t>$user</a:t>
            </a:r>
            <a:r>
              <a:rPr lang="en-US" dirty="0">
                <a:solidFill>
                  <a:srgbClr val="666600"/>
                </a:solidFill>
              </a:rPr>
              <a:t>-&gt;</a:t>
            </a:r>
            <a:r>
              <a:rPr lang="en-US" dirty="0" err="1">
                <a:solidFill>
                  <a:srgbClr val="000000"/>
                </a:solidFill>
              </a:rPr>
              <a:t>setAge</a:t>
            </a:r>
            <a:r>
              <a:rPr lang="en-US" dirty="0">
                <a:solidFill>
                  <a:srgbClr val="666600"/>
                </a:solidFill>
              </a:rPr>
              <a:t>(</a:t>
            </a:r>
            <a:r>
              <a:rPr lang="en-US" dirty="0">
                <a:solidFill>
                  <a:srgbClr val="008800"/>
                </a:solidFill>
              </a:rPr>
              <a:t>"Nam"</a:t>
            </a:r>
            <a:r>
              <a:rPr lang="en-US" dirty="0">
                <a:solidFill>
                  <a:srgbClr val="666600"/>
                </a:solidFill>
              </a:rPr>
              <a:t>,</a:t>
            </a:r>
            <a:r>
              <a:rPr lang="en-US" dirty="0">
                <a:solidFill>
                  <a:srgbClr val="000000"/>
                </a:solidFill>
              </a:rPr>
              <a:t> </a:t>
            </a:r>
            <a:r>
              <a:rPr lang="en-US" dirty="0">
                <a:solidFill>
                  <a:srgbClr val="006666"/>
                </a:solidFill>
              </a:rPr>
              <a:t>20</a:t>
            </a:r>
            <a:r>
              <a:rPr lang="en-US" dirty="0">
                <a:solidFill>
                  <a:srgbClr val="666600"/>
                </a:solidFill>
              </a:rPr>
              <a:t>);</a:t>
            </a:r>
            <a:r>
              <a:rPr lang="en-US" dirty="0">
                <a:solidFill>
                  <a:srgbClr val="000000"/>
                </a:solidFill>
              </a:rPr>
              <a:t> </a:t>
            </a:r>
          </a:p>
          <a:p>
            <a:r>
              <a:rPr lang="en-US" dirty="0">
                <a:solidFill>
                  <a:srgbClr val="000000"/>
                </a:solidFill>
              </a:rPr>
              <a:t>echo $user</a:t>
            </a:r>
            <a:r>
              <a:rPr lang="en-US" dirty="0">
                <a:solidFill>
                  <a:srgbClr val="666600"/>
                </a:solidFill>
              </a:rPr>
              <a:t>-&gt;</a:t>
            </a:r>
            <a:r>
              <a:rPr lang="en-US" dirty="0" err="1">
                <a:solidFill>
                  <a:srgbClr val="000000"/>
                </a:solidFill>
              </a:rPr>
              <a:t>getInfo</a:t>
            </a:r>
            <a:r>
              <a:rPr lang="en-US" dirty="0">
                <a:solidFill>
                  <a:srgbClr val="666600"/>
                </a:solidFill>
              </a:rPr>
              <a:t>();</a:t>
            </a:r>
            <a:r>
              <a:rPr lang="en-US" dirty="0">
                <a:solidFill>
                  <a:srgbClr val="000000"/>
                </a:solidFill>
              </a:rPr>
              <a:t> </a:t>
            </a:r>
            <a:r>
              <a:rPr lang="en-US" dirty="0">
                <a:solidFill>
                  <a:srgbClr val="666600"/>
                </a:solidFill>
              </a:rPr>
              <a:t>?&gt;</a:t>
            </a:r>
            <a:endParaRPr lang="en-VN" dirty="0"/>
          </a:p>
        </p:txBody>
      </p:sp>
    </p:spTree>
    <p:extLst>
      <p:ext uri="{BB962C8B-B14F-4D97-AF65-F5344CB8AC3E}">
        <p14:creationId xmlns:p14="http://schemas.microsoft.com/office/powerpoint/2010/main" val="2140498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4633-2D4D-6347-AD82-C86278E69C23}"/>
              </a:ext>
            </a:extLst>
          </p:cNvPr>
          <p:cNvSpPr>
            <a:spLocks noGrp="1"/>
          </p:cNvSpPr>
          <p:nvPr>
            <p:ph type="title"/>
          </p:nvPr>
        </p:nvSpPr>
        <p:spPr/>
        <p:txBody>
          <a:bodyPr/>
          <a:lstStyle/>
          <a:p>
            <a:r>
              <a:rPr lang="en-VN"/>
              <a:t>Lập trình hướng đối tượng</a:t>
            </a:r>
          </a:p>
        </p:txBody>
      </p:sp>
      <p:sp>
        <p:nvSpPr>
          <p:cNvPr id="3" name="Content Placeholder 2">
            <a:extLst>
              <a:ext uri="{FF2B5EF4-FFF2-40B4-BE49-F238E27FC236}">
                <a16:creationId xmlns:a16="http://schemas.microsoft.com/office/drawing/2014/main" id="{6AC10973-F99A-704D-A845-3D1DA5BC8FBB}"/>
              </a:ext>
            </a:extLst>
          </p:cNvPr>
          <p:cNvSpPr>
            <a:spLocks noGrp="1"/>
          </p:cNvSpPr>
          <p:nvPr>
            <p:ph idx="1"/>
          </p:nvPr>
        </p:nvSpPr>
        <p:spPr/>
        <p:txBody>
          <a:bodyPr>
            <a:normAutofit fontScale="92500" lnSpcReduction="20000"/>
          </a:bodyPr>
          <a:lstStyle/>
          <a:p>
            <a:r>
              <a:rPr lang="vi-VN" dirty="0"/>
              <a:t>Hàm tạo</a:t>
            </a:r>
          </a:p>
          <a:p>
            <a:r>
              <a:rPr lang="vi-VN" dirty="0"/>
              <a:t>Hàm tạo là loại hàm đặc biệt trong lớp, sự khác biệt của nó với các hàm thông thường ở 3 điểm:</a:t>
            </a:r>
          </a:p>
          <a:p>
            <a:r>
              <a:rPr lang="vi-VN" dirty="0"/>
              <a:t>Tên của hàm luôn là __construct</a:t>
            </a:r>
          </a:p>
          <a:p>
            <a:r>
              <a:rPr lang="vi-VN" dirty="0"/>
              <a:t>Hàm này luôn được tự động chạy khi đối tượng được tạo ra</a:t>
            </a:r>
          </a:p>
          <a:p>
            <a:r>
              <a:rPr lang="vi-VN" dirty="0"/>
              <a:t>Nó không thể có câu lệnh return để trả về giá trị hàm</a:t>
            </a:r>
          </a:p>
          <a:p>
            <a:r>
              <a:rPr lang="vi-VN" dirty="0"/>
              <a:t>Hàm tạo là nơi thích hợp để khởi tạo các tham số cho lớp, thi hành các tác vụ ban đầu khi đối được tạo ra. Hàm tạo cũng chứa tham số như các hàm thông thường khác.</a:t>
            </a:r>
          </a:p>
          <a:p>
            <a:pPr marL="0" indent="0">
              <a:buNone/>
            </a:pPr>
            <a:endParaRPr lang="en-VN" dirty="0"/>
          </a:p>
        </p:txBody>
      </p:sp>
    </p:spTree>
    <p:extLst>
      <p:ext uri="{BB962C8B-B14F-4D97-AF65-F5344CB8AC3E}">
        <p14:creationId xmlns:p14="http://schemas.microsoft.com/office/powerpoint/2010/main" val="36087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F8BA-3385-9D4D-A883-F75BDD77FA29}"/>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C145F203-221C-F042-AAAA-B6C6B34DBAC6}"/>
              </a:ext>
            </a:extLst>
          </p:cNvPr>
          <p:cNvSpPr>
            <a:spLocks noGrp="1"/>
          </p:cNvSpPr>
          <p:nvPr>
            <p:ph idx="1"/>
          </p:nvPr>
        </p:nvSpPr>
        <p:spPr>
          <a:xfrm>
            <a:off x="1451579" y="2015732"/>
            <a:ext cx="9603275" cy="3719024"/>
          </a:xfrm>
        </p:spPr>
        <p:txBody>
          <a:bodyPr>
            <a:normAutofit fontScale="85000" lnSpcReduction="10000"/>
          </a:bodyPr>
          <a:lstStyle/>
          <a:p>
            <a:r>
              <a:rPr lang="vi-VN" dirty="0"/>
              <a:t>OOP - Khái niệm về lập trình hướng đối tượng</a:t>
            </a:r>
          </a:p>
          <a:p>
            <a:r>
              <a:rPr lang="vi-VN" dirty="0"/>
              <a:t>Hướng đối tượng là gì?</a:t>
            </a:r>
          </a:p>
          <a:p>
            <a:r>
              <a:rPr lang="vi-VN" dirty="0"/>
              <a:t>OOP - lập trình hướng đối tượng không chỉ sử dụng các cú pháp viết code mới mà nó làm bạn thay đổi cách nghĩ về một vấn đề bài toán đặt ra. Rất nhiều lập trình viên mắc lỗi khi ứng dụng một cách không thích hợp lý thuyết về lập trình hướng đối tượng. Việc lập trình ứng dụng quen thuộc thực hiện theo một quy trình có thể bạn đã bết ví dụ: </a:t>
            </a:r>
            <a:r>
              <a:rPr lang="vi-VN" i="1" dirty="0"/>
              <a:t>Một người dùng nhập thông tin vào HMTL form; Mã PHP sẽ kiểm tra dữ liệu đó; gửi dữ liệu đó bằng email; lưu trữ dữ liệu đó vào database ... vân vân ...</a:t>
            </a:r>
            <a:r>
              <a:rPr lang="vi-VN" dirty="0"/>
              <a:t>, ở quy trình đó ta thấy nó biểu thị bởi các động từ đơn giản (hành động) như: kiểm tra, gửi mail, lưu trữ ... và các danh từ như dữ liệu. Với lập trình hướng thủ tục thì việc lập trình tập trung vào các động từ: làm điều gì đó, sau đó làm gì đó, làm gì đó ... Với lập trình hướng đối tượng thì nó lại tập trung trên các danh từ: cái gì giúp cho ứng dụng hoạt động.</a:t>
            </a:r>
          </a:p>
        </p:txBody>
      </p:sp>
    </p:spTree>
    <p:extLst>
      <p:ext uri="{BB962C8B-B14F-4D97-AF65-F5344CB8AC3E}">
        <p14:creationId xmlns:p14="http://schemas.microsoft.com/office/powerpoint/2010/main" val="87921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552E-B7B6-AE4D-9071-7920CB645D79}"/>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08915E86-79B5-F04B-B70B-13C157F236BE}"/>
              </a:ext>
            </a:extLst>
          </p:cNvPr>
          <p:cNvSpPr>
            <a:spLocks noGrp="1"/>
          </p:cNvSpPr>
          <p:nvPr>
            <p:ph idx="1"/>
          </p:nvPr>
        </p:nvSpPr>
        <p:spPr/>
        <p:txBody>
          <a:bodyPr/>
          <a:lstStyle/>
          <a:p>
            <a:r>
              <a:rPr lang="vi-VN" dirty="0"/>
              <a:t>Trong lập trình hướng đối tượng OOP, có hai thuật ngữ rất quan trọng là lớp (class) và đối tượng (object). Class là định nghĩa chung cho một vật, để dễ tưởng tượng bạn có thể nghĩ đến class là một bản thiết kế trong khi đó đối tượng là một thực hiện cụ thể của bản thiết kế. Ví dụ, object là một ngôi nhà cụ thể thì class là bản thiết kế ngôi nhà đó. Lập trình hướng đối tượng là cách bạn thiết kế các class và sau đó thực hiện chúng thành các đối tượng trong chương trình khi cần.</a:t>
            </a:r>
          </a:p>
          <a:p>
            <a:pPr marL="0" indent="0">
              <a:buNone/>
            </a:pPr>
            <a:endParaRPr lang="en-VN" dirty="0"/>
          </a:p>
        </p:txBody>
      </p:sp>
    </p:spTree>
    <p:extLst>
      <p:ext uri="{BB962C8B-B14F-4D97-AF65-F5344CB8AC3E}">
        <p14:creationId xmlns:p14="http://schemas.microsoft.com/office/powerpoint/2010/main" val="399165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7FA7-AC99-5A41-8BD8-69DDFBE11750}"/>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EF89CF55-E82C-9943-AD3A-A920941CE0AB}"/>
              </a:ext>
            </a:extLst>
          </p:cNvPr>
          <p:cNvSpPr>
            <a:spLocks noGrp="1"/>
          </p:cNvSpPr>
          <p:nvPr>
            <p:ph idx="1"/>
          </p:nvPr>
        </p:nvSpPr>
        <p:spPr/>
        <p:txBody>
          <a:bodyPr/>
          <a:lstStyle/>
          <a:p>
            <a:r>
              <a:rPr lang="vi-VN" dirty="0"/>
              <a:t>Lập trình hướng đối tượng có 4 tính chất chính:</a:t>
            </a:r>
          </a:p>
          <a:p>
            <a:r>
              <a:rPr lang="vi-VN" dirty="0"/>
              <a:t>Tính trìu tượng (abstraction).</a:t>
            </a:r>
          </a:p>
          <a:p>
            <a:r>
              <a:rPr lang="vi-VN" dirty="0"/>
              <a:t>Tính kế thừa (inheritance).</a:t>
            </a:r>
          </a:p>
          <a:p>
            <a:r>
              <a:rPr lang="vi-VN" dirty="0"/>
              <a:t>Tính đóng gói (encapsulation).</a:t>
            </a:r>
          </a:p>
          <a:p>
            <a:r>
              <a:rPr lang="vi-VN" dirty="0"/>
              <a:t>Tính đa hình (polymorphism).</a:t>
            </a:r>
          </a:p>
          <a:p>
            <a:pPr marL="0" indent="0">
              <a:buNone/>
            </a:pPr>
            <a:endParaRPr lang="en-VN" dirty="0"/>
          </a:p>
        </p:txBody>
      </p:sp>
    </p:spTree>
    <p:extLst>
      <p:ext uri="{BB962C8B-B14F-4D97-AF65-F5344CB8AC3E}">
        <p14:creationId xmlns:p14="http://schemas.microsoft.com/office/powerpoint/2010/main" val="409423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2F46-53ED-9449-BC82-935D0D5B1423}"/>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66D13724-56DE-AA44-90DA-9B691F83E6FF}"/>
              </a:ext>
            </a:extLst>
          </p:cNvPr>
          <p:cNvSpPr>
            <a:spLocks noGrp="1"/>
          </p:cNvSpPr>
          <p:nvPr>
            <p:ph idx="1"/>
          </p:nvPr>
        </p:nvSpPr>
        <p:spPr>
          <a:xfrm>
            <a:off x="1451579" y="2142546"/>
            <a:ext cx="9603275" cy="3910935"/>
          </a:xfrm>
        </p:spPr>
        <p:txBody>
          <a:bodyPr>
            <a:normAutofit fontScale="85000" lnSpcReduction="10000"/>
          </a:bodyPr>
          <a:lstStyle/>
          <a:p>
            <a:r>
              <a:rPr lang="vi-VN" dirty="0"/>
              <a:t>Trừu tượng hóa abstract</a:t>
            </a:r>
          </a:p>
          <a:p>
            <a:r>
              <a:rPr lang="vi-VN" dirty="0"/>
              <a:t>Trừu tượng trong OOP liên quan tới việc các lớp được định nghĩa rất chung - bao quát, điều khá khó hiểu với người mới. Ví dụ, thay vì thiết kế thẳng một lớp chuyên tương tác với CSDL MySQL, bạn lại thiết kế một lớp tương tác với không phải một CSDL cụ thể nào mà là chung thì lớp đó gọi là trừu tượng. Từ lớp chung đó, khi cần dùng riêng cho MySQL bạn sẽ quá tải các hàm, có thể định nghĩa thêm một số đặc tính đặc thù là có thể sử dụng với MySQL, tương tự với các loại CSDL cụ thể khác.</a:t>
            </a:r>
          </a:p>
          <a:p>
            <a:r>
              <a:rPr lang="vi-VN" dirty="0"/>
              <a:t>Tính đóng gói</a:t>
            </a:r>
          </a:p>
          <a:p>
            <a:r>
              <a:rPr lang="vi-VN" dirty="0"/>
              <a:t>Đóng gói cũng là một khái niệm cơ sở của OOP, có nghĩa là cách hoạt động sao cho có kết quả yêu cầu/cách thay đổi trạng thái của đối tượng sẽ không cần biết bởi đối tượng sử dụng. Có nghĩa nó là một hộp đen, không cần biết bên trong hoạt động ra sao mà chỉ quan tâm kết quả phản ứng của hộp đen đó với các yêu cầu.</a:t>
            </a:r>
          </a:p>
        </p:txBody>
      </p:sp>
    </p:spTree>
    <p:extLst>
      <p:ext uri="{BB962C8B-B14F-4D97-AF65-F5344CB8AC3E}">
        <p14:creationId xmlns:p14="http://schemas.microsoft.com/office/powerpoint/2010/main" val="176829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DD62-478F-1443-8108-AFB842CEF17C}"/>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9108084D-D882-1341-8D05-CD6B9C209CF5}"/>
              </a:ext>
            </a:extLst>
          </p:cNvPr>
          <p:cNvSpPr>
            <a:spLocks noGrp="1"/>
          </p:cNvSpPr>
          <p:nvPr>
            <p:ph idx="1"/>
          </p:nvPr>
        </p:nvSpPr>
        <p:spPr/>
        <p:txBody>
          <a:bodyPr>
            <a:normAutofit/>
          </a:bodyPr>
          <a:lstStyle/>
          <a:p>
            <a:r>
              <a:rPr lang="vi-VN" b="1" dirty="0"/>
              <a:t>Tính đa hình </a:t>
            </a:r>
            <a:r>
              <a:rPr lang="vi-VN" dirty="0"/>
              <a:t>là hiện tượng các đối tượng thuộc các lớp khác nhau có thể hiểu cùng 1 thông điệp theo các cách khác nhau.</a:t>
            </a:r>
          </a:p>
          <a:p>
            <a:r>
              <a:rPr lang="vi-VN" dirty="0"/>
              <a:t>Một ví dụ về đa hình trong thực tế. Ta có 3 con vật: chó, mèo, lợn. Cả 3 con vật này đều là động vật. Nhưng khi ta bảo cả 3 động vật kêu thì con chó sẽ kêu gâu gâu, con mèo sẽ kêu meo meo và con heo sẽ kêu ẹt ẹt.</a:t>
            </a:r>
          </a:p>
          <a:p>
            <a:r>
              <a:rPr lang="vi-VN" dirty="0"/>
              <a:t>Trong ví dụ trên 3 con vật: chó, mèo, lợn xem như là các đối tượng. Việc ta bảo 3 động vật kêu chính là thông điệp. Rõ ràng cả 3 con vật có thể hiểu cùng 1 thông điệp là kêu theo các cách khác nhau.</a:t>
            </a:r>
          </a:p>
          <a:p>
            <a:endParaRPr lang="en-VN" dirty="0"/>
          </a:p>
        </p:txBody>
      </p:sp>
    </p:spTree>
    <p:extLst>
      <p:ext uri="{BB962C8B-B14F-4D97-AF65-F5344CB8AC3E}">
        <p14:creationId xmlns:p14="http://schemas.microsoft.com/office/powerpoint/2010/main" val="341888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1947-A884-D746-940F-D87A61941039}"/>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60D78DD9-CB3A-7B42-A6D8-91F5A665D276}"/>
              </a:ext>
            </a:extLst>
          </p:cNvPr>
          <p:cNvSpPr>
            <a:spLocks noGrp="1"/>
          </p:cNvSpPr>
          <p:nvPr>
            <p:ph idx="1"/>
          </p:nvPr>
        </p:nvSpPr>
        <p:spPr/>
        <p:txBody>
          <a:bodyPr/>
          <a:lstStyle/>
          <a:p>
            <a:r>
              <a:rPr lang="vi-VN" dirty="0"/>
              <a:t>Để thể hiện được</a:t>
            </a:r>
            <a:r>
              <a:rPr lang="vi-VN" b="1" dirty="0"/>
              <a:t> tính đa hình</a:t>
            </a:r>
            <a:r>
              <a:rPr lang="vi-VN" dirty="0"/>
              <a:t>:</a:t>
            </a:r>
          </a:p>
          <a:p>
            <a:r>
              <a:rPr lang="vi-VN" dirty="0"/>
              <a:t>Các lớp phải có quan hệ kế thừa với cùng 1 lớp cha nào đó.</a:t>
            </a:r>
          </a:p>
          <a:p>
            <a:r>
              <a:rPr lang="vi-VN" dirty="0"/>
              <a:t>Phương thức đa hình phải được ghi đè (override) ở các lớp con </a:t>
            </a:r>
          </a:p>
        </p:txBody>
      </p:sp>
    </p:spTree>
    <p:extLst>
      <p:ext uri="{BB962C8B-B14F-4D97-AF65-F5344CB8AC3E}">
        <p14:creationId xmlns:p14="http://schemas.microsoft.com/office/powerpoint/2010/main" val="274667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F0A-EE95-D24F-952C-52EDCBA3DEAB}"/>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CD995F70-BAF4-1647-868A-AF692829893F}"/>
              </a:ext>
            </a:extLst>
          </p:cNvPr>
          <p:cNvSpPr>
            <a:spLocks noGrp="1"/>
          </p:cNvSpPr>
          <p:nvPr>
            <p:ph idx="1"/>
          </p:nvPr>
        </p:nvSpPr>
        <p:spPr/>
        <p:txBody>
          <a:bodyPr>
            <a:normAutofit fontScale="92500" lnSpcReduction="10000"/>
          </a:bodyPr>
          <a:lstStyle/>
          <a:p>
            <a:r>
              <a:rPr lang="vi-VN" b="1" dirty="0"/>
              <a:t>Ưu điểm của lập trình hướng đối tượng</a:t>
            </a:r>
          </a:p>
          <a:p>
            <a:r>
              <a:rPr lang="vi-VN" dirty="0"/>
              <a:t>Vì lập trình hướng đối tượng ra đời sau nên nó khắc phục được tất cả các điểm yếu của các phương pháp lập trình trước đó. Cụ thể nó các ưu điểm sau:</a:t>
            </a:r>
          </a:p>
          <a:p>
            <a:r>
              <a:rPr lang="vi-VN" dirty="0"/>
              <a:t>Dễ dàng quản lý code khi có sự thay đổi chương trình.</a:t>
            </a:r>
          </a:p>
          <a:p>
            <a:r>
              <a:rPr lang="vi-VN" dirty="0"/>
              <a:t>Dễ mở rộng dự án.</a:t>
            </a:r>
          </a:p>
          <a:p>
            <a:r>
              <a:rPr lang="vi-VN" dirty="0"/>
              <a:t>Tiết kiệm được tài nguyên đáng kể cho hệ thống.</a:t>
            </a:r>
          </a:p>
          <a:p>
            <a:r>
              <a:rPr lang="vi-VN" dirty="0"/>
              <a:t>Có tính bảo mật cao.</a:t>
            </a:r>
          </a:p>
          <a:p>
            <a:r>
              <a:rPr lang="vi-VN" dirty="0"/>
              <a:t>Có tính tái sử dụng cao.</a:t>
            </a:r>
          </a:p>
          <a:p>
            <a:pPr marL="0" indent="0">
              <a:buNone/>
            </a:pPr>
            <a:endParaRPr lang="en-VN" dirty="0"/>
          </a:p>
        </p:txBody>
      </p:sp>
    </p:spTree>
    <p:extLst>
      <p:ext uri="{BB962C8B-B14F-4D97-AF65-F5344CB8AC3E}">
        <p14:creationId xmlns:p14="http://schemas.microsoft.com/office/powerpoint/2010/main" val="270391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1684-F0D3-9A4F-B512-AF8649F6613A}"/>
              </a:ext>
            </a:extLst>
          </p:cNvPr>
          <p:cNvSpPr>
            <a:spLocks noGrp="1"/>
          </p:cNvSpPr>
          <p:nvPr>
            <p:ph type="title"/>
          </p:nvPr>
        </p:nvSpPr>
        <p:spPr/>
        <p:txBody>
          <a:bodyPr/>
          <a:lstStyle/>
          <a:p>
            <a:r>
              <a:rPr lang="en-VN" dirty="0"/>
              <a:t>Lập trình hướng đối tượng</a:t>
            </a:r>
          </a:p>
        </p:txBody>
      </p:sp>
      <p:sp>
        <p:nvSpPr>
          <p:cNvPr id="3" name="Content Placeholder 2">
            <a:extLst>
              <a:ext uri="{FF2B5EF4-FFF2-40B4-BE49-F238E27FC236}">
                <a16:creationId xmlns:a16="http://schemas.microsoft.com/office/drawing/2014/main" id="{C3CDDBE1-A9F5-F14A-BDCE-F9AE0EB68F7A}"/>
              </a:ext>
            </a:extLst>
          </p:cNvPr>
          <p:cNvSpPr>
            <a:spLocks noGrp="1"/>
          </p:cNvSpPr>
          <p:nvPr>
            <p:ph idx="1"/>
          </p:nvPr>
        </p:nvSpPr>
        <p:spPr/>
        <p:txBody>
          <a:bodyPr>
            <a:normAutofit/>
          </a:bodyPr>
          <a:lstStyle/>
          <a:p>
            <a:r>
              <a:rPr lang="vi-VN" b="1" i="1" dirty="0"/>
              <a:t>Đối tượng (object):</a:t>
            </a:r>
            <a:endParaRPr lang="vi-VN" dirty="0"/>
          </a:p>
          <a:p>
            <a:r>
              <a:rPr lang="vi-VN" dirty="0"/>
              <a:t>Trong lập trình hướng đối tượng, đối tượng được hiểu như là 1 thực thể: người, vật hoặc 1 bảng dữ liệu, . . .</a:t>
            </a:r>
          </a:p>
          <a:p>
            <a:r>
              <a:rPr lang="vi-VN" dirty="0"/>
              <a:t>Một đối tượng bao gồm 2 thông tin: thuộc tính và phương thức:</a:t>
            </a:r>
          </a:p>
          <a:p>
            <a:pPr lvl="1"/>
            <a:r>
              <a:rPr lang="vi-VN" dirty="0"/>
              <a:t>Thuộc tính chính là những thông tin, đặc điểm của đối tượng. Ví dụ: một người sẽ có họ tên, ngày sinh, màu da, kiểu tóc, . . .</a:t>
            </a:r>
          </a:p>
          <a:p>
            <a:pPr lvl="1"/>
            <a:r>
              <a:rPr lang="vi-VN" dirty="0"/>
              <a:t>Phương thức là những thao tác, hành động mà đối tượng đó có thể thực hiện. Ví dụ: một người sẽ có thể thực hiện hành động nói, đi, ăn, uống, . . .</a:t>
            </a:r>
          </a:p>
          <a:p>
            <a:pPr marL="0" indent="0">
              <a:buNone/>
            </a:pPr>
            <a:endParaRPr lang="en-VN" dirty="0"/>
          </a:p>
        </p:txBody>
      </p:sp>
    </p:spTree>
    <p:extLst>
      <p:ext uri="{BB962C8B-B14F-4D97-AF65-F5344CB8AC3E}">
        <p14:creationId xmlns:p14="http://schemas.microsoft.com/office/powerpoint/2010/main" val="16244482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TotalTime>
  <Words>1864</Words>
  <Application>Microsoft Macintosh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Lập trình hướng đối tượng </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PowerPoint Presentation</vt:lpstr>
      <vt:lpstr>Lập trình hướng đối tượng</vt:lpstr>
      <vt:lpstr>PowerPoint Presentation</vt:lpstr>
      <vt:lpstr>Lập trình hướng đối tượng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dc:title>
  <dc:creator>Microsoft Office User</dc:creator>
  <cp:lastModifiedBy>Microsoft Office User</cp:lastModifiedBy>
  <cp:revision>3</cp:revision>
  <dcterms:created xsi:type="dcterms:W3CDTF">2021-04-15T16:17:49Z</dcterms:created>
  <dcterms:modified xsi:type="dcterms:W3CDTF">2021-04-15T16:43:24Z</dcterms:modified>
</cp:coreProperties>
</file>