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10287000" cx="18288000"/>
  <p:notesSz cx="6797675" cy="9926625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j+iNA/rU4vYOFMbS8ehCmNu82h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Do této stránky můžete vložit vlastní obrázek. Kliknutím na ikonku obrázku uprostřed slidu. Poté je nutné pomocí příkazu přenést objekt do pozadí dát obrázek zcela dozadu. Pak můžete editovat textová pole.</a:t>
            </a:r>
            <a:endParaRPr/>
          </a:p>
        </p:txBody>
      </p:sp>
      <p:sp>
        <p:nvSpPr>
          <p:cNvPr id="177" name="Google Shape;177;p1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0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3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4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5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4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5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6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7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8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9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Relationship Id="rId3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Relationship Id="rId3" Type="http://schemas.openxmlformats.org/officeDocument/2006/relationships/image" Target="../media/image1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Relationship Id="rId3" Type="http://schemas.openxmlformats.org/officeDocument/2006/relationships/image" Target="../media/image1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vodní snímek 1">
  <p:cSld name="Úvodní snímek 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1444751" y="1675047"/>
            <a:ext cx="15398495" cy="4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rial"/>
              <a:buNone/>
              <a:defRPr b="1" i="0" sz="9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57200" lvl="1" marL="914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lvl="2" marL="1371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0050" lvl="3" marL="1828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14464800" y="9525000"/>
            <a:ext cx="2743200" cy="76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/>
          <p:nvPr/>
        </p:nvSpPr>
        <p:spPr>
          <a:xfrm>
            <a:off x="2" y="8001000"/>
            <a:ext cx="18287999" cy="1524000"/>
          </a:xfrm>
          <a:prstGeom prst="rect">
            <a:avLst/>
          </a:prstGeom>
          <a:solidFill>
            <a:srgbClr val="C80C0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7"/>
          <p:cNvSpPr txBox="1"/>
          <p:nvPr/>
        </p:nvSpPr>
        <p:spPr>
          <a:xfrm>
            <a:off x="11088000" y="8510108"/>
            <a:ext cx="6120000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cs-CZ" sz="31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Univerzita plná života</a:t>
            </a:r>
            <a:endParaRPr/>
          </a:p>
        </p:txBody>
      </p:sp>
      <p:sp>
        <p:nvSpPr>
          <p:cNvPr id="15" name="Google Shape;15;p17"/>
          <p:cNvSpPr txBox="1"/>
          <p:nvPr/>
        </p:nvSpPr>
        <p:spPr>
          <a:xfrm>
            <a:off x="1080000" y="9577880"/>
            <a:ext cx="615083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3600" u="none" cap="none" strike="noStrike">
                <a:solidFill>
                  <a:srgbClr val="C80C0F"/>
                </a:solidFill>
                <a:latin typeface="Calibri"/>
                <a:ea typeface="Calibri"/>
                <a:cs typeface="Calibri"/>
                <a:sym typeface="Calibri"/>
              </a:rPr>
              <a:t>pef.czu.cz</a:t>
            </a:r>
            <a:endParaRPr sz="3600">
              <a:solidFill>
                <a:srgbClr val="C80C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8060" y="7776179"/>
            <a:ext cx="5710766" cy="192662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7"/>
          <p:cNvSpPr txBox="1"/>
          <p:nvPr>
            <p:ph idx="2" type="body"/>
          </p:nvPr>
        </p:nvSpPr>
        <p:spPr>
          <a:xfrm>
            <a:off x="6087438" y="6605445"/>
            <a:ext cx="6113123" cy="979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57200" lvl="1" marL="914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lvl="2" marL="1371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0050" lvl="3" marL="1828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7"/>
          <p:cNvSpPr/>
          <p:nvPr>
            <p:ph idx="3" type="pic"/>
          </p:nvPr>
        </p:nvSpPr>
        <p:spPr>
          <a:xfrm>
            <a:off x="0" y="0"/>
            <a:ext cx="18288000" cy="8001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ddíl - Předěl - Kapitola 3">
  <p:cSld name="Oddíl - Předěl - Kapitola 3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8000" y="1104405"/>
            <a:ext cx="16269005" cy="803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416" y="9193353"/>
            <a:ext cx="3205862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6"/>
          <p:cNvSpPr txBox="1"/>
          <p:nvPr>
            <p:ph idx="1" type="body"/>
          </p:nvPr>
        </p:nvSpPr>
        <p:spPr>
          <a:xfrm>
            <a:off x="1612232" y="4348612"/>
            <a:ext cx="15111664" cy="1589776"/>
          </a:xfrm>
          <a:prstGeom prst="rect">
            <a:avLst/>
          </a:prstGeom>
          <a:noFill/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b="1" i="0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57200" lvl="1" marL="914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lvl="2" marL="1371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0050" lvl="3" marL="1828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ddíl - Předěl - Kapitola 4">
  <p:cSld name="Oddíl - Předěl - Kapitola 4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7999" y="1092374"/>
            <a:ext cx="16269005" cy="803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416" y="9193353"/>
            <a:ext cx="3205862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7"/>
          <p:cNvSpPr txBox="1"/>
          <p:nvPr>
            <p:ph idx="1" type="body"/>
          </p:nvPr>
        </p:nvSpPr>
        <p:spPr>
          <a:xfrm>
            <a:off x="1612232" y="4348612"/>
            <a:ext cx="15111664" cy="1589776"/>
          </a:xfrm>
          <a:prstGeom prst="rect">
            <a:avLst/>
          </a:prstGeom>
          <a:noFill/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0C0F"/>
              </a:buClr>
              <a:buSzPts val="8000"/>
              <a:buFont typeface="Arial"/>
              <a:buNone/>
              <a:defRPr b="1" i="0" sz="8000" u="none" cap="none" strike="noStrike">
                <a:solidFill>
                  <a:srgbClr val="C80C0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57200" lvl="1" marL="914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lvl="2" marL="1371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0050" lvl="3" marL="1828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ddíl - Předěl - Kapitola 5">
  <p:cSld name="Oddíl - Předěl - Kapitola 5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1867" y="1079998"/>
            <a:ext cx="16261266" cy="8035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416" y="9193353"/>
            <a:ext cx="3205862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8"/>
          <p:cNvSpPr txBox="1"/>
          <p:nvPr>
            <p:ph idx="1" type="body"/>
          </p:nvPr>
        </p:nvSpPr>
        <p:spPr>
          <a:xfrm>
            <a:off x="1612232" y="4348612"/>
            <a:ext cx="15111664" cy="28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b="1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57200" lvl="1" marL="914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lvl="2" marL="1371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0050" lvl="3" marL="1828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ddíl - Předěl - Kapitola 6">
  <p:cSld name="Oddíl - Předěl - Kapitola 6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9"/>
          <p:cNvSpPr/>
          <p:nvPr>
            <p:ph idx="2" type="pic"/>
          </p:nvPr>
        </p:nvSpPr>
        <p:spPr>
          <a:xfrm>
            <a:off x="1000126" y="1087199"/>
            <a:ext cx="16275600" cy="81108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29"/>
          <p:cNvSpPr txBox="1"/>
          <p:nvPr>
            <p:ph idx="1" type="body"/>
          </p:nvPr>
        </p:nvSpPr>
        <p:spPr>
          <a:xfrm>
            <a:off x="1000125" y="4348612"/>
            <a:ext cx="16287750" cy="1589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b="1" i="0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57200" lvl="1" marL="914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lvl="2" marL="1371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0050" lvl="3" marL="1828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93" name="Google Shape;9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416" y="9193353"/>
            <a:ext cx="3205862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vý slide 2">
  <p:cSld name="Textový slide 2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0"/>
          <p:cNvSpPr/>
          <p:nvPr/>
        </p:nvSpPr>
        <p:spPr>
          <a:xfrm>
            <a:off x="0" y="1043118"/>
            <a:ext cx="18288000" cy="1892451"/>
          </a:xfrm>
          <a:prstGeom prst="rect">
            <a:avLst/>
          </a:prstGeom>
          <a:solidFill>
            <a:srgbClr val="C80C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0"/>
          <p:cNvSpPr txBox="1"/>
          <p:nvPr>
            <p:ph idx="1" type="body"/>
          </p:nvPr>
        </p:nvSpPr>
        <p:spPr>
          <a:xfrm>
            <a:off x="1080000" y="1043118"/>
            <a:ext cx="13334643" cy="1892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8100"/>
              <a:buFont typeface="Arial"/>
              <a:buNone/>
              <a:defRPr b="1" i="0" sz="8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57200" lvl="1" marL="914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lvl="2" marL="1371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0050" lvl="3" marL="1828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30"/>
          <p:cNvSpPr txBox="1"/>
          <p:nvPr>
            <p:ph idx="2" type="body"/>
          </p:nvPr>
        </p:nvSpPr>
        <p:spPr>
          <a:xfrm>
            <a:off x="1080000" y="0"/>
            <a:ext cx="13334643" cy="1043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C80C0F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C80C0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57200" lvl="1" marL="914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lvl="2" marL="1371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0050" lvl="3" marL="1828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30"/>
          <p:cNvSpPr txBox="1"/>
          <p:nvPr/>
        </p:nvSpPr>
        <p:spPr>
          <a:xfrm>
            <a:off x="1080000" y="9243882"/>
            <a:ext cx="5352884" cy="1043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2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Česká zemědělská univerzita v Praze</a:t>
            </a:r>
            <a:endParaRPr/>
          </a:p>
        </p:txBody>
      </p:sp>
      <p:sp>
        <p:nvSpPr>
          <p:cNvPr id="99" name="Google Shape;99;p30"/>
          <p:cNvSpPr txBox="1"/>
          <p:nvPr/>
        </p:nvSpPr>
        <p:spPr>
          <a:xfrm>
            <a:off x="14158294" y="-1"/>
            <a:ext cx="3049706" cy="1043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6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pef.czu.cz</a:t>
            </a:r>
            <a:endParaRPr b="1" sz="360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0"/>
          <p:cNvSpPr txBox="1"/>
          <p:nvPr/>
        </p:nvSpPr>
        <p:spPr>
          <a:xfrm>
            <a:off x="9320463" y="9243882"/>
            <a:ext cx="7949636" cy="1043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2400">
                <a:solidFill>
                  <a:srgbClr val="C80C0F"/>
                </a:solidFill>
                <a:latin typeface="Calibri"/>
                <a:ea typeface="Calibri"/>
                <a:cs typeface="Calibri"/>
                <a:sym typeface="Calibri"/>
              </a:rPr>
              <a:t>Provozně ekonomická fakulta</a:t>
            </a:r>
            <a:endParaRPr/>
          </a:p>
        </p:txBody>
      </p:sp>
      <p:sp>
        <p:nvSpPr>
          <p:cNvPr id="101" name="Google Shape;101;p30"/>
          <p:cNvSpPr txBox="1"/>
          <p:nvPr>
            <p:ph idx="3" type="body"/>
          </p:nvPr>
        </p:nvSpPr>
        <p:spPr>
          <a:xfrm>
            <a:off x="1079500" y="3205164"/>
            <a:ext cx="14281150" cy="773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00050" lvl="5" marL="2743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30"/>
          <p:cNvSpPr txBox="1"/>
          <p:nvPr>
            <p:ph idx="4" type="body"/>
          </p:nvPr>
        </p:nvSpPr>
        <p:spPr>
          <a:xfrm>
            <a:off x="1079500" y="4243389"/>
            <a:ext cx="14281150" cy="5000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7200" lvl="0" marL="457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8642D"/>
              </a:buClr>
              <a:buSzPts val="3600"/>
              <a:buFont typeface="Noto Sans Symbols"/>
              <a:buChar char="▪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8642D"/>
              </a:buClr>
              <a:buSzPts val="3200"/>
              <a:buFont typeface="Calibri"/>
              <a:buAutoNum type="arabicPeriod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8642D"/>
              </a:buClr>
              <a:buSzPts val="2800"/>
              <a:buFont typeface="Calibri"/>
              <a:buAutoNum type="alphaLcPeriod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30"/>
          <p:cNvSpPr txBox="1"/>
          <p:nvPr/>
        </p:nvSpPr>
        <p:spPr>
          <a:xfrm>
            <a:off x="16119986" y="1573844"/>
            <a:ext cx="17614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cs-CZ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vý slide 3">
  <p:cSld name="Textový slide 3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1"/>
          <p:cNvSpPr/>
          <p:nvPr/>
        </p:nvSpPr>
        <p:spPr>
          <a:xfrm>
            <a:off x="0" y="1043118"/>
            <a:ext cx="18288000" cy="1892451"/>
          </a:xfrm>
          <a:prstGeom prst="rect">
            <a:avLst/>
          </a:prstGeom>
          <a:solidFill>
            <a:srgbClr val="C80C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1"/>
          <p:cNvSpPr/>
          <p:nvPr>
            <p:ph idx="2" type="pic"/>
          </p:nvPr>
        </p:nvSpPr>
        <p:spPr>
          <a:xfrm>
            <a:off x="13387388" y="2936082"/>
            <a:ext cx="4900613" cy="6307799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31"/>
          <p:cNvSpPr txBox="1"/>
          <p:nvPr>
            <p:ph idx="1" type="body"/>
          </p:nvPr>
        </p:nvSpPr>
        <p:spPr>
          <a:xfrm>
            <a:off x="1080000" y="1043118"/>
            <a:ext cx="13334643" cy="1892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8100"/>
              <a:buFont typeface="Arial"/>
              <a:buNone/>
              <a:defRPr b="1" i="0" sz="8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57200" lvl="1" marL="914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lvl="2" marL="1371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0050" lvl="3" marL="1828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31"/>
          <p:cNvSpPr txBox="1"/>
          <p:nvPr>
            <p:ph idx="3" type="body"/>
          </p:nvPr>
        </p:nvSpPr>
        <p:spPr>
          <a:xfrm>
            <a:off x="1080000" y="0"/>
            <a:ext cx="13334643" cy="1043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C80C0F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C80C0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57200" lvl="1" marL="914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lvl="2" marL="1371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0050" lvl="3" marL="1828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31"/>
          <p:cNvSpPr txBox="1"/>
          <p:nvPr/>
        </p:nvSpPr>
        <p:spPr>
          <a:xfrm>
            <a:off x="1080000" y="9243882"/>
            <a:ext cx="5352884" cy="1043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2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Česká zemědělská univerzita v Praze</a:t>
            </a:r>
            <a:endParaRPr/>
          </a:p>
        </p:txBody>
      </p:sp>
      <p:sp>
        <p:nvSpPr>
          <p:cNvPr id="110" name="Google Shape;110;p31"/>
          <p:cNvSpPr txBox="1"/>
          <p:nvPr/>
        </p:nvSpPr>
        <p:spPr>
          <a:xfrm>
            <a:off x="14158294" y="-1"/>
            <a:ext cx="3049706" cy="1043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6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pef.czu.cz</a:t>
            </a:r>
            <a:endParaRPr b="1" sz="360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1"/>
          <p:cNvSpPr txBox="1"/>
          <p:nvPr/>
        </p:nvSpPr>
        <p:spPr>
          <a:xfrm>
            <a:off x="9320463" y="9243882"/>
            <a:ext cx="7949636" cy="1043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2400">
                <a:solidFill>
                  <a:srgbClr val="C80C0F"/>
                </a:solidFill>
                <a:latin typeface="Calibri"/>
                <a:ea typeface="Calibri"/>
                <a:cs typeface="Calibri"/>
                <a:sym typeface="Calibri"/>
              </a:rPr>
              <a:t>Provozně ekonomická fakulta</a:t>
            </a:r>
            <a:endParaRPr/>
          </a:p>
        </p:txBody>
      </p:sp>
      <p:sp>
        <p:nvSpPr>
          <p:cNvPr id="112" name="Google Shape;112;p31"/>
          <p:cNvSpPr txBox="1"/>
          <p:nvPr>
            <p:ph idx="4" type="body"/>
          </p:nvPr>
        </p:nvSpPr>
        <p:spPr>
          <a:xfrm>
            <a:off x="1079500" y="3205164"/>
            <a:ext cx="12307888" cy="773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00050" lvl="5" marL="2743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31"/>
          <p:cNvSpPr txBox="1"/>
          <p:nvPr>
            <p:ph idx="5" type="body"/>
          </p:nvPr>
        </p:nvSpPr>
        <p:spPr>
          <a:xfrm>
            <a:off x="1079500" y="4243389"/>
            <a:ext cx="12307888" cy="5000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7200" lvl="0" marL="457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8642D"/>
              </a:buClr>
              <a:buSzPts val="3600"/>
              <a:buFont typeface="Noto Sans Symbols"/>
              <a:buChar char="▪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8642D"/>
              </a:buClr>
              <a:buSzPts val="3200"/>
              <a:buFont typeface="Calibri"/>
              <a:buAutoNum type="arabicPeriod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8642D"/>
              </a:buClr>
              <a:buSzPts val="2800"/>
              <a:buFont typeface="Calibri"/>
              <a:buAutoNum type="alphaLcPeriod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31"/>
          <p:cNvSpPr txBox="1"/>
          <p:nvPr/>
        </p:nvSpPr>
        <p:spPr>
          <a:xfrm>
            <a:off x="16119986" y="1573844"/>
            <a:ext cx="17614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cs-CZ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vý slide 4">
  <p:cSld name="Textový slide 4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2"/>
          <p:cNvSpPr/>
          <p:nvPr/>
        </p:nvSpPr>
        <p:spPr>
          <a:xfrm>
            <a:off x="0" y="1043118"/>
            <a:ext cx="18288000" cy="189245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481529" y="3578185"/>
            <a:ext cx="4788570" cy="575319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2"/>
          <p:cNvSpPr txBox="1"/>
          <p:nvPr>
            <p:ph idx="1" type="body"/>
          </p:nvPr>
        </p:nvSpPr>
        <p:spPr>
          <a:xfrm>
            <a:off x="1080000" y="1043118"/>
            <a:ext cx="13334643" cy="1892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8100"/>
              <a:buFont typeface="Arial"/>
              <a:buNone/>
              <a:defRPr b="1" i="0" sz="8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57200" lvl="1" marL="914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lvl="2" marL="1371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0050" lvl="3" marL="1828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32"/>
          <p:cNvSpPr txBox="1"/>
          <p:nvPr>
            <p:ph idx="2" type="body"/>
          </p:nvPr>
        </p:nvSpPr>
        <p:spPr>
          <a:xfrm>
            <a:off x="1080000" y="0"/>
            <a:ext cx="13334643" cy="1043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C80C0F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C80C0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57200" lvl="1" marL="914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lvl="2" marL="1371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0050" lvl="3" marL="1828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32"/>
          <p:cNvSpPr txBox="1"/>
          <p:nvPr/>
        </p:nvSpPr>
        <p:spPr>
          <a:xfrm>
            <a:off x="1080000" y="9243882"/>
            <a:ext cx="5352884" cy="1043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2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Česká zemědělská univerzita v Praze</a:t>
            </a:r>
            <a:endParaRPr/>
          </a:p>
        </p:txBody>
      </p:sp>
      <p:sp>
        <p:nvSpPr>
          <p:cNvPr id="121" name="Google Shape;121;p32"/>
          <p:cNvSpPr txBox="1"/>
          <p:nvPr/>
        </p:nvSpPr>
        <p:spPr>
          <a:xfrm>
            <a:off x="14158294" y="-1"/>
            <a:ext cx="3049706" cy="1043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6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pef.czu.cz</a:t>
            </a:r>
            <a:endParaRPr b="1" sz="360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2"/>
          <p:cNvSpPr txBox="1"/>
          <p:nvPr/>
        </p:nvSpPr>
        <p:spPr>
          <a:xfrm>
            <a:off x="9320463" y="9243882"/>
            <a:ext cx="7949636" cy="1043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2400">
                <a:solidFill>
                  <a:srgbClr val="C80C0F"/>
                </a:solidFill>
                <a:latin typeface="Calibri"/>
                <a:ea typeface="Calibri"/>
                <a:cs typeface="Calibri"/>
                <a:sym typeface="Calibri"/>
              </a:rPr>
              <a:t>Provozně ekonomická fakulta</a:t>
            </a:r>
            <a:endParaRPr/>
          </a:p>
        </p:txBody>
      </p:sp>
      <p:sp>
        <p:nvSpPr>
          <p:cNvPr id="123" name="Google Shape;123;p32"/>
          <p:cNvSpPr txBox="1"/>
          <p:nvPr>
            <p:ph idx="3" type="body"/>
          </p:nvPr>
        </p:nvSpPr>
        <p:spPr>
          <a:xfrm>
            <a:off x="1079500" y="3205164"/>
            <a:ext cx="14281150" cy="773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00050" lvl="5" marL="2743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32"/>
          <p:cNvSpPr txBox="1"/>
          <p:nvPr>
            <p:ph idx="4" type="body"/>
          </p:nvPr>
        </p:nvSpPr>
        <p:spPr>
          <a:xfrm>
            <a:off x="1079500" y="4243389"/>
            <a:ext cx="14281150" cy="5000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7200" lvl="0" marL="457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8642D"/>
              </a:buClr>
              <a:buSzPts val="3600"/>
              <a:buFont typeface="Noto Sans Symbols"/>
              <a:buChar char="▪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8642D"/>
              </a:buClr>
              <a:buSzPts val="3200"/>
              <a:buFont typeface="Calibri"/>
              <a:buAutoNum type="arabicPeriod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8642D"/>
              </a:buClr>
              <a:buSzPts val="2800"/>
              <a:buFont typeface="Calibri"/>
              <a:buAutoNum type="alphaLcPeriod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32"/>
          <p:cNvSpPr txBox="1"/>
          <p:nvPr/>
        </p:nvSpPr>
        <p:spPr>
          <a:xfrm>
            <a:off x="16119986" y="1573844"/>
            <a:ext cx="17614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cs-CZ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vý slide 5">
  <p:cSld name="Textový slide 5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/>
          <p:nvPr/>
        </p:nvSpPr>
        <p:spPr>
          <a:xfrm>
            <a:off x="0" y="1043118"/>
            <a:ext cx="18288000" cy="189245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3"/>
          <p:cNvSpPr txBox="1"/>
          <p:nvPr>
            <p:ph idx="1" type="body"/>
          </p:nvPr>
        </p:nvSpPr>
        <p:spPr>
          <a:xfrm>
            <a:off x="1080000" y="1043118"/>
            <a:ext cx="13334643" cy="1892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8100"/>
              <a:buFont typeface="Arial"/>
              <a:buNone/>
              <a:defRPr b="1" i="0" sz="8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57200" lvl="1" marL="914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lvl="2" marL="1371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0050" lvl="3" marL="1828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33"/>
          <p:cNvSpPr txBox="1"/>
          <p:nvPr>
            <p:ph idx="2" type="body"/>
          </p:nvPr>
        </p:nvSpPr>
        <p:spPr>
          <a:xfrm>
            <a:off x="1080000" y="0"/>
            <a:ext cx="13334643" cy="1043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C80C0F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C80C0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57200" lvl="1" marL="914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lvl="2" marL="1371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0050" lvl="3" marL="1828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33"/>
          <p:cNvSpPr txBox="1"/>
          <p:nvPr/>
        </p:nvSpPr>
        <p:spPr>
          <a:xfrm>
            <a:off x="1080000" y="9243882"/>
            <a:ext cx="5352884" cy="1043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2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Česká zemědělská univerzita v Praze</a:t>
            </a:r>
            <a:endParaRPr/>
          </a:p>
        </p:txBody>
      </p:sp>
      <p:sp>
        <p:nvSpPr>
          <p:cNvPr id="131" name="Google Shape;131;p33"/>
          <p:cNvSpPr txBox="1"/>
          <p:nvPr/>
        </p:nvSpPr>
        <p:spPr>
          <a:xfrm>
            <a:off x="14158294" y="-1"/>
            <a:ext cx="3049706" cy="1043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6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pef.czu.cz</a:t>
            </a:r>
            <a:endParaRPr b="1" sz="360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3"/>
          <p:cNvSpPr txBox="1"/>
          <p:nvPr/>
        </p:nvSpPr>
        <p:spPr>
          <a:xfrm>
            <a:off x="9320463" y="9243882"/>
            <a:ext cx="7949636" cy="1043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2400">
                <a:solidFill>
                  <a:srgbClr val="C80C0F"/>
                </a:solidFill>
                <a:latin typeface="Calibri"/>
                <a:ea typeface="Calibri"/>
                <a:cs typeface="Calibri"/>
                <a:sym typeface="Calibri"/>
              </a:rPr>
              <a:t>Provozně ekonomická fakulta</a:t>
            </a:r>
            <a:endParaRPr/>
          </a:p>
        </p:txBody>
      </p:sp>
      <p:sp>
        <p:nvSpPr>
          <p:cNvPr id="133" name="Google Shape;133;p33"/>
          <p:cNvSpPr txBox="1"/>
          <p:nvPr>
            <p:ph idx="3" type="body"/>
          </p:nvPr>
        </p:nvSpPr>
        <p:spPr>
          <a:xfrm>
            <a:off x="1079500" y="3205164"/>
            <a:ext cx="14281150" cy="773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00050" lvl="5" marL="2743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33"/>
          <p:cNvSpPr txBox="1"/>
          <p:nvPr>
            <p:ph idx="4" type="body"/>
          </p:nvPr>
        </p:nvSpPr>
        <p:spPr>
          <a:xfrm>
            <a:off x="1079500" y="4243389"/>
            <a:ext cx="14281150" cy="5000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7200" lvl="0" marL="457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8642D"/>
              </a:buClr>
              <a:buSzPts val="3600"/>
              <a:buFont typeface="Noto Sans Symbols"/>
              <a:buChar char="▪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8642D"/>
              </a:buClr>
              <a:buSzPts val="3200"/>
              <a:buFont typeface="Calibri"/>
              <a:buAutoNum type="arabicPeriod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8642D"/>
              </a:buClr>
              <a:buSzPts val="2800"/>
              <a:buFont typeface="Calibri"/>
              <a:buAutoNum type="alphaLcPeriod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33"/>
          <p:cNvSpPr txBox="1"/>
          <p:nvPr/>
        </p:nvSpPr>
        <p:spPr>
          <a:xfrm>
            <a:off x="16119986" y="1573844"/>
            <a:ext cx="17614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cs-CZ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vý slide 6">
  <p:cSld name="Textový slide 6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"/>
          <p:cNvSpPr/>
          <p:nvPr/>
        </p:nvSpPr>
        <p:spPr>
          <a:xfrm>
            <a:off x="0" y="1043118"/>
            <a:ext cx="18288000" cy="189245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4"/>
          <p:cNvSpPr/>
          <p:nvPr>
            <p:ph idx="2" type="pic"/>
          </p:nvPr>
        </p:nvSpPr>
        <p:spPr>
          <a:xfrm>
            <a:off x="13387388" y="2936082"/>
            <a:ext cx="4900613" cy="6307799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34"/>
          <p:cNvSpPr txBox="1"/>
          <p:nvPr>
            <p:ph idx="1" type="body"/>
          </p:nvPr>
        </p:nvSpPr>
        <p:spPr>
          <a:xfrm>
            <a:off x="1080000" y="1043118"/>
            <a:ext cx="13334643" cy="1892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8100"/>
              <a:buFont typeface="Arial"/>
              <a:buNone/>
              <a:defRPr b="1" i="0" sz="8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57200" lvl="1" marL="914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lvl="2" marL="1371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0050" lvl="3" marL="1828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34"/>
          <p:cNvSpPr txBox="1"/>
          <p:nvPr>
            <p:ph idx="3" type="body"/>
          </p:nvPr>
        </p:nvSpPr>
        <p:spPr>
          <a:xfrm>
            <a:off x="1080000" y="0"/>
            <a:ext cx="13334643" cy="1043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C80C0F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C80C0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57200" lvl="1" marL="914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lvl="2" marL="1371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0050" lvl="3" marL="1828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34"/>
          <p:cNvSpPr txBox="1"/>
          <p:nvPr/>
        </p:nvSpPr>
        <p:spPr>
          <a:xfrm>
            <a:off x="1080000" y="9243882"/>
            <a:ext cx="5352884" cy="1043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2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Česká zemědělská univerzita v Praze</a:t>
            </a:r>
            <a:endParaRPr/>
          </a:p>
        </p:txBody>
      </p:sp>
      <p:sp>
        <p:nvSpPr>
          <p:cNvPr id="142" name="Google Shape;142;p34"/>
          <p:cNvSpPr txBox="1"/>
          <p:nvPr/>
        </p:nvSpPr>
        <p:spPr>
          <a:xfrm>
            <a:off x="14158294" y="-1"/>
            <a:ext cx="3049706" cy="1043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6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pef.czu.cz</a:t>
            </a:r>
            <a:endParaRPr b="1" sz="360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4"/>
          <p:cNvSpPr txBox="1"/>
          <p:nvPr/>
        </p:nvSpPr>
        <p:spPr>
          <a:xfrm>
            <a:off x="9320463" y="9243882"/>
            <a:ext cx="7949636" cy="1043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2400">
                <a:solidFill>
                  <a:srgbClr val="C80C0F"/>
                </a:solidFill>
                <a:latin typeface="Calibri"/>
                <a:ea typeface="Calibri"/>
                <a:cs typeface="Calibri"/>
                <a:sym typeface="Calibri"/>
              </a:rPr>
              <a:t>Provozně ekonomická fakulta</a:t>
            </a:r>
            <a:endParaRPr/>
          </a:p>
        </p:txBody>
      </p:sp>
      <p:sp>
        <p:nvSpPr>
          <p:cNvPr id="144" name="Google Shape;144;p34"/>
          <p:cNvSpPr txBox="1"/>
          <p:nvPr>
            <p:ph idx="4" type="body"/>
          </p:nvPr>
        </p:nvSpPr>
        <p:spPr>
          <a:xfrm>
            <a:off x="1079500" y="3205164"/>
            <a:ext cx="12307888" cy="773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00050" lvl="5" marL="2743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34"/>
          <p:cNvSpPr txBox="1"/>
          <p:nvPr>
            <p:ph idx="5" type="body"/>
          </p:nvPr>
        </p:nvSpPr>
        <p:spPr>
          <a:xfrm>
            <a:off x="1079500" y="4243389"/>
            <a:ext cx="12307888" cy="5000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7200" lvl="0" marL="457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8642D"/>
              </a:buClr>
              <a:buSzPts val="3600"/>
              <a:buFont typeface="Noto Sans Symbols"/>
              <a:buChar char="▪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8642D"/>
              </a:buClr>
              <a:buSzPts val="3200"/>
              <a:buFont typeface="Calibri"/>
              <a:buAutoNum type="arabicPeriod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8642D"/>
              </a:buClr>
              <a:buSzPts val="2800"/>
              <a:buFont typeface="Calibri"/>
              <a:buAutoNum type="alphaLcPeriod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34"/>
          <p:cNvSpPr txBox="1"/>
          <p:nvPr/>
        </p:nvSpPr>
        <p:spPr>
          <a:xfrm>
            <a:off x="16119986" y="1573844"/>
            <a:ext cx="17614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cs-CZ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extový slide 5">
  <p:cSld name="1_Textový slide 5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5"/>
          <p:cNvSpPr txBox="1"/>
          <p:nvPr/>
        </p:nvSpPr>
        <p:spPr>
          <a:xfrm>
            <a:off x="14158294" y="0"/>
            <a:ext cx="3049706" cy="1043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6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pef.czu.cz</a:t>
            </a:r>
            <a:endParaRPr b="1" sz="360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5"/>
          <p:cNvSpPr txBox="1"/>
          <p:nvPr/>
        </p:nvSpPr>
        <p:spPr>
          <a:xfrm>
            <a:off x="1080000" y="9243882"/>
            <a:ext cx="5352884" cy="1043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2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Česká zemědělská univerzita v Praze</a:t>
            </a:r>
            <a:endParaRPr/>
          </a:p>
        </p:txBody>
      </p:sp>
      <p:sp>
        <p:nvSpPr>
          <p:cNvPr id="150" name="Google Shape;150;p35"/>
          <p:cNvSpPr txBox="1"/>
          <p:nvPr/>
        </p:nvSpPr>
        <p:spPr>
          <a:xfrm>
            <a:off x="9258364" y="9243882"/>
            <a:ext cx="7949636" cy="1043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2400">
                <a:solidFill>
                  <a:srgbClr val="C80C0F"/>
                </a:solidFill>
                <a:latin typeface="Calibri"/>
                <a:ea typeface="Calibri"/>
                <a:cs typeface="Calibri"/>
                <a:sym typeface="Calibri"/>
              </a:rPr>
              <a:t>Provozně ekonomická fakulta</a:t>
            </a:r>
            <a:endParaRPr/>
          </a:p>
        </p:txBody>
      </p:sp>
      <p:sp>
        <p:nvSpPr>
          <p:cNvPr id="151" name="Google Shape;151;p35"/>
          <p:cNvSpPr txBox="1"/>
          <p:nvPr>
            <p:ph idx="1" type="body"/>
          </p:nvPr>
        </p:nvSpPr>
        <p:spPr>
          <a:xfrm>
            <a:off x="1080000" y="1573844"/>
            <a:ext cx="14281150" cy="773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00050" lvl="5" marL="2743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35"/>
          <p:cNvSpPr txBox="1"/>
          <p:nvPr>
            <p:ph idx="2" type="body"/>
          </p:nvPr>
        </p:nvSpPr>
        <p:spPr>
          <a:xfrm>
            <a:off x="1080000" y="2612069"/>
            <a:ext cx="14281150" cy="657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7200" lvl="0" marL="457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8642D"/>
              </a:buClr>
              <a:buSzPts val="3600"/>
              <a:buFont typeface="Noto Sans Symbols"/>
              <a:buChar char="▪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8642D"/>
              </a:buClr>
              <a:buSzPts val="3200"/>
              <a:buFont typeface="Calibri"/>
              <a:buAutoNum type="arabicPeriod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8642D"/>
              </a:buClr>
              <a:buSzPts val="2800"/>
              <a:buFont typeface="Calibri"/>
              <a:buAutoNum type="alphaLcPeriod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35"/>
          <p:cNvSpPr txBox="1"/>
          <p:nvPr/>
        </p:nvSpPr>
        <p:spPr>
          <a:xfrm>
            <a:off x="16119986" y="1573844"/>
            <a:ext cx="17614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cs-CZ" sz="4800">
                <a:solidFill>
                  <a:srgbClr val="C80C0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4800">
              <a:solidFill>
                <a:srgbClr val="C80C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vý slide 1">
  <p:cSld name="Textový slide 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/>
          <p:nvPr/>
        </p:nvSpPr>
        <p:spPr>
          <a:xfrm>
            <a:off x="0" y="1043118"/>
            <a:ext cx="18288000" cy="1892451"/>
          </a:xfrm>
          <a:prstGeom prst="rect">
            <a:avLst/>
          </a:prstGeom>
          <a:solidFill>
            <a:srgbClr val="C80C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481529" y="3578185"/>
            <a:ext cx="4788570" cy="575319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8"/>
          <p:cNvSpPr txBox="1"/>
          <p:nvPr>
            <p:ph idx="1" type="body"/>
          </p:nvPr>
        </p:nvSpPr>
        <p:spPr>
          <a:xfrm>
            <a:off x="1080000" y="1043118"/>
            <a:ext cx="13334643" cy="1892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8100"/>
              <a:buFont typeface="Arial"/>
              <a:buNone/>
              <a:defRPr b="1" i="0" sz="8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57200" lvl="1" marL="914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lvl="2" marL="1371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0050" lvl="3" marL="1828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8"/>
          <p:cNvSpPr txBox="1"/>
          <p:nvPr>
            <p:ph idx="2" type="body"/>
          </p:nvPr>
        </p:nvSpPr>
        <p:spPr>
          <a:xfrm>
            <a:off x="1080000" y="0"/>
            <a:ext cx="13334643" cy="1043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C80C0F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C80C0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57200" lvl="1" marL="914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lvl="2" marL="1371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0050" lvl="3" marL="1828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8"/>
          <p:cNvSpPr txBox="1"/>
          <p:nvPr/>
        </p:nvSpPr>
        <p:spPr>
          <a:xfrm>
            <a:off x="1080000" y="9243882"/>
            <a:ext cx="5352884" cy="1043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2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Česká zemědělská univerzita v Praze</a:t>
            </a:r>
            <a:endParaRPr/>
          </a:p>
        </p:txBody>
      </p:sp>
      <p:sp>
        <p:nvSpPr>
          <p:cNvPr id="25" name="Google Shape;25;p18"/>
          <p:cNvSpPr txBox="1"/>
          <p:nvPr/>
        </p:nvSpPr>
        <p:spPr>
          <a:xfrm>
            <a:off x="14158294" y="-1"/>
            <a:ext cx="3049706" cy="1043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6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pef.czu.cz</a:t>
            </a:r>
            <a:endParaRPr b="1" sz="360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8"/>
          <p:cNvSpPr txBox="1"/>
          <p:nvPr/>
        </p:nvSpPr>
        <p:spPr>
          <a:xfrm>
            <a:off x="9320463" y="9243882"/>
            <a:ext cx="7949636" cy="1043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2400">
                <a:solidFill>
                  <a:srgbClr val="C80C0F"/>
                </a:solidFill>
                <a:latin typeface="Calibri"/>
                <a:ea typeface="Calibri"/>
                <a:cs typeface="Calibri"/>
                <a:sym typeface="Calibri"/>
              </a:rPr>
              <a:t>Provozně ekonomická fakulta</a:t>
            </a:r>
            <a:endParaRPr/>
          </a:p>
        </p:txBody>
      </p:sp>
      <p:sp>
        <p:nvSpPr>
          <p:cNvPr id="27" name="Google Shape;27;p18"/>
          <p:cNvSpPr txBox="1"/>
          <p:nvPr>
            <p:ph idx="3" type="body"/>
          </p:nvPr>
        </p:nvSpPr>
        <p:spPr>
          <a:xfrm>
            <a:off x="1079500" y="3205164"/>
            <a:ext cx="14281150" cy="773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00050" lvl="5" marL="2743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8"/>
          <p:cNvSpPr txBox="1"/>
          <p:nvPr>
            <p:ph idx="4" type="body"/>
          </p:nvPr>
        </p:nvSpPr>
        <p:spPr>
          <a:xfrm>
            <a:off x="1079500" y="4243389"/>
            <a:ext cx="14281150" cy="5000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7200" lvl="0" marL="457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8642D"/>
              </a:buClr>
              <a:buSzPts val="3600"/>
              <a:buFont typeface="Noto Sans Symbols"/>
              <a:buChar char="▪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8642D"/>
              </a:buClr>
              <a:buSzPts val="3200"/>
              <a:buFont typeface="Calibri"/>
              <a:buAutoNum type="arabicPeriod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8642D"/>
              </a:buClr>
              <a:buSzPts val="2800"/>
              <a:buFont typeface="Calibri"/>
              <a:buAutoNum type="alphaLcPeriod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8"/>
          <p:cNvSpPr txBox="1"/>
          <p:nvPr/>
        </p:nvSpPr>
        <p:spPr>
          <a:xfrm>
            <a:off x="16119986" y="1573844"/>
            <a:ext cx="17614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cs-CZ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ávěr 1">
  <p:cSld name="Závěr 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450" y="7246778"/>
            <a:ext cx="7779099" cy="262441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6"/>
          <p:cNvSpPr txBox="1"/>
          <p:nvPr/>
        </p:nvSpPr>
        <p:spPr>
          <a:xfrm>
            <a:off x="4351105" y="4543335"/>
            <a:ext cx="958578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Děkuji za pozornost.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ávěr 2">
  <p:cSld name="Závěr 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7"/>
          <p:cNvSpPr txBox="1"/>
          <p:nvPr/>
        </p:nvSpPr>
        <p:spPr>
          <a:xfrm>
            <a:off x="4351105" y="5143500"/>
            <a:ext cx="958578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7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Děkuji za pozornost.</a:t>
            </a:r>
            <a:endParaRPr/>
          </a:p>
        </p:txBody>
      </p:sp>
      <p:pic>
        <p:nvPicPr>
          <p:cNvPr id="161" name="Google Shape;16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2283" y="7541610"/>
            <a:ext cx="7983432" cy="2689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ávěr 3">
  <p:cSld name="Závěr 3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8"/>
          <p:cNvSpPr txBox="1"/>
          <p:nvPr/>
        </p:nvSpPr>
        <p:spPr>
          <a:xfrm>
            <a:off x="4351105" y="4746277"/>
            <a:ext cx="958578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Děkuji za pozornost.</a:t>
            </a:r>
            <a:endParaRPr/>
          </a:p>
        </p:txBody>
      </p:sp>
      <p:pic>
        <p:nvPicPr>
          <p:cNvPr id="165" name="Google Shape;16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450" y="7246778"/>
            <a:ext cx="7779099" cy="2624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ávěr 4">
  <p:cSld name="Závěr 4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9"/>
          <p:cNvPicPr preferRelativeResize="0"/>
          <p:nvPr/>
        </p:nvPicPr>
        <p:blipFill rotWithShape="1">
          <a:blip r:embed="rId2">
            <a:alphaModFix/>
          </a:blip>
          <a:srcRect b="7776" l="0" r="0" t="7084"/>
          <a:stretch/>
        </p:blipFill>
        <p:spPr>
          <a:xfrm>
            <a:off x="0" y="-1"/>
            <a:ext cx="18288000" cy="1037737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9"/>
          <p:cNvSpPr txBox="1"/>
          <p:nvPr/>
        </p:nvSpPr>
        <p:spPr>
          <a:xfrm>
            <a:off x="4351106" y="5743328"/>
            <a:ext cx="9585788" cy="1200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7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Děkuji za pozornost.</a:t>
            </a:r>
            <a:endParaRPr/>
          </a:p>
        </p:txBody>
      </p:sp>
      <p:pic>
        <p:nvPicPr>
          <p:cNvPr id="169" name="Google Shape;16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96048" y="8392473"/>
            <a:ext cx="5891952" cy="198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ávěr 5">
  <p:cSld name="Závěr 5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7143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0"/>
          <p:cNvSpPr txBox="1"/>
          <p:nvPr/>
        </p:nvSpPr>
        <p:spPr>
          <a:xfrm>
            <a:off x="4351105" y="4657478"/>
            <a:ext cx="958578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7200">
                <a:solidFill>
                  <a:srgbClr val="C80C0F"/>
                </a:solidFill>
                <a:latin typeface="Calibri"/>
                <a:ea typeface="Calibri"/>
                <a:cs typeface="Calibri"/>
                <a:sym typeface="Calibri"/>
              </a:rPr>
              <a:t>Děkuji za pozornost.</a:t>
            </a:r>
            <a:endParaRPr/>
          </a:p>
        </p:txBody>
      </p:sp>
      <p:pic>
        <p:nvPicPr>
          <p:cNvPr id="173" name="Google Shape;17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520397"/>
            <a:ext cx="5286375" cy="1780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ávěr 6">
  <p:cSld name="Závěr 6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gradFill>
            <a:gsLst>
              <a:gs pos="0">
                <a:srgbClr val="C80C0F"/>
              </a:gs>
              <a:gs pos="50000">
                <a:srgbClr val="9B0000"/>
              </a:gs>
              <a:gs pos="99000">
                <a:srgbClr val="C80C0F"/>
              </a:gs>
              <a:gs pos="100000">
                <a:srgbClr val="C80C0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9"/>
          <p:cNvSpPr txBox="1"/>
          <p:nvPr/>
        </p:nvSpPr>
        <p:spPr>
          <a:xfrm>
            <a:off x="4351105" y="3625831"/>
            <a:ext cx="958578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Děkuji za pozornost.</a:t>
            </a:r>
            <a:endParaRPr/>
          </a:p>
        </p:txBody>
      </p:sp>
      <p:pic>
        <p:nvPicPr>
          <p:cNvPr id="33" name="Google Shape;3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4450" y="7246778"/>
            <a:ext cx="7779099" cy="2624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vodní snímek 2">
  <p:cSld name="Úvodní snímek 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3" y="0"/>
            <a:ext cx="18284412" cy="80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0"/>
          <p:cNvSpPr/>
          <p:nvPr/>
        </p:nvSpPr>
        <p:spPr>
          <a:xfrm>
            <a:off x="2" y="8001000"/>
            <a:ext cx="18287999" cy="1524000"/>
          </a:xfrm>
          <a:prstGeom prst="rect">
            <a:avLst/>
          </a:prstGeom>
          <a:solidFill>
            <a:srgbClr val="C80C0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060" y="7776179"/>
            <a:ext cx="5710766" cy="19266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1444751" y="1675047"/>
            <a:ext cx="15398495" cy="4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rial"/>
              <a:buNone/>
              <a:defRPr b="1" i="0" sz="9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57200" lvl="1" marL="914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lvl="2" marL="1371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0050" lvl="3" marL="1828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20"/>
          <p:cNvSpPr txBox="1"/>
          <p:nvPr>
            <p:ph idx="10" type="dt"/>
          </p:nvPr>
        </p:nvSpPr>
        <p:spPr>
          <a:xfrm>
            <a:off x="14464800" y="9525000"/>
            <a:ext cx="2743200" cy="76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20"/>
          <p:cNvSpPr txBox="1"/>
          <p:nvPr/>
        </p:nvSpPr>
        <p:spPr>
          <a:xfrm>
            <a:off x="11088000" y="8510108"/>
            <a:ext cx="6120000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Univerzita plná života</a:t>
            </a:r>
            <a:endParaRPr/>
          </a:p>
        </p:txBody>
      </p:sp>
      <p:sp>
        <p:nvSpPr>
          <p:cNvPr id="41" name="Google Shape;41;p20"/>
          <p:cNvSpPr txBox="1"/>
          <p:nvPr/>
        </p:nvSpPr>
        <p:spPr>
          <a:xfrm>
            <a:off x="1080000" y="9577880"/>
            <a:ext cx="615083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600">
                <a:solidFill>
                  <a:srgbClr val="C80C0F"/>
                </a:solidFill>
                <a:latin typeface="Calibri"/>
                <a:ea typeface="Calibri"/>
                <a:cs typeface="Calibri"/>
                <a:sym typeface="Calibri"/>
              </a:rPr>
              <a:t>pef.czu.cz</a:t>
            </a:r>
            <a:endParaRPr sz="3600">
              <a:solidFill>
                <a:srgbClr val="C80C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0"/>
          <p:cNvSpPr txBox="1"/>
          <p:nvPr>
            <p:ph idx="2" type="body"/>
          </p:nvPr>
        </p:nvSpPr>
        <p:spPr>
          <a:xfrm>
            <a:off x="6087438" y="6605445"/>
            <a:ext cx="6113123" cy="979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57200" lvl="1" marL="914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lvl="2" marL="1371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0050" lvl="3" marL="1828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vodní snímek 3">
  <p:cSld name="Úvodní snímek 3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" y="0"/>
            <a:ext cx="18288000" cy="80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1"/>
          <p:cNvSpPr/>
          <p:nvPr/>
        </p:nvSpPr>
        <p:spPr>
          <a:xfrm>
            <a:off x="2" y="8001000"/>
            <a:ext cx="18287999" cy="1524000"/>
          </a:xfrm>
          <a:prstGeom prst="rect">
            <a:avLst/>
          </a:prstGeom>
          <a:solidFill>
            <a:srgbClr val="C80C0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" name="Google Shape;4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060" y="7776179"/>
            <a:ext cx="5710766" cy="192662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21"/>
          <p:cNvSpPr txBox="1"/>
          <p:nvPr>
            <p:ph idx="1" type="body"/>
          </p:nvPr>
        </p:nvSpPr>
        <p:spPr>
          <a:xfrm>
            <a:off x="1444751" y="1675047"/>
            <a:ext cx="15398495" cy="4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rial"/>
              <a:buNone/>
              <a:defRPr b="1" i="0" sz="9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57200" lvl="1" marL="914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lvl="2" marL="1371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0050" lvl="3" marL="1828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21"/>
          <p:cNvSpPr txBox="1"/>
          <p:nvPr>
            <p:ph idx="10" type="dt"/>
          </p:nvPr>
        </p:nvSpPr>
        <p:spPr>
          <a:xfrm>
            <a:off x="14464800" y="9525000"/>
            <a:ext cx="2743200" cy="76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21"/>
          <p:cNvSpPr txBox="1"/>
          <p:nvPr/>
        </p:nvSpPr>
        <p:spPr>
          <a:xfrm>
            <a:off x="11088000" y="8510108"/>
            <a:ext cx="6120000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Univerzita plná života</a:t>
            </a:r>
            <a:endParaRPr/>
          </a:p>
        </p:txBody>
      </p:sp>
      <p:sp>
        <p:nvSpPr>
          <p:cNvPr id="50" name="Google Shape;50;p21"/>
          <p:cNvSpPr txBox="1"/>
          <p:nvPr/>
        </p:nvSpPr>
        <p:spPr>
          <a:xfrm>
            <a:off x="1080000" y="9577880"/>
            <a:ext cx="615083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600">
                <a:solidFill>
                  <a:srgbClr val="C80C0F"/>
                </a:solidFill>
                <a:latin typeface="Calibri"/>
                <a:ea typeface="Calibri"/>
                <a:cs typeface="Calibri"/>
                <a:sym typeface="Calibri"/>
              </a:rPr>
              <a:t>pef.czu.cz</a:t>
            </a:r>
            <a:endParaRPr sz="3600">
              <a:solidFill>
                <a:srgbClr val="C80C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1"/>
          <p:cNvSpPr txBox="1"/>
          <p:nvPr>
            <p:ph idx="2" type="body"/>
          </p:nvPr>
        </p:nvSpPr>
        <p:spPr>
          <a:xfrm>
            <a:off x="6087438" y="6605445"/>
            <a:ext cx="6113123" cy="979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57200" lvl="1" marL="914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lvl="2" marL="1371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0050" lvl="3" marL="1828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vodní snímek 4">
  <p:cSld name="Úvodní snímek 4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" y="0"/>
            <a:ext cx="18287998" cy="802957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2"/>
          <p:cNvSpPr/>
          <p:nvPr/>
        </p:nvSpPr>
        <p:spPr>
          <a:xfrm>
            <a:off x="2" y="8001000"/>
            <a:ext cx="18287999" cy="1524000"/>
          </a:xfrm>
          <a:prstGeom prst="rect">
            <a:avLst/>
          </a:prstGeom>
          <a:solidFill>
            <a:srgbClr val="C80C0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060" y="7776179"/>
            <a:ext cx="5710766" cy="192662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1444751" y="1675047"/>
            <a:ext cx="15398495" cy="4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rial"/>
              <a:buNone/>
              <a:defRPr b="1" i="0" sz="9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57200" lvl="1" marL="914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lvl="2" marL="1371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0050" lvl="3" marL="1828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22"/>
          <p:cNvSpPr txBox="1"/>
          <p:nvPr>
            <p:ph idx="10" type="dt"/>
          </p:nvPr>
        </p:nvSpPr>
        <p:spPr>
          <a:xfrm>
            <a:off x="14464800" y="9525000"/>
            <a:ext cx="2743200" cy="76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22"/>
          <p:cNvSpPr txBox="1"/>
          <p:nvPr/>
        </p:nvSpPr>
        <p:spPr>
          <a:xfrm>
            <a:off x="11088000" y="8510108"/>
            <a:ext cx="6120000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Univerzita plná života</a:t>
            </a:r>
            <a:endParaRPr/>
          </a:p>
        </p:txBody>
      </p:sp>
      <p:sp>
        <p:nvSpPr>
          <p:cNvPr id="59" name="Google Shape;59;p22"/>
          <p:cNvSpPr txBox="1"/>
          <p:nvPr/>
        </p:nvSpPr>
        <p:spPr>
          <a:xfrm>
            <a:off x="1080000" y="9577880"/>
            <a:ext cx="615083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600">
                <a:solidFill>
                  <a:srgbClr val="C80C0F"/>
                </a:solidFill>
                <a:latin typeface="Calibri"/>
                <a:ea typeface="Calibri"/>
                <a:cs typeface="Calibri"/>
                <a:sym typeface="Calibri"/>
              </a:rPr>
              <a:t>pef.czu.cz</a:t>
            </a:r>
            <a:endParaRPr sz="3600">
              <a:solidFill>
                <a:srgbClr val="C80C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/>
          <p:nvPr>
            <p:ph idx="2" type="body"/>
          </p:nvPr>
        </p:nvSpPr>
        <p:spPr>
          <a:xfrm>
            <a:off x="6087438" y="6605445"/>
            <a:ext cx="6113123" cy="979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57200" lvl="1" marL="914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lvl="2" marL="1371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0050" lvl="3" marL="1828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vodní snímek 5">
  <p:cSld name="Úvodní snímek 5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9" cy="802957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3"/>
          <p:cNvSpPr/>
          <p:nvPr/>
        </p:nvSpPr>
        <p:spPr>
          <a:xfrm>
            <a:off x="2" y="8001000"/>
            <a:ext cx="18287999" cy="1524000"/>
          </a:xfrm>
          <a:prstGeom prst="rect">
            <a:avLst/>
          </a:prstGeom>
          <a:solidFill>
            <a:srgbClr val="C80C0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060" y="7776179"/>
            <a:ext cx="5710766" cy="19266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3"/>
          <p:cNvSpPr txBox="1"/>
          <p:nvPr>
            <p:ph idx="1" type="body"/>
          </p:nvPr>
        </p:nvSpPr>
        <p:spPr>
          <a:xfrm>
            <a:off x="1444751" y="1675047"/>
            <a:ext cx="15398495" cy="4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rial"/>
              <a:buNone/>
              <a:defRPr b="1" i="0" sz="9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57200" lvl="1" marL="914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lvl="2" marL="1371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0050" lvl="3" marL="1828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23"/>
          <p:cNvSpPr txBox="1"/>
          <p:nvPr>
            <p:ph idx="10" type="dt"/>
          </p:nvPr>
        </p:nvSpPr>
        <p:spPr>
          <a:xfrm>
            <a:off x="14464800" y="9525000"/>
            <a:ext cx="2743200" cy="76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23"/>
          <p:cNvSpPr txBox="1"/>
          <p:nvPr/>
        </p:nvSpPr>
        <p:spPr>
          <a:xfrm>
            <a:off x="11088000" y="8510108"/>
            <a:ext cx="6120000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Univerzita plná života</a:t>
            </a:r>
            <a:endParaRPr/>
          </a:p>
        </p:txBody>
      </p:sp>
      <p:sp>
        <p:nvSpPr>
          <p:cNvPr id="68" name="Google Shape;68;p23"/>
          <p:cNvSpPr txBox="1"/>
          <p:nvPr/>
        </p:nvSpPr>
        <p:spPr>
          <a:xfrm>
            <a:off x="1080000" y="9577880"/>
            <a:ext cx="615083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600">
                <a:solidFill>
                  <a:srgbClr val="C80C0F"/>
                </a:solidFill>
                <a:latin typeface="Calibri"/>
                <a:ea typeface="Calibri"/>
                <a:cs typeface="Calibri"/>
                <a:sym typeface="Calibri"/>
              </a:rPr>
              <a:t>pef.czu.cz</a:t>
            </a:r>
            <a:endParaRPr sz="3600">
              <a:solidFill>
                <a:srgbClr val="C80C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23"/>
          <p:cNvSpPr txBox="1"/>
          <p:nvPr>
            <p:ph idx="2" type="body"/>
          </p:nvPr>
        </p:nvSpPr>
        <p:spPr>
          <a:xfrm>
            <a:off x="6087438" y="6605445"/>
            <a:ext cx="6113123" cy="979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57200" lvl="1" marL="914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lvl="2" marL="1371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0050" lvl="3" marL="1828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ddíl - Předěl - Kapitola 1">
  <p:cSld name="Oddíl - Předěl - Kapitola 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/>
          <p:nvPr/>
        </p:nvSpPr>
        <p:spPr>
          <a:xfrm>
            <a:off x="1000125" y="1087344"/>
            <a:ext cx="16287750" cy="8112312"/>
          </a:xfrm>
          <a:prstGeom prst="rect">
            <a:avLst/>
          </a:prstGeom>
          <a:solidFill>
            <a:srgbClr val="C80C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416" y="9193353"/>
            <a:ext cx="3205862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4"/>
          <p:cNvSpPr txBox="1"/>
          <p:nvPr>
            <p:ph idx="1" type="body"/>
          </p:nvPr>
        </p:nvSpPr>
        <p:spPr>
          <a:xfrm>
            <a:off x="1628775" y="4348612"/>
            <a:ext cx="15044738" cy="1589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b="1" i="0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57200" lvl="1" marL="914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lvl="2" marL="1371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0050" lvl="3" marL="1828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ddíl - Předěl - Kapitola 2">
  <p:cSld name="Oddíl - Předěl - Kapitola 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/>
          <p:nvPr/>
        </p:nvSpPr>
        <p:spPr>
          <a:xfrm>
            <a:off x="1000125" y="1087344"/>
            <a:ext cx="16287750" cy="811231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7715" y="9193353"/>
            <a:ext cx="3201263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5"/>
          <p:cNvSpPr txBox="1"/>
          <p:nvPr>
            <p:ph idx="1" type="body"/>
          </p:nvPr>
        </p:nvSpPr>
        <p:spPr>
          <a:xfrm>
            <a:off x="1571625" y="4348612"/>
            <a:ext cx="15230475" cy="1589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b="1" i="0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57200" lvl="1" marL="914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lvl="2" marL="1371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0050" lvl="3" marL="1828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"/>
          <p:cNvSpPr txBox="1"/>
          <p:nvPr>
            <p:ph idx="1" type="body"/>
          </p:nvPr>
        </p:nvSpPr>
        <p:spPr>
          <a:xfrm>
            <a:off x="1444751" y="1675047"/>
            <a:ext cx="15398495" cy="4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00"/>
              </a:buClr>
              <a:buSzPts val="9600"/>
              <a:buNone/>
            </a:pPr>
            <a:r>
              <a:rPr lang="cs-CZ">
                <a:solidFill>
                  <a:srgbClr val="9B0000"/>
                </a:solidFill>
              </a:rPr>
              <a:t>Obecná ekonomie</a:t>
            </a:r>
            <a:endParaRPr/>
          </a:p>
        </p:txBody>
      </p:sp>
      <p:sp>
        <p:nvSpPr>
          <p:cNvPr id="180" name="Google Shape;180;p1"/>
          <p:cNvSpPr txBox="1"/>
          <p:nvPr>
            <p:ph idx="10" type="dt"/>
          </p:nvPr>
        </p:nvSpPr>
        <p:spPr>
          <a:xfrm>
            <a:off x="14464800" y="9525000"/>
            <a:ext cx="2743200" cy="76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25/11/22</a:t>
            </a:r>
            <a:endParaRPr/>
          </a:p>
        </p:txBody>
      </p:sp>
      <p:sp>
        <p:nvSpPr>
          <p:cNvPr id="181" name="Google Shape;181;p1"/>
          <p:cNvSpPr txBox="1"/>
          <p:nvPr>
            <p:ph idx="2" type="body"/>
          </p:nvPr>
        </p:nvSpPr>
        <p:spPr>
          <a:xfrm>
            <a:off x="6087438" y="6605445"/>
            <a:ext cx="6113123" cy="979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cs-CZ">
                <a:solidFill>
                  <a:schemeClr val="dk1"/>
                </a:solidFill>
              </a:rPr>
              <a:t>Ing. Michal Blahout, Ph.D.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/>
          <p:nvPr>
            <p:ph idx="1" type="body"/>
          </p:nvPr>
        </p:nvSpPr>
        <p:spPr>
          <a:xfrm>
            <a:off x="1080000" y="1043118"/>
            <a:ext cx="13334643" cy="1892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100"/>
              <a:buNone/>
            </a:pPr>
            <a:r>
              <a:rPr lang="cs-CZ"/>
              <a:t>Příklady - samostatně</a:t>
            </a:r>
            <a:endParaRPr/>
          </a:p>
        </p:txBody>
      </p:sp>
      <p:sp>
        <p:nvSpPr>
          <p:cNvPr id="272" name="Google Shape;272;p10"/>
          <p:cNvSpPr txBox="1"/>
          <p:nvPr>
            <p:ph idx="2" type="body"/>
          </p:nvPr>
        </p:nvSpPr>
        <p:spPr>
          <a:xfrm>
            <a:off x="1080000" y="0"/>
            <a:ext cx="13334643" cy="1043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80C0F"/>
              </a:buClr>
              <a:buSzPts val="3000"/>
              <a:buNone/>
            </a:pPr>
            <a:r>
              <a:rPr lang="cs-CZ"/>
              <a:t>Cvičení 9</a:t>
            </a:r>
            <a:endParaRPr/>
          </a:p>
        </p:txBody>
      </p:sp>
      <p:sp>
        <p:nvSpPr>
          <p:cNvPr id="273" name="Google Shape;273;p10"/>
          <p:cNvSpPr txBox="1"/>
          <p:nvPr>
            <p:ph idx="4" type="body"/>
          </p:nvPr>
        </p:nvSpPr>
        <p:spPr>
          <a:xfrm>
            <a:off x="1079499" y="2940908"/>
            <a:ext cx="17208501" cy="630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4295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Calibri"/>
              <a:buAutoNum type="arabicPeriod" startAt="4"/>
            </a:pPr>
            <a:r>
              <a:rPr lang="cs-CZ" sz="4000"/>
              <a:t>Firma působí na monopolistickém trhu. Funkce celkových nákladů firmy má tvar TC = 4Q</a:t>
            </a:r>
            <a:r>
              <a:rPr baseline="30000" lang="cs-CZ" sz="4000"/>
              <a:t>2</a:t>
            </a:r>
            <a:r>
              <a:rPr lang="cs-CZ" sz="4000"/>
              <a:t> + 160Q + 200 a funkce poptávky po její produkci P = 400 – 2Q. Určete: </a:t>
            </a:r>
            <a:endParaRPr/>
          </a:p>
          <a:p>
            <a:pPr indent="-457200" lvl="1" marL="11430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AutoNum type="alphaLcParenR"/>
            </a:pPr>
            <a:r>
              <a:rPr lang="cs-CZ"/>
              <a:t>Množství produkce, kdy firma maximalizuje svůj zisk. </a:t>
            </a:r>
            <a:endParaRPr/>
          </a:p>
          <a:p>
            <a:pPr indent="-457200" lvl="1" marL="11430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AutoNum type="alphaLcParenR"/>
            </a:pPr>
            <a:r>
              <a:rPr lang="cs-CZ"/>
              <a:t>Množství produkce, kdy firma maximalizuje tržby. </a:t>
            </a:r>
            <a:endParaRPr/>
          </a:p>
          <a:p>
            <a:pPr indent="-457200" lvl="1" marL="11430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AutoNum type="alphaLcParenR"/>
            </a:pPr>
            <a:r>
              <a:rPr lang="cs-CZ"/>
              <a:t>Výši ekonomického zisku maximalizace zisku a tržeb. </a:t>
            </a:r>
            <a:endParaRPr/>
          </a:p>
          <a:p>
            <a:pPr indent="-539750" lvl="1" marL="1428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Font typeface="Calibri"/>
              <a:buNone/>
            </a:pPr>
            <a:r>
              <a:t/>
            </a:r>
            <a:endParaRPr/>
          </a:p>
          <a:p>
            <a:pPr indent="-488950" lvl="0" marL="74295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000"/>
              <a:buFont typeface="Calibri"/>
              <a:buNone/>
            </a:pPr>
            <a:r>
              <a:t/>
            </a:r>
            <a:endParaRPr sz="4000"/>
          </a:p>
        </p:txBody>
      </p:sp>
      <p:sp>
        <p:nvSpPr>
          <p:cNvPr id="274" name="Google Shape;274;p10"/>
          <p:cNvSpPr txBox="1"/>
          <p:nvPr/>
        </p:nvSpPr>
        <p:spPr>
          <a:xfrm>
            <a:off x="1618736" y="6655457"/>
            <a:ext cx="163232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Q</a:t>
            </a:r>
            <a:r>
              <a:rPr baseline="-25000" lang="cs-CZ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cs-CZ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20	b) Q</a:t>
            </a:r>
            <a:r>
              <a:rPr baseline="-25000" lang="cs-CZ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cs-CZ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100	c) EP</a:t>
            </a:r>
            <a:r>
              <a:rPr baseline="-25000" lang="cs-CZ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cs-CZ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2 200, EP</a:t>
            </a:r>
            <a:r>
              <a:rPr baseline="-25000" lang="cs-CZ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cs-CZ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- 36 200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1"/>
          <p:cNvSpPr txBox="1"/>
          <p:nvPr>
            <p:ph idx="1" type="body"/>
          </p:nvPr>
        </p:nvSpPr>
        <p:spPr>
          <a:xfrm>
            <a:off x="1080000" y="1043118"/>
            <a:ext cx="13334643" cy="1892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100"/>
              <a:buNone/>
            </a:pPr>
            <a:r>
              <a:rPr lang="cs-CZ"/>
              <a:t>Příklady - samostatně</a:t>
            </a:r>
            <a:endParaRPr/>
          </a:p>
        </p:txBody>
      </p:sp>
      <p:sp>
        <p:nvSpPr>
          <p:cNvPr id="280" name="Google Shape;280;p11"/>
          <p:cNvSpPr txBox="1"/>
          <p:nvPr>
            <p:ph idx="2" type="body"/>
          </p:nvPr>
        </p:nvSpPr>
        <p:spPr>
          <a:xfrm>
            <a:off x="1080000" y="0"/>
            <a:ext cx="13334643" cy="1043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80C0F"/>
              </a:buClr>
              <a:buSzPts val="3000"/>
              <a:buNone/>
            </a:pPr>
            <a:r>
              <a:rPr lang="cs-CZ"/>
              <a:t>Cvičení 9</a:t>
            </a:r>
            <a:endParaRPr/>
          </a:p>
        </p:txBody>
      </p:sp>
      <p:sp>
        <p:nvSpPr>
          <p:cNvPr id="281" name="Google Shape;281;p11"/>
          <p:cNvSpPr txBox="1"/>
          <p:nvPr>
            <p:ph idx="4" type="body"/>
          </p:nvPr>
        </p:nvSpPr>
        <p:spPr>
          <a:xfrm>
            <a:off x="1079499" y="2940908"/>
            <a:ext cx="16936651" cy="630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4295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AutoNum type="arabicPeriod" startAt="5"/>
            </a:pPr>
            <a:r>
              <a:rPr lang="cs-CZ"/>
              <a:t>Monopolní firma vykazuje nákladovou funkci TC = 60 + 2Q</a:t>
            </a:r>
            <a:r>
              <a:rPr baseline="30000" lang="cs-CZ"/>
              <a:t>2</a:t>
            </a:r>
            <a:r>
              <a:rPr lang="cs-CZ"/>
              <a:t> a funkci celkových příjmů           TR = 90Q – Q</a:t>
            </a:r>
            <a:r>
              <a:rPr baseline="30000" lang="cs-CZ"/>
              <a:t>2</a:t>
            </a:r>
            <a:r>
              <a:rPr lang="cs-CZ"/>
              <a:t>. Určete:</a:t>
            </a:r>
            <a:endParaRPr/>
          </a:p>
          <a:p>
            <a:pPr indent="-514350" lvl="1" marL="12001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Font typeface="Calibri"/>
              <a:buAutoNum type="alphaLcParenR"/>
            </a:pPr>
            <a:r>
              <a:rPr lang="cs-CZ"/>
              <a:t>	Množství produkce, kterou firma vyrábí, jestliže maximalizuje zisk. </a:t>
            </a:r>
            <a:endParaRPr/>
          </a:p>
          <a:p>
            <a:pPr indent="-514350" lvl="1" marL="12001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Font typeface="Calibri"/>
              <a:buAutoNum type="alphaLcParenR"/>
            </a:pPr>
            <a:r>
              <a:rPr lang="cs-CZ"/>
              <a:t>	Ekonomický zisk a výši celkových tržeb jestliže firma maximalizuje zisk. </a:t>
            </a:r>
            <a:endParaRPr/>
          </a:p>
          <a:p>
            <a:pPr indent="-514350" lvl="1" marL="12001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Font typeface="Calibri"/>
              <a:buAutoNum type="alphaLcParenR"/>
            </a:pPr>
            <a:r>
              <a:rPr lang="cs-CZ"/>
              <a:t>	Množství produkce, kterou firma vyrábí, jestliže maximalizuje tržby. </a:t>
            </a:r>
            <a:endParaRPr/>
          </a:p>
          <a:p>
            <a:pPr indent="-514350" lvl="1" marL="12001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Font typeface="Calibri"/>
              <a:buAutoNum type="alphaLcParenR"/>
            </a:pPr>
            <a:r>
              <a:rPr lang="cs-CZ"/>
              <a:t>	Ekonomický zisk a výši celkových tržeb, jestliže firma maximalizuje tržby. </a:t>
            </a:r>
            <a:endParaRPr/>
          </a:p>
          <a:p>
            <a:pPr indent="-742950" lvl="0" marL="74295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600"/>
              <a:buChar char="▪"/>
            </a:pPr>
            <a:r>
              <a:rPr lang="cs-CZ"/>
              <a:t> </a:t>
            </a:r>
            <a:endParaRPr/>
          </a:p>
        </p:txBody>
      </p:sp>
      <p:sp>
        <p:nvSpPr>
          <p:cNvPr id="282" name="Google Shape;282;p11"/>
          <p:cNvSpPr txBox="1"/>
          <p:nvPr/>
        </p:nvSpPr>
        <p:spPr>
          <a:xfrm>
            <a:off x="1706128" y="6309467"/>
            <a:ext cx="16249853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Q = 15		b) EP = 615, TR = 1 125		c)  Q = 45		d)  EP = -2 085, TR = 2 025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2"/>
          <p:cNvSpPr txBox="1"/>
          <p:nvPr>
            <p:ph idx="1" type="body"/>
          </p:nvPr>
        </p:nvSpPr>
        <p:spPr>
          <a:xfrm>
            <a:off x="1080000" y="1043118"/>
            <a:ext cx="13334643" cy="1892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100"/>
              <a:buNone/>
            </a:pPr>
            <a:r>
              <a:rPr lang="cs-CZ"/>
              <a:t>Příklady - samostatně</a:t>
            </a:r>
            <a:endParaRPr/>
          </a:p>
        </p:txBody>
      </p:sp>
      <p:sp>
        <p:nvSpPr>
          <p:cNvPr id="288" name="Google Shape;288;p12"/>
          <p:cNvSpPr txBox="1"/>
          <p:nvPr>
            <p:ph idx="2" type="body"/>
          </p:nvPr>
        </p:nvSpPr>
        <p:spPr>
          <a:xfrm>
            <a:off x="1080000" y="0"/>
            <a:ext cx="13334643" cy="1043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80C0F"/>
              </a:buClr>
              <a:buSzPts val="3000"/>
              <a:buNone/>
            </a:pPr>
            <a:r>
              <a:rPr lang="cs-CZ"/>
              <a:t>Cvičení 9</a:t>
            </a:r>
            <a:endParaRPr/>
          </a:p>
        </p:txBody>
      </p:sp>
      <p:sp>
        <p:nvSpPr>
          <p:cNvPr id="289" name="Google Shape;289;p12"/>
          <p:cNvSpPr txBox="1"/>
          <p:nvPr>
            <p:ph idx="4" type="body"/>
          </p:nvPr>
        </p:nvSpPr>
        <p:spPr>
          <a:xfrm>
            <a:off x="1079499" y="2940908"/>
            <a:ext cx="17208501" cy="630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4295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AutoNum type="arabicPeriod" startAt="6"/>
            </a:pPr>
            <a:r>
              <a:rPr lang="cs-CZ"/>
              <a:t>Na trhu, který je označován jako oligopol s dominantní firmou, působí jedna silná firma, jejíž funkce mezních nákladů má tvar MC = 10. Funkce poptávky po produkci dominantní firmy má tvar P</a:t>
            </a:r>
            <a:r>
              <a:rPr baseline="-25000" lang="cs-CZ"/>
              <a:t>DF</a:t>
            </a:r>
            <a:r>
              <a:rPr lang="cs-CZ"/>
              <a:t> = 42 – 2Q</a:t>
            </a:r>
            <a:r>
              <a:rPr baseline="-25000" lang="cs-CZ"/>
              <a:t>DF</a:t>
            </a:r>
            <a:r>
              <a:rPr lang="cs-CZ"/>
              <a:t>. Poptávka po produkci na celém trhu je vyjádřena ve tvaru P</a:t>
            </a:r>
            <a:r>
              <a:rPr baseline="-25000" lang="cs-CZ"/>
              <a:t>T</a:t>
            </a:r>
            <a:r>
              <a:rPr lang="cs-CZ"/>
              <a:t> = 80 – 4Q</a:t>
            </a:r>
            <a:r>
              <a:rPr baseline="-25000" lang="cs-CZ"/>
              <a:t>T</a:t>
            </a:r>
            <a:r>
              <a:rPr lang="cs-CZ"/>
              <a:t>. Určete: </a:t>
            </a:r>
            <a:endParaRPr/>
          </a:p>
          <a:p>
            <a:pPr indent="-514350" lvl="1" marL="12001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Font typeface="Calibri"/>
              <a:buAutoNum type="alphaLcParenR"/>
            </a:pPr>
            <a:r>
              <a:rPr lang="cs-CZ"/>
              <a:t>Množství produkce, které na trh dodává dominantní firma. </a:t>
            </a:r>
            <a:endParaRPr/>
          </a:p>
          <a:p>
            <a:pPr indent="-514350" lvl="1" marL="12001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Font typeface="Calibri"/>
              <a:buAutoNum type="alphaLcParenR"/>
            </a:pPr>
            <a:r>
              <a:rPr lang="cs-CZ"/>
              <a:t>Cenu, za kterou je produkce na trhu prodávána.</a:t>
            </a:r>
            <a:endParaRPr/>
          </a:p>
          <a:p>
            <a:pPr indent="-514350" lvl="1" marL="12001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Font typeface="Calibri"/>
              <a:buAutoNum type="alphaLcParenR"/>
            </a:pPr>
            <a:r>
              <a:rPr lang="cs-CZ"/>
              <a:t>Množství produkce, které na trh dodává konkurenční lem.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8642D"/>
              </a:buClr>
              <a:buSzPts val="3600"/>
              <a:buFont typeface="Noto Sans Symbols"/>
              <a:buChar char="▪"/>
            </a:pPr>
            <a:r>
              <a:rPr lang="cs-CZ"/>
              <a:t> </a:t>
            </a:r>
            <a:endParaRPr/>
          </a:p>
          <a:p>
            <a:pPr indent="-514350" lvl="0" marL="74295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600"/>
              <a:buFont typeface="Calibri"/>
              <a:buNone/>
            </a:pPr>
            <a:r>
              <a:t/>
            </a:r>
            <a:endParaRPr/>
          </a:p>
          <a:p>
            <a:pPr indent="-285750" lvl="0" marL="51435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0" name="Google Shape;290;p12"/>
          <p:cNvSpPr txBox="1"/>
          <p:nvPr/>
        </p:nvSpPr>
        <p:spPr>
          <a:xfrm>
            <a:off x="1715439" y="6753593"/>
            <a:ext cx="1608241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Q</a:t>
            </a:r>
            <a:r>
              <a:rPr baseline="-25000"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8			b) P = 26			c) Q</a:t>
            </a:r>
            <a:r>
              <a:rPr baseline="-25000"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</a:t>
            </a:r>
            <a:r>
              <a:rPr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5,5 (6)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3"/>
          <p:cNvSpPr txBox="1"/>
          <p:nvPr>
            <p:ph idx="1" type="body"/>
          </p:nvPr>
        </p:nvSpPr>
        <p:spPr>
          <a:xfrm>
            <a:off x="1080000" y="1043118"/>
            <a:ext cx="13334643" cy="1892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100"/>
              <a:buNone/>
            </a:pPr>
            <a:r>
              <a:rPr lang="cs-CZ"/>
              <a:t>Příklady - samostatně</a:t>
            </a:r>
            <a:endParaRPr/>
          </a:p>
        </p:txBody>
      </p:sp>
      <p:sp>
        <p:nvSpPr>
          <p:cNvPr id="296" name="Google Shape;296;p13"/>
          <p:cNvSpPr txBox="1"/>
          <p:nvPr>
            <p:ph idx="2" type="body"/>
          </p:nvPr>
        </p:nvSpPr>
        <p:spPr>
          <a:xfrm>
            <a:off x="1080000" y="0"/>
            <a:ext cx="13334643" cy="1043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80C0F"/>
              </a:buClr>
              <a:buSzPts val="3000"/>
              <a:buNone/>
            </a:pPr>
            <a:r>
              <a:rPr lang="cs-CZ"/>
              <a:t>Cvičení 9</a:t>
            </a:r>
            <a:endParaRPr/>
          </a:p>
        </p:txBody>
      </p:sp>
      <p:sp>
        <p:nvSpPr>
          <p:cNvPr id="297" name="Google Shape;297;p13"/>
          <p:cNvSpPr txBox="1"/>
          <p:nvPr>
            <p:ph idx="4" type="body"/>
          </p:nvPr>
        </p:nvSpPr>
        <p:spPr>
          <a:xfrm>
            <a:off x="1079499" y="2940908"/>
            <a:ext cx="17208501" cy="630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4295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AutoNum type="arabicPeriod" startAt="7"/>
            </a:pPr>
            <a:r>
              <a:rPr lang="cs-CZ"/>
              <a:t>Poptávka po produkci firmy je dána vztahem P = 444 – 3Q a náklady firmy na produkci vztahem TC = Q</a:t>
            </a:r>
            <a:r>
              <a:rPr baseline="30000" lang="cs-CZ"/>
              <a:t>3</a:t>
            </a:r>
            <a:r>
              <a:rPr lang="cs-CZ"/>
              <a:t> – 42Q</a:t>
            </a:r>
            <a:r>
              <a:rPr baseline="30000" lang="cs-CZ"/>
              <a:t>2</a:t>
            </a:r>
            <a:r>
              <a:rPr lang="cs-CZ"/>
              <a:t>  + 588Q – 2 744. Určete: </a:t>
            </a:r>
            <a:endParaRPr/>
          </a:p>
          <a:p>
            <a:pPr indent="-514350" lvl="1" marL="12001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Font typeface="Calibri"/>
              <a:buAutoNum type="alphaLcParenR"/>
            </a:pPr>
            <a:r>
              <a:rPr lang="cs-CZ"/>
              <a:t>Jaké množství bude firma vyrábět a nabízet, jestliže maximalizuje svůj zisk. </a:t>
            </a:r>
            <a:endParaRPr/>
          </a:p>
          <a:p>
            <a:pPr indent="-514350" lvl="1" marL="12001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Font typeface="Calibri"/>
              <a:buAutoNum type="alphaLcParenR"/>
            </a:pPr>
            <a:r>
              <a:rPr lang="cs-CZ"/>
              <a:t>Jakého maximálního zisku firma dosahuje. </a:t>
            </a:r>
            <a:endParaRPr/>
          </a:p>
          <a:p>
            <a:pPr indent="-514350" lvl="1" marL="12001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Font typeface="Calibri"/>
              <a:buAutoNum type="alphaLcParenR"/>
            </a:pPr>
            <a:r>
              <a:rPr lang="cs-CZ"/>
              <a:t>Funkci nabídky firmy. </a:t>
            </a:r>
            <a:endParaRPr/>
          </a:p>
          <a:p>
            <a:pPr indent="-514350" lvl="1" marL="12001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Font typeface="Calibri"/>
              <a:buAutoNum type="alphaLcParenR"/>
            </a:pPr>
            <a:r>
              <a:rPr lang="cs-CZ"/>
              <a:t>O jaké období se jedná.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8642D"/>
              </a:buClr>
              <a:buSzPts val="3600"/>
              <a:buFont typeface="Noto Sans Symbols"/>
              <a:buChar char="▪"/>
            </a:pPr>
            <a:r>
              <a:rPr lang="cs-CZ"/>
              <a:t> </a:t>
            </a:r>
            <a:endParaRPr/>
          </a:p>
          <a:p>
            <a:pPr indent="-514350" lvl="0" marL="74295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600"/>
              <a:buFont typeface="Calibri"/>
              <a:buNone/>
            </a:pPr>
            <a:r>
              <a:t/>
            </a:r>
            <a:endParaRPr/>
          </a:p>
          <a:p>
            <a:pPr indent="-285750" lvl="0" marL="51435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8" name="Google Shape;298;p13"/>
          <p:cNvSpPr txBox="1"/>
          <p:nvPr/>
        </p:nvSpPr>
        <p:spPr>
          <a:xfrm>
            <a:off x="1666012" y="6321107"/>
            <a:ext cx="1608241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Q</a:t>
            </a:r>
            <a:r>
              <a:rPr baseline="-25000"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24			b) EP = 7 928		c) Nelze určit	d) FC = 2 744 → krátké období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4"/>
          <p:cNvSpPr txBox="1"/>
          <p:nvPr>
            <p:ph idx="1" type="body"/>
          </p:nvPr>
        </p:nvSpPr>
        <p:spPr>
          <a:xfrm>
            <a:off x="1080000" y="1043118"/>
            <a:ext cx="13334643" cy="1892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100"/>
              <a:buNone/>
            </a:pPr>
            <a:r>
              <a:rPr lang="cs-CZ"/>
              <a:t>Grafy</a:t>
            </a:r>
            <a:endParaRPr/>
          </a:p>
        </p:txBody>
      </p:sp>
      <p:sp>
        <p:nvSpPr>
          <p:cNvPr id="304" name="Google Shape;304;p14"/>
          <p:cNvSpPr txBox="1"/>
          <p:nvPr>
            <p:ph idx="2" type="body"/>
          </p:nvPr>
        </p:nvSpPr>
        <p:spPr>
          <a:xfrm>
            <a:off x="1080000" y="0"/>
            <a:ext cx="13334643" cy="1043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80C0F"/>
              </a:buClr>
              <a:buSzPts val="3000"/>
              <a:buNone/>
            </a:pPr>
            <a:r>
              <a:rPr lang="cs-CZ"/>
              <a:t>Cvičení 9</a:t>
            </a:r>
            <a:endParaRPr/>
          </a:p>
        </p:txBody>
      </p:sp>
      <p:sp>
        <p:nvSpPr>
          <p:cNvPr id="305" name="Google Shape;305;p14"/>
          <p:cNvSpPr txBox="1"/>
          <p:nvPr>
            <p:ph idx="4" type="body"/>
          </p:nvPr>
        </p:nvSpPr>
        <p:spPr>
          <a:xfrm>
            <a:off x="420130" y="2940908"/>
            <a:ext cx="17694875" cy="630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Calibri"/>
              <a:buAutoNum type="arabicPeriod"/>
            </a:pPr>
            <a:r>
              <a:rPr lang="cs-CZ" sz="4000"/>
              <a:t>V grafech vztažených pro firmu působící na monopolistickém trhu vyznačte kladný, záporný a nulový ekonomický zisk. Zohledněte krátké a dlouhé období.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000"/>
              <a:buFont typeface="Calibri"/>
              <a:buAutoNum type="arabicPeriod"/>
            </a:pPr>
            <a:r>
              <a:rPr lang="cs-CZ" sz="4000"/>
              <a:t>V grafech vztažených pro firmu působící na oligopolním trhu vyznačte kladný, záporný a nulový ekonomický zisk. Zohledněte krátké a dlouhé období.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000"/>
              <a:buFont typeface="Calibri"/>
              <a:buAutoNum type="arabicPeriod"/>
            </a:pPr>
            <a:r>
              <a:rPr lang="cs-CZ" sz="4000"/>
              <a:t>V grafech vtažených pro firmu působící na monopolním trhu vyznačte kladný, záporný a nulový ekonomický zisk. Zohledněte krátké a dlouhé období.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000"/>
              <a:buFont typeface="Calibri"/>
              <a:buAutoNum type="arabicPeriod"/>
            </a:pPr>
            <a:r>
              <a:rPr lang="cs-CZ" sz="4000"/>
              <a:t>Zachyťte v grafu situaci pro oligopol s dominantní firmou, která maximalizuje svůj zisk. Vyznačte také množství, které bude na trh uváděno.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000"/>
              <a:buFont typeface="Calibri"/>
              <a:buAutoNum type="arabicPeriod"/>
            </a:pPr>
            <a:r>
              <a:rPr lang="cs-CZ" sz="4000"/>
              <a:t>Zakreslete do grafu poptávku a nabídku práce, kapitálu a půdy. Vyznačte rovnovážné množství a jejich cenu. Zohledněte krátké a dlouhé období. </a:t>
            </a:r>
            <a:endParaRPr/>
          </a:p>
          <a:p>
            <a:pPr indent="-514350" lvl="0" marL="74295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6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"/>
          <p:cNvSpPr txBox="1"/>
          <p:nvPr>
            <p:ph idx="1" type="body"/>
          </p:nvPr>
        </p:nvSpPr>
        <p:spPr>
          <a:xfrm>
            <a:off x="1080000" y="1043118"/>
            <a:ext cx="13334643" cy="1892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100"/>
              <a:buNone/>
            </a:pPr>
            <a:r>
              <a:rPr lang="cs-CZ"/>
              <a:t>Otázky k tématu</a:t>
            </a:r>
            <a:endParaRPr/>
          </a:p>
        </p:txBody>
      </p:sp>
      <p:sp>
        <p:nvSpPr>
          <p:cNvPr id="187" name="Google Shape;187;p2"/>
          <p:cNvSpPr txBox="1"/>
          <p:nvPr>
            <p:ph idx="2" type="body"/>
          </p:nvPr>
        </p:nvSpPr>
        <p:spPr>
          <a:xfrm>
            <a:off x="1080000" y="0"/>
            <a:ext cx="13334643" cy="1043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80C0F"/>
              </a:buClr>
              <a:buSzPts val="3000"/>
              <a:buNone/>
            </a:pPr>
            <a:r>
              <a:rPr lang="cs-CZ"/>
              <a:t>Cvičení 9</a:t>
            </a:r>
            <a:endParaRPr/>
          </a:p>
        </p:txBody>
      </p:sp>
      <p:sp>
        <p:nvSpPr>
          <p:cNvPr id="188" name="Google Shape;188;p2"/>
          <p:cNvSpPr txBox="1"/>
          <p:nvPr>
            <p:ph idx="4" type="body"/>
          </p:nvPr>
        </p:nvSpPr>
        <p:spPr>
          <a:xfrm>
            <a:off x="877330" y="2877670"/>
            <a:ext cx="17410670" cy="6325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cs-CZ" sz="4000"/>
              <a:t>Uveďte základní charakteristické znaky trhu v podmínkách monopolistické konkurence.</a:t>
            </a:r>
            <a:endParaRPr/>
          </a:p>
          <a:p>
            <a:pPr indent="-742950" lvl="0" marL="74295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000"/>
              <a:buChar char="▪"/>
            </a:pPr>
            <a:r>
              <a:rPr lang="cs-CZ" sz="4000"/>
              <a:t>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000"/>
              <a:buNone/>
            </a:pPr>
            <a:r>
              <a:rPr lang="cs-CZ" sz="4000"/>
              <a:t>Jakého ekonomického zisku firma dosahuje v monopolistické konkurenci v krátkém a dlouhém období? 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8642D"/>
              </a:buClr>
              <a:buSzPts val="4000"/>
              <a:buFont typeface="Noto Sans Symbols"/>
              <a:buChar char="▪"/>
            </a:pPr>
            <a:r>
              <a:rPr lang="cs-CZ" sz="4000"/>
              <a:t>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000"/>
              <a:buNone/>
            </a:pPr>
            <a:r>
              <a:rPr lang="cs-CZ" sz="4000"/>
              <a:t>Uveďte základní charakteristické znaky trhu v podmínkách oligopolní konkurence.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8642D"/>
              </a:buClr>
              <a:buSzPts val="4000"/>
              <a:buFont typeface="Noto Sans Symbols"/>
              <a:buChar char="▪"/>
            </a:pPr>
            <a:r>
              <a:rPr lang="cs-CZ" sz="4000"/>
              <a:t> </a:t>
            </a:r>
            <a:endParaRPr/>
          </a:p>
        </p:txBody>
      </p:sp>
      <p:sp>
        <p:nvSpPr>
          <p:cNvPr id="189" name="Google Shape;189;p2"/>
          <p:cNvSpPr txBox="1"/>
          <p:nvPr/>
        </p:nvSpPr>
        <p:spPr>
          <a:xfrm>
            <a:off x="1211687" y="6114778"/>
            <a:ext cx="1655732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krátkém období může firma dosahovat kladného, nulového a záporného ekonomického zisku. V dlouhém období nulového.</a:t>
            </a:r>
            <a:endParaRPr b="1"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"/>
          <p:cNvSpPr txBox="1"/>
          <p:nvPr/>
        </p:nvSpPr>
        <p:spPr>
          <a:xfrm>
            <a:off x="1223320" y="4203254"/>
            <a:ext cx="16879329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Velké množství účastníků nabízejících diferencovaný produkt. </a:t>
            </a:r>
            <a:r>
              <a:rPr b="1"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191" name="Google Shape;191;p2"/>
          <p:cNvSpPr txBox="1"/>
          <p:nvPr/>
        </p:nvSpPr>
        <p:spPr>
          <a:xfrm>
            <a:off x="1302303" y="7614064"/>
            <a:ext cx="16557329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Vysoké bariéry vstupu. Malé množství účastníků nabízející blízké substituty. </a:t>
            </a:r>
            <a:endParaRPr b="1"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"/>
          <p:cNvSpPr txBox="1"/>
          <p:nvPr>
            <p:ph idx="1" type="body"/>
          </p:nvPr>
        </p:nvSpPr>
        <p:spPr>
          <a:xfrm>
            <a:off x="1080000" y="1043118"/>
            <a:ext cx="13334643" cy="1892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100"/>
              <a:buNone/>
            </a:pPr>
            <a:r>
              <a:rPr lang="cs-CZ"/>
              <a:t>Otázky k tématu</a:t>
            </a:r>
            <a:endParaRPr/>
          </a:p>
        </p:txBody>
      </p:sp>
      <p:sp>
        <p:nvSpPr>
          <p:cNvPr id="197" name="Google Shape;197;p3"/>
          <p:cNvSpPr txBox="1"/>
          <p:nvPr>
            <p:ph idx="2" type="body"/>
          </p:nvPr>
        </p:nvSpPr>
        <p:spPr>
          <a:xfrm>
            <a:off x="1080000" y="0"/>
            <a:ext cx="13334643" cy="1043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80C0F"/>
              </a:buClr>
              <a:buSzPts val="3000"/>
              <a:buNone/>
            </a:pPr>
            <a:r>
              <a:rPr lang="cs-CZ"/>
              <a:t>Cvičení 9</a:t>
            </a:r>
            <a:endParaRPr/>
          </a:p>
        </p:txBody>
      </p:sp>
      <p:sp>
        <p:nvSpPr>
          <p:cNvPr id="198" name="Google Shape;198;p3"/>
          <p:cNvSpPr txBox="1"/>
          <p:nvPr>
            <p:ph idx="4" type="body"/>
          </p:nvPr>
        </p:nvSpPr>
        <p:spPr>
          <a:xfrm>
            <a:off x="926757" y="2877670"/>
            <a:ext cx="17361243" cy="6325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cs-CZ"/>
              <a:t>Jakého ekonomického zisku firma dosahuje v oligopolní konkurenci v krátkém a dlouhém období? 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8642D"/>
              </a:buClr>
              <a:buSzPts val="3600"/>
              <a:buFont typeface="Noto Sans Symbols"/>
              <a:buChar char="▪"/>
            </a:pPr>
            <a:r>
              <a:rPr lang="cs-CZ"/>
              <a:t>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600"/>
              <a:buNone/>
            </a:pPr>
            <a:r>
              <a:rPr lang="cs-CZ"/>
              <a:t>Vysvětlete pojmy duopol a smluvní oligopol.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8642D"/>
              </a:buClr>
              <a:buSzPts val="3600"/>
              <a:buFont typeface="Noto Sans Symbols"/>
              <a:buChar char="▪"/>
            </a:pPr>
            <a:r>
              <a:rPr lang="cs-CZ"/>
              <a:t> 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8642D"/>
              </a:buClr>
              <a:buSzPts val="3600"/>
              <a:buFont typeface="Noto Sans Symbols"/>
              <a:buChar char="▪"/>
            </a:pPr>
            <a:r>
              <a:rPr lang="cs-CZ"/>
              <a:t>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600"/>
              <a:buNone/>
            </a:pPr>
            <a:r>
              <a:rPr lang="cs-CZ"/>
              <a:t>Vysvětlete pojem oligopol s dominantní firmou. Co je to konkurenční lem? Kdo určuje cenu? </a:t>
            </a:r>
            <a:endParaRPr sz="4000"/>
          </a:p>
          <a:p>
            <a:pPr indent="-4572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8642D"/>
              </a:buClr>
              <a:buSzPts val="4000"/>
              <a:buFont typeface="Noto Sans Symbols"/>
              <a:buChar char="▪"/>
            </a:pPr>
            <a:r>
              <a:rPr lang="cs-CZ" sz="4000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000"/>
              <a:buNone/>
            </a:pPr>
            <a:r>
              <a:rPr lang="cs-CZ" sz="4000"/>
              <a:t> </a:t>
            </a:r>
            <a:endParaRPr/>
          </a:p>
          <a:p>
            <a:pPr indent="-2032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8642D"/>
              </a:buClr>
              <a:buSzPts val="4000"/>
              <a:buFont typeface="Noto Sans Symbols"/>
              <a:buNone/>
            </a:pPr>
            <a:r>
              <a:t/>
            </a:r>
            <a:endParaRPr sz="4000"/>
          </a:p>
        </p:txBody>
      </p:sp>
      <p:sp>
        <p:nvSpPr>
          <p:cNvPr id="199" name="Google Shape;199;p3"/>
          <p:cNvSpPr txBox="1"/>
          <p:nvPr/>
        </p:nvSpPr>
        <p:spPr>
          <a:xfrm>
            <a:off x="1373632" y="5442042"/>
            <a:ext cx="16311283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Duopol: </a:t>
            </a:r>
            <a:r>
              <a:rPr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dva prodávající.</a:t>
            </a:r>
            <a:endParaRPr/>
          </a:p>
        </p:txBody>
      </p:sp>
      <p:sp>
        <p:nvSpPr>
          <p:cNvPr id="200" name="Google Shape;200;p3"/>
          <p:cNvSpPr txBox="1"/>
          <p:nvPr/>
        </p:nvSpPr>
        <p:spPr>
          <a:xfrm>
            <a:off x="1429467" y="4074638"/>
            <a:ext cx="16311283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Jak v krátkém, tak dlouhém období mohou firmy dosahovat kladného, nulového i záporného ekonomického zisku. </a:t>
            </a:r>
            <a:endParaRPr/>
          </a:p>
        </p:txBody>
      </p:sp>
      <p:sp>
        <p:nvSpPr>
          <p:cNvPr id="201" name="Google Shape;201;p3"/>
          <p:cNvSpPr txBox="1"/>
          <p:nvPr/>
        </p:nvSpPr>
        <p:spPr>
          <a:xfrm>
            <a:off x="1303611" y="6138139"/>
            <a:ext cx="16311283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Smluvní oligopol: </a:t>
            </a:r>
            <a:r>
              <a:rPr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Malé množství firem na trhu, které uzavřely dohodu a vystupují jako monopol. Též kartel.</a:t>
            </a:r>
            <a:endParaRPr/>
          </a:p>
        </p:txBody>
      </p:sp>
      <p:sp>
        <p:nvSpPr>
          <p:cNvPr id="202" name="Google Shape;202;p3"/>
          <p:cNvSpPr txBox="1"/>
          <p:nvPr/>
        </p:nvSpPr>
        <p:spPr>
          <a:xfrm>
            <a:off x="1394227" y="7476788"/>
            <a:ext cx="1631128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Situace na trhu, kdy značnou část trhu zabírá jedna firma a zbytek tvoří vetší množství malých firem (konkurenční lem). Cenu na trhu určuje velká firma a konkurenční lem přebírá.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"/>
          <p:cNvSpPr txBox="1"/>
          <p:nvPr>
            <p:ph idx="1" type="body"/>
          </p:nvPr>
        </p:nvSpPr>
        <p:spPr>
          <a:xfrm>
            <a:off x="1080000" y="1043118"/>
            <a:ext cx="13334643" cy="1892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100"/>
              <a:buNone/>
            </a:pPr>
            <a:r>
              <a:rPr lang="cs-CZ"/>
              <a:t>Otázky k tématu</a:t>
            </a:r>
            <a:endParaRPr/>
          </a:p>
        </p:txBody>
      </p:sp>
      <p:sp>
        <p:nvSpPr>
          <p:cNvPr id="208" name="Google Shape;208;p4"/>
          <p:cNvSpPr txBox="1"/>
          <p:nvPr>
            <p:ph idx="2" type="body"/>
          </p:nvPr>
        </p:nvSpPr>
        <p:spPr>
          <a:xfrm>
            <a:off x="1080000" y="0"/>
            <a:ext cx="13334643" cy="1043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80C0F"/>
              </a:buClr>
              <a:buSzPts val="3000"/>
              <a:buNone/>
            </a:pPr>
            <a:r>
              <a:rPr lang="cs-CZ"/>
              <a:t>Cvičení 9</a:t>
            </a:r>
            <a:endParaRPr/>
          </a:p>
        </p:txBody>
      </p:sp>
      <p:sp>
        <p:nvSpPr>
          <p:cNvPr id="209" name="Google Shape;209;p4"/>
          <p:cNvSpPr txBox="1"/>
          <p:nvPr>
            <p:ph idx="4" type="body"/>
          </p:nvPr>
        </p:nvSpPr>
        <p:spPr>
          <a:xfrm>
            <a:off x="1062681" y="2877670"/>
            <a:ext cx="17027611" cy="6325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cs-CZ" sz="4000"/>
              <a:t>Uveďte základní charakteristické znaky monopolu.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000"/>
              <a:buChar char="▪"/>
            </a:pPr>
            <a:r>
              <a:rPr lang="cs-CZ" sz="4000"/>
              <a:t>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000"/>
              <a:buNone/>
            </a:pPr>
            <a:r>
              <a:rPr lang="cs-CZ" sz="4000"/>
              <a:t>Z jakých příčin dochází ke vzniku monopolu?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8642D"/>
              </a:buClr>
              <a:buSzPts val="4000"/>
              <a:buFont typeface="Noto Sans Symbols"/>
              <a:buChar char="▪"/>
            </a:pPr>
            <a:r>
              <a:rPr lang="cs-CZ" sz="4000"/>
              <a:t>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8642D"/>
              </a:buClr>
              <a:buSzPts val="4000"/>
              <a:buFont typeface="Noto Sans Symbols"/>
              <a:buChar char="▪"/>
            </a:pPr>
            <a:r>
              <a:rPr lang="cs-CZ" sz="4000"/>
              <a:t>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8642D"/>
              </a:buClr>
              <a:buSzPts val="4000"/>
              <a:buFont typeface="Noto Sans Symbols"/>
              <a:buChar char="▪"/>
            </a:pPr>
            <a:r>
              <a:rPr lang="cs-CZ" sz="4000"/>
              <a:t>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8642D"/>
              </a:buClr>
              <a:buSzPts val="4000"/>
              <a:buFont typeface="Noto Sans Symbols"/>
              <a:buChar char="▪"/>
            </a:pPr>
            <a:r>
              <a:rPr lang="cs-CZ" sz="4000"/>
              <a:t> 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210" name="Google Shape;210;p4"/>
          <p:cNvSpPr txBox="1"/>
          <p:nvPr/>
        </p:nvSpPr>
        <p:spPr>
          <a:xfrm>
            <a:off x="1472271" y="3654331"/>
            <a:ext cx="1631128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trhu působí jeden producent, který nabízí produkt, který nemá substituty. </a:t>
            </a:r>
            <a:endParaRPr/>
          </a:p>
        </p:txBody>
      </p:sp>
      <p:sp>
        <p:nvSpPr>
          <p:cNvPr id="211" name="Google Shape;211;p4"/>
          <p:cNvSpPr txBox="1"/>
          <p:nvPr/>
        </p:nvSpPr>
        <p:spPr>
          <a:xfrm>
            <a:off x="1593658" y="5121152"/>
            <a:ext cx="16311283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Vlastnictví jedinečného výrobního faktoru.</a:t>
            </a:r>
            <a:endParaRPr/>
          </a:p>
        </p:txBody>
      </p:sp>
      <p:sp>
        <p:nvSpPr>
          <p:cNvPr id="212" name="Google Shape;212;p4"/>
          <p:cNvSpPr txBox="1"/>
          <p:nvPr/>
        </p:nvSpPr>
        <p:spPr>
          <a:xfrm>
            <a:off x="1560707" y="5743109"/>
            <a:ext cx="16311283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základě ekonomické výhodnosti. (přirozený monopol)</a:t>
            </a:r>
            <a:endParaRPr/>
          </a:p>
        </p:txBody>
      </p:sp>
      <p:sp>
        <p:nvSpPr>
          <p:cNvPr id="213" name="Google Shape;213;p4"/>
          <p:cNvSpPr txBox="1"/>
          <p:nvPr/>
        </p:nvSpPr>
        <p:spPr>
          <a:xfrm>
            <a:off x="1548350" y="6521585"/>
            <a:ext cx="16311283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Vládní regulace. </a:t>
            </a:r>
            <a:endParaRPr/>
          </a:p>
        </p:txBody>
      </p:sp>
      <p:sp>
        <p:nvSpPr>
          <p:cNvPr id="214" name="Google Shape;214;p4"/>
          <p:cNvSpPr txBox="1"/>
          <p:nvPr/>
        </p:nvSpPr>
        <p:spPr>
          <a:xfrm>
            <a:off x="1560705" y="7275346"/>
            <a:ext cx="16311283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Inovace. (dočasný monopol)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"/>
          <p:cNvSpPr txBox="1"/>
          <p:nvPr>
            <p:ph idx="1" type="body"/>
          </p:nvPr>
        </p:nvSpPr>
        <p:spPr>
          <a:xfrm>
            <a:off x="1080000" y="1043118"/>
            <a:ext cx="13334643" cy="1892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100"/>
              <a:buNone/>
            </a:pPr>
            <a:r>
              <a:rPr lang="cs-CZ"/>
              <a:t>Otázky k tématu</a:t>
            </a:r>
            <a:endParaRPr/>
          </a:p>
        </p:txBody>
      </p:sp>
      <p:sp>
        <p:nvSpPr>
          <p:cNvPr id="220" name="Google Shape;220;p5"/>
          <p:cNvSpPr txBox="1"/>
          <p:nvPr>
            <p:ph idx="2" type="body"/>
          </p:nvPr>
        </p:nvSpPr>
        <p:spPr>
          <a:xfrm>
            <a:off x="1080000" y="0"/>
            <a:ext cx="13334643" cy="1043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80C0F"/>
              </a:buClr>
              <a:buSzPts val="3000"/>
              <a:buNone/>
            </a:pPr>
            <a:r>
              <a:rPr lang="cs-CZ"/>
              <a:t>Cvičení 9</a:t>
            </a:r>
            <a:endParaRPr/>
          </a:p>
        </p:txBody>
      </p:sp>
      <p:sp>
        <p:nvSpPr>
          <p:cNvPr id="221" name="Google Shape;221;p5"/>
          <p:cNvSpPr txBox="1"/>
          <p:nvPr>
            <p:ph idx="4" type="body"/>
          </p:nvPr>
        </p:nvSpPr>
        <p:spPr>
          <a:xfrm>
            <a:off x="1062681" y="2877670"/>
            <a:ext cx="17027611" cy="6325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cs-CZ"/>
              <a:t>V čem spočívá takzvaná cenová diskriminace?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600"/>
              <a:buChar char="▪"/>
            </a:pPr>
            <a:r>
              <a:rPr lang="cs-CZ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000"/>
              <a:buNone/>
            </a:pPr>
            <a:r>
              <a:rPr lang="cs-CZ" sz="4000"/>
              <a:t>Jaké ekonomického zisku dosahuje monopol v krátkém a dlouhém období?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8642D"/>
              </a:buClr>
              <a:buSzPts val="4000"/>
              <a:buFont typeface="Noto Sans Symbols"/>
              <a:buChar char="▪"/>
            </a:pPr>
            <a:r>
              <a:rPr lang="cs-CZ" sz="4000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600"/>
              <a:buNone/>
            </a:pPr>
            <a:r>
              <a:rPr lang="cs-CZ"/>
              <a:t>Jmenujte typy tržních selhání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600"/>
              <a:buChar char="▪"/>
            </a:pPr>
            <a:r>
              <a:rPr lang="cs-CZ"/>
              <a:t>  </a:t>
            </a:r>
            <a:r>
              <a:rPr lang="cs-CZ" sz="4000"/>
              <a:t>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8642D"/>
              </a:buClr>
              <a:buSzPts val="4000"/>
              <a:buFont typeface="Noto Sans Symbols"/>
              <a:buChar char="▪"/>
            </a:pPr>
            <a:r>
              <a:rPr lang="cs-CZ" sz="4000"/>
              <a:t>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8642D"/>
              </a:buClr>
              <a:buSzPts val="4000"/>
              <a:buFont typeface="Noto Sans Symbols"/>
              <a:buChar char="▪"/>
            </a:pPr>
            <a:r>
              <a:rPr lang="cs-CZ" sz="4000"/>
              <a:t> </a:t>
            </a:r>
            <a:endParaRPr/>
          </a:p>
        </p:txBody>
      </p:sp>
      <p:sp>
        <p:nvSpPr>
          <p:cNvPr id="222" name="Google Shape;222;p5"/>
          <p:cNvSpPr txBox="1"/>
          <p:nvPr/>
        </p:nvSpPr>
        <p:spPr>
          <a:xfrm>
            <a:off x="1447556" y="3567833"/>
            <a:ext cx="1631128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Různé ceny pro různé zákazníky (skupiny zákazníků)</a:t>
            </a:r>
            <a:endParaRPr/>
          </a:p>
        </p:txBody>
      </p:sp>
      <p:sp>
        <p:nvSpPr>
          <p:cNvPr id="223" name="Google Shape;223;p5"/>
          <p:cNvSpPr txBox="1"/>
          <p:nvPr/>
        </p:nvSpPr>
        <p:spPr>
          <a:xfrm>
            <a:off x="1373633" y="6480012"/>
            <a:ext cx="16311283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Existence nedokonalé konkurence</a:t>
            </a:r>
            <a:endParaRPr/>
          </a:p>
        </p:txBody>
      </p:sp>
      <p:sp>
        <p:nvSpPr>
          <p:cNvPr id="224" name="Google Shape;224;p5"/>
          <p:cNvSpPr txBox="1"/>
          <p:nvPr/>
        </p:nvSpPr>
        <p:spPr>
          <a:xfrm>
            <a:off x="1359244" y="5038287"/>
            <a:ext cx="16928756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obou kladného, protože nemá konkurenci, která by vstupem na trh zisk snížila. </a:t>
            </a:r>
            <a:endParaRPr/>
          </a:p>
        </p:txBody>
      </p:sp>
      <p:sp>
        <p:nvSpPr>
          <p:cNvPr id="225" name="Google Shape;225;p5"/>
          <p:cNvSpPr txBox="1"/>
          <p:nvPr/>
        </p:nvSpPr>
        <p:spPr>
          <a:xfrm>
            <a:off x="1402466" y="7139039"/>
            <a:ext cx="16311283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Vznik a existence externalit. </a:t>
            </a:r>
            <a:endParaRPr/>
          </a:p>
        </p:txBody>
      </p:sp>
      <p:sp>
        <p:nvSpPr>
          <p:cNvPr id="226" name="Google Shape;226;p5"/>
          <p:cNvSpPr txBox="1"/>
          <p:nvPr/>
        </p:nvSpPr>
        <p:spPr>
          <a:xfrm>
            <a:off x="1480726" y="7822780"/>
            <a:ext cx="16311283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Nedostatečné množství či kvalita některých statků.  Řešení: veřejné statky.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"/>
          <p:cNvSpPr txBox="1"/>
          <p:nvPr>
            <p:ph idx="1" type="body"/>
          </p:nvPr>
        </p:nvSpPr>
        <p:spPr>
          <a:xfrm>
            <a:off x="1080000" y="1043118"/>
            <a:ext cx="13334643" cy="1892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100"/>
              <a:buNone/>
            </a:pPr>
            <a:r>
              <a:rPr lang="cs-CZ"/>
              <a:t>Otázky k tématu</a:t>
            </a:r>
            <a:endParaRPr/>
          </a:p>
        </p:txBody>
      </p:sp>
      <p:sp>
        <p:nvSpPr>
          <p:cNvPr id="232" name="Google Shape;232;p6"/>
          <p:cNvSpPr txBox="1"/>
          <p:nvPr>
            <p:ph idx="2" type="body"/>
          </p:nvPr>
        </p:nvSpPr>
        <p:spPr>
          <a:xfrm>
            <a:off x="1080000" y="0"/>
            <a:ext cx="13334643" cy="1043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80C0F"/>
              </a:buClr>
              <a:buSzPts val="3000"/>
              <a:buNone/>
            </a:pPr>
            <a:r>
              <a:rPr lang="cs-CZ"/>
              <a:t>Cvičení 9</a:t>
            </a:r>
            <a:endParaRPr/>
          </a:p>
        </p:txBody>
      </p:sp>
      <p:sp>
        <p:nvSpPr>
          <p:cNvPr id="233" name="Google Shape;233;p6"/>
          <p:cNvSpPr txBox="1"/>
          <p:nvPr>
            <p:ph idx="4" type="body"/>
          </p:nvPr>
        </p:nvSpPr>
        <p:spPr>
          <a:xfrm>
            <a:off x="1062681" y="2877670"/>
            <a:ext cx="17027611" cy="6325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cs-CZ" sz="4000"/>
              <a:t>Co je to externalita? Jak se liší pozitivní a negativní?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000"/>
              <a:buChar char="▪"/>
            </a:pPr>
            <a:r>
              <a:rPr lang="cs-CZ" sz="4000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000"/>
              <a:buChar char="▪"/>
            </a:pPr>
            <a:r>
              <a:rPr lang="cs-CZ" sz="4000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000"/>
              <a:buNone/>
            </a:pPr>
            <a:r>
              <a:rPr lang="cs-CZ" sz="4000"/>
              <a:t>Co jsou to veřejné statky a proč vznikají? Co je to černý pasažér?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000"/>
              <a:buChar char="▪"/>
            </a:pPr>
            <a:r>
              <a:rPr lang="cs-CZ" sz="4000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000"/>
              <a:buNone/>
            </a:pPr>
            <a:r>
              <a:rPr lang="cs-CZ" sz="4000"/>
              <a:t>Co ovlivňuje poptávku po výrobních faktorech?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8642D"/>
              </a:buClr>
              <a:buSzPts val="4000"/>
              <a:buFont typeface="Noto Sans Symbols"/>
              <a:buChar char="▪"/>
            </a:pPr>
            <a:r>
              <a:rPr lang="cs-CZ" sz="4000"/>
              <a:t>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4000"/>
          </a:p>
        </p:txBody>
      </p:sp>
      <p:sp>
        <p:nvSpPr>
          <p:cNvPr id="234" name="Google Shape;234;p6"/>
          <p:cNvSpPr txBox="1"/>
          <p:nvPr/>
        </p:nvSpPr>
        <p:spPr>
          <a:xfrm>
            <a:off x="1472270" y="3617260"/>
            <a:ext cx="16311283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Externalita</a:t>
            </a:r>
            <a:r>
              <a:rPr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je nezáměrná produkce. </a:t>
            </a:r>
            <a:endParaRPr/>
          </a:p>
        </p:txBody>
      </p:sp>
      <p:sp>
        <p:nvSpPr>
          <p:cNvPr id="235" name="Google Shape;235;p6"/>
          <p:cNvSpPr txBox="1"/>
          <p:nvPr/>
        </p:nvSpPr>
        <p:spPr>
          <a:xfrm>
            <a:off x="1472487" y="5911600"/>
            <a:ext cx="1631128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Veřejný statek je statek, který vláda poskytuje zdarma, protože trh by ho nebyl schopen zajistit v dostatečném množství či kvalitě z důvodu černých pasažérů. </a:t>
            </a:r>
            <a:endParaRPr/>
          </a:p>
        </p:txBody>
      </p:sp>
      <p:sp>
        <p:nvSpPr>
          <p:cNvPr id="236" name="Google Shape;236;p6"/>
          <p:cNvSpPr txBox="1"/>
          <p:nvPr/>
        </p:nvSpPr>
        <p:spPr>
          <a:xfrm>
            <a:off x="1377750" y="7596654"/>
            <a:ext cx="16311283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Produktivita daného výrobního faktoru a poptávka po statku, který tento výrobní faktor produkuje. </a:t>
            </a:r>
            <a:endParaRPr/>
          </a:p>
        </p:txBody>
      </p:sp>
      <p:sp>
        <p:nvSpPr>
          <p:cNvPr id="237" name="Google Shape;237;p6"/>
          <p:cNvSpPr txBox="1"/>
          <p:nvPr/>
        </p:nvSpPr>
        <p:spPr>
          <a:xfrm>
            <a:off x="1426962" y="4338070"/>
            <a:ext cx="16311283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Pozitivní externalita </a:t>
            </a:r>
            <a:r>
              <a:rPr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někomu působí užitek. </a:t>
            </a:r>
            <a:r>
              <a:rPr b="1"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Negativní externalita </a:t>
            </a:r>
            <a:r>
              <a:rPr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působí někomu škodu.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"/>
          <p:cNvSpPr txBox="1"/>
          <p:nvPr>
            <p:ph idx="1" type="body"/>
          </p:nvPr>
        </p:nvSpPr>
        <p:spPr>
          <a:xfrm>
            <a:off x="1080000" y="1043118"/>
            <a:ext cx="13334643" cy="1892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100"/>
              <a:buNone/>
            </a:pPr>
            <a:r>
              <a:rPr lang="cs-CZ"/>
              <a:t>Otázky k tématu</a:t>
            </a:r>
            <a:endParaRPr/>
          </a:p>
        </p:txBody>
      </p:sp>
      <p:sp>
        <p:nvSpPr>
          <p:cNvPr id="243" name="Google Shape;243;p7"/>
          <p:cNvSpPr txBox="1"/>
          <p:nvPr>
            <p:ph idx="2" type="body"/>
          </p:nvPr>
        </p:nvSpPr>
        <p:spPr>
          <a:xfrm>
            <a:off x="1080000" y="0"/>
            <a:ext cx="13334643" cy="1043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80C0F"/>
              </a:buClr>
              <a:buSzPts val="3000"/>
              <a:buNone/>
            </a:pPr>
            <a:r>
              <a:rPr lang="cs-CZ"/>
              <a:t>Cvičení 9</a:t>
            </a:r>
            <a:endParaRPr/>
          </a:p>
        </p:txBody>
      </p:sp>
      <p:sp>
        <p:nvSpPr>
          <p:cNvPr id="244" name="Google Shape;244;p7"/>
          <p:cNvSpPr txBox="1"/>
          <p:nvPr>
            <p:ph idx="4" type="body"/>
          </p:nvPr>
        </p:nvSpPr>
        <p:spPr>
          <a:xfrm>
            <a:off x="1062681" y="2877670"/>
            <a:ext cx="17027611" cy="6325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cs-CZ" sz="4000"/>
              <a:t>Jaký je rozdíl mezi nominální a reálnou mzdou?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000"/>
              <a:buChar char="▪"/>
            </a:pPr>
            <a:r>
              <a:rPr lang="cs-CZ" sz="4000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000"/>
              <a:buChar char="▪"/>
            </a:pPr>
            <a:r>
              <a:rPr lang="cs-CZ" sz="4000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000"/>
              <a:buNone/>
            </a:pPr>
            <a:r>
              <a:rPr lang="cs-CZ" sz="4000"/>
              <a:t>Co vyjadřuje křivka poptávky po kapitálu?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000"/>
              <a:buChar char="▪"/>
            </a:pPr>
            <a:r>
              <a:rPr lang="cs-CZ" sz="4000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000"/>
              <a:buNone/>
            </a:pPr>
            <a:r>
              <a:rPr lang="cs-CZ" sz="4000"/>
              <a:t>Jaký je rozdíl mezi úrokem a úrokovou mírou?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8642D"/>
              </a:buClr>
              <a:buSzPts val="4000"/>
              <a:buFont typeface="Noto Sans Symbols"/>
              <a:buChar char="▪"/>
            </a:pPr>
            <a:r>
              <a:rPr lang="cs-CZ" sz="4000"/>
              <a:t>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8642D"/>
              </a:buClr>
              <a:buSzPts val="4000"/>
              <a:buFont typeface="Noto Sans Symbols"/>
              <a:buChar char="▪"/>
            </a:pPr>
            <a:r>
              <a:rPr lang="cs-CZ" sz="4000"/>
              <a:t> </a:t>
            </a:r>
            <a:endParaRPr/>
          </a:p>
        </p:txBody>
      </p:sp>
      <p:sp>
        <p:nvSpPr>
          <p:cNvPr id="245" name="Google Shape;245;p7"/>
          <p:cNvSpPr txBox="1"/>
          <p:nvPr/>
        </p:nvSpPr>
        <p:spPr>
          <a:xfrm>
            <a:off x="1472270" y="3617260"/>
            <a:ext cx="16311283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Nominální mzda </a:t>
            </a:r>
            <a:r>
              <a:rPr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představuje peněžní odměnu za práci.  </a:t>
            </a:r>
            <a:r>
              <a:rPr b="1"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46" name="Google Shape;246;p7"/>
          <p:cNvSpPr txBox="1"/>
          <p:nvPr/>
        </p:nvSpPr>
        <p:spPr>
          <a:xfrm>
            <a:off x="1472487" y="5911600"/>
            <a:ext cx="16311283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Křivku investičních příležitostí.</a:t>
            </a:r>
            <a:endParaRPr/>
          </a:p>
        </p:txBody>
      </p:sp>
      <p:sp>
        <p:nvSpPr>
          <p:cNvPr id="247" name="Google Shape;247;p7"/>
          <p:cNvSpPr txBox="1"/>
          <p:nvPr/>
        </p:nvSpPr>
        <p:spPr>
          <a:xfrm>
            <a:off x="1390107" y="7324806"/>
            <a:ext cx="16311283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Úrok je absolutní částka. </a:t>
            </a:r>
            <a:endParaRPr/>
          </a:p>
        </p:txBody>
      </p:sp>
      <p:sp>
        <p:nvSpPr>
          <p:cNvPr id="248" name="Google Shape;248;p7"/>
          <p:cNvSpPr txBox="1"/>
          <p:nvPr/>
        </p:nvSpPr>
        <p:spPr>
          <a:xfrm>
            <a:off x="1426962" y="4338070"/>
            <a:ext cx="16311283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Reálná mzda </a:t>
            </a:r>
            <a:r>
              <a:rPr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představuje množství statků, které si lze koupit za nominální mzdu.  </a:t>
            </a:r>
            <a:r>
              <a:rPr b="1"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W/P </a:t>
            </a:r>
            <a:endParaRPr/>
          </a:p>
        </p:txBody>
      </p:sp>
      <p:sp>
        <p:nvSpPr>
          <p:cNvPr id="249" name="Google Shape;249;p7"/>
          <p:cNvSpPr txBox="1"/>
          <p:nvPr/>
        </p:nvSpPr>
        <p:spPr>
          <a:xfrm>
            <a:off x="1443653" y="8033261"/>
            <a:ext cx="16311283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Úroková míra představuje procentní vyjádření úroku.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"/>
          <p:cNvSpPr txBox="1"/>
          <p:nvPr>
            <p:ph idx="1" type="body"/>
          </p:nvPr>
        </p:nvSpPr>
        <p:spPr>
          <a:xfrm>
            <a:off x="1080000" y="1043118"/>
            <a:ext cx="13334643" cy="1892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100"/>
              <a:buNone/>
            </a:pPr>
            <a:r>
              <a:rPr lang="cs-CZ"/>
              <a:t>Příklady</a:t>
            </a:r>
            <a:endParaRPr/>
          </a:p>
        </p:txBody>
      </p:sp>
      <p:sp>
        <p:nvSpPr>
          <p:cNvPr id="255" name="Google Shape;255;p8"/>
          <p:cNvSpPr txBox="1"/>
          <p:nvPr>
            <p:ph idx="2" type="body"/>
          </p:nvPr>
        </p:nvSpPr>
        <p:spPr>
          <a:xfrm>
            <a:off x="1080000" y="0"/>
            <a:ext cx="13334643" cy="1043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80C0F"/>
              </a:buClr>
              <a:buSzPts val="3000"/>
              <a:buNone/>
            </a:pPr>
            <a:r>
              <a:rPr lang="cs-CZ"/>
              <a:t>Cvičení 9</a:t>
            </a:r>
            <a:endParaRPr/>
          </a:p>
        </p:txBody>
      </p:sp>
      <p:sp>
        <p:nvSpPr>
          <p:cNvPr id="256" name="Google Shape;256;p8"/>
          <p:cNvSpPr txBox="1"/>
          <p:nvPr>
            <p:ph idx="4" type="body"/>
          </p:nvPr>
        </p:nvSpPr>
        <p:spPr>
          <a:xfrm>
            <a:off x="1079499" y="2940908"/>
            <a:ext cx="17208501" cy="630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4295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Calibri"/>
              <a:buAutoNum type="arabicPeriod"/>
            </a:pPr>
            <a:r>
              <a:rPr lang="cs-CZ" sz="4000"/>
              <a:t>Funkce poptávky po produkci firmy je P = 100 – 2Q. Funkce celkových nákladů firmy je vyjádřena ve tvaru TC = Q</a:t>
            </a:r>
            <a:r>
              <a:rPr baseline="30000" lang="cs-CZ" sz="4000"/>
              <a:t>2</a:t>
            </a:r>
            <a:r>
              <a:rPr lang="cs-CZ" sz="4000"/>
              <a:t> – 62Q + 1 700.</a:t>
            </a:r>
            <a:endParaRPr/>
          </a:p>
          <a:p>
            <a:pPr indent="-514350" lvl="1" marL="12001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Font typeface="Calibri"/>
              <a:buAutoNum type="alphaLcParenR"/>
            </a:pPr>
            <a:r>
              <a:rPr lang="cs-CZ"/>
              <a:t>O jaké období se jedná? </a:t>
            </a:r>
            <a:endParaRPr/>
          </a:p>
          <a:p>
            <a:pPr indent="-514350" lvl="1" marL="12001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Font typeface="Calibri"/>
              <a:buAutoNum type="alphaLcParenR"/>
            </a:pPr>
            <a:r>
              <a:rPr lang="cs-CZ"/>
              <a:t>Nachází se firma na dokonale nebo nedokonale konkurenčním trhu? </a:t>
            </a:r>
            <a:endParaRPr/>
          </a:p>
          <a:p>
            <a:pPr indent="-514350" lvl="1" marL="12001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Font typeface="Calibri"/>
              <a:buAutoNum type="alphaLcParenR"/>
            </a:pPr>
            <a:r>
              <a:rPr lang="cs-CZ"/>
              <a:t>Určete množství produkce a cenu, kdy firma maximalizuje zisk? </a:t>
            </a:r>
            <a:endParaRPr/>
          </a:p>
          <a:p>
            <a:pPr indent="-514350" lvl="1" marL="12001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Font typeface="Calibri"/>
              <a:buAutoNum type="alphaLcParenR"/>
            </a:pPr>
            <a:r>
              <a:rPr lang="cs-CZ"/>
              <a:t>Jakého zisku firma dosahuje v případě maximalizace zisku? </a:t>
            </a:r>
            <a:endParaRPr/>
          </a:p>
          <a:p>
            <a:pPr indent="-514350" lvl="0" marL="74295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600"/>
              <a:buFont typeface="Calibri"/>
              <a:buNone/>
            </a:pPr>
            <a:r>
              <a:t/>
            </a:r>
            <a:endParaRPr/>
          </a:p>
          <a:p>
            <a:pPr indent="-488950" lvl="0" marL="74295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000"/>
              <a:buFont typeface="Calibri"/>
              <a:buNone/>
            </a:pPr>
            <a:r>
              <a:t/>
            </a:r>
            <a:endParaRPr sz="4000"/>
          </a:p>
        </p:txBody>
      </p:sp>
      <p:sp>
        <p:nvSpPr>
          <p:cNvPr id="257" name="Google Shape;257;p8"/>
          <p:cNvSpPr txBox="1"/>
          <p:nvPr/>
        </p:nvSpPr>
        <p:spPr>
          <a:xfrm>
            <a:off x="877330" y="6741953"/>
            <a:ext cx="1741067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FC = 1 700 → Krátké období	b) NE - cena není konstantní.		C) Q = 27, P = 46		d) EP = 487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9"/>
          <p:cNvSpPr txBox="1"/>
          <p:nvPr>
            <p:ph idx="1" type="body"/>
          </p:nvPr>
        </p:nvSpPr>
        <p:spPr>
          <a:xfrm>
            <a:off x="1080000" y="1043118"/>
            <a:ext cx="13334643" cy="1892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100"/>
              <a:buNone/>
            </a:pPr>
            <a:r>
              <a:rPr lang="cs-CZ"/>
              <a:t>Příklady</a:t>
            </a:r>
            <a:endParaRPr/>
          </a:p>
        </p:txBody>
      </p:sp>
      <p:sp>
        <p:nvSpPr>
          <p:cNvPr id="263" name="Google Shape;263;p9"/>
          <p:cNvSpPr txBox="1"/>
          <p:nvPr>
            <p:ph idx="2" type="body"/>
          </p:nvPr>
        </p:nvSpPr>
        <p:spPr>
          <a:xfrm>
            <a:off x="1080000" y="0"/>
            <a:ext cx="13334643" cy="1043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80C0F"/>
              </a:buClr>
              <a:buSzPts val="3000"/>
              <a:buNone/>
            </a:pPr>
            <a:r>
              <a:rPr lang="cs-CZ"/>
              <a:t>Cvičení 9</a:t>
            </a:r>
            <a:endParaRPr/>
          </a:p>
        </p:txBody>
      </p:sp>
      <p:sp>
        <p:nvSpPr>
          <p:cNvPr id="264" name="Google Shape;264;p9"/>
          <p:cNvSpPr txBox="1"/>
          <p:nvPr>
            <p:ph idx="4" type="body"/>
          </p:nvPr>
        </p:nvSpPr>
        <p:spPr>
          <a:xfrm>
            <a:off x="1079499" y="2940908"/>
            <a:ext cx="16936651" cy="630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4295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AutoNum type="arabicPeriod" startAt="2"/>
            </a:pPr>
            <a:r>
              <a:rPr lang="cs-CZ"/>
              <a:t>Určete množství produkce, jež bude firma vyrábět, jestliže se rozhodne maximalizovat tržby. Určete také cenu, za kterou bude produkt uvádět na trh a výši zisku, kterého za těchto podmínek dosáhne. Funkce poptávky po produkci firmy je P = 480 – 2Q. Výše průměrných nákladů je AC = 180. </a:t>
            </a:r>
            <a:endParaRPr/>
          </a:p>
          <a:p>
            <a:pPr indent="-514800" lvl="0" marL="514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600"/>
              <a:buChar char="▪"/>
            </a:pPr>
            <a:r>
              <a:rPr lang="cs-CZ"/>
              <a:t> </a:t>
            </a:r>
            <a:endParaRPr/>
          </a:p>
          <a:p>
            <a:pPr indent="-741600" lvl="0" marL="7416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600"/>
              <a:buFont typeface="Calibri"/>
              <a:buAutoNum type="arabicPeriod" startAt="3"/>
            </a:pPr>
            <a:r>
              <a:rPr lang="cs-CZ"/>
              <a:t>Na trhu působí jedna silná dominantní firma a několik menších firem. Poptávka po produkci dominantní firmy má tvar P</a:t>
            </a:r>
            <a:r>
              <a:rPr baseline="-25000" lang="cs-CZ"/>
              <a:t>DF</a:t>
            </a:r>
            <a:r>
              <a:rPr lang="cs-CZ"/>
              <a:t> = 60 – 2Q</a:t>
            </a:r>
            <a:r>
              <a:rPr baseline="-25000" lang="cs-CZ"/>
              <a:t>DF</a:t>
            </a:r>
            <a:r>
              <a:rPr lang="cs-CZ"/>
              <a:t>. Poptávka po produkci na celém trhu je vyjádřena ve tvaru P</a:t>
            </a:r>
            <a:r>
              <a:rPr baseline="-25000" lang="cs-CZ"/>
              <a:t>T</a:t>
            </a:r>
            <a:r>
              <a:rPr lang="cs-CZ"/>
              <a:t> = 120 – 4Q</a:t>
            </a:r>
            <a:r>
              <a:rPr baseline="-25000" lang="cs-CZ"/>
              <a:t>T</a:t>
            </a:r>
            <a:r>
              <a:rPr lang="cs-CZ"/>
              <a:t>. Celkové náklady dominantní firmy jsou vyjádřeny funkcí TC</a:t>
            </a:r>
            <a:r>
              <a:rPr baseline="-25000" lang="cs-CZ"/>
              <a:t>DF</a:t>
            </a:r>
            <a:r>
              <a:rPr lang="cs-CZ"/>
              <a:t> = 2 + 20Q</a:t>
            </a:r>
            <a:r>
              <a:rPr baseline="-25000" lang="cs-CZ"/>
              <a:t>DF</a:t>
            </a:r>
            <a:r>
              <a:rPr lang="cs-CZ"/>
              <a:t>. Určete množství produkce, které na trh dodává dominantní firma. Také zjistěte množství produkce, které dodává na trh konkurenční lem. Za jakou cenu je produkce na trhu prodávána? </a:t>
            </a:r>
            <a:endParaRPr/>
          </a:p>
          <a:p>
            <a:pPr indent="-741600" lvl="0" marL="7416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600"/>
              <a:buChar char="▪"/>
            </a:pPr>
            <a:r>
              <a:rPr lang="cs-CZ"/>
              <a:t> </a:t>
            </a:r>
            <a:endParaRPr/>
          </a:p>
          <a:p>
            <a:pPr indent="-514800" lvl="0" marL="5148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  <a:p>
            <a:pPr indent="-285750" lvl="0" marL="51435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5" name="Google Shape;265;p9"/>
          <p:cNvSpPr txBox="1"/>
          <p:nvPr/>
        </p:nvSpPr>
        <p:spPr>
          <a:xfrm>
            <a:off x="1850110" y="5081670"/>
            <a:ext cx="16249853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= 120		P = 240		EP = 7 200</a:t>
            </a:r>
            <a:endParaRPr/>
          </a:p>
        </p:txBody>
      </p:sp>
      <p:sp>
        <p:nvSpPr>
          <p:cNvPr id="266" name="Google Shape;266;p9"/>
          <p:cNvSpPr txBox="1"/>
          <p:nvPr/>
        </p:nvSpPr>
        <p:spPr>
          <a:xfrm>
            <a:off x="1854229" y="8866957"/>
            <a:ext cx="16249853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aseline="-25000"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 </a:t>
            </a:r>
            <a:r>
              <a:rPr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10,		 Q</a:t>
            </a:r>
            <a:r>
              <a:rPr baseline="-25000"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 </a:t>
            </a:r>
            <a:r>
              <a:rPr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10		P = 40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tiv Office">
  <a:themeElements>
    <a:clrScheme name="Kancelář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ZU_PEF_prezentace_sablona">
  <a:themeElements>
    <a:clrScheme name="Kancelář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2022-09-24T12:59:12Z</dcterms:created>
  <dc:creator>acer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0x0101004CAB84634EA8074BA96FEF2B407EBD27</vt:lpwstr>
  </property>
  <property fmtid="{D5CDD505-2E9C-101B-9397-08002B2CF9AE}" pid="3" name="MediaServiceImageTags">
    <vt:lpwstr/>
  </property>
</Properties>
</file>