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8ECD5-DE16-4AB2-A6F7-2FE87AC76291}" v="1" dt="2024-06-17T04:30:5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THI TUONG VI" userId="86a1176d-5a71-4b88-8cad-31fbb49dbdec" providerId="ADAL" clId="{80E8ECD5-DE16-4AB2-A6F7-2FE87AC76291}"/>
    <pc:docChg chg="undo redo custSel addSld modSld sldOrd">
      <pc:chgData name="VAN THI TUONG VI" userId="86a1176d-5a71-4b88-8cad-31fbb49dbdec" providerId="ADAL" clId="{80E8ECD5-DE16-4AB2-A6F7-2FE87AC76291}" dt="2024-06-17T05:03:13.288" v="197" actId="20577"/>
      <pc:docMkLst>
        <pc:docMk/>
      </pc:docMkLst>
      <pc:sldChg chg="modSp mod">
        <pc:chgData name="VAN THI TUONG VI" userId="86a1176d-5a71-4b88-8cad-31fbb49dbdec" providerId="ADAL" clId="{80E8ECD5-DE16-4AB2-A6F7-2FE87AC76291}" dt="2024-06-17T04:39:54.415" v="25" actId="207"/>
        <pc:sldMkLst>
          <pc:docMk/>
          <pc:sldMk cId="3890366292" sldId="259"/>
        </pc:sldMkLst>
        <pc:spChg chg="mod">
          <ac:chgData name="VAN THI TUONG VI" userId="86a1176d-5a71-4b88-8cad-31fbb49dbdec" providerId="ADAL" clId="{80E8ECD5-DE16-4AB2-A6F7-2FE87AC76291}" dt="2024-06-17T04:39:54.415" v="25" actId="207"/>
          <ac:spMkLst>
            <pc:docMk/>
            <pc:sldMk cId="3890366292" sldId="259"/>
            <ac:spMk id="9" creationId="{B7378C9F-4FDD-D081-BD04-A798BDE4BE82}"/>
          </ac:spMkLst>
        </pc:spChg>
      </pc:sldChg>
      <pc:sldChg chg="ord">
        <pc:chgData name="VAN THI TUONG VI" userId="86a1176d-5a71-4b88-8cad-31fbb49dbdec" providerId="ADAL" clId="{80E8ECD5-DE16-4AB2-A6F7-2FE87AC76291}" dt="2024-06-17T04:22:02.457" v="2"/>
        <pc:sldMkLst>
          <pc:docMk/>
          <pc:sldMk cId="2518044472" sldId="261"/>
        </pc:sldMkLst>
      </pc:sldChg>
      <pc:sldChg chg="addSp delSp modSp new mod">
        <pc:chgData name="VAN THI TUONG VI" userId="86a1176d-5a71-4b88-8cad-31fbb49dbdec" providerId="ADAL" clId="{80E8ECD5-DE16-4AB2-A6F7-2FE87AC76291}" dt="2024-06-17T04:52:50.978" v="130" actId="20577"/>
        <pc:sldMkLst>
          <pc:docMk/>
          <pc:sldMk cId="3583509552" sldId="262"/>
        </pc:sldMkLst>
        <pc:spChg chg="add mod">
          <ac:chgData name="VAN THI TUONG VI" userId="86a1176d-5a71-4b88-8cad-31fbb49dbdec" providerId="ADAL" clId="{80E8ECD5-DE16-4AB2-A6F7-2FE87AC76291}" dt="2024-06-17T04:32:57.530" v="5"/>
          <ac:spMkLst>
            <pc:docMk/>
            <pc:sldMk cId="3583509552" sldId="262"/>
            <ac:spMk id="2" creationId="{6F8F009F-70BD-5705-E50D-CB47836A9213}"/>
          </ac:spMkLst>
        </pc:spChg>
        <pc:spChg chg="add del">
          <ac:chgData name="VAN THI TUONG VI" userId="86a1176d-5a71-4b88-8cad-31fbb49dbdec" providerId="ADAL" clId="{80E8ECD5-DE16-4AB2-A6F7-2FE87AC76291}" dt="2024-06-17T04:38:44.691" v="9" actId="22"/>
          <ac:spMkLst>
            <pc:docMk/>
            <pc:sldMk cId="3583509552" sldId="262"/>
            <ac:spMk id="4" creationId="{E71C494B-E81A-0579-E6EE-55316875EDC6}"/>
          </ac:spMkLst>
        </pc:spChg>
        <pc:spChg chg="add mod">
          <ac:chgData name="VAN THI TUONG VI" userId="86a1176d-5a71-4b88-8cad-31fbb49dbdec" providerId="ADAL" clId="{80E8ECD5-DE16-4AB2-A6F7-2FE87AC76291}" dt="2024-06-17T04:47:04.167" v="33" actId="403"/>
          <ac:spMkLst>
            <pc:docMk/>
            <pc:sldMk cId="3583509552" sldId="262"/>
            <ac:spMk id="6" creationId="{C204C6B6-B036-4765-9010-F76027F36800}"/>
          </ac:spMkLst>
        </pc:spChg>
        <pc:spChg chg="add del">
          <ac:chgData name="VAN THI TUONG VI" userId="86a1176d-5a71-4b88-8cad-31fbb49dbdec" providerId="ADAL" clId="{80E8ECD5-DE16-4AB2-A6F7-2FE87AC76291}" dt="2024-06-17T04:46:49.025" v="27" actId="22"/>
          <ac:spMkLst>
            <pc:docMk/>
            <pc:sldMk cId="3583509552" sldId="262"/>
            <ac:spMk id="8" creationId="{1BF39AB1-0895-86B0-CF88-CAD1F8221719}"/>
          </ac:spMkLst>
        </pc:spChg>
        <pc:spChg chg="add mod">
          <ac:chgData name="VAN THI TUONG VI" userId="86a1176d-5a71-4b88-8cad-31fbb49dbdec" providerId="ADAL" clId="{80E8ECD5-DE16-4AB2-A6F7-2FE87AC76291}" dt="2024-06-17T04:47:04.167" v="33" actId="403"/>
          <ac:spMkLst>
            <pc:docMk/>
            <pc:sldMk cId="3583509552" sldId="262"/>
            <ac:spMk id="10" creationId="{CA9232CF-4E6C-CAAA-EE3E-7EE3F91C5B7E}"/>
          </ac:spMkLst>
        </pc:spChg>
        <pc:spChg chg="add del">
          <ac:chgData name="VAN THI TUONG VI" userId="86a1176d-5a71-4b88-8cad-31fbb49dbdec" providerId="ADAL" clId="{80E8ECD5-DE16-4AB2-A6F7-2FE87AC76291}" dt="2024-06-17T04:50:43.015" v="40" actId="22"/>
          <ac:spMkLst>
            <pc:docMk/>
            <pc:sldMk cId="3583509552" sldId="262"/>
            <ac:spMk id="14" creationId="{AF3C7440-FA23-938B-7A07-1D04F0E3A840}"/>
          </ac:spMkLst>
        </pc:spChg>
        <pc:spChg chg="add mod">
          <ac:chgData name="VAN THI TUONG VI" userId="86a1176d-5a71-4b88-8cad-31fbb49dbdec" providerId="ADAL" clId="{80E8ECD5-DE16-4AB2-A6F7-2FE87AC76291}" dt="2024-06-17T04:51:26.952" v="87" actId="1076"/>
          <ac:spMkLst>
            <pc:docMk/>
            <pc:sldMk cId="3583509552" sldId="262"/>
            <ac:spMk id="16" creationId="{B7301E31-869A-9836-0ED2-247A6FFC1172}"/>
          </ac:spMkLst>
        </pc:spChg>
        <pc:spChg chg="add del">
          <ac:chgData name="VAN THI TUONG VI" userId="86a1176d-5a71-4b88-8cad-31fbb49dbdec" providerId="ADAL" clId="{80E8ECD5-DE16-4AB2-A6F7-2FE87AC76291}" dt="2024-06-17T04:52:19.935" v="89" actId="22"/>
          <ac:spMkLst>
            <pc:docMk/>
            <pc:sldMk cId="3583509552" sldId="262"/>
            <ac:spMk id="18" creationId="{4C17EAA8-BDB6-FFB9-B0AB-4BB0A76CD310}"/>
          </ac:spMkLst>
        </pc:spChg>
        <pc:spChg chg="add mod">
          <ac:chgData name="VAN THI TUONG VI" userId="86a1176d-5a71-4b88-8cad-31fbb49dbdec" providerId="ADAL" clId="{80E8ECD5-DE16-4AB2-A6F7-2FE87AC76291}" dt="2024-06-17T04:52:50.978" v="130" actId="20577"/>
          <ac:spMkLst>
            <pc:docMk/>
            <pc:sldMk cId="3583509552" sldId="262"/>
            <ac:spMk id="20" creationId="{583FC0FD-AEDC-26C6-0E90-3105A29AF523}"/>
          </ac:spMkLst>
        </pc:spChg>
        <pc:picChg chg="add mod">
          <ac:chgData name="VAN THI TUONG VI" userId="86a1176d-5a71-4b88-8cad-31fbb49dbdec" providerId="ADAL" clId="{80E8ECD5-DE16-4AB2-A6F7-2FE87AC76291}" dt="2024-06-17T04:47:39.720" v="38" actId="1076"/>
          <ac:picMkLst>
            <pc:docMk/>
            <pc:sldMk cId="3583509552" sldId="262"/>
            <ac:picMk id="12" creationId="{E732AA86-9AD2-A06C-BEBB-2B0FDB3672F9}"/>
          </ac:picMkLst>
        </pc:picChg>
      </pc:sldChg>
      <pc:sldChg chg="addSp delSp modSp new mod">
        <pc:chgData name="VAN THI TUONG VI" userId="86a1176d-5a71-4b88-8cad-31fbb49dbdec" providerId="ADAL" clId="{80E8ECD5-DE16-4AB2-A6F7-2FE87AC76291}" dt="2024-06-17T05:03:13.288" v="197" actId="20577"/>
        <pc:sldMkLst>
          <pc:docMk/>
          <pc:sldMk cId="165429696" sldId="263"/>
        </pc:sldMkLst>
        <pc:spChg chg="add del">
          <ac:chgData name="VAN THI TUONG VI" userId="86a1176d-5a71-4b88-8cad-31fbb49dbdec" providerId="ADAL" clId="{80E8ECD5-DE16-4AB2-A6F7-2FE87AC76291}" dt="2024-06-17T04:53:25.361" v="135" actId="22"/>
          <ac:spMkLst>
            <pc:docMk/>
            <pc:sldMk cId="165429696" sldId="263"/>
            <ac:spMk id="3" creationId="{41C4E170-1936-80CA-55DA-E585E3EBB8BD}"/>
          </ac:spMkLst>
        </pc:spChg>
        <pc:spChg chg="add del mod">
          <ac:chgData name="VAN THI TUONG VI" userId="86a1176d-5a71-4b88-8cad-31fbb49dbdec" providerId="ADAL" clId="{80E8ECD5-DE16-4AB2-A6F7-2FE87AC76291}" dt="2024-06-17T04:53:28.114" v="138" actId="478"/>
          <ac:spMkLst>
            <pc:docMk/>
            <pc:sldMk cId="165429696" sldId="263"/>
            <ac:spMk id="5" creationId="{012BF195-AD47-D898-6A2C-96436CD4C4FC}"/>
          </ac:spMkLst>
        </pc:spChg>
        <pc:spChg chg="add mod">
          <ac:chgData name="VAN THI TUONG VI" userId="86a1176d-5a71-4b88-8cad-31fbb49dbdec" providerId="ADAL" clId="{80E8ECD5-DE16-4AB2-A6F7-2FE87AC76291}" dt="2024-06-17T04:53:51.960" v="143" actId="108"/>
          <ac:spMkLst>
            <pc:docMk/>
            <pc:sldMk cId="165429696" sldId="263"/>
            <ac:spMk id="7" creationId="{E94E6C0A-F692-8459-9DC8-ADBEC83F6D87}"/>
          </ac:spMkLst>
        </pc:spChg>
        <pc:spChg chg="add del">
          <ac:chgData name="VAN THI TUONG VI" userId="86a1176d-5a71-4b88-8cad-31fbb49dbdec" providerId="ADAL" clId="{80E8ECD5-DE16-4AB2-A6F7-2FE87AC76291}" dt="2024-06-17T04:56:51.244" v="147" actId="22"/>
          <ac:spMkLst>
            <pc:docMk/>
            <pc:sldMk cId="165429696" sldId="263"/>
            <ac:spMk id="11" creationId="{914D0592-A330-4376-228A-D2BCE343CB48}"/>
          </ac:spMkLst>
        </pc:spChg>
        <pc:spChg chg="add mod">
          <ac:chgData name="VAN THI TUONG VI" userId="86a1176d-5a71-4b88-8cad-31fbb49dbdec" providerId="ADAL" clId="{80E8ECD5-DE16-4AB2-A6F7-2FE87AC76291}" dt="2024-06-17T04:57:21.112" v="166" actId="12"/>
          <ac:spMkLst>
            <pc:docMk/>
            <pc:sldMk cId="165429696" sldId="263"/>
            <ac:spMk id="13" creationId="{22A4B987-2FC5-AB69-BD41-607F1B2232D6}"/>
          </ac:spMkLst>
        </pc:spChg>
        <pc:spChg chg="add del">
          <ac:chgData name="VAN THI TUONG VI" userId="86a1176d-5a71-4b88-8cad-31fbb49dbdec" providerId="ADAL" clId="{80E8ECD5-DE16-4AB2-A6F7-2FE87AC76291}" dt="2024-06-17T04:58:47.399" v="173" actId="22"/>
          <ac:spMkLst>
            <pc:docMk/>
            <pc:sldMk cId="165429696" sldId="263"/>
            <ac:spMk id="17" creationId="{DF6138DC-C3C6-156A-564E-F0D07AAD6F77}"/>
          </ac:spMkLst>
        </pc:spChg>
        <pc:spChg chg="add mod">
          <ac:chgData name="VAN THI TUONG VI" userId="86a1176d-5a71-4b88-8cad-31fbb49dbdec" providerId="ADAL" clId="{80E8ECD5-DE16-4AB2-A6F7-2FE87AC76291}" dt="2024-06-17T05:00:54.740" v="189" actId="403"/>
          <ac:spMkLst>
            <pc:docMk/>
            <pc:sldMk cId="165429696" sldId="263"/>
            <ac:spMk id="19" creationId="{03AD0FA3-431D-656C-751F-4A5127B15CB5}"/>
          </ac:spMkLst>
        </pc:spChg>
        <pc:spChg chg="add del">
          <ac:chgData name="VAN THI TUONG VI" userId="86a1176d-5a71-4b88-8cad-31fbb49dbdec" providerId="ADAL" clId="{80E8ECD5-DE16-4AB2-A6F7-2FE87AC76291}" dt="2024-06-17T05:00:45.292" v="184" actId="22"/>
          <ac:spMkLst>
            <pc:docMk/>
            <pc:sldMk cId="165429696" sldId="263"/>
            <ac:spMk id="21" creationId="{794B7063-B9E2-A489-59F0-5839860FD615}"/>
          </ac:spMkLst>
        </pc:spChg>
        <pc:spChg chg="add mod">
          <ac:chgData name="VAN THI TUONG VI" userId="86a1176d-5a71-4b88-8cad-31fbb49dbdec" providerId="ADAL" clId="{80E8ECD5-DE16-4AB2-A6F7-2FE87AC76291}" dt="2024-06-17T05:03:13.288" v="197" actId="20577"/>
          <ac:spMkLst>
            <pc:docMk/>
            <pc:sldMk cId="165429696" sldId="263"/>
            <ac:spMk id="23" creationId="{6B1AC9FC-6C41-8F26-DB9D-D4DCEA3D858B}"/>
          </ac:spMkLst>
        </pc:spChg>
        <pc:graphicFrameChg chg="add del modGraphic">
          <ac:chgData name="VAN THI TUONG VI" userId="86a1176d-5a71-4b88-8cad-31fbb49dbdec" providerId="ADAL" clId="{80E8ECD5-DE16-4AB2-A6F7-2FE87AC76291}" dt="2024-06-17T04:53:44.519" v="142" actId="478"/>
          <ac:graphicFrameMkLst>
            <pc:docMk/>
            <pc:sldMk cId="165429696" sldId="263"/>
            <ac:graphicFrameMk id="9" creationId="{81353906-4C98-EF98-E7EF-D6627C7ECDF0}"/>
          </ac:graphicFrameMkLst>
        </pc:graphicFrameChg>
        <pc:picChg chg="add mod">
          <ac:chgData name="VAN THI TUONG VI" userId="86a1176d-5a71-4b88-8cad-31fbb49dbdec" providerId="ADAL" clId="{80E8ECD5-DE16-4AB2-A6F7-2FE87AC76291}" dt="2024-06-17T04:57:51.540" v="169" actId="1076"/>
          <ac:picMkLst>
            <pc:docMk/>
            <pc:sldMk cId="165429696" sldId="263"/>
            <ac:picMk id="15" creationId="{8C6A2110-6B38-C448-B285-54D66422E5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5A2-637C-3FBE-0462-A0D361988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10AD-AF78-B35D-EF65-870AFE480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F7DC-4956-F833-8A93-CBA1763A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9AF3-770B-F30E-F568-3B09F0AA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F009-7191-AA65-5274-BEF10C4D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E48D-F709-EDD6-572F-E9DB007E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0BED9-A555-52DA-2C15-955A97BA0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1D45-AAC3-7138-64B9-FA9BDD90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8CEA-4744-8526-8C14-EE61C2F6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9A02-2174-6DD8-DC93-9B9FB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F7DBB-D8F3-2CE7-DC4E-FDD202BF0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E2BCD-435A-485A-5D08-72C53087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B2C1F-1CDB-B483-2D87-7CD24C82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318F-80DF-3379-BB31-343C589D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6CD0-DA86-8536-2A42-89031ABD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5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72FE-63EB-6171-FBFC-11B957D1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8512-98B6-227B-5844-77CD30B1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3464-7C32-BF20-A67F-384E040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464-F36E-2B95-A152-93241E2A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83DC-AE3B-8680-662B-EB1D8907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EBB7-06EF-4CE3-6B9B-A4855344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C9177-70B4-0078-1E54-80B43BBC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BDB8-7F1C-DEDC-8F14-F8C3759C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69AC-F9FF-91D9-74B7-F34C0B97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B279-7A2A-46A5-F5A6-C947501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A113-F48D-1963-F350-A48B8CE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AB66-599F-D176-116E-47EDCA0DE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AD7F8-B1F4-E654-95C6-5251D3AB6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FB99-C5CC-91A7-4A3C-8BB8B303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58E74-FB07-3649-7373-B79FD701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22A8-E3DF-77B6-8A9E-A3B248F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0697-BA53-4333-05E6-BE6C6710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A266-5AF3-0092-F7A4-CB5377F9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EDDA7-09CD-3203-E55C-A2B3606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B71D-6D0E-1405-5DB0-C715B11A7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7680-0992-F74B-5C78-E3FD94210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B5E77-2CBD-EB8D-4ACF-D562D97C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58CF3-A5AE-8665-A37E-ABBA8D62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3C194-4A36-7308-AA92-F1E581EB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D98-5935-262D-7520-6ADC2E4C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CE56-ED17-D3CF-BAEA-047E348C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65B9-C531-B1DF-409B-E129D97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2E8D0-EB71-BADC-1F3F-7BF6AB0A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4E89-8BC8-A203-4510-5F77BF9D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7C2C7-1FF1-8485-CDA8-3E1FE074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E39C-544F-5BD0-C580-ABED055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5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E28B-D8E9-6DE8-8E0A-5A69E5E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05E1-17A4-085F-ADF3-78B70F9E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C106F-0D6C-2368-9236-7AE85BFC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72BD4-92E7-8DEF-B605-1EBE6CDD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4908-40D5-6E1A-0AE8-C90FFAED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094B-EBEB-5A61-ED3E-434DA48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2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35C-D4BC-E22D-926A-F0248DBC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6896E-E5FD-80BF-3177-8E48D259C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192D7-7B95-A6C2-2983-81FB7FC46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A706-43EC-6019-3F5A-74FCBB1B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ED6D-48E3-AE9E-486A-A232501E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42696-045C-D11A-7337-AFD5116A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EB882-6273-5941-BDDE-C89B9E1B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A988-B910-C6A7-5C30-AD9348B3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A9E3-7EFC-91AB-A921-57A51C707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6F2F6-9FC1-40F4-A256-026D46EB3341}" type="datetimeFigureOut">
              <a:rPr lang="en-US" smtClean="0"/>
              <a:t>17/06/2024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A90C-B5FB-C13D-F7F7-2BE4A0AF8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D20D-BD84-887A-9AC0-992A16B47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12507-902E-40E9-BF83-DBE34A93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3085-B1B8-7F60-4CDA-98DCD1928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142683"/>
            <a:ext cx="115316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TCGA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Database_DMR_Breast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Cancer 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Tumor_Normal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Tissue)</a:t>
            </a:r>
          </a:p>
        </p:txBody>
      </p:sp>
    </p:spTree>
    <p:extLst>
      <p:ext uri="{BB962C8B-B14F-4D97-AF65-F5344CB8AC3E}">
        <p14:creationId xmlns:p14="http://schemas.microsoft.com/office/powerpoint/2010/main" val="158757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87800-33D8-C1A0-017A-6F9564FD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93040"/>
            <a:ext cx="7945120" cy="36540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031AD3-BC59-F816-5684-593976EB0786}"/>
              </a:ext>
            </a:extLst>
          </p:cNvPr>
          <p:cNvSpPr/>
          <p:nvPr/>
        </p:nvSpPr>
        <p:spPr>
          <a:xfrm>
            <a:off x="548640" y="4460240"/>
            <a:ext cx="5323840" cy="111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Tumor Tissue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illumina</a:t>
            </a:r>
            <a:r>
              <a:rPr lang="en-US" dirty="0">
                <a:solidFill>
                  <a:schemeClr val="tx1"/>
                </a:solidFill>
              </a:rPr>
              <a:t> human methylation 450K: 774 case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illumina</a:t>
            </a:r>
            <a:r>
              <a:rPr lang="en-US" dirty="0">
                <a:solidFill>
                  <a:schemeClr val="tx1"/>
                </a:solidFill>
              </a:rPr>
              <a:t> human methylation 27K: 311 case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4C8461-B681-94D0-D707-89D46BC5DABB}"/>
              </a:ext>
            </a:extLst>
          </p:cNvPr>
          <p:cNvSpPr/>
          <p:nvPr/>
        </p:nvSpPr>
        <p:spPr>
          <a:xfrm>
            <a:off x="6563360" y="4460240"/>
            <a:ext cx="5323840" cy="1117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Normal Tissue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illumina</a:t>
            </a:r>
            <a:r>
              <a:rPr lang="en-US" dirty="0">
                <a:solidFill>
                  <a:schemeClr val="tx1"/>
                </a:solidFill>
              </a:rPr>
              <a:t> human methylation 450K: 97 case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illumina</a:t>
            </a:r>
            <a:r>
              <a:rPr lang="en-US" dirty="0">
                <a:solidFill>
                  <a:schemeClr val="tx1"/>
                </a:solidFill>
              </a:rPr>
              <a:t> human methylation 27K: 27 case</a:t>
            </a:r>
          </a:p>
        </p:txBody>
      </p:sp>
    </p:spTree>
    <p:extLst>
      <p:ext uri="{BB962C8B-B14F-4D97-AF65-F5344CB8AC3E}">
        <p14:creationId xmlns:p14="http://schemas.microsoft.com/office/powerpoint/2010/main" val="3986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477A3-4414-9ABA-4F54-995B61F4B665}"/>
              </a:ext>
            </a:extLst>
          </p:cNvPr>
          <p:cNvSpPr txBox="1"/>
          <p:nvPr/>
        </p:nvSpPr>
        <p:spPr>
          <a:xfrm>
            <a:off x="375920" y="271195"/>
            <a:ext cx="1134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Illumina 450K </a:t>
            </a:r>
            <a:r>
              <a:rPr lang="en-US" dirty="0" err="1"/>
              <a:t>BeadChip</a:t>
            </a:r>
            <a:r>
              <a:rPr lang="en-US" dirty="0"/>
              <a:t> includes two distinct probe types, Infinium I (n=135501) and Infinium II (n=350076)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A8F1A-38DE-9DA1-34C9-E37BACC7B01C}"/>
              </a:ext>
            </a:extLst>
          </p:cNvPr>
          <p:cNvSpPr txBox="1"/>
          <p:nvPr/>
        </p:nvSpPr>
        <p:spPr>
          <a:xfrm>
            <a:off x="4328160" y="1022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β</a:t>
            </a:r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-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value: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35B35-75B1-B264-F975-75FE4DDCDCE1}"/>
              </a:ext>
            </a:extLst>
          </p:cNvPr>
          <p:cNvSpPr txBox="1"/>
          <p:nvPr/>
        </p:nvSpPr>
        <p:spPr>
          <a:xfrm>
            <a:off x="5699760" y="1022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β</a:t>
            </a:r>
            <a:r>
              <a:rPr lang="pl-PL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=</a:t>
            </a:r>
            <a:r>
              <a:rPr lang="pl-PL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</a:t>
            </a:r>
            <a:r>
              <a:rPr lang="pl-PL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/(</a:t>
            </a:r>
            <a:r>
              <a:rPr lang="pl-PL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</a:t>
            </a:r>
            <a:r>
              <a:rPr lang="pl-PL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+</a:t>
            </a:r>
            <a:r>
              <a:rPr lang="pl-PL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U</a:t>
            </a:r>
            <a:r>
              <a:rPr lang="pl-PL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+</a:t>
            </a:r>
            <a:r>
              <a:rPr lang="pl-PL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α</a:t>
            </a:r>
            <a:r>
              <a:rPr lang="pl-PL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78C9F-4FDD-D081-BD04-A798BDE4BE82}"/>
              </a:ext>
            </a:extLst>
          </p:cNvPr>
          <p:cNvSpPr txBox="1"/>
          <p:nvPr/>
        </p:nvSpPr>
        <p:spPr>
          <a:xfrm>
            <a:off x="4511040" y="1589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M-value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=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log</a:t>
            </a:r>
            <a:r>
              <a:rPr lang="en-US" b="0" i="0" baseline="-25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(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β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/(1−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β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))</a:t>
            </a:r>
            <a:endParaRPr lang="en-US" dirty="0"/>
          </a:p>
        </p:txBody>
      </p:sp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2287756D-0D6A-B1F8-D125-D8C62C2E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70" y="2156042"/>
            <a:ext cx="5124450" cy="447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A1C71EE7-B67C-1412-D7BC-1A1F9B7B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3401" y="643466"/>
            <a:ext cx="386519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AFC3B-ABBC-93FF-F361-59E07F55591C}"/>
              </a:ext>
            </a:extLst>
          </p:cNvPr>
          <p:cNvSpPr txBox="1"/>
          <p:nvPr/>
        </p:nvSpPr>
        <p:spPr>
          <a:xfrm>
            <a:off x="233680" y="314960"/>
            <a:ext cx="308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Import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76A0D-DC12-68B4-DED7-1492B24F42EC}"/>
              </a:ext>
            </a:extLst>
          </p:cNvPr>
          <p:cNvSpPr txBox="1"/>
          <p:nvPr/>
        </p:nvSpPr>
        <p:spPr>
          <a:xfrm>
            <a:off x="985520" y="1137920"/>
            <a:ext cx="1062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(*.</a:t>
            </a:r>
            <a:r>
              <a:rPr lang="en-US" dirty="0" err="1"/>
              <a:t>idat</a:t>
            </a:r>
            <a:r>
              <a:rPr lang="en-US" dirty="0"/>
              <a:t>):  the direct output from Illumina </a:t>
            </a:r>
            <a:r>
              <a:rPr lang="en-US" dirty="0" err="1"/>
              <a:t>iScan</a:t>
            </a:r>
            <a:r>
              <a:rPr lang="en-US" dirty="0"/>
              <a:t> system and stores intensities for each probe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18878-49CA-8E20-744D-5C9CF783F6F4}"/>
              </a:ext>
            </a:extLst>
          </p:cNvPr>
          <p:cNvSpPr txBox="1"/>
          <p:nvPr/>
        </p:nvSpPr>
        <p:spPr>
          <a:xfrm>
            <a:off x="3149600" y="2299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R: </a:t>
            </a:r>
            <a:r>
              <a:rPr lang="en-US" b="1" dirty="0" err="1"/>
              <a:t>illuminaio</a:t>
            </a:r>
            <a:r>
              <a:rPr lang="en-US" b="1" dirty="0"/>
              <a:t> package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7E542-4584-22D5-B937-1C32A58B27DC}"/>
              </a:ext>
            </a:extLst>
          </p:cNvPr>
          <p:cNvSpPr txBox="1"/>
          <p:nvPr/>
        </p:nvSpPr>
        <p:spPr>
          <a:xfrm>
            <a:off x="233680" y="2967335"/>
            <a:ext cx="308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Qualify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6CC57-B036-C0BB-AABC-720E9C974316}"/>
              </a:ext>
            </a:extLst>
          </p:cNvPr>
          <p:cNvSpPr txBox="1"/>
          <p:nvPr/>
        </p:nvSpPr>
        <p:spPr>
          <a:xfrm>
            <a:off x="985520" y="3594299"/>
            <a:ext cx="10210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probes displaying a high detected p-value should be filtered out (e.g. &gt; 0.01), while such probes have a β-value of “NA” in *.txt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850 inbuilt control probes on the 450K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Probes on Chromosome 23 should be filtered out to eliminate the impact of sex.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were 4.3% of Illumina 450K probes containing a known SNP at the targeted site.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Cross-reactive probes on the Illumina 450K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96246-190F-5D7A-EB56-4FB6BCCB640B}"/>
              </a:ext>
            </a:extLst>
          </p:cNvPr>
          <p:cNvSpPr txBox="1"/>
          <p:nvPr/>
        </p:nvSpPr>
        <p:spPr>
          <a:xfrm>
            <a:off x="193040" y="163175"/>
            <a:ext cx="509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Within-array normalize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D9917-2D4B-1B75-4099-9FBBB4CA52A9}"/>
              </a:ext>
            </a:extLst>
          </p:cNvPr>
          <p:cNvSpPr txBox="1"/>
          <p:nvPr/>
        </p:nvSpPr>
        <p:spPr>
          <a:xfrm>
            <a:off x="782320" y="769035"/>
            <a:ext cx="111353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This step includes background correction and color bias adjustment.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/>
              <a:t>Background correction: Noob and </a:t>
            </a:r>
            <a:r>
              <a:rPr lang="en-US" sz="2000" dirty="0" err="1"/>
              <a:t>Normexp</a:t>
            </a:r>
            <a:r>
              <a:rPr lang="en-US" sz="2000" dirty="0"/>
              <a:t>, which are based on convolution models and use out-of-band (OOB) probes intensities to measure the background (</a:t>
            </a:r>
            <a:r>
              <a:rPr lang="en-US" sz="2000" b="1" dirty="0" err="1"/>
              <a:t>lumi</a:t>
            </a:r>
            <a:r>
              <a:rPr lang="en-US" sz="2000" b="1" dirty="0"/>
              <a:t> R package</a:t>
            </a:r>
            <a:r>
              <a:rPr lang="en-US" sz="2000" dirty="0"/>
              <a:t>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/>
              <a:t>Color bias adjustment: </a:t>
            </a:r>
            <a:r>
              <a:rPr lang="en-US" sz="2000" b="1" dirty="0" err="1"/>
              <a:t>methylumi</a:t>
            </a:r>
            <a:r>
              <a:rPr lang="en-US" sz="2000" b="1" dirty="0"/>
              <a:t> R package </a:t>
            </a:r>
            <a:r>
              <a:rPr lang="en-US" sz="2000" dirty="0"/>
              <a:t>proposed a color bias adjustment based on smooth quantile or shift-and-scaling normalization.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EDB16-0AE2-ECA1-3E71-07A52C5749CA}"/>
              </a:ext>
            </a:extLst>
          </p:cNvPr>
          <p:cNvSpPr txBox="1"/>
          <p:nvPr/>
        </p:nvSpPr>
        <p:spPr>
          <a:xfrm>
            <a:off x="193040" y="268855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Correction of the type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A0FA6-D4A8-9ACB-2D2B-7EE73621C316}"/>
              </a:ext>
            </a:extLst>
          </p:cNvPr>
          <p:cNvSpPr txBox="1"/>
          <p:nvPr/>
        </p:nvSpPr>
        <p:spPr>
          <a:xfrm>
            <a:off x="782320" y="3144292"/>
            <a:ext cx="11135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main challenge in correcting methylation data is the probe type bias, especially due to differences between Infinium I and Infinium II probes.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CC76A-F609-16C5-E8F2-278B468267F0}"/>
              </a:ext>
            </a:extLst>
          </p:cNvPr>
          <p:cNvSpPr txBox="1"/>
          <p:nvPr/>
        </p:nvSpPr>
        <p:spPr>
          <a:xfrm>
            <a:off x="782320" y="3852178"/>
            <a:ext cx="11684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Peak-based Correction (PBC)</a:t>
            </a:r>
            <a:r>
              <a:rPr lang="en-US" sz="1600" dirty="0"/>
              <a:t>: This method rescales Infinium II methylation values to match the distribution modes of Infinium I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Subset Quantile Normalization (SQN)</a:t>
            </a:r>
            <a:r>
              <a:rPr lang="en-US" sz="1600" dirty="0"/>
              <a:t>: SQN normalizes data based on the assumption that β-values of </a:t>
            </a:r>
            <a:r>
              <a:rPr lang="en-US" sz="1600" dirty="0" err="1"/>
              <a:t>CpGs</a:t>
            </a:r>
            <a:r>
              <a:rPr lang="en-US" sz="1600" dirty="0"/>
              <a:t> in the same biological category have similar density distributions. 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Subset-quantile Within Array Normalization (SWAN): </a:t>
            </a:r>
            <a:r>
              <a:rPr lang="en-US" sz="1600" dirty="0"/>
              <a:t>SWAN assumes that β-value distributions should be similar for probes with the same number of </a:t>
            </a:r>
            <a:r>
              <a:rPr lang="en-US" sz="1600" dirty="0" err="1"/>
              <a:t>CpGs</a:t>
            </a:r>
            <a:r>
              <a:rPr lang="en-US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Beta Mixture Quantile normalization (BMIQ)</a:t>
            </a:r>
            <a:r>
              <a:rPr lang="en-US" sz="1600" dirty="0"/>
              <a:t>: BMIQ decomposes density profiles of Infinium I and II probes into three states and uses quantile normalization to align Infinium II to Infinium I distributions.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Regression on Correlated Probes (RCP)</a:t>
            </a:r>
            <a:r>
              <a:rPr lang="en-US" sz="1600" dirty="0"/>
              <a:t>: RCP adjusts methylation levels of Infinium II probes using quantile linear regression models of correlated pairs of nearby Infinium I and II probes. 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Batch Effects Removal</a:t>
            </a:r>
            <a:r>
              <a:rPr lang="en-US" sz="1600" dirty="0"/>
              <a:t>: It's essential to remove non-biological batch effects between samples. Principal Component Analysis (PCA) can be used for between-sample normalization to partially remove batch effects.</a:t>
            </a:r>
          </a:p>
        </p:txBody>
      </p:sp>
    </p:spTree>
    <p:extLst>
      <p:ext uri="{BB962C8B-B14F-4D97-AF65-F5344CB8AC3E}">
        <p14:creationId xmlns:p14="http://schemas.microsoft.com/office/powerpoint/2010/main" val="251804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F009F-70BD-5705-E50D-CB47836A9213}"/>
              </a:ext>
            </a:extLst>
          </p:cNvPr>
          <p:cNvSpPr txBox="1"/>
          <p:nvPr/>
        </p:nvSpPr>
        <p:spPr>
          <a:xfrm>
            <a:off x="193040" y="163175"/>
            <a:ext cx="509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Identification of DMPs/DMRs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4C6B6-B036-4765-9010-F76027F36800}"/>
              </a:ext>
            </a:extLst>
          </p:cNvPr>
          <p:cNvSpPr txBox="1"/>
          <p:nvPr/>
        </p:nvSpPr>
        <p:spPr>
          <a:xfrm>
            <a:off x="454510" y="823895"/>
            <a:ext cx="11368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β-value</a:t>
            </a:r>
            <a:r>
              <a:rPr lang="en-US" sz="2000" dirty="0"/>
              <a:t> is the default value for methylation measurement, allowing easy biological interpretation. </a:t>
            </a:r>
          </a:p>
          <a:p>
            <a:pPr algn="just"/>
            <a:r>
              <a:rPr lang="en-US" sz="2000" b="1" dirty="0"/>
              <a:t>M-value</a:t>
            </a:r>
            <a:r>
              <a:rPr lang="en-US" sz="2000" dirty="0"/>
              <a:t>, is used to express the degree of methylation obtained with Infinium. </a:t>
            </a:r>
          </a:p>
          <a:p>
            <a:pPr algn="just"/>
            <a:r>
              <a:rPr lang="en-US" sz="2000" dirty="0"/>
              <a:t>Due to the heteroscedasticity of β-value, the variance of M-value across the methylation range is approximately constant, so the M-value has better statistical properties.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232CF-4E6C-CAAA-EE3E-7EE3F91C5B7E}"/>
              </a:ext>
            </a:extLst>
          </p:cNvPr>
          <p:cNvSpPr txBox="1"/>
          <p:nvPr/>
        </p:nvSpPr>
        <p:spPr>
          <a:xfrm>
            <a:off x="454509" y="2223279"/>
            <a:ext cx="115832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SQN</a:t>
            </a:r>
            <a:r>
              <a:rPr lang="en-US" sz="2000" dirty="0"/>
              <a:t> simply considers a probe as DMP if the absolute value of the difference between β-value medians of paired samples is higher than 0.2:</a:t>
            </a:r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32AA86-9AD2-A06C-BEBB-2B0FDB36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84" y="2974089"/>
            <a:ext cx="8896032" cy="9098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301E31-869A-9836-0ED2-247A6FFC1172}"/>
              </a:ext>
            </a:extLst>
          </p:cNvPr>
          <p:cNvSpPr txBox="1"/>
          <p:nvPr/>
        </p:nvSpPr>
        <p:spPr>
          <a:xfrm>
            <a:off x="1949824" y="3989752"/>
            <a:ext cx="875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Minfi</a:t>
            </a:r>
            <a:r>
              <a:rPr lang="en-US" b="1" dirty="0"/>
              <a:t> package + 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scatterplot smoothing (LOESS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FC0FD-AEDC-26C6-0E90-3105A29AF523}"/>
              </a:ext>
            </a:extLst>
          </p:cNvPr>
          <p:cNvSpPr txBox="1"/>
          <p:nvPr/>
        </p:nvSpPr>
        <p:spPr>
          <a:xfrm>
            <a:off x="970876" y="4837381"/>
            <a:ext cx="10550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DMRs are detected by applying various statistical techniques such as Fisher’s exact test, t-test, Wilcoxon rank sum test or different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35835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4E6C0A-F692-8459-9DC8-ADBEC83F6D87}"/>
              </a:ext>
            </a:extLst>
          </p:cNvPr>
          <p:cNvSpPr txBox="1"/>
          <p:nvPr/>
        </p:nvSpPr>
        <p:spPr>
          <a:xfrm>
            <a:off x="196327" y="138063"/>
            <a:ext cx="609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Biological interpretation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4B987-2FC5-AB69-BD41-607F1B2232D6}"/>
              </a:ext>
            </a:extLst>
          </p:cNvPr>
          <p:cNvSpPr txBox="1"/>
          <p:nvPr/>
        </p:nvSpPr>
        <p:spPr>
          <a:xfrm>
            <a:off x="411480" y="710918"/>
            <a:ext cx="60942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sites located inside a CGI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sites located in the CGI shores (0-2k bp)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sites located in the CGI shelves (2-4k bp)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sites located in the “open sea”.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6A2110-6B38-C448-B285-54D66422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12" y="2034357"/>
            <a:ext cx="9537175" cy="15442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AD0FA3-431D-656C-751F-4A5127B15CB5}"/>
              </a:ext>
            </a:extLst>
          </p:cNvPr>
          <p:cNvSpPr txBox="1"/>
          <p:nvPr/>
        </p:nvSpPr>
        <p:spPr>
          <a:xfrm>
            <a:off x="987013" y="3578575"/>
            <a:ext cx="10607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sites are categorized as inside the promoter, inside the 5’-UTR region, inside the gene body and inside the 3’-UTR region. Then the significant DMPs can be marked with their related genes.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AC9FC-6C41-8F26-DB9D-D4DCEA3D858B}"/>
              </a:ext>
            </a:extLst>
          </p:cNvPr>
          <p:cNvSpPr txBox="1"/>
          <p:nvPr/>
        </p:nvSpPr>
        <p:spPr>
          <a:xfrm>
            <a:off x="987013" y="4270857"/>
            <a:ext cx="10741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Illumina 450K array, the numbers of </a:t>
            </a:r>
            <a:r>
              <a:rPr lang="en-US" sz="2000" dirty="0" err="1"/>
              <a:t>CpGs</a:t>
            </a:r>
            <a:r>
              <a:rPr lang="en-US" sz="2000" dirty="0"/>
              <a:t> associated with each gene ranges largely </a:t>
            </a:r>
            <a:r>
              <a:rPr lang="en-US" sz="2000" b="1" dirty="0"/>
              <a:t>from 1 to 1299</a:t>
            </a:r>
            <a:r>
              <a:rPr lang="en-US" sz="2000" dirty="0"/>
              <a:t>. Genes with larger numbers of probes are more likely to have significant differentially methylated </a:t>
            </a:r>
            <a:r>
              <a:rPr lang="en-US" sz="2000" dirty="0" err="1"/>
              <a:t>CpGs</a:t>
            </a:r>
            <a:r>
              <a:rPr lang="en-US" sz="200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2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695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Georgia</vt:lpstr>
      <vt:lpstr>Office Theme</vt:lpstr>
      <vt:lpstr>TCGA Database_DMR_Breast Cancer  (Tumor_Normal Tissue)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THI TUONG VI</dc:creator>
  <cp:lastModifiedBy>VAN THI TUONG VI</cp:lastModifiedBy>
  <cp:revision>1</cp:revision>
  <dcterms:created xsi:type="dcterms:W3CDTF">2024-06-16T16:58:59Z</dcterms:created>
  <dcterms:modified xsi:type="dcterms:W3CDTF">2024-06-17T05:03:14Z</dcterms:modified>
</cp:coreProperties>
</file>