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71" r:id="rId3"/>
    <p:sldId id="281" r:id="rId4"/>
    <p:sldId id="282" r:id="rId5"/>
    <p:sldId id="283" r:id="rId6"/>
    <p:sldId id="280" r:id="rId7"/>
    <p:sldId id="272" r:id="rId8"/>
    <p:sldId id="273" r:id="rId9"/>
    <p:sldId id="287" r:id="rId10"/>
    <p:sldId id="288" r:id="rId11"/>
    <p:sldId id="289" r:id="rId12"/>
    <p:sldId id="290" r:id="rId13"/>
    <p:sldId id="291" r:id="rId14"/>
    <p:sldId id="292" r:id="rId15"/>
    <p:sldId id="293" r:id="rId16"/>
    <p:sldId id="294" r:id="rId17"/>
    <p:sldId id="295" r:id="rId18"/>
    <p:sldId id="296" r:id="rId19"/>
    <p:sldId id="297" r:id="rId20"/>
    <p:sldId id="285" r:id="rId21"/>
    <p:sldId id="286"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33" autoAdjust="0"/>
  </p:normalViewPr>
  <p:slideViewPr>
    <p:cSldViewPr>
      <p:cViewPr>
        <p:scale>
          <a:sx n="84" d="100"/>
          <a:sy n="84" d="100"/>
        </p:scale>
        <p:origin x="-882" y="456"/>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A58CC-51FF-4F66-B519-1472103A031D}" type="datetimeFigureOut">
              <a:rPr lang="en-US" smtClean="0"/>
              <a:pPr/>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1944B-4A2A-41EA-B87F-21033755D368}" type="slidenum">
              <a:rPr lang="en-US" smtClean="0"/>
              <a:pPr/>
              <a:t>‹#›</a:t>
            </a:fld>
            <a:endParaRPr lang="en-US"/>
          </a:p>
        </p:txBody>
      </p:sp>
    </p:spTree>
    <p:extLst>
      <p:ext uri="{BB962C8B-B14F-4D97-AF65-F5344CB8AC3E}">
        <p14:creationId xmlns:p14="http://schemas.microsoft.com/office/powerpoint/2010/main" val="328936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Programming with </a:t>
            </a:r>
            <a:r>
              <a:rPr lang="en-US" baseline="0" smtClean="0"/>
              <a:t>C </a:t>
            </a:r>
            <a:r>
              <a:rPr lang="en-US" baseline="0" smtClean="0"/>
              <a:t>language.</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6,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r>
              <a:rPr lang="vi-VN" dirty="0" smtClean="0"/>
              <a:t>- Hiểu và sử dụng</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mảng</a:t>
            </a:r>
            <a:endParaRPr lang="vi-VN" dirty="0" smtClean="0"/>
          </a:p>
          <a:p>
            <a:pPr>
              <a:buFontTx/>
              <a:buChar char="-"/>
            </a:pPr>
            <a:r>
              <a:rPr lang="en-US" dirty="0" smtClean="0"/>
              <a:t> </a:t>
            </a:r>
            <a:r>
              <a:rPr lang="en-US" dirty="0" err="1" smtClean="0"/>
              <a:t>Làm</a:t>
            </a:r>
            <a:r>
              <a:rPr lang="en-US" baseline="0" dirty="0" smtClean="0"/>
              <a:t> </a:t>
            </a:r>
            <a:r>
              <a:rPr lang="en-US" baseline="0" dirty="0" err="1" smtClean="0"/>
              <a:t>việc</a:t>
            </a:r>
            <a:r>
              <a:rPr lang="en-US" baseline="0" dirty="0" smtClean="0"/>
              <a:t> </a:t>
            </a:r>
            <a:r>
              <a:rPr lang="en-US" baseline="0" dirty="0" err="1" smtClean="0"/>
              <a:t>với</a:t>
            </a:r>
            <a:r>
              <a:rPr lang="en-US" baseline="0" dirty="0" smtClean="0"/>
              <a:t> </a:t>
            </a:r>
            <a:r>
              <a:rPr lang="en-US" baseline="0" dirty="0" err="1" smtClean="0"/>
              <a:t>mảng</a:t>
            </a:r>
            <a:r>
              <a:rPr lang="en-US" baseline="0" dirty="0" smtClean="0"/>
              <a:t> 2 </a:t>
            </a:r>
            <a:r>
              <a:rPr lang="en-US" baseline="0" dirty="0" err="1" smtClean="0"/>
              <a:t>chiều</a:t>
            </a:r>
            <a:endParaRPr lang="en-US" baseline="0" dirty="0" smtClean="0"/>
          </a:p>
          <a:p>
            <a:pPr>
              <a:buFontTx/>
              <a:buChar char="-"/>
            </a:pPr>
            <a:r>
              <a:rPr lang="en-US" baseline="0" dirty="0" smtClean="0"/>
              <a:t> </a:t>
            </a:r>
            <a:r>
              <a:rPr lang="en-US" baseline="0" dirty="0" err="1" smtClean="0"/>
              <a:t>Làm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mảng</a:t>
            </a:r>
            <a:r>
              <a:rPr lang="en-US" baseline="0" dirty="0" smtClean="0"/>
              <a:t> 1 </a:t>
            </a:r>
            <a:r>
              <a:rPr lang="en-US" baseline="0" dirty="0" err="1" smtClean="0"/>
              <a:t>chiều</a:t>
            </a:r>
            <a:r>
              <a:rPr lang="en-US" baseline="0" dirty="0" smtClean="0"/>
              <a:t> </a:t>
            </a:r>
            <a:r>
              <a:rPr lang="en-US" baseline="0" dirty="0" err="1" smtClean="0"/>
              <a:t>và</a:t>
            </a:r>
            <a:r>
              <a:rPr lang="en-US" baseline="0" dirty="0" smtClean="0"/>
              <a:t> 2 </a:t>
            </a:r>
            <a:r>
              <a:rPr lang="en-US" baseline="0" dirty="0" err="1" smtClean="0"/>
              <a:t>chiều</a:t>
            </a:r>
            <a:r>
              <a:rPr lang="en-US" baseline="0" dirty="0" smtClean="0"/>
              <a:t>.</a:t>
            </a:r>
            <a:endParaRPr lang="en-US" dirty="0" smtClean="0"/>
          </a:p>
          <a:p>
            <a:pPr>
              <a:spcBef>
                <a:spcPct val="0"/>
              </a:spcBef>
            </a:pPr>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7,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ề</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pPr>
              <a:buFontTx/>
              <a:buChar char="-"/>
            </a:pP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collections </a:t>
            </a:r>
            <a:r>
              <a:rPr lang="en-US" baseline="0" dirty="0" err="1" smtClean="0"/>
              <a:t>và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cơ</a:t>
            </a:r>
            <a:r>
              <a:rPr lang="en-US" baseline="0" dirty="0" smtClean="0"/>
              <a:t> </a:t>
            </a:r>
            <a:r>
              <a:rPr lang="en-US" baseline="0" dirty="0" err="1" smtClean="0"/>
              <a:t>bản</a:t>
            </a:r>
            <a:endParaRPr lang="en-US" baseline="0" dirty="0" smtClean="0"/>
          </a:p>
          <a:p>
            <a:pPr>
              <a:buFontTx/>
              <a:buChar char="-"/>
            </a:pP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nâng</a:t>
            </a:r>
            <a:r>
              <a:rPr lang="en-US" baseline="0" dirty="0" smtClean="0"/>
              <a:t> </a:t>
            </a:r>
            <a:r>
              <a:rPr lang="en-US" baseline="0" dirty="0" err="1" smtClean="0"/>
              <a:t>cao</a:t>
            </a:r>
            <a:endParaRPr lang="en-US" dirty="0" smtClean="0"/>
          </a:p>
          <a:p>
            <a:pPr>
              <a:spcBef>
                <a:spcPct val="0"/>
              </a:spcBef>
            </a:pPr>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8,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Hiểu v</a:t>
            </a:r>
            <a:r>
              <a:rPr lang="en-US" dirty="0" smtClean="0"/>
              <a:t>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a:t>
            </a:r>
            <a:r>
              <a:rPr lang="en-US" baseline="0" dirty="0" err="1" smtClean="0"/>
              <a:t>dụng</a:t>
            </a:r>
            <a:r>
              <a:rPr lang="en-US" baseline="0" dirty="0" smtClean="0"/>
              <a:t>.</a:t>
            </a:r>
          </a:p>
          <a:p>
            <a:pPr>
              <a:buFontTx/>
              <a:buChar char="-"/>
            </a:pPr>
            <a:endParaRPr lang="en-US" baseline="0" dirty="0" smtClean="0"/>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9,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ề</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dạng</a:t>
            </a:r>
            <a:r>
              <a:rPr lang="en-US" baseline="0" dirty="0" smtClean="0"/>
              <a:t> Structure</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mảng</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Structures.</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con </a:t>
            </a:r>
            <a:r>
              <a:rPr lang="en-US" baseline="0" dirty="0" err="1" smtClean="0"/>
              <a:t>trỏ</a:t>
            </a:r>
            <a:r>
              <a:rPr lang="en-US" baseline="0" dirty="0" smtClean="0"/>
              <a:t> </a:t>
            </a:r>
            <a:r>
              <a:rPr lang="en-US" baseline="0" dirty="0" err="1" smtClean="0"/>
              <a:t>tới</a:t>
            </a:r>
            <a:r>
              <a:rPr lang="en-US" baseline="0" dirty="0" smtClean="0"/>
              <a:t> Structure.</a:t>
            </a:r>
          </a:p>
          <a:p>
            <a:endParaRPr lang="en-US" dirty="0" smtClean="0"/>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10,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ề</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Stream </a:t>
            </a:r>
            <a:r>
              <a:rPr lang="en-US" baseline="0" dirty="0" err="1" smtClean="0"/>
              <a:t>và</a:t>
            </a:r>
            <a:r>
              <a:rPr lang="en-US" baseline="0" dirty="0" smtClean="0"/>
              <a:t> File </a:t>
            </a:r>
            <a:r>
              <a:rPr lang="en-US" baseline="0" dirty="0" err="1" smtClean="0"/>
              <a:t>dữ</a:t>
            </a:r>
            <a:r>
              <a:rPr lang="en-US" baseline="0" dirty="0" smtClean="0"/>
              <a:t> </a:t>
            </a:r>
            <a:r>
              <a:rPr lang="en-US" baseline="0" dirty="0" err="1" smtClean="0"/>
              <a:t>liệu</a:t>
            </a:r>
            <a:endParaRPr lang="en-US" baseline="0" dirty="0" smtClean="0"/>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với</a:t>
            </a:r>
            <a:r>
              <a:rPr lang="en-US" baseline="0" dirty="0" smtClean="0"/>
              <a:t> file.</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con </a:t>
            </a:r>
            <a:r>
              <a:rPr lang="en-US" baseline="0" dirty="0" err="1" smtClean="0"/>
              <a:t>trỏ</a:t>
            </a:r>
            <a:r>
              <a:rPr lang="en-US" baseline="0" dirty="0" smtClean="0"/>
              <a:t> file.</a:t>
            </a:r>
          </a:p>
        </p:txBody>
      </p:sp>
      <p:sp>
        <p:nvSpPr>
          <p:cNvPr id="4" name="Slide Number Placeholder 3"/>
          <p:cNvSpPr>
            <a:spLocks noGrp="1"/>
          </p:cNvSpPr>
          <p:nvPr>
            <p:ph type="sldNum" sz="quarter" idx="10"/>
          </p:nvPr>
        </p:nvSpPr>
        <p:spPr/>
        <p:txBody>
          <a:bodyPr/>
          <a:lstStyle/>
          <a:p>
            <a:fld id="{A371944B-4A2A-41EA-B87F-21033755D36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11,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a:t>
            </a:r>
            <a:r>
              <a:rPr lang="en-US" dirty="0" err="1" smtClean="0"/>
              <a:t>về</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Debug </a:t>
            </a:r>
            <a:r>
              <a:rPr lang="en-US" baseline="0" dirty="0" err="1" smtClean="0"/>
              <a:t>trong</a:t>
            </a:r>
            <a:r>
              <a:rPr lang="en-US" baseline="0" dirty="0" smtClean="0"/>
              <a:t> Visual Studio.</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breakpoints, Watches </a:t>
            </a:r>
            <a:r>
              <a:rPr lang="en-US" baseline="0" dirty="0" err="1" smtClean="0"/>
              <a:t>và</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trình</a:t>
            </a:r>
            <a:r>
              <a:rPr lang="en-US" baseline="0" dirty="0" smtClean="0"/>
              <a:t> debugger.</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cho</a:t>
            </a:r>
            <a:r>
              <a:rPr lang="en-US" baseline="0" dirty="0" smtClean="0"/>
              <a:t> breakpoint </a:t>
            </a:r>
            <a:r>
              <a:rPr lang="en-US" baseline="0" dirty="0" err="1" smtClean="0"/>
              <a:t>bao</a:t>
            </a:r>
            <a:r>
              <a:rPr lang="en-US" baseline="0" dirty="0" smtClean="0"/>
              <a:t> </a:t>
            </a:r>
            <a:r>
              <a:rPr lang="en-US" baseline="0" dirty="0" err="1" smtClean="0"/>
              <a:t>gồm</a:t>
            </a:r>
            <a:r>
              <a:rPr lang="en-US" baseline="0" dirty="0" smtClean="0"/>
              <a:t> Conditions </a:t>
            </a:r>
            <a:r>
              <a:rPr lang="en-US" baseline="0" dirty="0" err="1" smtClean="0"/>
              <a:t>và</a:t>
            </a:r>
            <a:r>
              <a:rPr lang="en-US" baseline="0" dirty="0" smtClean="0"/>
              <a:t> Hit counts.</a:t>
            </a:r>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12,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ề con </a:t>
            </a:r>
            <a:r>
              <a:rPr lang="en-US" dirty="0" err="1" smtClean="0"/>
              <a:t>trỏ</a:t>
            </a:r>
            <a:r>
              <a:rPr lang="en-US" baseline="0" dirty="0" smtClean="0"/>
              <a:t> </a:t>
            </a:r>
            <a:r>
              <a:rPr lang="en-US" baseline="0" dirty="0" err="1" smtClean="0"/>
              <a:t>cấp</a:t>
            </a:r>
            <a:r>
              <a:rPr lang="en-US" baseline="0" dirty="0" smtClean="0"/>
              <a:t> 2</a:t>
            </a:r>
          </a:p>
          <a:p>
            <a:pPr>
              <a:buFontTx/>
              <a:buChar char="-"/>
            </a:pPr>
            <a:r>
              <a:rPr lang="en-US" baseline="0" dirty="0" err="1" smtClean="0"/>
              <a:t>Sử</a:t>
            </a:r>
            <a:r>
              <a:rPr lang="en-US" baseline="0" dirty="0" smtClean="0"/>
              <a:t> </a:t>
            </a:r>
            <a:r>
              <a:rPr lang="en-US" baseline="0" dirty="0" err="1" smtClean="0"/>
              <a:t>dụng</a:t>
            </a:r>
            <a:r>
              <a:rPr lang="en-US" baseline="0" dirty="0" smtClean="0"/>
              <a:t> con </a:t>
            </a:r>
            <a:r>
              <a:rPr lang="en-US" baseline="0" dirty="0" err="1" smtClean="0"/>
              <a:t>trỏ</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mảng</a:t>
            </a:r>
            <a:r>
              <a:rPr lang="en-US" baseline="0" dirty="0" smtClean="0"/>
              <a:t> </a:t>
            </a:r>
            <a:r>
              <a:rPr lang="en-US" baseline="0" dirty="0" err="1" smtClean="0"/>
              <a:t>nhiều</a:t>
            </a:r>
            <a:r>
              <a:rPr lang="en-US" baseline="0" dirty="0" smtClean="0"/>
              <a:t> </a:t>
            </a:r>
            <a:r>
              <a:rPr lang="en-US" baseline="0" dirty="0" err="1" smtClean="0"/>
              <a:t>chiều</a:t>
            </a:r>
            <a:endParaRPr lang="en-US" baseline="0" dirty="0" smtClean="0"/>
          </a:p>
          <a:p>
            <a:pPr>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mảng</a:t>
            </a:r>
            <a:r>
              <a:rPr lang="en-US" baseline="0" dirty="0" smtClean="0"/>
              <a:t> </a:t>
            </a:r>
            <a:r>
              <a:rPr lang="en-US" baseline="0" dirty="0" err="1" smtClean="0"/>
              <a:t>của</a:t>
            </a:r>
            <a:r>
              <a:rPr lang="en-US" baseline="0" dirty="0" smtClean="0"/>
              <a:t> </a:t>
            </a:r>
            <a:r>
              <a:rPr lang="en-US" baseline="0" dirty="0" err="1" smtClean="0"/>
              <a:t>những</a:t>
            </a:r>
            <a:r>
              <a:rPr lang="en-US" baseline="0" dirty="0" smtClean="0"/>
              <a:t> con </a:t>
            </a:r>
            <a:r>
              <a:rPr lang="en-US" baseline="0" dirty="0" err="1" smtClean="0"/>
              <a:t>trỏ</a:t>
            </a:r>
            <a:endParaRPr lang="en-US" baseline="0" dirty="0" smtClean="0"/>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con </a:t>
            </a:r>
            <a:r>
              <a:rPr lang="en-US" baseline="0" dirty="0" err="1" smtClean="0"/>
              <a:t>trỏ</a:t>
            </a:r>
            <a:r>
              <a:rPr lang="en-US" baseline="0" dirty="0" smtClean="0"/>
              <a:t> </a:t>
            </a:r>
            <a:r>
              <a:rPr lang="en-US" baseline="0" dirty="0" err="1" smtClean="0"/>
              <a:t>hàm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13,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ề</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file </a:t>
            </a:r>
            <a:r>
              <a:rPr lang="en-US" baseline="0" dirty="0" err="1" smtClean="0"/>
              <a:t>trong</a:t>
            </a:r>
            <a:r>
              <a:rPr lang="en-US" baseline="0" dirty="0" smtClean="0"/>
              <a:t> project</a:t>
            </a:r>
          </a:p>
          <a:p>
            <a:pPr>
              <a:buFontTx/>
              <a:buChar char="-"/>
            </a:pP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comments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khi</a:t>
            </a:r>
            <a:r>
              <a:rPr lang="en-US" baseline="0" dirty="0" smtClean="0"/>
              <a:t> tạo file </a:t>
            </a:r>
            <a:r>
              <a:rPr lang="en-US" baseline="0" dirty="0" err="1" smtClean="0"/>
              <a:t>chứa</a:t>
            </a:r>
            <a:r>
              <a:rPr lang="en-US" baseline="0" dirty="0" smtClean="0"/>
              <a:t> source code </a:t>
            </a:r>
            <a:r>
              <a:rPr lang="en-US" baseline="0" dirty="0" err="1" smtClean="0"/>
              <a:t>mới</a:t>
            </a:r>
            <a:endParaRPr lang="en-US" baseline="0" dirty="0" smtClean="0"/>
          </a:p>
          <a:p>
            <a:pPr>
              <a:buFontTx/>
              <a:buChar char="-"/>
            </a:pP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quy</a:t>
            </a:r>
            <a:r>
              <a:rPr lang="en-US" baseline="0" dirty="0" smtClean="0"/>
              <a:t> </a:t>
            </a:r>
            <a:r>
              <a:rPr lang="en-US" baseline="0" dirty="0" err="1" smtClean="0"/>
              <a:t>cách</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a:t>
            </a:r>
            <a:r>
              <a:rPr lang="en-US" baseline="0" dirty="0" err="1" smtClean="0"/>
              <a:t>biến</a:t>
            </a:r>
            <a:r>
              <a:rPr lang="en-US" baseline="0" dirty="0" smtClean="0"/>
              <a:t>, </a:t>
            </a:r>
            <a:r>
              <a:rPr lang="en-US" baseline="0" dirty="0" err="1" smtClean="0"/>
              <a:t>tên</a:t>
            </a:r>
            <a:r>
              <a:rPr lang="en-US" baseline="0" dirty="0" smtClean="0"/>
              <a:t> </a:t>
            </a:r>
            <a:r>
              <a:rPr lang="en-US" baseline="0" dirty="0" err="1" smtClean="0"/>
              <a:t>hàm</a:t>
            </a:r>
            <a:r>
              <a:rPr lang="en-US" baseline="0" dirty="0" smtClean="0"/>
              <a:t> </a:t>
            </a:r>
            <a:r>
              <a:rPr lang="en-US" baseline="0" dirty="0" err="1" smtClean="0"/>
              <a:t>đúng</a:t>
            </a:r>
            <a:endParaRPr lang="en-US" baseline="0" dirty="0" smtClean="0"/>
          </a:p>
          <a:p>
            <a:pPr>
              <a:buFontTx/>
              <a:buChar char="-"/>
            </a:pPr>
            <a:r>
              <a:rPr lang="en-US" baseline="0" dirty="0" err="1" smtClean="0"/>
              <a:t>Hiểu</a:t>
            </a:r>
            <a:r>
              <a:rPr lang="en-US" baseline="0" dirty="0" smtClean="0"/>
              <a:t> </a:t>
            </a:r>
            <a:r>
              <a:rPr lang="en-US" baseline="0" dirty="0" err="1" smtClean="0"/>
              <a:t>về</a:t>
            </a:r>
            <a:r>
              <a:rPr lang="en-US" baseline="0" dirty="0" smtClean="0"/>
              <a:t> format code </a:t>
            </a:r>
            <a:r>
              <a:rPr lang="en-US" baseline="0" dirty="0" err="1" smtClean="0"/>
              <a:t>tốt</a:t>
            </a:r>
            <a:r>
              <a:rPr lang="en-US" baseline="0" dirty="0" smtClean="0"/>
              <a:t> </a:t>
            </a:r>
            <a:r>
              <a:rPr lang="en-US" baseline="0" dirty="0" err="1" smtClean="0"/>
              <a:t>và</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hợp</a:t>
            </a:r>
            <a:r>
              <a:rPr lang="en-US" baseline="0" dirty="0" smtClean="0"/>
              <a:t> </a:t>
            </a:r>
            <a:r>
              <a:rPr lang="en-US" baseline="0" dirty="0" err="1" smtClean="0"/>
              <a:t>lý</a:t>
            </a:r>
            <a:r>
              <a:rPr lang="en-US" baseline="0" dirty="0" smtClean="0"/>
              <a:t>.</a:t>
            </a:r>
          </a:p>
          <a:p>
            <a:pPr>
              <a:spcBef>
                <a:spcPct val="0"/>
              </a:spcBef>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rgbClr val="000000"/>
                </a:solidFill>
                <a:latin typeface="Times New Roman" panose="02020603050405020304" pitchFamily="18" charset="0"/>
              </a:rPr>
              <a:t>Như vậy để hoàn thành tốt được yêu cầu bài học thì về phía người học:</a:t>
            </a:r>
          </a:p>
          <a:p>
            <a:r>
              <a:rPr lang="vi-VN" sz="1200" dirty="0" smtClean="0">
                <a:solidFill>
                  <a:srgbClr val="000000"/>
                </a:solidFill>
                <a:latin typeface="Times New Roman" panose="02020603050405020304" pitchFamily="18" charset="0"/>
              </a:rPr>
              <a:t>Các bạn phải xem đầy đủ các bài giảng</a:t>
            </a:r>
            <a:r>
              <a:rPr lang="en-US" sz="1200" dirty="0" smtClean="0">
                <a:solidFill>
                  <a:srgbClr val="000000"/>
                </a:solidFill>
                <a:latin typeface="Times New Roman" panose="02020603050405020304" pitchFamily="18" charset="0"/>
              </a:rPr>
              <a:t>,</a:t>
            </a:r>
            <a:r>
              <a:rPr lang="vi-VN" sz="1200" dirty="0" smtClean="0">
                <a:solidFill>
                  <a:srgbClr val="000000"/>
                </a:solidFill>
                <a:latin typeface="Times New Roman" panose="02020603050405020304" pitchFamily="18" charset="0"/>
              </a:rPr>
              <a:t> </a:t>
            </a:r>
            <a:r>
              <a:rPr lang="en-US" sz="1200" dirty="0" smtClean="0">
                <a:solidFill>
                  <a:srgbClr val="000000"/>
                </a:solidFill>
                <a:latin typeface="Times New Roman" panose="02020603050405020304" pitchFamily="18" charset="0"/>
              </a:rPr>
              <a:t>c</a:t>
            </a:r>
            <a:r>
              <a:rPr lang="vi-VN" sz="1200" dirty="0" smtClean="0">
                <a:solidFill>
                  <a:srgbClr val="000000"/>
                </a:solidFill>
                <a:latin typeface="Times New Roman" panose="02020603050405020304" pitchFamily="18" charset="0"/>
              </a:rPr>
              <a:t>ác tài liệu và ví dụ minh họa mà giảng viên cung cấp trong gần Resource, làm các bài tập, hoàn thiện các bài quiz. và Phải hoàn thành được bài thi cuối cùng.</a:t>
            </a:r>
            <a:endParaRPr lang="en-US" dirty="0" smtClean="0"/>
          </a:p>
          <a:p>
            <a:pPr>
              <a:spcBef>
                <a:spcPct val="0"/>
              </a:spcBef>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solidFill>
                  <a:srgbClr val="000000"/>
                </a:solidFill>
              </a:rPr>
              <a:t>Tóm</a:t>
            </a:r>
            <a:r>
              <a:rPr lang="en-US" sz="1200" dirty="0" smtClean="0">
                <a:solidFill>
                  <a:srgbClr val="000000"/>
                </a:solidFill>
              </a:rPr>
              <a:t> </a:t>
            </a:r>
            <a:r>
              <a:rPr lang="en-US" sz="1200" dirty="0" err="1" smtClean="0">
                <a:solidFill>
                  <a:srgbClr val="000000"/>
                </a:solidFill>
              </a:rPr>
              <a:t>lại</a:t>
            </a:r>
            <a:r>
              <a:rPr lang="en-US" sz="1200" dirty="0" smtClean="0">
                <a:solidFill>
                  <a:srgbClr val="000000"/>
                </a:solidFill>
              </a:rPr>
              <a:t>:</a:t>
            </a:r>
          </a:p>
          <a:p>
            <a:pPr marL="0" indent="0">
              <a:buFontTx/>
              <a:buChar char="-"/>
            </a:pPr>
            <a:r>
              <a:rPr lang="en-US" sz="1200" dirty="0" smtClean="0">
                <a:solidFill>
                  <a:srgbClr val="000000"/>
                </a:solidFill>
              </a:rPr>
              <a:t> </a:t>
            </a:r>
            <a:r>
              <a:rPr lang="en-US" sz="1200" dirty="0" err="1" smtClean="0">
                <a:solidFill>
                  <a:srgbClr val="000000"/>
                </a:solidFill>
              </a:rPr>
              <a:t>Sau</a:t>
            </a:r>
            <a:r>
              <a:rPr lang="en-US" sz="1200" dirty="0" smtClean="0">
                <a:solidFill>
                  <a:srgbClr val="000000"/>
                </a:solidFill>
              </a:rPr>
              <a:t> </a:t>
            </a:r>
            <a:r>
              <a:rPr lang="en-US" sz="1200" dirty="0" err="1" smtClean="0">
                <a:solidFill>
                  <a:srgbClr val="000000"/>
                </a:solidFill>
              </a:rPr>
              <a:t>phần</a:t>
            </a:r>
            <a:r>
              <a:rPr lang="en-US" sz="1200" dirty="0" smtClean="0">
                <a:solidFill>
                  <a:srgbClr val="000000"/>
                </a:solidFill>
              </a:rPr>
              <a:t> </a:t>
            </a:r>
            <a:r>
              <a:rPr lang="en-US" sz="1200" dirty="0" err="1" smtClean="0">
                <a:solidFill>
                  <a:srgbClr val="000000"/>
                </a:solidFill>
              </a:rPr>
              <a:t>giới</a:t>
            </a:r>
            <a:r>
              <a:rPr lang="en-US" sz="1200" dirty="0" smtClean="0">
                <a:solidFill>
                  <a:srgbClr val="000000"/>
                </a:solidFill>
              </a:rPr>
              <a:t> </a:t>
            </a:r>
            <a:r>
              <a:rPr lang="en-US" sz="1200" dirty="0" err="1" smtClean="0">
                <a:solidFill>
                  <a:srgbClr val="000000"/>
                </a:solidFill>
              </a:rPr>
              <a:t>thiệu</a:t>
            </a:r>
            <a:r>
              <a:rPr lang="en-US" sz="1200" dirty="0" smtClean="0">
                <a:solidFill>
                  <a:srgbClr val="000000"/>
                </a:solidFill>
              </a:rPr>
              <a:t> </a:t>
            </a:r>
            <a:r>
              <a:rPr lang="en-US" sz="1200" dirty="0" err="1" smtClean="0">
                <a:solidFill>
                  <a:srgbClr val="000000"/>
                </a:solidFill>
              </a:rPr>
              <a:t>các</a:t>
            </a:r>
            <a:r>
              <a:rPr lang="en-US" sz="1200" dirty="0" smtClean="0">
                <a:solidFill>
                  <a:srgbClr val="000000"/>
                </a:solidFill>
              </a:rPr>
              <a:t> </a:t>
            </a:r>
            <a:r>
              <a:rPr lang="en-US" sz="1200" dirty="0" err="1" smtClean="0">
                <a:solidFill>
                  <a:srgbClr val="000000"/>
                </a:solidFill>
              </a:rPr>
              <a:t>bạn</a:t>
            </a:r>
            <a:r>
              <a:rPr lang="en-US" sz="1200" dirty="0" smtClean="0">
                <a:solidFill>
                  <a:srgbClr val="000000"/>
                </a:solidFill>
              </a:rPr>
              <a:t> </a:t>
            </a:r>
            <a:r>
              <a:rPr lang="en-US" sz="1200" kern="1200" dirty="0" err="1" smtClean="0">
                <a:solidFill>
                  <a:srgbClr val="000000"/>
                </a:solidFill>
                <a:latin typeface="Times New Roman" panose="02020603050405020304" pitchFamily="18" charset="0"/>
                <a:ea typeface="+mn-ea"/>
                <a:cs typeface="+mn-cs"/>
              </a:rPr>
              <a:t>đã</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hiểu</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về</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tổng</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quan</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khóa</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học</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và</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cấu</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trúc</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của</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khóa</a:t>
            </a: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học</a:t>
            </a:r>
            <a:r>
              <a:rPr lang="en-US" sz="1200" kern="1200" dirty="0" smtClean="0">
                <a:solidFill>
                  <a:srgbClr val="000000"/>
                </a:solidFill>
                <a:latin typeface="Times New Roman" panose="02020603050405020304" pitchFamily="18" charset="0"/>
                <a:ea typeface="+mn-ea"/>
                <a:cs typeface="+mn-cs"/>
              </a:rPr>
              <a:t>. </a:t>
            </a:r>
          </a:p>
          <a:p>
            <a:pPr marL="0" indent="0">
              <a:buFontTx/>
              <a:buChar char="-"/>
            </a:pPr>
            <a:r>
              <a:rPr lang="en-US" sz="1200" kern="1200" dirty="0" smtClean="0">
                <a:solidFill>
                  <a:srgbClr val="000000"/>
                </a:solidFill>
                <a:latin typeface="Times New Roman" panose="02020603050405020304" pitchFamily="18" charset="0"/>
                <a:ea typeface="+mn-ea"/>
                <a:cs typeface="+mn-cs"/>
              </a:rPr>
              <a:t> </a:t>
            </a:r>
            <a:r>
              <a:rPr lang="en-US" sz="1200" kern="1200" dirty="0" err="1" smtClean="0">
                <a:solidFill>
                  <a:srgbClr val="000000"/>
                </a:solidFill>
                <a:latin typeface="Times New Roman" panose="02020603050405020304" pitchFamily="18" charset="0"/>
                <a:ea typeface="+mn-ea"/>
                <a:cs typeface="+mn-cs"/>
              </a:rPr>
              <a:t>Nội</a:t>
            </a:r>
            <a:r>
              <a:rPr lang="en-US" sz="1200" kern="1200" baseline="0" dirty="0" smtClean="0">
                <a:solidFill>
                  <a:srgbClr val="000000"/>
                </a:solidFill>
                <a:latin typeface="Times New Roman" panose="02020603050405020304" pitchFamily="18" charset="0"/>
                <a:ea typeface="+mn-ea"/>
                <a:cs typeface="+mn-cs"/>
              </a:rPr>
              <a:t> dung </a:t>
            </a:r>
            <a:r>
              <a:rPr lang="en-US" sz="1200" kern="1200" baseline="0" dirty="0" err="1" smtClean="0">
                <a:solidFill>
                  <a:srgbClr val="000000"/>
                </a:solidFill>
                <a:latin typeface="Times New Roman" panose="02020603050405020304" pitchFamily="18" charset="0"/>
                <a:ea typeface="+mn-ea"/>
                <a:cs typeface="+mn-cs"/>
              </a:rPr>
              <a:t>các</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bạn</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sẽ</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nắm</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được</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hoặc</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thực</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hành</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được</a:t>
            </a:r>
            <a:r>
              <a:rPr lang="en-US" sz="1200" kern="1200" baseline="0" dirty="0" smtClean="0">
                <a:solidFill>
                  <a:srgbClr val="000000"/>
                </a:solidFill>
                <a:latin typeface="Times New Roman" panose="02020603050405020304" pitchFamily="18" charset="0"/>
                <a:ea typeface="+mn-ea"/>
                <a:cs typeface="+mn-cs"/>
              </a:rPr>
              <a:t> qua </a:t>
            </a:r>
            <a:r>
              <a:rPr lang="en-US" sz="1200" kern="1200" baseline="0" dirty="0" err="1" smtClean="0">
                <a:solidFill>
                  <a:srgbClr val="000000"/>
                </a:solidFill>
                <a:latin typeface="Times New Roman" panose="02020603050405020304" pitchFamily="18" charset="0"/>
                <a:ea typeface="+mn-ea"/>
                <a:cs typeface="+mn-cs"/>
              </a:rPr>
              <a:t>từng</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bài</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học</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và</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nhiệm</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vụcủa</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học</a:t>
            </a:r>
            <a:r>
              <a:rPr lang="en-US" sz="1200" kern="1200" baseline="0" dirty="0" smtClean="0">
                <a:solidFill>
                  <a:srgbClr val="000000"/>
                </a:solidFill>
                <a:latin typeface="Times New Roman" panose="02020603050405020304" pitchFamily="18" charset="0"/>
                <a:ea typeface="+mn-ea"/>
                <a:cs typeface="+mn-cs"/>
              </a:rPr>
              <a:t> </a:t>
            </a:r>
            <a:r>
              <a:rPr lang="en-US" sz="1200" kern="1200" baseline="0" dirty="0" err="1" smtClean="0">
                <a:solidFill>
                  <a:srgbClr val="000000"/>
                </a:solidFill>
                <a:latin typeface="Times New Roman" panose="02020603050405020304" pitchFamily="18" charset="0"/>
                <a:ea typeface="+mn-ea"/>
                <a:cs typeface="+mn-cs"/>
              </a:rPr>
              <a:t>viên</a:t>
            </a:r>
            <a:r>
              <a:rPr lang="en-US" sz="1200" kern="1200" baseline="0" dirty="0" smtClean="0">
                <a:solidFill>
                  <a:srgbClr val="000000"/>
                </a:solidFill>
                <a:latin typeface="Times New Roman" panose="02020603050405020304" pitchFamily="18" charset="0"/>
                <a:ea typeface="+mn-ea"/>
                <a:cs typeface="+mn-cs"/>
              </a:rPr>
              <a:t>.</a:t>
            </a:r>
            <a:endParaRPr lang="en-US" sz="1200" kern="1200" dirty="0" smtClean="0">
              <a:solidFill>
                <a:srgbClr val="000000"/>
              </a:solidFill>
              <a:latin typeface="Times New Roman" panose="02020603050405020304" pitchFamily="18" charset="0"/>
              <a:ea typeface="+mn-ea"/>
              <a:cs typeface="+mn-cs"/>
            </a:endParaRPr>
          </a:p>
          <a:p>
            <a:pPr>
              <a:buFontTx/>
              <a:buChar char="-"/>
            </a:pPr>
            <a:r>
              <a:rPr lang="vi-VN" sz="1200" kern="1200" dirty="0" smtClean="0">
                <a:solidFill>
                  <a:srgbClr val="000000"/>
                </a:solidFill>
                <a:latin typeface="Times New Roman" panose="02020603050405020304" pitchFamily="18" charset="0"/>
                <a:ea typeface="+mn-ea"/>
                <a:cs typeface="+mn-cs"/>
              </a:rPr>
              <a:t> Các bạn cũng đã nắm được các yêu cầu để các bạn có thể hoàn thành tốt khóa học. Chúc các bạn thành công với khóa học này.</a:t>
            </a:r>
            <a:endParaRPr lang="en-US" dirty="0"/>
          </a:p>
        </p:txBody>
      </p:sp>
      <p:sp>
        <p:nvSpPr>
          <p:cNvPr id="4" name="Slide Number Placeholder 3"/>
          <p:cNvSpPr>
            <a:spLocks noGrp="1"/>
          </p:cNvSpPr>
          <p:nvPr>
            <p:ph type="sldNum" idx="10"/>
          </p:nvPr>
        </p:nvSpPr>
        <p:spPr/>
        <p:txBody>
          <a:bodyPr/>
          <a:lstStyle/>
          <a:p>
            <a:pPr>
              <a:defRPr/>
            </a:pPr>
            <a:fld id="{25434495-D47D-4D94-A14C-3D3B343BE47F}" type="slidenum">
              <a:rPr lang="en-US" smtClean="0"/>
              <a:pPr>
                <a:defRPr/>
              </a:pPr>
              <a:t>19</a:t>
            </a:fld>
            <a:endParaRPr lang="en-US"/>
          </a:p>
        </p:txBody>
      </p:sp>
    </p:spTree>
    <p:extLst>
      <p:ext uri="{BB962C8B-B14F-4D97-AF65-F5344CB8AC3E}">
        <p14:creationId xmlns:p14="http://schemas.microsoft.com/office/powerpoint/2010/main" val="356779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Khóa</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khóa</a:t>
            </a:r>
            <a:r>
              <a:rPr lang="en-US" baseline="0" dirty="0" smtClean="0"/>
              <a:t> </a:t>
            </a:r>
            <a:r>
              <a:rPr lang="en-US" baseline="0" dirty="0" err="1" smtClean="0"/>
              <a:t>học</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kỹ</a:t>
            </a:r>
            <a:r>
              <a:rPr lang="en-US" baseline="0" dirty="0" smtClean="0"/>
              <a:t> </a:t>
            </a:r>
            <a:r>
              <a:rPr lang="en-US" baseline="0" dirty="0" err="1" smtClean="0"/>
              <a:t>năng</a:t>
            </a:r>
            <a:r>
              <a:rPr lang="en-US" baseline="0" dirty="0" smtClean="0"/>
              <a:t>, </a:t>
            </a:r>
            <a:r>
              <a:rPr lang="en-US" baseline="0" dirty="0" err="1" smtClean="0"/>
              <a:t>những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hành</a:t>
            </a:r>
            <a:r>
              <a:rPr lang="en-US" baseline="0" dirty="0" smtClean="0"/>
              <a:t> </a:t>
            </a:r>
            <a:r>
              <a:rPr lang="en-US" baseline="0" dirty="0" err="1" smtClean="0"/>
              <a:t>những</a:t>
            </a:r>
            <a:r>
              <a:rPr lang="en-US" baseline="0" dirty="0" smtClean="0"/>
              <a:t> </a:t>
            </a:r>
            <a:r>
              <a:rPr lang="en-US" baseline="0" dirty="0" err="1" smtClean="0"/>
              <a:t>bài</a:t>
            </a:r>
            <a:r>
              <a:rPr lang="en-US" baseline="0" dirty="0" smtClean="0"/>
              <a:t> </a:t>
            </a:r>
            <a:r>
              <a:rPr lang="en-US" baseline="0" dirty="0" err="1" smtClean="0"/>
              <a:t>tập</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nhỏ</a:t>
            </a:r>
            <a:r>
              <a:rPr lang="en-US" baseline="0" dirty="0" smtClean="0"/>
              <a:t> </a:t>
            </a:r>
            <a:r>
              <a:rPr lang="en-US" baseline="0" dirty="0" err="1" smtClean="0"/>
              <a:t>trong</a:t>
            </a:r>
            <a:r>
              <a:rPr lang="en-US" baseline="0" dirty="0" smtClean="0"/>
              <a:t> </a:t>
            </a:r>
            <a:r>
              <a:rPr lang="en-US" baseline="0" dirty="0" err="1" smtClean="0"/>
              <a:t>Fsoft</a:t>
            </a:r>
            <a:r>
              <a:rPr lang="en-US" baseline="0" dirty="0" smtClean="0"/>
              <a:t>.</a:t>
            </a:r>
          </a:p>
          <a:p>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a:t>
            </a:r>
            <a:r>
              <a:rPr lang="en-US" baseline="0" dirty="0" err="1" smtClean="0"/>
              <a:t>cần</a:t>
            </a:r>
            <a:r>
              <a:rPr lang="en-US" baseline="0" dirty="0" smtClean="0"/>
              <a:t> </a:t>
            </a:r>
            <a:r>
              <a:rPr lang="en-US" baseline="0" dirty="0" err="1" smtClean="0"/>
              <a:t>làm</a:t>
            </a:r>
            <a:r>
              <a:rPr lang="en-US" baseline="0" dirty="0" smtClean="0"/>
              <a:t> </a:t>
            </a:r>
            <a:r>
              <a:rPr lang="en-US" baseline="0" dirty="0" err="1" smtClean="0"/>
              <a:t>bài</a:t>
            </a:r>
            <a:r>
              <a:rPr lang="en-US" baseline="0" dirty="0" smtClean="0"/>
              <a:t> Quiz </a:t>
            </a:r>
            <a:r>
              <a:rPr lang="en-US" baseline="0" dirty="0" err="1" smtClean="0"/>
              <a:t>và</a:t>
            </a:r>
            <a:r>
              <a:rPr lang="en-US" baseline="0" dirty="0" smtClean="0"/>
              <a:t> Assignment </a:t>
            </a:r>
            <a:r>
              <a:rPr lang="en-US" baseline="0" dirty="0" err="1" smtClean="0"/>
              <a:t>cho</a:t>
            </a:r>
            <a:r>
              <a:rPr lang="en-US" baseline="0" dirty="0" smtClean="0"/>
              <a:t> </a:t>
            </a:r>
            <a:r>
              <a:rPr lang="en-US" baseline="0" dirty="0" err="1" smtClean="0"/>
              <a:t>mỗi</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làm</a:t>
            </a:r>
            <a:r>
              <a:rPr lang="en-US" baseline="0" dirty="0" smtClean="0"/>
              <a:t> </a:t>
            </a:r>
            <a:r>
              <a:rPr lang="en-US" baseline="0" dirty="0" err="1" smtClean="0"/>
              <a:t>bài</a:t>
            </a:r>
            <a:r>
              <a:rPr lang="en-US" baseline="0" dirty="0" smtClean="0"/>
              <a:t> thi </a:t>
            </a:r>
            <a:r>
              <a:rPr lang="en-US" baseline="0" dirty="0" err="1" smtClean="0"/>
              <a:t>cuối</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Chúng</a:t>
            </a:r>
            <a:r>
              <a:rPr lang="en-US" baseline="0" dirty="0" smtClean="0"/>
              <a:t> </a:t>
            </a:r>
            <a:r>
              <a:rPr lang="en-US" baseline="0" dirty="0" err="1" smtClean="0"/>
              <a:t>ta</a:t>
            </a:r>
            <a:r>
              <a:rPr lang="en-US" baseline="0" dirty="0" smtClean="0"/>
              <a:t> </a:t>
            </a:r>
            <a:r>
              <a:rPr lang="en-US" baseline="0" dirty="0" err="1" smtClean="0"/>
              <a:t>chuẩn</a:t>
            </a:r>
            <a:r>
              <a:rPr lang="en-US" baseline="0" dirty="0" smtClean="0"/>
              <a:t> </a:t>
            </a:r>
            <a:r>
              <a:rPr lang="en-US" baseline="0" dirty="0" err="1" smtClean="0"/>
              <a:t>bị</a:t>
            </a:r>
            <a:r>
              <a:rPr lang="en-US" baseline="0" dirty="0" smtClean="0"/>
              <a:t> </a:t>
            </a:r>
            <a:r>
              <a:rPr lang="en-US" baseline="0" dirty="0" err="1" smtClean="0"/>
              <a:t>chuyển</a:t>
            </a:r>
            <a:r>
              <a:rPr lang="en-US" baseline="0" dirty="0" smtClean="0"/>
              <a:t> </a:t>
            </a:r>
            <a:r>
              <a:rPr lang="en-US" b="0" baseline="0" dirty="0" smtClean="0"/>
              <a:t>sang </a:t>
            </a:r>
            <a:r>
              <a:rPr lang="en-US" b="0" baseline="0" dirty="0" err="1" smtClean="0"/>
              <a:t>bài</a:t>
            </a:r>
            <a:r>
              <a:rPr lang="en-US" b="0" baseline="0" dirty="0" smtClean="0"/>
              <a:t> </a:t>
            </a:r>
            <a:r>
              <a:rPr lang="en-US" b="0" baseline="0" dirty="0" err="1" smtClean="0"/>
              <a:t>học</a:t>
            </a:r>
            <a:r>
              <a:rPr lang="en-US" b="0" baseline="0" dirty="0" smtClean="0"/>
              <a:t> </a:t>
            </a:r>
            <a:r>
              <a:rPr lang="en-US" b="0" baseline="0" dirty="0" err="1" smtClean="0"/>
              <a:t>đầu</a:t>
            </a:r>
            <a:r>
              <a:rPr lang="en-US" b="0" baseline="0" dirty="0" smtClean="0"/>
              <a:t> </a:t>
            </a:r>
            <a:r>
              <a:rPr lang="en-US" b="0" baseline="0" dirty="0" err="1" smtClean="0"/>
              <a:t>tiên</a:t>
            </a:r>
            <a:r>
              <a:rPr lang="en-US" b="0" baseline="0" dirty="0" smtClean="0"/>
              <a:t> </a:t>
            </a:r>
            <a:r>
              <a:rPr lang="en-US" b="0" baseline="0" dirty="0" err="1" smtClean="0"/>
              <a:t>của</a:t>
            </a:r>
            <a:r>
              <a:rPr lang="en-US" b="0" baseline="0" dirty="0" smtClean="0"/>
              <a:t> </a:t>
            </a:r>
            <a:r>
              <a:rPr lang="en-US" b="0" baseline="0" dirty="0" err="1" smtClean="0"/>
              <a:t>khóa</a:t>
            </a:r>
            <a:r>
              <a:rPr lang="en-US" b="0" baseline="0" dirty="0" smtClean="0"/>
              <a:t> </a:t>
            </a:r>
            <a:r>
              <a:rPr lang="en-US" b="0" baseline="0" dirty="0" err="1" smtClean="0"/>
              <a:t>học</a:t>
            </a:r>
            <a:r>
              <a:rPr lang="en-US" b="0" baseline="0" dirty="0" smtClean="0"/>
              <a:t>: </a:t>
            </a:r>
            <a:r>
              <a:rPr lang="en-US" b="0" dirty="0" smtClean="0">
                <a:latin typeface="Arial" pitchFamily="34" charset="0"/>
                <a:cs typeface="Arial" pitchFamily="34" charset="0"/>
              </a:rPr>
              <a:t>Lecture </a:t>
            </a:r>
            <a:r>
              <a:rPr lang="en-US" b="0" dirty="0" smtClean="0">
                <a:cs typeface="Arial" pitchFamily="34" charset="0"/>
              </a:rPr>
              <a:t>1</a:t>
            </a:r>
            <a:r>
              <a:rPr lang="en-US" b="0" dirty="0" smtClean="0">
                <a:latin typeface="Arial" pitchFamily="34" charset="0"/>
                <a:cs typeface="Arial" pitchFamily="34" charset="0"/>
              </a:rPr>
              <a:t> – C. Fundamentals Data Types &amp; Variables</a:t>
            </a:r>
            <a:endParaRPr lang="en-US" b="0"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sẽ</a:t>
            </a:r>
            <a:r>
              <a:rPr lang="en-US" baseline="0" dirty="0" smtClean="0"/>
              <a:t> :</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hành</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C</a:t>
            </a:r>
          </a:p>
          <a:p>
            <a:pPr>
              <a:buFontTx/>
              <a:buChar char="-"/>
            </a:pPr>
            <a:r>
              <a:rPr lang="en-US" baseline="0" dirty="0" err="1" smtClean="0"/>
              <a:t>Viết</a:t>
            </a:r>
            <a:r>
              <a:rPr lang="en-US" baseline="0" dirty="0" smtClean="0"/>
              <a:t> </a:t>
            </a:r>
            <a:r>
              <a:rPr lang="en-US" baseline="0" dirty="0" err="1" smtClean="0"/>
              <a:t>những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C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đến</a:t>
            </a:r>
            <a:r>
              <a:rPr lang="en-US" baseline="0" dirty="0" smtClean="0"/>
              <a:t> </a:t>
            </a:r>
            <a:r>
              <a:rPr lang="en-US" baseline="0" dirty="0" err="1" smtClean="0"/>
              <a:t>nâng</a:t>
            </a:r>
            <a:r>
              <a:rPr lang="en-US" baseline="0" dirty="0" smtClean="0"/>
              <a:t> </a:t>
            </a:r>
            <a:r>
              <a:rPr lang="en-US" baseline="0" dirty="0" err="1" smtClean="0"/>
              <a:t>cao</a:t>
            </a:r>
            <a:endParaRPr lang="en-US" baseline="0" dirty="0" smtClean="0"/>
          </a:p>
          <a:p>
            <a:pPr>
              <a:buFontTx/>
              <a:buChar char="-"/>
            </a:pPr>
            <a:r>
              <a:rPr lang="en-US" baseline="0" dirty="0" err="1" smtClean="0"/>
              <a:t>Sử</a:t>
            </a:r>
            <a:r>
              <a:rPr lang="en-US" baseline="0" dirty="0" smtClean="0"/>
              <a:t> </a:t>
            </a:r>
            <a:r>
              <a:rPr lang="en-US" baseline="0" dirty="0" err="1" smtClean="0"/>
              <a:t>dụng</a:t>
            </a:r>
            <a:r>
              <a:rPr lang="en-US" baseline="0" dirty="0" smtClean="0"/>
              <a:t> Coding convention </a:t>
            </a:r>
            <a:r>
              <a:rPr lang="en-US" baseline="0" dirty="0" err="1" smtClean="0"/>
              <a:t>của</a:t>
            </a:r>
            <a:r>
              <a:rPr lang="en-US" baseline="0" dirty="0" smtClean="0"/>
              <a:t> </a:t>
            </a:r>
            <a:r>
              <a:rPr lang="en-US" baseline="0" dirty="0" err="1" smtClean="0"/>
              <a:t>Fsoft</a:t>
            </a:r>
            <a:r>
              <a:rPr lang="en-US" baseline="0" dirty="0" smtClean="0"/>
              <a:t>.</a:t>
            </a:r>
          </a:p>
          <a:p>
            <a:pPr>
              <a:buFontTx/>
              <a:buChar char="-"/>
            </a:pPr>
            <a:r>
              <a:rPr lang="en-US" baseline="0" dirty="0" err="1" smtClean="0"/>
              <a:t>Làm</a:t>
            </a:r>
            <a:r>
              <a:rPr lang="en-US" baseline="0" dirty="0" smtClean="0"/>
              <a:t> </a:t>
            </a:r>
            <a:r>
              <a:rPr lang="en-US" baseline="0" dirty="0" err="1" smtClean="0"/>
              <a:t>bài</a:t>
            </a:r>
            <a:r>
              <a:rPr lang="en-US" baseline="0" dirty="0" smtClean="0"/>
              <a:t> thi </a:t>
            </a:r>
            <a:r>
              <a:rPr lang="en-US" baseline="0" dirty="0" err="1" smtClean="0"/>
              <a:t>cuối</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trong</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Programming with C language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13 </a:t>
            </a:r>
            <a:r>
              <a:rPr lang="en-US" baseline="0" dirty="0" err="1" smtClean="0"/>
              <a:t>bài</a:t>
            </a:r>
            <a:r>
              <a:rPr lang="en-US" baseline="0" dirty="0" smtClean="0"/>
              <a:t> </a:t>
            </a:r>
            <a:r>
              <a:rPr lang="en-US" baseline="0" dirty="0" err="1" smtClean="0"/>
              <a:t>học</a:t>
            </a:r>
            <a:r>
              <a:rPr lang="en-US" baseline="0" dirty="0" smtClean="0"/>
              <a:t>:</a:t>
            </a:r>
          </a:p>
          <a:p>
            <a:r>
              <a:rPr lang="en-US" baseline="0" dirty="0" err="1" smtClean="0"/>
              <a:t>Bài</a:t>
            </a:r>
            <a:r>
              <a:rPr lang="en-US" baseline="0" dirty="0" smtClean="0"/>
              <a:t> 1: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biến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a:t>
            </a:r>
          </a:p>
          <a:p>
            <a:r>
              <a:rPr lang="en-US" baseline="0" dirty="0" err="1" smtClean="0"/>
              <a:t>Bài</a:t>
            </a:r>
            <a:r>
              <a:rPr lang="en-US" baseline="0" dirty="0" smtClean="0"/>
              <a:t> 2: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và</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vòng</a:t>
            </a:r>
            <a:r>
              <a:rPr lang="en-US" baseline="0" dirty="0" smtClean="0"/>
              <a:t> </a:t>
            </a:r>
            <a:r>
              <a:rPr lang="en-US" baseline="0" dirty="0" err="1" smtClean="0"/>
              <a:t>lặp</a:t>
            </a:r>
            <a:endParaRPr lang="en-US" baseline="0" dirty="0" smtClean="0"/>
          </a:p>
          <a:p>
            <a:r>
              <a:rPr lang="en-US" baseline="0" dirty="0" err="1" smtClean="0"/>
              <a:t>Bài</a:t>
            </a:r>
            <a:r>
              <a:rPr lang="en-US" baseline="0" dirty="0" smtClean="0"/>
              <a:t> 3: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con </a:t>
            </a:r>
            <a:r>
              <a:rPr lang="en-US" baseline="0" dirty="0" err="1" smtClean="0"/>
              <a:t>trỏ</a:t>
            </a:r>
            <a:r>
              <a:rPr lang="en-US" baseline="0" dirty="0" smtClean="0"/>
              <a:t> </a:t>
            </a:r>
            <a:r>
              <a:rPr lang="en-US" baseline="0" dirty="0" err="1" smtClean="0"/>
              <a:t>và</a:t>
            </a:r>
            <a:r>
              <a:rPr lang="en-US" baseline="0" dirty="0" smtClean="0"/>
              <a:t> </a:t>
            </a:r>
            <a:r>
              <a:rPr lang="en-US" baseline="0" dirty="0" err="1" smtClean="0"/>
              <a:t>địa</a:t>
            </a:r>
            <a:r>
              <a:rPr lang="en-US" baseline="0" dirty="0" smtClean="0"/>
              <a:t> </a:t>
            </a:r>
            <a:r>
              <a:rPr lang="en-US" baseline="0" dirty="0" err="1" smtClean="0"/>
              <a:t>chỉ</a:t>
            </a:r>
            <a:endParaRPr lang="en-US" baseline="0" dirty="0" smtClean="0"/>
          </a:p>
          <a:p>
            <a:r>
              <a:rPr lang="en-US" baseline="0" dirty="0" err="1" smtClean="0"/>
              <a:t>Bài</a:t>
            </a:r>
            <a:r>
              <a:rPr lang="en-US" baseline="0" dirty="0" smtClean="0"/>
              <a:t> 4: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học</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a:t>
            </a:r>
          </a:p>
          <a:p>
            <a:r>
              <a:rPr lang="en-US" baseline="0" dirty="0" err="1" smtClean="0"/>
              <a:t>Bài</a:t>
            </a:r>
            <a:r>
              <a:rPr lang="en-US" baseline="0" dirty="0" smtClean="0"/>
              <a:t> 5: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hàm</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endParaRPr lang="en-US" baseline="0" dirty="0" smtClean="0"/>
          </a:p>
          <a:p>
            <a:r>
              <a:rPr lang="en-US" baseline="0" dirty="0" err="1" smtClean="0"/>
              <a:t>Bài</a:t>
            </a:r>
            <a:r>
              <a:rPr lang="en-US" baseline="0" dirty="0" smtClean="0"/>
              <a:t> 6: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mảng</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mảng</a:t>
            </a:r>
            <a:endParaRPr lang="en-US" baseline="0" dirty="0" smtClean="0"/>
          </a:p>
          <a:p>
            <a:r>
              <a:rPr lang="en-US" baseline="0" dirty="0" err="1" smtClean="0"/>
              <a:t>Bài</a:t>
            </a:r>
            <a:r>
              <a:rPr lang="en-US" baseline="0" dirty="0" smtClean="0"/>
              <a:t> 7: </a:t>
            </a:r>
            <a:r>
              <a:rPr lang="en-US" baseline="0" dirty="0" err="1" smtClean="0"/>
              <a:t>Giới</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nói</a:t>
            </a:r>
            <a:r>
              <a:rPr lang="en-US" baseline="0" dirty="0" smtClean="0"/>
              <a:t> </a:t>
            </a:r>
            <a:r>
              <a:rPr lang="en-US" baseline="0" dirty="0" err="1" smtClean="0"/>
              <a:t>chung</a:t>
            </a:r>
            <a:endParaRPr lang="en-US" baseline="0" dirty="0" smtClean="0"/>
          </a:p>
          <a:p>
            <a:r>
              <a:rPr lang="en-US" baseline="0" dirty="0" err="1" smtClean="0"/>
              <a:t>Bài</a:t>
            </a:r>
            <a:r>
              <a:rPr lang="en-US" baseline="0" dirty="0" smtClean="0"/>
              <a:t> 8: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học</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những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học</a:t>
            </a:r>
            <a:endParaRPr lang="en-US" baseline="0" dirty="0" smtClean="0"/>
          </a:p>
          <a:p>
            <a:r>
              <a:rPr lang="en-US" baseline="0" dirty="0" err="1" smtClean="0"/>
              <a:t>Bài</a:t>
            </a:r>
            <a:r>
              <a:rPr lang="en-US" baseline="0" dirty="0" smtClean="0"/>
              <a:t> 9: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Structure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Structure.</a:t>
            </a:r>
          </a:p>
          <a:p>
            <a:r>
              <a:rPr lang="en-US" baseline="0" dirty="0" err="1" smtClean="0"/>
              <a:t>Bài</a:t>
            </a:r>
            <a:r>
              <a:rPr lang="en-US" baseline="0" dirty="0" smtClean="0"/>
              <a:t> 10: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học</a:t>
            </a:r>
            <a:r>
              <a:rPr lang="en-US" baseline="0" dirty="0" smtClean="0"/>
              <a:t> </a:t>
            </a:r>
            <a:r>
              <a:rPr lang="en-US" baseline="0" dirty="0" err="1" smtClean="0"/>
              <a:t>cách</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đọc</a:t>
            </a:r>
            <a:r>
              <a:rPr lang="en-US" baseline="0" dirty="0" smtClean="0"/>
              <a:t> </a:t>
            </a:r>
            <a:r>
              <a:rPr lang="en-US" baseline="0" dirty="0" err="1" smtClean="0"/>
              <a:t>ghi</a:t>
            </a:r>
            <a:r>
              <a:rPr lang="en-US" baseline="0" dirty="0" smtClean="0"/>
              <a:t> file</a:t>
            </a:r>
          </a:p>
          <a:p>
            <a:r>
              <a:rPr lang="en-US" baseline="0" dirty="0" err="1" smtClean="0"/>
              <a:t>Bài</a:t>
            </a:r>
            <a:r>
              <a:rPr lang="en-US" baseline="0" dirty="0" smtClean="0"/>
              <a:t> 11: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học</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trong</a:t>
            </a:r>
            <a:r>
              <a:rPr lang="en-US" baseline="0" dirty="0" smtClean="0"/>
              <a:t> Visual Studio</a:t>
            </a:r>
          </a:p>
          <a:p>
            <a:r>
              <a:rPr lang="en-US" baseline="0" dirty="0" err="1" smtClean="0"/>
              <a:t>Bài</a:t>
            </a:r>
            <a:r>
              <a:rPr lang="en-US" baseline="0" dirty="0" smtClean="0"/>
              <a:t> 12: </a:t>
            </a:r>
            <a:r>
              <a:rPr lang="en-US" baseline="0" dirty="0" err="1" smtClean="0"/>
              <a:t>Thực</a:t>
            </a:r>
            <a:r>
              <a:rPr lang="en-US" baseline="0" dirty="0" smtClean="0"/>
              <a:t> </a:t>
            </a:r>
            <a:r>
              <a:rPr lang="en-US" baseline="0" dirty="0" err="1" smtClean="0"/>
              <a:t>hành</a:t>
            </a:r>
            <a:r>
              <a:rPr lang="en-US" baseline="0" dirty="0" smtClean="0"/>
              <a:t> </a:t>
            </a:r>
            <a:r>
              <a:rPr lang="en-US" baseline="0" dirty="0" err="1" smtClean="0"/>
              <a:t>với</a:t>
            </a:r>
            <a:r>
              <a:rPr lang="en-US" baseline="0" dirty="0" smtClean="0"/>
              <a:t> con </a:t>
            </a:r>
            <a:r>
              <a:rPr lang="en-US" baseline="0" dirty="0" err="1" smtClean="0"/>
              <a:t>trỏ</a:t>
            </a:r>
            <a:r>
              <a:rPr lang="en-US" baseline="0" dirty="0" smtClean="0"/>
              <a:t> </a:t>
            </a:r>
            <a:r>
              <a:rPr lang="en-US" baseline="0" dirty="0" err="1" smtClean="0"/>
              <a:t>nâng</a:t>
            </a:r>
            <a:r>
              <a:rPr lang="en-US" baseline="0" dirty="0" smtClean="0"/>
              <a:t> </a:t>
            </a:r>
            <a:r>
              <a:rPr lang="en-US" baseline="0" dirty="0" err="1" smtClean="0"/>
              <a:t>cao</a:t>
            </a:r>
            <a:endParaRPr lang="en-US" baseline="0" dirty="0" smtClean="0"/>
          </a:p>
          <a:p>
            <a:r>
              <a:rPr lang="en-US" baseline="0" dirty="0" err="1" smtClean="0"/>
              <a:t>Bài</a:t>
            </a:r>
            <a:r>
              <a:rPr lang="en-US" baseline="0" dirty="0" smtClean="0"/>
              <a:t> 13: </a:t>
            </a:r>
            <a:r>
              <a:rPr lang="en-US" baseline="0" dirty="0" err="1" smtClean="0"/>
              <a:t>Bài</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coding convention </a:t>
            </a:r>
            <a:r>
              <a:rPr lang="en-US" baseline="0" dirty="0" err="1" smtClean="0"/>
              <a:t>chung</a:t>
            </a:r>
            <a:r>
              <a:rPr lang="en-US" baseline="0" dirty="0" smtClean="0"/>
              <a:t> </a:t>
            </a:r>
            <a:r>
              <a:rPr lang="en-US" baseline="0" dirty="0" err="1" smtClean="0"/>
              <a:t>của</a:t>
            </a:r>
            <a:r>
              <a:rPr lang="en-US" baseline="0" dirty="0" smtClean="0"/>
              <a:t> </a:t>
            </a:r>
            <a:r>
              <a:rPr lang="en-US" baseline="0" dirty="0" err="1" smtClean="0"/>
              <a:t>Fsoft</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review source code.</a:t>
            </a:r>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cần</a:t>
            </a:r>
            <a:r>
              <a:rPr lang="en-US" baseline="0" dirty="0" smtClean="0"/>
              <a:t> </a:t>
            </a:r>
            <a:r>
              <a:rPr lang="en-US" baseline="0" dirty="0" err="1" smtClean="0"/>
              <a:t>làm</a:t>
            </a:r>
            <a:r>
              <a:rPr lang="en-US" baseline="0" dirty="0" smtClean="0"/>
              <a:t> </a:t>
            </a:r>
            <a:r>
              <a:rPr lang="en-US" baseline="0" dirty="0" err="1" smtClean="0"/>
              <a:t>bài</a:t>
            </a:r>
            <a:r>
              <a:rPr lang="en-US" baseline="0" dirty="0" smtClean="0"/>
              <a:t> thi </a:t>
            </a:r>
            <a:r>
              <a:rPr lang="en-US" baseline="0" dirty="0" err="1" smtClean="0"/>
              <a:t>cuối</a:t>
            </a:r>
            <a:r>
              <a:rPr lang="en-US" baseline="0" dirty="0" smtClean="0"/>
              <a:t> </a:t>
            </a:r>
            <a:r>
              <a:rPr lang="en-US" baseline="0" dirty="0" err="1" smtClean="0"/>
              <a:t>khóa</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Sau</a:t>
            </a:r>
            <a:r>
              <a:rPr lang="en-US" dirty="0" smtClean="0"/>
              <a:t> </a:t>
            </a:r>
            <a:r>
              <a:rPr lang="en-US" dirty="0" err="1" smtClean="0"/>
              <a:t>bài</a:t>
            </a:r>
            <a:r>
              <a:rPr lang="en-US" baseline="0" dirty="0" smtClean="0"/>
              <a:t> </a:t>
            </a:r>
            <a:r>
              <a:rPr lang="en-US" baseline="0" dirty="0" err="1" smtClean="0"/>
              <a:t>học</a:t>
            </a:r>
            <a:r>
              <a:rPr lang="en-US" baseline="0" dirty="0" smtClean="0"/>
              <a:t> 1,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a:t>
            </a:r>
          </a:p>
          <a:p>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lịch</a:t>
            </a:r>
            <a:r>
              <a:rPr lang="en-US" baseline="0" dirty="0" smtClean="0"/>
              <a:t> </a:t>
            </a:r>
            <a:r>
              <a:rPr lang="en-US" baseline="0" dirty="0" err="1" smtClean="0"/>
              <a:t>sử</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p>
          <a:p>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a:t>
            </a:r>
          </a:p>
          <a:p>
            <a:r>
              <a:rPr lang="en-US" baseline="0" dirty="0" err="1" smtClean="0"/>
              <a:t>Biết</a:t>
            </a:r>
            <a:r>
              <a:rPr lang="en-US" baseline="0" dirty="0" smtClean="0"/>
              <a:t> </a:t>
            </a:r>
            <a:r>
              <a:rPr lang="en-US" baseline="0" dirty="0" err="1" smtClean="0"/>
              <a:t>cách</a:t>
            </a:r>
            <a:r>
              <a:rPr lang="en-US" baseline="0" dirty="0" smtClean="0"/>
              <a:t> tạo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Visual Studio 2010,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Visual Studio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bắt</a:t>
            </a:r>
            <a:r>
              <a:rPr lang="en-US" baseline="0" dirty="0" smtClean="0"/>
              <a:t> </a:t>
            </a:r>
            <a:r>
              <a:rPr lang="en-US" baseline="0" dirty="0" err="1" smtClean="0"/>
              <a:t>buộc</a:t>
            </a:r>
            <a:r>
              <a:rPr lang="en-US" baseline="0" dirty="0" smtClean="0"/>
              <a:t>, </a:t>
            </a:r>
            <a:r>
              <a:rPr lang="en-US" baseline="0" dirty="0" err="1" smtClean="0"/>
              <a:t>trong</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Visual Studio 2010.</a:t>
            </a:r>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2,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r>
              <a:rPr lang="vi-VN" dirty="0" smtClean="0"/>
              <a:t>- Hiểu và sử dụng các câu lệnh điều kiện</a:t>
            </a:r>
          </a:p>
          <a:p>
            <a:r>
              <a:rPr lang="vi-VN" dirty="0" smtClean="0"/>
              <a:t>- Hiểu và sử dụng các câu lệnh chia nhánh và câu lệnh lặp </a:t>
            </a:r>
            <a:endParaRPr lang="en-US"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3,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r>
              <a:rPr lang="vi-VN" dirty="0" smtClean="0"/>
              <a:t>- Hiểu và sử dụng </a:t>
            </a:r>
            <a:r>
              <a:rPr lang="en-US" dirty="0" smtClean="0"/>
              <a:t>con</a:t>
            </a:r>
            <a:r>
              <a:rPr lang="en-US" baseline="0" dirty="0" smtClean="0"/>
              <a:t> </a:t>
            </a:r>
            <a:r>
              <a:rPr lang="en-US" baseline="0" dirty="0" err="1" smtClean="0"/>
              <a:t>trỏ</a:t>
            </a:r>
            <a:endParaRPr lang="vi-VN" dirty="0" smtClean="0"/>
          </a:p>
          <a:p>
            <a:pPr>
              <a:buFontTx/>
              <a:buChar char="-"/>
            </a:pPr>
            <a:r>
              <a:rPr lang="en-US" dirty="0" smtClean="0"/>
              <a:t> </a:t>
            </a:r>
            <a:r>
              <a:rPr lang="en-US" dirty="0" err="1" smtClean="0"/>
              <a:t>Làm</a:t>
            </a:r>
            <a:r>
              <a:rPr lang="en-US" baseline="0" dirty="0" smtClean="0"/>
              <a:t> </a:t>
            </a:r>
            <a:r>
              <a:rPr lang="en-US" baseline="0" dirty="0" err="1" smtClean="0"/>
              <a:t>việc</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con </a:t>
            </a:r>
            <a:r>
              <a:rPr lang="en-US" baseline="0" dirty="0" err="1" smtClean="0"/>
              <a:t>trỏ</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a:t>
            </a:r>
            <a:r>
              <a:rPr lang="en-US" baseline="0" dirty="0" err="1" smtClean="0"/>
              <a:t>mảng</a:t>
            </a:r>
            <a:endParaRPr lang="en-US" baseline="0" dirty="0" smtClean="0"/>
          </a:p>
          <a:p>
            <a:pPr>
              <a:buFontTx/>
              <a:buChar char="-"/>
            </a:pP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Con </a:t>
            </a:r>
            <a:r>
              <a:rPr lang="en-US" baseline="0" dirty="0" err="1" smtClean="0"/>
              <a:t>trỏ</a:t>
            </a:r>
            <a:r>
              <a:rPr lang="en-US" baseline="0" dirty="0" smtClean="0"/>
              <a:t> </a:t>
            </a:r>
            <a:r>
              <a:rPr lang="en-US" baseline="0" dirty="0" err="1" smtClean="0"/>
              <a:t>hàm</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4,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r>
              <a:rPr lang="vi-VN" dirty="0" smtClean="0"/>
              <a:t>- Hiểu và sử dụng </a:t>
            </a:r>
            <a:r>
              <a:rPr lang="en-US" dirty="0" err="1" smtClean="0"/>
              <a:t>những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ép</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vi-VN" dirty="0" smtClean="0"/>
          </a:p>
          <a:p>
            <a:pPr>
              <a:buFontTx/>
              <a:buChar char="-"/>
            </a:pPr>
            <a:r>
              <a:rPr lang="en-US" dirty="0" smtClean="0"/>
              <a:t> </a:t>
            </a:r>
            <a:r>
              <a:rPr lang="en-US" dirty="0" err="1" smtClean="0"/>
              <a:t>Hiểu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trên</a:t>
            </a:r>
            <a:r>
              <a:rPr lang="en-US" baseline="0" dirty="0" smtClean="0"/>
              <a:t> </a:t>
            </a:r>
            <a:r>
              <a:rPr lang="en-US" baseline="0" dirty="0" err="1" smtClean="0"/>
              <a:t>bộ</a:t>
            </a:r>
            <a:r>
              <a:rPr lang="en-US" baseline="0" dirty="0" smtClean="0"/>
              <a:t> </a:t>
            </a:r>
            <a:r>
              <a:rPr lang="en-US" baseline="0" dirty="0" err="1" smtClean="0"/>
              <a:t>nhớ</a:t>
            </a:r>
            <a:endParaRPr lang="en-US" baseline="0" dirty="0" smtClean="0"/>
          </a:p>
          <a:p>
            <a:pPr>
              <a:buFontTx/>
              <a:buChar char="-"/>
            </a:pPr>
            <a:r>
              <a:rPr lang="en-US" baseline="0" dirty="0" smtClean="0"/>
              <a:t> </a:t>
            </a: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cách</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và</a:t>
            </a:r>
            <a:r>
              <a:rPr lang="en-US" baseline="0" dirty="0" smtClean="0"/>
              <a:t> </a:t>
            </a:r>
            <a:r>
              <a:rPr lang="en-US" baseline="0" dirty="0" err="1" smtClean="0"/>
              <a:t>theo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trong</a:t>
            </a:r>
            <a:r>
              <a:rPr lang="en-US" baseline="0" dirty="0" smtClean="0"/>
              <a:t> C</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5, </a:t>
            </a:r>
            <a:r>
              <a:rPr lang="en-US" baseline="0" dirty="0" err="1" smtClean="0"/>
              <a:t>học</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en-US" dirty="0" smtClean="0"/>
              <a:t> </a:t>
            </a:r>
            <a:r>
              <a:rPr lang="vi-VN" dirty="0" smtClean="0"/>
              <a:t>Hiểu và sử dụng </a:t>
            </a:r>
            <a:r>
              <a:rPr lang="en-US" dirty="0" err="1" smtClean="0"/>
              <a:t>hàm</a:t>
            </a:r>
            <a:endParaRPr lang="en-US"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storage classes.</a:t>
            </a:r>
            <a:endParaRPr lang="en-US" dirty="0" smtClean="0"/>
          </a:p>
          <a:p>
            <a:pPr>
              <a:buFontTx/>
              <a:buChar char="-"/>
            </a:pPr>
            <a:r>
              <a:rPr lang="en-US" dirty="0" smtClean="0"/>
              <a:t> </a:t>
            </a:r>
            <a:r>
              <a:rPr lang="en-US" dirty="0" err="1" smtClean="0"/>
              <a:t>Hiểu</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theo</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endParaRPr lang="en-US" baseline="0" dirty="0" smtClean="0"/>
          </a:p>
          <a:p>
            <a:pPr>
              <a:buFontTx/>
              <a:buChar char="-"/>
            </a:pP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có</a:t>
            </a:r>
            <a:r>
              <a:rPr lang="en-US" baseline="0" dirty="0" smtClean="0"/>
              <a:t> </a:t>
            </a:r>
            <a:r>
              <a:rPr lang="en-US" baseline="0" dirty="0" err="1" smtClean="0"/>
              <a:t>nhiều</a:t>
            </a:r>
            <a:r>
              <a:rPr lang="en-US" baseline="0" dirty="0" smtClean="0"/>
              <a:t> files </a:t>
            </a:r>
            <a:r>
              <a:rPr lang="en-US" baseline="0" dirty="0" err="1" smtClean="0"/>
              <a:t>mã</a:t>
            </a:r>
            <a:r>
              <a:rPr lang="en-US" baseline="0" dirty="0" smtClean="0"/>
              <a:t> </a:t>
            </a:r>
            <a:r>
              <a:rPr lang="en-US" baseline="0" dirty="0" err="1" smtClean="0"/>
              <a:t>nguồn</a:t>
            </a:r>
            <a:r>
              <a:rPr lang="en-US" baseline="0" dirty="0" smtClean="0"/>
              <a:t>.</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2" name="Rectangle 1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8" name="Oval 7"/>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Z:\Trangdof\thang4\NEW TRAILER\cuder5.png"/>
          <p:cNvPicPr>
            <a:picLocks noChangeAspect="1" noChangeArrowheads="1"/>
          </p:cNvPicPr>
          <p:nvPr/>
        </p:nvPicPr>
        <p:blipFill>
          <a:blip r:embed="rId3" cstate="print"/>
          <a:srcRect/>
          <a:stretch>
            <a:fillRect/>
          </a:stretch>
        </p:blipFill>
        <p:spPr bwMode="auto">
          <a:xfrm>
            <a:off x="571500" y="171450"/>
            <a:ext cx="304800" cy="304800"/>
          </a:xfrm>
          <a:prstGeom prst="rect">
            <a:avLst/>
          </a:prstGeom>
          <a:noFill/>
        </p:spPr>
      </p:pic>
      <p:sp>
        <p:nvSpPr>
          <p:cNvPr id="13" name="Isosceles Triangle 12"/>
          <p:cNvSpPr/>
          <p:nvPr/>
        </p:nvSpPr>
        <p:spPr>
          <a:xfrm>
            <a:off x="457200" y="500742"/>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2228826065"/>
      </p:ext>
    </p:extLst>
  </p:cSld>
  <p:clrMapOvr>
    <a:masterClrMapping/>
  </p:clrMapOvr>
  <p:timing>
    <p:tnLst>
      <p:par>
        <p:cTn id="1" dur="indefinite" restart="never" nodeType="tmRoot"/>
      </p:par>
    </p:tnLst>
  </p:timing>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Z:\Trangdof\thang 2\CTC logo\logo am ban-01.png"/>
          <p:cNvPicPr>
            <a:picLocks noChangeAspect="1" noChangeArrowheads="1"/>
          </p:cNvPicPr>
          <p:nvPr/>
        </p:nvPicPr>
        <p:blipFill>
          <a:blip r:embed="rId2" cstate="print"/>
          <a:srcRect/>
          <a:stretch>
            <a:fillRect/>
          </a:stretch>
        </p:blipFill>
        <p:spPr bwMode="auto">
          <a:xfrm>
            <a:off x="7696200" y="76200"/>
            <a:ext cx="1370616" cy="685800"/>
          </a:xfrm>
          <a:prstGeom prst="rect">
            <a:avLst/>
          </a:prstGeom>
          <a:noFill/>
        </p:spPr>
      </p:pic>
      <p:sp>
        <p:nvSpPr>
          <p:cNvPr id="10" name="Oval 9"/>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783429" y="492915"/>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Z:\Trangdof\thang4\NEW TRAILER\cuderxanhla.png"/>
          <p:cNvPicPr>
            <a:picLocks noChangeAspect="1" noChangeArrowheads="1"/>
          </p:cNvPicPr>
          <p:nvPr/>
        </p:nvPicPr>
        <p:blipFill>
          <a:blip r:embed="rId3" cstate="print"/>
          <a:srcRect/>
          <a:stretch>
            <a:fillRect/>
          </a:stretch>
        </p:blipFill>
        <p:spPr bwMode="auto">
          <a:xfrm>
            <a:off x="895352" y="173829"/>
            <a:ext cx="304800" cy="304800"/>
          </a:xfrm>
          <a:prstGeom prst="rect">
            <a:avLst/>
          </a:prstGeom>
          <a:noFill/>
        </p:spPr>
      </p:pic>
      <p:grpSp>
        <p:nvGrpSpPr>
          <p:cNvPr id="2" name="Group 16"/>
          <p:cNvGrpSpPr/>
          <p:nvPr/>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1348271171"/>
      </p:ext>
    </p:extLst>
  </p:cSld>
  <p:clrMapOvr>
    <a:masterClrMapping/>
  </p:clrMapOvr>
  <p:timing>
    <p:tnLst>
      <p:par>
        <p:cTn id="1" dur="indefinite" restart="never" nodeType="tmRoot"/>
      </p:par>
    </p:tnLst>
  </p:timing>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Z:\Trangdof\thang 2\CTC logo\2LOGO-01.png"/>
          <p:cNvPicPr>
            <a:picLocks noChangeAspect="1" noChangeArrowheads="1"/>
          </p:cNvPicPr>
          <p:nvPr userDrawn="1"/>
        </p:nvPicPr>
        <p:blipFill>
          <a:blip r:embed="rId2"/>
          <a:srcRect/>
          <a:stretch>
            <a:fillRect/>
          </a:stretch>
        </p:blipFill>
        <p:spPr bwMode="auto">
          <a:xfrm>
            <a:off x="7181850" y="-76200"/>
            <a:ext cx="2106397" cy="1010386"/>
          </a:xfrm>
          <a:prstGeom prst="rect">
            <a:avLst/>
          </a:prstGeom>
          <a:noFill/>
        </p:spPr>
      </p:pic>
      <p:pic>
        <p:nvPicPr>
          <p:cNvPr id="10" name="Picture 11" descr="Z:\Trangdof\thang4\NEW TRAILER\cuder5td.png"/>
          <p:cNvPicPr>
            <a:picLocks noChangeAspect="1" noChangeArrowheads="1"/>
          </p:cNvPicPr>
          <p:nvPr userDrawn="1"/>
        </p:nvPicPr>
        <p:blipFill>
          <a:blip r:embed="rId3" cstate="print"/>
          <a:srcRect/>
          <a:stretch>
            <a:fillRect/>
          </a:stretch>
        </p:blipFill>
        <p:spPr bwMode="auto">
          <a:xfrm flipH="1">
            <a:off x="1060450" y="387350"/>
            <a:ext cx="2901950" cy="2889250"/>
          </a:xfrm>
          <a:prstGeom prst="rect">
            <a:avLst/>
          </a:prstGeom>
          <a:noFill/>
        </p:spPr>
      </p:pic>
      <p:grpSp>
        <p:nvGrpSpPr>
          <p:cNvPr id="2" name="Group 10"/>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6" name="Rectangle 55"/>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7" name="Oval 6"/>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userDrawn="1"/>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userDrawn="1"/>
        </p:nvPicPr>
        <p:blipFill>
          <a:blip r:embed="rId3" cstate="print"/>
          <a:srcRect/>
          <a:stretch>
            <a:fillRect/>
          </a:stretch>
        </p:blipFill>
        <p:spPr bwMode="auto">
          <a:xfrm>
            <a:off x="220981" y="129541"/>
            <a:ext cx="365760" cy="365760"/>
          </a:xfrm>
          <a:prstGeom prst="rect">
            <a:avLst/>
          </a:prstGeom>
          <a:noFill/>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8" name="Oval 7"/>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Z:\Trangdof\thang4\NEW TRAILER\cuder5.png"/>
          <p:cNvPicPr>
            <a:picLocks noChangeAspect="1" noChangeArrowheads="1"/>
          </p:cNvPicPr>
          <p:nvPr userDrawn="1"/>
        </p:nvPicPr>
        <p:blipFill>
          <a:blip r:embed="rId3" cstate="print"/>
          <a:srcRect/>
          <a:stretch>
            <a:fillRect/>
          </a:stretch>
        </p:blipFill>
        <p:spPr bwMode="auto">
          <a:xfrm>
            <a:off x="571500" y="171450"/>
            <a:ext cx="304800" cy="304800"/>
          </a:xfrm>
          <a:prstGeom prst="rect">
            <a:avLst/>
          </a:prstGeom>
          <a:noFill/>
        </p:spPr>
      </p:pic>
      <p:sp>
        <p:nvSpPr>
          <p:cNvPr id="13" name="Isosceles Triangle 12"/>
          <p:cNvSpPr/>
          <p:nvPr userDrawn="1"/>
        </p:nvSpPr>
        <p:spPr>
          <a:xfrm>
            <a:off x="457200" y="500742"/>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10" name="Oval 9"/>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a:off x="783429" y="492915"/>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Z:\Trangdof\thang4\NEW TRAILER\cuderxanhla.png"/>
          <p:cNvPicPr>
            <a:picLocks noChangeAspect="1" noChangeArrowheads="1"/>
          </p:cNvPicPr>
          <p:nvPr userDrawn="1"/>
        </p:nvPicPr>
        <p:blipFill>
          <a:blip r:embed="rId3" cstate="print"/>
          <a:srcRect/>
          <a:stretch>
            <a:fillRect/>
          </a:stretch>
        </p:blipFill>
        <p:spPr bwMode="auto">
          <a:xfrm>
            <a:off x="895352" y="173829"/>
            <a:ext cx="304800" cy="304800"/>
          </a:xfrm>
          <a:prstGeom prst="rect">
            <a:avLst/>
          </a:prstGeom>
          <a:noFill/>
        </p:spPr>
      </p:pic>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B35D5-9241-45FB-9336-D29BD8A5A526}" type="datetime1">
              <a:rPr lang="en-US" smtClean="0"/>
              <a:pPr/>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56898-624B-48AF-8D33-E7A89143495A}" type="datetime1">
              <a:rPr lang="en-US" smtClean="0"/>
              <a:pPr/>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361B5-1D89-4319-B241-B57310A94517}" type="datetime1">
              <a:rPr lang="en-US" smtClean="0"/>
              <a:pPr/>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78474-F71A-4053-BE00-041D2D4F7CE1}" type="datetime1">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A0E03-79F9-42A4-80F1-304457DA881D}" type="datetime1">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8E187-33C7-4BA2-852B-A29DD8A095FF}" type="datetime1">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392-659B-4F29-8A4C-2ADEB08B8712}" type="datetime1">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650BB-D765-41A2-AD71-7929BD32B5C2}"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6650BB-D765-41A2-AD71-7929BD32B5C2}"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6650BB-D765-41A2-AD71-7929BD32B5C2}" type="datetimeFigureOut">
              <a:rPr lang="en-US" smtClean="0"/>
              <a:pPr/>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6650BB-D765-41A2-AD71-7929BD32B5C2}" type="datetimeFigureOut">
              <a:rPr lang="en-US" smtClean="0"/>
              <a:pPr/>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650BB-D765-41A2-AD71-7929BD32B5C2}" type="datetimeFigureOut">
              <a:rPr lang="en-US" smtClean="0"/>
              <a:pPr/>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650BB-D765-41A2-AD71-7929BD32B5C2}" type="datetimeFigureOut">
              <a:rPr lang="en-US" smtClean="0"/>
              <a:pPr/>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21DFA-696B-4992-A28D-DC51D9892B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1DCC3">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91E3-1491-465B-BFD7-0F113CB44759}" type="datetime1">
              <a:rPr lang="en-US" smtClean="0"/>
              <a:pPr/>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4D4-695E-471B-A0EE-569A0D8A2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p:cNvSpPr>
          <p:nvPr/>
        </p:nvSpPr>
        <p:spPr>
          <a:xfrm>
            <a:off x="3714744" y="1387471"/>
            <a:ext cx="5429256"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Programming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with</a:t>
            </a:r>
            <a:r>
              <a:rPr kumimoji="0" lang="en-US" sz="4400" b="0" i="0" u="none" strike="noStrike" kern="1200" cap="none" spc="0" normalizeH="0" noProof="0" dirty="0" smtClean="0">
                <a:ln>
                  <a:noFill/>
                </a:ln>
                <a:solidFill>
                  <a:schemeClr val="bg1"/>
                </a:solidFill>
                <a:effectLst/>
                <a:uLnTx/>
                <a:uFillTx/>
                <a:latin typeface="+mj-lt"/>
                <a:ea typeface="+mj-ea"/>
                <a:cs typeface="+mj-cs"/>
              </a:rPr>
              <a:t> C Language</a:t>
            </a:r>
            <a:endParaRPr kumimoji="0" lang="vi-VN"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and using arrays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and using two dimensional array</a:t>
            </a:r>
          </a:p>
          <a:p>
            <a:pPr marL="800100" lvl="1" indent="-342900">
              <a:spcBef>
                <a:spcPct val="20000"/>
              </a:spcBef>
              <a:buFont typeface="Arial" pitchFamily="34" charset="0"/>
              <a:buChar char="•"/>
            </a:pPr>
            <a:r>
              <a:rPr lang="en-US" sz="3200" dirty="0" smtClean="0">
                <a:latin typeface="Arial" pitchFamily="34" charset="0"/>
              </a:rPr>
              <a:t>Doing arrange arrays</a:t>
            </a: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6 - Arrays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Data Structures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Collections and Basic Algorithm  </a:t>
            </a:r>
          </a:p>
          <a:p>
            <a:pPr marL="800100" lvl="1" indent="-342900">
              <a:spcBef>
                <a:spcPct val="20000"/>
              </a:spcBef>
              <a:buFont typeface="Arial" pitchFamily="34" charset="0"/>
              <a:buChar char="•"/>
            </a:pPr>
            <a:r>
              <a:rPr lang="en-US" sz="3200" dirty="0" smtClean="0">
                <a:latin typeface="Arial" pitchFamily="34" charset="0"/>
              </a:rPr>
              <a:t>Understand </a:t>
            </a:r>
            <a:r>
              <a:rPr lang="en-US" sz="3200" dirty="0" smtClean="0">
                <a:latin typeface="Arial" pitchFamily="34" charset="0"/>
                <a:cs typeface="Arial" pitchFamily="34" charset="0"/>
              </a:rPr>
              <a:t>Non-primitive Data structures</a:t>
            </a: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7 - Data Structures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and use Sorting Algorithms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and use Searching Algorithms</a:t>
            </a: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8 - Algorithms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Structure Data Type</a:t>
            </a:r>
          </a:p>
          <a:p>
            <a:pPr marL="800100" lvl="1" indent="-342900">
              <a:spcBef>
                <a:spcPct val="20000"/>
              </a:spcBef>
              <a:buFont typeface="Arial" pitchFamily="34" charset="0"/>
              <a:buChar char="•"/>
            </a:pPr>
            <a:r>
              <a:rPr lang="en-US" sz="3200" dirty="0" smtClean="0">
                <a:latin typeface="Arial" pitchFamily="34" charset="0"/>
                <a:cs typeface="Arial" pitchFamily="34" charset="0"/>
              </a:rPr>
              <a:t>Using Array of Structures</a:t>
            </a:r>
          </a:p>
          <a:p>
            <a:pPr marL="800100" lvl="1" indent="-342900">
              <a:spcBef>
                <a:spcPct val="20000"/>
              </a:spcBef>
              <a:buFont typeface="Arial" pitchFamily="34" charset="0"/>
              <a:buChar char="•"/>
            </a:pPr>
            <a:r>
              <a:rPr lang="en-US" sz="3200" dirty="0" smtClean="0">
                <a:latin typeface="Arial" pitchFamily="34" charset="0"/>
              </a:rPr>
              <a:t>Understanding Pointer to Structure</a:t>
            </a: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9 - Structure Data Types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Streams and Files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and Use various File Functions</a:t>
            </a:r>
          </a:p>
          <a:p>
            <a:pPr marL="800100" lvl="1" indent="-342900">
              <a:spcBef>
                <a:spcPct val="20000"/>
              </a:spcBef>
              <a:buFont typeface="Arial" pitchFamily="34" charset="0"/>
              <a:buChar char="•"/>
            </a:pPr>
            <a:r>
              <a:rPr lang="en-US" sz="3200" dirty="0" smtClean="0">
                <a:latin typeface="Arial" pitchFamily="34" charset="0"/>
              </a:rPr>
              <a:t>Understand File Pointer</a:t>
            </a: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10 - File Handling</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Debugging Technique</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and Using Breakpoints, Watches, Stopping Debugger</a:t>
            </a:r>
          </a:p>
          <a:p>
            <a:pPr marL="800100" lvl="1" indent="-342900">
              <a:spcBef>
                <a:spcPct val="20000"/>
              </a:spcBef>
              <a:buFont typeface="Arial" pitchFamily="34" charset="0"/>
              <a:buChar char="•"/>
            </a:pPr>
            <a:r>
              <a:rPr lang="en-US" sz="3200" dirty="0" smtClean="0">
                <a:latin typeface="Arial" pitchFamily="34" charset="0"/>
              </a:rPr>
              <a:t>Understand Conditions and Hit counts</a:t>
            </a: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11 - Debugging Techniques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level 2 pointers</a:t>
            </a:r>
          </a:p>
          <a:p>
            <a:pPr marL="800100" lvl="1" indent="-342900">
              <a:spcBef>
                <a:spcPct val="20000"/>
              </a:spcBef>
              <a:buFont typeface="Arial" pitchFamily="34" charset="0"/>
              <a:buChar char="•"/>
            </a:pPr>
            <a:r>
              <a:rPr lang="en-US" sz="3200" dirty="0" smtClean="0">
                <a:latin typeface="Arial" pitchFamily="34" charset="0"/>
                <a:cs typeface="Arial" pitchFamily="34" charset="0"/>
              </a:rPr>
              <a:t>Using pointers with multi dimensional array</a:t>
            </a:r>
          </a:p>
          <a:p>
            <a:pPr marL="800100" lvl="1" indent="-342900">
              <a:spcBef>
                <a:spcPct val="20000"/>
              </a:spcBef>
              <a:buFont typeface="Arial" pitchFamily="34" charset="0"/>
              <a:buChar char="•"/>
            </a:pPr>
            <a:r>
              <a:rPr lang="en-US" sz="3200" dirty="0" smtClean="0">
                <a:latin typeface="Arial" pitchFamily="34" charset="0"/>
                <a:cs typeface="Arial" pitchFamily="34" charset="0"/>
              </a:rPr>
              <a:t>Using array of pointers</a:t>
            </a:r>
          </a:p>
          <a:p>
            <a:pPr marL="800100" lvl="1" indent="-342900">
              <a:spcBef>
                <a:spcPct val="20000"/>
              </a:spcBef>
              <a:buFont typeface="Arial" pitchFamily="34" charset="0"/>
              <a:buChar char="•"/>
            </a:pPr>
            <a:r>
              <a:rPr lang="en-US" sz="3200" dirty="0" smtClean="0">
                <a:latin typeface="Arial" pitchFamily="34" charset="0"/>
              </a:rPr>
              <a:t>Understanding </a:t>
            </a:r>
            <a:r>
              <a:rPr lang="en-US" sz="3200" dirty="0" smtClean="0">
                <a:latin typeface="Arial" pitchFamily="34" charset="0"/>
                <a:cs typeface="Arial" pitchFamily="34" charset="0"/>
              </a:rPr>
              <a:t>function pointers</a:t>
            </a: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12 - Pointer Advances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File Managements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comments in source file header</a:t>
            </a:r>
          </a:p>
          <a:p>
            <a:pPr marL="800100" lvl="1" indent="-342900">
              <a:spcBef>
                <a:spcPct val="20000"/>
              </a:spcBef>
              <a:buFont typeface="Arial" pitchFamily="34" charset="0"/>
              <a:buChar char="•"/>
            </a:pPr>
            <a:r>
              <a:rPr lang="en-US" sz="3200" dirty="0" smtClean="0">
                <a:latin typeface="Arial" pitchFamily="34" charset="0"/>
              </a:rPr>
              <a:t>Understand </a:t>
            </a:r>
            <a:r>
              <a:rPr lang="en-US" sz="3200" dirty="0" smtClean="0">
                <a:latin typeface="Arial" pitchFamily="34" charset="0"/>
                <a:cs typeface="Arial" pitchFamily="34" charset="0"/>
              </a:rPr>
              <a:t>Naming conventions </a:t>
            </a:r>
          </a:p>
          <a:p>
            <a:pPr marL="800100" lvl="1" indent="-342900">
              <a:spcBef>
                <a:spcPct val="20000"/>
              </a:spcBef>
              <a:buFont typeface="Arial" pitchFamily="34" charset="0"/>
              <a:buChar char="•"/>
            </a:pPr>
            <a:r>
              <a:rPr lang="en-US" sz="3200" dirty="0" smtClean="0">
                <a:latin typeface="Arial" pitchFamily="34" charset="0"/>
              </a:rPr>
              <a:t>Understand </a:t>
            </a:r>
            <a:r>
              <a:rPr lang="en-US" sz="3200" dirty="0" smtClean="0">
                <a:latin typeface="Arial" pitchFamily="34" charset="0"/>
                <a:cs typeface="Arial" pitchFamily="34" charset="0"/>
              </a:rPr>
              <a:t>coding styles and using standard containers</a:t>
            </a: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fr-FR" sz="3200" b="1" i="1" dirty="0" smtClean="0">
                <a:solidFill>
                  <a:schemeClr val="tx1">
                    <a:lumMod val="85000"/>
                    <a:lumOff val="15000"/>
                  </a:schemeClr>
                </a:solidFill>
                <a:latin typeface="Arial" pitchFamily="34" charset="0"/>
                <a:cs typeface="Arial" pitchFamily="34" charset="0"/>
              </a:rPr>
              <a:t>Lecture 13 - Code </a:t>
            </a:r>
            <a:r>
              <a:rPr lang="fr-FR" sz="3200" b="1" i="1" dirty="0" err="1" smtClean="0">
                <a:solidFill>
                  <a:schemeClr val="tx1">
                    <a:lumMod val="85000"/>
                    <a:lumOff val="15000"/>
                  </a:schemeClr>
                </a:solidFill>
                <a:latin typeface="Arial" pitchFamily="34" charset="0"/>
                <a:cs typeface="Arial" pitchFamily="34" charset="0"/>
              </a:rPr>
              <a:t>Review</a:t>
            </a:r>
            <a:r>
              <a:rPr lang="fr-FR" sz="3200" b="1" i="1" dirty="0" smtClean="0">
                <a:solidFill>
                  <a:schemeClr val="tx1">
                    <a:lumMod val="85000"/>
                    <a:lumOff val="15000"/>
                  </a:schemeClr>
                </a:solidFill>
                <a:latin typeface="Arial" pitchFamily="34" charset="0"/>
                <a:cs typeface="Arial" pitchFamily="34" charset="0"/>
              </a:rPr>
              <a:t> Techniques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anose="020B0604020202020204" pitchFamily="34" charset="0"/>
                <a:cs typeface="Arial" pitchFamily="34" charset="0"/>
              </a:rPr>
              <a:t>Trainees’ missions</a:t>
            </a:r>
            <a:endParaRPr lang="en-US" sz="3200" b="1" i="1" dirty="0">
              <a:solidFill>
                <a:schemeClr val="tx1">
                  <a:lumMod val="85000"/>
                  <a:lumOff val="15000"/>
                </a:schemeClr>
              </a:solidFill>
              <a:latin typeface="Arial" panose="020B0604020202020204" pitchFamily="34" charset="0"/>
              <a:cs typeface="Arial" pitchFamily="34" charset="0"/>
            </a:endParaRPr>
          </a:p>
        </p:txBody>
      </p:sp>
      <p:sp>
        <p:nvSpPr>
          <p:cNvPr id="5" name="Content Placeholder 2"/>
          <p:cNvSpPr txBox="1">
            <a:spLocks/>
          </p:cNvSpPr>
          <p:nvPr/>
        </p:nvSpPr>
        <p:spPr>
          <a:xfrm>
            <a:off x="465138" y="1228725"/>
            <a:ext cx="8372475" cy="5464175"/>
          </a:xfrm>
          <a:prstGeom prst="rect">
            <a:avLst/>
          </a:prstGeom>
        </p:spPr>
        <p:txBody>
          <a:bodyPr>
            <a:normAutofit/>
          </a:bodyPr>
          <a:lstStyle/>
          <a:p>
            <a:pPr marL="342900" indent="-342900" defTabSz="914400" eaLnBrk="1" fontAlgn="auto" hangingPunct="1">
              <a:lnSpc>
                <a:spcPct val="150000"/>
              </a:lnSpc>
              <a:spcBef>
                <a:spcPct val="20000"/>
              </a:spcBef>
              <a:spcAft>
                <a:spcPts val="0"/>
              </a:spcAft>
              <a:buFont typeface="Arial" pitchFamily="34" charset="0"/>
              <a:buNone/>
              <a:defRPr/>
            </a:pPr>
            <a:r>
              <a:rPr lang="en-US" sz="2400" dirty="0">
                <a:cs typeface="Arial" pitchFamily="34" charset="0"/>
              </a:rPr>
              <a:t>To complete this course and achieve goals, trainees must:</a:t>
            </a:r>
          </a:p>
          <a:p>
            <a:pPr marL="342900" indent="-342900" defTabSz="914400" eaLnBrk="1" fontAlgn="auto" hangingPunct="1">
              <a:lnSpc>
                <a:spcPct val="150000"/>
              </a:lnSpc>
              <a:spcBef>
                <a:spcPct val="20000"/>
              </a:spcBef>
              <a:spcAft>
                <a:spcPts val="0"/>
              </a:spcAft>
              <a:buFont typeface="Arial" pitchFamily="34" charset="0"/>
              <a:buChar char="•"/>
              <a:defRPr/>
            </a:pPr>
            <a:r>
              <a:rPr lang="en-US" sz="2400" dirty="0">
                <a:cs typeface="Arial" pitchFamily="34" charset="0"/>
              </a:rPr>
              <a:t>Read lecture</a:t>
            </a:r>
          </a:p>
          <a:p>
            <a:pPr marL="342900" indent="-342900" defTabSz="914400" eaLnBrk="1" fontAlgn="auto" hangingPunct="1">
              <a:lnSpc>
                <a:spcPct val="150000"/>
              </a:lnSpc>
              <a:spcBef>
                <a:spcPct val="20000"/>
              </a:spcBef>
              <a:spcAft>
                <a:spcPts val="0"/>
              </a:spcAft>
              <a:buFont typeface="Arial" pitchFamily="34" charset="0"/>
              <a:buChar char="•"/>
              <a:defRPr/>
            </a:pPr>
            <a:r>
              <a:rPr lang="en-US" sz="2400" dirty="0">
                <a:cs typeface="Arial" pitchFamily="34" charset="0"/>
              </a:rPr>
              <a:t>Read reference C# Programing</a:t>
            </a:r>
          </a:p>
          <a:p>
            <a:pPr marL="342900" indent="-342900" defTabSz="914400" eaLnBrk="1" fontAlgn="auto" hangingPunct="1">
              <a:lnSpc>
                <a:spcPct val="150000"/>
              </a:lnSpc>
              <a:spcBef>
                <a:spcPct val="20000"/>
              </a:spcBef>
              <a:spcAft>
                <a:spcPts val="0"/>
              </a:spcAft>
              <a:buFont typeface="Arial" pitchFamily="34" charset="0"/>
              <a:buChar char="•"/>
              <a:defRPr/>
            </a:pPr>
            <a:r>
              <a:rPr lang="en-US" sz="2400" dirty="0" smtClean="0">
                <a:cs typeface="Arial" pitchFamily="34" charset="0"/>
              </a:rPr>
              <a:t>Do </a:t>
            </a:r>
            <a:r>
              <a:rPr lang="en-US" sz="2400" dirty="0">
                <a:cs typeface="Arial" pitchFamily="34" charset="0"/>
              </a:rPr>
              <a:t>exercises</a:t>
            </a:r>
          </a:p>
          <a:p>
            <a:pPr marL="342900" indent="-342900" defTabSz="914400" eaLnBrk="1" fontAlgn="auto" hangingPunct="1">
              <a:lnSpc>
                <a:spcPct val="150000"/>
              </a:lnSpc>
              <a:spcBef>
                <a:spcPct val="20000"/>
              </a:spcBef>
              <a:spcAft>
                <a:spcPts val="0"/>
              </a:spcAft>
              <a:buFont typeface="Arial" pitchFamily="34" charset="0"/>
              <a:buChar char="•"/>
              <a:defRPr/>
            </a:pPr>
            <a:r>
              <a:rPr lang="en-US" sz="2400" dirty="0">
                <a:cs typeface="Arial" pitchFamily="34" charset="0"/>
              </a:rPr>
              <a:t>Take </a:t>
            </a:r>
            <a:r>
              <a:rPr lang="en-US" sz="2400" dirty="0" err="1">
                <a:cs typeface="Arial" pitchFamily="34" charset="0"/>
              </a:rPr>
              <a:t>quizz</a:t>
            </a:r>
            <a:endParaRPr lang="en-US" sz="2400" dirty="0">
              <a:cs typeface="Arial" pitchFamily="34" charset="0"/>
            </a:endParaRPr>
          </a:p>
          <a:p>
            <a:pPr marL="342900" indent="-342900" defTabSz="914400" eaLnBrk="1" fontAlgn="auto" hangingPunct="1">
              <a:lnSpc>
                <a:spcPct val="150000"/>
              </a:lnSpc>
              <a:spcBef>
                <a:spcPct val="20000"/>
              </a:spcBef>
              <a:spcAft>
                <a:spcPts val="0"/>
              </a:spcAft>
              <a:buFont typeface="Arial" pitchFamily="34" charset="0"/>
              <a:buChar char="•"/>
              <a:defRPr/>
            </a:pPr>
            <a:r>
              <a:rPr lang="en-US" sz="2400" dirty="0">
                <a:cs typeface="Arial" pitchFamily="34" charset="0"/>
              </a:rPr>
              <a:t>Complete final </a:t>
            </a:r>
            <a:r>
              <a:rPr lang="en-US" sz="2400" dirty="0" smtClean="0">
                <a:cs typeface="Arial" pitchFamily="34" charset="0"/>
              </a:rPr>
              <a:t>exam</a:t>
            </a:r>
            <a:endParaRPr lang="en-US" sz="2400" dirty="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228600" y="762000"/>
            <a:ext cx="7886700"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ct val="90000"/>
              </a:lnSpc>
              <a:spcAft>
                <a:spcPts val="0"/>
              </a:spcAft>
              <a:tabLst>
                <a:tab pos="723900" algn="l"/>
                <a:tab pos="1447800" algn="l"/>
                <a:tab pos="2171700" algn="l"/>
                <a:tab pos="2895600" algn="l"/>
                <a:tab pos="3619500" algn="l"/>
                <a:tab pos="4343400" algn="l"/>
                <a:tab pos="5067300" algn="l"/>
                <a:tab pos="5791200" algn="l"/>
                <a:tab pos="6515100" algn="l"/>
                <a:tab pos="7239000" algn="l"/>
              </a:tabLst>
            </a:pPr>
            <a:r>
              <a:rPr lang="en-US" sz="3200" b="1" i="1" dirty="0">
                <a:solidFill>
                  <a:schemeClr val="tx1">
                    <a:lumMod val="85000"/>
                    <a:lumOff val="15000"/>
                  </a:schemeClr>
                </a:solidFill>
                <a:latin typeface="Arial" panose="020B0604020202020204" pitchFamily="34" charset="0"/>
                <a:ea typeface="+mn-ea"/>
                <a:cs typeface="Arial" pitchFamily="34" charset="0"/>
              </a:rPr>
              <a:t>Summary</a:t>
            </a:r>
          </a:p>
        </p:txBody>
      </p:sp>
      <p:sp>
        <p:nvSpPr>
          <p:cNvPr id="3" name="Text Box 2"/>
          <p:cNvSpPr txBox="1">
            <a:spLocks noChangeArrowheads="1"/>
          </p:cNvSpPr>
          <p:nvPr/>
        </p:nvSpPr>
        <p:spPr bwMode="auto">
          <a:xfrm>
            <a:off x="609600" y="1524000"/>
            <a:ext cx="7886700" cy="341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5900" indent="-215900">
              <a:lnSpc>
                <a:spcPct val="750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sz="2800">
                <a:solidFill>
                  <a:srgbClr val="000000"/>
                </a:solidFill>
                <a:latin typeface="Calibri" panose="020F0502020204030204" pitchFamily="34" charset="0"/>
                <a:cs typeface="Arial Unicode MS" panose="020B0604020202020204" pitchFamily="34" charset="-128"/>
              </a:defRPr>
            </a:lvl1pPr>
            <a:lvl2pPr>
              <a:lnSpc>
                <a:spcPct val="75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Calibri" panose="020F0502020204030204" pitchFamily="34" charset="0"/>
                <a:cs typeface="Arial Unicode MS" panose="020B0604020202020204" pitchFamily="34" charset="-128"/>
              </a:defRPr>
            </a:lvl2pPr>
            <a:lvl3pPr>
              <a:lnSpc>
                <a:spcPct val="75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alibri" panose="020F0502020204030204" pitchFamily="34" charset="0"/>
                <a:cs typeface="Arial Unicode MS" panose="020B0604020202020204" pitchFamily="34" charset="-128"/>
              </a:defRPr>
            </a:lvl3pPr>
            <a:lvl4pPr>
              <a:lnSpc>
                <a:spcPct val="75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alibri" panose="020F0502020204030204" pitchFamily="34" charset="0"/>
                <a:cs typeface="Arial Unicode MS" panose="020B0604020202020204" pitchFamily="34" charset="-128"/>
              </a:defRPr>
            </a:lvl4pPr>
            <a:lvl5pPr>
              <a:lnSpc>
                <a:spcPct val="75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Calibri" panose="020F0502020204030204" pitchFamily="34" charset="0"/>
                <a:cs typeface="Arial Unicode MS" panose="020B0604020202020204" pitchFamily="34" charset="-128"/>
              </a:defRPr>
            </a:lvl5pPr>
            <a:lvl6pPr marL="2514600" indent="-228600" defTabSz="457200" eaLnBrk="0" fontAlgn="base" hangingPunct="0">
              <a:lnSpc>
                <a:spcPct val="75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Calibri" panose="020F0502020204030204" pitchFamily="34" charset="0"/>
                <a:cs typeface="Arial Unicode MS" panose="020B0604020202020204" pitchFamily="34" charset="-128"/>
              </a:defRPr>
            </a:lvl6pPr>
            <a:lvl7pPr marL="2971800" indent="-228600" defTabSz="457200" eaLnBrk="0" fontAlgn="base" hangingPunct="0">
              <a:lnSpc>
                <a:spcPct val="75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Calibri" panose="020F0502020204030204" pitchFamily="34" charset="0"/>
                <a:cs typeface="Arial Unicode MS" panose="020B0604020202020204" pitchFamily="34" charset="-128"/>
              </a:defRPr>
            </a:lvl7pPr>
            <a:lvl8pPr marL="3429000" indent="-228600" defTabSz="457200" eaLnBrk="0" fontAlgn="base" hangingPunct="0">
              <a:lnSpc>
                <a:spcPct val="75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Calibri" panose="020F0502020204030204" pitchFamily="34" charset="0"/>
                <a:cs typeface="Arial Unicode MS" panose="020B0604020202020204" pitchFamily="34" charset="-128"/>
              </a:defRPr>
            </a:lvl8pPr>
            <a:lvl9pPr marL="3886200" indent="-228600" defTabSz="457200" eaLnBrk="0" fontAlgn="base" hangingPunct="0">
              <a:lnSpc>
                <a:spcPct val="75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sz="2000">
                <a:solidFill>
                  <a:srgbClr val="000000"/>
                </a:solidFill>
                <a:latin typeface="Calibri" panose="020F0502020204030204" pitchFamily="34" charset="0"/>
                <a:cs typeface="Arial Unicode MS" panose="020B0604020202020204" pitchFamily="34" charset="-128"/>
              </a:defRPr>
            </a:lvl9pPr>
          </a:lstStyle>
          <a:p>
            <a:pPr algn="just" eaLnBrk="1" hangingPunct="1">
              <a:lnSpc>
                <a:spcPct val="90000"/>
              </a:lnSpc>
              <a:spcBef>
                <a:spcPts val="1000"/>
              </a:spcBef>
              <a:buSzPct val="45000"/>
              <a:buFont typeface="Wingdings" panose="05000000000000000000" pitchFamily="2" charset="2"/>
              <a:buChar char=""/>
            </a:pPr>
            <a:r>
              <a:rPr lang="en-US" dirty="0"/>
              <a:t>An Overview of The Course</a:t>
            </a:r>
          </a:p>
          <a:p>
            <a:pPr algn="just" eaLnBrk="1" hangingPunct="1">
              <a:lnSpc>
                <a:spcPct val="90000"/>
              </a:lnSpc>
              <a:spcBef>
                <a:spcPts val="1000"/>
              </a:spcBef>
              <a:buSzPct val="45000"/>
              <a:buFont typeface="Wingdings" panose="05000000000000000000" pitchFamily="2" charset="2"/>
              <a:buChar char=""/>
            </a:pPr>
            <a:r>
              <a:rPr lang="en-US" dirty="0"/>
              <a:t>The Structure of The </a:t>
            </a:r>
            <a:r>
              <a:rPr lang="en-US" dirty="0" smtClean="0"/>
              <a:t>Course</a:t>
            </a:r>
          </a:p>
          <a:p>
            <a:pPr algn="just" eaLnBrk="1" hangingPunct="1">
              <a:lnSpc>
                <a:spcPct val="90000"/>
              </a:lnSpc>
              <a:spcBef>
                <a:spcPts val="1000"/>
              </a:spcBef>
              <a:buSzPct val="45000"/>
              <a:buFont typeface="Wingdings" panose="05000000000000000000" pitchFamily="2" charset="2"/>
              <a:buChar char=""/>
            </a:pPr>
            <a:r>
              <a:rPr lang="en-US" dirty="0" smtClean="0"/>
              <a:t>Learning Goals of Lectures</a:t>
            </a:r>
          </a:p>
          <a:p>
            <a:pPr algn="just" eaLnBrk="1" hangingPunct="1">
              <a:lnSpc>
                <a:spcPct val="90000"/>
              </a:lnSpc>
              <a:spcBef>
                <a:spcPts val="1000"/>
              </a:spcBef>
              <a:buSzPct val="45000"/>
              <a:buFont typeface="Wingdings" panose="05000000000000000000" pitchFamily="2" charset="2"/>
              <a:buChar char=""/>
            </a:pPr>
            <a:r>
              <a:rPr lang="en-US" dirty="0" smtClean="0"/>
              <a:t>Trainees’ missions</a:t>
            </a:r>
            <a:endParaRPr lang="en-US" dirty="0"/>
          </a:p>
        </p:txBody>
      </p:sp>
    </p:spTree>
    <p:extLst>
      <p:ext uri="{BB962C8B-B14F-4D97-AF65-F5344CB8AC3E}">
        <p14:creationId xmlns:p14="http://schemas.microsoft.com/office/powerpoint/2010/main" val="37704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p:cNvSpPr>
          <p:nvPr/>
        </p:nvSpPr>
        <p:spPr>
          <a:xfrm>
            <a:off x="3714744" y="1387471"/>
            <a:ext cx="5429256"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Programming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with</a:t>
            </a:r>
            <a:r>
              <a:rPr kumimoji="0" lang="en-US" sz="4400" b="0" i="0" u="none" strike="noStrike" kern="1200" cap="none" spc="0" normalizeH="0" noProof="0" dirty="0" smtClean="0">
                <a:ln>
                  <a:noFill/>
                </a:ln>
                <a:solidFill>
                  <a:schemeClr val="bg1"/>
                </a:solidFill>
                <a:effectLst/>
                <a:uLnTx/>
                <a:uFillTx/>
                <a:latin typeface="+mj-lt"/>
                <a:ea typeface="+mj-ea"/>
                <a:cs typeface="+mj-cs"/>
              </a:rPr>
              <a:t> C Language</a:t>
            </a:r>
            <a:endParaRPr kumimoji="0" lang="vi-VN"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3" name="TextBox 2"/>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Introduction</a:t>
            </a:r>
            <a:endParaRPr lang="en-US" sz="3200" b="1" i="1" dirty="0">
              <a:solidFill>
                <a:schemeClr val="tx1">
                  <a:lumMod val="85000"/>
                  <a:lumOff val="15000"/>
                </a:schemeClr>
              </a:solidFill>
              <a:latin typeface="Arial" pitchFamily="34" charset="0"/>
              <a:cs typeface="Arial" pitchFamily="34" charset="0"/>
            </a:endParaRPr>
          </a:p>
        </p:txBody>
      </p:sp>
      <p:sp>
        <p:nvSpPr>
          <p:cNvPr id="4" name="Content Placeholder 2"/>
          <p:cNvSpPr txBox="1">
            <a:spLocks/>
          </p:cNvSpPr>
          <p:nvPr/>
        </p:nvSpPr>
        <p:spPr>
          <a:xfrm>
            <a:off x="457200" y="1517655"/>
            <a:ext cx="8229600" cy="4768865"/>
          </a:xfrm>
          <a:prstGeom prst="rect">
            <a:avLst/>
          </a:prstGeom>
        </p:spPr>
        <p:txBody>
          <a:bodyPr>
            <a:normAutofit/>
          </a:bodyPr>
          <a:lstStyle/>
          <a:p>
            <a:pPr marL="342900" lvl="0" indent="-342900">
              <a:spcBef>
                <a:spcPct val="20000"/>
              </a:spcBef>
              <a:buBlip>
                <a:blip r:embed="rId3"/>
              </a:buBlip>
            </a:pPr>
            <a:r>
              <a:rPr lang="en-US" sz="2800" dirty="0" smtClean="0"/>
              <a:t>This topic introduce about C programming language knowledge; </a:t>
            </a:r>
          </a:p>
          <a:p>
            <a:pPr marL="342900" lvl="0" indent="-342900">
              <a:spcBef>
                <a:spcPct val="20000"/>
              </a:spcBef>
              <a:buBlip>
                <a:blip r:embed="rId3"/>
              </a:buBlip>
            </a:pPr>
            <a:endParaRPr lang="en-US" sz="2800" dirty="0" smtClean="0"/>
          </a:p>
          <a:p>
            <a:pPr marL="342900" lvl="0" indent="-342900">
              <a:spcBef>
                <a:spcPct val="20000"/>
              </a:spcBef>
              <a:buBlip>
                <a:blip r:embed="rId3"/>
              </a:buBlip>
            </a:pPr>
            <a:r>
              <a:rPr lang="en-US" sz="2800" dirty="0" smtClean="0"/>
              <a:t>Adapt trainees with skills, lessons and practices which is specifically used in the </a:t>
            </a:r>
            <a:r>
              <a:rPr lang="en-US" sz="2800" dirty="0" err="1" smtClean="0"/>
              <a:t>Fsoft</a:t>
            </a:r>
            <a:r>
              <a:rPr lang="en-US" sz="2800" dirty="0" smtClean="0"/>
              <a:t> projects. </a:t>
            </a:r>
          </a:p>
          <a:p>
            <a:pPr marL="342900" lvl="0" indent="-342900">
              <a:spcBef>
                <a:spcPct val="20000"/>
              </a:spcBef>
              <a:buBlip>
                <a:blip r:embed="rId3"/>
              </a:buBlip>
            </a:pPr>
            <a:endParaRPr lang="en-US" sz="2800" dirty="0" smtClean="0"/>
          </a:p>
          <a:p>
            <a:pPr marL="342900" lvl="0" indent="-342900">
              <a:spcBef>
                <a:spcPct val="20000"/>
              </a:spcBef>
              <a:buBlip>
                <a:blip r:embed="rId3"/>
              </a:buBlip>
            </a:pPr>
            <a:r>
              <a:rPr lang="en-US" sz="2800" dirty="0" smtClean="0"/>
              <a:t>The trainees must do Quiz and Assignment for each Lecture, finish the Final Exam of this Course.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524000" y="1600200"/>
            <a:ext cx="6019800" cy="3429000"/>
            <a:chOff x="1524000" y="1600200"/>
            <a:chExt cx="6019800" cy="3429000"/>
          </a:xfrm>
        </p:grpSpPr>
        <p:sp>
          <p:nvSpPr>
            <p:cNvPr id="3" name="Isosceles Triangle 2"/>
            <p:cNvSpPr/>
            <p:nvPr/>
          </p:nvSpPr>
          <p:spPr>
            <a:xfrm rot="10800000">
              <a:off x="4267201" y="4191000"/>
              <a:ext cx="762000" cy="8382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600200"/>
              <a:ext cx="60198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ounded Rectangle 4"/>
          <p:cNvSpPr/>
          <p:nvPr/>
        </p:nvSpPr>
        <p:spPr>
          <a:xfrm>
            <a:off x="4038600" y="5181600"/>
            <a:ext cx="1219200" cy="381000"/>
          </a:xfrm>
          <a:prstGeom prst="roundRect">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4414" y="2942272"/>
            <a:ext cx="6500858" cy="1477328"/>
          </a:xfrm>
          <a:prstGeom prst="rect">
            <a:avLst/>
          </a:prstGeom>
          <a:noFill/>
        </p:spPr>
        <p:txBody>
          <a:bodyPr wrap="square" rtlCol="0">
            <a:spAutoFit/>
          </a:bodyPr>
          <a:lstStyle/>
          <a:p>
            <a:pPr algn="ctr"/>
            <a:r>
              <a:rPr lang="en-US" dirty="0">
                <a:latin typeface="Arial" pitchFamily="34" charset="0"/>
                <a:cs typeface="Arial" pitchFamily="34" charset="0"/>
              </a:rPr>
              <a:t>You have completed "</a:t>
            </a:r>
            <a:r>
              <a:rPr lang="en-US" b="1" dirty="0">
                <a:latin typeface="Arial" pitchFamily="34" charset="0"/>
                <a:cs typeface="Arial" pitchFamily="34" charset="0"/>
              </a:rPr>
              <a:t>Lecture </a:t>
            </a:r>
            <a:r>
              <a:rPr lang="en-US" b="1" dirty="0" smtClean="0">
                <a:cs typeface="Arial" pitchFamily="34" charset="0"/>
              </a:rPr>
              <a:t>Introduction</a:t>
            </a:r>
            <a:r>
              <a:rPr lang="en-US" b="1" dirty="0" smtClean="0">
                <a:latin typeface="Arial" pitchFamily="34" charset="0"/>
                <a:cs typeface="Arial" pitchFamily="34" charset="0"/>
              </a:rPr>
              <a:t>" </a:t>
            </a:r>
            <a:r>
              <a:rPr lang="en-US" b="1" dirty="0">
                <a:latin typeface="Arial" pitchFamily="34" charset="0"/>
                <a:cs typeface="Arial" pitchFamily="34" charset="0"/>
              </a:rPr>
              <a:t>course.</a:t>
            </a:r>
          </a:p>
          <a:p>
            <a:pPr algn="ctr"/>
            <a:endParaRPr lang="en-US" dirty="0">
              <a:latin typeface="Arial" pitchFamily="34" charset="0"/>
              <a:cs typeface="Arial" pitchFamily="34" charset="0"/>
            </a:endParaRPr>
          </a:p>
          <a:p>
            <a:pPr algn="ctr"/>
            <a:r>
              <a:rPr lang="en-US" dirty="0">
                <a:latin typeface="Arial" pitchFamily="34" charset="0"/>
                <a:cs typeface="Arial" pitchFamily="34" charset="0"/>
              </a:rPr>
              <a:t>Click EXIT button to exit course and discover the next Lecture </a:t>
            </a:r>
            <a:r>
              <a:rPr lang="en-US" dirty="0" smtClean="0">
                <a:latin typeface="Arial" pitchFamily="34" charset="0"/>
                <a:cs typeface="Arial" pitchFamily="34" charset="0"/>
              </a:rPr>
              <a:t>"</a:t>
            </a:r>
            <a:r>
              <a:rPr lang="en-US" b="1" dirty="0" smtClean="0">
                <a:latin typeface="Arial" pitchFamily="34" charset="0"/>
                <a:cs typeface="Arial" pitchFamily="34" charset="0"/>
              </a:rPr>
              <a:t>Lecture </a:t>
            </a:r>
            <a:r>
              <a:rPr lang="en-US" b="1" dirty="0" smtClean="0">
                <a:cs typeface="Arial" pitchFamily="34" charset="0"/>
              </a:rPr>
              <a:t>1</a:t>
            </a:r>
            <a:r>
              <a:rPr lang="en-US" b="1" dirty="0" smtClean="0">
                <a:latin typeface="Arial" pitchFamily="34" charset="0"/>
                <a:cs typeface="Arial" pitchFamily="34" charset="0"/>
              </a:rPr>
              <a:t> – C Fundamentals Data Types &amp; Variables".</a:t>
            </a:r>
            <a:endParaRPr lang="en-US" b="1" dirty="0">
              <a:latin typeface="Arial" pitchFamily="34" charset="0"/>
              <a:cs typeface="Arial" pitchFamily="34" charset="0"/>
            </a:endParaRPr>
          </a:p>
          <a:p>
            <a:endParaRPr lang="en-US" dirty="0">
              <a:latin typeface="Arial" pitchFamily="34" charset="0"/>
              <a:cs typeface="Arial" pitchFamily="34" charset="0"/>
            </a:endParaRPr>
          </a:p>
        </p:txBody>
      </p:sp>
      <p:sp>
        <p:nvSpPr>
          <p:cNvPr id="7" name="TextBox 6"/>
          <p:cNvSpPr txBox="1"/>
          <p:nvPr/>
        </p:nvSpPr>
        <p:spPr>
          <a:xfrm>
            <a:off x="2438400" y="1896070"/>
            <a:ext cx="4343400" cy="923330"/>
          </a:xfrm>
          <a:prstGeom prst="rect">
            <a:avLst/>
          </a:prstGeom>
          <a:noFill/>
        </p:spPr>
        <p:txBody>
          <a:bodyPr wrap="square" rtlCol="0">
            <a:spAutoFit/>
          </a:bodyPr>
          <a:lstStyle/>
          <a:p>
            <a:r>
              <a:rPr lang="en-US" sz="5400" b="1" dirty="0" smtClean="0">
                <a:solidFill>
                  <a:srgbClr val="FD9203"/>
                </a:solidFill>
                <a:latin typeface="Arial" pitchFamily="34" charset="0"/>
                <a:cs typeface="Arial" pitchFamily="34" charset="0"/>
              </a:rPr>
              <a:t>THANK YOU</a:t>
            </a:r>
            <a:endParaRPr lang="en-US" sz="5400" b="1" dirty="0">
              <a:solidFill>
                <a:srgbClr val="FD9203"/>
              </a:solidFill>
              <a:latin typeface="Arial" pitchFamily="34" charset="0"/>
              <a:cs typeface="Arial" pitchFamily="34" charset="0"/>
            </a:endParaRPr>
          </a:p>
        </p:txBody>
      </p:sp>
      <p:sp>
        <p:nvSpPr>
          <p:cNvPr id="8" name="TextBox 7"/>
          <p:cNvSpPr txBox="1"/>
          <p:nvPr/>
        </p:nvSpPr>
        <p:spPr>
          <a:xfrm>
            <a:off x="4312170" y="5181600"/>
            <a:ext cx="1219200" cy="381000"/>
          </a:xfrm>
          <a:prstGeom prst="rect">
            <a:avLst/>
          </a:prstGeom>
          <a:noFill/>
        </p:spPr>
        <p:txBody>
          <a:bodyPr wrap="square" rtlCol="0">
            <a:spAutoFit/>
          </a:bodyPr>
          <a:lstStyle/>
          <a:p>
            <a:r>
              <a:rPr lang="en-US" b="1" dirty="0" smtClean="0">
                <a:solidFill>
                  <a:schemeClr val="bg1">
                    <a:lumMod val="95000"/>
                  </a:schemeClr>
                </a:solidFill>
                <a:latin typeface="Arial" pitchFamily="34" charset="0"/>
                <a:cs typeface="Arial" pitchFamily="34" charset="0"/>
              </a:rPr>
              <a:t>EXIT</a:t>
            </a:r>
            <a:endParaRPr lang="en-US" b="1" dirty="0">
              <a:solidFill>
                <a:schemeClr val="bg1">
                  <a:lumMod val="95000"/>
                </a:schemeClr>
              </a:solidFill>
              <a:latin typeface="Arial" pitchFamily="34" charset="0"/>
              <a:cs typeface="Arial" pitchFamily="34" charset="0"/>
            </a:endParaRPr>
          </a:p>
        </p:txBody>
      </p:sp>
      <p:sp>
        <p:nvSpPr>
          <p:cNvPr id="9" name="TextBox 8"/>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Exit</a:t>
            </a:r>
            <a:endParaRPr lang="en-US" sz="2800" b="1" i="1" dirty="0">
              <a:solidFill>
                <a:schemeClr val="tx1">
                  <a:lumMod val="85000"/>
                  <a:lumOff val="15000"/>
                </a:schemeClr>
              </a:solidFill>
              <a:latin typeface="Arial" pitchFamily="34" charset="0"/>
              <a:cs typeface="Arial" pitchFamily="34" charset="0"/>
            </a:endParaRPr>
          </a:p>
        </p:txBody>
      </p:sp>
      <p:grpSp>
        <p:nvGrpSpPr>
          <p:cNvPr id="10" name="Group 9"/>
          <p:cNvGrpSpPr/>
          <p:nvPr/>
        </p:nvGrpSpPr>
        <p:grpSpPr>
          <a:xfrm>
            <a:off x="8572528" y="6429396"/>
            <a:ext cx="762000" cy="257175"/>
            <a:chOff x="8391525" y="6400800"/>
            <a:chExt cx="762000" cy="257175"/>
          </a:xfrm>
        </p:grpSpPr>
        <p:sp>
          <p:nvSpPr>
            <p:cNvPr id="11" name="Oval 10"/>
            <p:cNvSpPr/>
            <p:nvPr/>
          </p:nvSpPr>
          <p:spPr>
            <a:xfrm>
              <a:off x="8458200" y="6400800"/>
              <a:ext cx="304800" cy="254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91525" y="6411754"/>
              <a:ext cx="762000" cy="246221"/>
            </a:xfrm>
            <a:prstGeom prst="rect">
              <a:avLst/>
            </a:prstGeom>
            <a:noFill/>
          </p:spPr>
          <p:txBody>
            <a:bodyPr wrap="square" rtlCol="0">
              <a:spAutoFit/>
            </a:bodyPr>
            <a:lstStyle/>
            <a:p>
              <a:r>
                <a:rPr lang="en-US" sz="1000" b="1" dirty="0" smtClean="0">
                  <a:solidFill>
                    <a:schemeClr val="bg1"/>
                  </a:solidFill>
                  <a:latin typeface="Arial" pitchFamily="34" charset="0"/>
                  <a:cs typeface="Arial" pitchFamily="34" charset="0"/>
                </a:rPr>
                <a:t>  </a:t>
              </a:r>
              <a:fld id="{621A39DE-D422-4447-9BB1-E72C060D5B9A}" type="slidenum">
                <a:rPr lang="en-US" sz="1000" b="1" smtClean="0">
                  <a:solidFill>
                    <a:schemeClr val="bg1"/>
                  </a:solidFill>
                  <a:latin typeface="Arial" pitchFamily="34" charset="0"/>
                  <a:cs typeface="Arial" pitchFamily="34" charset="0"/>
                </a:rPr>
                <a:pPr/>
                <a:t>20</a:t>
              </a:fld>
              <a:endParaRPr lang="en-US" sz="10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38437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p:cNvSpPr>
          <p:nvPr/>
        </p:nvSpPr>
        <p:spPr>
          <a:xfrm>
            <a:off x="3714744" y="1387471"/>
            <a:ext cx="5429256"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Programming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with</a:t>
            </a:r>
            <a:r>
              <a:rPr kumimoji="0" lang="en-US" sz="4400" b="0" i="0" u="none" strike="noStrike" kern="1200" cap="none" spc="0" normalizeH="0" noProof="0" dirty="0" smtClean="0">
                <a:ln>
                  <a:noFill/>
                </a:ln>
                <a:solidFill>
                  <a:schemeClr val="bg1"/>
                </a:solidFill>
                <a:effectLst/>
                <a:uLnTx/>
                <a:uFillTx/>
                <a:latin typeface="+mj-lt"/>
                <a:ea typeface="+mj-ea"/>
                <a:cs typeface="+mj-cs"/>
              </a:rPr>
              <a:t> C Language</a:t>
            </a:r>
            <a:endParaRPr kumimoji="0" lang="vi-VN"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3" name="TextBox 2"/>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Learning Goals</a:t>
            </a:r>
            <a:endParaRPr lang="en-US" sz="3200" b="1" i="1" dirty="0">
              <a:solidFill>
                <a:schemeClr val="tx1">
                  <a:lumMod val="85000"/>
                  <a:lumOff val="15000"/>
                </a:schemeClr>
              </a:solidFill>
              <a:latin typeface="Arial" pitchFamily="34" charset="0"/>
              <a:cs typeface="Arial" pitchFamily="34" charset="0"/>
            </a:endParaRPr>
          </a:p>
        </p:txBody>
      </p:sp>
      <p:sp>
        <p:nvSpPr>
          <p:cNvPr id="5"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After this course, trainee will be able to:</a:t>
            </a:r>
          </a:p>
          <a:p>
            <a:pPr marL="342900" marR="0" lvl="0" indent="-342900" algn="l" defTabSz="914400" rtl="0" eaLnBrk="1" fontAlgn="auto" latinLnBrk="0" hangingPunct="1">
              <a:lnSpc>
                <a:spcPct val="100000"/>
              </a:lnSpc>
              <a:spcBef>
                <a:spcPct val="20000"/>
              </a:spcBef>
              <a:spcAft>
                <a:spcPts val="0"/>
              </a:spcAft>
              <a:buClrTx/>
              <a:buSzTx/>
              <a:buBlip>
                <a:blip r:embed="rId3"/>
              </a:buBlip>
              <a:tabLst/>
              <a:defRPr/>
            </a:pPr>
            <a:r>
              <a:rPr lang="en-US" sz="3200" dirty="0" smtClean="0">
                <a:latin typeface="Arial" pitchFamily="34" charset="0"/>
                <a:cs typeface="Arial" pitchFamily="34" charset="0"/>
              </a:rPr>
              <a:t>Understanding structure programming language.</a:t>
            </a:r>
            <a:endPar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Blip>
                <a:blip r:embed="rId3"/>
              </a:buBlip>
              <a:tabLst/>
              <a:defRPr/>
            </a:pPr>
            <a:r>
              <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Program C applications.</a:t>
            </a:r>
          </a:p>
          <a:p>
            <a:pPr marL="342900" marR="0" lvl="0" indent="-342900" algn="l" defTabSz="914400" rtl="0" eaLnBrk="1" fontAlgn="auto" latinLnBrk="0" hangingPunct="1">
              <a:lnSpc>
                <a:spcPct val="100000"/>
              </a:lnSpc>
              <a:spcBef>
                <a:spcPct val="20000"/>
              </a:spcBef>
              <a:spcAft>
                <a:spcPts val="0"/>
              </a:spcAft>
              <a:buClrTx/>
              <a:buSzTx/>
              <a:buBlip>
                <a:blip r:embed="rId3"/>
              </a:buBlip>
              <a:tabLst/>
              <a:defRPr/>
            </a:pPr>
            <a:r>
              <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Using</a:t>
            </a:r>
            <a:r>
              <a:rPr kumimoji="0" lang="en-US" sz="32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3200" b="0" i="0" u="none" strike="noStrike" kern="1200" cap="none" spc="0" normalizeH="0" noProof="0" dirty="0" err="1" smtClean="0">
                <a:ln>
                  <a:noFill/>
                </a:ln>
                <a:solidFill>
                  <a:schemeClr val="tx1"/>
                </a:solidFill>
                <a:effectLst/>
                <a:uLnTx/>
                <a:uFillTx/>
                <a:latin typeface="Arial" pitchFamily="34" charset="0"/>
                <a:ea typeface="+mn-ea"/>
                <a:cs typeface="Arial" pitchFamily="34" charset="0"/>
              </a:rPr>
              <a:t>Fsoft</a:t>
            </a:r>
            <a:r>
              <a:rPr kumimoji="0" lang="en-US" sz="32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coding convention.</a:t>
            </a:r>
            <a:endPar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Blip>
                <a:blip r:embed="rId3"/>
              </a:buBlip>
              <a:tabLst/>
              <a:defRPr/>
            </a:pPr>
            <a:r>
              <a:rPr lang="en-US" sz="3200" dirty="0" smtClean="0">
                <a:latin typeface="Arial" pitchFamily="34" charset="0"/>
                <a:cs typeface="Arial" pitchFamily="34" charset="0"/>
              </a:rPr>
              <a:t>Take a</a:t>
            </a:r>
            <a:r>
              <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lang="en-US" sz="3200" dirty="0">
                <a:latin typeface="Arial" pitchFamily="34" charset="0"/>
                <a:cs typeface="Arial" pitchFamily="34" charset="0"/>
              </a:rPr>
              <a:t>f</a:t>
            </a:r>
            <a:r>
              <a:rPr kumimoji="0" lang="en-US" sz="32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inal</a:t>
            </a:r>
            <a:r>
              <a:rPr kumimoji="0" lang="en-US" sz="32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Exam</a:t>
            </a:r>
            <a:endPar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a:spLocks/>
          </p:cNvSpPr>
          <p:nvPr/>
        </p:nvSpPr>
        <p:spPr>
          <a:xfrm>
            <a:off x="3714744" y="1387471"/>
            <a:ext cx="5429256"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Programming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with</a:t>
            </a:r>
            <a:r>
              <a:rPr kumimoji="0" lang="en-US" sz="4400" b="0" i="0" u="none" strike="noStrike" kern="1200" cap="none" spc="0" normalizeH="0" noProof="0" dirty="0" smtClean="0">
                <a:ln>
                  <a:noFill/>
                </a:ln>
                <a:solidFill>
                  <a:schemeClr val="bg1"/>
                </a:solidFill>
                <a:effectLst/>
                <a:uLnTx/>
                <a:uFillTx/>
                <a:latin typeface="+mj-lt"/>
                <a:ea typeface="+mj-ea"/>
                <a:cs typeface="+mj-cs"/>
              </a:rPr>
              <a:t> C Language</a:t>
            </a:r>
            <a:endParaRPr kumimoji="0" lang="vi-VN"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3" name="TextBox 2"/>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Table of Contents</a:t>
            </a:r>
            <a:endParaRPr lang="en-US" sz="3200" b="1" i="1" dirty="0">
              <a:solidFill>
                <a:schemeClr val="tx1">
                  <a:lumMod val="85000"/>
                  <a:lumOff val="15000"/>
                </a:schemeClr>
              </a:solidFill>
              <a:latin typeface="Arial" pitchFamily="34" charset="0"/>
              <a:cs typeface="Arial" pitchFamily="34" charset="0"/>
            </a:endParaRPr>
          </a:p>
        </p:txBody>
      </p:sp>
      <p:sp>
        <p:nvSpPr>
          <p:cNvPr id="6" name="Content Placeholder 2"/>
          <p:cNvSpPr txBox="1">
            <a:spLocks/>
          </p:cNvSpPr>
          <p:nvPr/>
        </p:nvSpPr>
        <p:spPr>
          <a:xfrm>
            <a:off x="571472" y="1357298"/>
            <a:ext cx="8267728" cy="5072098"/>
          </a:xfrm>
          <a:prstGeom prst="rect">
            <a:avLst/>
          </a:prstGeom>
        </p:spPr>
        <p:txBody>
          <a:bodyPr vert="horz" lIns="91440" tIns="45720" rIns="91440" bIns="45720" rtlCol="0">
            <a:normAutofit fontScale="47500" lnSpcReduction="20000"/>
          </a:bodyPr>
          <a:lstStyle/>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1 - C Fundamentals Data Types &amp; Variables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2 - Decision &amp; Looping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3 - Pointers &amp; Address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4 - Memory Management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5 - Functions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6 - Arrays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7 - Data Structures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8 - Algorithms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9 - Structure Data Types </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10 - File Handling</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11 - Debugging Techniques</a:t>
            </a:r>
          </a:p>
          <a:p>
            <a:pPr marL="342900" lvl="0" indent="-342900">
              <a:lnSpc>
                <a:spcPct val="150000"/>
              </a:lnSpc>
              <a:spcBef>
                <a:spcPct val="20000"/>
              </a:spcBef>
              <a:buBlip>
                <a:blip r:embed="rId3"/>
              </a:buBlip>
              <a:defRPr/>
            </a:pPr>
            <a:r>
              <a:rPr lang="en-US" sz="3200" dirty="0" smtClean="0">
                <a:latin typeface="Arial" pitchFamily="34" charset="0"/>
                <a:cs typeface="Arial" pitchFamily="34" charset="0"/>
              </a:rPr>
              <a:t>Lecture 12 - Pointer Advances</a:t>
            </a:r>
          </a:p>
          <a:p>
            <a:pPr marL="342900" lvl="0" indent="-342900">
              <a:lnSpc>
                <a:spcPct val="150000"/>
              </a:lnSpc>
              <a:spcBef>
                <a:spcPct val="20000"/>
              </a:spcBef>
              <a:buBlip>
                <a:blip r:embed="rId3"/>
              </a:buBlip>
              <a:defRPr/>
            </a:pPr>
            <a:r>
              <a:rPr lang="fr-FR" sz="3200" dirty="0" smtClean="0">
                <a:latin typeface="Arial" pitchFamily="34" charset="0"/>
                <a:cs typeface="Arial" pitchFamily="34" charset="0"/>
              </a:rPr>
              <a:t>Lecture 13 - Code </a:t>
            </a:r>
            <a:r>
              <a:rPr lang="fr-FR" sz="3200" dirty="0" err="1" smtClean="0">
                <a:latin typeface="Arial" pitchFamily="34" charset="0"/>
                <a:cs typeface="Arial" pitchFamily="34" charset="0"/>
              </a:rPr>
              <a:t>Review</a:t>
            </a:r>
            <a:r>
              <a:rPr lang="fr-FR" sz="3200" dirty="0" smtClean="0">
                <a:latin typeface="Arial" pitchFamily="34" charset="0"/>
                <a:cs typeface="Arial" pitchFamily="34" charset="0"/>
              </a:rPr>
              <a:t> Techniques</a:t>
            </a:r>
            <a:endParaRPr lang="en-US" sz="3200" dirty="0" smtClean="0">
              <a:latin typeface="Arial" pitchFamily="34" charset="0"/>
              <a:cs typeface="Arial" pitchFamily="34" charset="0"/>
            </a:endParaRPr>
          </a:p>
          <a:p>
            <a:pPr marL="342900" lvl="0" indent="-342900">
              <a:lnSpc>
                <a:spcPct val="150000"/>
              </a:lnSpc>
              <a:spcBef>
                <a:spcPct val="20000"/>
              </a:spcBef>
              <a:buBlip>
                <a:blip r:embed="rId3"/>
              </a:buBlip>
              <a:defRPr/>
            </a:pPr>
            <a:r>
              <a:rPr lang="en-US" sz="3200" baseline="0" dirty="0" smtClean="0">
                <a:latin typeface="Arial" pitchFamily="34" charset="0"/>
                <a:cs typeface="Arial" pitchFamily="34" charset="0"/>
              </a:rPr>
              <a:t>The Final Exam</a:t>
            </a:r>
            <a:endParaRPr kumimoji="0" lang="en-US" sz="3200" b="0" i="1"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Blip>
                <a:blip r:embed="rId3"/>
              </a:buBlip>
            </a:pPr>
            <a:r>
              <a:rPr lang="en-US" sz="3200" dirty="0" smtClean="0">
                <a:latin typeface="Arial" pitchFamily="34" charset="0"/>
                <a:cs typeface="Arial" pitchFamily="34" charset="0"/>
              </a:rPr>
              <a:t>Have basic understanding the History of C Programming Language</a:t>
            </a:r>
          </a:p>
          <a:p>
            <a:pPr marL="800100" lvl="1" indent="-342900">
              <a:spcBef>
                <a:spcPct val="20000"/>
              </a:spcBef>
              <a:buBlip>
                <a:blip r:embed="rId3"/>
              </a:buBlip>
            </a:pPr>
            <a:r>
              <a:rPr lang="en-US" sz="3200" dirty="0" smtClean="0">
                <a:latin typeface="Arial" pitchFamily="34" charset="0"/>
                <a:cs typeface="Arial" pitchFamily="34" charset="0"/>
              </a:rPr>
              <a:t>Have basic understanding application areas of C</a:t>
            </a:r>
          </a:p>
          <a:p>
            <a:pPr marL="800100" lvl="1" indent="-342900">
              <a:spcBef>
                <a:spcPct val="20000"/>
              </a:spcBef>
              <a:buBlip>
                <a:blip r:embed="rId3"/>
              </a:buBlip>
            </a:pPr>
            <a:r>
              <a:rPr lang="en-US" sz="3200" dirty="0" smtClean="0">
                <a:latin typeface="Arial" pitchFamily="34" charset="0"/>
                <a:cs typeface="Arial" pitchFamily="34" charset="0"/>
              </a:rPr>
              <a:t>Write the first C Program in Visual Studio IDE</a:t>
            </a: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Lecture 1 - C Fundamentals Data Types &amp; Variables</a:t>
            </a:r>
            <a:endParaRPr lang="en-US" sz="28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and using conditional Statements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and using switch and loop Statements</a:t>
            </a: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2 - Decision &amp; Looping</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and using pointer</a:t>
            </a:r>
          </a:p>
          <a:p>
            <a:pPr marL="800100" lvl="1" indent="-342900">
              <a:spcBef>
                <a:spcPct val="20000"/>
              </a:spcBef>
              <a:buFont typeface="Arial" pitchFamily="34" charset="0"/>
              <a:buChar char="•"/>
            </a:pPr>
            <a:r>
              <a:rPr lang="en-US" sz="3200" dirty="0" smtClean="0">
                <a:latin typeface="Arial" pitchFamily="34" charset="0"/>
                <a:cs typeface="Arial" pitchFamily="34" charset="0"/>
              </a:rPr>
              <a:t>Using Pointer with Arrays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Function pointer</a:t>
            </a: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3 - Pointers &amp; Address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and use </a:t>
            </a:r>
            <a:r>
              <a:rPr lang="en-US" sz="3200" dirty="0" smtClean="0">
                <a:latin typeface="Arial" pitchFamily="34" charset="0"/>
              </a:rPr>
              <a:t>casting methods</a:t>
            </a: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 C Program structure in memory</a:t>
            </a:r>
          </a:p>
          <a:p>
            <a:pPr marL="800100" lvl="1" indent="-342900">
              <a:spcBef>
                <a:spcPct val="20000"/>
              </a:spcBef>
              <a:buFont typeface="Arial" pitchFamily="34" charset="0"/>
              <a:buChar char="•"/>
            </a:pPr>
            <a:r>
              <a:rPr lang="en-US" sz="3200" dirty="0" smtClean="0">
                <a:latin typeface="Arial" pitchFamily="34" charset="0"/>
              </a:rPr>
              <a:t>Do allocate and manipulate memory</a:t>
            </a: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4 - Memory Management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28750"/>
            <a:ext cx="8229600" cy="4697413"/>
          </a:xfrm>
        </p:spPr>
        <p:txBody>
          <a:bodyPr/>
          <a:lstStyle/>
          <a:p>
            <a:pPr>
              <a:buNone/>
            </a:pPr>
            <a:r>
              <a:rPr lang="en-US" b="1" dirty="0" smtClean="0">
                <a:latin typeface="Arial" pitchFamily="34" charset="0"/>
                <a:cs typeface="Arial" pitchFamily="34" charset="0"/>
              </a:rPr>
              <a:t>Learning Goals</a:t>
            </a:r>
          </a:p>
          <a:p>
            <a:pPr>
              <a:buFontTx/>
              <a:buChar char="-"/>
            </a:pPr>
            <a:endParaRPr lang="en-US" dirty="0"/>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and using functions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Storage classes</a:t>
            </a:r>
          </a:p>
          <a:p>
            <a:pPr marL="800100" lvl="1" indent="-342900">
              <a:spcBef>
                <a:spcPct val="20000"/>
              </a:spcBef>
              <a:buFont typeface="Arial" pitchFamily="34" charset="0"/>
              <a:buChar char="•"/>
            </a:pPr>
            <a:r>
              <a:rPr lang="en-US" sz="3200" dirty="0" smtClean="0">
                <a:latin typeface="Arial" pitchFamily="34" charset="0"/>
                <a:cs typeface="Arial" pitchFamily="34" charset="0"/>
              </a:rPr>
              <a:t>Understanding Call by value &amp; Call by reference</a:t>
            </a:r>
          </a:p>
          <a:p>
            <a:pPr marL="800100" lvl="1" indent="-342900">
              <a:spcBef>
                <a:spcPct val="20000"/>
              </a:spcBef>
              <a:buFont typeface="Arial" pitchFamily="34" charset="0"/>
              <a:buChar char="•"/>
            </a:pPr>
            <a:r>
              <a:rPr lang="en-US" sz="3200" dirty="0" smtClean="0">
                <a:latin typeface="Arial" pitchFamily="34" charset="0"/>
                <a:cs typeface="Arial" pitchFamily="34" charset="0"/>
              </a:rPr>
              <a:t>Using functions in multi-file program</a:t>
            </a: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dirty="0" smtClean="0">
              <a:latin typeface="Arial" pitchFamily="34" charset="0"/>
              <a:cs typeface="Arial" pitchFamily="34" charset="0"/>
            </a:endParaRPr>
          </a:p>
          <a:p>
            <a:pPr marL="800100" lvl="1" indent="-342900">
              <a:spcBef>
                <a:spcPct val="20000"/>
              </a:spcBef>
              <a:buFont typeface="Arial" pitchFamily="34" charset="0"/>
              <a:buChar char="•"/>
            </a:pPr>
            <a:endParaRPr lang="en-US" sz="3200" baseline="0" dirty="0" smtClean="0">
              <a:latin typeface="Arial" pitchFamily="34" charset="0"/>
              <a:cs typeface="Arial" pitchFamily="34" charset="0"/>
            </a:endParaRPr>
          </a:p>
          <a:p>
            <a:pPr marL="800100" lvl="1" indent="-342900">
              <a:spcBef>
                <a:spcPct val="20000"/>
              </a:spcBef>
            </a:pPr>
            <a:endParaRPr lang="en-US" sz="32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7" name="TextBox 6"/>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Lecture 5 - Functions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3a1cf56a5a4a9275d2ee6fb5b81e67f6ee1e0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Template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1716</Words>
  <Application>Microsoft Office PowerPoint</Application>
  <PresentationFormat>On-screen Show (4:3)</PresentationFormat>
  <Paragraphs>391</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3_Template_Slide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linhTTK</dc:creator>
  <cp:lastModifiedBy>HoangHa</cp:lastModifiedBy>
  <cp:revision>71</cp:revision>
  <dcterms:created xsi:type="dcterms:W3CDTF">2014-05-08T08:09:05Z</dcterms:created>
  <dcterms:modified xsi:type="dcterms:W3CDTF">2016-01-13T04:01:58Z</dcterms:modified>
</cp:coreProperties>
</file>