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36"/>
  </p:notesMasterIdLst>
  <p:sldIdLst>
    <p:sldId id="256" r:id="rId2"/>
    <p:sldId id="367" r:id="rId3"/>
    <p:sldId id="419" r:id="rId4"/>
    <p:sldId id="390" r:id="rId5"/>
    <p:sldId id="383" r:id="rId6"/>
    <p:sldId id="384" r:id="rId7"/>
    <p:sldId id="418" r:id="rId8"/>
    <p:sldId id="386" r:id="rId9"/>
    <p:sldId id="392" r:id="rId10"/>
    <p:sldId id="387" r:id="rId11"/>
    <p:sldId id="385" r:id="rId12"/>
    <p:sldId id="395" r:id="rId13"/>
    <p:sldId id="397" r:id="rId14"/>
    <p:sldId id="398" r:id="rId15"/>
    <p:sldId id="399" r:id="rId16"/>
    <p:sldId id="400" r:id="rId17"/>
    <p:sldId id="401" r:id="rId18"/>
    <p:sldId id="420" r:id="rId19"/>
    <p:sldId id="402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2" r:id="rId28"/>
    <p:sldId id="413" r:id="rId29"/>
    <p:sldId id="414" r:id="rId30"/>
    <p:sldId id="415" r:id="rId31"/>
    <p:sldId id="416" r:id="rId32"/>
    <p:sldId id="417" r:id="rId33"/>
    <p:sldId id="264" r:id="rId34"/>
    <p:sldId id="421" r:id="rId3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73000" autoAdjust="0"/>
  </p:normalViewPr>
  <p:slideViewPr>
    <p:cSldViewPr>
      <p:cViewPr>
        <p:scale>
          <a:sx n="84" d="100"/>
          <a:sy n="84" d="100"/>
        </p:scale>
        <p:origin x="-8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152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E39FE8-0482-4024-9344-82930D6D0F30}" type="datetimeFigureOut">
              <a:rPr lang="vi-VN"/>
              <a:pPr>
                <a:defRPr/>
              </a:pPr>
              <a:t>26/11/2014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837A45-4EEC-433F-BD9E-E3F5B9DF09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96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gcc.ticalc.org/doc/keyword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Visual Studio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 C,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Win32 console application.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Ctrl + Shift + B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1 file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Ctrl + F7,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Ctrl + F5.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</a:t>
            </a:r>
          </a:p>
          <a:p>
            <a:r>
              <a:rPr lang="en-US" baseline="0" dirty="0" smtClean="0"/>
              <a:t>#include file: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file,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macros.</a:t>
            </a:r>
          </a:p>
          <a:p>
            <a:r>
              <a:rPr lang="en-US" baseline="0" dirty="0" smtClean="0"/>
              <a:t>Compiler: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source code,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assembler source code.</a:t>
            </a:r>
          </a:p>
          <a:p>
            <a:r>
              <a:rPr lang="en-US" baseline="0" dirty="0" smtClean="0"/>
              <a:t>Object file: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3, Assembly source code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Object file,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object file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Linker: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Object file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Object file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Executable file.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UNIX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Linux, file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Windows file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đuôi</a:t>
            </a:r>
            <a:r>
              <a:rPr lang="en-US" baseline="0" dirty="0" smtClean="0"/>
              <a:t> .exe, .com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-variable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-const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hay variable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Hằng</a:t>
            </a:r>
            <a:r>
              <a:rPr lang="en-US" baseline="0" dirty="0" smtClean="0"/>
              <a:t> hay constants: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5: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; 5.3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float; ‘Black’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; ‘C’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numeric constants</a:t>
            </a:r>
          </a:p>
          <a:p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, (comma).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123, 98.6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1000000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endParaRPr lang="en-US" baseline="0" dirty="0" smtClean="0"/>
          </a:p>
          <a:p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: ‘A’, ‘a’, ‘$’, ‘4’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‘4’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4,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hay convert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endParaRPr lang="en-US" baseline="0" dirty="0" smtClean="0"/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kép</a:t>
            </a:r>
            <a:r>
              <a:rPr lang="en-US" baseline="0" dirty="0" smtClean="0"/>
              <a:t> “”,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hẵng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“UMBC”, “I like ice cream”, “123”, “CAR”, “car”: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define.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define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3.14,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3.14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compile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math.h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math.h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M_PI,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M_PI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math.h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…,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 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math.h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ifdef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M_PI,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M_PI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.10f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:</a:t>
            </a:r>
          </a:p>
          <a:p>
            <a:r>
              <a:rPr lang="en-US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: arena, </a:t>
            </a:r>
            <a:r>
              <a:rPr lang="en-US" baseline="0" dirty="0" err="1" smtClean="0"/>
              <a:t>s_count</a:t>
            </a:r>
            <a:r>
              <a:rPr lang="en-US" baseline="0" dirty="0" smtClean="0"/>
              <a:t>, marks40, </a:t>
            </a:r>
            <a:r>
              <a:rPr lang="en-US" baseline="0" dirty="0" err="1" smtClean="0"/>
              <a:t>class_one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 _ 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1ssttest: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oh!god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! ; start…End: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ARENA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arena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alphbet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alphanumeric,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nhứ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naming </a:t>
            </a:r>
            <a:r>
              <a:rPr lang="en-US" baseline="0" dirty="0" err="1" smtClean="0"/>
              <a:t>convertion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</a:p>
          <a:p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</a:p>
          <a:p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Visual Studio 2010, </a:t>
            </a:r>
            <a:r>
              <a:rPr lang="en-US" baseline="0" dirty="0" err="1" smtClean="0"/>
              <a:t>phiên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Visual Studio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Visual Studio 2010.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- Data types: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10 hay 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178993455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dữ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liệu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số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thực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,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ví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dụ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15.22 hay 15463452.25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ahoma" pitchFamily="34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ahoma" pitchFamily="34" charset="0"/>
                <a:cs typeface="Times New Roman" pitchFamily="18" charset="0"/>
              </a:rPr>
              <a:t>số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dương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,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các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bạn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không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cần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số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dấu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+,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với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số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âm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,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các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bạn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cần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thêm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dấu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–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phía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trước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giá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trị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số</a:t>
            </a:r>
            <a:endParaRPr lang="en-US" baseline="0" dirty="0" smtClean="0">
              <a:latin typeface="Tahoma" pitchFamily="34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dữ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liệu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tên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,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ví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dụ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“John”</a:t>
            </a:r>
          </a:p>
          <a:p>
            <a:pPr>
              <a:buFontTx/>
              <a:buChar char="-"/>
            </a:pP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dữ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liệu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logic,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ví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dụ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Yes </a:t>
            </a:r>
            <a:r>
              <a:rPr lang="en-US" baseline="0" dirty="0" err="1" smtClean="0">
                <a:latin typeface="Tahoma" pitchFamily="34" charset="0"/>
                <a:cs typeface="Times New Roman" pitchFamily="18" charset="0"/>
              </a:rPr>
              <a:t>hoặc</a:t>
            </a:r>
            <a:r>
              <a:rPr lang="en-US" baseline="0" dirty="0" smtClean="0">
                <a:latin typeface="Tahoma" pitchFamily="34" charset="0"/>
                <a:cs typeface="Times New Roman" pitchFamily="18" charset="0"/>
              </a:rPr>
              <a:t> No, True hay False.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endParaRPr lang="en-US" baseline="0" dirty="0" smtClean="0"/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]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].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varName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endParaRPr lang="en-US" baseline="0" dirty="0" smtClean="0"/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double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float, char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void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function hay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void, void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-pointer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pointer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“Alan” hay “</a:t>
            </a:r>
            <a:r>
              <a:rPr lang="en-US" baseline="0" dirty="0" err="1" smtClean="0"/>
              <a:t>abc</a:t>
            </a:r>
            <a:r>
              <a:rPr lang="en-US" baseline="0" dirty="0" smtClean="0"/>
              <a:t>”</a:t>
            </a:r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16bits hay 2 bytes,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bytes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sz="1200" dirty="0" smtClean="0">
                <a:latin typeface="Tahoma" pitchFamily="34" charset="0"/>
                <a:cs typeface="Times New Roman" pitchFamily="18" charset="0"/>
              </a:rPr>
              <a:t>-32768 to 32767 .</a:t>
            </a:r>
          </a:p>
          <a:p>
            <a:r>
              <a:rPr lang="en-US" sz="1200" dirty="0" err="1" smtClean="0">
                <a:latin typeface="Tahoma" pitchFamily="34" charset="0"/>
                <a:cs typeface="Times New Roman" pitchFamily="18" charset="0"/>
              </a:rPr>
              <a:t>Một</a:t>
            </a:r>
            <a:r>
              <a:rPr lang="en-US" sz="12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ahoma" pitchFamily="34" charset="0"/>
                <a:cs typeface="Times New Roman" pitchFamily="18" charset="0"/>
              </a:rPr>
              <a:t>số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giá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trị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của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integer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như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: </a:t>
            </a:r>
            <a:r>
              <a:rPr lang="en-US" sz="1200" dirty="0" smtClean="0">
                <a:latin typeface="Tahoma" pitchFamily="34" charset="0"/>
                <a:cs typeface="Times New Roman" pitchFamily="18" charset="0"/>
              </a:rPr>
              <a:t>12322, 0, -232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float num;</a:t>
            </a:r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32 bits,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4 bytes.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23.05, 56.5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double num;</a:t>
            </a:r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64 bits,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8 bytes.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2.0, 3.55, 100000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char [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],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char gender, gender = ‘M’;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 bits,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byte.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‘a’, ‘m’, ‘$’ ‘%’ , ‘1’, ’5’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] 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]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unsigned +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dương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short +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long +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long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long double 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unsigned int.</a:t>
            </a:r>
          </a:p>
          <a:p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unsigned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dương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2 bytes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sz="1200" dirty="0" smtClean="0">
                <a:latin typeface="Tahoma" pitchFamily="34" charset="0"/>
                <a:cs typeface="Times New Roman" pitchFamily="18" charset="0"/>
              </a:rPr>
              <a:t>-32768 to 32767 , </a:t>
            </a:r>
            <a:r>
              <a:rPr lang="en-US" sz="1200" dirty="0" err="1" smtClean="0">
                <a:latin typeface="Tahoma" pitchFamily="34" charset="0"/>
                <a:cs typeface="Times New Roman" pitchFamily="18" charset="0"/>
              </a:rPr>
              <a:t>khi</a:t>
            </a:r>
            <a:r>
              <a:rPr lang="en-US" sz="12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ahoma" pitchFamily="34" charset="0"/>
                <a:cs typeface="Times New Roman" pitchFamily="18" charset="0"/>
              </a:rPr>
              <a:t>các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bạn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sử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dụng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mở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rộng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unsigned,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với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2 bytes,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miền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giá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trị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sẽ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dịch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chuyền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thành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từ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0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đến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65535.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Còn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với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4 bytes,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miền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giá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trị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của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unsigned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từ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0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đến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dirty="0" smtClean="0"/>
              <a:t>4,294,967,295.</a:t>
            </a:r>
            <a:endParaRPr lang="en-US" sz="1200" baseline="0" dirty="0" smtClean="0">
              <a:latin typeface="Tahoma" pitchFamily="34" charset="0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mở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rộng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unsigned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có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thể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kết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hợp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được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với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kiểu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ahoma" pitchFamily="34" charset="0"/>
                <a:cs typeface="Times New Roman" pitchFamily="18" charset="0"/>
              </a:rPr>
              <a:t>và</a:t>
            </a:r>
            <a:r>
              <a:rPr lang="en-US" sz="1200" baseline="0" dirty="0" smtClean="0">
                <a:latin typeface="Tahoma" pitchFamily="34" charset="0"/>
                <a:cs typeface="Times New Roman" pitchFamily="18" charset="0"/>
              </a:rPr>
              <a:t> float.</a:t>
            </a:r>
            <a:endParaRPr lang="en-US" sz="1200" dirty="0" smtClean="0">
              <a:latin typeface="Tahoma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chiếm</a:t>
            </a:r>
            <a:r>
              <a:rPr lang="en-US" baseline="0" dirty="0" smtClean="0"/>
              <a:t> 8 bits hay 1 byte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-128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127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chiếm</a:t>
            </a:r>
            <a:r>
              <a:rPr lang="en-US" baseline="0" dirty="0" smtClean="0"/>
              <a:t> 32 bits hay 4 bytes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-2,147,483,647 </a:t>
            </a:r>
            <a:r>
              <a:rPr lang="en-US" sz="2400" dirty="0" err="1" smtClean="0">
                <a:latin typeface="Tahoma" pitchFamily="34" charset="0"/>
                <a:cs typeface="Times New Roman" pitchFamily="18" charset="0"/>
              </a:rPr>
              <a:t>đến</a:t>
            </a:r>
            <a:r>
              <a:rPr lang="en-US" sz="2400" baseline="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2,147,483,647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long double, </a:t>
            </a:r>
            <a:r>
              <a:rPr lang="en-US" dirty="0" err="1" smtClean="0"/>
              <a:t>chiếm</a:t>
            </a:r>
            <a:r>
              <a:rPr lang="en-US" baseline="0" dirty="0" smtClean="0"/>
              <a:t> 128 bits hay 16 bytes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double,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3.4E-4932 to 1.1E+4932.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Bits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32 bit,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bytes,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64 bit,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 bytes.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(data type).</a:t>
            </a:r>
          </a:p>
          <a:p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unsinged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long,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long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 bytes,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long double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double. </a:t>
            </a:r>
          </a:p>
          <a:p>
            <a:r>
              <a:rPr lang="en-US" baseline="0" dirty="0" smtClean="0"/>
              <a:t>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subtotal, tax, </a:t>
            </a:r>
            <a:r>
              <a:rPr lang="en-US" baseline="0" dirty="0" err="1" smtClean="0"/>
              <a:t>grandtotal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taxrate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thuế</a:t>
            </a:r>
            <a:r>
              <a:rPr lang="en-US" baseline="0" dirty="0" smtClean="0"/>
              <a:t>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subtotal, tax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thuế</a:t>
            </a:r>
            <a:r>
              <a:rPr lang="en-US" baseline="0" dirty="0" smtClean="0"/>
              <a:t> 200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235,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% format d.</a:t>
            </a:r>
          </a:p>
          <a:p>
            <a:r>
              <a:rPr lang="en-US" baseline="0" dirty="0" err="1" smtClean="0"/>
              <a:t>Bây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double,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format .2f,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,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</a:p>
          <a:p>
            <a:r>
              <a:rPr lang="vi-VN" dirty="0" smtClean="0"/>
              <a:t>Để củng cố bài giảng, mời các bạn thực hiện bài quiz sau đây: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1, </a:t>
            </a:r>
          </a:p>
          <a:p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34</a:t>
            </a:fld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</a:t>
            </a:r>
          </a:p>
          <a:p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BCPL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B.</a:t>
            </a:r>
          </a:p>
          <a:p>
            <a:r>
              <a:rPr lang="en-US" baseline="0" dirty="0" smtClean="0"/>
              <a:t>BCPL: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Basic Combined Programming Language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Anh Martin Richards,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Cambridge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1966.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Bell,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Ken Thompson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Dennis Ritchie,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1969.</a:t>
            </a:r>
          </a:p>
          <a:p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1969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1973,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UNIX. </a:t>
            </a:r>
          </a:p>
          <a:p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1989,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ANSI – American National Standards </a:t>
            </a:r>
            <a:r>
              <a:rPr lang="en-US" baseline="0" dirty="0" err="1" smtClean="0"/>
              <a:t>Institude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ANSI C.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1990,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ANSI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C90.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ISO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1995,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C99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1999. </a:t>
            </a:r>
            <a:r>
              <a:rPr lang="en-US" baseline="0" dirty="0" err="1" smtClean="0"/>
              <a:t>Phiên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C11,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tháng</a:t>
            </a:r>
            <a:r>
              <a:rPr lang="en-US" baseline="0" dirty="0" smtClean="0"/>
              <a:t> 12,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2011.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</a:t>
            </a:r>
          </a:p>
          <a:p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UNIX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PC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GCC, Visual Studio, Dev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3"/>
              </a:rPr>
              <a:t>http://tigcc.ticalc.org/doc/keywords.html</a:t>
            </a:r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auto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break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case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char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const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continue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default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double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else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enum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extern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float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for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goto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long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register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return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short            signed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sizeof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static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switch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typedef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union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unsigned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void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volatile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while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32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cú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pháp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thức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C. 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Dưới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biệt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chữ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while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WHILE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 Studio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New, Project,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 C++,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Win32 Console Application,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Procompile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header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lựa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 Setting.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C, ban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.C,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lựa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Ctrl F7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lựa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Enable Increment Linking,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Apply,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Ctrl F7,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Ctrl F5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dòng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source code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comments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qua,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#include &lt;</a:t>
            </a:r>
            <a:r>
              <a:rPr lang="en-US" baseline="0" dirty="0" err="1" smtClean="0"/>
              <a:t>stdio.h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stdio.h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main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C/C++,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main,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</a:p>
          <a:p>
            <a:r>
              <a:rPr lang="en-US" dirty="0" smtClean="0"/>
              <a:t>Left</a:t>
            </a:r>
            <a:r>
              <a:rPr lang="en-US" baseline="0" dirty="0" smtClean="0"/>
              <a:t> brace { ,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Corresponding right brace } ,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Statements end with a semicolon;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phẩy</a:t>
            </a:r>
            <a:endParaRPr lang="en-US" baseline="0" dirty="0" smtClean="0"/>
          </a:p>
          <a:p>
            <a:r>
              <a:rPr lang="en-US" baseline="0" dirty="0" smtClean="0"/>
              <a:t>Name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belong to namespace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Keyword return is one…: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return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, hay comment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file source code.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comment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code.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*/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commnet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commnet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endParaRPr lang="en-US" baseline="0" dirty="0" smtClean="0"/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main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main.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file source code,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FSOFT\CPP\GIAO%20TRINH\ONLINE\BTCB\Slides\Demo\VIDEO\Lecture1.2.mp4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FSOFT\CPP\GIAO%20TRINH\ONLINE\BTCB\Slides\Demo\VIDEO\Lecture1.3.mp4" TargetMode="Externa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gcc.ticalc.org/doc/keyword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FSOFT\CPP\GIAO%20TRINH\ONLINE\BTCB\Slides\Demo\VIDEO\Lecture1.1.mp4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225550" y="1071546"/>
            <a:ext cx="791845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C Fundamentals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6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2996" y="3614738"/>
            <a:ext cx="423862" cy="4238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72396" y="36402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5804" y="4303734"/>
            <a:ext cx="8229600" cy="2268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a Program: Win32 Console App</a:t>
            </a:r>
          </a:p>
          <a:p>
            <a:r>
              <a:rPr lang="en-US" dirty="0" smtClean="0"/>
              <a:t>Compiling solution: </a:t>
            </a:r>
            <a:r>
              <a:rPr lang="en-US" dirty="0" err="1" smtClean="0"/>
              <a:t>Ctrl+Shift+B</a:t>
            </a:r>
            <a:endParaRPr lang="en-US" dirty="0" smtClean="0"/>
          </a:p>
          <a:p>
            <a:r>
              <a:rPr lang="en-US" dirty="0" smtClean="0"/>
              <a:t>Compiling a Program: Ctrl+F7</a:t>
            </a:r>
          </a:p>
          <a:p>
            <a:r>
              <a:rPr lang="en-US" dirty="0" smtClean="0"/>
              <a:t>Running  a Program: Ctrl+F5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357298"/>
            <a:ext cx="5448317" cy="278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85800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4.3-First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 Program – Tool Preparation: Visual Studio 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10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8458200" cy="46910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32" y="642918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4.4-First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 Program – Compiling &amp; Running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11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7"/>
          <p:cNvSpPr>
            <a:spLocks noChangeArrowheads="1"/>
          </p:cNvSpPr>
          <p:nvPr/>
        </p:nvSpPr>
        <p:spPr bwMode="auto">
          <a:xfrm>
            <a:off x="2438400" y="1714488"/>
            <a:ext cx="3048000" cy="838200"/>
          </a:xfrm>
          <a:prstGeom prst="curvedDownArrow">
            <a:avLst>
              <a:gd name="adj1" fmla="val 72727"/>
              <a:gd name="adj2" fmla="val 14545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1403350" y="3390888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Data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6553200" y="2247888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Memory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3352800" y="4457688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Each location in the memory is unique</a:t>
            </a:r>
          </a:p>
        </p:txBody>
      </p:sp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381000" y="5067288"/>
            <a:ext cx="8382000" cy="609600"/>
          </a:xfrm>
          <a:prstGeom prst="rect">
            <a:avLst/>
          </a:prstGeom>
          <a:solidFill>
            <a:srgbClr val="DAC5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Variables  allow  to provide a meaningful name for the location in memory</a:t>
            </a:r>
          </a:p>
        </p:txBody>
      </p:sp>
      <p:graphicFrame>
        <p:nvGraphicFramePr>
          <p:cNvPr id="112689" name="Group 49"/>
          <p:cNvGraphicFramePr>
            <a:graphicFrameLocks noGrp="1"/>
          </p:cNvGraphicFramePr>
          <p:nvPr/>
        </p:nvGraphicFramePr>
        <p:xfrm>
          <a:off x="3657600" y="2705088"/>
          <a:ext cx="3962400" cy="1645285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0" name="Rectangle 51"/>
          <p:cNvSpPr>
            <a:spLocks noChangeArrowheads="1"/>
          </p:cNvSpPr>
          <p:nvPr/>
        </p:nvSpPr>
        <p:spPr bwMode="auto">
          <a:xfrm>
            <a:off x="1828800" y="3162288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15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529138" y="3390888"/>
            <a:ext cx="1265237" cy="706438"/>
            <a:chOff x="2853" y="2400"/>
            <a:chExt cx="797" cy="445"/>
          </a:xfrm>
        </p:grpSpPr>
        <p:sp>
          <p:nvSpPr>
            <p:cNvPr id="5152" name="Text Box 15"/>
            <p:cNvSpPr txBox="1">
              <a:spLocks noChangeArrowheads="1"/>
            </p:cNvSpPr>
            <p:nvPr/>
          </p:nvSpPr>
          <p:spPr bwMode="auto">
            <a:xfrm>
              <a:off x="2853" y="2672"/>
              <a:ext cx="7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hlink"/>
                  </a:solidFill>
                </a:rPr>
                <a:t>Data in memory</a:t>
              </a:r>
            </a:p>
          </p:txBody>
        </p:sp>
        <p:sp>
          <p:nvSpPr>
            <p:cNvPr id="5153" name="Rectangle 52"/>
            <p:cNvSpPr>
              <a:spLocks noChangeArrowheads="1"/>
            </p:cNvSpPr>
            <p:nvPr/>
          </p:nvSpPr>
          <p:spPr bwMode="auto">
            <a:xfrm>
              <a:off x="2976" y="2400"/>
              <a:ext cx="4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15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32" y="642918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5-Variables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15" name="Oval 14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12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6868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constant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is a value whose worth never changes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5  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numeric / integer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5.3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numeric / float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“Black”  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string constant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‘C’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Character constant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Variables hold constant values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6-Constants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13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58" y="1643050"/>
            <a:ext cx="8229600" cy="3852862"/>
          </a:xfrm>
        </p:spPr>
        <p:txBody>
          <a:bodyPr/>
          <a:lstStyle/>
          <a:p>
            <a:r>
              <a:rPr lang="en-US" dirty="0"/>
              <a:t>Numeric constants are an uninterrupted sequence of digits (and may contain a period).  They never contain a comma.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123</a:t>
            </a:r>
          </a:p>
          <a:p>
            <a:pPr lvl="1"/>
            <a:r>
              <a:rPr lang="en-US" dirty="0"/>
              <a:t>98.6</a:t>
            </a:r>
          </a:p>
          <a:p>
            <a:pPr lvl="1"/>
            <a:r>
              <a:rPr lang="en-US" dirty="0"/>
              <a:t>1000000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6.1-Numeric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Constants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14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5804" y="1500174"/>
            <a:ext cx="8229600" cy="4906963"/>
          </a:xfrm>
        </p:spPr>
        <p:txBody>
          <a:bodyPr/>
          <a:lstStyle/>
          <a:p>
            <a:r>
              <a:rPr lang="en-US" dirty="0"/>
              <a:t>Singular!</a:t>
            </a:r>
          </a:p>
          <a:p>
            <a:r>
              <a:rPr lang="en-US" dirty="0"/>
              <a:t>One character defined character set.</a:t>
            </a:r>
          </a:p>
          <a:p>
            <a:r>
              <a:rPr lang="en-US" dirty="0"/>
              <a:t>Surrounded on the single quotation mark.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‘A’</a:t>
            </a:r>
          </a:p>
          <a:p>
            <a:pPr lvl="1"/>
            <a:r>
              <a:rPr lang="en-US" dirty="0"/>
              <a:t>‘a’</a:t>
            </a:r>
          </a:p>
          <a:p>
            <a:pPr lvl="1"/>
            <a:r>
              <a:rPr lang="en-US" dirty="0"/>
              <a:t>‘$’</a:t>
            </a:r>
          </a:p>
          <a:p>
            <a:pPr lvl="1"/>
            <a:r>
              <a:rPr lang="en-US" dirty="0"/>
              <a:t>‘4’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6.2-Character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Constants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15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14366" y="1450995"/>
            <a:ext cx="8229600" cy="4906963"/>
          </a:xfrm>
        </p:spPr>
        <p:txBody>
          <a:bodyPr/>
          <a:lstStyle/>
          <a:p>
            <a:r>
              <a:rPr lang="en-US" dirty="0"/>
              <a:t>A sequence characters surrounded by double quotation marks.</a:t>
            </a:r>
          </a:p>
          <a:p>
            <a:r>
              <a:rPr lang="en-US" dirty="0"/>
              <a:t>Considered a single item.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“UMBC”</a:t>
            </a:r>
          </a:p>
          <a:p>
            <a:pPr lvl="1"/>
            <a:r>
              <a:rPr lang="en-US" dirty="0"/>
              <a:t>“I like ice cream.”</a:t>
            </a:r>
          </a:p>
          <a:p>
            <a:pPr lvl="1"/>
            <a:r>
              <a:rPr lang="en-US" dirty="0"/>
              <a:t>“123”</a:t>
            </a:r>
          </a:p>
          <a:p>
            <a:pPr lvl="1"/>
            <a:r>
              <a:rPr lang="en-US" dirty="0"/>
              <a:t>“CAR”</a:t>
            </a:r>
          </a:p>
          <a:p>
            <a:pPr lvl="1"/>
            <a:r>
              <a:rPr lang="en-US" dirty="0"/>
              <a:t>“car”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6.3-String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Constants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16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6.4-Constant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1.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71538" y="1125124"/>
            <a:ext cx="7072362" cy="530427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17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428596" y="1612918"/>
            <a:ext cx="8345487" cy="44592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Some correct identifier names</a:t>
            </a:r>
            <a:r>
              <a:rPr lang="en-US" sz="2000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arena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s_count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 marks40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class_one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Examples of erroneous identifiers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1sttest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oh!god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start... End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 Identifiers in C are case sensitive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6.5-Identifier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Names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18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1676400"/>
            <a:ext cx="8382000" cy="3733800"/>
            <a:chOff x="288" y="1488"/>
            <a:chExt cx="5280" cy="235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288" y="1488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Variable names should begin with an alphabet</a:t>
              </a: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88" y="2256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Proper names should be avoided while naming variables</a:t>
              </a: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88" y="1872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The first character can be followed by alphanumeric characters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88" y="2640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 variable name should be meaningful and descriptive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" y="3024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Confusing letters should be avoided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289" y="3408"/>
              <a:ext cx="5279" cy="432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Some standard variable naming convention should be followed </a:t>
              </a:r>
            </a:p>
            <a:p>
              <a:r>
                <a:rPr lang="en-US" sz="2000"/>
                <a:t>while programming 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6.6-Guidelines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 Naming Identifiers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12" name="Oval 11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19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981200"/>
            <a:ext cx="9448800" cy="533400"/>
            <a:chOff x="0" y="1981200"/>
            <a:chExt cx="9448800" cy="533400"/>
          </a:xfrm>
        </p:grpSpPr>
        <p:sp>
          <p:nvSpPr>
            <p:cNvPr id="7" name="Rectangle 6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057400"/>
              <a:ext cx="883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the History of C Programming Language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314801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Write the first C Program in Visual Studio IDE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59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Understand application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areas of 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20" name="Oval 19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7252" y="1643050"/>
            <a:ext cx="7772400" cy="3733800"/>
          </a:xfrm>
        </p:spPr>
        <p:txBody>
          <a:bodyPr>
            <a:normAutofit fontScale="92500"/>
          </a:bodyPr>
          <a:lstStyle/>
          <a:p>
            <a:pPr algn="just" eaLnBrk="1" hangingPunct="1">
              <a:buNone/>
            </a:pP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	Different types of data are stored in variables. Some examples are: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Numbers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Whole numbers. For example, 10 or 178993455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Real numbers. For example, 15.22 or 15463452.25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Positive numbers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Negative numbers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Names. For example, John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Logical values. For example, Y or N</a:t>
            </a:r>
          </a:p>
          <a:p>
            <a:pPr eaLnBrk="1" hangingPunct="1"/>
            <a:endParaRPr lang="en-US" sz="2400" dirty="0" smtClean="0"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</a:t>
            </a:r>
            <a:r>
              <a:rPr lang="en-GB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cs typeface="Times New Roman" pitchFamily="18" charset="0"/>
              </a:rPr>
              <a:t>List of data types</a:t>
            </a:r>
            <a:endParaRPr lang="en-US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7.1-Data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Types-1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20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62100" y="4476768"/>
            <a:ext cx="6019800" cy="533400"/>
          </a:xfrm>
          <a:prstGeom prst="rect">
            <a:avLst/>
          </a:prstGeom>
          <a:solidFill>
            <a:srgbClr val="EBE0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Datatype variableName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89013" y="1962168"/>
            <a:ext cx="7165975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A data type describes the kind of data that will fit into a variable</a:t>
            </a:r>
          </a:p>
          <a:p>
            <a:pPr algn="l"/>
            <a:endParaRPr lang="en-US" sz="2200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12813" y="2876568"/>
            <a:ext cx="7215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 smtClean="0"/>
              <a:t> The </a:t>
            </a:r>
            <a:r>
              <a:rPr lang="en-US" sz="2200" dirty="0"/>
              <a:t>name of the variable is preceded with the data type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54000" y="3486168"/>
            <a:ext cx="84248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For example, the data type </a:t>
            </a:r>
            <a:r>
              <a:rPr lang="en-US" sz="2200" dirty="0" err="1"/>
              <a:t>int</a:t>
            </a:r>
            <a:r>
              <a:rPr lang="en-US" sz="2200" dirty="0"/>
              <a:t>  would precede  the name </a:t>
            </a:r>
            <a:r>
              <a:rPr lang="en-US" sz="2200" dirty="0" err="1"/>
              <a:t>varName</a:t>
            </a:r>
            <a:endParaRPr lang="en-US" sz="2200" dirty="0"/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1547664" y="5391168"/>
            <a:ext cx="6096000" cy="609600"/>
          </a:xfrm>
          <a:prstGeom prst="roundRect">
            <a:avLst>
              <a:gd name="adj" fmla="val 16667"/>
            </a:avLst>
          </a:prstGeom>
          <a:solidFill>
            <a:srgbClr val="EBE0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int varName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" y="69120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 </a:t>
            </a:r>
            <a:r>
              <a:rPr lang="en-GB" sz="2800" dirty="0">
                <a:solidFill>
                  <a:srgbClr val="000000"/>
                </a:solidFill>
                <a:cs typeface="Times New Roman" pitchFamily="18" charset="0"/>
              </a:rPr>
              <a:t>List of data types</a:t>
            </a:r>
            <a:endParaRPr lang="en-US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7.2-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Types-2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10" name="Oval 9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21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6477000" y="5072050"/>
            <a:ext cx="1752600" cy="8382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 void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5029200" y="4995850"/>
            <a:ext cx="1752600" cy="838200"/>
          </a:xfrm>
          <a:prstGeom prst="rect">
            <a:avLst/>
          </a:prstGeom>
          <a:solidFill>
            <a:srgbClr val="D7D2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 char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3695700" y="5072050"/>
            <a:ext cx="17526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double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1981200" y="1643050"/>
            <a:ext cx="53340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The basic data types are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2362200" y="4919650"/>
            <a:ext cx="1752600" cy="838200"/>
          </a:xfrm>
          <a:prstGeom prst="rect">
            <a:avLst/>
          </a:prstGeom>
          <a:solidFill>
            <a:srgbClr val="A5C1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float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838200" y="4767250"/>
            <a:ext cx="1752600" cy="838200"/>
          </a:xfrm>
          <a:prstGeom prst="rect">
            <a:avLst/>
          </a:prstGeom>
          <a:solidFill>
            <a:srgbClr val="E49CB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latin typeface="Courier New" pitchFamily="49" charset="0"/>
              </a:rPr>
              <a:t>int</a:t>
            </a: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3208338" y="2481250"/>
            <a:ext cx="1363662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5"/>
          <p:cNvSpPr>
            <a:spLocks noChangeShapeType="1"/>
          </p:cNvSpPr>
          <p:nvPr/>
        </p:nvSpPr>
        <p:spPr bwMode="auto">
          <a:xfrm flipH="1">
            <a:off x="1981200" y="2481250"/>
            <a:ext cx="2590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572000" y="2481250"/>
            <a:ext cx="2743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4572000" y="2481250"/>
            <a:ext cx="1408113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7"/>
          <p:cNvSpPr>
            <a:spLocks noChangeShapeType="1"/>
          </p:cNvSpPr>
          <p:nvPr/>
        </p:nvSpPr>
        <p:spPr bwMode="auto">
          <a:xfrm>
            <a:off x="4572000" y="248125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32" y="69120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 </a:t>
            </a:r>
            <a:r>
              <a:rPr lang="en-GB" sz="2800" dirty="0">
                <a:solidFill>
                  <a:srgbClr val="000000"/>
                </a:solidFill>
                <a:cs typeface="Times New Roman" pitchFamily="18" charset="0"/>
              </a:rPr>
              <a:t>List of data </a:t>
            </a:r>
            <a:r>
              <a:rPr lang="en-GB" sz="2800" dirty="0" smtClean="0">
                <a:solidFill>
                  <a:srgbClr val="000000"/>
                </a:solidFill>
                <a:cs typeface="Times New Roman" pitchFamily="18" charset="0"/>
              </a:rPr>
              <a:t>types</a:t>
            </a:r>
            <a:endParaRPr lang="en-US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7.3-Basic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Data Types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16" name="Oval 1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22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472" y="1743092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Stores numeric data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		</a:t>
            </a:r>
            <a:r>
              <a:rPr lang="en-US" sz="2800" dirty="0" smtClean="0">
                <a:solidFill>
                  <a:schemeClr val="hlink"/>
                </a:solidFill>
                <a:latin typeface="Tahoma" pitchFamily="34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 num;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Cannot then store any other type of data like “Alan” or “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abc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16 bits (2 bytes)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Integers in the range -32768 to 32767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Examples: 12322, 0, -232 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7.3.1-Type </a:t>
            </a:r>
            <a:r>
              <a:rPr lang="en-US" sz="28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23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5804" y="1593871"/>
            <a:ext cx="8229600" cy="44068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Stores values containing decimal places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Tahoma" pitchFamily="34" charset="0"/>
              </a:rPr>
              <a:t>		 </a:t>
            </a:r>
            <a:r>
              <a:rPr lang="en-US" sz="2800" b="1" dirty="0" smtClean="0">
                <a:latin typeface="Tahoma" pitchFamily="34" charset="0"/>
              </a:rPr>
              <a:t>	</a:t>
            </a:r>
            <a:r>
              <a:rPr lang="en-US" sz="2800" b="1" dirty="0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float num;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dirty="0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Precision of 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upto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6 digits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32 bits (4 bytes) of memory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Examples: 23.05, 56.5, 32 </a:t>
            </a:r>
            <a:r>
              <a:rPr lang="en-US" sz="2800" dirty="0" smtClean="0">
                <a:latin typeface="Tahoma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7.3.2-Type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24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5804" y="1571612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Stores values containing decimal places </a:t>
            </a:r>
            <a:r>
              <a:rPr lang="en-US" sz="2800" dirty="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Tahoma" pitchFamily="34" charset="0"/>
              </a:rPr>
              <a:t>		 	</a:t>
            </a:r>
            <a:r>
              <a:rPr lang="en-US" sz="24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double num;</a:t>
            </a:r>
            <a:endParaRPr lang="en-US" sz="2400" b="1" dirty="0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dirty="0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Precision of 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upto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10 digits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64 bits (8 bytes) of memory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Examples: 2.0, 3.55, 100000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7.3.3-Type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double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25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5804" y="1665309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Stores a single character of information </a:t>
            </a:r>
            <a:r>
              <a:rPr lang="en-US" dirty="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	 	</a:t>
            </a:r>
            <a:r>
              <a:rPr lang="en-US" sz="2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char gender;</a:t>
            </a:r>
            <a:endParaRPr lang="en-US" sz="2800" b="1" dirty="0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gender='M';</a:t>
            </a:r>
            <a:endParaRPr lang="en-US" sz="2800" b="1" dirty="0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8 bits (1 byte) of memory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Examples: ‘a’, ‘m’, ‘$’ ‘%’ , ‘1’, ’5’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7.3.4-Type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26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22283" y="3641712"/>
            <a:ext cx="7758112" cy="1190625"/>
            <a:chOff x="563" y="2588"/>
            <a:chExt cx="4887" cy="750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584" y="2688"/>
              <a:ext cx="192" cy="192"/>
              <a:chOff x="2160" y="1536"/>
              <a:chExt cx="192" cy="192"/>
            </a:xfrm>
          </p:grpSpPr>
          <p:sp>
            <p:nvSpPr>
              <p:cNvPr id="19496" name="Line 16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17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08" y="2736"/>
              <a:ext cx="384" cy="96"/>
              <a:chOff x="3408" y="1584"/>
              <a:chExt cx="384" cy="96"/>
            </a:xfrm>
          </p:grpSpPr>
          <p:sp>
            <p:nvSpPr>
              <p:cNvPr id="19494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1" name="Text Box 33"/>
            <p:cNvSpPr txBox="1">
              <a:spLocks noChangeArrowheads="1"/>
            </p:cNvSpPr>
            <p:nvPr/>
          </p:nvSpPr>
          <p:spPr bwMode="auto">
            <a:xfrm>
              <a:off x="2160" y="2640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int</a:t>
              </a:r>
            </a:p>
          </p:txBody>
        </p:sp>
        <p:sp>
          <p:nvSpPr>
            <p:cNvPr id="19492" name="Text Box 34"/>
            <p:cNvSpPr txBox="1">
              <a:spLocks noChangeArrowheads="1"/>
            </p:cNvSpPr>
            <p:nvPr/>
          </p:nvSpPr>
          <p:spPr bwMode="auto">
            <a:xfrm>
              <a:off x="563" y="2619"/>
              <a:ext cx="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short</a:t>
              </a:r>
            </a:p>
          </p:txBody>
        </p:sp>
        <p:sp>
          <p:nvSpPr>
            <p:cNvPr id="19493" name="Text Box 35"/>
            <p:cNvSpPr txBox="1">
              <a:spLocks noChangeArrowheads="1"/>
            </p:cNvSpPr>
            <p:nvPr/>
          </p:nvSpPr>
          <p:spPr bwMode="auto">
            <a:xfrm>
              <a:off x="4247" y="2588"/>
              <a:ext cx="1203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short </a:t>
              </a:r>
              <a:r>
                <a:rPr lang="en-US" sz="1800" b="1" dirty="0" err="1"/>
                <a:t>int</a:t>
              </a:r>
              <a:r>
                <a:rPr lang="en-US" sz="1800" b="1" dirty="0"/>
                <a:t> </a:t>
              </a:r>
            </a:p>
            <a:p>
              <a:r>
                <a:rPr lang="en-US" sz="1800" b="1" dirty="0"/>
                <a:t>(Occupies less</a:t>
              </a:r>
            </a:p>
            <a:p>
              <a:r>
                <a:rPr lang="en-US" sz="1800" b="1" dirty="0"/>
                <a:t> memory</a:t>
              </a:r>
            </a:p>
            <a:p>
              <a:r>
                <a:rPr lang="en-US" sz="1800" b="1" dirty="0"/>
                <a:t>space than </a:t>
              </a:r>
              <a:r>
                <a:rPr lang="en-US" sz="1800" b="1" dirty="0" err="1"/>
                <a:t>int</a:t>
              </a:r>
              <a:r>
                <a:rPr lang="en-US" sz="1800" b="1" dirty="0"/>
                <a:t>)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419320" y="1743062"/>
            <a:ext cx="304800" cy="304800"/>
            <a:chOff x="2160" y="1536"/>
            <a:chExt cx="192" cy="192"/>
          </a:xfrm>
        </p:grpSpPr>
        <p:sp>
          <p:nvSpPr>
            <p:cNvPr id="19487" name="Line 4"/>
            <p:cNvSpPr>
              <a:spLocks noChangeShapeType="1"/>
            </p:cNvSpPr>
            <p:nvPr/>
          </p:nvSpPr>
          <p:spPr bwMode="auto">
            <a:xfrm>
              <a:off x="2256" y="15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5"/>
            <p:cNvSpPr>
              <a:spLocks noChangeShapeType="1"/>
            </p:cNvSpPr>
            <p:nvPr/>
          </p:nvSpPr>
          <p:spPr bwMode="auto">
            <a:xfrm>
              <a:off x="2160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314920" y="1819262"/>
            <a:ext cx="609600" cy="152400"/>
            <a:chOff x="3408" y="1584"/>
            <a:chExt cx="384" cy="96"/>
          </a:xfrm>
        </p:grpSpPr>
        <p:sp>
          <p:nvSpPr>
            <p:cNvPr id="19485" name="Line 8"/>
            <p:cNvSpPr>
              <a:spLocks noChangeShapeType="1"/>
            </p:cNvSpPr>
            <p:nvPr/>
          </p:nvSpPr>
          <p:spPr bwMode="auto">
            <a:xfrm>
              <a:off x="3408" y="15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9"/>
            <p:cNvSpPr>
              <a:spLocks noChangeShapeType="1"/>
            </p:cNvSpPr>
            <p:nvPr/>
          </p:nvSpPr>
          <p:spPr bwMode="auto">
            <a:xfrm>
              <a:off x="340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6381720" y="1571612"/>
            <a:ext cx="2362200" cy="6096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/>
              <a:t>Derived data type</a:t>
            </a:r>
          </a:p>
        </p:txBody>
      </p:sp>
      <p:sp>
        <p:nvSpPr>
          <p:cNvPr id="19463" name="AutoShape 39"/>
          <p:cNvSpPr>
            <a:spLocks noChangeArrowheads="1"/>
          </p:cNvSpPr>
          <p:nvPr/>
        </p:nvSpPr>
        <p:spPr bwMode="auto">
          <a:xfrm>
            <a:off x="2952720" y="1590662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D7D2D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/>
              <a:t>Basic Data</a:t>
            </a:r>
          </a:p>
          <a:p>
            <a:r>
              <a:rPr lang="en-US" sz="1800" b="1"/>
              <a:t> types </a:t>
            </a:r>
          </a:p>
        </p:txBody>
      </p:sp>
      <p:sp>
        <p:nvSpPr>
          <p:cNvPr id="19464" name="Rectangle 40"/>
          <p:cNvSpPr>
            <a:spLocks noChangeArrowheads="1"/>
          </p:cNvSpPr>
          <p:nvPr/>
        </p:nvSpPr>
        <p:spPr bwMode="auto">
          <a:xfrm>
            <a:off x="285720" y="1590662"/>
            <a:ext cx="1828800" cy="6096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Data type </a:t>
            </a:r>
          </a:p>
          <a:p>
            <a:r>
              <a:rPr lang="en-US" sz="1600" b="1" dirty="0"/>
              <a:t>Modifiers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68283" y="2505062"/>
            <a:ext cx="8275637" cy="915988"/>
            <a:chOff x="355" y="2016"/>
            <a:chExt cx="5213" cy="577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584" y="2160"/>
              <a:ext cx="192" cy="192"/>
              <a:chOff x="2160" y="1536"/>
              <a:chExt cx="192" cy="192"/>
            </a:xfrm>
          </p:grpSpPr>
          <p:sp>
            <p:nvSpPr>
              <p:cNvPr id="19483" name="Line 13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Line 14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396" y="2208"/>
              <a:ext cx="384" cy="96"/>
              <a:chOff x="3408" y="1584"/>
              <a:chExt cx="384" cy="96"/>
            </a:xfrm>
          </p:grpSpPr>
          <p:sp>
            <p:nvSpPr>
              <p:cNvPr id="19481" name="Line 22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8" name="Text Box 30"/>
            <p:cNvSpPr txBox="1">
              <a:spLocks noChangeArrowheads="1"/>
            </p:cNvSpPr>
            <p:nvPr/>
          </p:nvSpPr>
          <p:spPr bwMode="auto">
            <a:xfrm>
              <a:off x="2183" y="2091"/>
              <a:ext cx="4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int </a:t>
              </a:r>
            </a:p>
          </p:txBody>
        </p:sp>
        <p:sp>
          <p:nvSpPr>
            <p:cNvPr id="19479" name="Text Box 32"/>
            <p:cNvSpPr txBox="1">
              <a:spLocks noChangeArrowheads="1"/>
            </p:cNvSpPr>
            <p:nvPr/>
          </p:nvSpPr>
          <p:spPr bwMode="auto">
            <a:xfrm>
              <a:off x="4032" y="2016"/>
              <a:ext cx="153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/>
                <a:t>unsigned int </a:t>
              </a:r>
            </a:p>
            <a:p>
              <a:r>
                <a:rPr lang="en-US" sz="1800" b="1"/>
                <a:t>(Permits only </a:t>
              </a:r>
            </a:p>
            <a:p>
              <a:r>
                <a:rPr lang="en-US" sz="1800" b="1"/>
                <a:t>positive numbers)</a:t>
              </a:r>
            </a:p>
          </p:txBody>
        </p:sp>
        <p:sp>
          <p:nvSpPr>
            <p:cNvPr id="19480" name="Text Box 41"/>
            <p:cNvSpPr txBox="1">
              <a:spLocks noChangeArrowheads="1"/>
            </p:cNvSpPr>
            <p:nvPr/>
          </p:nvSpPr>
          <p:spPr bwMode="auto">
            <a:xfrm>
              <a:off x="355" y="2091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unsigned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25483" y="4989500"/>
            <a:ext cx="7866062" cy="1069975"/>
            <a:chOff x="643" y="3371"/>
            <a:chExt cx="4955" cy="674"/>
          </a:xfrm>
        </p:grpSpPr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1584" y="3504"/>
              <a:ext cx="192" cy="192"/>
              <a:chOff x="2160" y="1536"/>
              <a:chExt cx="192" cy="192"/>
            </a:xfrm>
          </p:grpSpPr>
          <p:sp>
            <p:nvSpPr>
              <p:cNvPr id="19474" name="Line 19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Line 20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408" y="3552"/>
              <a:ext cx="384" cy="96"/>
              <a:chOff x="3408" y="1584"/>
              <a:chExt cx="384" cy="96"/>
            </a:xfrm>
          </p:grpSpPr>
          <p:sp>
            <p:nvSpPr>
              <p:cNvPr id="19472" name="Line 28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2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9" name="Text Box 36"/>
            <p:cNvSpPr txBox="1">
              <a:spLocks noChangeArrowheads="1"/>
            </p:cNvSpPr>
            <p:nvPr/>
          </p:nvSpPr>
          <p:spPr bwMode="auto">
            <a:xfrm>
              <a:off x="1885" y="3435"/>
              <a:ext cx="1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int/double</a:t>
              </a:r>
            </a:p>
          </p:txBody>
        </p:sp>
        <p:sp>
          <p:nvSpPr>
            <p:cNvPr id="19470" name="Text Box 38"/>
            <p:cNvSpPr txBox="1">
              <a:spLocks noChangeArrowheads="1"/>
            </p:cNvSpPr>
            <p:nvPr/>
          </p:nvSpPr>
          <p:spPr bwMode="auto">
            <a:xfrm>
              <a:off x="4124" y="3371"/>
              <a:ext cx="147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Long int /longdouble</a:t>
              </a:r>
            </a:p>
            <a:p>
              <a:r>
                <a:rPr lang="en-US" sz="1600" b="1"/>
                <a:t>(Occupies more</a:t>
              </a:r>
            </a:p>
            <a:p>
              <a:r>
                <a:rPr lang="en-US" sz="1600" b="1"/>
                <a:t> space than</a:t>
              </a:r>
            </a:p>
            <a:p>
              <a:r>
                <a:rPr lang="en-US" sz="1600" b="1"/>
                <a:t>int/double)</a:t>
              </a:r>
            </a:p>
          </p:txBody>
        </p:sp>
        <p:sp>
          <p:nvSpPr>
            <p:cNvPr id="19471" name="Text Box 42"/>
            <p:cNvSpPr txBox="1">
              <a:spLocks noChangeArrowheads="1"/>
            </p:cNvSpPr>
            <p:nvPr/>
          </p:nvSpPr>
          <p:spPr bwMode="auto">
            <a:xfrm>
              <a:off x="643" y="3435"/>
              <a:ext cx="5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long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-32" y="69120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 </a:t>
            </a:r>
            <a:r>
              <a:rPr lang="en-GB" sz="2800" dirty="0">
                <a:solidFill>
                  <a:srgbClr val="000000"/>
                </a:solidFill>
                <a:cs typeface="Times New Roman" pitchFamily="18" charset="0"/>
              </a:rPr>
              <a:t>List of data </a:t>
            </a:r>
            <a:r>
              <a:rPr lang="en-GB" sz="2800" dirty="0" smtClean="0">
                <a:solidFill>
                  <a:srgbClr val="000000"/>
                </a:solidFill>
                <a:cs typeface="Times New Roman" pitchFamily="18" charset="0"/>
              </a:rPr>
              <a:t>types</a:t>
            </a:r>
            <a:endParaRPr lang="en-US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7.4-Derived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Data Types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44" name="Oval 43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27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7252" y="1285860"/>
            <a:ext cx="7772400" cy="48577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type specifies that a variable can take only positive values</a:t>
            </a:r>
            <a:r>
              <a:rPr lang="en-US" sz="2800" dirty="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Tahoma" pitchFamily="34" charset="0"/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unsigned </a:t>
            </a: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varNum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;</a:t>
            </a:r>
            <a:endParaRPr lang="en-US" sz="2000" dirty="0" smtClean="0">
              <a:latin typeface="Tahoma" pitchFamily="34" charset="0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varNum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=23123;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varNum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is allocated 2 bytes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modifier may be used with the </a:t>
            </a:r>
            <a:r>
              <a:rPr lang="en-US" sz="2800" b="1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float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data types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(2 bytes) supports range from 0 to 65535 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(4 bytes) supports range from 0 to </a:t>
            </a:r>
            <a:r>
              <a:rPr lang="en-US" sz="2800" dirty="0" smtClean="0"/>
              <a:t>4,294,967,295.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7.4.1-signed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and unsigned Types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28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58" y="1736747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short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occupies 8 bits (1 byte)</a:t>
            </a:r>
            <a:r>
              <a:rPr lang="en-US" sz="2800" dirty="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allows numbers in the range -128 to 127</a:t>
            </a:r>
            <a:r>
              <a:rPr lang="en-US" sz="2400" dirty="0" smtClean="0">
                <a:latin typeface="Tahoma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long </a:t>
            </a:r>
            <a:r>
              <a:rPr lang="en-US" sz="2800" b="1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occupies 32 bits (4 bytes)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-2,147,483,647 and 2,147,483,647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long double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occupies 128 bits (16 bytes)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7.4.2-long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and short Types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29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2927" y="1357299"/>
            <a:ext cx="8601076" cy="476886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 smtClean="0">
                <a:latin typeface="+mj-lt"/>
              </a:rPr>
              <a:t>History of C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+mj-lt"/>
              </a:rPr>
              <a:t>Application Areas Of C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+mj-lt"/>
              </a:rPr>
              <a:t>About C &amp; C Program Structure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+mj-lt"/>
              </a:rPr>
              <a:t>First C Program</a:t>
            </a:r>
          </a:p>
          <a:p>
            <a:pPr eaLnBrk="1" hangingPunct="1">
              <a:buBlip>
                <a:blip r:embed="rId3"/>
              </a:buBlip>
            </a:pPr>
            <a:r>
              <a:rPr lang="en-GB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Discuss variables </a:t>
            </a:r>
          </a:p>
          <a:p>
            <a:pPr eaLnBrk="1" hangingPunct="1"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 difference between variables and constants </a:t>
            </a:r>
            <a:endParaRPr lang="en-GB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buBlip>
                <a:blip r:embed="rId3"/>
              </a:buBlip>
            </a:pPr>
            <a:r>
              <a:rPr lang="en-GB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List of data </a:t>
            </a:r>
            <a:r>
              <a:rPr lang="en-GB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types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3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78" name="Group 50"/>
          <p:cNvGraphicFramePr>
            <a:graphicFrameLocks noGrp="1"/>
          </p:cNvGraphicFramePr>
          <p:nvPr>
            <p:ph sz="half" idx="4294967295"/>
          </p:nvPr>
        </p:nvGraphicFramePr>
        <p:xfrm>
          <a:off x="242918" y="2362200"/>
          <a:ext cx="8686800" cy="3744278"/>
        </p:xfrm>
        <a:graphic>
          <a:graphicData uri="http://schemas.openxmlformats.org/drawingml/2006/table">
            <a:tbl>
              <a:tblPr/>
              <a:tblGrid>
                <a:gridCol w="2297113"/>
                <a:gridCol w="2801937"/>
                <a:gridCol w="358775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Approximate Size in Bits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Minimal Range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255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char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65,535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short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65, 535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3" name="Text Box 49"/>
          <p:cNvSpPr txBox="1">
            <a:spLocks noChangeArrowheads="1"/>
          </p:cNvSpPr>
          <p:nvPr/>
        </p:nvSpPr>
        <p:spPr bwMode="auto">
          <a:xfrm>
            <a:off x="1362075" y="1295400"/>
            <a:ext cx="7467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The size of data type depends Operating System</a:t>
            </a:r>
          </a:p>
          <a:p>
            <a:pPr algn="l">
              <a:spcBef>
                <a:spcPct val="50000"/>
              </a:spcBef>
            </a:pPr>
            <a:r>
              <a:rPr lang="en-US" sz="2000" dirty="0" err="1" smtClean="0"/>
              <a:t>sizeof</a:t>
            </a:r>
            <a:r>
              <a:rPr lang="en-US" sz="2000" dirty="0" smtClean="0"/>
              <a:t> (</a:t>
            </a:r>
            <a:r>
              <a:rPr lang="en-US" sz="2000" dirty="0"/>
              <a:t>data type) </a:t>
            </a:r>
            <a:r>
              <a:rPr lang="en-US" sz="2000" dirty="0" smtClean="0"/>
              <a:t>function </a:t>
            </a:r>
            <a:r>
              <a:rPr lang="en-US" sz="2000" dirty="0"/>
              <a:t>return the size of data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" y="69120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 </a:t>
            </a:r>
            <a:r>
              <a:rPr lang="en-GB" sz="2800" dirty="0">
                <a:solidFill>
                  <a:srgbClr val="000000"/>
                </a:solidFill>
                <a:cs typeface="Times New Roman" pitchFamily="18" charset="0"/>
              </a:rPr>
              <a:t>List of data </a:t>
            </a:r>
            <a:r>
              <a:rPr lang="en-GB" sz="2800" dirty="0" smtClean="0">
                <a:solidFill>
                  <a:srgbClr val="000000"/>
                </a:solidFill>
                <a:cs typeface="Times New Roman" pitchFamily="18" charset="0"/>
              </a:rPr>
              <a:t>types</a:t>
            </a:r>
            <a:endParaRPr lang="en-US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7.5.1-Data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Types and their range-1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30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99" name="Group 47"/>
          <p:cNvGraphicFramePr>
            <a:graphicFrameLocks noGrp="1"/>
          </p:cNvGraphicFramePr>
          <p:nvPr>
            <p:ph type="tbl" idx="4294967295"/>
          </p:nvPr>
        </p:nvGraphicFramePr>
        <p:xfrm>
          <a:off x="285720" y="1681810"/>
          <a:ext cx="8574087" cy="3961768"/>
        </p:xfrm>
        <a:graphic>
          <a:graphicData uri="http://schemas.openxmlformats.org/drawingml/2006/table">
            <a:tbl>
              <a:tblPr/>
              <a:tblGrid>
                <a:gridCol w="2209800"/>
                <a:gridCol w="2057400"/>
                <a:gridCol w="4306887"/>
              </a:tblGrid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Approximate Size in Bits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Minimal 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short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short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-2,147,483,647 to 2,147,483,647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long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4,294,967,295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long 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to 4,294,967,295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Six digits of precision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 digits of precision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 double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 digits of precision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32" y="69120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 </a:t>
            </a:r>
            <a:r>
              <a:rPr lang="en-GB" sz="2800" dirty="0">
                <a:solidFill>
                  <a:srgbClr val="000000"/>
                </a:solidFill>
                <a:cs typeface="Times New Roman" pitchFamily="18" charset="0"/>
              </a:rPr>
              <a:t>List of data types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7.5.2-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Types and their range-2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31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Declaration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1.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2976" y="1142984"/>
            <a:ext cx="7072362" cy="530427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32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2928" y="1357299"/>
            <a:ext cx="8229600" cy="476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History of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First C Program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Using variables  &amp; constants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List the different data types and make use of them in C programs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5" name="Oval 4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33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414" y="2942272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1"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Click EXIT button to exit course and discover the next Lecture "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2 - Decision &amp; Looping".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13" name="Oval 12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34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1490" y="1446234"/>
            <a:ext cx="8229600" cy="5054600"/>
          </a:xfrm>
        </p:spPr>
        <p:txBody>
          <a:bodyPr/>
          <a:lstStyle/>
          <a:p>
            <a:pPr lvl="1"/>
            <a:r>
              <a:rPr lang="en-US" sz="2400" dirty="0" smtClean="0"/>
              <a:t>Evolved </a:t>
            </a:r>
            <a:r>
              <a:rPr lang="en-US" sz="2400" dirty="0"/>
              <a:t>from two other programming languages</a:t>
            </a:r>
          </a:p>
          <a:p>
            <a:pPr lvl="2"/>
            <a:r>
              <a:rPr lang="en-US" sz="2000" dirty="0"/>
              <a:t>BCPL and B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1"/>
            <a:r>
              <a:rPr lang="en-US" sz="2400" dirty="0"/>
              <a:t>Dennis Ritchie (Bell Laboratories)</a:t>
            </a:r>
          </a:p>
          <a:p>
            <a:pPr lvl="2"/>
            <a:r>
              <a:rPr lang="en-US" sz="2000" dirty="0"/>
              <a:t>Added data typing, other features</a:t>
            </a:r>
          </a:p>
          <a:p>
            <a:pPr lvl="1"/>
            <a:r>
              <a:rPr lang="en-US" sz="2400" dirty="0"/>
              <a:t>Development language of UNIX</a:t>
            </a:r>
          </a:p>
          <a:p>
            <a:pPr lvl="1"/>
            <a:r>
              <a:rPr lang="en-US" sz="2400" dirty="0"/>
              <a:t>Hardware independent</a:t>
            </a:r>
          </a:p>
          <a:p>
            <a:pPr lvl="2"/>
            <a:r>
              <a:rPr lang="en-US" sz="2000" dirty="0"/>
              <a:t>Portable programs</a:t>
            </a:r>
          </a:p>
          <a:p>
            <a:pPr lvl="1"/>
            <a:r>
              <a:rPr lang="en-US" sz="2400" dirty="0"/>
              <a:t>1989: ANSI standard</a:t>
            </a:r>
          </a:p>
          <a:p>
            <a:pPr lvl="1"/>
            <a:r>
              <a:rPr lang="en-US" sz="2400" dirty="0"/>
              <a:t>1990: ANSI and ISO standard published</a:t>
            </a:r>
          </a:p>
          <a:p>
            <a:pPr lvl="2"/>
            <a:r>
              <a:rPr lang="en-US" sz="2000" dirty="0"/>
              <a:t>ANSI/ISO 9899: 1990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 History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4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4366" y="1428736"/>
            <a:ext cx="8229600" cy="4335459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C was initially used for systems programming</a:t>
            </a:r>
          </a:p>
          <a:p>
            <a:r>
              <a:rPr lang="en-US" sz="2800" dirty="0" smtClean="0">
                <a:cs typeface="Times New Roman" pitchFamily="18" charset="0"/>
              </a:rPr>
              <a:t> A system program forms a portion of the operating system of the computer or its support utilities</a:t>
            </a:r>
          </a:p>
          <a:p>
            <a:r>
              <a:rPr lang="en-US" sz="2800" dirty="0" smtClean="0">
                <a:cs typeface="Times New Roman" pitchFamily="18" charset="0"/>
              </a:rPr>
              <a:t> Operating Systems, Interpreters, Editors, Assembly programs are usually called system programs</a:t>
            </a:r>
          </a:p>
          <a:p>
            <a:r>
              <a:rPr lang="en-US" sz="2800" dirty="0" smtClean="0">
                <a:cs typeface="Times New Roman" pitchFamily="18" charset="0"/>
              </a:rPr>
              <a:t> The UNIX operating system was developed using C</a:t>
            </a:r>
          </a:p>
          <a:p>
            <a:r>
              <a:rPr lang="en-US" sz="2800" dirty="0" smtClean="0">
                <a:cs typeface="Times New Roman" pitchFamily="18" charset="0"/>
              </a:rPr>
              <a:t> There are C compilers available for almost all types</a:t>
            </a:r>
          </a:p>
          <a:p>
            <a:pPr>
              <a:buClr>
                <a:schemeClr val="tx2"/>
              </a:buClr>
              <a:buSzPct val="125000"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of PC’s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642918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2-Application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Areas of 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5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2928" y="1362079"/>
            <a:ext cx="8229600" cy="27098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C has 32 keywords</a:t>
            </a:r>
          </a:p>
          <a:p>
            <a:r>
              <a:rPr lang="en-US" dirty="0" smtClean="0">
                <a:cs typeface="Times New Roman" pitchFamily="18" charset="0"/>
              </a:rPr>
              <a:t>These keywords combined with a formal syntax form a C  programming language</a:t>
            </a:r>
          </a:p>
          <a:p>
            <a:r>
              <a:rPr lang="en-US" dirty="0" smtClean="0">
                <a:cs typeface="Times New Roman" pitchFamily="18" charset="0"/>
              </a:rPr>
              <a:t>Rules to be followed for all programs written in C: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3948548"/>
            <a:ext cx="4429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Wingdings" pitchFamily="2" charset="2"/>
              <a:buChar char="ü"/>
            </a:pPr>
            <a:r>
              <a:rPr lang="en-US" sz="2200" dirty="0" smtClean="0"/>
              <a:t>All keywords are lowercased</a:t>
            </a:r>
          </a:p>
          <a:p>
            <a:pPr marL="266700" indent="-266700">
              <a:buFont typeface="Wingdings" pitchFamily="2" charset="2"/>
              <a:buChar char="ü"/>
            </a:pPr>
            <a:r>
              <a:rPr lang="en-US" sz="2200" dirty="0" smtClean="0"/>
              <a:t>C is case sensitive, do while is different from DO WHILE</a:t>
            </a:r>
          </a:p>
          <a:p>
            <a:pPr marL="266700" indent="-266700">
              <a:buFont typeface="Wingdings" pitchFamily="2" charset="2"/>
              <a:buChar char="ü"/>
            </a:pPr>
            <a:r>
              <a:rPr lang="en-US" sz="2200" dirty="0" smtClean="0"/>
              <a:t>Keywords cannot be used as a variable or function name</a:t>
            </a:r>
          </a:p>
          <a:p>
            <a:endParaRPr lang="en-US" sz="2200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143504" y="4113448"/>
            <a:ext cx="3733800" cy="181588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/* This is a sample Program*/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i,j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=100;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j=200;</a:t>
            </a:r>
          </a:p>
          <a:p>
            <a:pPr algn="l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2" y="685800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3-About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 &amp; C Program Structure 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8" name="Oval 7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6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1737358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auto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break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case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char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const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continue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default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do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hlinkClick r:id="rId3"/>
              </a:rPr>
              <a:t>double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else</a:t>
            </a:r>
            <a:r>
              <a:rPr lang="en-US" b="1" dirty="0" smtClean="0"/>
              <a:t>	</a:t>
            </a:r>
            <a:r>
              <a:rPr lang="en-US" b="1" dirty="0" err="1" smtClean="0">
                <a:hlinkClick r:id="rId3"/>
              </a:rPr>
              <a:t>enum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extern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float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for</a:t>
            </a:r>
            <a:r>
              <a:rPr lang="en-US" b="1" dirty="0" smtClean="0"/>
              <a:t>	</a:t>
            </a:r>
            <a:r>
              <a:rPr lang="en-US" b="1" dirty="0" err="1" smtClean="0">
                <a:hlinkClick r:id="rId3"/>
              </a:rPr>
              <a:t>goto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if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hlinkClick r:id="rId3"/>
              </a:rPr>
              <a:t>int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long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register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return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short            signed	</a:t>
            </a:r>
            <a:r>
              <a:rPr lang="en-US" b="1" dirty="0" err="1" smtClean="0">
                <a:hlinkClick r:id="rId3"/>
              </a:rPr>
              <a:t>sizeof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static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hlinkClick r:id="rId3"/>
              </a:rPr>
              <a:t>struct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switch</a:t>
            </a:r>
            <a:r>
              <a:rPr lang="en-US" b="1" dirty="0" smtClean="0"/>
              <a:t>	</a:t>
            </a:r>
            <a:r>
              <a:rPr lang="en-US" b="1" dirty="0" err="1" smtClean="0">
                <a:hlinkClick r:id="rId3"/>
              </a:rPr>
              <a:t>typedef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union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unsigned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void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volatile</a:t>
            </a:r>
            <a:r>
              <a:rPr lang="en-US" b="1" dirty="0" smtClean="0"/>
              <a:t>	</a:t>
            </a:r>
            <a:r>
              <a:rPr lang="en-US" b="1" dirty="0" smtClean="0">
                <a:hlinkClick r:id="rId3"/>
              </a:rPr>
              <a:t>while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685800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4-First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 Program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1.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38229" y="1232282"/>
            <a:ext cx="6834233" cy="512567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7" name="Oval 6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7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42966" y="2052656"/>
            <a:ext cx="7010400" cy="28956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hello.c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 first program in 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4   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5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6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228600" lvl="0" indent="-228600">
              <a:spcBef>
                <a:spcPct val="20000"/>
              </a:spcBef>
              <a:buAutoNum type="arabicPlain" startAt="7"/>
            </a:pP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("Hello, world!\n");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vantGarde" pitchFamily="34" charset="0"/>
              <a:ea typeface="+mn-ea"/>
              <a:cs typeface="Times New Roman" pitchFamily="18" charset="0"/>
            </a:endParaRPr>
          </a:p>
          <a:p>
            <a:pPr marL="228600" lvl="0" indent="-228600">
              <a:spcBef>
                <a:spcPct val="20000"/>
              </a:spcBef>
              <a:buAutoNum type="arabicPlain" startAt="7"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indicate that program ended successfully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end function main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42966" y="4948256"/>
            <a:ext cx="7010400" cy="533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Welcome to C! </a:t>
            </a:r>
          </a:p>
        </p:txBody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3614766" y="2138380"/>
            <a:ext cx="4386258" cy="557218"/>
            <a:chOff x="960" y="1776"/>
            <a:chExt cx="2208" cy="21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29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Single-line comments.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H="1" flipV="1">
              <a:off x="960" y="1824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11"/>
          <p:cNvGrpSpPr>
            <a:grpSpLocks/>
          </p:cNvGrpSpPr>
          <p:nvPr/>
        </p:nvGrpSpPr>
        <p:grpSpPr bwMode="auto">
          <a:xfrm>
            <a:off x="2852766" y="2717819"/>
            <a:ext cx="4114800" cy="835025"/>
            <a:chOff x="1392" y="419"/>
            <a:chExt cx="2592" cy="526"/>
          </a:xfrm>
        </p:grpSpPr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304" y="419"/>
              <a:ext cx="1680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Preprocessor directive to include input/output stream header file 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&lt;iostream&gt;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 flipV="1">
              <a:off x="1392" y="467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2090766" y="3046431"/>
            <a:ext cx="4114800" cy="923925"/>
            <a:chOff x="864" y="624"/>
            <a:chExt cx="2592" cy="582"/>
          </a:xfrm>
        </p:grpSpPr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1776" y="624"/>
              <a:ext cx="168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Function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main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appears exactly once in every C/C++ program..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864" y="720"/>
              <a:ext cx="912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17"/>
          <p:cNvGrpSpPr>
            <a:grpSpLocks/>
          </p:cNvGrpSpPr>
          <p:nvPr/>
        </p:nvGrpSpPr>
        <p:grpSpPr bwMode="auto">
          <a:xfrm>
            <a:off x="1176366" y="2509856"/>
            <a:ext cx="4114800" cy="838200"/>
            <a:chOff x="336" y="288"/>
            <a:chExt cx="2592" cy="528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H="1">
              <a:off x="336" y="384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1248" y="288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Function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main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returns an integer value.</a:t>
              </a:r>
            </a:p>
          </p:txBody>
        </p:sp>
      </p:grpSp>
      <p:grpSp>
        <p:nvGrpSpPr>
          <p:cNvPr id="53" name="Group 20"/>
          <p:cNvGrpSpPr>
            <a:grpSpLocks/>
          </p:cNvGrpSpPr>
          <p:nvPr/>
        </p:nvGrpSpPr>
        <p:grpSpPr bwMode="auto">
          <a:xfrm>
            <a:off x="1252566" y="2794019"/>
            <a:ext cx="4891088" cy="838200"/>
            <a:chOff x="384" y="467"/>
            <a:chExt cx="3081" cy="528"/>
          </a:xfrm>
        </p:grpSpPr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1296" y="467"/>
              <a:ext cx="2169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Left brace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{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begins function body.</a:t>
              </a:r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384" y="563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176366" y="3881456"/>
            <a:ext cx="6396039" cy="838200"/>
            <a:chOff x="336" y="1152"/>
            <a:chExt cx="4029" cy="528"/>
          </a:xfrm>
        </p:grpSpPr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1248" y="1152"/>
              <a:ext cx="3117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Corresponding right brace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}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ends function body.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H="1">
              <a:off x="336" y="1248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26"/>
          <p:cNvGrpSpPr>
            <a:grpSpLocks/>
          </p:cNvGrpSpPr>
          <p:nvPr/>
        </p:nvGrpSpPr>
        <p:grpSpPr bwMode="auto">
          <a:xfrm>
            <a:off x="4071966" y="3043257"/>
            <a:ext cx="4572000" cy="795338"/>
            <a:chOff x="2688" y="660"/>
            <a:chExt cx="2880" cy="501"/>
          </a:xfrm>
        </p:grpSpPr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Statements end with a semicolon 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;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2688" y="756"/>
              <a:ext cx="120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1709766" y="3973532"/>
            <a:ext cx="4114800" cy="1046163"/>
            <a:chOff x="960" y="1524"/>
            <a:chExt cx="2592" cy="659"/>
          </a:xfrm>
        </p:grpSpPr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Name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printf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belongs to namespace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stdio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flipH="1" flipV="1">
              <a:off x="960" y="1524"/>
              <a:ext cx="912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" name="Group 35"/>
          <p:cNvGrpSpPr>
            <a:grpSpLocks/>
          </p:cNvGrpSpPr>
          <p:nvPr/>
        </p:nvGrpSpPr>
        <p:grpSpPr bwMode="auto">
          <a:xfrm>
            <a:off x="2090766" y="4456131"/>
            <a:ext cx="4552950" cy="1616075"/>
            <a:chOff x="912" y="1514"/>
            <a:chExt cx="2868" cy="1018"/>
          </a:xfrm>
        </p:grpSpPr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1872" y="1776"/>
              <a:ext cx="1908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Keyword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return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is one of several means to exit function; value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0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indicates program terminated successfully.</a:t>
              </a:r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flipH="1" flipV="1">
              <a:off x="912" y="1514"/>
              <a:ext cx="960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-32" y="685800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4.1-First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 Program – Source codes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35" name="Oval 34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8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557358"/>
            <a:ext cx="84582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z="2800" i="1" dirty="0"/>
              <a:t>program header comment</a:t>
            </a:r>
            <a:endParaRPr lang="en-US" sz="2800" dirty="0"/>
          </a:p>
          <a:p>
            <a:pPr>
              <a:buFont typeface="Monotype Sorts" pitchFamily="2" charset="2"/>
              <a:buChar char=" "/>
            </a:pPr>
            <a:endParaRPr lang="en-US" sz="2800" dirty="0"/>
          </a:p>
          <a:p>
            <a:pPr>
              <a:buFont typeface="Monotype Sorts" pitchFamily="2" charset="2"/>
              <a:buChar char=" "/>
            </a:pPr>
            <a:r>
              <a:rPr lang="en-US" sz="2800" i="1" dirty="0"/>
              <a:t>preprocessor directives (if any)</a:t>
            </a:r>
            <a:endParaRPr lang="en-US" sz="2800" dirty="0"/>
          </a:p>
          <a:p>
            <a:pPr>
              <a:buFont typeface="Monotype Sorts" pitchFamily="2" charset="2"/>
              <a:buChar char=" "/>
            </a:pPr>
            <a:endParaRPr lang="en-US" sz="2800" dirty="0"/>
          </a:p>
          <a:p>
            <a:pPr>
              <a:buFont typeface="Monotype Sorts" pitchFamily="2" charset="2"/>
              <a:buChar char=" "/>
            </a:pPr>
            <a:r>
              <a:rPr lang="en-US" sz="2800" dirty="0" err="1"/>
              <a:t>int</a:t>
            </a:r>
            <a:r>
              <a:rPr lang="en-US" sz="2800" dirty="0"/>
              <a:t> main ( void )</a:t>
            </a:r>
          </a:p>
          <a:p>
            <a:pPr>
              <a:buFont typeface="Monotype Sorts" pitchFamily="2" charset="2"/>
              <a:buChar char=" "/>
            </a:pPr>
            <a:r>
              <a:rPr lang="en-US" sz="2800" dirty="0"/>
              <a:t>{</a:t>
            </a:r>
          </a:p>
          <a:p>
            <a:pPr>
              <a:buFont typeface="Monotype Sorts" pitchFamily="2" charset="2"/>
              <a:buChar char=" "/>
            </a:pPr>
            <a:r>
              <a:rPr lang="en-US" sz="2800" dirty="0"/>
              <a:t>     </a:t>
            </a:r>
            <a:r>
              <a:rPr lang="en-US" sz="2800" i="1" dirty="0"/>
              <a:t>statement(s)</a:t>
            </a:r>
            <a:endParaRPr lang="en-US" sz="2800" dirty="0"/>
          </a:p>
          <a:p>
            <a:pPr>
              <a:buFont typeface="Monotype Sorts" pitchFamily="2" charset="2"/>
              <a:buChar char=" "/>
            </a:pPr>
            <a:r>
              <a:rPr lang="en-US" sz="2800" dirty="0"/>
              <a:t>     return 0 ;</a:t>
            </a:r>
          </a:p>
          <a:p>
            <a:pPr>
              <a:buFont typeface="Monotype Sorts" pitchFamily="2" charset="2"/>
              <a:buChar char=" "/>
            </a:pPr>
            <a:r>
              <a:rPr lang="en-US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68580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4.2-First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 Program – Anatomy of a C Program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528" y="6429396"/>
            <a:ext cx="762000" cy="257175"/>
            <a:chOff x="8391525" y="6400800"/>
            <a:chExt cx="762000" cy="257175"/>
          </a:xfrm>
        </p:grpSpPr>
        <p:sp>
          <p:nvSpPr>
            <p:cNvPr id="6" name="Oval 5"/>
            <p:cNvSpPr/>
            <p:nvPr/>
          </p:nvSpPr>
          <p:spPr>
            <a:xfrm>
              <a:off x="8458200" y="6400800"/>
              <a:ext cx="304800" cy="25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1525" y="6411754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</a:t>
              </a:r>
              <a:fld id="{621A39DE-D422-4447-9BB1-E72C060D5B9A}" type="slidenum">
                <a:rPr lang="en-US" sz="10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pPr/>
                <a:t>9</a:t>
              </a:fld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12174</TotalTime>
  <Words>5559</Words>
  <Application>Microsoft Office PowerPoint</Application>
  <PresentationFormat>On-screen Show (4:3)</PresentationFormat>
  <Paragraphs>524</Paragraphs>
  <Slides>34</Slides>
  <Notes>34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3_Template_Slide</vt:lpstr>
      <vt:lpstr>            C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Duy Hoang</dc:creator>
  <cp:lastModifiedBy>Le Thi Quynh Trang (FHO.FWA)</cp:lastModifiedBy>
  <cp:revision>981</cp:revision>
  <dcterms:created xsi:type="dcterms:W3CDTF">2010-10-18T05:40:05Z</dcterms:created>
  <dcterms:modified xsi:type="dcterms:W3CDTF">2014-11-26T07:57:44Z</dcterms:modified>
</cp:coreProperties>
</file>