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  <p:sldMasterId id="2147483942" r:id="rId2"/>
  </p:sldMasterIdLst>
  <p:notesMasterIdLst>
    <p:notesMasterId r:id="rId32"/>
  </p:notesMasterIdLst>
  <p:handoutMasterIdLst>
    <p:handoutMasterId r:id="rId33"/>
  </p:handoutMasterIdLst>
  <p:sldIdLst>
    <p:sldId id="256" r:id="rId3"/>
    <p:sldId id="257" r:id="rId4"/>
    <p:sldId id="308" r:id="rId5"/>
    <p:sldId id="274" r:id="rId6"/>
    <p:sldId id="277" r:id="rId7"/>
    <p:sldId id="306" r:id="rId8"/>
    <p:sldId id="305" r:id="rId9"/>
    <p:sldId id="278" r:id="rId10"/>
    <p:sldId id="262" r:id="rId11"/>
    <p:sldId id="279" r:id="rId12"/>
    <p:sldId id="265" r:id="rId13"/>
    <p:sldId id="307" r:id="rId14"/>
    <p:sldId id="287" r:id="rId15"/>
    <p:sldId id="288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2" r:id="rId28"/>
    <p:sldId id="304" r:id="rId29"/>
    <p:sldId id="309" r:id="rId30"/>
    <p:sldId id="310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0066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2" autoAdjust="0"/>
    <p:restoredTop sz="71333" autoAdjust="0"/>
  </p:normalViewPr>
  <p:slideViewPr>
    <p:cSldViewPr>
      <p:cViewPr>
        <p:scale>
          <a:sx n="82" d="100"/>
          <a:sy n="82" d="100"/>
        </p:scale>
        <p:origin x="-9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7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7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78D36AB-2957-40D8-A179-AB5B3B91D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75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9E10228-57A5-4FD0-BE70-42AA1A3365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0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2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bàn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C.</a:t>
            </a:r>
          </a:p>
          <a:p>
            <a:pPr eaLnBrk="1" hangingPunct="1"/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đến</a:t>
            </a:r>
            <a:r>
              <a:rPr lang="en-US" dirty="0" smtClean="0"/>
              <a:t> 3.</a:t>
            </a:r>
          </a:p>
          <a:p>
            <a:r>
              <a:rPr lang="en-US" dirty="0" smtClean="0"/>
              <a:t>Trong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1,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2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y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1,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758B86-8589-4A41-96B5-BCC33FA45C5B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Câu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lệnh</a:t>
            </a:r>
            <a:r>
              <a:rPr lang="en-US" dirty="0" smtClean="0">
                <a:solidFill>
                  <a:schemeClr val="tx2"/>
                </a:solidFill>
              </a:rPr>
              <a:t> switch </a:t>
            </a:r>
            <a:r>
              <a:rPr lang="en-US" dirty="0" err="1" smtClean="0">
                <a:solidFill>
                  <a:schemeClr val="tx2"/>
                </a:solidFill>
              </a:rPr>
              <a:t>là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câu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lệnh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có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nhiều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lựa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chọn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sử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dụng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để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kiểm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những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giá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trị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của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biểu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thức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với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một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danh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sách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những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hằng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số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nguyên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hoặc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một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danh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sách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những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hằng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ký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tự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Khi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giá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trị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của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biểu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thức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tương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ứng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với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một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trong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những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hằng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số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được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liệt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kê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câu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lệnh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tương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ứng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sẽ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được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thực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hiện</a:t>
            </a:r>
            <a:r>
              <a:rPr lang="en-US" dirty="0" smtClean="0">
                <a:solidFill>
                  <a:schemeClr val="tx2"/>
                </a:solidFill>
              </a:rPr>
              <a:t>. </a:t>
            </a:r>
            <a:r>
              <a:rPr lang="en-US" dirty="0" err="1" smtClean="0">
                <a:solidFill>
                  <a:schemeClr val="tx2"/>
                </a:solidFill>
              </a:rPr>
              <a:t>Các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bạn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lưu</a:t>
            </a:r>
            <a:r>
              <a:rPr lang="en-US" dirty="0" smtClean="0">
                <a:solidFill>
                  <a:schemeClr val="tx2"/>
                </a:solidFill>
              </a:rPr>
              <a:t> ý </a:t>
            </a:r>
            <a:r>
              <a:rPr lang="en-US" dirty="0" err="1" smtClean="0">
                <a:solidFill>
                  <a:schemeClr val="tx2"/>
                </a:solidFill>
              </a:rPr>
              <a:t>trong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khối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lệnh</a:t>
            </a:r>
            <a:r>
              <a:rPr lang="en-US" dirty="0" smtClean="0">
                <a:solidFill>
                  <a:schemeClr val="tx2"/>
                </a:solidFill>
              </a:rPr>
              <a:t> switch case, </a:t>
            </a:r>
            <a:r>
              <a:rPr lang="en-US" dirty="0" err="1" smtClean="0">
                <a:solidFill>
                  <a:schemeClr val="tx2"/>
                </a:solidFill>
              </a:rPr>
              <a:t>cần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có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câu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lệnh</a:t>
            </a:r>
            <a:r>
              <a:rPr lang="en-US" dirty="0" smtClean="0">
                <a:solidFill>
                  <a:schemeClr val="tx2"/>
                </a:solidFill>
              </a:rPr>
              <a:t> default, </a:t>
            </a:r>
            <a:r>
              <a:rPr lang="en-US" dirty="0" err="1" smtClean="0">
                <a:solidFill>
                  <a:schemeClr val="tx2"/>
                </a:solidFill>
              </a:rPr>
              <a:t>tương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ứng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với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câu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lệnh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thực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hiện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giá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trị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của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biểu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thức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không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bằng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với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giá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trị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nào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liệt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kê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bên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trên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những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khối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lệnh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tương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ứng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với</a:t>
            </a:r>
            <a:r>
              <a:rPr lang="en-US" dirty="0" smtClean="0">
                <a:solidFill>
                  <a:schemeClr val="tx2"/>
                </a:solidFill>
              </a:rPr>
              <a:t> case, </a:t>
            </a:r>
            <a:r>
              <a:rPr lang="en-US" dirty="0" err="1" smtClean="0">
                <a:solidFill>
                  <a:schemeClr val="tx2"/>
                </a:solidFill>
              </a:rPr>
              <a:t>thì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có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từ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khóa</a:t>
            </a:r>
            <a:r>
              <a:rPr lang="en-US" dirty="0" smtClean="0">
                <a:solidFill>
                  <a:schemeClr val="tx2"/>
                </a:solidFill>
              </a:rPr>
              <a:t> break; </a:t>
            </a:r>
            <a:r>
              <a:rPr lang="en-US" dirty="0" err="1" smtClean="0">
                <a:solidFill>
                  <a:schemeClr val="tx2"/>
                </a:solidFill>
              </a:rPr>
              <a:t>để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phân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chia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những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trường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hợp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thực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hiện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err="1" smtClean="0">
                <a:solidFill>
                  <a:schemeClr val="tx2"/>
                </a:solidFill>
              </a:rPr>
              <a:t>Các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bạn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hãy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theo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dõi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phần</a:t>
            </a:r>
            <a:r>
              <a:rPr lang="en-US" dirty="0" smtClean="0">
                <a:solidFill>
                  <a:schemeClr val="tx2"/>
                </a:solidFill>
              </a:rPr>
              <a:t> demo </a:t>
            </a:r>
            <a:r>
              <a:rPr lang="en-US" dirty="0" err="1" smtClean="0">
                <a:solidFill>
                  <a:schemeClr val="tx2"/>
                </a:solidFill>
              </a:rPr>
              <a:t>sau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đây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The </a:t>
            </a:r>
            <a:r>
              <a:rPr lang="en-US" b="1" dirty="0" smtClean="0">
                <a:solidFill>
                  <a:srgbClr val="FF0066"/>
                </a:solidFill>
              </a:rPr>
              <a:t>switch</a:t>
            </a:r>
            <a:r>
              <a:rPr lang="en-US" dirty="0" smtClean="0">
                <a:solidFill>
                  <a:schemeClr val="tx2"/>
                </a:solidFill>
              </a:rPr>
              <a:t> statement is a multi-way decision   maker that tests the value of an expression against a list of integers or character constants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dirty="0" smtClean="0">
                <a:solidFill>
                  <a:schemeClr val="tx2"/>
                </a:solidFill>
              </a:rPr>
              <a:t> When a match is found, the statements associated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chemeClr val="tx2"/>
                </a:solidFill>
              </a:rPr>
              <a:t>   with that constant are executed</a:t>
            </a:r>
          </a:p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F7FDAA-3350-4AA6-ACDF-BBFE8B7FC712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Switch-case, </a:t>
            </a:r>
          </a:p>
          <a:p>
            <a:r>
              <a:rPr lang="en-US" baseline="0" dirty="0" smtClean="0"/>
              <a:t>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ASCII,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= 0,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chartype</a:t>
            </a:r>
            <a:r>
              <a:rPr lang="en-US" baseline="0" dirty="0" smtClean="0"/>
              <a:t> = NULL,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7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tiếng</a:t>
            </a:r>
            <a:r>
              <a:rPr lang="en-US" baseline="0" dirty="0" smtClean="0"/>
              <a:t> Bell, 8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Back space, 9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Tab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vân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trang</a:t>
            </a:r>
            <a:r>
              <a:rPr lang="en-US" baseline="0" dirty="0" smtClean="0"/>
              <a:t> web ascii-code.com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ascii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65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97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, 2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32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, 49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57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9.</a:t>
            </a:r>
          </a:p>
          <a:p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ascii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chartype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printf</a:t>
            </a:r>
            <a:r>
              <a:rPr lang="en-US" baseline="0" dirty="0" smtClean="0"/>
              <a:t>()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ascii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if-else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7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Bell, 48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0, 97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a,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Character, </a:t>
            </a:r>
            <a:endParaRPr lang="en-US" dirty="0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AF32F6-EE2F-4B28-9898-5004F2CE5034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,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for,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do.. While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đích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hay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F7B83E-207E-4141-9837-D086118D925A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initialize counter,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conditonal</a:t>
            </a:r>
            <a:r>
              <a:rPr lang="en-US" dirty="0" smtClean="0"/>
              <a:t> test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: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: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xong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[Video]</a:t>
            </a:r>
          </a:p>
          <a:p>
            <a:r>
              <a:rPr lang="en-US" dirty="0" err="1" smtClean="0"/>
              <a:t>Làm</a:t>
            </a:r>
            <a:r>
              <a:rPr lang="en-US" dirty="0" smtClean="0"/>
              <a:t> video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for,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.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2711EA-1706-4427-A3ED-AD9F00BAE2D4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demo,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for.</a:t>
            </a:r>
          </a:p>
          <a:p>
            <a:r>
              <a:rPr lang="en-US" baseline="0" dirty="0" smtClean="0"/>
              <a:t>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4.</a:t>
            </a:r>
          </a:p>
          <a:p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duyệt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for,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nhảy</a:t>
            </a:r>
            <a:r>
              <a:rPr lang="en-US" baseline="0" dirty="0" smtClean="0"/>
              <a:t>,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5,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printf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intarray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i-1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intarray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intarray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3,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3.</a:t>
            </a:r>
            <a:endParaRPr lang="en-US" dirty="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B4D9E-6D71-41E7-AEF0-7404C9DC0786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 , (</a:t>
            </a:r>
            <a:r>
              <a:rPr lang="en-US" dirty="0" err="1" smtClean="0"/>
              <a:t>phẩy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Trong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, </a:t>
            </a:r>
            <a:r>
              <a:rPr lang="en-US" dirty="0" err="1" smtClean="0"/>
              <a:t>đồng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.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phẩy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slide: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j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 = 0 </a:t>
            </a:r>
            <a:r>
              <a:rPr lang="en-US" dirty="0" err="1" smtClean="0"/>
              <a:t>và</a:t>
            </a:r>
            <a:r>
              <a:rPr lang="en-US" dirty="0" smtClean="0"/>
              <a:t> j = max,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&lt;=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max,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j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max,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2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hạng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thiên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j.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max = 7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7.</a:t>
            </a:r>
          </a:p>
          <a:p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7B348-B521-44B8-925C-7671B7D9CAA5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lồng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con,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,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thưc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max1 </a:t>
            </a:r>
            <a:r>
              <a:rPr lang="en-US" dirty="0" err="1" smtClean="0"/>
              <a:t>lần</a:t>
            </a:r>
            <a:r>
              <a:rPr lang="en-US" dirty="0" smtClean="0"/>
              <a:t>,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con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max2 </a:t>
            </a:r>
            <a:r>
              <a:rPr lang="en-US" dirty="0" err="1" smtClean="0"/>
              <a:t>lần</a:t>
            </a:r>
            <a:r>
              <a:rPr lang="en-US" dirty="0" smtClean="0"/>
              <a:t>.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642768-6933-4D58-8D95-353669F8AEC7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in 1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*,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2,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in 2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*, </a:t>
            </a:r>
            <a:r>
              <a:rPr lang="en-US" baseline="0" dirty="0" err="1" smtClean="0"/>
              <a:t>cứ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* in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*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j ,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[1]</a:t>
            </a:r>
            <a:endParaRPr 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97C80-CEF1-488F-BCD9-0E250D8F8D3F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While,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while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True,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False.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.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25D94-27A2-41D9-B593-F183F0F9E317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:</a:t>
            </a:r>
            <a:endParaRPr lang="en-US" dirty="0" smtClean="0"/>
          </a:p>
          <a:p>
            <a:r>
              <a:rPr lang="vi-VN" dirty="0" smtClean="0"/>
              <a:t>- Hiểu và sử dụng các câu lệnh điều kiện</a:t>
            </a:r>
          </a:p>
          <a:p>
            <a:r>
              <a:rPr lang="vi-VN" dirty="0" smtClean="0"/>
              <a:t>- Hiểu và sử dụng các câu lệnh chia nhánh và câu lệnh lặp </a:t>
            </a:r>
            <a:endParaRPr 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06B9D1-2C7F-4E97-B183-14A46E2FB086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while, </a:t>
            </a:r>
          </a:p>
          <a:p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while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while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character,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y, yes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while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while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y ,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yes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yes or no,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getchar</a:t>
            </a:r>
            <a:r>
              <a:rPr lang="en-US" baseline="0" dirty="0" smtClean="0"/>
              <a:t>()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getchar</a:t>
            </a:r>
            <a:r>
              <a:rPr lang="en-US" baseline="0" dirty="0" smtClean="0"/>
              <a:t>()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yes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yes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thoát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while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no,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yes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while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phạm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while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lăp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yes,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vi </a:t>
            </a:r>
            <a:r>
              <a:rPr lang="en-US" baseline="0" dirty="0" err="1" smtClean="0"/>
              <a:t>phạm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DF810C-38AF-4005-AA79-CB5BA591743D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3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do..while</a:t>
            </a:r>
          </a:p>
          <a:p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while(condition) 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false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 Trong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do..while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lần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False,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while.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.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B6599-8956-4E15-A039-9DFB8204C80C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Trong </a:t>
            </a:r>
            <a:r>
              <a:rPr lang="en-US" dirty="0" err="1" smtClean="0"/>
              <a:t>phần</a:t>
            </a:r>
            <a:r>
              <a:rPr lang="en-US" baseline="0" dirty="0" smtClean="0"/>
              <a:t> demo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do..while,</a:t>
            </a:r>
          </a:p>
          <a:p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do..while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while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do..while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while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.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yes OR no,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phía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do..while </a:t>
            </a:r>
            <a:r>
              <a:rPr lang="en-US" baseline="0" dirty="0" err="1" smtClean="0"/>
              <a:t>đảm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while c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y,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yes OR no,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while.</a:t>
            </a:r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chắc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chắn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yes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yes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ECD864-4EC5-49F3-BB79-730A573BB315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hôm</a:t>
            </a:r>
            <a:r>
              <a:rPr lang="en-US" dirty="0" smtClean="0"/>
              <a:t> nay,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nhảy</a:t>
            </a:r>
            <a:r>
              <a:rPr lang="en-US" dirty="0" smtClean="0"/>
              <a:t>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,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return,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return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main()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0.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return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ở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function.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59F17C-D382-405B-8F3F-73F3C1501722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goto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nằm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C,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source code]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do..while,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a = 10,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a </a:t>
            </a:r>
            <a:r>
              <a:rPr lang="en-US" dirty="0" err="1" smtClean="0"/>
              <a:t>được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1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a = 15,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a = 20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15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không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in.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đoạn</a:t>
            </a:r>
            <a:r>
              <a:rPr lang="en-US" dirty="0" smtClean="0"/>
              <a:t> text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vi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luật</a:t>
            </a:r>
            <a:r>
              <a:rPr lang="en-US" dirty="0" smtClean="0"/>
              <a:t> </a:t>
            </a:r>
            <a:r>
              <a:rPr lang="en-US" dirty="0" err="1" smtClean="0"/>
              <a:t>chặt</a:t>
            </a:r>
            <a:r>
              <a:rPr lang="en-US" dirty="0" smtClean="0"/>
              <a:t> </a:t>
            </a:r>
            <a:r>
              <a:rPr lang="en-US" dirty="0" err="1" smtClean="0"/>
              <a:t>chẽ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,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logic,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tin </a:t>
            </a:r>
            <a:r>
              <a:rPr lang="en-US" dirty="0" err="1" smtClean="0"/>
              <a:t>cậy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09027D-8607-447E-94F8-2F4523259D16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break,</a:t>
            </a:r>
          </a:p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, while, do..while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for. Trong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nữa</a:t>
            </a:r>
            <a:r>
              <a:rPr lang="en-US" dirty="0" smtClean="0"/>
              <a:t>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break,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source code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nhìn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break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lăp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endParaRPr lang="en-US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source code]</a:t>
            </a:r>
          </a:p>
          <a:p>
            <a:r>
              <a:rPr lang="en-US" dirty="0" err="1" smtClean="0"/>
              <a:t>Vẫn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a = 10.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a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15,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ngay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thuc</a:t>
            </a:r>
            <a:r>
              <a:rPr lang="en-US" dirty="0" smtClean="0"/>
              <a:t>,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break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khiên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a </a:t>
            </a:r>
            <a:r>
              <a:rPr lang="en-US" dirty="0" err="1" smtClean="0"/>
              <a:t>bằng</a:t>
            </a:r>
            <a:r>
              <a:rPr lang="en-US" dirty="0" smtClean="0"/>
              <a:t> 15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break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,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E7F4D-C463-40F6-BF06-4964C4B55EC7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continue,</a:t>
            </a:r>
          </a:p>
          <a:p>
            <a:r>
              <a:rPr lang="en-US" dirty="0" err="1" smtClean="0"/>
              <a:t>Lệnh</a:t>
            </a:r>
            <a:r>
              <a:rPr lang="en-US" dirty="0" smtClean="0"/>
              <a:t> continue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, 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continue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,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ở </a:t>
            </a:r>
            <a:r>
              <a:rPr lang="en-US" dirty="0" err="1" smtClean="0"/>
              <a:t>phía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continue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,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source code]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do..while,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a </a:t>
            </a:r>
            <a:r>
              <a:rPr lang="en-US" dirty="0" err="1" smtClean="0"/>
              <a:t>bằng</a:t>
            </a:r>
            <a:r>
              <a:rPr lang="en-US" dirty="0" smtClean="0"/>
              <a:t> 15,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continue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, </a:t>
            </a:r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in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a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.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chuyển</a:t>
            </a:r>
            <a:r>
              <a:rPr lang="en-US" dirty="0" smtClean="0"/>
              <a:t> sang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,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,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15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continue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r>
              <a:rPr lang="en-US" dirty="0" smtClean="0"/>
              <a:t> qua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EEA55-3F05-4BD6-B975-E0B5EC2C9147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exit(),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thoát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ngắt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,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chú</a:t>
            </a:r>
            <a:r>
              <a:rPr lang="en-US" dirty="0" smtClean="0"/>
              <a:t> ý,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C,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exit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,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main.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AFDB4B-8452-48C1-B82B-5A53285317BD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nhánh</a:t>
            </a:r>
            <a:r>
              <a:rPr lang="en-US" baseline="0" dirty="0" smtClean="0"/>
              <a:t> switch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.</a:t>
            </a:r>
          </a:p>
          <a:p>
            <a:r>
              <a:rPr lang="vi-VN" dirty="0" smtClean="0"/>
              <a:t>Để củng cố bài giảng, mời các bạn thực hiện bài quiz sau đây: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AFDB4B-8452-48C1-B82B-5A53285317BD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2, </a:t>
            </a:r>
          </a:p>
          <a:p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AFDB4B-8452-48C1-B82B-5A53285317BD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nôi</a:t>
            </a:r>
            <a:r>
              <a:rPr lang="en-US" dirty="0" smtClean="0"/>
              <a:t> dung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hôm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, if, if – else, </a:t>
            </a:r>
            <a:r>
              <a:rPr lang="en-US" dirty="0" err="1" smtClean="0"/>
              <a:t>mutli</a:t>
            </a:r>
            <a:r>
              <a:rPr lang="en-US" dirty="0" smtClean="0"/>
              <a:t> if </a:t>
            </a:r>
            <a:r>
              <a:rPr lang="en-US" dirty="0" err="1" smtClean="0"/>
              <a:t>và</a:t>
            </a:r>
            <a:r>
              <a:rPr lang="en-US" dirty="0" smtClean="0"/>
              <a:t> nested if</a:t>
            </a:r>
          </a:p>
          <a:p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switch case</a:t>
            </a:r>
          </a:p>
          <a:p>
            <a:r>
              <a:rPr lang="en-US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</a:t>
            </a:r>
            <a:r>
              <a:rPr lang="en-US" dirty="0" err="1" smtClean="0"/>
              <a:t>hững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for,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while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do..while</a:t>
            </a:r>
          </a:p>
          <a:p>
            <a:endParaRPr 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06B9D1-2C7F-4E97-B183-14A46E2FB086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tôi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</a:p>
          <a:p>
            <a:pPr>
              <a:defRPr/>
            </a:pP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luồng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1 </a:t>
            </a:r>
            <a:r>
              <a:rPr lang="en-US" dirty="0" err="1" smtClean="0"/>
              <a:t>trong</a:t>
            </a:r>
            <a:r>
              <a:rPr lang="en-US" dirty="0" smtClean="0"/>
              <a:t> 2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True </a:t>
            </a:r>
            <a:r>
              <a:rPr lang="en-US" dirty="0" err="1" smtClean="0"/>
              <a:t>hoặc</a:t>
            </a:r>
            <a:r>
              <a:rPr lang="en-US" dirty="0" smtClean="0"/>
              <a:t> False.</a:t>
            </a:r>
          </a:p>
          <a:p>
            <a:pPr>
              <a:defRPr/>
            </a:pP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</a:t>
            </a:r>
          </a:p>
          <a:p>
            <a:pPr>
              <a:defRPr/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r>
              <a:rPr lang="en-US" dirty="0" smtClean="0"/>
              <a:t> hay </a:t>
            </a:r>
            <a:r>
              <a:rPr lang="en-US" dirty="0" err="1" smtClean="0"/>
              <a:t>lẻ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2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endParaRPr lang="en-US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0,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[</a:t>
            </a:r>
            <a:r>
              <a:rPr lang="en-US" dirty="0" err="1" smtClean="0"/>
              <a:t>Ảnh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Slide 4 bay </a:t>
            </a:r>
            <a:r>
              <a:rPr lang="en-US" dirty="0" err="1" smtClean="0"/>
              <a:t>vào</a:t>
            </a:r>
            <a:r>
              <a:rPr lang="en-US" dirty="0" smtClean="0"/>
              <a:t>]</a:t>
            </a:r>
          </a:p>
          <a:p>
            <a:pPr>
              <a:defRPr/>
            </a:pPr>
            <a:r>
              <a:rPr lang="en-US" dirty="0" smtClean="0"/>
              <a:t>Trong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C </a:t>
            </a:r>
            <a:r>
              <a:rPr lang="en-US" dirty="0" err="1" smtClean="0"/>
              <a:t>có</a:t>
            </a:r>
            <a:r>
              <a:rPr lang="en-US" dirty="0" smtClean="0"/>
              <a:t> 2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,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if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lựa</a:t>
            </a:r>
            <a:r>
              <a:rPr lang="en-US" dirty="0" smtClean="0"/>
              <a:t> </a:t>
            </a:r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switch case.</a:t>
            </a:r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34ABFD-4C28-4940-9D16-6618BF2C0AB7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if,</a:t>
            </a:r>
          </a:p>
          <a:p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,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2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num </a:t>
            </a:r>
            <a:r>
              <a:rPr lang="en-US" dirty="0" err="1" smtClean="0"/>
              <a:t>và</a:t>
            </a:r>
            <a:r>
              <a:rPr lang="en-US" dirty="0" smtClean="0"/>
              <a:t> res,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: “Enter a number: ”</a:t>
            </a:r>
          </a:p>
          <a:p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scanf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gõ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“%d” ,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num,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ý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scanf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num,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&amp;num.</a:t>
            </a:r>
          </a:p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chia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2,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dư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0,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chẵn</a:t>
            </a:r>
            <a:r>
              <a:rPr lang="en-US" dirty="0" smtClean="0"/>
              <a:t>, </a:t>
            </a:r>
            <a:r>
              <a:rPr lang="en-US" dirty="0" err="1" smtClean="0"/>
              <a:t>ngược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..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3876C0-6C1E-4F26-B3EF-CBEA2821D203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if-else.</a:t>
            </a:r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2 age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bonus, 2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thưởng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50,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bonus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1000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bonus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500,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if-else.</a:t>
            </a:r>
          </a:p>
          <a:p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50,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bonus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500.</a:t>
            </a:r>
          </a:p>
          <a:p>
            <a:r>
              <a:rPr lang="en-US" baseline="0" dirty="0" err="1" smtClean="0"/>
              <a:t>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bonus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if,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dễ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giữa</a:t>
            </a:r>
            <a:r>
              <a:rPr lang="en-US" baseline="0" dirty="0" smtClean="0"/>
              <a:t> = hay ==,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30,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bonus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1000.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==. </a:t>
            </a:r>
            <a:r>
              <a:rPr lang="en-US" baseline="0" dirty="0" err="1" smtClean="0"/>
              <a:t>Bây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age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gets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agestring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agestring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gets,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agestring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convert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string sang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sửa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tuổi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30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bonus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1000,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55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bonus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500,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if-else</a:t>
            </a:r>
          </a:p>
          <a:p>
            <a:endParaRPr lang="en-US" dirty="0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CB5FE6-E541-43CD-AF53-541A739B1CCC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 else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,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if else if,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,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else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,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,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ở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if </a:t>
            </a:r>
            <a:r>
              <a:rPr lang="en-US" dirty="0" err="1" smtClean="0"/>
              <a:t>hoặc</a:t>
            </a:r>
            <a:r>
              <a:rPr lang="en-US" dirty="0" smtClean="0"/>
              <a:t> else if,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statement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cùng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…</a:t>
            </a:r>
          </a:p>
          <a:p>
            <a:endParaRPr 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73A619-DC31-4B7E-AA6C-6457E094C489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1 </a:t>
            </a:r>
            <a:r>
              <a:rPr lang="en-US" dirty="0" err="1" smtClean="0"/>
              <a:t>đến</a:t>
            </a:r>
            <a:r>
              <a:rPr lang="en-US" dirty="0" smtClean="0"/>
              <a:t> 3,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màn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. </a:t>
            </a:r>
            <a:r>
              <a:rPr lang="en-US" dirty="0" err="1" smtClean="0"/>
              <a:t>Tuy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,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“Invalid choice”.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CAB7C-83B5-4F3D-BCB1-458F5214C828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>
                <a:solidFill>
                  <a:schemeClr val="tx2"/>
                </a:solidFill>
              </a:rPr>
              <a:t>Tiếp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theo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đó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là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dạng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câu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lệnh</a:t>
            </a:r>
            <a:r>
              <a:rPr lang="en-US" dirty="0" smtClean="0">
                <a:solidFill>
                  <a:schemeClr val="tx2"/>
                </a:solidFill>
              </a:rPr>
              <a:t> if </a:t>
            </a:r>
            <a:r>
              <a:rPr lang="en-US" dirty="0" err="1" smtClean="0">
                <a:solidFill>
                  <a:schemeClr val="tx2"/>
                </a:solidFill>
              </a:rPr>
              <a:t>lồng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nhau</a:t>
            </a:r>
            <a:r>
              <a:rPr lang="en-US" dirty="0" smtClean="0">
                <a:solidFill>
                  <a:schemeClr val="tx2"/>
                </a:solidFill>
              </a:rPr>
              <a:t>, nested if, </a:t>
            </a:r>
            <a:r>
              <a:rPr lang="en-US" dirty="0" err="1" smtClean="0">
                <a:solidFill>
                  <a:schemeClr val="tx2"/>
                </a:solidFill>
              </a:rPr>
              <a:t>đây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là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dạng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có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câu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lệnh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điều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kiện</a:t>
            </a:r>
            <a:r>
              <a:rPr lang="en-US" dirty="0" smtClean="0">
                <a:solidFill>
                  <a:schemeClr val="tx2"/>
                </a:solidFill>
              </a:rPr>
              <a:t> if </a:t>
            </a:r>
            <a:r>
              <a:rPr lang="en-US" dirty="0" err="1" smtClean="0">
                <a:solidFill>
                  <a:schemeClr val="tx2"/>
                </a:solidFill>
              </a:rPr>
              <a:t>nằm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bên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trong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một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câu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lệnh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điều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kiện</a:t>
            </a:r>
            <a:r>
              <a:rPr lang="en-US" dirty="0" smtClean="0">
                <a:solidFill>
                  <a:schemeClr val="tx2"/>
                </a:solidFill>
              </a:rPr>
              <a:t> if </a:t>
            </a:r>
            <a:r>
              <a:rPr lang="en-US" dirty="0" err="1" smtClean="0">
                <a:solidFill>
                  <a:schemeClr val="tx2"/>
                </a:solidFill>
              </a:rPr>
              <a:t>hoặc</a:t>
            </a:r>
            <a:r>
              <a:rPr lang="en-US" dirty="0" smtClean="0">
                <a:solidFill>
                  <a:schemeClr val="tx2"/>
                </a:solidFill>
              </a:rPr>
              <a:t> else </a:t>
            </a:r>
            <a:r>
              <a:rPr lang="en-US" dirty="0" err="1" smtClean="0">
                <a:solidFill>
                  <a:schemeClr val="tx2"/>
                </a:solidFill>
              </a:rPr>
              <a:t>khác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Trong </a:t>
            </a:r>
            <a:r>
              <a:rPr lang="en-US" dirty="0" err="1" smtClean="0">
                <a:solidFill>
                  <a:schemeClr val="tx2"/>
                </a:solidFill>
              </a:rPr>
              <a:t>ngôn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ngữ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lập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trình</a:t>
            </a:r>
            <a:r>
              <a:rPr lang="en-US" dirty="0" smtClean="0">
                <a:solidFill>
                  <a:schemeClr val="tx2"/>
                </a:solidFill>
              </a:rPr>
              <a:t> C, </a:t>
            </a:r>
            <a:r>
              <a:rPr lang="en-US" dirty="0" err="1" smtClean="0">
                <a:solidFill>
                  <a:schemeClr val="tx2"/>
                </a:solidFill>
              </a:rPr>
              <a:t>một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câu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lệnh</a:t>
            </a:r>
            <a:r>
              <a:rPr lang="en-US" dirty="0" smtClean="0">
                <a:solidFill>
                  <a:schemeClr val="tx2"/>
                </a:solidFill>
              </a:rPr>
              <a:t> else </a:t>
            </a:r>
            <a:r>
              <a:rPr lang="en-US" dirty="0" err="1" smtClean="0">
                <a:solidFill>
                  <a:schemeClr val="tx2"/>
                </a:solidFill>
              </a:rPr>
              <a:t>luôn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luôn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tham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chiếu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tới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câu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lệnh</a:t>
            </a:r>
            <a:r>
              <a:rPr lang="en-US" dirty="0" smtClean="0">
                <a:solidFill>
                  <a:schemeClr val="tx2"/>
                </a:solidFill>
              </a:rPr>
              <a:t> if </a:t>
            </a:r>
            <a:r>
              <a:rPr lang="en-US" dirty="0" err="1" smtClean="0">
                <a:solidFill>
                  <a:schemeClr val="tx2"/>
                </a:solidFill>
              </a:rPr>
              <a:t>cùng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khối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lệnh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gần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nó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nhất</a:t>
            </a:r>
            <a:r>
              <a:rPr lang="en-US" dirty="0" smtClean="0">
                <a:solidFill>
                  <a:schemeClr val="tx2"/>
                </a:solidFill>
              </a:rPr>
              <a:t>. Trong </a:t>
            </a:r>
            <a:r>
              <a:rPr lang="en-US" dirty="0" err="1" smtClean="0">
                <a:solidFill>
                  <a:schemeClr val="tx2"/>
                </a:solidFill>
              </a:rPr>
              <a:t>đoạn</a:t>
            </a:r>
            <a:r>
              <a:rPr lang="en-US" dirty="0" smtClean="0">
                <a:solidFill>
                  <a:schemeClr val="tx2"/>
                </a:solidFill>
              </a:rPr>
              <a:t> code </a:t>
            </a:r>
            <a:r>
              <a:rPr lang="en-US" dirty="0" err="1" smtClean="0">
                <a:solidFill>
                  <a:schemeClr val="tx2"/>
                </a:solidFill>
              </a:rPr>
              <a:t>ví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dụ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các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bạn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đang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thấy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câu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lệnh</a:t>
            </a:r>
            <a:r>
              <a:rPr lang="en-US" dirty="0" smtClean="0">
                <a:solidFill>
                  <a:schemeClr val="tx2"/>
                </a:solidFill>
              </a:rPr>
              <a:t> else statement 3 </a:t>
            </a:r>
            <a:r>
              <a:rPr lang="en-US" dirty="0" err="1" smtClean="0">
                <a:solidFill>
                  <a:schemeClr val="tx2"/>
                </a:solidFill>
              </a:rPr>
              <a:t>liên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kết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với</a:t>
            </a:r>
            <a:r>
              <a:rPr lang="en-US" dirty="0" smtClean="0">
                <a:solidFill>
                  <a:schemeClr val="tx2"/>
                </a:solidFill>
              </a:rPr>
              <a:t> if </a:t>
            </a:r>
            <a:r>
              <a:rPr lang="en-US" dirty="0" err="1" smtClean="0">
                <a:solidFill>
                  <a:schemeClr val="tx2"/>
                </a:solidFill>
              </a:rPr>
              <a:t>kiểm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điều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kiện</a:t>
            </a:r>
            <a:r>
              <a:rPr lang="en-US" dirty="0" smtClean="0">
                <a:solidFill>
                  <a:schemeClr val="tx2"/>
                </a:solidFill>
              </a:rPr>
              <a:t> (exp3).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Theo </a:t>
            </a:r>
            <a:r>
              <a:rPr lang="en-US" dirty="0" err="1" smtClean="0">
                <a:solidFill>
                  <a:schemeClr val="tx2"/>
                </a:solidFill>
              </a:rPr>
              <a:t>chuẩn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của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tổ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chức</a:t>
            </a:r>
            <a:r>
              <a:rPr lang="en-US" dirty="0" smtClean="0">
                <a:solidFill>
                  <a:schemeClr val="tx2"/>
                </a:solidFill>
              </a:rPr>
              <a:t> ANSI, </a:t>
            </a:r>
            <a:r>
              <a:rPr lang="en-US" dirty="0" err="1" smtClean="0">
                <a:solidFill>
                  <a:schemeClr val="tx2"/>
                </a:solidFill>
              </a:rPr>
              <a:t>một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trình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biên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dịch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cần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hỗ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trợ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ít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nhất</a:t>
            </a:r>
            <a:r>
              <a:rPr lang="en-US" dirty="0" smtClean="0">
                <a:solidFill>
                  <a:schemeClr val="tx2"/>
                </a:solidFill>
              </a:rPr>
              <a:t> 15 </a:t>
            </a:r>
            <a:r>
              <a:rPr lang="en-US" dirty="0" err="1" smtClean="0">
                <a:solidFill>
                  <a:schemeClr val="tx2"/>
                </a:solidFill>
              </a:rPr>
              <a:t>khối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lệnh</a:t>
            </a:r>
            <a:r>
              <a:rPr lang="en-US" dirty="0" smtClean="0">
                <a:solidFill>
                  <a:schemeClr val="tx2"/>
                </a:solidFill>
              </a:rPr>
              <a:t> if </a:t>
            </a:r>
            <a:r>
              <a:rPr lang="en-US" dirty="0" err="1" smtClean="0">
                <a:solidFill>
                  <a:schemeClr val="tx2"/>
                </a:solidFill>
              </a:rPr>
              <a:t>lồng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nhau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tuy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nhiên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trên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thực</a:t>
            </a:r>
            <a:r>
              <a:rPr lang="en-US" dirty="0" smtClean="0">
                <a:solidFill>
                  <a:schemeClr val="tx2"/>
                </a:solidFill>
              </a:rPr>
              <a:t> tế, </a:t>
            </a:r>
            <a:r>
              <a:rPr lang="en-US" dirty="0" err="1" smtClean="0">
                <a:solidFill>
                  <a:schemeClr val="tx2"/>
                </a:solidFill>
              </a:rPr>
              <a:t>một</a:t>
            </a:r>
            <a:r>
              <a:rPr lang="en-US" dirty="0" smtClean="0">
                <a:solidFill>
                  <a:schemeClr val="tx2"/>
                </a:solidFill>
              </a:rPr>
              <a:t> code </a:t>
            </a:r>
            <a:r>
              <a:rPr lang="en-US" dirty="0" err="1" smtClean="0">
                <a:solidFill>
                  <a:schemeClr val="tx2"/>
                </a:solidFill>
              </a:rPr>
              <a:t>lập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trình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tốt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là</a:t>
            </a:r>
            <a:r>
              <a:rPr lang="en-US" dirty="0" smtClean="0">
                <a:solidFill>
                  <a:schemeClr val="tx2"/>
                </a:solidFill>
              </a:rPr>
              <a:t> code </a:t>
            </a:r>
            <a:r>
              <a:rPr lang="en-US" dirty="0" err="1" smtClean="0">
                <a:solidFill>
                  <a:schemeClr val="tx2"/>
                </a:solidFill>
              </a:rPr>
              <a:t>không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sử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dụng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quá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nhiều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khối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lệnh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điều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kiện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lồng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nhau</a:t>
            </a:r>
            <a:r>
              <a:rPr lang="en-US" dirty="0" smtClean="0">
                <a:solidFill>
                  <a:schemeClr val="tx2"/>
                </a:solidFill>
              </a:rPr>
              <a:t>, </a:t>
            </a:r>
            <a:r>
              <a:rPr lang="en-US" dirty="0" err="1" smtClean="0">
                <a:solidFill>
                  <a:schemeClr val="tx2"/>
                </a:solidFill>
              </a:rPr>
              <a:t>điều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này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sẽ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làm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cho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việc</a:t>
            </a:r>
            <a:r>
              <a:rPr lang="en-US" dirty="0" smtClean="0">
                <a:solidFill>
                  <a:schemeClr val="tx2"/>
                </a:solidFill>
              </a:rPr>
              <a:t> review code </a:t>
            </a:r>
            <a:r>
              <a:rPr lang="en-US" dirty="0" err="1" smtClean="0">
                <a:solidFill>
                  <a:schemeClr val="tx2"/>
                </a:solidFill>
              </a:rPr>
              <a:t>gặp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khó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khăn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và</a:t>
            </a:r>
            <a:r>
              <a:rPr lang="en-US" dirty="0" smtClean="0">
                <a:solidFill>
                  <a:schemeClr val="tx2"/>
                </a:solidFill>
              </a:rPr>
              <a:t> code </a:t>
            </a:r>
            <a:r>
              <a:rPr lang="en-US" dirty="0" err="1" smtClean="0">
                <a:solidFill>
                  <a:schemeClr val="tx2"/>
                </a:solidFill>
              </a:rPr>
              <a:t>có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tính</a:t>
            </a:r>
            <a:r>
              <a:rPr lang="en-US" dirty="0" smtClean="0">
                <a:solidFill>
                  <a:schemeClr val="tx2"/>
                </a:solidFill>
              </a:rPr>
              <a:t> login </a:t>
            </a:r>
            <a:r>
              <a:rPr lang="en-US" dirty="0" err="1" smtClean="0">
                <a:solidFill>
                  <a:schemeClr val="tx2"/>
                </a:solidFill>
              </a:rPr>
              <a:t>không</a:t>
            </a:r>
            <a:r>
              <a:rPr lang="en-US" dirty="0" smtClean="0">
                <a:solidFill>
                  <a:schemeClr val="tx2"/>
                </a:solidFill>
              </a:rPr>
              <a:t> </a:t>
            </a:r>
            <a:r>
              <a:rPr lang="en-US" dirty="0" err="1" smtClean="0">
                <a:solidFill>
                  <a:schemeClr val="tx2"/>
                </a:solidFill>
              </a:rPr>
              <a:t>tốt</a:t>
            </a:r>
            <a:r>
              <a:rPr lang="en-US" dirty="0" smtClean="0">
                <a:solidFill>
                  <a:schemeClr val="tx2"/>
                </a:solidFill>
              </a:rPr>
              <a:t>.</a:t>
            </a:r>
          </a:p>
          <a:p>
            <a:endParaRPr lang="en-US" dirty="0" smtClean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The nested </a:t>
            </a:r>
            <a:r>
              <a:rPr lang="en-US" b="1" dirty="0" smtClean="0">
                <a:solidFill>
                  <a:srgbClr val="FF0066"/>
                </a:solidFill>
              </a:rPr>
              <a:t>if</a:t>
            </a:r>
            <a:r>
              <a:rPr lang="en-US" dirty="0" smtClean="0">
                <a:solidFill>
                  <a:schemeClr val="tx2"/>
                </a:solidFill>
              </a:rPr>
              <a:t> is an </a:t>
            </a:r>
            <a:r>
              <a:rPr lang="en-US" b="1" dirty="0" smtClean="0">
                <a:solidFill>
                  <a:srgbClr val="FF0066"/>
                </a:solidFill>
              </a:rPr>
              <a:t>if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statement, which is placed within another </a:t>
            </a:r>
            <a:r>
              <a:rPr lang="en-US" b="1" dirty="0" smtClean="0">
                <a:solidFill>
                  <a:srgbClr val="FF0066"/>
                </a:solidFill>
              </a:rPr>
              <a:t>if</a:t>
            </a:r>
            <a:r>
              <a:rPr lang="en-US" dirty="0" smtClean="0">
                <a:solidFill>
                  <a:schemeClr val="tx2"/>
                </a:solidFill>
              </a:rPr>
              <a:t> or </a:t>
            </a:r>
            <a:r>
              <a:rPr lang="en-US" b="1" dirty="0" smtClean="0">
                <a:solidFill>
                  <a:srgbClr val="FF0066"/>
                </a:solidFill>
              </a:rPr>
              <a:t>else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In C, an </a:t>
            </a:r>
            <a:r>
              <a:rPr lang="en-US" b="1" dirty="0" smtClean="0">
                <a:solidFill>
                  <a:srgbClr val="FF0066"/>
                </a:solidFill>
              </a:rPr>
              <a:t>else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chemeClr val="tx2"/>
                </a:solidFill>
              </a:rPr>
              <a:t>statement always refers to the nearest </a:t>
            </a:r>
            <a:r>
              <a:rPr lang="en-US" b="1" dirty="0" smtClean="0">
                <a:solidFill>
                  <a:srgbClr val="FF0066"/>
                </a:solidFill>
              </a:rPr>
              <a:t>if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statement that is within the same block as the </a:t>
            </a:r>
            <a:r>
              <a:rPr lang="en-US" b="1" dirty="0" smtClean="0">
                <a:solidFill>
                  <a:srgbClr val="FF0066"/>
                </a:solidFill>
              </a:rPr>
              <a:t>else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statement and is not already associated with an </a:t>
            </a:r>
            <a:r>
              <a:rPr lang="en-US" b="1" dirty="0" smtClean="0">
                <a:solidFill>
                  <a:srgbClr val="FF0066"/>
                </a:solidFill>
              </a:rPr>
              <a:t>if</a:t>
            </a:r>
            <a:endParaRPr lang="en-US" dirty="0" smtClean="0">
              <a:solidFill>
                <a:srgbClr val="FF0066"/>
              </a:solidFill>
            </a:endParaRPr>
          </a:p>
          <a:p>
            <a:endParaRPr lang="en-US" b="1" dirty="0" smtClean="0">
              <a:solidFill>
                <a:srgbClr val="FF0066"/>
              </a:solidFill>
            </a:endParaRPr>
          </a:p>
          <a:p>
            <a:endParaRPr lang="en-US" dirty="0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270D07-A88D-4D23-98FB-971DA23F1B28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2700338" y="188913"/>
            <a:ext cx="567055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 smtClean="0"/>
              <a:t>FPT SOFTWARE WORKFORCE ASSURANCE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7216C-EFDD-4E2D-A1A6-8A79AB267DF2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4B59A-AF9A-462D-B7A7-DDA8C73DB2F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2E594-C6A3-490C-8D4E-87D95F04806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19200"/>
            <a:ext cx="9144000" cy="213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Z:\Trangdof\thang 2\CTC logo\2LOGO-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-76200"/>
            <a:ext cx="2106397" cy="1010386"/>
          </a:xfrm>
          <a:prstGeom prst="rect">
            <a:avLst/>
          </a:prstGeom>
          <a:noFill/>
        </p:spPr>
      </p:pic>
      <p:pic>
        <p:nvPicPr>
          <p:cNvPr id="10" name="Picture 11" descr="Z:\Trangdof\thang4\NEW TRAILER\cuder5t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060450" y="387350"/>
            <a:ext cx="2901950" cy="2889250"/>
          </a:xfrm>
          <a:prstGeom prst="rect">
            <a:avLst/>
          </a:prstGeom>
          <a:noFill/>
        </p:spPr>
      </p:pic>
      <p:grpSp>
        <p:nvGrpSpPr>
          <p:cNvPr id="2" name="Group 10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2" name="Rectangle 11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7" name="Oval 6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52400" y="518160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2" name="Rectangle 11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2" name="Picture 2" descr="Z:\Trangdof\thang4\NEW TRAILER\cuderxanh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1" y="129541"/>
            <a:ext cx="365760" cy="365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8" name="Oval 7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 descr="Z:\Trangdof\thang4\NEW TRAILER\cuder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171450"/>
            <a:ext cx="304800" cy="304800"/>
          </a:xfrm>
          <a:prstGeom prst="rect">
            <a:avLst/>
          </a:prstGeom>
          <a:noFill/>
        </p:spPr>
      </p:pic>
      <p:sp>
        <p:nvSpPr>
          <p:cNvPr id="13" name="Isosceles Triangle 12"/>
          <p:cNvSpPr/>
          <p:nvPr userDrawn="1"/>
        </p:nvSpPr>
        <p:spPr>
          <a:xfrm>
            <a:off x="457200" y="500742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6" name="Rectangle 15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10" name="Oval 9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783429" y="492915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Z:\Trangdof\thang4\NEW TRAILER\cuderxanhl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2" y="173829"/>
            <a:ext cx="304800" cy="304800"/>
          </a:xfrm>
          <a:prstGeom prst="rect">
            <a:avLst/>
          </a:prstGeom>
          <a:noFill/>
        </p:spPr>
      </p:pic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6" name="Rectangle 15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35D5-9241-45FB-9336-D29BD8A5A526}" type="datetime1">
              <a:rPr lang="en-US" smtClean="0"/>
              <a:pPr/>
              <a:t>11/26/2014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6898-624B-48AF-8D33-E7A89143495A}" type="datetime1">
              <a:rPr lang="en-US" smtClean="0"/>
              <a:pPr/>
              <a:t>11/26/2014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61B5-1D89-4319-B241-B57310A94517}" type="datetime1">
              <a:rPr lang="en-US" smtClean="0"/>
              <a:pPr/>
              <a:t>11/26/2014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8474-F71A-4053-BE00-041D2D4F7CE1}" type="datetime1">
              <a:rPr lang="en-US" smtClean="0"/>
              <a:pPr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923112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E3EA8-9E05-42DA-9188-8AF25772C0D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0E03-79F9-42A4-80F1-304457DA881D}" type="datetime1">
              <a:rPr lang="en-US" smtClean="0"/>
              <a:pPr/>
              <a:t>11/26/2014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E187-33C7-4BA2-852B-A29DD8A095FF}" type="datetime1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2392-659B-4F29-8A4C-2ADEB08B8712}" type="datetime1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6DF20-D533-4D6F-B2DC-F36F536630E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6851104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7B7E0-B093-4DB9-8870-D4B719FB674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923112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E8BE5-E213-45C7-A830-57FCA42135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6851104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25C43-DE61-4211-A9B5-658AB330B33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A2649-8EDA-4B45-86C2-DEDDAE7B686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03F11-D560-47BA-8A0D-45F80D97B5B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EC0B9-6549-43CE-BEF6-F8F3D11B45D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060" descr="BackGro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1835150" y="0"/>
            <a:ext cx="6851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373119-56C1-4E07-89F7-7E822E23271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1030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latin typeface="Calibri" pitchFamily="34" charset="0"/>
              </a:rPr>
              <a:t>©</a:t>
            </a:r>
            <a:r>
              <a:rPr lang="en-US" sz="1000" smtClean="0">
                <a:latin typeface="Calibri" pitchFamily="34" charset="0"/>
              </a:rPr>
              <a:t> FPT SOFTWARE – TRAINING MATERIAL</a:t>
            </a:r>
            <a:r>
              <a:rPr lang="en-US" altLang="ja-JP" sz="1000" smtClean="0">
                <a:latin typeface="Calibri" pitchFamily="34" charset="0"/>
              </a:rPr>
              <a:t> – Int</a:t>
            </a:r>
            <a:r>
              <a:rPr lang="en-US" sz="1000" smtClean="0">
                <a:latin typeface="Calibri" pitchFamily="34" charset="0"/>
              </a:rPr>
              <a:t>er</a:t>
            </a:r>
            <a:r>
              <a:rPr lang="en-US" altLang="ja-JP" sz="1000" smtClean="0">
                <a:latin typeface="Calibri" pitchFamily="34" charset="0"/>
              </a:rPr>
              <a:t>nal </a:t>
            </a:r>
            <a:r>
              <a:rPr lang="en-US" sz="1000" smtClean="0">
                <a:latin typeface="Calibri" pitchFamily="34" charset="0"/>
              </a:rPr>
              <a:t>us</a:t>
            </a:r>
            <a:r>
              <a:rPr lang="en-US" altLang="ja-JP" sz="1000" smtClean="0">
                <a:latin typeface="Calibri" pitchFamily="34" charset="0"/>
              </a:rPr>
              <a:t>e</a:t>
            </a:r>
            <a:endParaRPr lang="en-US" sz="1000" smtClean="0">
              <a:latin typeface="Calibri" pitchFamily="34" charset="0"/>
            </a:endParaRPr>
          </a:p>
        </p:txBody>
      </p:sp>
      <p:sp>
        <p:nvSpPr>
          <p:cNvPr id="1032" name="Text Box 1059"/>
          <p:cNvSpPr txBox="1">
            <a:spLocks noChangeArrowheads="1"/>
          </p:cNvSpPr>
          <p:nvPr/>
        </p:nvSpPr>
        <p:spPr bwMode="auto">
          <a:xfrm>
            <a:off x="7291388" y="6596063"/>
            <a:ext cx="1430337" cy="247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00" smtClean="0">
                <a:latin typeface="Calibri" pitchFamily="34" charset="0"/>
              </a:rPr>
              <a:t>09e-BM/DT/FSOFT v1/1</a:t>
            </a:r>
          </a:p>
        </p:txBody>
      </p:sp>
      <p:pic>
        <p:nvPicPr>
          <p:cNvPr id="4105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85750" y="49213"/>
            <a:ext cx="154305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1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1DCC3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991E3-1491-465B-BFD7-0F113CB44759}" type="datetime1">
              <a:rPr lang="en-US" smtClean="0"/>
              <a:pPr/>
              <a:t>11/26/2014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4.xml"/><Relationship Id="rId1" Type="http://schemas.openxmlformats.org/officeDocument/2006/relationships/video" Target="file:///D:\FSOFT\CPP\GIAO%20TRINH\ONLINE\BTCB\Slides\Demo\VIDEO\Lecture2.2.mp4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4.xml"/><Relationship Id="rId1" Type="http://schemas.openxmlformats.org/officeDocument/2006/relationships/video" Target="file:///D:\FSOFT\CPP\GIAO%20TRINH\ONLINE\BTCB\Slides\Demo\VIDEO\Lecture2.3.mp4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4.xml"/><Relationship Id="rId1" Type="http://schemas.openxmlformats.org/officeDocument/2006/relationships/video" Target="file:///D:\FSOFT\CPP\GIAO%20TRINH\ONLINE\BTCB\Slides\Demo\VIDEO\Lecture2.4.mp4" TargetMode="Externa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4.xml"/><Relationship Id="rId1" Type="http://schemas.openxmlformats.org/officeDocument/2006/relationships/video" Target="file:///D:\FSOFT\CPP\GIAO%20TRINH\ONLINE\BTCB\Slides\Demo\VIDEO\Lecture2.5.mp4" TargetMode="Externa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video" Target="file:///D:\FSOFT\CPP\GIAO%20TRINH\ONLINE\BTCB\Slides\Demo\VIDEO\Lecture2.1.mp4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49"/>
          <p:cNvSpPr>
            <a:spLocks noGrp="1" noChangeArrowheads="1"/>
          </p:cNvSpPr>
          <p:nvPr>
            <p:ph type="ctrTitle" idx="4294967295"/>
          </p:nvPr>
        </p:nvSpPr>
        <p:spPr>
          <a:xfrm>
            <a:off x="3886200" y="1425575"/>
            <a:ext cx="5562600" cy="139382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dirty="0" smtClean="0">
                <a:solidFill>
                  <a:schemeClr val="bg1"/>
                </a:solidFill>
              </a:rPr>
              <a:t>Lecture 2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Decision &amp; Looping</a:t>
            </a:r>
          </a:p>
        </p:txBody>
      </p:sp>
      <p:pic>
        <p:nvPicPr>
          <p:cNvPr id="6" name="Picture 2" descr="Z:\Trangdof\thang7\template 48\next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6800" y="3614738"/>
            <a:ext cx="423862" cy="423862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696200" y="364024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START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381000" y="1295400"/>
            <a:ext cx="8383588" cy="507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</a:t>
            </a:r>
            <a:r>
              <a:rPr lang="en-US" sz="1600" b="1">
                <a:latin typeface="Courier New" pitchFamily="49" charset="0"/>
              </a:rPr>
              <a:t>#include &lt;stdio.h&gt;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void main ()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 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int x, y;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x = y = 0;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clrscr ();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printf (“Enter Choice (1 - 3) : “);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scanf (“%d”, &amp;x);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if (x == 1)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	printf(“\nEnter value for y (1 - 5) : “);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	</a:t>
            </a:r>
            <a:r>
              <a:rPr lang="es-PA" sz="1600" b="1">
                <a:latin typeface="Courier New" pitchFamily="49" charset="0"/>
              </a:rPr>
              <a:t>scanf (“%d”, &amp;y);</a:t>
            </a:r>
            <a:endParaRPr lang="en-US" sz="1600" b="1">
              <a:latin typeface="Courier New" pitchFamily="49" charset="0"/>
            </a:endParaRP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s-PA" sz="1600" b="1">
                <a:latin typeface="Courier New" pitchFamily="49" charset="0"/>
              </a:rPr>
              <a:t>			if (y &lt;= 5)</a:t>
            </a:r>
            <a:endParaRPr lang="en-US" sz="1600" b="1">
              <a:latin typeface="Courier New" pitchFamily="49" charset="0"/>
            </a:endParaRP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s-PA" sz="1600" b="1">
                <a:latin typeface="Courier New" pitchFamily="49" charset="0"/>
              </a:rPr>
              <a:t>				</a:t>
            </a:r>
            <a:r>
              <a:rPr lang="en-US" sz="1600" b="1">
                <a:latin typeface="Courier New" pitchFamily="49" charset="0"/>
              </a:rPr>
              <a:t>printf(“\nThe value for y is : %d”, y);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	else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		printf(“\nThe value of y exceeds 5 “);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}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else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	printf (“\nChoice entered was not 1”);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}</a:t>
            </a:r>
          </a:p>
        </p:txBody>
      </p:sp>
      <p:sp>
        <p:nvSpPr>
          <p:cNvPr id="22532" name="Text Box 6"/>
          <p:cNvSpPr txBox="1">
            <a:spLocks noChangeArrowheads="1"/>
          </p:cNvSpPr>
          <p:nvPr/>
        </p:nvSpPr>
        <p:spPr bwMode="auto">
          <a:xfrm>
            <a:off x="6135688" y="2895600"/>
            <a:ext cx="1712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66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Nested if-2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752600" y="1447800"/>
          <a:ext cx="56769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Bitmap Image" r:id="rId4" imgW="1914286" imgH="2819794" progId="PBrush">
                  <p:embed/>
                </p:oleObj>
              </mc:Choice>
              <mc:Fallback>
                <p:oleObj name="Bitmap Image" r:id="rId4" imgW="1914286" imgH="2819794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5676900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switch statement-1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switch statement-2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Lecture2.2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90600" y="1143000"/>
            <a:ext cx="7086600" cy="5314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9" name="Group 8"/>
          <p:cNvGrpSpPr>
            <a:grpSpLocks/>
          </p:cNvGrpSpPr>
          <p:nvPr/>
        </p:nvGrpSpPr>
        <p:grpSpPr bwMode="auto">
          <a:xfrm>
            <a:off x="990600" y="1905000"/>
            <a:ext cx="7010400" cy="3810000"/>
            <a:chOff x="960" y="1109"/>
            <a:chExt cx="4416" cy="2400"/>
          </a:xfrm>
        </p:grpSpPr>
        <p:sp>
          <p:nvSpPr>
            <p:cNvPr id="24580" name="AutoShape 5"/>
            <p:cNvSpPr>
              <a:spLocks noChangeArrowheads="1"/>
            </p:cNvSpPr>
            <p:nvPr/>
          </p:nvSpPr>
          <p:spPr bwMode="auto">
            <a:xfrm>
              <a:off x="960" y="1109"/>
              <a:ext cx="4416" cy="768"/>
            </a:xfrm>
            <a:prstGeom prst="wave">
              <a:avLst>
                <a:gd name="adj1" fmla="val 13005"/>
                <a:gd name="adj2" fmla="val 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Wingdings" pitchFamily="2" charset="2"/>
                <a:buNone/>
              </a:pPr>
              <a:r>
                <a:rPr lang="en-US" sz="4800">
                  <a:solidFill>
                    <a:schemeClr val="folHlink"/>
                  </a:solidFill>
                </a:rPr>
                <a:t>The</a:t>
              </a:r>
              <a:r>
                <a:rPr lang="en-US" sz="4800"/>
                <a:t> </a:t>
              </a:r>
              <a:r>
                <a:rPr lang="en-US" sz="4800">
                  <a:solidFill>
                    <a:srgbClr val="0070C0"/>
                  </a:solidFill>
                </a:rPr>
                <a:t>for</a:t>
              </a:r>
              <a:r>
                <a:rPr lang="en-US" sz="4800"/>
                <a:t> </a:t>
              </a:r>
              <a:r>
                <a:rPr lang="en-US" sz="4800">
                  <a:solidFill>
                    <a:schemeClr val="folHlink"/>
                  </a:solidFill>
                </a:rPr>
                <a:t>loop</a:t>
              </a:r>
            </a:p>
          </p:txBody>
        </p:sp>
        <p:sp>
          <p:nvSpPr>
            <p:cNvPr id="24581" name="AutoShape 6"/>
            <p:cNvSpPr>
              <a:spLocks noChangeArrowheads="1"/>
            </p:cNvSpPr>
            <p:nvPr/>
          </p:nvSpPr>
          <p:spPr bwMode="auto">
            <a:xfrm>
              <a:off x="960" y="1925"/>
              <a:ext cx="4368" cy="768"/>
            </a:xfrm>
            <a:prstGeom prst="wave">
              <a:avLst>
                <a:gd name="adj1" fmla="val 13005"/>
                <a:gd name="adj2" fmla="val 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Wingdings" pitchFamily="2" charset="2"/>
                <a:buNone/>
              </a:pPr>
              <a:r>
                <a:rPr lang="en-US" sz="4400">
                  <a:solidFill>
                    <a:schemeClr val="folHlink"/>
                  </a:solidFill>
                </a:rPr>
                <a:t>The</a:t>
              </a:r>
              <a:r>
                <a:rPr lang="en-US" sz="4400"/>
                <a:t> </a:t>
              </a:r>
              <a:r>
                <a:rPr lang="en-US" sz="4400">
                  <a:solidFill>
                    <a:srgbClr val="0070C0"/>
                  </a:solidFill>
                </a:rPr>
                <a:t>while</a:t>
              </a:r>
              <a:r>
                <a:rPr lang="en-US" sz="4400"/>
                <a:t> </a:t>
              </a:r>
              <a:r>
                <a:rPr lang="en-US" sz="4400">
                  <a:solidFill>
                    <a:schemeClr val="folHlink"/>
                  </a:solidFill>
                </a:rPr>
                <a:t>loop</a:t>
              </a:r>
            </a:p>
          </p:txBody>
        </p:sp>
        <p:sp>
          <p:nvSpPr>
            <p:cNvPr id="24582" name="AutoShape 7"/>
            <p:cNvSpPr>
              <a:spLocks noChangeArrowheads="1"/>
            </p:cNvSpPr>
            <p:nvPr/>
          </p:nvSpPr>
          <p:spPr bwMode="auto">
            <a:xfrm>
              <a:off x="960" y="2741"/>
              <a:ext cx="4368" cy="768"/>
            </a:xfrm>
            <a:prstGeom prst="wave">
              <a:avLst>
                <a:gd name="adj1" fmla="val 13005"/>
                <a:gd name="adj2" fmla="val 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vl="1" algn="ctr" eaLnBrk="1" hangingPunct="1">
                <a:buFont typeface="Wingdings" pitchFamily="2" charset="2"/>
                <a:buNone/>
              </a:pPr>
              <a:r>
                <a:rPr lang="en-US" sz="4400">
                  <a:solidFill>
                    <a:schemeClr val="folHlink"/>
                  </a:solidFill>
                </a:rPr>
                <a:t>The</a:t>
              </a:r>
              <a:r>
                <a:rPr lang="en-US" sz="4400"/>
                <a:t> </a:t>
              </a:r>
              <a:r>
                <a:rPr lang="en-US" sz="4400">
                  <a:solidFill>
                    <a:srgbClr val="0070C0"/>
                  </a:solidFill>
                </a:rPr>
                <a:t>do….while</a:t>
              </a:r>
              <a:r>
                <a:rPr lang="en-US" sz="4400"/>
                <a:t> </a:t>
              </a:r>
              <a:r>
                <a:rPr lang="en-US" sz="4400">
                  <a:solidFill>
                    <a:schemeClr val="folHlink"/>
                  </a:solidFill>
                </a:rPr>
                <a:t>loop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What is a Loop?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30362"/>
            <a:ext cx="8097838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04" name="Group 7"/>
          <p:cNvGrpSpPr>
            <a:grpSpLocks/>
          </p:cNvGrpSpPr>
          <p:nvPr/>
        </p:nvGrpSpPr>
        <p:grpSpPr bwMode="auto">
          <a:xfrm>
            <a:off x="457200" y="2133600"/>
            <a:ext cx="6997700" cy="2225675"/>
            <a:chOff x="288" y="1104"/>
            <a:chExt cx="4408" cy="1402"/>
          </a:xfrm>
        </p:grpSpPr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288" y="2064"/>
              <a:ext cx="4408" cy="4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Wingdings" pitchFamily="2" charset="2"/>
                <a:buChar char="§"/>
              </a:pPr>
              <a:r>
                <a:rPr lang="en-US" sz="2000">
                  <a:solidFill>
                    <a:schemeClr val="tx2"/>
                  </a:solidFill>
                </a:rPr>
                <a:t>  The initialize counter is an assignment statement that sets</a:t>
              </a:r>
              <a:br>
                <a:rPr lang="en-US" sz="2000">
                  <a:solidFill>
                    <a:schemeClr val="tx2"/>
                  </a:solidFill>
                </a:rPr>
              </a:br>
              <a:r>
                <a:rPr lang="en-US" sz="2000">
                  <a:solidFill>
                    <a:schemeClr val="tx2"/>
                  </a:solidFill>
                </a:rPr>
                <a:t>    the loop control variable, before entering the loop</a:t>
              </a:r>
            </a:p>
          </p:txBody>
        </p:sp>
        <p:sp>
          <p:nvSpPr>
            <p:cNvPr id="25610" name="Oval 9"/>
            <p:cNvSpPr>
              <a:spLocks noChangeArrowheads="1"/>
            </p:cNvSpPr>
            <p:nvPr/>
          </p:nvSpPr>
          <p:spPr bwMode="auto">
            <a:xfrm>
              <a:off x="816" y="1104"/>
              <a:ext cx="1344" cy="33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5605" name="Text Box 14"/>
          <p:cNvSpPr txBox="1">
            <a:spLocks noChangeArrowheads="1"/>
          </p:cNvSpPr>
          <p:nvPr/>
        </p:nvSpPr>
        <p:spPr bwMode="auto">
          <a:xfrm>
            <a:off x="457200" y="5394325"/>
            <a:ext cx="6697663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000">
                <a:solidFill>
                  <a:schemeClr val="tx2"/>
                </a:solidFill>
              </a:rPr>
              <a:t>  The evaluation parameter defines how the loop control 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    variable changes, each time the loop is executed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  </a:t>
            </a:r>
          </a:p>
        </p:txBody>
      </p:sp>
      <p:grpSp>
        <p:nvGrpSpPr>
          <p:cNvPr id="25606" name="Group 10"/>
          <p:cNvGrpSpPr>
            <a:grpSpLocks/>
          </p:cNvGrpSpPr>
          <p:nvPr/>
        </p:nvGrpSpPr>
        <p:grpSpPr bwMode="auto">
          <a:xfrm>
            <a:off x="457200" y="1920875"/>
            <a:ext cx="6394450" cy="3260725"/>
            <a:chOff x="288" y="1104"/>
            <a:chExt cx="4028" cy="2054"/>
          </a:xfrm>
        </p:grpSpPr>
        <p:sp>
          <p:nvSpPr>
            <p:cNvPr id="25607" name="Text Box 11"/>
            <p:cNvSpPr txBox="1">
              <a:spLocks noChangeArrowheads="1"/>
            </p:cNvSpPr>
            <p:nvPr/>
          </p:nvSpPr>
          <p:spPr bwMode="auto">
            <a:xfrm>
              <a:off x="288" y="2716"/>
              <a:ext cx="4028" cy="4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Wingdings" pitchFamily="2" charset="2"/>
                <a:buChar char="§"/>
              </a:pPr>
              <a:r>
                <a:rPr lang="en-US" sz="2000">
                  <a:solidFill>
                    <a:schemeClr val="tx2"/>
                  </a:solidFill>
                </a:rPr>
                <a:t>  The conditional test is a relational expression, which </a:t>
              </a:r>
              <a:br>
                <a:rPr lang="en-US" sz="2000">
                  <a:solidFill>
                    <a:schemeClr val="tx2"/>
                  </a:solidFill>
                </a:rPr>
              </a:br>
              <a:r>
                <a:rPr lang="en-US" sz="2000">
                  <a:solidFill>
                    <a:schemeClr val="tx2"/>
                  </a:solidFill>
                </a:rPr>
                <a:t>    determines, when the loop will exit</a:t>
              </a:r>
            </a:p>
          </p:txBody>
        </p:sp>
        <p:sp>
          <p:nvSpPr>
            <p:cNvPr id="25608" name="Oval 12"/>
            <p:cNvSpPr>
              <a:spLocks noChangeArrowheads="1"/>
            </p:cNvSpPr>
            <p:nvPr/>
          </p:nvSpPr>
          <p:spPr bwMode="auto">
            <a:xfrm>
              <a:off x="2160" y="1104"/>
              <a:ext cx="1200" cy="336"/>
            </a:xfrm>
            <a:prstGeom prst="ellipse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32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loop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32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loop-2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Lecture2.3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66800" y="1181100"/>
            <a:ext cx="6858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381000" y="1295400"/>
            <a:ext cx="81962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buClr>
                <a:schemeClr val="folHlink"/>
              </a:buClr>
              <a:buFont typeface="Wingdings" pitchFamily="2" charset="2"/>
              <a:buNone/>
              <a:tabLst>
                <a:tab pos="342900" algn="l"/>
              </a:tabLst>
            </a:pPr>
            <a:r>
              <a:rPr lang="en-US" sz="2000"/>
              <a:t>The scope of the </a:t>
            </a:r>
            <a:r>
              <a:rPr lang="en-US" sz="2000" b="1"/>
              <a:t>for</a:t>
            </a:r>
            <a:r>
              <a:rPr lang="en-US" sz="2000"/>
              <a:t> loop can be extended by including more than </a:t>
            </a:r>
          </a:p>
          <a:p>
            <a:pPr algn="ctr">
              <a:tabLst>
                <a:tab pos="342900" algn="l"/>
              </a:tabLst>
            </a:pPr>
            <a:r>
              <a:rPr lang="en-US" sz="2000"/>
              <a:t>one initializations or increment expressions in the for loop specification </a:t>
            </a:r>
          </a:p>
          <a:p>
            <a:pPr algn="ctr">
              <a:tabLst>
                <a:tab pos="342900" algn="l"/>
              </a:tabLst>
            </a:pPr>
            <a:endParaRPr lang="en-US" sz="2000"/>
          </a:p>
          <a:p>
            <a:pPr algn="ctr">
              <a:tabLst>
                <a:tab pos="342900" algn="l"/>
              </a:tabLst>
            </a:pPr>
            <a:r>
              <a:rPr lang="en-US" sz="2000"/>
              <a:t>  </a:t>
            </a:r>
            <a:r>
              <a:rPr lang="en-US" sz="2000" b="1">
                <a:solidFill>
                  <a:srgbClr val="CC9900"/>
                </a:solidFill>
              </a:rPr>
              <a:t>The format is</a:t>
            </a:r>
            <a:r>
              <a:rPr lang="en-US" sz="2000"/>
              <a:t> : </a:t>
            </a:r>
            <a:r>
              <a:rPr lang="en-US" sz="2000" b="1">
                <a:solidFill>
                  <a:srgbClr val="0099FF"/>
                </a:solidFill>
              </a:rPr>
              <a:t>exprn1 , exprn2 </a:t>
            </a:r>
            <a:r>
              <a:rPr lang="en-US" sz="2000" b="1">
                <a:solidFill>
                  <a:schemeClr val="hlink"/>
                </a:solidFill>
              </a:rPr>
              <a:t>;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228600" y="2362200"/>
            <a:ext cx="8524875" cy="372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342900" algn="l"/>
              </a:tabLst>
            </a:pPr>
            <a:endParaRPr lang="en-US" sz="2000" b="1"/>
          </a:p>
          <a:p>
            <a:pPr>
              <a:tabLst>
                <a:tab pos="342900" algn="l"/>
              </a:tabLst>
            </a:pPr>
            <a:endParaRPr lang="en-US" sz="2000" b="1"/>
          </a:p>
          <a:p>
            <a:pPr>
              <a:tabLst>
                <a:tab pos="342900" algn="l"/>
              </a:tabLst>
            </a:pPr>
            <a:r>
              <a:rPr lang="en-US" b="1"/>
              <a:t>	</a:t>
            </a:r>
            <a:r>
              <a:rPr lang="en-US" b="1">
                <a:latin typeface="Courier New" pitchFamily="49" charset="0"/>
              </a:rPr>
              <a:t>#include &lt;stdio.h&gt;</a:t>
            </a:r>
          </a:p>
          <a:p>
            <a:pPr>
              <a:tabLst>
                <a:tab pos="342900" algn="l"/>
              </a:tabLst>
            </a:pPr>
            <a:r>
              <a:rPr lang="en-US" b="1">
                <a:latin typeface="Courier New" pitchFamily="49" charset="0"/>
              </a:rPr>
              <a:t>	main()</a:t>
            </a:r>
          </a:p>
          <a:p>
            <a:pPr>
              <a:tabLst>
                <a:tab pos="342900" algn="l"/>
              </a:tabLst>
            </a:pPr>
            <a:r>
              <a:rPr lang="en-US" b="1">
                <a:latin typeface="Courier New" pitchFamily="49" charset="0"/>
              </a:rPr>
              <a:t>	{</a:t>
            </a:r>
          </a:p>
          <a:p>
            <a:pPr>
              <a:tabLst>
                <a:tab pos="342900" algn="l"/>
              </a:tabLst>
            </a:pPr>
            <a:r>
              <a:rPr lang="en-US" b="1">
                <a:latin typeface="Courier New" pitchFamily="49" charset="0"/>
              </a:rPr>
              <a:t>			int i, j , max;</a:t>
            </a:r>
          </a:p>
          <a:p>
            <a:pPr>
              <a:tabLst>
                <a:tab pos="342900" algn="l"/>
              </a:tabLst>
            </a:pPr>
            <a:r>
              <a:rPr lang="en-US" b="1">
                <a:latin typeface="Courier New" pitchFamily="49" charset="0"/>
              </a:rPr>
              <a:t>			printf(“Please enter the maximum value \n”);</a:t>
            </a:r>
          </a:p>
          <a:p>
            <a:pPr>
              <a:tabLst>
                <a:tab pos="342900" algn="l"/>
              </a:tabLst>
            </a:pPr>
            <a:r>
              <a:rPr lang="en-US" b="1">
                <a:latin typeface="Courier New" pitchFamily="49" charset="0"/>
              </a:rPr>
              <a:t>			printf(“for which a table can be printed: “);</a:t>
            </a:r>
          </a:p>
          <a:p>
            <a:pPr>
              <a:tabLst>
                <a:tab pos="342900" algn="l"/>
              </a:tabLst>
            </a:pPr>
            <a:r>
              <a:rPr lang="en-US" b="1">
                <a:latin typeface="Courier New" pitchFamily="49" charset="0"/>
              </a:rPr>
              <a:t>			scanf(“%d”, &amp;max);</a:t>
            </a:r>
          </a:p>
          <a:p>
            <a:pPr>
              <a:tabLst>
                <a:tab pos="342900" algn="l"/>
              </a:tabLst>
            </a:pPr>
            <a:r>
              <a:rPr lang="en-US" b="1">
                <a:latin typeface="Courier New" pitchFamily="49" charset="0"/>
              </a:rPr>
              <a:t>		</a:t>
            </a:r>
          </a:p>
          <a:p>
            <a:pPr>
              <a:tabLst>
                <a:tab pos="342900" algn="l"/>
              </a:tabLst>
            </a:pPr>
            <a:r>
              <a:rPr lang="en-US" b="1">
                <a:latin typeface="Courier New" pitchFamily="49" charset="0"/>
              </a:rPr>
              <a:t>			</a:t>
            </a:r>
            <a:r>
              <a:rPr lang="sv-SE" b="1">
                <a:latin typeface="Courier New" pitchFamily="49" charset="0"/>
              </a:rPr>
              <a:t>for(i = 0 , j = max ; i &lt;=max ; i++, j--)</a:t>
            </a:r>
            <a:endParaRPr lang="en-US" b="1">
              <a:latin typeface="Courier New" pitchFamily="49" charset="0"/>
            </a:endParaRPr>
          </a:p>
          <a:p>
            <a:pPr>
              <a:tabLst>
                <a:tab pos="342900" algn="l"/>
              </a:tabLst>
            </a:pPr>
            <a:r>
              <a:rPr lang="sv-SE" b="1">
                <a:latin typeface="Courier New" pitchFamily="49" charset="0"/>
              </a:rPr>
              <a:t>				printf(”\n%d  +  %d  =  %d”,i, j, i + j);</a:t>
            </a:r>
            <a:endParaRPr lang="en-US" b="1">
              <a:latin typeface="Courier New" pitchFamily="49" charset="0"/>
            </a:endParaRPr>
          </a:p>
          <a:p>
            <a:pPr>
              <a:tabLst>
                <a:tab pos="342900" algn="l"/>
              </a:tabLst>
            </a:pPr>
            <a:r>
              <a:rPr lang="sv-SE" b="1">
                <a:latin typeface="Courier New" pitchFamily="49" charset="0"/>
              </a:rPr>
              <a:t>	}</a:t>
            </a:r>
          </a:p>
        </p:txBody>
      </p:sp>
      <p:pic>
        <p:nvPicPr>
          <p:cNvPr id="5" name="Picture 4" descr="CommaFo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313" y="2057400"/>
            <a:ext cx="870108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comma operator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allAtOnce"/>
      <p:bldP spid="286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6"/>
          <p:cNvSpPr txBox="1">
            <a:spLocks noChangeArrowheads="1"/>
          </p:cNvSpPr>
          <p:nvPr/>
        </p:nvSpPr>
        <p:spPr bwMode="auto">
          <a:xfrm>
            <a:off x="228600" y="1339850"/>
            <a:ext cx="8686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4025" indent="-454025" algn="ctr" eaLnBrk="1" hangingPunct="1">
              <a:buFont typeface="Wingdings" pitchFamily="2" charset="2"/>
              <a:buNone/>
              <a:tabLst>
                <a:tab pos="388938" algn="l"/>
              </a:tabLst>
            </a:pPr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The </a:t>
            </a:r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for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 loop will be termed as a </a:t>
            </a:r>
            <a:r>
              <a:rPr lang="en-US" sz="2800" b="1">
                <a:solidFill>
                  <a:schemeClr val="tx2"/>
                </a:solidFill>
                <a:latin typeface="Times New Roman" pitchFamily="18" charset="0"/>
              </a:rPr>
              <a:t>nested for</a:t>
            </a:r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 loop when it is written as follows</a:t>
            </a:r>
          </a:p>
        </p:txBody>
      </p:sp>
      <p:sp>
        <p:nvSpPr>
          <p:cNvPr id="28676" name="Text Box 8"/>
          <p:cNvSpPr txBox="1">
            <a:spLocks noChangeArrowheads="1"/>
          </p:cNvSpPr>
          <p:nvPr/>
        </p:nvSpPr>
        <p:spPr bwMode="auto">
          <a:xfrm>
            <a:off x="990600" y="2590800"/>
            <a:ext cx="514667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for(i = 0; i&lt;max1; i++)</a:t>
            </a:r>
          </a:p>
          <a:p>
            <a:r>
              <a:rPr lang="en-US" b="1"/>
              <a:t>	{</a:t>
            </a:r>
          </a:p>
          <a:p>
            <a:r>
              <a:rPr lang="en-US" b="1"/>
              <a:t>			        .</a:t>
            </a:r>
          </a:p>
          <a:p>
            <a:r>
              <a:rPr lang="en-US" b="1"/>
              <a:t>		                      .</a:t>
            </a:r>
          </a:p>
          <a:p>
            <a:r>
              <a:rPr lang="en-US" b="1"/>
              <a:t>		for(j = 0; j &lt; = max2; j++)</a:t>
            </a:r>
          </a:p>
          <a:p>
            <a:r>
              <a:rPr lang="en-US" b="1"/>
              <a:t>		{</a:t>
            </a:r>
          </a:p>
          <a:p>
            <a:r>
              <a:rPr lang="en-US" b="1"/>
              <a:t>			.</a:t>
            </a:r>
          </a:p>
          <a:p>
            <a:r>
              <a:rPr lang="en-US" b="1"/>
              <a:t>			.</a:t>
            </a:r>
          </a:p>
          <a:p>
            <a:r>
              <a:rPr lang="en-US" b="1"/>
              <a:t>		}</a:t>
            </a:r>
          </a:p>
          <a:p>
            <a:r>
              <a:rPr lang="en-US" b="1"/>
              <a:t>		.</a:t>
            </a:r>
          </a:p>
          <a:p>
            <a:r>
              <a:rPr lang="en-US" b="1"/>
              <a:t>		.</a:t>
            </a:r>
          </a:p>
          <a:p>
            <a:r>
              <a:rPr lang="en-US" b="1"/>
              <a:t>	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Nested </a:t>
            </a:r>
            <a:r>
              <a:rPr lang="en-US" sz="32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loops-1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457200" y="1295400"/>
            <a:ext cx="8153400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#include &lt;stdio.h&gt;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main()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int i, j, k;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i = 0;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printf("Enter no. of rows :");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scanf("%d", &amp;i);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printf("\n");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for (j = 0; j &lt; i ; j++)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	printf("\n");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	for (k = 0; k &lt;= j; k++) /*inner for loop*/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	printf("*");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	}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2000" b="1">
                <a:latin typeface="Courier New" pitchFamily="49" charset="0"/>
              </a:rPr>
              <a:t>	}</a:t>
            </a:r>
          </a:p>
        </p:txBody>
      </p:sp>
      <p:pic>
        <p:nvPicPr>
          <p:cNvPr id="4" name="Picture 3" descr="NestedFor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815372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Nested </a:t>
            </a:r>
            <a:r>
              <a:rPr lang="en-US" sz="32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loops-2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ChangeArrowheads="1"/>
          </p:cNvSpPr>
          <p:nvPr/>
        </p:nvSpPr>
        <p:spPr bwMode="auto">
          <a:xfrm>
            <a:off x="1447800" y="1981200"/>
            <a:ext cx="6419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3200">
                <a:solidFill>
                  <a:srgbClr val="3333FF"/>
                </a:solidFill>
              </a:rPr>
              <a:t>	</a:t>
            </a:r>
            <a:r>
              <a:rPr lang="en-US" sz="3600">
                <a:solidFill>
                  <a:schemeClr val="folHlink"/>
                </a:solidFill>
              </a:rPr>
              <a:t>while (condition is true)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3600">
                <a:solidFill>
                  <a:schemeClr val="folHlink"/>
                </a:solidFill>
              </a:rPr>
              <a:t>		statement </a:t>
            </a:r>
            <a:r>
              <a:rPr lang="en-US" sz="3600">
                <a:solidFill>
                  <a:schemeClr val="hlink"/>
                </a:solidFill>
              </a:rPr>
              <a:t>;</a:t>
            </a:r>
          </a:p>
        </p:txBody>
      </p:sp>
      <p:sp>
        <p:nvSpPr>
          <p:cNvPr id="30723" name="Rectangle 7"/>
          <p:cNvSpPr>
            <a:spLocks noChangeArrowheads="1"/>
          </p:cNvSpPr>
          <p:nvPr/>
        </p:nvSpPr>
        <p:spPr bwMode="auto">
          <a:xfrm>
            <a:off x="762000" y="4597400"/>
            <a:ext cx="74676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42900" algn="l"/>
              </a:tabLst>
            </a:pPr>
            <a:r>
              <a:rPr lang="en-US" sz="2000" b="1"/>
              <a:t>The while loop repeats statements while a certain  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tabLst>
                <a:tab pos="342900" algn="l"/>
              </a:tabLst>
            </a:pPr>
            <a:r>
              <a:rPr lang="en-US" sz="2000" b="1"/>
              <a:t>specified condition is True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tabLst>
                <a:tab pos="342900" algn="l"/>
              </a:tabLst>
            </a:pPr>
            <a:endParaRPr lang="en-US" sz="3200" b="1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32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loop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371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After the lecture, attendees will be able to: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1981200"/>
            <a:ext cx="9448800" cy="533400"/>
            <a:chOff x="0" y="1981200"/>
            <a:chExt cx="9448800" cy="533400"/>
          </a:xfrm>
        </p:grpSpPr>
        <p:sp>
          <p:nvSpPr>
            <p:cNvPr id="8" name="Rectangle 7"/>
            <p:cNvSpPr/>
            <p:nvPr/>
          </p:nvSpPr>
          <p:spPr>
            <a:xfrm>
              <a:off x="0" y="1981200"/>
              <a:ext cx="91440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2057400"/>
              <a:ext cx="883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Understanding and using conditional Statements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" name="Isosceles Triangle 10"/>
          <p:cNvSpPr/>
          <p:nvPr/>
        </p:nvSpPr>
        <p:spPr>
          <a:xfrm rot="5400000">
            <a:off x="289035" y="2149365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2517239"/>
            <a:ext cx="9144000" cy="554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" y="2590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Understanding and using switch and loop Statements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Isosceles Triangle 15"/>
          <p:cNvSpPr/>
          <p:nvPr/>
        </p:nvSpPr>
        <p:spPr>
          <a:xfrm rot="5400000">
            <a:off x="289034" y="2682766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32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loop demo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Lecture2.4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43000" y="1181100"/>
            <a:ext cx="6934200" cy="520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5"/>
          <p:cNvSpPr>
            <a:spLocks noChangeArrowheads="1"/>
          </p:cNvSpPr>
          <p:nvPr/>
        </p:nvSpPr>
        <p:spPr bwMode="auto">
          <a:xfrm>
            <a:off x="457200" y="3124200"/>
            <a:ext cx="86868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400"/>
              <a:t> In the </a:t>
            </a:r>
            <a:r>
              <a:rPr lang="en-US" sz="2400">
                <a:solidFill>
                  <a:schemeClr val="hlink"/>
                </a:solidFill>
              </a:rPr>
              <a:t>do while</a:t>
            </a:r>
            <a:r>
              <a:rPr lang="en-US" sz="2400"/>
              <a:t> loop the body of the code is executed 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once before the test is performed</a:t>
            </a:r>
          </a:p>
          <a:p>
            <a:r>
              <a:rPr lang="en-US" sz="2400"/>
              <a:t>	</a:t>
            </a:r>
            <a:endParaRPr lang="en-US" sz="2400">
              <a:solidFill>
                <a:srgbClr val="FF0066"/>
              </a:solidFill>
              <a:latin typeface="Courier New" pitchFamily="49" charset="0"/>
            </a:endParaRPr>
          </a:p>
          <a:p>
            <a:pPr>
              <a:buClr>
                <a:srgbClr val="3333FF"/>
              </a:buClr>
              <a:buFont typeface="Wingdings" pitchFamily="2" charset="2"/>
              <a:buChar char="§"/>
            </a:pPr>
            <a:r>
              <a:rPr lang="en-US" sz="2400"/>
              <a:t> When the condition becomes False in a </a:t>
            </a:r>
            <a:r>
              <a:rPr lang="en-US" sz="2400" b="1">
                <a:solidFill>
                  <a:schemeClr val="hlink"/>
                </a:solidFill>
              </a:rPr>
              <a:t>do while</a:t>
            </a:r>
            <a:r>
              <a:rPr lang="en-US" sz="2400"/>
              <a:t> the loop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will be terminated,</a:t>
            </a:r>
            <a:r>
              <a:rPr lang="en-US" sz="2400" b="1"/>
              <a:t> </a:t>
            </a:r>
            <a:r>
              <a:rPr lang="en-US" sz="2400"/>
              <a:t>and the control goes to the statement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that appears immediately after the </a:t>
            </a:r>
            <a:r>
              <a:rPr lang="en-US" sz="2400">
                <a:solidFill>
                  <a:schemeClr val="hlink"/>
                </a:solidFill>
              </a:rPr>
              <a:t>while</a:t>
            </a:r>
            <a:r>
              <a:rPr lang="en-US" sz="2400"/>
              <a:t> statement</a:t>
            </a:r>
          </a:p>
          <a:p>
            <a:pPr>
              <a:buFont typeface="Wingdings" pitchFamily="2" charset="2"/>
              <a:buNone/>
            </a:pPr>
            <a:endParaRPr lang="en-US" sz="2400"/>
          </a:p>
        </p:txBody>
      </p:sp>
      <p:sp>
        <p:nvSpPr>
          <p:cNvPr id="32772" name="Text Box 7"/>
          <p:cNvSpPr txBox="1">
            <a:spLocks noChangeArrowheads="1"/>
          </p:cNvSpPr>
          <p:nvPr/>
        </p:nvSpPr>
        <p:spPr bwMode="auto">
          <a:xfrm>
            <a:off x="2743200" y="1600200"/>
            <a:ext cx="3352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66"/>
                </a:solidFill>
              </a:rPr>
              <a:t>do{</a:t>
            </a:r>
          </a:p>
          <a:p>
            <a:r>
              <a:rPr lang="en-US" b="1">
                <a:solidFill>
                  <a:srgbClr val="FF0066"/>
                </a:solidFill>
              </a:rPr>
              <a:t>        statement;</a:t>
            </a:r>
          </a:p>
          <a:p>
            <a:r>
              <a:rPr lang="en-US" b="1">
                <a:solidFill>
                  <a:srgbClr val="FF0066"/>
                </a:solidFill>
              </a:rPr>
              <a:t>     } while (condition);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do..while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loop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do..while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loop demo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Lecture2.5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43000" y="1238250"/>
            <a:ext cx="6781800" cy="508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WordArt 6"/>
          <p:cNvSpPr>
            <a:spLocks noChangeArrowheads="1" noChangeShapeType="1" noTextEdit="1"/>
          </p:cNvSpPr>
          <p:nvPr/>
        </p:nvSpPr>
        <p:spPr bwMode="auto">
          <a:xfrm>
            <a:off x="2209800" y="1333500"/>
            <a:ext cx="1747838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return</a:t>
            </a:r>
          </a:p>
        </p:txBody>
      </p:sp>
      <p:sp>
        <p:nvSpPr>
          <p:cNvPr id="34820" name="Text Box 7"/>
          <p:cNvSpPr txBox="1">
            <a:spLocks noChangeArrowheads="1"/>
          </p:cNvSpPr>
          <p:nvPr/>
        </p:nvSpPr>
        <p:spPr bwMode="auto">
          <a:xfrm>
            <a:off x="4327525" y="1309688"/>
            <a:ext cx="3036888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800" dirty="0"/>
              <a:t>expression</a:t>
            </a:r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698500" y="2743200"/>
            <a:ext cx="775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400">
                <a:solidFill>
                  <a:schemeClr val="tx2"/>
                </a:solidFill>
              </a:rPr>
              <a:t> The return statement is used to return from a function</a:t>
            </a:r>
          </a:p>
        </p:txBody>
      </p:sp>
      <p:sp>
        <p:nvSpPr>
          <p:cNvPr id="34822" name="Text Box 9"/>
          <p:cNvSpPr txBox="1">
            <a:spLocks noChangeArrowheads="1"/>
          </p:cNvSpPr>
          <p:nvPr/>
        </p:nvSpPr>
        <p:spPr bwMode="auto">
          <a:xfrm>
            <a:off x="698500" y="3444875"/>
            <a:ext cx="77136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400">
                <a:solidFill>
                  <a:schemeClr val="tx2"/>
                </a:solidFill>
              </a:rPr>
              <a:t> It causes execution to return to the point at which the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  call to the function was made</a:t>
            </a:r>
          </a:p>
        </p:txBody>
      </p:sp>
      <p:sp>
        <p:nvSpPr>
          <p:cNvPr id="34823" name="Text Box 10"/>
          <p:cNvSpPr txBox="1">
            <a:spLocks noChangeArrowheads="1"/>
          </p:cNvSpPr>
          <p:nvPr/>
        </p:nvSpPr>
        <p:spPr bwMode="auto">
          <a:xfrm>
            <a:off x="698500" y="4511675"/>
            <a:ext cx="79121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400">
                <a:solidFill>
                  <a:schemeClr val="tx2"/>
                </a:solidFill>
              </a:rPr>
              <a:t> The return statement can have a value with it, which it 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   returns to the program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Jump statements-1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WordArt 16"/>
          <p:cNvSpPr>
            <a:spLocks noChangeArrowheads="1" noChangeShapeType="1" noTextEdit="1"/>
          </p:cNvSpPr>
          <p:nvPr/>
        </p:nvSpPr>
        <p:spPr bwMode="auto">
          <a:xfrm>
            <a:off x="2590800" y="1562100"/>
            <a:ext cx="1747838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goto</a:t>
            </a:r>
          </a:p>
        </p:txBody>
      </p:sp>
      <p:sp>
        <p:nvSpPr>
          <p:cNvPr id="35843" name="Text Box 17"/>
          <p:cNvSpPr txBox="1">
            <a:spLocks noChangeArrowheads="1"/>
          </p:cNvSpPr>
          <p:nvPr/>
        </p:nvSpPr>
        <p:spPr bwMode="auto">
          <a:xfrm>
            <a:off x="4608513" y="1447800"/>
            <a:ext cx="13350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/>
              <a:t>label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874713" y="2743200"/>
            <a:ext cx="7431087" cy="2895600"/>
            <a:chOff x="336" y="1890"/>
            <a:chExt cx="4681" cy="1824"/>
          </a:xfrm>
        </p:grpSpPr>
        <p:sp>
          <p:nvSpPr>
            <p:cNvPr id="35849" name="Text Box 18"/>
            <p:cNvSpPr txBox="1">
              <a:spLocks noChangeArrowheads="1"/>
            </p:cNvSpPr>
            <p:nvPr/>
          </p:nvSpPr>
          <p:spPr bwMode="auto">
            <a:xfrm>
              <a:off x="336" y="1890"/>
              <a:ext cx="468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Wingdings" pitchFamily="2" charset="2"/>
                <a:buChar char="§"/>
              </a:pPr>
              <a:r>
                <a:rPr lang="en-US" sz="2400">
                  <a:solidFill>
                    <a:schemeClr val="tx2"/>
                  </a:solidFill>
                </a:rPr>
                <a:t> The goto statement transfers control to any other </a:t>
              </a:r>
              <a:br>
                <a:rPr lang="en-US" sz="2400">
                  <a:solidFill>
                    <a:schemeClr val="tx2"/>
                  </a:solidFill>
                </a:rPr>
              </a:br>
              <a:r>
                <a:rPr lang="en-US" sz="2400">
                  <a:solidFill>
                    <a:schemeClr val="tx2"/>
                  </a:solidFill>
                </a:rPr>
                <a:t>    statement within the same function in a C program</a:t>
              </a:r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336" y="2542"/>
              <a:ext cx="4635" cy="1172"/>
              <a:chOff x="336" y="2542"/>
              <a:chExt cx="4635" cy="1172"/>
            </a:xfrm>
          </p:grpSpPr>
          <p:sp>
            <p:nvSpPr>
              <p:cNvPr id="4" name="Text Box 19"/>
              <p:cNvSpPr txBox="1">
                <a:spLocks noChangeArrowheads="1"/>
              </p:cNvSpPr>
              <p:nvPr/>
            </p:nvSpPr>
            <p:spPr bwMode="auto">
              <a:xfrm>
                <a:off x="336" y="2542"/>
                <a:ext cx="4529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itchFamily="2" charset="2"/>
                  <a:buChar char="§"/>
                </a:pPr>
                <a:r>
                  <a:rPr lang="en-US" sz="2400">
                    <a:solidFill>
                      <a:schemeClr val="tx2"/>
                    </a:solidFill>
                  </a:rPr>
                  <a:t> It actually violates the rules of a strictly structured</a:t>
                </a:r>
                <a:br>
                  <a:rPr lang="en-US" sz="2400">
                    <a:solidFill>
                      <a:schemeClr val="tx2"/>
                    </a:solidFill>
                  </a:rPr>
                </a:br>
                <a:r>
                  <a:rPr lang="en-US" sz="2400">
                    <a:solidFill>
                      <a:schemeClr val="tx2"/>
                    </a:solidFill>
                  </a:rPr>
                  <a:t>    programming language</a:t>
                </a:r>
              </a:p>
            </p:txBody>
          </p:sp>
          <p:sp>
            <p:nvSpPr>
              <p:cNvPr id="35852" name="Text Box 20"/>
              <p:cNvSpPr txBox="1">
                <a:spLocks noChangeArrowheads="1"/>
              </p:cNvSpPr>
              <p:nvPr/>
            </p:nvSpPr>
            <p:spPr bwMode="auto">
              <a:xfrm>
                <a:off x="336" y="3196"/>
                <a:ext cx="4635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>
                  <a:buFont typeface="Wingdings" pitchFamily="2" charset="2"/>
                  <a:buChar char="§"/>
                </a:pPr>
                <a:r>
                  <a:rPr lang="en-US" sz="2400">
                    <a:solidFill>
                      <a:schemeClr val="tx2"/>
                    </a:solidFill>
                  </a:rPr>
                  <a:t> They reduce program reliability and make program </a:t>
                </a:r>
                <a:br>
                  <a:rPr lang="en-US" sz="2400">
                    <a:solidFill>
                      <a:schemeClr val="tx2"/>
                    </a:solidFill>
                  </a:rPr>
                </a:br>
                <a:r>
                  <a:rPr lang="en-US" sz="2400">
                    <a:solidFill>
                      <a:schemeClr val="tx2"/>
                    </a:solidFill>
                  </a:rPr>
                  <a:t>    difficult to maintain</a:t>
                </a:r>
              </a:p>
            </p:txBody>
          </p:sp>
        </p:grpSp>
      </p:grpSp>
      <p:pic>
        <p:nvPicPr>
          <p:cNvPr id="35850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438400"/>
            <a:ext cx="8535988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Untitled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7100" y="2438400"/>
            <a:ext cx="7226300" cy="35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5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1219200"/>
            <a:ext cx="4572000" cy="505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Jump statements-2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WordArt 5"/>
          <p:cNvSpPr>
            <a:spLocks noChangeArrowheads="1" noChangeShapeType="1" noTextEdit="1"/>
          </p:cNvSpPr>
          <p:nvPr/>
        </p:nvSpPr>
        <p:spPr bwMode="auto">
          <a:xfrm>
            <a:off x="2514600" y="1333500"/>
            <a:ext cx="1747838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break</a:t>
            </a:r>
          </a:p>
        </p:txBody>
      </p:sp>
      <p:sp>
        <p:nvSpPr>
          <p:cNvPr id="36867" name="Text Box 6"/>
          <p:cNvSpPr txBox="1">
            <a:spLocks noChangeArrowheads="1"/>
          </p:cNvSpPr>
          <p:nvPr/>
        </p:nvSpPr>
        <p:spPr bwMode="auto">
          <a:xfrm>
            <a:off x="4479925" y="1295400"/>
            <a:ext cx="26574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/>
              <a:t>statement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33400" y="2606675"/>
            <a:ext cx="7956550" cy="3032125"/>
            <a:chOff x="336" y="1890"/>
            <a:chExt cx="5012" cy="1910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336" y="1890"/>
              <a:ext cx="486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Wingdings" pitchFamily="2" charset="2"/>
                <a:buChar char="§"/>
              </a:pPr>
              <a:r>
                <a:rPr lang="en-US" sz="2400">
                  <a:solidFill>
                    <a:schemeClr val="tx2"/>
                  </a:solidFill>
                </a:rPr>
                <a:t> The break statement is used to terminate a case in a  </a:t>
              </a:r>
              <a:br>
                <a:rPr lang="en-US" sz="2400">
                  <a:solidFill>
                    <a:schemeClr val="tx2"/>
                  </a:solidFill>
                </a:rPr>
              </a:br>
              <a:r>
                <a:rPr lang="en-US" sz="2400">
                  <a:solidFill>
                    <a:schemeClr val="tx2"/>
                  </a:solidFill>
                </a:rPr>
                <a:t>    switch statement</a:t>
              </a:r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336" y="2524"/>
              <a:ext cx="46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Wingdings" pitchFamily="2" charset="2"/>
                <a:buChar char="§"/>
              </a:pPr>
              <a:r>
                <a:rPr lang="en-US" sz="2400">
                  <a:solidFill>
                    <a:schemeClr val="tx2"/>
                  </a:solidFill>
                </a:rPr>
                <a:t> It can also be used for abrupt termination of a loop</a:t>
              </a:r>
            </a:p>
          </p:txBody>
        </p:sp>
        <p:sp>
          <p:nvSpPr>
            <p:cNvPr id="5" name="Text Box 9"/>
            <p:cNvSpPr txBox="1">
              <a:spLocks noChangeArrowheads="1"/>
            </p:cNvSpPr>
            <p:nvPr/>
          </p:nvSpPr>
          <p:spPr bwMode="auto">
            <a:xfrm>
              <a:off x="336" y="3052"/>
              <a:ext cx="501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Wingdings" pitchFamily="2" charset="2"/>
                <a:buChar char="§"/>
              </a:pPr>
              <a:r>
                <a:rPr lang="en-US" sz="2400">
                  <a:solidFill>
                    <a:schemeClr val="tx2"/>
                  </a:solidFill>
                </a:rPr>
                <a:t> When the break statement is encountered in a loop, the</a:t>
              </a:r>
              <a:br>
                <a:rPr lang="en-US" sz="2400">
                  <a:solidFill>
                    <a:schemeClr val="tx2"/>
                  </a:solidFill>
                </a:rPr>
              </a:br>
              <a:r>
                <a:rPr lang="en-US" sz="2400">
                  <a:solidFill>
                    <a:schemeClr val="tx2"/>
                  </a:solidFill>
                </a:rPr>
                <a:t>    loop is terminated immediately and control is passed </a:t>
              </a:r>
              <a:br>
                <a:rPr lang="en-US" sz="2400">
                  <a:solidFill>
                    <a:schemeClr val="tx2"/>
                  </a:solidFill>
                </a:rPr>
              </a:br>
              <a:r>
                <a:rPr lang="en-US" sz="2400">
                  <a:solidFill>
                    <a:schemeClr val="tx2"/>
                  </a:solidFill>
                </a:rPr>
                <a:t>    to the statement following the loop</a:t>
              </a:r>
            </a:p>
          </p:txBody>
        </p:sp>
      </p:grpSp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3463" y="2057400"/>
            <a:ext cx="7196137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2095500"/>
            <a:ext cx="6151563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7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" y="2743200"/>
            <a:ext cx="7664450" cy="277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Jump statements-3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0"/>
          <p:cNvGrpSpPr>
            <a:grpSpLocks/>
          </p:cNvGrpSpPr>
          <p:nvPr/>
        </p:nvGrpSpPr>
        <p:grpSpPr bwMode="auto">
          <a:xfrm>
            <a:off x="2514600" y="1219200"/>
            <a:ext cx="4791075" cy="762000"/>
            <a:chOff x="1584" y="864"/>
            <a:chExt cx="3018" cy="480"/>
          </a:xfrm>
        </p:grpSpPr>
        <p:sp>
          <p:nvSpPr>
            <p:cNvPr id="37895" name="WordArt 11"/>
            <p:cNvSpPr>
              <a:spLocks noChangeArrowheads="1" noChangeShapeType="1" noTextEdit="1"/>
            </p:cNvSpPr>
            <p:nvPr/>
          </p:nvSpPr>
          <p:spPr bwMode="auto">
            <a:xfrm>
              <a:off x="1584" y="864"/>
              <a:ext cx="1248" cy="408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3600" kern="10">
                  <a:ln w="12700">
                    <a:solidFill>
                      <a:srgbClr val="3333CC"/>
                    </a:solidFill>
                    <a:round/>
                    <a:headEnd/>
                    <a:tailEnd/>
                  </a:ln>
                  <a:noFill/>
                  <a:effectLst>
                    <a:outerShdw dist="45791" dir="2021404" algn="ctr" rotWithShape="0">
                      <a:srgbClr val="9999FF"/>
                    </a:outerShdw>
                  </a:effectLst>
                  <a:latin typeface="Arial Black"/>
                </a:rPr>
                <a:t>continue</a:t>
              </a:r>
            </a:p>
          </p:txBody>
        </p:sp>
        <p:sp>
          <p:nvSpPr>
            <p:cNvPr id="2" name="Text Box 12"/>
            <p:cNvSpPr txBox="1">
              <a:spLocks noChangeArrowheads="1"/>
            </p:cNvSpPr>
            <p:nvPr/>
          </p:nvSpPr>
          <p:spPr bwMode="auto">
            <a:xfrm>
              <a:off x="2928" y="864"/>
              <a:ext cx="167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4400"/>
                <a:t>statement</a:t>
              </a:r>
            </a:p>
          </p:txBody>
        </p:sp>
      </p:grpSp>
      <p:pic>
        <p:nvPicPr>
          <p:cNvPr id="37897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5525" y="1905000"/>
            <a:ext cx="4410075" cy="456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8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2286000"/>
            <a:ext cx="72390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2133600"/>
            <a:ext cx="765651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Jump statements-4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WordArt 5"/>
          <p:cNvSpPr>
            <a:spLocks noChangeArrowheads="1" noChangeShapeType="1" noTextEdit="1"/>
          </p:cNvSpPr>
          <p:nvPr/>
        </p:nvSpPr>
        <p:spPr bwMode="auto">
          <a:xfrm>
            <a:off x="2514600" y="1485900"/>
            <a:ext cx="1981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noFill/>
                <a:effectLst>
                  <a:outerShdw dist="45791" dir="2021404" algn="ctr" rotWithShape="0">
                    <a:srgbClr val="9999FF"/>
                  </a:outerShdw>
                </a:effectLst>
                <a:latin typeface="Arial Black"/>
              </a:rPr>
              <a:t>exit()</a:t>
            </a:r>
          </a:p>
        </p:txBody>
      </p:sp>
      <p:sp>
        <p:nvSpPr>
          <p:cNvPr id="38915" name="Text Box 6"/>
          <p:cNvSpPr txBox="1">
            <a:spLocks noChangeArrowheads="1"/>
          </p:cNvSpPr>
          <p:nvPr/>
        </p:nvSpPr>
        <p:spPr bwMode="auto">
          <a:xfrm>
            <a:off x="4648200" y="1371600"/>
            <a:ext cx="21701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4400"/>
              <a:t>function</a:t>
            </a:r>
          </a:p>
        </p:txBody>
      </p:sp>
      <p:sp>
        <p:nvSpPr>
          <p:cNvPr id="38916" name="Text Box 7"/>
          <p:cNvSpPr txBox="1">
            <a:spLocks noChangeArrowheads="1"/>
          </p:cNvSpPr>
          <p:nvPr/>
        </p:nvSpPr>
        <p:spPr bwMode="auto">
          <a:xfrm>
            <a:off x="533400" y="2454275"/>
            <a:ext cx="6723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400">
                <a:solidFill>
                  <a:schemeClr val="tx2"/>
                </a:solidFill>
              </a:rPr>
              <a:t> The exit() is used to break out of the program </a:t>
            </a:r>
          </a:p>
        </p:txBody>
      </p:sp>
      <p:sp>
        <p:nvSpPr>
          <p:cNvPr id="38917" name="Text Box 8"/>
          <p:cNvSpPr txBox="1">
            <a:spLocks noChangeArrowheads="1"/>
          </p:cNvSpPr>
          <p:nvPr/>
        </p:nvSpPr>
        <p:spPr bwMode="auto">
          <a:xfrm>
            <a:off x="533400" y="3460750"/>
            <a:ext cx="7820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400">
                <a:solidFill>
                  <a:schemeClr val="tx2"/>
                </a:solidFill>
              </a:rPr>
              <a:t> The use of this function causes immediate termination 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    of the program and control rests in the hands of the 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2400">
                <a:solidFill>
                  <a:schemeClr val="tx2"/>
                </a:solidFill>
              </a:rPr>
              <a:t>    operating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Jump statements-5</a:t>
            </a:r>
            <a:endParaRPr lang="en-US" sz="3200" b="1" i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85800" y="1524000"/>
            <a:ext cx="398506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Blip>
                <a:blip r:embed="rId3"/>
              </a:buBlip>
            </a:pPr>
            <a:r>
              <a:rPr lang="en-US" sz="2800" dirty="0"/>
              <a:t> </a:t>
            </a:r>
            <a:r>
              <a:rPr lang="en-US" sz="2800" dirty="0" smtClean="0"/>
              <a:t>Conditional statement</a:t>
            </a:r>
          </a:p>
          <a:p>
            <a:pPr>
              <a:buClr>
                <a:schemeClr val="folHlink"/>
              </a:buClr>
              <a:buBlip>
                <a:blip r:embed="rId3"/>
              </a:buBlip>
            </a:pPr>
            <a:endParaRPr lang="en-US" sz="2800" dirty="0"/>
          </a:p>
          <a:p>
            <a:pPr>
              <a:buClr>
                <a:schemeClr val="folHlink"/>
              </a:buClr>
              <a:buBlip>
                <a:blip r:embed="rId3"/>
              </a:buBlip>
            </a:pPr>
            <a:r>
              <a:rPr lang="en-US" sz="2800" dirty="0"/>
              <a:t> Switch </a:t>
            </a:r>
            <a:r>
              <a:rPr lang="en-US" sz="2800" dirty="0" smtClean="0"/>
              <a:t>statement</a:t>
            </a:r>
          </a:p>
          <a:p>
            <a:pPr>
              <a:buClr>
                <a:schemeClr val="folHlink"/>
              </a:buClr>
              <a:buBlip>
                <a:blip r:embed="rId3"/>
              </a:buBlip>
            </a:pPr>
            <a:endParaRPr lang="en-US" sz="2800" dirty="0"/>
          </a:p>
          <a:p>
            <a:pPr>
              <a:buClr>
                <a:schemeClr val="folHlink"/>
              </a:buClr>
              <a:buBlip>
                <a:blip r:embed="rId3"/>
              </a:buBlip>
            </a:pPr>
            <a:r>
              <a:rPr lang="en-US" sz="2800" dirty="0"/>
              <a:t> Looping </a:t>
            </a:r>
            <a:r>
              <a:rPr lang="en-US" sz="2800" dirty="0" smtClean="0"/>
              <a:t>statement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Exit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1524000" y="1600200"/>
            <a:ext cx="6019800" cy="3429000"/>
            <a:chOff x="1524000" y="1600200"/>
            <a:chExt cx="6019800" cy="3429000"/>
          </a:xfrm>
        </p:grpSpPr>
        <p:sp>
          <p:nvSpPr>
            <p:cNvPr id="6" name="Isosceles Triangle 5"/>
            <p:cNvSpPr/>
            <p:nvPr/>
          </p:nvSpPr>
          <p:spPr>
            <a:xfrm rot="10800000">
              <a:off x="4267201" y="4191000"/>
              <a:ext cx="762000" cy="8382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24000" y="1600200"/>
              <a:ext cx="6019800" cy="2667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4038600" y="5181600"/>
            <a:ext cx="1219200" cy="381000"/>
          </a:xfrm>
          <a:prstGeom prst="roundRect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214414" y="2942272"/>
            <a:ext cx="628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You have completed "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Lecture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2"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course.</a:t>
            </a:r>
          </a:p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Click EXIT button to exit course and discover the next Lecture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Lecture 3 - Pointers &amp; Address".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38400" y="189607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D9203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5400" b="1" dirty="0">
              <a:solidFill>
                <a:srgbClr val="FD920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12170" y="5181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EXIT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14"/>
          <p:cNvSpPr txBox="1">
            <a:spLocks noChangeArrowheads="1"/>
          </p:cNvSpPr>
          <p:nvPr/>
        </p:nvSpPr>
        <p:spPr bwMode="auto">
          <a:xfrm>
            <a:off x="685800" y="1524000"/>
            <a:ext cx="5430974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folHlink"/>
              </a:buClr>
              <a:buBlip>
                <a:blip r:embed="rId3"/>
              </a:buBlip>
            </a:pPr>
            <a:r>
              <a:rPr lang="en-US" sz="2800" dirty="0"/>
              <a:t> Explain the Selection Construct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smtClean="0"/>
              <a:t> - </a:t>
            </a:r>
            <a:r>
              <a:rPr lang="en-US" sz="2800" dirty="0">
                <a:solidFill>
                  <a:srgbClr val="FF0066"/>
                </a:solidFill>
              </a:rPr>
              <a:t>If</a:t>
            </a:r>
            <a:r>
              <a:rPr lang="en-US" sz="2800" dirty="0"/>
              <a:t> Statement</a:t>
            </a:r>
          </a:p>
          <a:p>
            <a:r>
              <a:rPr lang="en-US" sz="2800" dirty="0"/>
              <a:t>    </a:t>
            </a:r>
            <a:r>
              <a:rPr lang="en-US" sz="2800" dirty="0" smtClean="0"/>
              <a:t> - </a:t>
            </a:r>
            <a:r>
              <a:rPr lang="en-US" sz="2800" dirty="0">
                <a:solidFill>
                  <a:srgbClr val="FF0066"/>
                </a:solidFill>
              </a:rPr>
              <a:t>If – else</a:t>
            </a:r>
            <a:r>
              <a:rPr lang="en-US" sz="2800" dirty="0"/>
              <a:t> statement</a:t>
            </a:r>
          </a:p>
          <a:p>
            <a:r>
              <a:rPr lang="en-US" sz="2800" dirty="0"/>
              <a:t>     - </a:t>
            </a:r>
            <a:r>
              <a:rPr lang="en-US" sz="2800" dirty="0">
                <a:solidFill>
                  <a:srgbClr val="FF0066"/>
                </a:solidFill>
              </a:rPr>
              <a:t>Multi if</a:t>
            </a:r>
            <a:r>
              <a:rPr lang="en-US" sz="2800" dirty="0"/>
              <a:t> statement</a:t>
            </a:r>
          </a:p>
          <a:p>
            <a:r>
              <a:rPr lang="en-US" sz="2800" dirty="0"/>
              <a:t>     - </a:t>
            </a:r>
            <a:r>
              <a:rPr lang="en-US" sz="2800" dirty="0">
                <a:solidFill>
                  <a:srgbClr val="FF0066"/>
                </a:solidFill>
              </a:rPr>
              <a:t>Nested if</a:t>
            </a:r>
            <a:r>
              <a:rPr lang="en-US" sz="2800" dirty="0"/>
              <a:t> statement</a:t>
            </a:r>
          </a:p>
          <a:p>
            <a:pPr>
              <a:buBlip>
                <a:blip r:embed="rId3"/>
              </a:buBlip>
            </a:pPr>
            <a:endParaRPr lang="en-US" sz="2800" dirty="0"/>
          </a:p>
          <a:p>
            <a:pPr>
              <a:buClr>
                <a:schemeClr val="folHlink"/>
              </a:buClr>
              <a:buBlip>
                <a:blip r:embed="rId3"/>
              </a:buBlip>
            </a:pPr>
            <a:r>
              <a:rPr lang="en-US" sz="2800" dirty="0"/>
              <a:t> Switch statement</a:t>
            </a:r>
          </a:p>
          <a:p>
            <a:pPr>
              <a:buClr>
                <a:schemeClr val="folHlink"/>
              </a:buClr>
              <a:buBlip>
                <a:blip r:embed="rId3"/>
              </a:buBlip>
            </a:pPr>
            <a:r>
              <a:rPr lang="en-US" sz="2800" dirty="0"/>
              <a:t> Looping </a:t>
            </a:r>
            <a:endParaRPr lang="en-US" sz="2800" dirty="0" smtClean="0"/>
          </a:p>
          <a:p>
            <a:pPr marL="914400" lvl="1" indent="-457200">
              <a:buClr>
                <a:schemeClr val="folHlink"/>
              </a:buClr>
              <a:buFontTx/>
              <a:buChar char="-"/>
            </a:pPr>
            <a:r>
              <a:rPr lang="en-US" sz="2800" dirty="0" smtClean="0"/>
              <a:t>For</a:t>
            </a:r>
          </a:p>
          <a:p>
            <a:pPr marL="914400" lvl="1" indent="-457200">
              <a:buClr>
                <a:schemeClr val="folHlink"/>
              </a:buClr>
              <a:buFontTx/>
              <a:buChar char="-"/>
            </a:pPr>
            <a:r>
              <a:rPr lang="en-US" sz="2800" dirty="0" smtClean="0"/>
              <a:t>While</a:t>
            </a:r>
          </a:p>
          <a:p>
            <a:pPr marL="914400" lvl="1" indent="-457200">
              <a:buClr>
                <a:schemeClr val="folHlink"/>
              </a:buClr>
              <a:buFontTx/>
              <a:buChar char="-"/>
            </a:pPr>
            <a:r>
              <a:rPr lang="en-US" sz="2800" dirty="0" smtClean="0"/>
              <a:t>Do…while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609600" y="1371600"/>
            <a:ext cx="82296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</a:rPr>
              <a:t> Conditional statements enable us to change the flow  of the program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000" b="1" dirty="0">
              <a:solidFill>
                <a:schemeClr val="tx2"/>
              </a:solidFill>
            </a:endParaRPr>
          </a:p>
          <a:p>
            <a:pPr eaLnBrk="1" hangingPunct="1">
              <a:buFont typeface="Wingdings" pitchFamily="2" charset="2"/>
              <a:buChar char="§"/>
            </a:pPr>
            <a:r>
              <a:rPr lang="en-US" sz="2000" b="1" dirty="0">
                <a:solidFill>
                  <a:schemeClr val="tx2"/>
                </a:solidFill>
              </a:rPr>
              <a:t> A conditional statement evaluates to either a  true or a false value</a:t>
            </a:r>
          </a:p>
        </p:txBody>
      </p:sp>
      <p:sp>
        <p:nvSpPr>
          <p:cNvPr id="17412" name="Text Box 6"/>
          <p:cNvSpPr txBox="1">
            <a:spLocks noChangeArrowheads="1"/>
          </p:cNvSpPr>
          <p:nvPr/>
        </p:nvSpPr>
        <p:spPr bwMode="auto">
          <a:xfrm>
            <a:off x="898525" y="3613150"/>
            <a:ext cx="6569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13" name="Text Box 7"/>
          <p:cNvSpPr txBox="1">
            <a:spLocks noChangeArrowheads="1"/>
          </p:cNvSpPr>
          <p:nvPr/>
        </p:nvSpPr>
        <p:spPr bwMode="auto">
          <a:xfrm>
            <a:off x="304800" y="3276600"/>
            <a:ext cx="88392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b="1" dirty="0"/>
              <a:t>Example :</a:t>
            </a:r>
          </a:p>
          <a:p>
            <a:pPr marL="457200" indent="-457200">
              <a:spcBef>
                <a:spcPct val="50000"/>
              </a:spcBef>
            </a:pPr>
            <a:r>
              <a:rPr lang="en-US" b="1" dirty="0"/>
              <a:t>To find whether a number is even or odd we proceed as follows :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b="1" dirty="0"/>
              <a:t>Accept a number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b="1" dirty="0"/>
              <a:t>Find the remainder by dividing the number by 2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b="1" dirty="0"/>
              <a:t>If the remainder is zero, the number is “EVEN”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b="1" dirty="0"/>
              <a:t>Or if the remainder is not zero the number is “ODD”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Conditional Statement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295400" y="2209800"/>
            <a:ext cx="6629400" cy="1219200"/>
          </a:xfrm>
          <a:prstGeom prst="wave">
            <a:avLst>
              <a:gd name="adj1" fmla="val 13005"/>
              <a:gd name="adj2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800" dirty="0">
                <a:solidFill>
                  <a:schemeClr val="folHlink"/>
                </a:solidFill>
              </a:rPr>
              <a:t>The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FF0066"/>
                </a:solidFill>
              </a:rPr>
              <a:t>if</a:t>
            </a:r>
            <a:r>
              <a:rPr lang="en-US" sz="4800" dirty="0"/>
              <a:t> </a:t>
            </a:r>
            <a:r>
              <a:rPr lang="en-US" sz="4800" dirty="0">
                <a:solidFill>
                  <a:schemeClr val="folHlink"/>
                </a:solidFill>
              </a:rPr>
              <a:t>statement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295400" y="3505200"/>
            <a:ext cx="6629400" cy="1219200"/>
          </a:xfrm>
          <a:prstGeom prst="wave">
            <a:avLst>
              <a:gd name="adj1" fmla="val 13005"/>
              <a:gd name="adj2" fmla="val 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4400" dirty="0">
                <a:solidFill>
                  <a:schemeClr val="folHlink"/>
                </a:solidFill>
              </a:rPr>
              <a:t>The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FF0066"/>
                </a:solidFill>
              </a:rPr>
              <a:t>switch</a:t>
            </a:r>
            <a:r>
              <a:rPr lang="en-US" sz="4400" dirty="0"/>
              <a:t> </a:t>
            </a:r>
            <a:r>
              <a:rPr lang="en-US" sz="4400" dirty="0">
                <a:solidFill>
                  <a:schemeClr val="folHlink"/>
                </a:solidFill>
              </a:rPr>
              <a:t>statement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3" grpId="0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1143000" y="1981200"/>
            <a:ext cx="6858000" cy="409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2000" b="1">
                <a:latin typeface="Courier New" pitchFamily="49" charset="0"/>
              </a:rPr>
              <a:t>#include &lt;stdio.h&gt;</a:t>
            </a:r>
          </a:p>
          <a:p>
            <a:pPr>
              <a:tabLst>
                <a:tab pos="342900" algn="l"/>
              </a:tabLst>
            </a:pPr>
            <a:r>
              <a:rPr lang="en-US" sz="2000" b="1">
                <a:latin typeface="Courier New" pitchFamily="49" charset="0"/>
              </a:rPr>
              <a:t>void main()</a:t>
            </a:r>
          </a:p>
          <a:p>
            <a:pPr>
              <a:tabLst>
                <a:tab pos="342900" algn="l"/>
              </a:tabLst>
            </a:pPr>
            <a:r>
              <a:rPr lang="en-US" sz="2000" b="1">
                <a:latin typeface="Courier New" pitchFamily="49" charset="0"/>
              </a:rPr>
              <a:t>{</a:t>
            </a:r>
          </a:p>
          <a:p>
            <a:pPr>
              <a:tabLst>
                <a:tab pos="342900" algn="l"/>
              </a:tabLst>
            </a:pPr>
            <a:r>
              <a:rPr lang="en-US" sz="2000" b="1">
                <a:latin typeface="Courier New" pitchFamily="49" charset="0"/>
              </a:rPr>
              <a:t>	int num , res ;</a:t>
            </a:r>
          </a:p>
          <a:p>
            <a:pPr>
              <a:tabLst>
                <a:tab pos="342900" algn="l"/>
              </a:tabLst>
            </a:pPr>
            <a:r>
              <a:rPr lang="en-US" sz="2000" b="1">
                <a:latin typeface="Courier New" pitchFamily="49" charset="0"/>
              </a:rPr>
              <a:t>	</a:t>
            </a:r>
          </a:p>
          <a:p>
            <a:pPr>
              <a:tabLst>
                <a:tab pos="342900" algn="l"/>
              </a:tabLst>
            </a:pPr>
            <a:r>
              <a:rPr lang="en-US" sz="2000" b="1">
                <a:latin typeface="Courier New" pitchFamily="49" charset="0"/>
              </a:rPr>
              <a:t>	printf(“Enter a number :”);</a:t>
            </a:r>
          </a:p>
          <a:p>
            <a:pPr>
              <a:tabLst>
                <a:tab pos="342900" algn="l"/>
              </a:tabLst>
            </a:pPr>
            <a:r>
              <a:rPr lang="en-US" sz="2000" b="1">
                <a:latin typeface="Courier New" pitchFamily="49" charset="0"/>
              </a:rPr>
              <a:t>	scanf(“%d”,&amp;num);</a:t>
            </a:r>
          </a:p>
          <a:p>
            <a:pPr>
              <a:tabLst>
                <a:tab pos="342900" algn="l"/>
              </a:tabLst>
            </a:pPr>
            <a:r>
              <a:rPr lang="en-US" sz="2000" b="1">
                <a:latin typeface="Courier New" pitchFamily="49" charset="0"/>
              </a:rPr>
              <a:t>	res = num % 2;</a:t>
            </a:r>
          </a:p>
          <a:p>
            <a:pPr>
              <a:tabLst>
                <a:tab pos="342900" algn="l"/>
              </a:tabLst>
            </a:pPr>
            <a:r>
              <a:rPr lang="en-US" sz="2000" b="1">
                <a:latin typeface="Courier New" pitchFamily="49" charset="0"/>
              </a:rPr>
              <a:t>	if (res == 0)</a:t>
            </a:r>
          </a:p>
          <a:p>
            <a:pPr>
              <a:tabLst>
                <a:tab pos="342900" algn="l"/>
              </a:tabLst>
            </a:pPr>
            <a:r>
              <a:rPr lang="en-US" sz="2000" b="1">
                <a:latin typeface="Courier New" pitchFamily="49" charset="0"/>
              </a:rPr>
              <a:t>		printf(“Then number is Even”);</a:t>
            </a:r>
          </a:p>
          <a:p>
            <a:pPr>
              <a:tabLst>
                <a:tab pos="342900" algn="l"/>
              </a:tabLst>
            </a:pPr>
            <a:r>
              <a:rPr lang="en-US" sz="2000" b="1">
                <a:latin typeface="Courier New" pitchFamily="49" charset="0"/>
              </a:rPr>
              <a:t>	else</a:t>
            </a:r>
          </a:p>
          <a:p>
            <a:pPr>
              <a:tabLst>
                <a:tab pos="342900" algn="l"/>
              </a:tabLst>
            </a:pPr>
            <a:r>
              <a:rPr lang="en-US" sz="2000" b="1">
                <a:latin typeface="Courier New" pitchFamily="49" charset="0"/>
              </a:rPr>
              <a:t>		printf(“The number is Odd”);</a:t>
            </a:r>
          </a:p>
          <a:p>
            <a:pPr>
              <a:tabLst>
                <a:tab pos="342900" algn="l"/>
              </a:tabLst>
            </a:pPr>
            <a:r>
              <a:rPr lang="en-US" sz="2000" b="1">
                <a:latin typeface="Courier New" pitchFamily="49" charset="0"/>
              </a:rPr>
              <a:t>}</a:t>
            </a:r>
          </a:p>
        </p:txBody>
      </p:sp>
      <p:sp>
        <p:nvSpPr>
          <p:cNvPr id="19460" name="Text Box 8"/>
          <p:cNvSpPr txBox="1">
            <a:spLocks noChangeArrowheads="1"/>
          </p:cNvSpPr>
          <p:nvPr/>
        </p:nvSpPr>
        <p:spPr bwMode="auto">
          <a:xfrm>
            <a:off x="1371600" y="1371600"/>
            <a:ext cx="6253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Program to display whether a number is Even or Odd</a:t>
            </a:r>
          </a:p>
        </p:txBody>
      </p:sp>
      <p:sp>
        <p:nvSpPr>
          <p:cNvPr id="19461" name="Text Box 9"/>
          <p:cNvSpPr txBox="1">
            <a:spLocks noChangeArrowheads="1"/>
          </p:cNvSpPr>
          <p:nvPr/>
        </p:nvSpPr>
        <p:spPr bwMode="auto">
          <a:xfrm>
            <a:off x="6364288" y="3367088"/>
            <a:ext cx="17129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66"/>
                </a:solidFill>
              </a:rPr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if-else statement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if-else statement demo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Lecture2.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1219200"/>
            <a:ext cx="69088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1600200" y="1524000"/>
            <a:ext cx="1663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Tahoma" pitchFamily="34" charset="0"/>
              <a:buNone/>
            </a:pPr>
            <a:r>
              <a:rPr lang="en-US" sz="3200" dirty="0"/>
              <a:t> Syntax:</a:t>
            </a:r>
          </a:p>
        </p:txBody>
      </p:sp>
      <p:graphicFrame>
        <p:nvGraphicFramePr>
          <p:cNvPr id="1026" name="Object 6"/>
          <p:cNvGraphicFramePr>
            <a:graphicFrameLocks noChangeAspect="1"/>
          </p:cNvGraphicFramePr>
          <p:nvPr/>
        </p:nvGraphicFramePr>
        <p:xfrm>
          <a:off x="3048000" y="2286000"/>
          <a:ext cx="3657600" cy="326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4" imgW="1162212" imgH="1809524" progId="PBrush">
                  <p:embed/>
                </p:oleObj>
              </mc:Choice>
              <mc:Fallback>
                <p:oleObj name="Bitmap Image" r:id="rId4" imgW="1162212" imgH="1809524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86000"/>
                        <a:ext cx="3657600" cy="326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if-else-if statement-1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ChangeArrowheads="1"/>
          </p:cNvSpPr>
          <p:nvPr/>
        </p:nvSpPr>
        <p:spPr bwMode="auto">
          <a:xfrm>
            <a:off x="914400" y="1752600"/>
            <a:ext cx="7772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#include &lt;stdio.h&gt;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main()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int x;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x = 0;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clrscr ();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printf(“Enter Choice (1 - 3) : “);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scanf(“%d”, &amp;x);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if (x == 1)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	printf (“\nChoice is 1”);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else if ( x == 2)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	printf (“\nChoice is 2”);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else if ( x == 3)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	printf (“\nChoice is 3”);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else 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		printf (“\nInvalid Choice “);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600" b="1">
                <a:latin typeface="Courier New" pitchFamily="49" charset="0"/>
              </a:rPr>
              <a:t>	}</a:t>
            </a:r>
          </a:p>
        </p:txBody>
      </p:sp>
      <p:sp>
        <p:nvSpPr>
          <p:cNvPr id="21507" name="Text Box 8"/>
          <p:cNvSpPr txBox="1">
            <a:spLocks noChangeArrowheads="1"/>
          </p:cNvSpPr>
          <p:nvPr/>
        </p:nvSpPr>
        <p:spPr bwMode="auto">
          <a:xfrm>
            <a:off x="1447800" y="1295400"/>
            <a:ext cx="5618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hlink"/>
                </a:solidFill>
              </a:rPr>
              <a:t>Program to display a message based on a value</a:t>
            </a:r>
          </a:p>
        </p:txBody>
      </p:sp>
      <p:sp>
        <p:nvSpPr>
          <p:cNvPr id="21509" name="Text Box 10"/>
          <p:cNvSpPr txBox="1">
            <a:spLocks noChangeArrowheads="1"/>
          </p:cNvSpPr>
          <p:nvPr/>
        </p:nvSpPr>
        <p:spPr bwMode="auto">
          <a:xfrm>
            <a:off x="5867400" y="2895600"/>
            <a:ext cx="1712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0066"/>
                </a:solidFill>
              </a:rPr>
              <a:t>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The if-else-if statement-2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709613" y="1752600"/>
          <a:ext cx="7748587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itmap Image" r:id="rId4" imgW="4123810" imgH="1114581" progId="PBrush">
                  <p:embed/>
                </p:oleObj>
              </mc:Choice>
              <mc:Fallback>
                <p:oleObj name="Bitmap Image" r:id="rId4" imgW="4123810" imgH="1114581" progId="PBrush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752600"/>
                        <a:ext cx="7748587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7"/>
          <p:cNvSpPr txBox="1">
            <a:spLocks noChangeArrowheads="1"/>
          </p:cNvSpPr>
          <p:nvPr/>
        </p:nvSpPr>
        <p:spPr bwMode="auto">
          <a:xfrm>
            <a:off x="76200" y="4510088"/>
            <a:ext cx="8629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800">
                <a:solidFill>
                  <a:schemeClr val="tx2"/>
                </a:solidFill>
              </a:rPr>
              <a:t> Note that the inner else is associated with </a:t>
            </a:r>
            <a:r>
              <a:rPr lang="en-US" sz="2800" b="1">
                <a:solidFill>
                  <a:srgbClr val="FF0066"/>
                </a:solidFill>
              </a:rPr>
              <a:t>if(exp3)</a:t>
            </a:r>
            <a:r>
              <a:rPr lang="en-US" sz="2800">
                <a:solidFill>
                  <a:srgbClr val="FFFF00"/>
                </a:solidFill>
              </a:rPr>
              <a:t> </a:t>
            </a: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2052" name="Text Box 8"/>
          <p:cNvSpPr txBox="1">
            <a:spLocks noChangeArrowheads="1"/>
          </p:cNvSpPr>
          <p:nvPr/>
        </p:nvSpPr>
        <p:spPr bwMode="auto">
          <a:xfrm>
            <a:off x="76200" y="5348288"/>
            <a:ext cx="9145588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Char char="§"/>
            </a:pPr>
            <a:r>
              <a:rPr lang="en-US" sz="2800">
                <a:solidFill>
                  <a:schemeClr val="tx2"/>
                </a:solidFill>
              </a:rPr>
              <a:t> According to ANSI standards, a compiler should</a:t>
            </a:r>
            <a:br>
              <a:rPr lang="en-US" sz="2800">
                <a:solidFill>
                  <a:schemeClr val="tx2"/>
                </a:solidFill>
              </a:rPr>
            </a:br>
            <a:r>
              <a:rPr lang="en-US" sz="2800">
                <a:solidFill>
                  <a:schemeClr val="tx2"/>
                </a:solidFill>
              </a:rPr>
              <a:t>  support at least 15 levels of nesting</a:t>
            </a:r>
          </a:p>
          <a:p>
            <a:pPr eaLnBrk="1" hangingPunct="1">
              <a:buFont typeface="Wingdings" pitchFamily="2" charset="2"/>
              <a:buChar char="§"/>
            </a:pPr>
            <a:endParaRPr lang="en-US" sz="280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858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Nested if-1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2836</TotalTime>
  <Words>5174</Words>
  <Application>Microsoft Office PowerPoint</Application>
  <PresentationFormat>On-screen Show (4:3)</PresentationFormat>
  <Paragraphs>358</Paragraphs>
  <Slides>29</Slides>
  <Notes>29</Notes>
  <HiddenSlides>0</HiddenSlides>
  <MMClips>5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Template_Training Slide</vt:lpstr>
      <vt:lpstr>3_Template_Slide</vt:lpstr>
      <vt:lpstr>Bitmap Image</vt:lpstr>
      <vt:lpstr>Lecture 2 Decision &amp; Looping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Aptech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Shindore</dc:creator>
  <cp:lastModifiedBy>Le Thi Quynh Trang (FHO.FWA)</cp:lastModifiedBy>
  <cp:revision>480</cp:revision>
  <dcterms:created xsi:type="dcterms:W3CDTF">2001-05-21T03:13:45Z</dcterms:created>
  <dcterms:modified xsi:type="dcterms:W3CDTF">2014-11-26T08:22:57Z</dcterms:modified>
</cp:coreProperties>
</file>