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9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95" r:id="rId5"/>
    <p:sldId id="258" r:id="rId6"/>
    <p:sldId id="259" r:id="rId7"/>
    <p:sldId id="260" r:id="rId8"/>
    <p:sldId id="261" r:id="rId9"/>
    <p:sldId id="292" r:id="rId10"/>
    <p:sldId id="264" r:id="rId11"/>
    <p:sldId id="265" r:id="rId12"/>
    <p:sldId id="266" r:id="rId13"/>
    <p:sldId id="270" r:id="rId14"/>
    <p:sldId id="293" r:id="rId15"/>
    <p:sldId id="272" r:id="rId16"/>
    <p:sldId id="294" r:id="rId17"/>
    <p:sldId id="289" r:id="rId18"/>
    <p:sldId id="290" r:id="rId19"/>
    <p:sldId id="296" r:id="rId20"/>
    <p:sldId id="29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00"/>
    <a:srgbClr val="FF66FF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1" autoAdjust="0"/>
    <p:restoredTop sz="56000" autoAdjust="0"/>
  </p:normalViewPr>
  <p:slideViewPr>
    <p:cSldViewPr>
      <p:cViewPr>
        <p:scale>
          <a:sx n="64" d="100"/>
          <a:sy n="64" d="100"/>
        </p:scale>
        <p:origin x="-15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876"/>
    </p:cViewPr>
  </p:sorterViewPr>
  <p:notesViewPr>
    <p:cSldViewPr>
      <p:cViewPr varScale="1">
        <p:scale>
          <a:sx n="36" d="100"/>
          <a:sy n="36" d="100"/>
        </p:scale>
        <p:origin x="-86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2964E7A-3754-42F7-B09D-3060D0200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39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07EF624-4787-4D16-962B-6700D18B6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3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C++.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minh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integer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1 highlight]: ++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++,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integer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2 highlight]: --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--,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integer </a:t>
            </a:r>
            <a:r>
              <a:rPr lang="en-US" baseline="0" dirty="0" err="1" smtClean="0"/>
              <a:t>liền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3 highlight]: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integer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4 highlight]: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integer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5 highlight]: ++*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(*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)++ 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6 highlight]: *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++,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trông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, 2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1]: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&lt;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true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2]: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true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3]: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&lt;=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true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4]: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&gt;=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true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5]: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==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true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6]: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==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true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7]: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== NULL,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true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NULL.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endParaRPr lang="en-US" baseline="0" dirty="0" smtClean="0"/>
          </a:p>
          <a:p>
            <a:r>
              <a:rPr lang="en-US" dirty="0" err="1" smtClean="0"/>
              <a:t>Giữa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,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SIZE = 5,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iarray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ix.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iarray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SIZE  = 5,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iarray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pointer,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iarray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++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index.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comment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++,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iarray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array,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intrarray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pointer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array,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+ 10,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, pointer++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1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intarray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demo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Chào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ban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hằng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MAX NUM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MAX LEN,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5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10.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name,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name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bàn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phím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cptr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(c pointer),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name.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MAX NUM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luong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cột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MAX LEN,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 pointer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Ban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while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MAX NUM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ở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đấy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MAX NUM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5,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5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gets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bàn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phím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Ban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gets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cname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index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icount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 pointer.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 pointer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ở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for,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for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count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qua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 pointer.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5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phẩn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họa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bàn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phím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for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đếm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j,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string compare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sánh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qua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 pointer,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string compare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tùy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pointer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pointer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j.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char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 pointer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 pointer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j,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name,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name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dần</a:t>
            </a:r>
            <a:r>
              <a:rPr lang="en-US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A, B, C 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dynamic-</a:t>
            </a:r>
            <a:r>
              <a:rPr lang="en-US" baseline="0" dirty="0" err="1" smtClean="0"/>
              <a:t>bindind</a:t>
            </a:r>
            <a:r>
              <a:rPr lang="en-US" baseline="0" dirty="0" smtClean="0"/>
              <a:t>, delegate, event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Java, C++, C#.</a:t>
            </a:r>
          </a:p>
          <a:p>
            <a:pPr eaLnBrk="1" hangingPunct="1"/>
            <a:r>
              <a:rPr lang="en-US" baseline="0" dirty="0" smtClean="0"/>
              <a:t>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</a:p>
          <a:p>
            <a:pPr eaLnBrk="1" hangingPunct="1"/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Note: Function pointer is very important concept for understanding dynamic-binding concept, delegate, event, or polymorphism in OO languages such as Java, C++\C#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9C518-28B6-4CC6-8F35-8EE19F594647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Trong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qsort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stdlib.h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values,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qsort</a:t>
            </a:r>
            <a:r>
              <a:rPr lang="en-US" baseline="0" dirty="0" smtClean="0"/>
              <a:t>()</a:t>
            </a:r>
          </a:p>
          <a:p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qsort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integer,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compare,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Hàm</a:t>
            </a:r>
            <a:r>
              <a:rPr lang="en-US" baseline="0" dirty="0" smtClean="0"/>
              <a:t> compare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&lt;0, 0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&gt;0,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&lt;0, 2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0,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&gt;0.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integer. </a:t>
            </a:r>
          </a:p>
          <a:p>
            <a:r>
              <a:rPr lang="en-US" baseline="0" dirty="0" err="1" smtClean="0"/>
              <a:t>Hàm</a:t>
            </a:r>
            <a:r>
              <a:rPr lang="en-US" baseline="0" dirty="0" smtClean="0"/>
              <a:t> compare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qsort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compare.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qsort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values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switch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</a:t>
            </a:r>
          </a:p>
          <a:p>
            <a:r>
              <a:rPr lang="vi-VN" dirty="0" smtClean="0"/>
              <a:t>Để củng cố bài giảng, mời các bạn thực hiện bài quiz sau đây: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3, </a:t>
            </a:r>
          </a:p>
          <a:p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:</a:t>
            </a:r>
            <a:endParaRPr lang="en-US" dirty="0" smtClean="0"/>
          </a:p>
          <a:p>
            <a:r>
              <a:rPr lang="vi-VN" dirty="0" smtClean="0"/>
              <a:t>- Hiểu và sử dụng </a:t>
            </a:r>
            <a:r>
              <a:rPr lang="en-US" dirty="0" smtClean="0"/>
              <a:t>con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endParaRPr lang="vi-VN" dirty="0" smtClean="0"/>
          </a:p>
          <a:p>
            <a:pPr>
              <a:buFontTx/>
              <a:buChar char="-"/>
            </a:pPr>
            <a:r>
              <a:rPr lang="en-US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function pointers.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endParaRPr lang="en-US" baseline="0" dirty="0" smtClean="0"/>
          </a:p>
          <a:p>
            <a:r>
              <a:rPr lang="en-US" baseline="0" dirty="0" smtClean="0"/>
              <a:t>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, 	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char, double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structures.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pointer is a variable, which contains the address of a memory location of another variable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one variable contains the address of another variable, the first variable is said to point to the second variable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pointer provides an indirect method of accessing the value of a data item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Pointers can point to variables of other fundamental data types like </a:t>
            </a:r>
            <a:r>
              <a:rPr lang="en-US" sz="1200" dirty="0" err="1" smtClean="0"/>
              <a:t>int</a:t>
            </a:r>
            <a:r>
              <a:rPr lang="en-US" sz="1200" dirty="0" smtClean="0"/>
              <a:t>, char, or double or data aggregates like arrays or structures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r>
              <a:rPr lang="en-US" baseline="0" dirty="0" smtClean="0"/>
              <a:t>							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(Direct Memory Allocation)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*</a:t>
            </a:r>
          </a:p>
          <a:p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ngôi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var1.</a:t>
            </a:r>
          </a:p>
          <a:p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* ,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&amp;,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temp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ix = 6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iy</a:t>
            </a:r>
            <a:r>
              <a:rPr lang="en-US" baseline="0" dirty="0" smtClean="0"/>
              <a:t> =7,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2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</a:t>
            </a:r>
            <a:r>
              <a:rPr lang="en-US" baseline="0" dirty="0" smtClean="0"/>
              <a:t>.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ix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x = 6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y  = 7.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ix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ix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</a:t>
            </a:r>
            <a:r>
              <a:rPr lang="en-US" baseline="0" dirty="0" smtClean="0"/>
              <a:t>,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*,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*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*</a:t>
            </a:r>
            <a:r>
              <a:rPr lang="en-US" baseline="0" dirty="0" err="1" smtClean="0"/>
              <a:t>py</a:t>
            </a:r>
            <a:r>
              <a:rPr lang="en-US" baseline="0" dirty="0" smtClean="0"/>
              <a:t>, *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*</a:t>
            </a:r>
            <a:r>
              <a:rPr lang="en-US" baseline="0" dirty="0" err="1" smtClean="0"/>
              <a:t>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ix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iy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ix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ix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10,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* =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10,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16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17,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var.</a:t>
            </a:r>
          </a:p>
          <a:p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500,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++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;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1000,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1000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var.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bytes,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++,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1002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1001,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EF624-4787-4D16-962B-6700D18B6F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b="1" smtClean="0"/>
              <a:t>FPT SOFTWARE WORKFORCE ASSURANCE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D5C59-DAF6-4B06-A215-EC44A47A71A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01BCE-990E-47F3-94CA-7EA1A968C50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EE6FB-305B-43CE-ACE6-6BAE63C3A59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:\Trangdof\thang 2\CTC logo\2LOGO-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-76200"/>
            <a:ext cx="2106397" cy="1010386"/>
          </a:xfrm>
          <a:prstGeom prst="rect">
            <a:avLst/>
          </a:prstGeom>
          <a:noFill/>
        </p:spPr>
      </p:pic>
      <p:pic>
        <p:nvPicPr>
          <p:cNvPr id="10" name="Picture 11" descr="Z:\Trangdof\thang4\NEW TRAILER\cuder5t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60450" y="387350"/>
            <a:ext cx="2901950" cy="2889250"/>
          </a:xfrm>
          <a:prstGeom prst="rect">
            <a:avLst/>
          </a:prstGeom>
          <a:noFill/>
        </p:spPr>
      </p:pic>
      <p:grpSp>
        <p:nvGrpSpPr>
          <p:cNvPr id="2" name="Group 10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7" name="Oval 6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52400" y="518160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2" name="Picture 2" descr="Z:\Trangdof\thang4\NEW TRAILER\cuderxanh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1" y="129541"/>
            <a:ext cx="365760" cy="365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8" name="Oval 7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Z:\Trangdof\thang4\NEW TRAILER\cuder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71450"/>
            <a:ext cx="304800" cy="304800"/>
          </a:xfrm>
          <a:prstGeom prst="rect">
            <a:avLst/>
          </a:prstGeom>
          <a:noFill/>
        </p:spPr>
      </p:pic>
      <p:sp>
        <p:nvSpPr>
          <p:cNvPr id="13" name="Isosceles Triangle 12"/>
          <p:cNvSpPr/>
          <p:nvPr userDrawn="1"/>
        </p:nvSpPr>
        <p:spPr>
          <a:xfrm>
            <a:off x="457200" y="500742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10" name="Oval 9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783429" y="492915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Z:\Trangdof\thang4\NEW TRAILER\cuderxanhl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2" y="173829"/>
            <a:ext cx="304800" cy="304800"/>
          </a:xfrm>
          <a:prstGeom prst="rect">
            <a:avLst/>
          </a:prstGeom>
          <a:noFill/>
        </p:spPr>
      </p:pic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35D5-9241-45FB-9336-D29BD8A5A526}" type="datetime1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898-624B-48AF-8D33-E7A89143495A}" type="datetime1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1B5-1D89-4319-B241-B57310A94517}" type="datetime1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8474-F71A-4053-BE00-041D2D4F7CE1}" type="datetime1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EA80E-D6D6-4206-AD64-C7F0E027285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0E03-79F9-42A4-80F1-304457DA881D}" type="datetime1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E187-33C7-4BA2-852B-A29DD8A095FF}" type="datetime1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2392-659B-4F29-8A4C-2ADEB08B8712}" type="datetime1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F73E8-19B1-416F-B76E-E6669E08795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BAF7E-4CE5-49A8-AE66-3E86E372E76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3615B-6004-43CD-AFDA-75233BC43A1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3380B-54B8-4FEF-B841-3312D22FAA9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93DFE-B4DE-48B8-862F-4EF5393D746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39C9A-2C5D-4065-A70D-7CE620F4581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3889F-E454-4F2F-A6FB-E728B180DCD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60" descr="BackGro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1835150" y="0"/>
            <a:ext cx="685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BB229C-C686-4A47-9BA9-846BD74AA83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Calibri" pitchFamily="34" charset="0"/>
              </a:rPr>
              <a:t>©</a:t>
            </a:r>
            <a:r>
              <a:rPr lang="en-US" sz="1000" smtClean="0">
                <a:latin typeface="Calibri" pitchFamily="34" charset="0"/>
              </a:rPr>
              <a:t> FPT SOFTWARE – TRAINING MATERIAL</a:t>
            </a:r>
            <a:r>
              <a:rPr lang="en-US" altLang="ja-JP" sz="1000" smtClean="0">
                <a:latin typeface="Calibri" pitchFamily="34" charset="0"/>
              </a:rPr>
              <a:t> – Int</a:t>
            </a:r>
            <a:r>
              <a:rPr lang="en-US" sz="1000" smtClean="0">
                <a:latin typeface="Calibri" pitchFamily="34" charset="0"/>
              </a:rPr>
              <a:t>er</a:t>
            </a:r>
            <a:r>
              <a:rPr lang="en-US" altLang="ja-JP" sz="1000" smtClean="0">
                <a:latin typeface="Calibri" pitchFamily="34" charset="0"/>
              </a:rPr>
              <a:t>nal </a:t>
            </a:r>
            <a:r>
              <a:rPr lang="en-US" sz="1000" smtClean="0">
                <a:latin typeface="Calibri" pitchFamily="34" charset="0"/>
              </a:rPr>
              <a:t>us</a:t>
            </a:r>
            <a:r>
              <a:rPr lang="en-US" altLang="ja-JP" sz="1000" smtClean="0">
                <a:latin typeface="Calibri" pitchFamily="34" charset="0"/>
              </a:rPr>
              <a:t>e</a:t>
            </a:r>
            <a:endParaRPr lang="en-US" sz="1000" smtClean="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291388" y="6596063"/>
            <a:ext cx="1430337" cy="247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09e-BM/DT/FSOFT v1/1</a:t>
            </a:r>
          </a:p>
        </p:txBody>
      </p:sp>
      <p:pic>
        <p:nvPicPr>
          <p:cNvPr id="6153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85750" y="49213"/>
            <a:ext cx="154305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78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1DCC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91E3-1491-465B-BFD7-0F113CB44759}" type="datetime1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D:\FSOFT\CPP\GIAO%20TRINH\ONLINE\BTCB\Slides\Demo\VIDEO\Lecture4.2.mp4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D:\FSOFT\CPP\GIAO%20TRINH\ONLINE\BTCB\Slides\Demo\VIDEO\Lecture4.3.mp4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D:\FSOFT\CPP\GIAO%20TRINH\ONLINE\BTCB\Slides\Demo\VIDEO\Lecture4.1.mp4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12731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chemeClr val="bg1"/>
                </a:solidFill>
              </a:rPr>
              <a:t>Lecture 3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Pointers</a:t>
            </a:r>
          </a:p>
        </p:txBody>
      </p:sp>
      <p:pic>
        <p:nvPicPr>
          <p:cNvPr id="5" name="Picture 2" descr="Z:\Trangdof\thang7\template 48\nex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3581400"/>
            <a:ext cx="423862" cy="4238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543800" y="360690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685800" y="1219200"/>
          <a:ext cx="79248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4" imgW="4839375" imgH="1095528" progId="PBrush">
                  <p:embed/>
                </p:oleObj>
              </mc:Choice>
              <mc:Fallback>
                <p:oleObj name="Bitmap Image" r:id="rId4" imgW="4839375" imgH="1095528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7924800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387350" y="3581400"/>
            <a:ext cx="8375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/>
              <a:t>Each time a pointer is incremented, it points to the memory location of the next element of its base type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352425" y="4419600"/>
            <a:ext cx="871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/>
              <a:t>Each time it is decremented it points to the location of the previous element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357188" y="5257800"/>
            <a:ext cx="8482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/>
              <a:t>All other pointers will increase or decrease depending on the length of the data type they are pointing 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4-Pointer arithmetic-2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Two pointers can be compared in a relational expression provided both the pointers  are pointing to variables of the same type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4407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Consider that ptr_a and ptr_b are 2 pointer variables, which point to data elements a and b. In this case the following comparisons are  possible: 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368300" y="3276600"/>
          <a:ext cx="84709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4" imgW="5714286" imgH="1895238" progId="PBrush">
                  <p:embed/>
                </p:oleObj>
              </mc:Choice>
              <mc:Fallback>
                <p:oleObj name="Bitmap Image" r:id="rId4" imgW="5714286" imgH="1895238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3276600"/>
                        <a:ext cx="84709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85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5-Pointer comparisons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38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chemeClr val="folHlink"/>
              </a:buClr>
            </a:pPr>
            <a:r>
              <a:rPr lang="en-US" sz="2400"/>
              <a:t>	The address of an array element can be expressed in two ways 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723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rgbClr val="008000"/>
              </a:buClr>
              <a:buFontTx/>
              <a:buChar char="•"/>
            </a:pPr>
            <a:r>
              <a:rPr lang="en-US" sz="2400" dirty="0"/>
              <a:t>By writing the actual array element </a:t>
            </a:r>
            <a:r>
              <a:rPr lang="en-US" sz="2400" dirty="0" smtClean="0"/>
              <a:t>preceded by </a:t>
            </a:r>
            <a:r>
              <a:rPr lang="en-US" sz="2400" dirty="0"/>
              <a:t>the ampersand sign (&amp;)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rgbClr val="008000"/>
              </a:buClr>
              <a:buFontTx/>
              <a:buChar char="•"/>
            </a:pPr>
            <a:r>
              <a:rPr lang="en-US" sz="2400" dirty="0"/>
              <a:t>By writing an expression in which the subscript is added to the array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6-Pointer &amp; Single Dimensional Arrays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85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6-Pointer &amp; Single Dimensional Arrays-demo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Lecture4.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66800" y="1219200"/>
            <a:ext cx="70104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10"/>
          <p:cNvSpPr txBox="1">
            <a:spLocks noChangeArrowheads="1"/>
          </p:cNvSpPr>
          <p:nvPr/>
        </p:nvSpPr>
        <p:spPr bwMode="auto">
          <a:xfrm>
            <a:off x="304800" y="1447800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/>
              <a:t>A two-dimensional array can be defined as a pointer to a group of </a:t>
            </a:r>
            <a:r>
              <a:rPr lang="en-US" sz="2400" dirty="0" smtClean="0"/>
              <a:t>contiguous </a:t>
            </a:r>
            <a:r>
              <a:rPr lang="en-US" sz="2400" dirty="0"/>
              <a:t>one-dimensional arrays</a:t>
            </a:r>
          </a:p>
        </p:txBody>
      </p:sp>
      <p:sp>
        <p:nvSpPr>
          <p:cNvPr id="28676" name="Text Box 11"/>
          <p:cNvSpPr txBox="1">
            <a:spLocks noChangeArrowheads="1"/>
          </p:cNvSpPr>
          <p:nvPr/>
        </p:nvSpPr>
        <p:spPr bwMode="auto">
          <a:xfrm>
            <a:off x="304800" y="2514600"/>
            <a:ext cx="787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/>
              <a:t> A two-dimensional array declaration can be written as :</a:t>
            </a:r>
          </a:p>
        </p:txBody>
      </p: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3429000" y="3962400"/>
            <a:ext cx="150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instead of</a:t>
            </a:r>
          </a:p>
        </p:txBody>
      </p:sp>
      <p:sp>
        <p:nvSpPr>
          <p:cNvPr id="28678" name="Rectangle 15"/>
          <p:cNvSpPr>
            <a:spLocks noChangeArrowheads="1"/>
          </p:cNvSpPr>
          <p:nvPr/>
        </p:nvSpPr>
        <p:spPr bwMode="auto">
          <a:xfrm>
            <a:off x="685800" y="3168650"/>
            <a:ext cx="645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hlink"/>
                </a:solidFill>
              </a:rPr>
              <a:t>data_type  (*ptr_var) [expr 2];</a:t>
            </a:r>
          </a:p>
        </p:txBody>
      </p:sp>
      <p:sp>
        <p:nvSpPr>
          <p:cNvPr id="28679" name="Rectangle 16"/>
          <p:cNvSpPr>
            <a:spLocks noChangeArrowheads="1"/>
          </p:cNvSpPr>
          <p:nvPr/>
        </p:nvSpPr>
        <p:spPr bwMode="auto">
          <a:xfrm>
            <a:off x="592138" y="4648200"/>
            <a:ext cx="7577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hlink"/>
                </a:solidFill>
              </a:rPr>
              <a:t>data_type ptr_var [expr1] [expr 2];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5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7-Pointer &amp; Multi Dimensional Arrays-1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85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7-Pointer &amp; Multi Dimensional Arrays-2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Lecture4.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66800" y="1200150"/>
            <a:ext cx="6858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7"/>
          <p:cNvSpPr>
            <a:spLocks noGrp="1"/>
          </p:cNvSpPr>
          <p:nvPr>
            <p:ph idx="4294967295"/>
          </p:nvPr>
        </p:nvSpPr>
        <p:spPr>
          <a:xfrm>
            <a:off x="304800" y="1798637"/>
            <a:ext cx="8229600" cy="4906963"/>
          </a:xfrm>
        </p:spPr>
        <p:txBody>
          <a:bodyPr/>
          <a:lstStyle/>
          <a:p>
            <a:pPr marL="347663" indent="-347663" eaLnBrk="1" hangingPunct="1">
              <a:buClr>
                <a:schemeClr val="tx2"/>
              </a:buClr>
              <a:buSzPct val="125000"/>
              <a:buBlip>
                <a:blip r:embed="rId3"/>
              </a:buBlip>
            </a:pPr>
            <a:r>
              <a:rPr lang="en-US" sz="2800" dirty="0" smtClean="0"/>
              <a:t>Address is the entry point of the function </a:t>
            </a:r>
          </a:p>
          <a:p>
            <a:pPr marL="347663" indent="-347663" eaLnBrk="1" hangingPunct="1">
              <a:buClr>
                <a:schemeClr val="tx2"/>
              </a:buClr>
              <a:buSzPct val="125000"/>
              <a:buBlip>
                <a:blip r:embed="rId3"/>
              </a:buBlip>
            </a:pPr>
            <a:r>
              <a:rPr lang="en-US" sz="2800" dirty="0" smtClean="0"/>
              <a:t>Function has a physical location in memory that can be assigned to a pointer</a:t>
            </a:r>
          </a:p>
          <a:p>
            <a:pPr marL="347663" indent="-347663" eaLnBrk="1" hangingPunct="1">
              <a:buBlip>
                <a:blip r:embed="rId3"/>
              </a:buBlip>
            </a:pPr>
            <a:r>
              <a:rPr lang="en-US" sz="2800" dirty="0" smtClean="0"/>
              <a:t>By using function pointers, a function can be sent as a parameter to another function.</a:t>
            </a:r>
          </a:p>
          <a:p>
            <a:pPr marL="347663" indent="-347663" eaLnBrk="1" hangingPunct="1">
              <a:buBlip>
                <a:blip r:embed="rId3"/>
              </a:buBlip>
            </a:pPr>
            <a:r>
              <a:rPr lang="en-US" sz="2800" dirty="0" smtClean="0"/>
              <a:t>This feature enables the C program to load function dynamically at runtime.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8-Function Pointers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706" y="1555750"/>
            <a:ext cx="8915400" cy="4616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/* Quick sort example */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#include &lt;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stdio.h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#include &lt;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stdlib.h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compare (const void * a, const void * b);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main ()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values[] = { 2, 5, -10, 1000, 19, 32, 325, 2000, 0, 1 };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n;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qsort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(values, 10,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sizeof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), compare);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for (n=0; n&lt;10; n++)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("%d ",values[n]);   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return 0;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compare (const void * a, const void * b)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return ( *(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*)a - *(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*)b 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4391025"/>
            <a:ext cx="3857625" cy="1171575"/>
            <a:chOff x="5286375" y="4876800"/>
            <a:chExt cx="3857625" cy="117157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7924800" y="4876800"/>
              <a:ext cx="1219200" cy="3381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Output </a:t>
              </a:r>
            </a:p>
          </p:txBody>
        </p:sp>
        <p:pic>
          <p:nvPicPr>
            <p:cNvPr id="43014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6375" y="5181600"/>
              <a:ext cx="38576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0" y="685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8-Function Pointers - Example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85800" y="1524000"/>
            <a:ext cx="398506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Blip>
                <a:blip r:embed="rId3"/>
              </a:buBlip>
            </a:pPr>
            <a:r>
              <a:rPr lang="en-US" sz="2800" dirty="0"/>
              <a:t> </a:t>
            </a:r>
            <a:r>
              <a:rPr lang="en-US" sz="2800" dirty="0" smtClean="0"/>
              <a:t>Conditional statement</a:t>
            </a:r>
          </a:p>
          <a:p>
            <a:pPr>
              <a:buClr>
                <a:schemeClr val="folHlink"/>
              </a:buClr>
              <a:buBlip>
                <a:blip r:embed="rId3"/>
              </a:buBlip>
            </a:pPr>
            <a:endParaRPr lang="en-US" sz="2800" dirty="0"/>
          </a:p>
          <a:p>
            <a:pPr>
              <a:buClr>
                <a:schemeClr val="folHlink"/>
              </a:buClr>
              <a:buBlip>
                <a:blip r:embed="rId3"/>
              </a:buBlip>
            </a:pPr>
            <a:r>
              <a:rPr lang="en-US" sz="2800" dirty="0"/>
              <a:t> Switch </a:t>
            </a:r>
            <a:r>
              <a:rPr lang="en-US" sz="2800" dirty="0" smtClean="0"/>
              <a:t>statement</a:t>
            </a:r>
          </a:p>
          <a:p>
            <a:pPr>
              <a:buClr>
                <a:schemeClr val="folHlink"/>
              </a:buClr>
              <a:buBlip>
                <a:blip r:embed="rId3"/>
              </a:buBlip>
            </a:pPr>
            <a:endParaRPr lang="en-US" sz="2800" dirty="0"/>
          </a:p>
          <a:p>
            <a:pPr>
              <a:buClr>
                <a:schemeClr val="folHlink"/>
              </a:buClr>
              <a:buBlip>
                <a:blip r:embed="rId3"/>
              </a:buBlip>
            </a:pPr>
            <a:r>
              <a:rPr lang="en-US" sz="2800" dirty="0"/>
              <a:t> Looping </a:t>
            </a:r>
            <a:r>
              <a:rPr lang="en-US" sz="2800" dirty="0" smtClean="0"/>
              <a:t>statement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0" y="1600200"/>
            <a:ext cx="6019800" cy="3429000"/>
            <a:chOff x="1524000" y="1600200"/>
            <a:chExt cx="6019800" cy="3429000"/>
          </a:xfrm>
        </p:grpSpPr>
        <p:sp>
          <p:nvSpPr>
            <p:cNvPr id="5" name="Isosceles Triangle 4"/>
            <p:cNvSpPr/>
            <p:nvPr/>
          </p:nvSpPr>
          <p:spPr>
            <a:xfrm rot="10800000">
              <a:off x="4267201" y="4191000"/>
              <a:ext cx="762000" cy="8382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1600200"/>
              <a:ext cx="6019800" cy="2667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038600" y="5181600"/>
            <a:ext cx="1219200" cy="381000"/>
          </a:xfrm>
          <a:prstGeom prst="roundRect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414" y="2942272"/>
            <a:ext cx="6286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You have completed "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3"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course.</a:t>
            </a:r>
          </a:p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Click EXIT button to exit course and discover the next Lecture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Lecture 4 - Memory Management ".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18960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D9203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400" b="1" dirty="0">
              <a:solidFill>
                <a:srgbClr val="FD920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2170" y="518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371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the lecture, attendees will be able to: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981200"/>
            <a:ext cx="9448800" cy="533400"/>
            <a:chOff x="0" y="1981200"/>
            <a:chExt cx="9448800" cy="533400"/>
          </a:xfrm>
        </p:grpSpPr>
        <p:sp>
          <p:nvSpPr>
            <p:cNvPr id="8" name="Rectangle 7"/>
            <p:cNvSpPr/>
            <p:nvPr/>
          </p:nvSpPr>
          <p:spPr>
            <a:xfrm>
              <a:off x="0" y="1981200"/>
              <a:ext cx="9144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2057400"/>
              <a:ext cx="883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Understand 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and 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use 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Pointer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3071810"/>
            <a:ext cx="914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89035" y="2149365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293797" y="3244747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517239"/>
            <a:ext cx="9144000" cy="554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25908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Pointer with Arrays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289034" y="2682766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310509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Understand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Function pointer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708150"/>
            <a:ext cx="8305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>
              <a:spcBef>
                <a:spcPct val="25000"/>
              </a:spcBef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Explain what a pointer is and where it is used</a:t>
            </a:r>
          </a:p>
          <a:p>
            <a:pPr marL="223838" indent="-223838">
              <a:spcBef>
                <a:spcPct val="25000"/>
              </a:spcBef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Explain how to use pointer variables and pointer operators</a:t>
            </a:r>
          </a:p>
          <a:p>
            <a:pPr marL="223838" indent="-223838">
              <a:spcBef>
                <a:spcPct val="25000"/>
              </a:spcBef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Assign values to pointers</a:t>
            </a:r>
          </a:p>
          <a:p>
            <a:pPr marL="223838" indent="-223838">
              <a:spcBef>
                <a:spcPct val="25000"/>
              </a:spcBef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Explain pointer arithmetic</a:t>
            </a:r>
          </a:p>
          <a:p>
            <a:pPr marL="223838" indent="-223838">
              <a:spcBef>
                <a:spcPct val="25000"/>
              </a:spcBef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Explain pointer comparisons</a:t>
            </a:r>
          </a:p>
          <a:p>
            <a:pPr marL="223838" indent="-223838">
              <a:spcBef>
                <a:spcPct val="25000"/>
              </a:spcBef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Explain pointers and single dimensional arrays</a:t>
            </a:r>
          </a:p>
          <a:p>
            <a:pPr marL="223838" indent="-223838">
              <a:spcBef>
                <a:spcPct val="25000"/>
              </a:spcBef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Explain </a:t>
            </a:r>
            <a:r>
              <a:rPr lang="en-US" sz="2400" dirty="0" smtClean="0"/>
              <a:t>pointer </a:t>
            </a:r>
            <a:r>
              <a:rPr lang="en-US" sz="2400" dirty="0"/>
              <a:t>and multidimensional arrays</a:t>
            </a:r>
          </a:p>
          <a:p>
            <a:pPr marL="223838" indent="-223838">
              <a:spcBef>
                <a:spcPct val="25000"/>
              </a:spcBef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 smtClean="0"/>
              <a:t>Explain </a:t>
            </a:r>
            <a:r>
              <a:rPr lang="en-US" sz="2400" dirty="0"/>
              <a:t>function pointers</a:t>
            </a:r>
          </a:p>
          <a:p>
            <a:pPr marL="223838" indent="-223838">
              <a:spcBef>
                <a:spcPct val="25000"/>
              </a:spcBef>
              <a:buClr>
                <a:schemeClr val="folHlink"/>
              </a:buClr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inter-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17" y="2133600"/>
            <a:ext cx="7104983" cy="2943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1-What is a pointer?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1385888"/>
            <a:ext cx="860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800"/>
              <a:t>Some situations where pointers can be used are -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2625" y="2065338"/>
            <a:ext cx="6785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>
                <a:solidFill>
                  <a:srgbClr val="FF66FF"/>
                </a:solidFill>
              </a:rPr>
              <a:t> </a:t>
            </a:r>
            <a:r>
              <a:rPr lang="en-US" sz="2400" dirty="0"/>
              <a:t>To return more than one value from a function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2625" y="2586038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To pass arrays and strings more conveniently from one function to another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82625" y="3471863"/>
            <a:ext cx="79587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3363" indent="-233363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To manipulate arrays easily by moving pointers to them</a:t>
            </a:r>
            <a:br>
              <a:rPr lang="en-US" sz="2400" dirty="0"/>
            </a:br>
            <a:r>
              <a:rPr lang="en-US" sz="2400" dirty="0"/>
              <a:t>instead of moving the arrays itself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82625" y="4359275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To allocate memory and access it </a:t>
            </a:r>
          </a:p>
          <a:p>
            <a:pPr marL="233363" indent="-233363" eaLnBrk="1" hangingPunct="1">
              <a:buClr>
                <a:schemeClr val="folHlink"/>
              </a:buClr>
            </a:pPr>
            <a:r>
              <a:rPr lang="en-US" sz="2400" dirty="0"/>
              <a:t>  (Direct Memory Allocation)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5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1-What are pointers used for?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/>
              <a:t>A pointer declaration consists of a base type and a variable  name preceded by an </a:t>
            </a:r>
            <a:r>
              <a:rPr lang="en-US" sz="2400" b="1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914400" y="2819400"/>
            <a:ext cx="492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/>
              <a:t> General declaration syntax is :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914400" y="4114800"/>
            <a:ext cx="2287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dirty="0"/>
              <a:t>For Example:</a:t>
            </a: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3352800" y="3327400"/>
            <a:ext cx="3205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  <a:latin typeface="Courier New" pitchFamily="49" charset="0"/>
              </a:rPr>
              <a:t>type *name;</a:t>
            </a: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3368675" y="4546600"/>
            <a:ext cx="26805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sz="36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3600" b="1" dirty="0" smtClean="0">
                <a:solidFill>
                  <a:schemeClr val="hlink"/>
                </a:solidFill>
                <a:latin typeface="Courier New" pitchFamily="49" charset="0"/>
              </a:rPr>
              <a:t>*</a:t>
            </a:r>
            <a:r>
              <a:rPr lang="en-US" sz="3600" b="1" dirty="0" err="1" smtClean="0">
                <a:solidFill>
                  <a:schemeClr val="hlink"/>
                </a:solidFill>
                <a:latin typeface="Courier New" pitchFamily="49" charset="0"/>
              </a:rPr>
              <a:t>ptr</a:t>
            </a:r>
            <a:r>
              <a:rPr lang="en-US" sz="3600" b="1" dirty="0" smtClean="0">
                <a:solidFill>
                  <a:schemeClr val="hlink"/>
                </a:solidFill>
                <a:latin typeface="Courier New" pitchFamily="49" charset="0"/>
              </a:rPr>
              <a:t>;</a:t>
            </a:r>
            <a:endParaRPr lang="en-US" sz="36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85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2-Pointers variables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416050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 There are 2 special operators which are used with  pointers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304800" y="255905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The &amp; operator is a unary operator and it returns the memory address of the operand</a:t>
            </a:r>
          </a:p>
        </p:txBody>
      </p:sp>
      <p:sp>
        <p:nvSpPr>
          <p:cNvPr id="23557" name="Text Box 10"/>
          <p:cNvSpPr txBox="1">
            <a:spLocks noChangeArrowheads="1"/>
          </p:cNvSpPr>
          <p:nvPr/>
        </p:nvSpPr>
        <p:spPr bwMode="auto">
          <a:xfrm>
            <a:off x="381000" y="4006850"/>
            <a:ext cx="8501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The second operator </a:t>
            </a:r>
            <a:r>
              <a:rPr lang="en-US" sz="2400" dirty="0">
                <a:solidFill>
                  <a:schemeClr val="hlink"/>
                </a:solidFill>
              </a:rPr>
              <a:t>*</a:t>
            </a:r>
            <a:r>
              <a:rPr lang="en-US" sz="2400" dirty="0"/>
              <a:t> is the complement of </a:t>
            </a:r>
            <a:r>
              <a:rPr lang="en-US" sz="2400" dirty="0">
                <a:solidFill>
                  <a:schemeClr val="hlink"/>
                </a:solidFill>
              </a:rPr>
              <a:t>&amp;</a:t>
            </a:r>
            <a:r>
              <a:rPr lang="en-US" sz="2400" dirty="0"/>
              <a:t>. It is a unary operator and returns the value contained in the memory location pointed to by the pointer variable’s value</a:t>
            </a:r>
          </a:p>
        </p:txBody>
      </p:sp>
      <p:sp>
        <p:nvSpPr>
          <p:cNvPr id="23558" name="Text Box 14"/>
          <p:cNvSpPr txBox="1">
            <a:spLocks noChangeArrowheads="1"/>
          </p:cNvSpPr>
          <p:nvPr/>
        </p:nvSpPr>
        <p:spPr bwMode="auto">
          <a:xfrm>
            <a:off x="3641725" y="1930400"/>
            <a:ext cx="766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and</a:t>
            </a:r>
          </a:p>
        </p:txBody>
      </p:sp>
      <p:sp>
        <p:nvSpPr>
          <p:cNvPr id="23559" name="Rectangle 15"/>
          <p:cNvSpPr>
            <a:spLocks noChangeArrowheads="1"/>
          </p:cNvSpPr>
          <p:nvPr/>
        </p:nvSpPr>
        <p:spPr bwMode="auto">
          <a:xfrm>
            <a:off x="2819400" y="1841500"/>
            <a:ext cx="541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&amp;</a:t>
            </a:r>
          </a:p>
        </p:txBody>
      </p:sp>
      <p:sp>
        <p:nvSpPr>
          <p:cNvPr id="23560" name="Rectangle 16"/>
          <p:cNvSpPr>
            <a:spLocks noChangeArrowheads="1"/>
          </p:cNvSpPr>
          <p:nvPr/>
        </p:nvSpPr>
        <p:spPr bwMode="auto">
          <a:xfrm>
            <a:off x="4643438" y="1993900"/>
            <a:ext cx="474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23561" name="Rectangle 17"/>
          <p:cNvSpPr>
            <a:spLocks noChangeArrowheads="1"/>
          </p:cNvSpPr>
          <p:nvPr/>
        </p:nvSpPr>
        <p:spPr bwMode="auto">
          <a:xfrm>
            <a:off x="2590800" y="3259138"/>
            <a:ext cx="3081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hlink"/>
                </a:solidFill>
              </a:rPr>
              <a:t>ptr</a:t>
            </a:r>
            <a:r>
              <a:rPr lang="en-US" sz="3600" b="1" dirty="0" smtClean="0">
                <a:solidFill>
                  <a:schemeClr val="hlink"/>
                </a:solidFill>
              </a:rPr>
              <a:t> = </a:t>
            </a:r>
            <a:r>
              <a:rPr lang="en-US" sz="3600" b="1" dirty="0">
                <a:solidFill>
                  <a:schemeClr val="hlink"/>
                </a:solidFill>
              </a:rPr>
              <a:t>&amp;var1;</a:t>
            </a:r>
          </a:p>
        </p:txBody>
      </p:sp>
      <p:sp>
        <p:nvSpPr>
          <p:cNvPr id="23562" name="Rectangle 18"/>
          <p:cNvSpPr>
            <a:spLocks noChangeArrowheads="1"/>
          </p:cNvSpPr>
          <p:nvPr/>
        </p:nvSpPr>
        <p:spPr bwMode="auto">
          <a:xfrm>
            <a:off x="2667000" y="5149850"/>
            <a:ext cx="31742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hlink"/>
                </a:solidFill>
              </a:rPr>
              <a:t>temp = </a:t>
            </a:r>
            <a:r>
              <a:rPr lang="en-US" sz="3600" b="1" dirty="0" smtClean="0">
                <a:solidFill>
                  <a:schemeClr val="hlink"/>
                </a:solidFill>
              </a:rPr>
              <a:t>*</a:t>
            </a:r>
            <a:r>
              <a:rPr lang="en-US" sz="3600" b="1" dirty="0" err="1" smtClean="0">
                <a:solidFill>
                  <a:schemeClr val="hlink"/>
                </a:solidFill>
              </a:rPr>
              <a:t>ptr</a:t>
            </a:r>
            <a:r>
              <a:rPr lang="en-US" sz="3600" b="1" dirty="0" smtClean="0">
                <a:solidFill>
                  <a:schemeClr val="hlink"/>
                </a:solidFill>
              </a:rPr>
              <a:t>;</a:t>
            </a:r>
            <a:endParaRPr lang="en-US" sz="3600" b="1" dirty="0">
              <a:solidFill>
                <a:schemeClr val="hlin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85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2-Pointers operators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85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3-Pointers demo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Lecture4.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17600" y="1162050"/>
            <a:ext cx="7188200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chemeClr val="folHlink"/>
              </a:buClr>
              <a:buBlip>
                <a:blip r:embed="rId4"/>
              </a:buBlip>
            </a:pPr>
            <a:r>
              <a:rPr lang="en-US" sz="2400" dirty="0"/>
              <a:t>Addition and subtraction are the only operations that can be performed on pointers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819400" y="2217738"/>
          <a:ext cx="3690938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5" imgW="1590897" imgH="724001" progId="PBrush">
                  <p:embed/>
                </p:oleObj>
              </mc:Choice>
              <mc:Fallback>
                <p:oleObj name="Bitmap Image" r:id="rId5" imgW="1590897" imgH="724001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17738"/>
                        <a:ext cx="3690938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457200" y="3605213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chemeClr val="folHlink"/>
              </a:buClr>
              <a:buBlip>
                <a:blip r:embed="rId4"/>
              </a:buBlip>
            </a:pPr>
            <a:r>
              <a:rPr lang="en-US" sz="2400" dirty="0"/>
              <a:t>Let us assume that </a:t>
            </a:r>
            <a:r>
              <a:rPr lang="en-US" sz="2400" b="1" dirty="0" err="1"/>
              <a:t>var</a:t>
            </a:r>
            <a:r>
              <a:rPr lang="en-US" sz="2400" dirty="0"/>
              <a:t> is stored at the address </a:t>
            </a:r>
            <a:r>
              <a:rPr lang="en-US" sz="2400" b="1" dirty="0"/>
              <a:t>1000</a:t>
            </a:r>
            <a:endParaRPr lang="en-US" sz="2400" dirty="0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457200" y="4535488"/>
            <a:ext cx="8305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6550" indent="-336550" eaLnBrk="1" hangingPunct="1">
              <a:buClr>
                <a:schemeClr val="folHlink"/>
              </a:buClr>
              <a:buBlip>
                <a:blip r:embed="rId4"/>
              </a:buBlip>
            </a:pPr>
            <a:r>
              <a:rPr lang="en-US" sz="2400" dirty="0"/>
              <a:t>Then </a:t>
            </a:r>
            <a:r>
              <a:rPr lang="en-US" sz="2400" dirty="0" err="1"/>
              <a:t>ptr_var</a:t>
            </a:r>
            <a:r>
              <a:rPr lang="en-US" sz="2400" dirty="0"/>
              <a:t> has the value 1000 stored in it. Since integers are 2   bytes long, after the expression “</a:t>
            </a:r>
            <a:r>
              <a:rPr lang="en-US" sz="2400" dirty="0" err="1"/>
              <a:t>ptr_var</a:t>
            </a:r>
            <a:r>
              <a:rPr lang="en-US" sz="2400" dirty="0"/>
              <a:t>++;” </a:t>
            </a:r>
            <a:r>
              <a:rPr lang="en-US" sz="2400" dirty="0" err="1"/>
              <a:t>ptr_var</a:t>
            </a:r>
            <a:r>
              <a:rPr lang="en-US" sz="2400" dirty="0"/>
              <a:t> will have the   value as 1002 and not 1001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4-Pointer arithmetic-1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Words>4785</Words>
  <Application>Microsoft Office PowerPoint</Application>
  <PresentationFormat>On-screen Show (4:3)</PresentationFormat>
  <Paragraphs>222</Paragraphs>
  <Slides>19</Slides>
  <Notes>19</Notes>
  <HiddenSlides>0</HiddenSlides>
  <MMClips>3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Template_Training Slide</vt:lpstr>
      <vt:lpstr>3_Template_Slide</vt:lpstr>
      <vt:lpstr>Bitmap Image</vt:lpstr>
      <vt:lpstr>Lecture 3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Shindore</dc:creator>
  <cp:lastModifiedBy>Le Thi Quynh Trang (FHO.FWA)</cp:lastModifiedBy>
  <cp:revision>441</cp:revision>
  <dcterms:created xsi:type="dcterms:W3CDTF">2001-05-28T07:28:21Z</dcterms:created>
  <dcterms:modified xsi:type="dcterms:W3CDTF">2014-12-03T03:52:53Z</dcterms:modified>
</cp:coreProperties>
</file>