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4"/>
    <p:sldMasterId id="2147483737" r:id="rId5"/>
  </p:sldMasterIdLst>
  <p:notesMasterIdLst>
    <p:notesMasterId r:id="rId35"/>
  </p:notesMasterIdLst>
  <p:handoutMasterIdLst>
    <p:handoutMasterId r:id="rId36"/>
  </p:handoutMasterIdLst>
  <p:sldIdLst>
    <p:sldId id="275" r:id="rId6"/>
    <p:sldId id="429" r:id="rId7"/>
    <p:sldId id="456" r:id="rId8"/>
    <p:sldId id="430" r:id="rId9"/>
    <p:sldId id="431" r:id="rId10"/>
    <p:sldId id="432" r:id="rId11"/>
    <p:sldId id="433" r:id="rId12"/>
    <p:sldId id="435" r:id="rId13"/>
    <p:sldId id="434" r:id="rId14"/>
    <p:sldId id="436" r:id="rId15"/>
    <p:sldId id="437" r:id="rId16"/>
    <p:sldId id="448" r:id="rId17"/>
    <p:sldId id="438" r:id="rId18"/>
    <p:sldId id="452" r:id="rId19"/>
    <p:sldId id="453" r:id="rId20"/>
    <p:sldId id="439" r:id="rId21"/>
    <p:sldId id="454" r:id="rId22"/>
    <p:sldId id="455" r:id="rId23"/>
    <p:sldId id="440" r:id="rId24"/>
    <p:sldId id="450" r:id="rId25"/>
    <p:sldId id="451" r:id="rId26"/>
    <p:sldId id="441" r:id="rId27"/>
    <p:sldId id="442" r:id="rId28"/>
    <p:sldId id="444" r:id="rId29"/>
    <p:sldId id="445" r:id="rId30"/>
    <p:sldId id="446" r:id="rId31"/>
    <p:sldId id="447" r:id="rId32"/>
    <p:sldId id="264" r:id="rId33"/>
    <p:sldId id="457" r:id="rId34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3300"/>
    <a:srgbClr val="9999FF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6" autoAdjust="0"/>
    <p:restoredTop sz="55833" autoAdjust="0"/>
  </p:normalViewPr>
  <p:slideViewPr>
    <p:cSldViewPr>
      <p:cViewPr>
        <p:scale>
          <a:sx n="63" d="100"/>
          <a:sy n="63" d="100"/>
        </p:scale>
        <p:origin x="-1386" y="-72"/>
      </p:cViewPr>
      <p:guideLst>
        <p:guide orient="horz" pos="7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0338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957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0338" y="8829675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fld id="{D699AE91-80A6-40B8-BC56-57F947FF2D0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7900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925" y="0"/>
            <a:ext cx="3038475" cy="4651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6425"/>
            <a:ext cx="5140325" cy="4183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defTabSz="931863"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925" y="8831263"/>
            <a:ext cx="30384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defTabSz="931863" eaLnBrk="0" hangingPunct="0">
              <a:defRPr kumimoji="0" sz="1200">
                <a:cs typeface="+mn-cs"/>
              </a:defRPr>
            </a:lvl1pPr>
          </a:lstStyle>
          <a:p>
            <a:pPr>
              <a:defRPr/>
            </a:pPr>
            <a:fld id="{72237BF3-A787-4B83-A4E8-10F1CEA7163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396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F9DF08B-6480-47FB-8804-F89117F071E4}" type="slidenum">
              <a:rPr lang="en-US" smtClean="0"/>
              <a:pPr>
                <a:defRPr/>
              </a:pPr>
              <a:t>1</a:t>
            </a:fld>
            <a:endParaRPr lang="en-US" smtClean="0"/>
          </a:p>
        </p:txBody>
      </p:sp>
      <p:sp>
        <p:nvSpPr>
          <p:cNvPr id="3481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biệt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C++,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giúp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stdlib.h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alloc.h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dirty="0" err="1" smtClean="0"/>
              <a:t>malloc</a:t>
            </a:r>
            <a:r>
              <a:rPr lang="en-US" dirty="0" smtClean="0"/>
              <a:t>: </a:t>
            </a:r>
            <a:r>
              <a:rPr lang="en-US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calloc</a:t>
            </a:r>
            <a:r>
              <a:rPr lang="en-US" dirty="0" smtClean="0"/>
              <a:t>: </a:t>
            </a:r>
            <a:r>
              <a:rPr lang="en-US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cũng</a:t>
            </a:r>
            <a:r>
              <a:rPr lang="en-US" baseline="0" dirty="0" smtClean="0"/>
              <a:t> </a:t>
            </a:r>
            <a:r>
              <a:rPr lang="en-US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0.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dirty="0" err="1" smtClean="0"/>
              <a:t>realloc</a:t>
            </a:r>
            <a:r>
              <a:rPr lang="en-US" dirty="0" smtClean="0"/>
              <a:t>: </a:t>
            </a:r>
            <a:r>
              <a:rPr lang="en-US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calloc</a:t>
            </a:r>
            <a:r>
              <a:rPr lang="en-US" baseline="0" dirty="0" smtClean="0"/>
              <a:t>.</a:t>
            </a:r>
            <a:endParaRPr lang="en-US" dirty="0" smtClean="0"/>
          </a:p>
          <a:p>
            <a:pPr>
              <a:spcBef>
                <a:spcPct val="0"/>
              </a:spcBef>
            </a:pPr>
            <a:r>
              <a:rPr lang="en-US" baseline="0" dirty="0" smtClean="0"/>
              <a:t>free: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free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[bay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]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kỹ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endParaRPr lang="en-US" baseline="0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379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DB2ED7E-44DC-4B4C-82ED-D56784F5FA9C}" type="slidenum">
              <a:rPr lang="en-US" smtClean="0"/>
              <a:pPr>
                <a:defRPr/>
              </a:pPr>
              <a:t>10</a:t>
            </a:fld>
            <a:endParaRPr 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: </a:t>
            </a:r>
            <a:r>
              <a:rPr lang="en-US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HEAP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Trong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10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10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5D6FE-EA73-42E2-A3B6-62D42430B5FC}" type="slidenum">
              <a:rPr lang="en-US" smtClean="0"/>
              <a:pPr>
                <a:defRPr/>
              </a:pPr>
              <a:t>11</a:t>
            </a:fld>
            <a:endParaRPr lang="en-US" smtClean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,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yêu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n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p.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[1] 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p = 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*)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(n*</a:t>
            </a:r>
            <a:r>
              <a:rPr lang="en-US" baseline="0" dirty="0" err="1" smtClean="0"/>
              <a:t>sizeof</a:t>
            </a:r>
            <a:r>
              <a:rPr lang="en-US" baseline="0" dirty="0" smtClean="0"/>
              <a:t>(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));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[2] </a:t>
            </a:r>
            <a:r>
              <a:rPr lang="en-US" baseline="0" dirty="0" err="1" smtClean="0"/>
              <a:t>bỏ</a:t>
            </a:r>
            <a:r>
              <a:rPr lang="en-US" baseline="0" dirty="0" smtClean="0"/>
              <a:t> highlight 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[3] 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scanf</a:t>
            </a:r>
            <a:r>
              <a:rPr lang="en-US" baseline="0" dirty="0" smtClean="0"/>
              <a:t>()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bắt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p,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scanf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[4] highlight </a:t>
            </a:r>
            <a:r>
              <a:rPr lang="en-US" baseline="0" dirty="0" err="1" smtClean="0"/>
              <a:t>khối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for </a:t>
            </a:r>
            <a:r>
              <a:rPr lang="en-US" baseline="0" dirty="0" err="1" smtClean="0"/>
              <a:t>lồng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Vòng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lặp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sánh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*,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F95D6FE-EA73-42E2-A3B6-62D42430B5FC}" type="slidenum">
              <a:rPr lang="en-US" smtClean="0"/>
              <a:pPr>
                <a:defRPr/>
              </a:pPr>
              <a:t>12</a:t>
            </a:fld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calloc</a:t>
            </a:r>
            <a:r>
              <a:rPr lang="en-US" baseline="0" dirty="0" smtClean="0"/>
              <a:t>: </a:t>
            </a:r>
            <a:r>
              <a:rPr lang="en-US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HEAP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size.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0,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0.</a:t>
            </a:r>
            <a:endParaRPr lang="en-US" dirty="0" smtClean="0"/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Trong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10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mỗi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10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A2043-D39B-453D-9FE9-E2679249C1BF}" type="slidenum">
              <a:rPr lang="en-US" smtClean="0"/>
              <a:pPr>
                <a:defRPr/>
              </a:pPr>
              <a:t>13</a:t>
            </a:fld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calloc</a:t>
            </a:r>
            <a:r>
              <a:rPr lang="en-US" baseline="0" dirty="0" smtClean="0"/>
              <a:t>,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2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calloc1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calloc2,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2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float.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calloc1,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calloc2,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A2043-D39B-453D-9FE9-E2679249C1BF}" type="slidenum">
              <a:rPr lang="en-US" smtClean="0"/>
              <a:pPr>
                <a:defRPr/>
              </a:pPr>
              <a:t>14</a:t>
            </a:fld>
            <a:endParaRPr lang="en-US" smtClean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free.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[1]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console bay </a:t>
            </a:r>
            <a:r>
              <a:rPr lang="en-US" baseline="0" dirty="0" err="1" smtClean="0"/>
              <a:t>vào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so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DCA2043-D39B-453D-9FE9-E2679249C1BF}" type="slidenum">
              <a:rPr lang="en-US" smtClean="0"/>
              <a:pPr>
                <a:defRPr/>
              </a:pPr>
              <a:t>15</a:t>
            </a:fld>
            <a:endParaRPr lang="en-US" smtClean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: </a:t>
            </a:r>
            <a:r>
              <a:rPr lang="en-US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HEAP.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Trong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NULL,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Trong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= 0,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free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NULL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do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đủ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Trong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p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,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10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20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int.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B160-3EE7-4678-AAE9-FD9F59A7AB1B}" type="slidenum">
              <a:rPr lang="en-US" smtClean="0"/>
              <a:pPr>
                <a:defRPr/>
              </a:pPr>
              <a:t>16</a:t>
            </a:fld>
            <a:endParaRPr lang="en-US" smtClean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,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5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1, 2, 4, 8, 16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qua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*.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7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mục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ở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, 2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index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6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32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64.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B160-3EE7-4678-AAE9-FD9F59A7AB1B}" type="slidenum">
              <a:rPr lang="en-US" smtClean="0"/>
              <a:pPr>
                <a:defRPr/>
              </a:pPr>
              <a:t>17</a:t>
            </a:fld>
            <a:endParaRPr lang="en-US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,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hành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0,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Trong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“Not enough memory”.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[1]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console bay </a:t>
            </a:r>
            <a:r>
              <a:rPr lang="en-US" baseline="0" dirty="0" err="1" smtClean="0"/>
              <a:t>vào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endParaRPr lang="en-US" baseline="0" dirty="0" smtClean="0"/>
          </a:p>
          <a:p>
            <a:pPr>
              <a:spcBef>
                <a:spcPct val="0"/>
              </a:spcBef>
            </a:pPr>
            <a:endParaRPr lang="en-US" baseline="0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F98B160-3EE7-4678-AAE9-FD9F59A7AB1B}" type="slidenum">
              <a:rPr lang="en-US" smtClean="0"/>
              <a:pPr>
                <a:defRPr/>
              </a:pPr>
              <a:t>18</a:t>
            </a:fld>
            <a:endParaRPr lang="en-US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Hàm</a:t>
            </a:r>
            <a:r>
              <a:rPr lang="en-US" baseline="0" dirty="0" smtClean="0"/>
              <a:t> free,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calloc</a:t>
            </a:r>
            <a:r>
              <a:rPr lang="en-US" baseline="0" dirty="0" smtClean="0"/>
              <a:t>()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() 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Trong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truyền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NULL,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free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gì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p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free.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141DE19-7E53-4F40-A3E0-7F306149CF1D}" type="slidenum">
              <a:rPr lang="en-US" smtClean="0"/>
              <a:pPr>
                <a:defRPr/>
              </a:pPr>
              <a:t>19</a:t>
            </a:fld>
            <a:endParaRPr lang="en-US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:</a:t>
            </a:r>
            <a:endParaRPr lang="en-US" dirty="0" smtClean="0"/>
          </a:p>
          <a:p>
            <a:r>
              <a:rPr lang="vi-VN" dirty="0" smtClean="0"/>
              <a:t>- Hiểu và sử dụng </a:t>
            </a:r>
            <a:r>
              <a:rPr lang="en-US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endParaRPr lang="vi-VN" dirty="0" smtClean="0"/>
          </a:p>
          <a:p>
            <a:pPr>
              <a:buFontTx/>
              <a:buChar char="-"/>
            </a:pPr>
            <a:r>
              <a:rPr lang="en-US" dirty="0" smtClean="0"/>
              <a:t> </a:t>
            </a:r>
            <a:r>
              <a:rPr lang="en-US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endParaRPr lang="en-US" baseline="0" dirty="0" smtClean="0"/>
          </a:p>
          <a:p>
            <a:pPr>
              <a:buFontTx/>
              <a:buChar char="-"/>
            </a:pP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C</a:t>
            </a:r>
            <a:endParaRPr lang="en-US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A844-7733-4617-AEE1-2547EA991CEA}" type="slidenum">
              <a:rPr lang="en-US" smtClean="0"/>
              <a:pPr>
                <a:defRPr/>
              </a:pPr>
              <a:t>2</a:t>
            </a:fld>
            <a:endParaRPr lang="en-US" smtClean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Hàm</a:t>
            </a:r>
            <a:r>
              <a:rPr lang="en-US" baseline="0" dirty="0" smtClean="0"/>
              <a:t> free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</a:t>
            </a:r>
          </a:p>
          <a:p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,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number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,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ptr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.</a:t>
            </a:r>
          </a:p>
          <a:p>
            <a:r>
              <a:rPr lang="en-US" baseline="0" dirty="0" smtClean="0"/>
              <a:t>[1] 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*(</a:t>
            </a:r>
            <a:r>
              <a:rPr lang="en-US" baseline="0" dirty="0" err="1" smtClean="0"/>
              <a:t>ptr+i</a:t>
            </a:r>
            <a:r>
              <a:rPr lang="en-US" baseline="0" dirty="0" smtClean="0"/>
              <a:t>) =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;</a:t>
            </a:r>
          </a:p>
          <a:p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37BF3-A787-4B83-A4E8-10F1CEA71632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trở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từng</a:t>
            </a:r>
            <a:r>
              <a:rPr lang="en-US" baseline="0" dirty="0" smtClean="0"/>
              <a:t> number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free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.</a:t>
            </a:r>
          </a:p>
          <a:p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lỗi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xảy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0.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console [1]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bay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.</a:t>
            </a:r>
          </a:p>
          <a:p>
            <a:r>
              <a:rPr lang="en-US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72237BF3-A787-4B83-A4E8-10F1CEA71632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new,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calloc</a:t>
            </a:r>
            <a:r>
              <a:rPr lang="en-US" baseline="0" dirty="0" smtClean="0"/>
              <a:t>, new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hay </a:t>
            </a:r>
            <a:r>
              <a:rPr lang="en-US" baseline="0" dirty="0" err="1" smtClean="0"/>
              <a:t>calloc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Trong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void*,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Tuy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new,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().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họa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new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vẫn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endParaRPr lang="en-US" baseline="0" dirty="0" smtClean="0"/>
          </a:p>
        </p:txBody>
      </p:sp>
      <p:sp>
        <p:nvSpPr>
          <p:cNvPr id="3891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3C7F522-3126-4738-A0C7-1A1762031DEA}" type="slidenum">
              <a:rPr lang="en-US" smtClean="0"/>
              <a:pPr>
                <a:defRPr/>
              </a:pPr>
              <a:t>22</a:t>
            </a:fld>
            <a:endParaRPr lang="en-US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new,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delete 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ý,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tới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delete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1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vuông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bởi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tử</a:t>
            </a:r>
            <a:r>
              <a:rPr lang="en-US" baseline="0" dirty="0" smtClean="0"/>
              <a:t> new.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Ngoài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tại</a:t>
            </a:r>
            <a:r>
              <a:rPr lang="en-US" baseline="0" dirty="0" smtClean="0"/>
              <a:t> NULL hay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xóa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free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delete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malloc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calloc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realloc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phóng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free.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9F4B0CF-48A3-42F1-BD6C-E259062CEEE5}" type="slidenum">
              <a:rPr lang="en-US" smtClean="0"/>
              <a:pPr>
                <a:defRPr/>
              </a:pPr>
              <a:t>23</a:t>
            </a:fld>
            <a:endParaRPr lang="en-US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string.h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memset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bytes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copy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memmove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tin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string.h</a:t>
            </a:r>
            <a:endParaRPr lang="en-US" dirty="0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55F88AEC-AFD2-4E8F-8363-430D5B27C0E1}" type="slidenum">
              <a:rPr lang="en-US" smtClean="0"/>
              <a:pPr>
                <a:defRPr/>
              </a:pPr>
              <a:t>24</a:t>
            </a:fld>
            <a:endParaRPr lang="en-US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Trước</a:t>
            </a:r>
            <a:r>
              <a:rPr lang="en-US" dirty="0" smtClean="0"/>
              <a:t> </a:t>
            </a:r>
            <a:r>
              <a:rPr lang="en-US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memset</a:t>
            </a:r>
            <a:r>
              <a:rPr lang="en-US" baseline="0" dirty="0" smtClean="0"/>
              <a:t>,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count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c, (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nằm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miền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ascii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255)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Lưu</a:t>
            </a:r>
            <a:r>
              <a:rPr lang="en-US" baseline="0" dirty="0" smtClean="0"/>
              <a:t> ý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chỉ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char,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0.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p,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,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buffer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“Hello world”,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printf</a:t>
            </a:r>
            <a:r>
              <a:rPr lang="en-US" baseline="0" dirty="0" smtClean="0"/>
              <a:t>(),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memset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in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[1]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quản</a:t>
            </a:r>
            <a:r>
              <a:rPr lang="en-US" baseline="0" dirty="0" smtClean="0"/>
              <a:t> console bay </a:t>
            </a:r>
            <a:r>
              <a:rPr lang="en-US" baseline="0" dirty="0" err="1" smtClean="0"/>
              <a:t>vào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char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*</a:t>
            </a:r>
            <a:endParaRPr lang="en-US" dirty="0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856273E-4518-4398-9CE9-02E8550A054E}" type="slidenum">
              <a:rPr lang="en-US" smtClean="0"/>
              <a:pPr>
                <a:defRPr/>
              </a:pPr>
              <a:t>25</a:t>
            </a:fld>
            <a:endParaRPr lang="en-US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Lệnh</a:t>
            </a:r>
            <a:r>
              <a:rPr lang="en-US" dirty="0" smtClean="0"/>
              <a:t> </a:t>
            </a:r>
            <a:r>
              <a:rPr lang="en-US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copy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count byte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memorry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 memory.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Nếu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: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*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9.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copy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nhờ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 5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copy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baseline="0" dirty="0" smtClean="0"/>
              <a:t>[1]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console bay </a:t>
            </a:r>
            <a:r>
              <a:rPr lang="en-US" baseline="0" dirty="0" err="1" smtClean="0"/>
              <a:t>vào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, 5 </a:t>
            </a:r>
            <a:r>
              <a:rPr lang="en-US" baseline="0" dirty="0" err="1" smtClean="0"/>
              <a:t>ký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 * ban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5 ô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41536F0-2ECB-4B90-8D0C-536084F8303D}" type="slidenum">
              <a:rPr lang="en-US" smtClean="0"/>
              <a:pPr>
                <a:defRPr/>
              </a:pPr>
              <a:t>26</a:t>
            </a:fld>
            <a:endParaRPr lang="en-US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memmove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lượng</a:t>
            </a:r>
            <a:r>
              <a:rPr lang="en-US" baseline="0" dirty="0" smtClean="0"/>
              <a:t> count byte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src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dest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hợp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chồng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nhau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memmove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memcpy</a:t>
            </a:r>
            <a:r>
              <a:rPr lang="en-US" baseline="0" dirty="0" smtClean="0"/>
              <a:t>, 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[1]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console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bay </a:t>
            </a:r>
            <a:r>
              <a:rPr lang="en-US" baseline="0" dirty="0" err="1" smtClean="0"/>
              <a:t>vào</a:t>
            </a:r>
            <a:endParaRPr lang="en-US" baseline="0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B4C8061-476F-4D35-AE03-7E768C35964E}" type="slidenum">
              <a:rPr lang="en-US" smtClean="0"/>
              <a:pPr>
                <a:defRPr/>
              </a:pPr>
              <a:t>27</a:t>
            </a:fld>
            <a:endParaRPr lang="en-US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47838-F979-4E55-AAB2-CFCF75C4A351}" type="slidenum">
              <a:rPr lang="en-US" smtClean="0"/>
              <a:pPr>
                <a:defRPr/>
              </a:pPr>
              <a:t>28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vậy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vấn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.</a:t>
            </a:r>
          </a:p>
          <a:p>
            <a:r>
              <a:rPr lang="vi-VN" dirty="0" smtClean="0"/>
              <a:t>Để củng cố bài giảng, mời các bạn thực hiện bài quiz sau đây: 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2647838-F979-4E55-AAB2-CFCF75C4A351}" type="slidenum">
              <a:rPr lang="en-US" smtClean="0"/>
              <a:pPr>
                <a:defRPr/>
              </a:pPr>
              <a:t>29</a:t>
            </a:fld>
            <a:endParaRPr lang="en-US" smtClean="0"/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4, </a:t>
            </a:r>
          </a:p>
          <a:p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luận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– functions.</a:t>
            </a: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smtClean="0"/>
              <a:t>Trong </a:t>
            </a:r>
            <a:r>
              <a:rPr lang="en-US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, casting,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chuyển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chữ</a:t>
            </a:r>
            <a:r>
              <a:rPr lang="en-US" baseline="0" dirty="0" smtClean="0"/>
              <a:t> sang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dirty="0" err="1" smtClean="0"/>
              <a:t>Tiếp</a:t>
            </a:r>
            <a:r>
              <a:rPr lang="en-US" dirty="0" smtClean="0"/>
              <a:t> </a:t>
            </a:r>
            <a:r>
              <a:rPr lang="en-US" dirty="0" err="1" smtClean="0"/>
              <a:t>theo</a:t>
            </a:r>
            <a:r>
              <a:rPr lang="en-US" dirty="0" smtClean="0"/>
              <a:t> </a:t>
            </a:r>
            <a:r>
              <a:rPr lang="en-US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2662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D4A844-7733-4617-AEE1-2547EA991CEA}" type="slidenum">
              <a:rPr lang="en-US" smtClean="0"/>
              <a:pPr>
                <a:defRPr/>
              </a:pPr>
              <a:t>3</a:t>
            </a:fld>
            <a:endParaRPr lang="en-US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Tất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char,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float, double..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ứng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con </a:t>
            </a:r>
            <a:r>
              <a:rPr lang="en-US" baseline="0" dirty="0" err="1" smtClean="0"/>
              <a:t>trỏ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char,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float, double..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Trong </a:t>
            </a:r>
            <a:r>
              <a:rPr lang="en-US" baseline="0" dirty="0" err="1" smtClean="0"/>
              <a:t>nhưng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chứa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tùy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thuộc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tường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muốn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</a:t>
            </a:r>
            <a:r>
              <a:rPr lang="en-US" baseline="0" dirty="0" err="1" smtClean="0"/>
              <a:t>đoạn</a:t>
            </a:r>
            <a:r>
              <a:rPr lang="en-US" baseline="0" dirty="0" smtClean="0"/>
              <a:t> code bay </a:t>
            </a:r>
            <a:r>
              <a:rPr lang="en-US" baseline="0" dirty="0" err="1" smtClean="0"/>
              <a:t>lên</a:t>
            </a:r>
            <a:r>
              <a:rPr lang="en-US" baseline="0" dirty="0" smtClean="0"/>
              <a:t>]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tường</a:t>
            </a:r>
            <a:r>
              <a:rPr lang="en-US" baseline="0" dirty="0" smtClean="0"/>
              <a:t> minh, </a:t>
            </a:r>
            <a:r>
              <a:rPr lang="en-US" baseline="0" dirty="0" err="1" smtClean="0"/>
              <a:t>thông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ngôn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ngữ</a:t>
            </a:r>
            <a:r>
              <a:rPr lang="en-US" baseline="0" dirty="0" smtClean="0"/>
              <a:t> C,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mất</a:t>
            </a:r>
            <a:r>
              <a:rPr lang="en-US" baseline="0" dirty="0" smtClean="0"/>
              <a:t>. Trong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chúng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7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5,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float,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nhận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1.4 ,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[Output bay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]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765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8600C78C-165C-4F16-8887-0AC370D1C90D}" type="slidenum">
              <a:rPr lang="en-US" smtClean="0"/>
              <a:pPr>
                <a:defRPr/>
              </a:pPr>
              <a:t>4</a:t>
            </a:fld>
            <a:endParaRPr lang="en-US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, hay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Implicit casting,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bậc</a:t>
            </a:r>
            <a:r>
              <a:rPr lang="en-US" baseline="0" dirty="0" smtClean="0"/>
              <a:t> hay level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mũi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long double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level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nhất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chung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/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float/float,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float;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0,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hiện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toán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, 2.0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4.0,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0.5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mô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char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 ,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long,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float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nhỏ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double.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float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float,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2.0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4.0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0.5,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float.</a:t>
            </a:r>
          </a:p>
          <a:p>
            <a:pPr>
              <a:spcBef>
                <a:spcPct val="0"/>
              </a:spcBef>
            </a:pPr>
            <a:endParaRPr lang="en-US" baseline="0" dirty="0" smtClean="0"/>
          </a:p>
          <a:p>
            <a:pPr>
              <a:spcBef>
                <a:spcPct val="0"/>
              </a:spcBef>
            </a:pPr>
            <a:endParaRPr lang="en-US" baseline="0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5E089CF-4463-4374-BFCD-A3ABEDD1B672}" type="slidenum">
              <a:rPr lang="en-US" smtClean="0"/>
              <a:pPr>
                <a:defRPr/>
              </a:pPr>
              <a:t>5</a:t>
            </a:fld>
            <a:endParaRPr lang="en-US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Theo </a:t>
            </a: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tăng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giảm</a:t>
            </a:r>
            <a:r>
              <a:rPr lang="en-US" baseline="0" dirty="0" smtClean="0"/>
              <a:t> level </a:t>
            </a:r>
            <a:r>
              <a:rPr lang="en-US" baseline="0" dirty="0" err="1" smtClean="0"/>
              <a:t>tạm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f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thưc</a:t>
            </a:r>
            <a:r>
              <a:rPr lang="en-US" baseline="0" dirty="0" smtClean="0"/>
              <a:t>.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= f,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f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f =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thời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float.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mang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3,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f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bằng</a:t>
            </a:r>
            <a:r>
              <a:rPr lang="en-US" baseline="0" dirty="0" smtClean="0"/>
              <a:t> 3.</a:t>
            </a:r>
            <a:endParaRPr lang="en-US" dirty="0" smtClean="0"/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0F3628F-78C0-44CD-AABD-7FB9FFCC6601}" type="slidenum">
              <a:rPr lang="en-US" smtClean="0"/>
              <a:pPr>
                <a:defRPr/>
              </a:pPr>
              <a:t>6</a:t>
            </a:fld>
            <a:endParaRPr 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tường</a:t>
            </a:r>
            <a:r>
              <a:rPr lang="en-US" baseline="0" dirty="0" smtClean="0"/>
              <a:t> minh, hay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Explicit Casting.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sự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khiển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sai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Cú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tương</a:t>
            </a:r>
            <a:r>
              <a:rPr lang="en-US" baseline="0" dirty="0" smtClean="0"/>
              <a:t> minh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đơn</a:t>
            </a:r>
            <a:r>
              <a:rPr lang="en-US" baseline="0" dirty="0" smtClean="0"/>
              <a:t>. 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float f1 = x1/x2] </a:t>
            </a:r>
            <a:r>
              <a:rPr lang="en-US" baseline="0" dirty="0" err="1" smtClean="0"/>
              <a:t>Nếu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trái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liệu</a:t>
            </a:r>
            <a:r>
              <a:rPr lang="en-US" baseline="0" dirty="0" smtClean="0"/>
              <a:t> level </a:t>
            </a:r>
            <a:r>
              <a:rPr lang="en-US" baseline="0" dirty="0" err="1" smtClean="0"/>
              <a:t>cao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vói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ngầm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float f1 = (float) x1/x2] </a:t>
            </a:r>
            <a:r>
              <a:rPr lang="en-US" baseline="0" dirty="0" err="1" smtClean="0"/>
              <a:t>Ngược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lại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tường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mình</a:t>
            </a:r>
            <a:r>
              <a:rPr lang="en-US" baseline="0" dirty="0" smtClean="0"/>
              <a:t>, x1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float,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1.0 / 2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0.5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float.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smtClean="0"/>
              <a:t>[Highlight </a:t>
            </a:r>
            <a:r>
              <a:rPr lang="en-US" baseline="0" dirty="0" err="1" smtClean="0"/>
              <a:t>dòng</a:t>
            </a:r>
            <a:r>
              <a:rPr lang="en-US" baseline="0" dirty="0" smtClean="0"/>
              <a:t> float f1 = (float) (x1/x2)]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biểu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thức</a:t>
            </a:r>
            <a:r>
              <a:rPr lang="en-US" baseline="0" dirty="0" smtClean="0"/>
              <a:t>, x1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x2 </a:t>
            </a:r>
            <a:r>
              <a:rPr lang="en-US" baseline="0" dirty="0" err="1" smtClean="0"/>
              <a:t>đều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phép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nguyên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về</a:t>
            </a:r>
            <a:r>
              <a:rPr lang="en-US" baseline="0" dirty="0" smtClean="0"/>
              <a:t> 0, </a:t>
            </a:r>
            <a:r>
              <a:rPr lang="en-US" baseline="0" dirty="0" err="1" smtClean="0"/>
              <a:t>nên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việc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ép</a:t>
            </a:r>
            <a:r>
              <a:rPr lang="en-US" baseline="0" dirty="0" smtClean="0"/>
              <a:t> 0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kiểu</a:t>
            </a:r>
            <a:r>
              <a:rPr lang="en-US" baseline="0" dirty="0" smtClean="0"/>
              <a:t> float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trị</a:t>
            </a:r>
            <a:r>
              <a:rPr lang="en-US" baseline="0" dirty="0" smtClean="0"/>
              <a:t> 0.0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baseline="0" dirty="0" smtClean="0"/>
          </a:p>
          <a:p>
            <a:pPr>
              <a:spcBef>
                <a:spcPct val="0"/>
              </a:spcBef>
            </a:pPr>
            <a:endParaRPr lang="en-US" baseline="0" dirty="0" smtClean="0"/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3374455-619E-4D9C-AD92-4346870CFB85}" type="slidenum">
              <a:rPr lang="en-US" smtClean="0"/>
              <a:pPr>
                <a:defRPr/>
              </a:pPr>
              <a:t>7</a:t>
            </a:fld>
            <a:endParaRPr 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Sau</a:t>
            </a:r>
            <a:r>
              <a:rPr lang="en-US" dirty="0" smtClean="0"/>
              <a:t> </a:t>
            </a:r>
            <a:r>
              <a:rPr lang="en-US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trúc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Toàn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C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bạn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đầu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chia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thành</a:t>
            </a:r>
            <a:r>
              <a:rPr lang="en-US" baseline="0" dirty="0" smtClean="0"/>
              <a:t> 4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như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vẽ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STACK,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đợi</a:t>
            </a:r>
            <a:r>
              <a:rPr lang="en-US" baseline="0" dirty="0" smtClean="0"/>
              <a:t> “last in first out”, </a:t>
            </a:r>
            <a:r>
              <a:rPr lang="en-US" baseline="0" dirty="0" err="1" smtClean="0"/>
              <a:t>tức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đợi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, function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gọi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sau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STACK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dành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HEAP, </a:t>
            </a:r>
            <a:r>
              <a:rPr lang="en-US" baseline="0" dirty="0" err="1" smtClean="0"/>
              <a:t>đây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ảo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đặt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lấy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từ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gian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ổ </a:t>
            </a:r>
            <a:r>
              <a:rPr lang="en-US" baseline="0" dirty="0" err="1" smtClean="0"/>
              <a:t>cứng</a:t>
            </a:r>
            <a:r>
              <a:rPr lang="en-US" baseline="0" dirty="0" smtClean="0"/>
              <a:t>.</a:t>
            </a: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Global &amp; static objects,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hoặc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static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tượng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static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hàm</a:t>
            </a:r>
            <a:r>
              <a:rPr lang="en-US" baseline="0" dirty="0" smtClean="0"/>
              <a:t> main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Static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thường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sẽ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ít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hơn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lần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nếu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chúng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khai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báo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nhiều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biến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mảng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static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thì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có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thể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chết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chương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hoặc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chạy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rất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chậm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ngoài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ra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,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với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dữ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liệu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lớn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sử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dụng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dạng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con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trỏ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(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Vùng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nhớ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động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).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Đây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cũng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là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nguyên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nhân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trong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khi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lập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trình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tránh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code </a:t>
            </a:r>
            <a:r>
              <a:rPr lang="en-US" sz="1200" kern="1200" dirty="0" err="1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Đệ</a:t>
            </a:r>
            <a:r>
              <a:rPr lang="en-US" sz="1200" kern="1200" dirty="0" smtClean="0">
                <a:solidFill>
                  <a:schemeClr val="tx1"/>
                </a:solidFill>
                <a:latin typeface="Times New Roman" pitchFamily="18" charset="0"/>
                <a:ea typeface="+mn-ea"/>
                <a:cs typeface="+mn-cs"/>
              </a:rPr>
              <a:t> Quy.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Cuối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Code,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những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câu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lệnh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hằng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một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cố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.</a:t>
            </a:r>
            <a:endParaRPr lang="en-US" dirty="0" smtClean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922A152-24BC-4A0D-8433-4CC0FF9FFCF8}" type="slidenum">
              <a:rPr lang="en-US" smtClean="0"/>
              <a:pPr>
                <a:defRPr/>
              </a:pPr>
              <a:t>8</a:t>
            </a:fld>
            <a:endParaRPr lang="en-US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>
              <a:spcBef>
                <a:spcPct val="0"/>
              </a:spcBef>
            </a:pPr>
            <a:r>
              <a:rPr lang="en-US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tiếp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theo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bài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học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hôm</a:t>
            </a:r>
            <a:r>
              <a:rPr lang="en-US" baseline="0" dirty="0" smtClean="0"/>
              <a:t> nay,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endParaRPr lang="en-US" baseline="0" dirty="0" smtClean="0"/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Có</a:t>
            </a:r>
            <a:r>
              <a:rPr lang="en-US" baseline="0" dirty="0" smtClean="0"/>
              <a:t> 2 </a:t>
            </a:r>
            <a:r>
              <a:rPr lang="en-US" baseline="0" dirty="0" err="1" smtClean="0"/>
              <a:t>dạng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tĩnh</a:t>
            </a:r>
            <a:r>
              <a:rPr lang="en-US" baseline="0" dirty="0" smtClean="0"/>
              <a:t>, allocate static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, dynamic memory. Trong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tĩnh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sắp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xếp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trong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quá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dịch</a:t>
            </a:r>
            <a:r>
              <a:rPr lang="en-US" baseline="0" dirty="0" smtClean="0"/>
              <a:t>, compile-time </a:t>
            </a:r>
            <a:r>
              <a:rPr lang="en-US" baseline="0" dirty="0" err="1" smtClean="0"/>
              <a:t>trước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thực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, run-time.</a:t>
            </a:r>
          </a:p>
          <a:p>
            <a:pPr>
              <a:spcBef>
                <a:spcPct val="0"/>
              </a:spcBef>
            </a:pPr>
            <a:r>
              <a:rPr lang="en-US" baseline="0" dirty="0" smtClean="0"/>
              <a:t>Trong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tĩnh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khai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báo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biến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struct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mảng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lập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viên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định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chính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xác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lớn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lưu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trữ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này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sẽ</a:t>
            </a:r>
            <a:r>
              <a:rPr lang="en-US" baseline="0" dirty="0" smtClean="0"/>
              <a:t> </a:t>
            </a:r>
            <a:r>
              <a:rPr lang="en-US" baseline="0" dirty="0" err="1" smtClean="0"/>
              <a:t>lãng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và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kích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thước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của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thay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đổi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r>
              <a:rPr lang="en-US" baseline="0" dirty="0" err="1" smtClean="0"/>
              <a:t>Còn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trống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không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cần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thiết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phải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ngay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điều</a:t>
            </a:r>
            <a:r>
              <a:rPr lang="en-US" baseline="0" dirty="0" smtClean="0"/>
              <a:t> </a:t>
            </a:r>
            <a:r>
              <a:rPr lang="en-US" baseline="0" dirty="0" err="1" smtClean="0"/>
              <a:t>quan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trọng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chạy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thật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mới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được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khi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cấp</a:t>
            </a:r>
            <a:r>
              <a:rPr lang="en-US" baseline="0" dirty="0" smtClean="0"/>
              <a:t> </a:t>
            </a:r>
            <a:r>
              <a:rPr lang="en-US" baseline="0" dirty="0" err="1" smtClean="0"/>
              <a:t>phát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bộ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động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thì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chương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trình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có</a:t>
            </a:r>
            <a:r>
              <a:rPr lang="en-US" baseline="0" dirty="0" smtClean="0"/>
              <a:t> </a:t>
            </a:r>
            <a:r>
              <a:rPr lang="en-US" baseline="0" dirty="0" err="1" smtClean="0"/>
              <a:t>thể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sử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dụng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ngoài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bao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gồm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cả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vùng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nhớ</a:t>
            </a:r>
            <a:r>
              <a:rPr lang="en-US" baseline="0" dirty="0" smtClean="0"/>
              <a:t> </a:t>
            </a:r>
            <a:r>
              <a:rPr lang="en-US" baseline="0" dirty="0" err="1" smtClean="0"/>
              <a:t>ảo</a:t>
            </a:r>
            <a:r>
              <a:rPr lang="en-US" baseline="0" dirty="0" smtClean="0"/>
              <a:t>.</a:t>
            </a:r>
          </a:p>
          <a:p>
            <a:pPr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0F3F07A9-2A4D-4828-AE67-2B6F45FB3112}" type="slidenum">
              <a:rPr lang="en-US" smtClean="0"/>
              <a:pPr>
                <a:defRPr/>
              </a:pPr>
              <a:t>9</a:t>
            </a:fld>
            <a:endParaRPr 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>
            <a:spLocks noChangeArrowheads="1"/>
          </p:cNvSpPr>
          <p:nvPr userDrawn="1"/>
        </p:nvSpPr>
        <p:spPr bwMode="auto">
          <a:xfrm>
            <a:off x="2700338" y="188913"/>
            <a:ext cx="5670550" cy="4000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2000" b="1" dirty="0" smtClean="0"/>
              <a:t>FPT SOFTWARE </a:t>
            </a:r>
            <a:r>
              <a:rPr lang="en-US" sz="2000" b="1" smtClean="0"/>
              <a:t>WORKFORCE ASSURANCE</a:t>
            </a:r>
            <a:endParaRPr lang="en-US" sz="2000" b="1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DC0081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vi-VN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07C33B7-8A20-4FEC-869B-E11989953139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F6228D-2B08-4BFD-9EBB-91DEC122D714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471CF-97A9-4B18-A5F4-17C00BE05051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1219200"/>
            <a:ext cx="9144000" cy="21336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Z:\Trangdof\thang 2\CTC logo\2LOGO-01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7181850" y="-76200"/>
            <a:ext cx="2106397" cy="1010386"/>
          </a:xfrm>
          <a:prstGeom prst="rect">
            <a:avLst/>
          </a:prstGeom>
          <a:noFill/>
        </p:spPr>
      </p:pic>
      <p:pic>
        <p:nvPicPr>
          <p:cNvPr id="10" name="Picture 11" descr="Z:\Trangdof\thang4\NEW TRAILER\cuder5td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 flipH="1">
            <a:off x="1060450" y="387350"/>
            <a:ext cx="2901950" cy="2889250"/>
          </a:xfrm>
          <a:prstGeom prst="rect">
            <a:avLst/>
          </a:prstGeom>
          <a:noFill/>
        </p:spPr>
      </p:pic>
      <p:grpSp>
        <p:nvGrpSpPr>
          <p:cNvPr id="2" name="Group 10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7" name="Oval 6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Isosceles Triangle 9"/>
          <p:cNvSpPr/>
          <p:nvPr userDrawn="1"/>
        </p:nvSpPr>
        <p:spPr>
          <a:xfrm>
            <a:off x="152400" y="518160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2" name="Rectangle 11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  <p:pic>
        <p:nvPicPr>
          <p:cNvPr id="52" name="Picture 2" descr="Z:\Trangdof\thang4\NEW TRAILER\cuderxanh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0981" y="129541"/>
            <a:ext cx="365760" cy="36576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8" name="Oval 7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8" descr="Z:\Trangdof\thang4\NEW TRAILER\cuder5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1500" y="171450"/>
            <a:ext cx="304800" cy="304800"/>
          </a:xfrm>
          <a:prstGeom prst="rect">
            <a:avLst/>
          </a:prstGeom>
          <a:noFill/>
        </p:spPr>
      </p:pic>
      <p:sp>
        <p:nvSpPr>
          <p:cNvPr id="13" name="Isosceles Triangle 12"/>
          <p:cNvSpPr/>
          <p:nvPr userDrawn="1"/>
        </p:nvSpPr>
        <p:spPr>
          <a:xfrm>
            <a:off x="457200" y="500742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0"/>
            <a:ext cx="9144000" cy="6858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3" descr="Z:\Trangdof\thang 2\CTC logo\logo am ban-01.pn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96200" y="76200"/>
            <a:ext cx="1370616" cy="685800"/>
          </a:xfrm>
          <a:prstGeom prst="rect">
            <a:avLst/>
          </a:prstGeom>
          <a:noFill/>
        </p:spPr>
      </p:pic>
      <p:sp>
        <p:nvSpPr>
          <p:cNvPr id="10" name="Oval 9"/>
          <p:cNvSpPr/>
          <p:nvPr userDrawn="1"/>
        </p:nvSpPr>
        <p:spPr>
          <a:xfrm>
            <a:off x="304800" y="222250"/>
            <a:ext cx="228600" cy="228600"/>
          </a:xfrm>
          <a:prstGeom prst="ellipse">
            <a:avLst/>
          </a:prstGeom>
          <a:solidFill>
            <a:srgbClr val="3357B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 userDrawn="1"/>
        </p:nvSpPr>
        <p:spPr>
          <a:xfrm>
            <a:off x="609600" y="222250"/>
            <a:ext cx="228600" cy="228600"/>
          </a:xfrm>
          <a:prstGeom prst="ellips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 userDrawn="1"/>
        </p:nvSpPr>
        <p:spPr>
          <a:xfrm>
            <a:off x="914400" y="222250"/>
            <a:ext cx="228600" cy="228600"/>
          </a:xfrm>
          <a:prstGeom prst="ellipse">
            <a:avLst/>
          </a:prstGeom>
          <a:solidFill>
            <a:srgbClr val="23AA4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Isosceles Triangle 12"/>
          <p:cNvSpPr/>
          <p:nvPr userDrawn="1"/>
        </p:nvSpPr>
        <p:spPr>
          <a:xfrm>
            <a:off x="783429" y="492915"/>
            <a:ext cx="533400" cy="459828"/>
          </a:xfrm>
          <a:prstGeom prst="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2" descr="Z:\Trangdof\thang4\NEW TRAILER\cuderxanhla.png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95352" y="173829"/>
            <a:ext cx="304800" cy="304800"/>
          </a:xfrm>
          <a:prstGeom prst="rect">
            <a:avLst/>
          </a:prstGeom>
          <a:noFill/>
        </p:spPr>
      </p:pic>
      <p:grpSp>
        <p:nvGrpSpPr>
          <p:cNvPr id="2" name="Group 16"/>
          <p:cNvGrpSpPr/>
          <p:nvPr userDrawn="1"/>
        </p:nvGrpSpPr>
        <p:grpSpPr>
          <a:xfrm>
            <a:off x="152400" y="6400800"/>
            <a:ext cx="1371600" cy="276999"/>
            <a:chOff x="292100" y="6403201"/>
            <a:chExt cx="1371600" cy="276999"/>
          </a:xfrm>
        </p:grpSpPr>
        <p:sp>
          <p:nvSpPr>
            <p:cNvPr id="16" name="Rectangle 15"/>
            <p:cNvSpPr/>
            <p:nvPr/>
          </p:nvSpPr>
          <p:spPr>
            <a:xfrm>
              <a:off x="698500" y="6477000"/>
              <a:ext cx="533400" cy="152400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81000" y="6477000"/>
              <a:ext cx="533400" cy="152400"/>
            </a:xfrm>
            <a:prstGeom prst="rect">
              <a:avLst/>
            </a:prstGeom>
            <a:solidFill>
              <a:srgbClr val="FD920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92100" y="6403201"/>
              <a:ext cx="13716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smtClean="0">
                  <a:latin typeface="Arial" pitchFamily="34" charset="0"/>
                  <a:cs typeface="Arial" pitchFamily="34" charset="0"/>
                </a:rPr>
                <a:t>Internal </a:t>
              </a:r>
              <a:r>
                <a:rPr lang="en-US" sz="1200" dirty="0" smtClean="0">
                  <a:solidFill>
                    <a:schemeClr val="bg1"/>
                  </a:solidFill>
                  <a:latin typeface="Arial" pitchFamily="34" charset="0"/>
                  <a:cs typeface="Arial" pitchFamily="34" charset="0"/>
                </a:rPr>
                <a:t>Use</a:t>
              </a:r>
              <a:endParaRPr lang="en-US" sz="12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0B35D5-9241-45FB-9336-D29BD8A5A526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56898-624B-48AF-8D33-E7A89143495A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C361B5-1D89-4319-B241-B57310A94517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78474-F71A-4053-BE00-041D2D4F7CE1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8B1A82-D996-4DF5-AE7E-1C8425E9D13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9A0E03-79F9-42A4-80F1-304457DA881D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D8E187-33C7-4BA2-852B-A29DD8A095FF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42392-659B-4F29-8A4C-2ADEB08B8712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5EA80E-D6D6-4206-AD64-C7F0E027285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E6FCED-A756-4D8C-BA6D-CB9DDA4BF54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6C6EFC-3E21-48C7-A56B-AD33AEADE75E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63688" y="0"/>
            <a:ext cx="6923112" cy="9144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33DF94-9928-48E4-A13C-1D21A29C5D8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696" y="0"/>
            <a:ext cx="6851104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3D88F7E-FCDB-4844-9BEE-025830FBF5D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7F7E47-885A-4E37-97C5-000998E2E3D7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640F3E-E874-41DE-B666-D7EAAB77D375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vi-VN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vi-VN"/>
              <a:t>09e-BM/DT/FSOFT v1/0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7B28F8-3A4C-4238-ABD4-FD33A239650A}" type="slidenum">
              <a:rPr lang="vi-VN"/>
              <a:pPr>
                <a:defRPr/>
              </a:pPr>
              <a:t>‹#›</a:t>
            </a:fld>
            <a:endParaRPr lang="vi-V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1060" descr="BackGround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0" y="914400"/>
            <a:ext cx="914400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1835150" y="0"/>
            <a:ext cx="6851650" cy="91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vi-VN" smtClean="0"/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vi-VN" smtClean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0" y="6553200"/>
            <a:ext cx="2133600" cy="304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9C433AB-1C5E-43FD-9B88-DD3225C1A4E3}" type="slidenum">
              <a:rPr lang="vi-VN"/>
              <a:pPr>
                <a:defRPr/>
              </a:pPr>
              <a:t>‹#›</a:t>
            </a:fld>
            <a:endParaRPr lang="vi-VN"/>
          </a:p>
        </p:txBody>
      </p:sp>
      <p:sp>
        <p:nvSpPr>
          <p:cNvPr id="1030" name="Line 1057"/>
          <p:cNvSpPr>
            <a:spLocks noChangeShapeType="1"/>
          </p:cNvSpPr>
          <p:nvPr/>
        </p:nvSpPr>
        <p:spPr bwMode="auto">
          <a:xfrm>
            <a:off x="0" y="6553200"/>
            <a:ext cx="9144000" cy="0"/>
          </a:xfrm>
          <a:prstGeom prst="line">
            <a:avLst/>
          </a:prstGeom>
          <a:noFill/>
          <a:ln w="9525">
            <a:solidFill>
              <a:srgbClr val="FC0128"/>
            </a:solidFill>
            <a:round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031" name="Text Box 1058"/>
          <p:cNvSpPr txBox="1">
            <a:spLocks noChangeArrowheads="1"/>
          </p:cNvSpPr>
          <p:nvPr/>
        </p:nvSpPr>
        <p:spPr bwMode="auto">
          <a:xfrm>
            <a:off x="119063" y="6583363"/>
            <a:ext cx="3538537" cy="274637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200" smtClean="0">
                <a:latin typeface="Calibri" pitchFamily="34" charset="0"/>
              </a:rPr>
              <a:t>©</a:t>
            </a:r>
            <a:r>
              <a:rPr lang="en-US" sz="1000" smtClean="0">
                <a:latin typeface="Calibri" pitchFamily="34" charset="0"/>
              </a:rPr>
              <a:t> FPT SOFTWARE – TRAINING MATERIAL</a:t>
            </a:r>
            <a:r>
              <a:rPr lang="en-US" altLang="ja-JP" sz="1000" smtClean="0">
                <a:latin typeface="Calibri" pitchFamily="34" charset="0"/>
              </a:rPr>
              <a:t> – Int</a:t>
            </a:r>
            <a:r>
              <a:rPr lang="en-US" sz="1000" smtClean="0">
                <a:latin typeface="Calibri" pitchFamily="34" charset="0"/>
              </a:rPr>
              <a:t>er</a:t>
            </a:r>
            <a:r>
              <a:rPr lang="en-US" altLang="ja-JP" sz="1000" smtClean="0">
                <a:latin typeface="Calibri" pitchFamily="34" charset="0"/>
              </a:rPr>
              <a:t>nal </a:t>
            </a:r>
            <a:r>
              <a:rPr lang="en-US" sz="1000" smtClean="0">
                <a:latin typeface="Calibri" pitchFamily="34" charset="0"/>
              </a:rPr>
              <a:t>us</a:t>
            </a:r>
            <a:r>
              <a:rPr lang="en-US" altLang="ja-JP" sz="1000" smtClean="0">
                <a:latin typeface="Calibri" pitchFamily="34" charset="0"/>
              </a:rPr>
              <a:t>e</a:t>
            </a:r>
            <a:endParaRPr lang="en-US" sz="1000" smtClean="0">
              <a:latin typeface="Calibri" pitchFamily="34" charset="0"/>
            </a:endParaRPr>
          </a:p>
        </p:txBody>
      </p:sp>
      <p:sp>
        <p:nvSpPr>
          <p:cNvPr id="1032" name="Text Box 1059"/>
          <p:cNvSpPr txBox="1">
            <a:spLocks noChangeArrowheads="1"/>
          </p:cNvSpPr>
          <p:nvPr/>
        </p:nvSpPr>
        <p:spPr bwMode="auto">
          <a:xfrm>
            <a:off x="7291388" y="6596063"/>
            <a:ext cx="1430337" cy="247650"/>
          </a:xfrm>
          <a:prstGeom prst="rect">
            <a:avLst/>
          </a:prstGeom>
          <a:noFill/>
          <a:ln>
            <a:noFill/>
          </a:ln>
          <a:extLst/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 eaLnBrk="1" hangingPunct="1">
              <a:defRPr/>
            </a:pPr>
            <a:r>
              <a:rPr lang="en-US" sz="1000" smtClean="0">
                <a:latin typeface="Calibri" pitchFamily="34" charset="0"/>
              </a:rPr>
              <a:t>09e-BM/DT/FSOFT v1/1</a:t>
            </a:r>
          </a:p>
        </p:txBody>
      </p:sp>
      <p:pic>
        <p:nvPicPr>
          <p:cNvPr id="1033" name="Picture 2"/>
          <p:cNvPicPr>
            <a:picLocks noChangeAspect="1" noChangeArrowheads="1"/>
          </p:cNvPicPr>
          <p:nvPr userDrawn="1"/>
        </p:nvPicPr>
        <p:blipFill>
          <a:blip r:embed="rId14"/>
          <a:srcRect/>
          <a:stretch>
            <a:fillRect/>
          </a:stretch>
        </p:blipFill>
        <p:spPr bwMode="auto">
          <a:xfrm>
            <a:off x="285750" y="49213"/>
            <a:ext cx="1543050" cy="101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6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hf hd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200" b="1" kern="1200">
          <a:solidFill>
            <a:schemeClr val="tx1"/>
          </a:solidFill>
          <a:latin typeface="Arial" pitchFamily="34" charset="0"/>
          <a:ea typeface="Tahoma" pitchFamily="34" charset="0"/>
          <a:cs typeface="Arial" pitchFamily="34" charset="0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Arial" charset="0"/>
          <a:ea typeface="Tahoma" pitchFamily="34" charset="0"/>
          <a:cs typeface="Arial" charset="0"/>
        </a:defRPr>
      </a:lvl5pPr>
      <a:lvl6pPr marL="4572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6pPr>
      <a:lvl7pPr marL="9144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7pPr>
      <a:lvl8pPr marL="13716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8pPr>
      <a:lvl9pPr marL="1828800" algn="r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C00000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60000"/>
        <a:buFont typeface="Wingdings" pitchFamily="2" charset="2"/>
        <a:buChar char="q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ü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E1DCC3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4991E3-1491-465B-BFD7-0F113CB44759}" type="datetime1">
              <a:rPr lang="en-US" smtClean="0"/>
              <a:pPr/>
              <a:t>12/8/2014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C8F4D4-695E-471B-A0EE-569A0D8A2E0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</p:sldLayoutIdLst>
  <p:timing>
    <p:tnLst>
      <p:par>
        <p:cTn id="1" dur="indefinite" restart="never" nodeType="tmRoot"/>
      </p:par>
    </p:tnLst>
  </p:timing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1.png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png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gi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png"/><Relationship Id="rId5" Type="http://schemas.openxmlformats.org/officeDocument/2006/relationships/image" Target="../media/image16.gif"/><Relationship Id="rId4" Type="http://schemas.openxmlformats.org/officeDocument/2006/relationships/image" Target="../media/image15.gi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ctrTitle" idx="4294967295"/>
          </p:nvPr>
        </p:nvSpPr>
        <p:spPr>
          <a:xfrm>
            <a:off x="3581400" y="1349375"/>
            <a:ext cx="5562600" cy="1470025"/>
          </a:xfrm>
        </p:spPr>
        <p:txBody>
          <a:bodyPr>
            <a:normAutofit/>
          </a:bodyPr>
          <a:lstStyle/>
          <a:p>
            <a:pPr algn="l"/>
            <a:r>
              <a:rPr lang="en-US" sz="4000" dirty="0" smtClean="0">
                <a:solidFill>
                  <a:schemeClr val="bg1"/>
                </a:solidFill>
              </a:rPr>
              <a:t>Lecture 4</a:t>
            </a:r>
            <a:br>
              <a:rPr lang="en-US" sz="4000" dirty="0" smtClean="0">
                <a:solidFill>
                  <a:schemeClr val="bg1"/>
                </a:solidFill>
              </a:rPr>
            </a:br>
            <a:r>
              <a:rPr lang="en-US" sz="4000" b="1" dirty="0" smtClean="0">
                <a:solidFill>
                  <a:schemeClr val="bg1"/>
                </a:solidFill>
              </a:rPr>
              <a:t>Memory Management</a:t>
            </a:r>
          </a:p>
        </p:txBody>
      </p:sp>
      <p:pic>
        <p:nvPicPr>
          <p:cNvPr id="4" name="Picture 2" descr="Z:\Trangdof\thang7\template 48\next.gif"/>
          <p:cNvPicPr>
            <a:picLocks noChangeAspect="1" noChangeArrowheads="1" noCrop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686800" y="3614738"/>
            <a:ext cx="423862" cy="423862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7467600" y="35814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latin typeface="Arial" pitchFamily="34" charset="0"/>
                <a:cs typeface="Arial" pitchFamily="34" charset="0"/>
              </a:rPr>
              <a:t>START</a:t>
            </a:r>
            <a:endParaRPr lang="en-US" b="1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zoom dir="in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7526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Library 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stdlib.h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or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alloc.h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defRPr/>
            </a:pPr>
            <a:r>
              <a:rPr lang="en-US" sz="2400" dirty="0" err="1" smtClean="0"/>
              <a:t>malloc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err="1" smtClean="0"/>
              <a:t>calloc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err="1" smtClean="0"/>
              <a:t>realloc</a:t>
            </a: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free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73387"/>
            <a:ext cx="91440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3-Allocate static and dynamic memory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(2)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1204913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13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805113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Allocate in HEAP  a  memory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size</a:t>
            </a:r>
            <a:r>
              <a:rPr lang="en-US" sz="2000">
                <a:cs typeface="Tahoma" pitchFamily="34" charset="0"/>
              </a:rPr>
              <a:t> (</a:t>
            </a:r>
            <a:r>
              <a:rPr lang="en-US" sz="2000">
                <a:solidFill>
                  <a:srgbClr val="FF0000"/>
                </a:solidFill>
                <a:cs typeface="Tahoma" pitchFamily="34" charset="0"/>
              </a:rPr>
              <a:t>bytes</a:t>
            </a:r>
            <a:r>
              <a:rPr lang="en-US" sz="2000">
                <a:cs typeface="Tahoma" pitchFamily="34" charset="0"/>
              </a:rPr>
              <a:t>)</a:t>
            </a:r>
          </a:p>
          <a:p>
            <a:pPr algn="just" eaLnBrk="0" hangingPunct="0">
              <a:defRPr/>
            </a:pPr>
            <a:r>
              <a:rPr lang="en-US" sz="2000">
                <a:solidFill>
                  <a:srgbClr val="FF0000"/>
                </a:solidFill>
                <a:cs typeface="Tahoma" pitchFamily="34" charset="0"/>
              </a:rPr>
              <a:t>size_t</a:t>
            </a:r>
            <a:r>
              <a:rPr lang="en-US" sz="2000">
                <a:cs typeface="Tahoma" pitchFamily="34" charset="0"/>
              </a:rPr>
              <a:t> instead of unsigned (in </a:t>
            </a:r>
            <a:r>
              <a:rPr lang="en-US" sz="2000">
                <a:solidFill>
                  <a:srgbClr val="FF0000"/>
                </a:solidFill>
                <a:cs typeface="Tahoma" pitchFamily="34" charset="0"/>
              </a:rPr>
              <a:t>&lt;stddef.h&gt;</a:t>
            </a:r>
            <a:r>
              <a:rPr lang="en-US" sz="2000">
                <a:cs typeface="Tahoma" pitchFamily="34" charset="0"/>
              </a:rPr>
              <a:t>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805113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cs typeface="Tahoma" pitchFamily="34" charset="0"/>
              </a:rPr>
              <a:t> 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cs typeface="Tahoma" pitchFamily="34" charset="0"/>
              </a:rPr>
              <a:t>Success</a:t>
            </a:r>
            <a:r>
              <a:rPr lang="en-US" sz="2000">
                <a:cs typeface="Tahoma" pitchFamily="34" charset="0"/>
              </a:rPr>
              <a:t>: The pointer point to allocated memory.</a:t>
            </a:r>
            <a:endParaRPr lang="en-US" sz="2000" dirty="0"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cs typeface="Tahoma" pitchFamily="34" charset="0"/>
              </a:rPr>
              <a:t> 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cs typeface="Tahoma" pitchFamily="34" charset="0"/>
              </a:rPr>
              <a:t>Fail</a:t>
            </a:r>
            <a:r>
              <a:rPr lang="en-US" sz="2000">
                <a:cs typeface="Tahoma" pitchFamily="34" charset="0"/>
              </a:rPr>
              <a:t>: </a:t>
            </a:r>
            <a:r>
              <a:rPr lang="en-US" sz="2000">
                <a:solidFill>
                  <a:srgbClr val="FF0000"/>
                </a:solidFill>
                <a:cs typeface="Tahoma" pitchFamily="34" charset="0"/>
              </a:rPr>
              <a:t>NULL</a:t>
            </a:r>
            <a:r>
              <a:rPr lang="en-US" sz="2000">
                <a:cs typeface="Tahoma" pitchFamily="34" charset="0"/>
              </a:rPr>
              <a:t> (not enough memory).</a:t>
            </a:r>
            <a:endParaRPr lang="en-US" sz="2000" dirty="0">
              <a:cs typeface="Tahoma" pitchFamily="34" charset="0"/>
            </a:endParaRP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805113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*p = 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*)</a:t>
            </a:r>
            <a:r>
              <a:rPr lang="en-US" sz="2000" dirty="0" err="1">
                <a:solidFill>
                  <a:srgbClr val="FF0000"/>
                </a:solidFill>
                <a:cs typeface="Tahoma" pitchFamily="34" charset="0"/>
              </a:rPr>
              <a:t>malloc</a:t>
            </a:r>
            <a:r>
              <a:rPr lang="en-US" sz="2000" dirty="0">
                <a:cs typeface="Tahoma" pitchFamily="34" charset="0"/>
              </a:rPr>
              <a:t>(10*</a:t>
            </a:r>
            <a:r>
              <a:rPr lang="en-US" sz="2000" dirty="0" err="1">
                <a:cs typeface="Tahoma" pitchFamily="34" charset="0"/>
              </a:rPr>
              <a:t>sizeof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));</a:t>
            </a:r>
          </a:p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if (p == NULL)</a:t>
            </a:r>
          </a:p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	</a:t>
            </a:r>
            <a:r>
              <a:rPr lang="en-US" sz="2000" err="1">
                <a:cs typeface="Tahoma" pitchFamily="34" charset="0"/>
              </a:rPr>
              <a:t>printf</a:t>
            </a:r>
            <a:r>
              <a:rPr lang="en-US" sz="2000">
                <a:cs typeface="Tahoma" pitchFamily="34" charset="0"/>
              </a:rPr>
              <a:t>(“Not enough memory!”);</a:t>
            </a:r>
            <a:endParaRPr lang="en-US" sz="2000" dirty="0">
              <a:cs typeface="Tahoma" pitchFamily="34" charset="0"/>
            </a:endParaRP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313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1433512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Return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1106488" y="1676400"/>
            <a:ext cx="6970712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 dirty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b="1" kern="0" dirty="0" err="1">
                <a:solidFill>
                  <a:srgbClr val="FF0000"/>
                </a:solidFill>
                <a:latin typeface="Verdana"/>
                <a:cs typeface="+mn-cs"/>
              </a:rPr>
              <a:t>malloc</a:t>
            </a:r>
            <a:r>
              <a:rPr lang="en-US" b="1" kern="0" dirty="0">
                <a:solidFill>
                  <a:schemeClr val="accent3"/>
                </a:solidFill>
                <a:latin typeface="Verdana"/>
                <a:cs typeface="+mn-cs"/>
              </a:rPr>
              <a:t>(</a:t>
            </a:r>
            <a:r>
              <a:rPr lang="en-US" b="1" kern="0" dirty="0" err="1">
                <a:solidFill>
                  <a:schemeClr val="accent3"/>
                </a:solidFill>
                <a:latin typeface="Verdana"/>
                <a:cs typeface="+mn-cs"/>
              </a:rPr>
              <a:t>size_t</a:t>
            </a:r>
            <a:r>
              <a:rPr lang="en-US" b="1" kern="0" dirty="0">
                <a:solidFill>
                  <a:schemeClr val="accent3"/>
                </a:solidFill>
                <a:latin typeface="Verdana"/>
                <a:cs typeface="+mn-cs"/>
              </a:rPr>
              <a:t> </a:t>
            </a:r>
            <a:r>
              <a:rPr lang="en-US" b="1" kern="0" dirty="0">
                <a:solidFill>
                  <a:srgbClr val="FFC000"/>
                </a:solidFill>
                <a:latin typeface="Verdana"/>
                <a:cs typeface="+mn-cs"/>
              </a:rPr>
              <a:t>size</a:t>
            </a:r>
            <a:r>
              <a:rPr lang="en-US" b="1" kern="0" dirty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3.1-Allocate dynamic memory - </a:t>
            </a:r>
            <a:r>
              <a:rPr lang="en-US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malloc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3.1-Allocate dynamic memory - </a:t>
            </a:r>
            <a:r>
              <a:rPr lang="en-US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malloc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3" name="Picture 13"/>
          <p:cNvPicPr>
            <a:picLocks noChangeAspect="1" noChangeArrowheads="1"/>
          </p:cNvPicPr>
          <p:nvPr/>
        </p:nvPicPr>
        <p:blipFill>
          <a:blip r:embed="rId3"/>
          <a:srcRect l="1338" t="14409" r="6352" b="2194"/>
          <a:stretch>
            <a:fillRect/>
          </a:stretch>
        </p:blipFill>
        <p:spPr>
          <a:xfrm>
            <a:off x="456739" y="1371600"/>
            <a:ext cx="7930807" cy="49529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1052513" y="22304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8713" y="22860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652713" y="23415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Allocate memory include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num</a:t>
            </a:r>
            <a:r>
              <a:rPr lang="en-US" sz="2000">
                <a:cs typeface="Tahoma" pitchFamily="34" charset="0"/>
              </a:rPr>
              <a:t> elements in HEAP,  each has 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size</a:t>
            </a:r>
            <a:r>
              <a:rPr lang="en-US" sz="2000">
                <a:cs typeface="Tahoma" pitchFamily="34" charset="0"/>
              </a:rPr>
              <a:t> (bytes)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652713" y="3581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 dirty="0">
                <a:cs typeface="Tahoma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cs typeface="Tahoma" pitchFamily="34" charset="0"/>
              </a:rPr>
              <a:t>Success</a:t>
            </a:r>
            <a:r>
              <a:rPr lang="en-US" sz="2000" dirty="0">
                <a:cs typeface="Tahoma" pitchFamily="34" charset="0"/>
              </a:rPr>
              <a:t>: The pointer point to allocated memory.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 dirty="0"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Tahoma" pitchFamily="34" charset="0"/>
              </a:rPr>
              <a:t>Fail</a:t>
            </a:r>
            <a:r>
              <a:rPr lang="en-US" sz="2000" dirty="0" smtClean="0">
                <a:cs typeface="Tahoma" pitchFamily="34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cs typeface="Tahoma" pitchFamily="34" charset="0"/>
              </a:rPr>
              <a:t>NULL</a:t>
            </a:r>
            <a:r>
              <a:rPr lang="en-US" sz="2000" dirty="0">
                <a:cs typeface="Tahoma" pitchFamily="34" charset="0"/>
              </a:rPr>
              <a:t> (not enough memory).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652713" y="4800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*p = 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*)</a:t>
            </a:r>
            <a:r>
              <a:rPr lang="en-US" sz="2000" dirty="0" err="1">
                <a:solidFill>
                  <a:srgbClr val="FF0000"/>
                </a:solidFill>
                <a:cs typeface="Tahoma" pitchFamily="34" charset="0"/>
              </a:rPr>
              <a:t>calloc</a:t>
            </a:r>
            <a:r>
              <a:rPr lang="en-US" sz="2000" dirty="0">
                <a:cs typeface="Tahoma" pitchFamily="34" charset="0"/>
              </a:rPr>
              <a:t>(10, </a:t>
            </a:r>
            <a:r>
              <a:rPr lang="en-US" sz="2000" dirty="0" err="1">
                <a:cs typeface="Tahoma" pitchFamily="34" charset="0"/>
              </a:rPr>
              <a:t>sizeof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));</a:t>
            </a:r>
          </a:p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if (p == NULL)</a:t>
            </a:r>
          </a:p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	</a:t>
            </a:r>
            <a:r>
              <a:rPr lang="en-US" sz="2000" err="1">
                <a:cs typeface="Tahoma" pitchFamily="34" charset="0"/>
              </a:rPr>
              <a:t>printf</a:t>
            </a:r>
            <a:r>
              <a:rPr lang="en-US" sz="2000">
                <a:cs typeface="Tahoma" pitchFamily="34" charset="0"/>
              </a:rPr>
              <a:t>(“Not enough memory!”);</a:t>
            </a:r>
            <a:endParaRPr lang="en-US" sz="2000" dirty="0">
              <a:cs typeface="Tahoma" pitchFamily="34" charset="0"/>
            </a:endParaRP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4913" y="46482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1281112" y="37338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Return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954088" y="1676400"/>
            <a:ext cx="6970712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calloc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(size_t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num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size_t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size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3.2-Allocate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dynamic memory - </a:t>
            </a:r>
            <a:r>
              <a:rPr lang="en-US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calloc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3.2-Allocate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dynamic memory - </a:t>
            </a:r>
            <a:r>
              <a:rPr lang="en-US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calloc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4"/>
          <p:cNvSpPr>
            <a:spLocks noChangeArrowheads="1"/>
          </p:cNvSpPr>
          <p:nvPr/>
        </p:nvSpPr>
        <p:spPr bwMode="auto">
          <a:xfrm>
            <a:off x="381000" y="1285875"/>
            <a:ext cx="830580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stdio.h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stdlib.h</a:t>
            </a:r>
            <a:r>
              <a:rPr lang="en-US" sz="1600" b="1" dirty="0">
                <a:latin typeface="Courier New" pitchFamily="49" charset="0"/>
              </a:rPr>
              <a:t>&gt; 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 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b="1" dirty="0">
                <a:latin typeface="Courier New" pitchFamily="49" charset="0"/>
              </a:rPr>
              <a:t>  float *calloc1, *calloc2;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b="1" dirty="0">
                <a:latin typeface="Courier New" pitchFamily="49" charset="0"/>
              </a:rPr>
              <a:t> 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</a:t>
            </a:r>
            <a:r>
              <a:rPr lang="en-US" sz="1600" b="1" dirty="0" err="1">
                <a:latin typeface="Courier New" pitchFamily="49" charset="0"/>
              </a:rPr>
              <a:t>i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b="1" dirty="0">
                <a:latin typeface="Courier New" pitchFamily="49" charset="0"/>
              </a:rPr>
              <a:t>  calloc1 = (float *) </a:t>
            </a:r>
            <a:r>
              <a:rPr lang="en-US" sz="1600" b="1" dirty="0" err="1">
                <a:latin typeface="Courier New" pitchFamily="49" charset="0"/>
              </a:rPr>
              <a:t>calloc</a:t>
            </a:r>
            <a:r>
              <a:rPr lang="en-US" sz="1600" b="1" dirty="0">
                <a:latin typeface="Courier New" pitchFamily="49" charset="0"/>
              </a:rPr>
              <a:t>(3, </a:t>
            </a:r>
            <a:r>
              <a:rPr lang="en-US" sz="1600" b="1" dirty="0" err="1">
                <a:latin typeface="Courier New" pitchFamily="49" charset="0"/>
              </a:rPr>
              <a:t>sizeof</a:t>
            </a:r>
            <a:r>
              <a:rPr lang="en-US" sz="1600" b="1" dirty="0">
                <a:latin typeface="Courier New" pitchFamily="49" charset="0"/>
              </a:rPr>
              <a:t>(float));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b="1" dirty="0">
                <a:latin typeface="Courier New" pitchFamily="49" charset="0"/>
              </a:rPr>
              <a:t>  calloc2 = (float *)</a:t>
            </a:r>
            <a:r>
              <a:rPr lang="en-US" sz="1600" b="1" dirty="0" err="1">
                <a:latin typeface="Courier New" pitchFamily="49" charset="0"/>
              </a:rPr>
              <a:t>calloc</a:t>
            </a:r>
            <a:r>
              <a:rPr lang="en-US" sz="1600" b="1" dirty="0">
                <a:latin typeface="Courier New" pitchFamily="49" charset="0"/>
              </a:rPr>
              <a:t>(3, </a:t>
            </a:r>
            <a:r>
              <a:rPr lang="en-US" sz="1600" b="1" dirty="0" err="1">
                <a:latin typeface="Courier New" pitchFamily="49" charset="0"/>
              </a:rPr>
              <a:t>sizeof</a:t>
            </a:r>
            <a:r>
              <a:rPr lang="en-US" sz="1600" b="1" dirty="0">
                <a:latin typeface="Courier New" pitchFamily="49" charset="0"/>
              </a:rPr>
              <a:t>(float));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if(calloc1!=NULL &amp;&amp; calloc2!=NULL)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  for(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 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&lt;3 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  {</a:t>
            </a:r>
          </a:p>
          <a:p>
            <a:pPr indent="171450" algn="ctr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 </a:t>
            </a:r>
            <a:r>
              <a:rPr lang="en-US" sz="1800" b="1" dirty="0" err="1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("calloc1[%d] holds %05.5f ",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, calloc1[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]);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	  </a:t>
            </a:r>
            <a:r>
              <a:rPr lang="en-US" sz="1800" b="1" dirty="0" smtClean="0">
                <a:latin typeface="Courier New" pitchFamily="49" charset="0"/>
              </a:rPr>
              <a:t> </a:t>
            </a:r>
            <a:r>
              <a:rPr lang="en-US" sz="1800" b="1" dirty="0" err="1" smtClean="0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("\ncalloc2[%d] holds %05.5f ",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, </a:t>
            </a:r>
            <a:r>
              <a:rPr lang="en-US" sz="1800" b="1" dirty="0" smtClean="0">
                <a:latin typeface="Courier New" pitchFamily="49" charset="0"/>
              </a:rPr>
              <a:t>			*(</a:t>
            </a:r>
            <a:r>
              <a:rPr lang="en-US" sz="1800" b="1" dirty="0">
                <a:latin typeface="Courier New" pitchFamily="49" charset="0"/>
              </a:rPr>
              <a:t>calloc2+i));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  }                      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b="1" dirty="0">
                <a:latin typeface="Courier New" pitchFamily="49" charset="0"/>
              </a:rPr>
              <a:t> 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3.2-Allocate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dynamic memory - </a:t>
            </a:r>
            <a:r>
              <a:rPr lang="en-US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calloc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295400" y="1514475"/>
            <a:ext cx="6400800" cy="374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  free(calloc1);</a:t>
            </a:r>
          </a:p>
          <a:p>
            <a:r>
              <a:rPr lang="en-US" sz="2400" b="1" dirty="0">
                <a:latin typeface="Courier New" pitchFamily="49" charset="0"/>
              </a:rPr>
              <a:t>  free(calloc2);</a:t>
            </a:r>
          </a:p>
          <a:p>
            <a:r>
              <a:rPr lang="en-US" sz="2400" b="1" dirty="0">
                <a:latin typeface="Courier New" pitchFamily="49" charset="0"/>
              </a:rPr>
              <a:t>  return 0;</a:t>
            </a:r>
          </a:p>
          <a:p>
            <a:r>
              <a:rPr lang="en-US" sz="2400" b="1" dirty="0">
                <a:latin typeface="Courier New" pitchFamily="49" charset="0"/>
              </a:rPr>
              <a:t>}</a:t>
            </a:r>
          </a:p>
          <a:p>
            <a:r>
              <a:rPr lang="en-US" sz="2400" b="1" dirty="0">
                <a:latin typeface="Courier New" pitchFamily="49" charset="0"/>
              </a:rPr>
              <a:t>else</a:t>
            </a:r>
          </a:p>
          <a:p>
            <a:r>
              <a:rPr lang="en-US" sz="2400" b="1" dirty="0">
                <a:latin typeface="Courier New" pitchFamily="49" charset="0"/>
              </a:rPr>
              <a:t>{</a:t>
            </a:r>
          </a:p>
          <a:p>
            <a:r>
              <a:rPr lang="en-US" sz="2400" b="1" dirty="0">
                <a:latin typeface="Courier New" pitchFamily="49" charset="0"/>
              </a:rPr>
              <a:t>    </a:t>
            </a:r>
            <a:r>
              <a:rPr lang="en-US" sz="2400" b="1" dirty="0" err="1">
                <a:latin typeface="Courier New" pitchFamily="49" charset="0"/>
              </a:rPr>
              <a:t>printf</a:t>
            </a:r>
            <a:r>
              <a:rPr lang="en-US" sz="2400" b="1" dirty="0">
                <a:latin typeface="Courier New" pitchFamily="49" charset="0"/>
              </a:rPr>
              <a:t>("Not enough memory\n");</a:t>
            </a:r>
          </a:p>
          <a:p>
            <a:r>
              <a:rPr lang="en-US" sz="2400" b="1" dirty="0">
                <a:latin typeface="Courier New" pitchFamily="49" charset="0"/>
              </a:rPr>
              <a:t>    return 1;</a:t>
            </a:r>
          </a:p>
          <a:p>
            <a:r>
              <a:rPr lang="en-US" sz="2400" b="1" dirty="0">
                <a:latin typeface="Courier New" pitchFamily="49" charset="0"/>
              </a:rPr>
              <a:t>  }</a:t>
            </a:r>
          </a:p>
          <a:p>
            <a:r>
              <a:rPr lang="en-US" sz="2400" b="1" dirty="0">
                <a:latin typeface="Courier New" pitchFamily="49" charset="0"/>
              </a:rPr>
              <a:t>}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1600200"/>
            <a:ext cx="8269740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1204913" y="23066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13" y="23622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805113" y="24177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Reallocate memory with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size</a:t>
            </a:r>
            <a:r>
              <a:rPr lang="en-US" sz="2000">
                <a:cs typeface="Tahoma" pitchFamily="34" charset="0"/>
              </a:rPr>
              <a:t> that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block</a:t>
            </a:r>
            <a:r>
              <a:rPr lang="en-US" sz="2000">
                <a:cs typeface="Tahoma" pitchFamily="34" charset="0"/>
              </a:rPr>
              <a:t> point memory in HEAP</a:t>
            </a:r>
            <a:r>
              <a:rPr lang="en-US" sz="2000" dirty="0">
                <a:cs typeface="Tahoma" pitchFamily="34" charset="0"/>
              </a:rPr>
              <a:t>.</a:t>
            </a:r>
          </a:p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block == NULL </a:t>
            </a:r>
            <a:r>
              <a:rPr lang="en-US" sz="2000">
                <a:cs typeface="Tahoma" pitchFamily="34" charset="0"/>
                <a:sym typeface="Wingdings" pitchFamily="2" charset="2"/>
              </a:rPr>
              <a:t> use </a:t>
            </a:r>
            <a:r>
              <a:rPr lang="en-US" sz="2000" dirty="0" err="1">
                <a:solidFill>
                  <a:srgbClr val="FF0000"/>
                </a:solidFill>
                <a:cs typeface="Tahoma" pitchFamily="34" charset="0"/>
                <a:sym typeface="Wingdings" pitchFamily="2" charset="2"/>
              </a:rPr>
              <a:t>malloc</a:t>
            </a:r>
            <a:endParaRPr lang="en-US" sz="2000" dirty="0">
              <a:solidFill>
                <a:srgbClr val="FF0000"/>
              </a:solidFill>
              <a:cs typeface="Tahoma" pitchFamily="34" charset="0"/>
              <a:sym typeface="Wingdings" pitchFamily="2" charset="2"/>
            </a:endParaRPr>
          </a:p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  <a:sym typeface="Wingdings" pitchFamily="2" charset="2"/>
              </a:rPr>
              <a:t>size == 0 </a:t>
            </a:r>
            <a:r>
              <a:rPr lang="en-US" sz="2000">
                <a:cs typeface="Tahoma" pitchFamily="34" charset="0"/>
                <a:sym typeface="Wingdings" pitchFamily="2" charset="2"/>
              </a:rPr>
              <a:t> use </a:t>
            </a:r>
            <a:r>
              <a:rPr lang="en-US" sz="2000">
                <a:solidFill>
                  <a:srgbClr val="FF0000"/>
                </a:solidFill>
                <a:cs typeface="Tahoma" pitchFamily="34" charset="0"/>
                <a:sym typeface="Wingdings" pitchFamily="2" charset="2"/>
              </a:rPr>
              <a:t>free</a:t>
            </a:r>
            <a:endParaRPr lang="en-US" sz="2000" dirty="0">
              <a:solidFill>
                <a:srgbClr val="FF0000"/>
              </a:solidFill>
              <a:cs typeface="Tahoma" pitchFamily="34" charset="0"/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805113" y="3657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cs typeface="Tahoma" pitchFamily="34" charset="0"/>
              </a:rPr>
              <a:t> 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cs typeface="Tahoma" pitchFamily="34" charset="0"/>
              </a:rPr>
              <a:t>Success</a:t>
            </a:r>
            <a:r>
              <a:rPr lang="en-US" sz="2000">
                <a:cs typeface="Tahoma" pitchFamily="34" charset="0"/>
              </a:rPr>
              <a:t>: The pointer point to allocated memory.</a:t>
            </a:r>
            <a:endParaRPr lang="en-US" sz="2000" dirty="0">
              <a:cs typeface="Tahoma" pitchFamily="34" charset="0"/>
            </a:endParaRP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cs typeface="Tahoma" pitchFamily="34" charset="0"/>
              </a:rPr>
              <a:t> </a:t>
            </a:r>
            <a:r>
              <a:rPr lang="en-US" sz="2000">
                <a:solidFill>
                  <a:schemeClr val="tx1">
                    <a:lumMod val="60000"/>
                    <a:lumOff val="40000"/>
                  </a:schemeClr>
                </a:solidFill>
                <a:cs typeface="Tahoma" pitchFamily="34" charset="0"/>
              </a:rPr>
              <a:t>Fail</a:t>
            </a:r>
            <a:r>
              <a:rPr lang="en-US" sz="2000">
                <a:cs typeface="Tahoma" pitchFamily="34" charset="0"/>
              </a:rPr>
              <a:t>: </a:t>
            </a:r>
            <a:r>
              <a:rPr lang="en-US" sz="2000">
                <a:solidFill>
                  <a:srgbClr val="FF0000"/>
                </a:solidFill>
                <a:cs typeface="Tahoma" pitchFamily="34" charset="0"/>
              </a:rPr>
              <a:t>NULL</a:t>
            </a:r>
            <a:r>
              <a:rPr lang="en-US" sz="2000">
                <a:cs typeface="Tahoma" pitchFamily="34" charset="0"/>
              </a:rPr>
              <a:t> (not enough memory).</a:t>
            </a:r>
            <a:endParaRPr lang="en-US" sz="2000" dirty="0">
              <a:cs typeface="Tahoma" pitchFamily="34" charset="0"/>
            </a:endParaRP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805113" y="48768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*p = 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*)</a:t>
            </a:r>
            <a:r>
              <a:rPr lang="en-US" sz="2000" dirty="0" err="1">
                <a:cs typeface="Tahoma" pitchFamily="34" charset="0"/>
              </a:rPr>
              <a:t>malloc</a:t>
            </a:r>
            <a:r>
              <a:rPr lang="en-US" sz="2000" dirty="0">
                <a:cs typeface="Tahoma" pitchFamily="34" charset="0"/>
              </a:rPr>
              <a:t>(10*</a:t>
            </a:r>
            <a:r>
              <a:rPr lang="en-US" sz="2000" dirty="0" err="1">
                <a:cs typeface="Tahoma" pitchFamily="34" charset="0"/>
              </a:rPr>
              <a:t>sizeof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));</a:t>
            </a:r>
          </a:p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p = 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*)</a:t>
            </a:r>
            <a:r>
              <a:rPr lang="en-US" sz="2000" dirty="0" err="1">
                <a:solidFill>
                  <a:srgbClr val="FF0000"/>
                </a:solidFill>
                <a:cs typeface="Tahoma" pitchFamily="34" charset="0"/>
              </a:rPr>
              <a:t>realloc</a:t>
            </a:r>
            <a:r>
              <a:rPr lang="en-US" sz="2000" dirty="0">
                <a:cs typeface="Tahoma" pitchFamily="34" charset="0"/>
              </a:rPr>
              <a:t>(p, 20*</a:t>
            </a:r>
            <a:r>
              <a:rPr lang="en-US" sz="2000" dirty="0" err="1">
                <a:cs typeface="Tahoma" pitchFamily="34" charset="0"/>
              </a:rPr>
              <a:t>sizeof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));</a:t>
            </a:r>
          </a:p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if (p == NULL)</a:t>
            </a:r>
          </a:p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	</a:t>
            </a:r>
            <a:r>
              <a:rPr lang="en-US" sz="2000" err="1">
                <a:cs typeface="Tahoma" pitchFamily="34" charset="0"/>
              </a:rPr>
              <a:t>printf</a:t>
            </a:r>
            <a:r>
              <a:rPr lang="en-US" sz="2000">
                <a:cs typeface="Tahoma" pitchFamily="34" charset="0"/>
              </a:rPr>
              <a:t>(“Not enough memory!”);</a:t>
            </a:r>
            <a:endParaRPr lang="en-US" sz="2000" dirty="0">
              <a:cs typeface="Tahoma" pitchFamily="34" charset="0"/>
            </a:endParaRP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313" y="47244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1433512" y="38100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Return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1106488" y="1752600"/>
            <a:ext cx="6970712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realloc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(void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block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, size_t 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size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3.3-Allocate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dynamic memory - </a:t>
            </a:r>
            <a:r>
              <a:rPr lang="en-US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realloc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3.3-Allocate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dynamic memory - </a:t>
            </a:r>
            <a:r>
              <a:rPr lang="en-US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realloc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1219200" y="1468437"/>
            <a:ext cx="6989763" cy="4551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#include&lt;</a:t>
            </a:r>
            <a:r>
              <a:rPr lang="en-US" sz="1600" dirty="0" err="1"/>
              <a:t>stdio.h</a:t>
            </a:r>
            <a:r>
              <a:rPr lang="en-US" sz="1600" dirty="0"/>
              <a:t>&gt;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#include &lt;</a:t>
            </a:r>
            <a:r>
              <a:rPr lang="en-US" sz="1600" dirty="0" err="1"/>
              <a:t>stdlib.h</a:t>
            </a:r>
            <a:r>
              <a:rPr lang="en-US" sz="1600" dirty="0"/>
              <a:t>&gt;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 err="1"/>
              <a:t>int</a:t>
            </a:r>
            <a:r>
              <a:rPr lang="en-US" sz="1600" dirty="0"/>
              <a:t> main()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*</a:t>
            </a:r>
            <a:r>
              <a:rPr lang="en-US" sz="1600" dirty="0" err="1"/>
              <a:t>ptr</a:t>
            </a:r>
            <a:r>
              <a:rPr lang="en-US" sz="1600" dirty="0"/>
              <a:t>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  </a:t>
            </a:r>
            <a:r>
              <a:rPr lang="en-US" sz="1600" dirty="0" err="1"/>
              <a:t>int</a:t>
            </a:r>
            <a:r>
              <a:rPr lang="en-US" sz="1600" dirty="0"/>
              <a:t> </a:t>
            </a:r>
            <a:r>
              <a:rPr lang="en-US" sz="1600" dirty="0" err="1"/>
              <a:t>i</a:t>
            </a:r>
            <a:r>
              <a:rPr lang="en-US" sz="1600" dirty="0"/>
              <a:t>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  </a:t>
            </a:r>
            <a:r>
              <a:rPr lang="en-US" sz="1600" dirty="0" err="1"/>
              <a:t>ptr</a:t>
            </a:r>
            <a:r>
              <a:rPr lang="en-US" sz="1600" dirty="0"/>
              <a:t> = (</a:t>
            </a:r>
            <a:r>
              <a:rPr lang="en-US" sz="1600" dirty="0" err="1"/>
              <a:t>int</a:t>
            </a:r>
            <a:r>
              <a:rPr lang="en-US" sz="1600" dirty="0"/>
              <a:t> *)</a:t>
            </a:r>
            <a:r>
              <a:rPr lang="en-US" sz="1600" dirty="0" err="1"/>
              <a:t>calloc</a:t>
            </a:r>
            <a:r>
              <a:rPr lang="en-US" sz="1600" dirty="0"/>
              <a:t>(5, 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 *));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if(</a:t>
            </a:r>
            <a:r>
              <a:rPr lang="en-US" sz="1600" dirty="0" err="1"/>
              <a:t>ptr</a:t>
            </a:r>
            <a:r>
              <a:rPr lang="en-US" sz="1600" dirty="0"/>
              <a:t>!=NULL) 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    *</a:t>
            </a:r>
            <a:r>
              <a:rPr lang="en-US" sz="1600" dirty="0" err="1"/>
              <a:t>ptr</a:t>
            </a:r>
            <a:r>
              <a:rPr lang="en-US" sz="1600" dirty="0"/>
              <a:t> = 1;  *(ptr+1) = 2;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    </a:t>
            </a:r>
            <a:r>
              <a:rPr lang="en-US" sz="1600" dirty="0" err="1"/>
              <a:t>ptr</a:t>
            </a:r>
            <a:r>
              <a:rPr lang="en-US" sz="1600" dirty="0"/>
              <a:t>[2] = 4;  </a:t>
            </a:r>
            <a:r>
              <a:rPr lang="en-US" sz="1600" dirty="0" err="1"/>
              <a:t>ptr</a:t>
            </a:r>
            <a:r>
              <a:rPr lang="en-US" sz="1600" dirty="0"/>
              <a:t>[3] = 8;  </a:t>
            </a:r>
            <a:r>
              <a:rPr lang="en-US" sz="1600" dirty="0" err="1"/>
              <a:t>ptr</a:t>
            </a:r>
            <a:r>
              <a:rPr lang="en-US" sz="1600" dirty="0"/>
              <a:t>[4] = 16;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    </a:t>
            </a:r>
            <a:r>
              <a:rPr lang="en-US" sz="1600" dirty="0" err="1"/>
              <a:t>ptr</a:t>
            </a:r>
            <a:r>
              <a:rPr lang="en-US" sz="1600" dirty="0"/>
              <a:t> = (</a:t>
            </a:r>
            <a:r>
              <a:rPr lang="en-US" sz="1600" dirty="0" err="1"/>
              <a:t>int</a:t>
            </a:r>
            <a:r>
              <a:rPr lang="en-US" sz="1600" dirty="0"/>
              <a:t> *)</a:t>
            </a:r>
            <a:r>
              <a:rPr lang="en-US" sz="1600" dirty="0" err="1"/>
              <a:t>realloc</a:t>
            </a:r>
            <a:r>
              <a:rPr lang="en-US" sz="1600" dirty="0"/>
              <a:t>(</a:t>
            </a:r>
            <a:r>
              <a:rPr lang="en-US" sz="1600" dirty="0" err="1"/>
              <a:t>ptr</a:t>
            </a:r>
            <a:r>
              <a:rPr lang="en-US" sz="1600" dirty="0"/>
              <a:t>, 7*</a:t>
            </a:r>
            <a:r>
              <a:rPr lang="en-US" sz="1600" dirty="0" err="1"/>
              <a:t>sizeof</a:t>
            </a:r>
            <a:r>
              <a:rPr lang="en-US" sz="1600" dirty="0"/>
              <a:t>(</a:t>
            </a:r>
            <a:r>
              <a:rPr lang="en-US" sz="1600" dirty="0" err="1"/>
              <a:t>int</a:t>
            </a:r>
            <a:r>
              <a:rPr lang="en-US" sz="1600" dirty="0"/>
              <a:t>));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    </a:t>
            </a:r>
            <a:r>
              <a:rPr lang="en-US" sz="1800" dirty="0"/>
              <a:t>if(</a:t>
            </a:r>
            <a:r>
              <a:rPr lang="en-US" sz="1800" dirty="0" err="1"/>
              <a:t>ptr</a:t>
            </a:r>
            <a:r>
              <a:rPr lang="en-US" sz="1800" dirty="0"/>
              <a:t>!=NULL)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dirty="0"/>
              <a:t>    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dirty="0"/>
              <a:t>      </a:t>
            </a:r>
            <a:r>
              <a:rPr lang="en-US" sz="1600" dirty="0" err="1"/>
              <a:t>printf</a:t>
            </a:r>
            <a:r>
              <a:rPr lang="en-US" sz="1600" dirty="0"/>
              <a:t>("Now allocating more memory... \n");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600" dirty="0"/>
              <a:t>      </a:t>
            </a:r>
            <a:r>
              <a:rPr lang="en-US" sz="1600" dirty="0" err="1"/>
              <a:t>ptr</a:t>
            </a:r>
            <a:r>
              <a:rPr lang="en-US" sz="1600" dirty="0"/>
              <a:t>[5] = 32; </a:t>
            </a:r>
            <a:r>
              <a:rPr lang="en-US" sz="1600" i="1" dirty="0"/>
              <a:t>/* now it's legal! </a:t>
            </a:r>
            <a:r>
              <a:rPr lang="sv-SE" sz="1600" i="1" dirty="0"/>
              <a:t>*/</a:t>
            </a:r>
            <a:endParaRPr lang="en-US" sz="1600" dirty="0"/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sv-SE" sz="1600" dirty="0"/>
              <a:t>      ptr[6] = 64;</a:t>
            </a:r>
            <a:endParaRPr lang="en-US" sz="1600" dirty="0"/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endParaRPr lang="en-US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3.3-Allocate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dynamic memory - </a:t>
            </a:r>
            <a:r>
              <a:rPr lang="en-US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realloc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685800" y="1295400"/>
            <a:ext cx="78486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sz="1600" dirty="0"/>
              <a:t>for(i=0 ; i&lt;7 ; i++)</a:t>
            </a:r>
            <a:endParaRPr lang="en-US" sz="1600" dirty="0"/>
          </a:p>
          <a:p>
            <a:r>
              <a:rPr lang="sv-SE" sz="1600" dirty="0"/>
              <a:t>      {</a:t>
            </a:r>
            <a:endParaRPr lang="en-US" sz="1600" dirty="0"/>
          </a:p>
          <a:p>
            <a:r>
              <a:rPr lang="sv-SE" sz="1600" dirty="0"/>
              <a:t>        printf("ptr[%d] holds %d\n", i, ptr[i]);</a:t>
            </a:r>
            <a:endParaRPr lang="en-US" sz="1600" dirty="0"/>
          </a:p>
          <a:p>
            <a:r>
              <a:rPr lang="sv-SE" sz="1600" dirty="0"/>
              <a:t>      </a:t>
            </a:r>
            <a:r>
              <a:rPr lang="en-US" sz="1600" dirty="0"/>
              <a:t>}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realloc</a:t>
            </a:r>
            <a:r>
              <a:rPr lang="en-US" sz="1600" dirty="0"/>
              <a:t>(ptr,0); </a:t>
            </a:r>
            <a:r>
              <a:rPr lang="en-US" sz="1600" i="1" dirty="0"/>
              <a:t>/* same as free(</a:t>
            </a:r>
            <a:r>
              <a:rPr lang="en-US" sz="1600" i="1" dirty="0" err="1"/>
              <a:t>ptr</a:t>
            </a:r>
            <a:r>
              <a:rPr lang="en-US" sz="1600" i="1" dirty="0"/>
              <a:t>); - just fancier! */</a:t>
            </a:r>
            <a:endParaRPr lang="en-US" sz="1600" dirty="0"/>
          </a:p>
          <a:p>
            <a:r>
              <a:rPr lang="en-US" sz="1600" dirty="0"/>
              <a:t>      return 0;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  else </a:t>
            </a:r>
          </a:p>
          <a:p>
            <a:r>
              <a:rPr lang="en-US" sz="1600" dirty="0"/>
              <a:t>    {</a:t>
            </a:r>
          </a:p>
          <a:p>
            <a:r>
              <a:rPr lang="en-US" sz="1600" dirty="0"/>
              <a:t>      </a:t>
            </a:r>
            <a:r>
              <a:rPr lang="en-US" sz="1600" dirty="0" err="1"/>
              <a:t>printf</a:t>
            </a:r>
            <a:r>
              <a:rPr lang="en-US" sz="1600" dirty="0"/>
              <a:t>("Not enough memory - </a:t>
            </a:r>
            <a:r>
              <a:rPr lang="en-US" sz="1600" dirty="0" err="1"/>
              <a:t>realloc</a:t>
            </a:r>
            <a:r>
              <a:rPr lang="en-US" sz="1600" dirty="0"/>
              <a:t> failed.\n");</a:t>
            </a:r>
          </a:p>
          <a:p>
            <a:r>
              <a:rPr lang="en-US" sz="1600" dirty="0"/>
              <a:t>      return 1;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else </a:t>
            </a:r>
          </a:p>
          <a:p>
            <a:r>
              <a:rPr lang="en-US" sz="1600" dirty="0"/>
              <a:t>{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printf</a:t>
            </a:r>
            <a:r>
              <a:rPr lang="en-US" sz="1600" dirty="0"/>
              <a:t>("Not enough memory - </a:t>
            </a:r>
            <a:r>
              <a:rPr lang="en-US" sz="1600" dirty="0" err="1"/>
              <a:t>calloc</a:t>
            </a:r>
            <a:r>
              <a:rPr lang="en-US" sz="1600" dirty="0"/>
              <a:t> failed.\n");</a:t>
            </a:r>
          </a:p>
          <a:p>
            <a:r>
              <a:rPr lang="en-US" sz="1600" dirty="0"/>
              <a:t>    return 1;</a:t>
            </a:r>
          </a:p>
          <a:p>
            <a:r>
              <a:rPr lang="en-US" sz="1600" dirty="0"/>
              <a:t>  }</a:t>
            </a:r>
          </a:p>
          <a:p>
            <a:r>
              <a:rPr lang="en-US" sz="1600" dirty="0"/>
              <a:t>}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33579" y="1371600"/>
            <a:ext cx="7267421" cy="4376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1128713" y="23066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4913" y="23622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728913" y="24177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Free memory pointed by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ptr</a:t>
            </a:r>
            <a:r>
              <a:rPr lang="en-US" sz="2000">
                <a:cs typeface="Tahoma" pitchFamily="34" charset="0"/>
              </a:rPr>
              <a:t>, that returned by </a:t>
            </a:r>
            <a:r>
              <a:rPr lang="en-US" sz="2000" dirty="0" err="1">
                <a:cs typeface="Tahoma" pitchFamily="34" charset="0"/>
              </a:rPr>
              <a:t>malloc</a:t>
            </a:r>
            <a:r>
              <a:rPr lang="en-US" sz="2000" dirty="0">
                <a:cs typeface="Tahoma" pitchFamily="34" charset="0"/>
              </a:rPr>
              <a:t>(), </a:t>
            </a:r>
            <a:r>
              <a:rPr lang="en-US" sz="2000" dirty="0" err="1">
                <a:cs typeface="Tahoma" pitchFamily="34" charset="0"/>
              </a:rPr>
              <a:t>calloc</a:t>
            </a:r>
            <a:r>
              <a:rPr lang="en-US" sz="2000" dirty="0">
                <a:cs typeface="Tahoma" pitchFamily="34" charset="0"/>
              </a:rPr>
              <a:t>(), </a:t>
            </a:r>
            <a:r>
              <a:rPr lang="en-US" sz="2000" err="1">
                <a:cs typeface="Tahoma" pitchFamily="34" charset="0"/>
              </a:rPr>
              <a:t>realloc</a:t>
            </a:r>
            <a:r>
              <a:rPr lang="en-US" sz="2000">
                <a:cs typeface="Tahoma" pitchFamily="34" charset="0"/>
              </a:rPr>
              <a:t>() functions.</a:t>
            </a:r>
            <a:endParaRPr lang="en-US" sz="2000" dirty="0">
              <a:cs typeface="Tahoma" pitchFamily="34" charset="0"/>
            </a:endParaRPr>
          </a:p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If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ptr</a:t>
            </a:r>
            <a:r>
              <a:rPr lang="en-US" sz="2000">
                <a:cs typeface="Tahoma" pitchFamily="34" charset="0"/>
              </a:rPr>
              <a:t> is NULL -&gt; do nothing.</a:t>
            </a:r>
            <a:endParaRPr lang="en-US" sz="2000" dirty="0">
              <a:cs typeface="Tahoma" pitchFamily="34" charset="0"/>
            </a:endParaRP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728913" y="3657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cs typeface="Tahoma" pitchFamily="34" charset="0"/>
              </a:rPr>
              <a:t> Nothing.</a:t>
            </a:r>
            <a:endParaRPr lang="en-US" sz="2000" dirty="0">
              <a:cs typeface="Tahoma" pitchFamily="34" charset="0"/>
            </a:endParaRP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728913" y="48768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*p = 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*)</a:t>
            </a:r>
            <a:r>
              <a:rPr lang="en-US" sz="2000" dirty="0" err="1">
                <a:cs typeface="Tahoma" pitchFamily="34" charset="0"/>
              </a:rPr>
              <a:t>malloc</a:t>
            </a:r>
            <a:r>
              <a:rPr lang="en-US" sz="2000" dirty="0">
                <a:cs typeface="Tahoma" pitchFamily="34" charset="0"/>
              </a:rPr>
              <a:t>(10*</a:t>
            </a:r>
            <a:r>
              <a:rPr lang="en-US" sz="2000" dirty="0" err="1">
                <a:cs typeface="Tahoma" pitchFamily="34" charset="0"/>
              </a:rPr>
              <a:t>sizeof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));</a:t>
            </a:r>
          </a:p>
          <a:p>
            <a:pPr algn="just" eaLnBrk="0" hangingPunct="0">
              <a:defRPr/>
            </a:pPr>
            <a:r>
              <a:rPr lang="en-US" sz="2000" dirty="0">
                <a:solidFill>
                  <a:srgbClr val="FF0000"/>
                </a:solidFill>
                <a:cs typeface="Tahoma" pitchFamily="34" charset="0"/>
              </a:rPr>
              <a:t>free</a:t>
            </a:r>
            <a:r>
              <a:rPr lang="en-US" sz="2000" dirty="0">
                <a:cs typeface="Tahoma" pitchFamily="34" charset="0"/>
              </a:rPr>
              <a:t>(p);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1113" y="47244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1357312" y="38100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Return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1030288" y="1752600"/>
            <a:ext cx="6970712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void </a:t>
            </a: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free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(void *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ptr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3.4-Allocate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dynamic memory - free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Learning Goals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28600" y="1371600"/>
            <a:ext cx="6400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After the lecture, attendees will be able to: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0" y="1981200"/>
            <a:ext cx="9448800" cy="537865"/>
            <a:chOff x="0" y="1981200"/>
            <a:chExt cx="9448800" cy="537865"/>
          </a:xfrm>
        </p:grpSpPr>
        <p:sp>
          <p:nvSpPr>
            <p:cNvPr id="27" name="Rectangle 26"/>
            <p:cNvSpPr/>
            <p:nvPr/>
          </p:nvSpPr>
          <p:spPr>
            <a:xfrm>
              <a:off x="0" y="1981200"/>
              <a:ext cx="9144000" cy="5334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609600" y="2057400"/>
              <a:ext cx="8839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>
                  <a:latin typeface="Arial" pitchFamily="34" charset="0"/>
                  <a:cs typeface="Arial" pitchFamily="34" charset="0"/>
                </a:rPr>
                <a:t>Understand and use </a:t>
              </a:r>
              <a:r>
                <a:rPr lang="en-US" dirty="0" smtClean="0">
                  <a:latin typeface="Arial" pitchFamily="34" charset="0"/>
                </a:rPr>
                <a:t>casting methods</a:t>
              </a:r>
              <a:endParaRPr lang="en-US" dirty="0">
                <a:latin typeface="Arial" pitchFamily="34" charset="0"/>
                <a:cs typeface="Arial" pitchFamily="34" charset="0"/>
              </a:endParaRPr>
            </a:p>
          </p:txBody>
        </p:sp>
      </p:grpSp>
      <p:sp>
        <p:nvSpPr>
          <p:cNvPr id="29" name="Rectangle 28"/>
          <p:cNvSpPr/>
          <p:nvPr/>
        </p:nvSpPr>
        <p:spPr>
          <a:xfrm>
            <a:off x="0" y="3071810"/>
            <a:ext cx="9144000" cy="53340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Isosceles Triangle 29"/>
          <p:cNvSpPr/>
          <p:nvPr/>
        </p:nvSpPr>
        <p:spPr>
          <a:xfrm rot="5400000">
            <a:off x="289035" y="2149365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Isosceles Triangle 30"/>
          <p:cNvSpPr/>
          <p:nvPr/>
        </p:nvSpPr>
        <p:spPr>
          <a:xfrm rot="5400000">
            <a:off x="293797" y="3244747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0" y="2517239"/>
            <a:ext cx="9144000" cy="55457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/>
          <p:cNvSpPr txBox="1"/>
          <p:nvPr/>
        </p:nvSpPr>
        <p:spPr>
          <a:xfrm>
            <a:off x="609600" y="259080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  <a:cs typeface="Arial" pitchFamily="34" charset="0"/>
              </a:rPr>
              <a:t>Understand C Program structure in memory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4" name="Isosceles Triangle 33"/>
          <p:cNvSpPr/>
          <p:nvPr/>
        </p:nvSpPr>
        <p:spPr>
          <a:xfrm rot="5400000">
            <a:off x="289034" y="2682766"/>
            <a:ext cx="228600" cy="197069"/>
          </a:xfrm>
          <a:prstGeom prst="triangle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/>
          <p:cNvSpPr txBox="1"/>
          <p:nvPr/>
        </p:nvSpPr>
        <p:spPr>
          <a:xfrm>
            <a:off x="609600" y="3105090"/>
            <a:ext cx="8153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Arial" pitchFamily="34" charset="0"/>
              </a:rPr>
              <a:t>Do allocate and manipulate memory</a:t>
            </a:r>
            <a:endParaRPr lang="en-US" dirty="0"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4"/>
          <p:cNvSpPr>
            <a:spLocks noChangeArrowheads="1"/>
          </p:cNvSpPr>
          <p:nvPr/>
        </p:nvSpPr>
        <p:spPr bwMode="auto">
          <a:xfrm>
            <a:off x="152400" y="1289050"/>
            <a:ext cx="8828088" cy="5035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</a:rPr>
              <a:t>stdio.h</a:t>
            </a:r>
            <a:r>
              <a:rPr lang="en-US" sz="1800" b="1" dirty="0">
                <a:latin typeface="Courier New" pitchFamily="49" charset="0"/>
              </a:rPr>
              <a:t>&gt;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#include &lt;</a:t>
            </a:r>
            <a:r>
              <a:rPr lang="en-US" sz="1800" b="1" dirty="0" err="1">
                <a:latin typeface="Courier New" pitchFamily="49" charset="0"/>
              </a:rPr>
              <a:t>stdlib.h</a:t>
            </a:r>
            <a:r>
              <a:rPr lang="en-US" sz="1800" b="1" dirty="0">
                <a:latin typeface="Courier New" pitchFamily="49" charset="0"/>
              </a:rPr>
              <a:t>&gt; </a:t>
            </a: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i="1" dirty="0">
                <a:latin typeface="Courier New" pitchFamily="49" charset="0"/>
              </a:rPr>
              <a:t>/*required for the </a:t>
            </a:r>
            <a:r>
              <a:rPr lang="en-US" sz="1600" b="1" i="1" dirty="0" err="1">
                <a:latin typeface="Courier New" pitchFamily="49" charset="0"/>
              </a:rPr>
              <a:t>malloc</a:t>
            </a:r>
            <a:r>
              <a:rPr lang="en-US" sz="1600" b="1" i="1" dirty="0">
                <a:latin typeface="Courier New" pitchFamily="49" charset="0"/>
              </a:rPr>
              <a:t> and free functions*/</a:t>
            </a:r>
            <a:endParaRPr lang="en-US" sz="1600" b="1" dirty="0">
              <a:latin typeface="Courier New" pitchFamily="49" charset="0"/>
            </a:endParaRP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main()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number;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</a:t>
            </a:r>
            <a:r>
              <a:rPr lang="en-US" sz="1800" b="1" dirty="0" err="1">
                <a:latin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("How many </a:t>
            </a:r>
            <a:r>
              <a:rPr lang="en-US" sz="1800" b="1" dirty="0" err="1">
                <a:latin typeface="Courier New" pitchFamily="49" charset="0"/>
              </a:rPr>
              <a:t>ints</a:t>
            </a:r>
            <a:r>
              <a:rPr lang="en-US" sz="1800" b="1" dirty="0">
                <a:latin typeface="Courier New" pitchFamily="49" charset="0"/>
              </a:rPr>
              <a:t> would you like store? ");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scanf</a:t>
            </a:r>
            <a:r>
              <a:rPr lang="en-US" sz="1800" b="1" dirty="0">
                <a:latin typeface="Courier New" pitchFamily="49" charset="0"/>
              </a:rPr>
              <a:t>("%d", &amp;number);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</a:t>
            </a:r>
            <a:r>
              <a:rPr lang="en-US" sz="1800" b="1" dirty="0" err="1">
                <a:latin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</a:rPr>
              <a:t> = 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 *) </a:t>
            </a:r>
            <a:r>
              <a:rPr lang="en-US" sz="1800" b="1" dirty="0" err="1">
                <a:latin typeface="Courier New" pitchFamily="49" charset="0"/>
              </a:rPr>
              <a:t>malloc</a:t>
            </a:r>
            <a:r>
              <a:rPr lang="en-US" sz="1800" b="1" dirty="0">
                <a:latin typeface="Courier New" pitchFamily="49" charset="0"/>
              </a:rPr>
              <a:t> (number*</a:t>
            </a:r>
            <a:r>
              <a:rPr lang="en-US" sz="1800" b="1" dirty="0" err="1">
                <a:latin typeface="Courier New" pitchFamily="49" charset="0"/>
              </a:rPr>
              <a:t>sizeof</a:t>
            </a:r>
            <a:r>
              <a:rPr lang="en-US" sz="1800" b="1" dirty="0">
                <a:latin typeface="Courier New" pitchFamily="49" charset="0"/>
              </a:rPr>
              <a:t>(</a:t>
            </a:r>
            <a:r>
              <a:rPr lang="en-US" sz="1800" b="1" dirty="0" err="1">
                <a:latin typeface="Courier New" pitchFamily="49" charset="0"/>
              </a:rPr>
              <a:t>int</a:t>
            </a:r>
            <a:r>
              <a:rPr lang="en-US" sz="1800" b="1" dirty="0">
                <a:latin typeface="Courier New" pitchFamily="49" charset="0"/>
              </a:rPr>
              <a:t>)); </a:t>
            </a:r>
            <a:r>
              <a:rPr lang="en-US" sz="1800" b="1" i="1" dirty="0">
                <a:latin typeface="Courier New" pitchFamily="49" charset="0"/>
              </a:rPr>
              <a:t>/*allocate memory */</a:t>
            </a:r>
            <a:r>
              <a:rPr lang="en-US" sz="1800" b="1" dirty="0">
                <a:latin typeface="Courier New" pitchFamily="49" charset="0"/>
              </a:rPr>
              <a:t> 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if(</a:t>
            </a:r>
            <a:r>
              <a:rPr lang="en-US" sz="1800" b="1" dirty="0" err="1">
                <a:latin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</a:rPr>
              <a:t>!=NULL) 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  for(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=0 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&lt;number ; </a:t>
            </a:r>
            <a:r>
              <a:rPr lang="en-US" sz="1800" b="1" dirty="0" err="1">
                <a:latin typeface="Courier New" pitchFamily="49" charset="0"/>
              </a:rPr>
              <a:t>i</a:t>
            </a:r>
            <a:r>
              <a:rPr lang="en-US" sz="1800" b="1" dirty="0">
                <a:latin typeface="Courier New" pitchFamily="49" charset="0"/>
              </a:rPr>
              <a:t>++)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  {</a:t>
            </a: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en-US" sz="1800" b="1" dirty="0">
                <a:latin typeface="Courier New" pitchFamily="49" charset="0"/>
              </a:rPr>
              <a:t>      </a:t>
            </a:r>
            <a:r>
              <a:rPr lang="sv-SE" sz="1800" b="1" dirty="0">
                <a:latin typeface="Courier New" pitchFamily="49" charset="0"/>
              </a:rPr>
              <a:t>*(ptr+i) = i;</a:t>
            </a:r>
            <a:endParaRPr lang="en-US" sz="1800" b="1" dirty="0">
              <a:latin typeface="Courier New" pitchFamily="49" charset="0"/>
            </a:endParaRP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sv-SE" sz="1800" b="1" dirty="0">
                <a:latin typeface="Courier New" pitchFamily="49" charset="0"/>
              </a:rPr>
              <a:t>    }</a:t>
            </a:r>
            <a:endParaRPr lang="en-US" sz="1800" b="1" dirty="0">
              <a:latin typeface="Courier New" pitchFamily="49" charset="0"/>
            </a:endParaRPr>
          </a:p>
          <a:p>
            <a:pPr indent="171450">
              <a:tabLst>
                <a:tab pos="581025" algn="l"/>
                <a:tab pos="1163638" algn="l"/>
                <a:tab pos="1744663" algn="l"/>
                <a:tab pos="2327275" algn="l"/>
                <a:tab pos="2908300" algn="l"/>
                <a:tab pos="3489325" algn="l"/>
                <a:tab pos="4071938" algn="l"/>
                <a:tab pos="4652963" algn="l"/>
                <a:tab pos="5235575" algn="l"/>
                <a:tab pos="5816600" algn="l"/>
                <a:tab pos="6397625" algn="l"/>
                <a:tab pos="6980238" algn="l"/>
                <a:tab pos="7561263" algn="l"/>
                <a:tab pos="8143875" algn="l"/>
                <a:tab pos="8724900" algn="l"/>
                <a:tab pos="9305925" algn="l"/>
              </a:tabLst>
            </a:pPr>
            <a:r>
              <a:rPr lang="sv-SE" sz="1800" b="1" dirty="0">
                <a:latin typeface="Courier New" pitchFamily="49" charset="0"/>
              </a:rPr>
              <a:t>    </a:t>
            </a:r>
            <a:endParaRPr lang="en-US" sz="1800" b="1" dirty="0">
              <a:latin typeface="Courier New" pitchFamily="49" charset="0"/>
            </a:endParaRPr>
          </a:p>
        </p:txBody>
      </p:sp>
      <p:sp>
        <p:nvSpPr>
          <p:cNvPr id="33795" name="Text Box 5"/>
          <p:cNvSpPr txBox="1">
            <a:spLocks noChangeArrowheads="1"/>
          </p:cNvSpPr>
          <p:nvPr/>
        </p:nvSpPr>
        <p:spPr bwMode="auto">
          <a:xfrm>
            <a:off x="7070725" y="6057900"/>
            <a:ext cx="1841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en-US" sz="1800"/>
          </a:p>
        </p:txBody>
      </p:sp>
      <p:sp>
        <p:nvSpPr>
          <p:cNvPr id="33796" name="Text Box 6"/>
          <p:cNvSpPr txBox="1">
            <a:spLocks noChangeArrowheads="1"/>
          </p:cNvSpPr>
          <p:nvPr/>
        </p:nvSpPr>
        <p:spPr bwMode="auto">
          <a:xfrm>
            <a:off x="6705600" y="6015038"/>
            <a:ext cx="962025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/>
              <a:t>Contd…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3.4-Allocate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dynamic memory - free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4"/>
          <p:cNvSpPr>
            <a:spLocks noChangeArrowheads="1"/>
          </p:cNvSpPr>
          <p:nvPr/>
        </p:nvSpPr>
        <p:spPr bwMode="auto">
          <a:xfrm>
            <a:off x="838200" y="1371600"/>
            <a:ext cx="7696200" cy="4211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sv-SE" sz="1800" b="1" dirty="0">
                <a:latin typeface="Courier New" pitchFamily="49" charset="0"/>
              </a:rPr>
              <a:t>for(i=number ; i&gt;0 ; i--) 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{</a:t>
            </a:r>
          </a:p>
          <a:p>
            <a:r>
              <a:rPr lang="en-US" sz="1800" b="1" dirty="0">
                <a:latin typeface="Courier New" pitchFamily="49" charset="0"/>
              </a:rPr>
              <a:t>    	</a:t>
            </a:r>
            <a:r>
              <a:rPr lang="en-US" sz="1800" b="1" dirty="0" err="1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("%d\n",*(</a:t>
            </a:r>
            <a:r>
              <a:rPr lang="en-US" sz="1800" b="1" dirty="0" err="1">
                <a:latin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</a:rPr>
              <a:t>+(i-1))); </a:t>
            </a:r>
          </a:p>
          <a:p>
            <a:r>
              <a:rPr lang="en-US" sz="1800" b="1" i="1" dirty="0">
                <a:latin typeface="Courier New" pitchFamily="49" charset="0"/>
              </a:rPr>
              <a:t>	/* print out in reverse order */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}</a:t>
            </a:r>
          </a:p>
          <a:p>
            <a:r>
              <a:rPr lang="en-US" sz="1800" b="1" dirty="0">
                <a:latin typeface="Courier New" pitchFamily="49" charset="0"/>
              </a:rPr>
              <a:t>    free(</a:t>
            </a:r>
            <a:r>
              <a:rPr lang="en-US" sz="1800" b="1" dirty="0" err="1">
                <a:latin typeface="Courier New" pitchFamily="49" charset="0"/>
              </a:rPr>
              <a:t>ptr</a:t>
            </a:r>
            <a:r>
              <a:rPr lang="en-US" sz="1800" b="1" dirty="0">
                <a:latin typeface="Courier New" pitchFamily="49" charset="0"/>
              </a:rPr>
              <a:t>); </a:t>
            </a:r>
            <a:r>
              <a:rPr lang="en-US" sz="1800" b="1" i="1" dirty="0">
                <a:latin typeface="Courier New" pitchFamily="49" charset="0"/>
              </a:rPr>
              <a:t>/* free allocated memory */</a:t>
            </a:r>
            <a:endParaRPr lang="en-US" sz="1800" b="1" dirty="0">
              <a:latin typeface="Courier New" pitchFamily="49" charset="0"/>
            </a:endParaRPr>
          </a:p>
          <a:p>
            <a:r>
              <a:rPr lang="en-US" sz="1800" b="1" dirty="0">
                <a:latin typeface="Courier New" pitchFamily="49" charset="0"/>
              </a:rPr>
              <a:t>    return 0;</a:t>
            </a:r>
          </a:p>
          <a:p>
            <a:r>
              <a:rPr lang="en-US" sz="1800" b="1" dirty="0">
                <a:latin typeface="Courier New" pitchFamily="49" charset="0"/>
              </a:rPr>
              <a:t>  }</a:t>
            </a:r>
          </a:p>
          <a:p>
            <a:r>
              <a:rPr lang="en-US" sz="1800" b="1" dirty="0">
                <a:latin typeface="Courier New" pitchFamily="49" charset="0"/>
              </a:rPr>
              <a:t>else </a:t>
            </a:r>
          </a:p>
          <a:p>
            <a:r>
              <a:rPr lang="en-US" sz="1800" b="1" dirty="0">
                <a:latin typeface="Courier New" pitchFamily="49" charset="0"/>
              </a:rPr>
              <a:t>{</a:t>
            </a:r>
          </a:p>
          <a:p>
            <a:r>
              <a:rPr lang="en-US" sz="1800" b="1" dirty="0">
                <a:latin typeface="Courier New" pitchFamily="49" charset="0"/>
              </a:rPr>
              <a:t>    </a:t>
            </a:r>
            <a:r>
              <a:rPr lang="en-US" sz="1800" b="1" dirty="0" err="1">
                <a:latin typeface="Courier New" pitchFamily="49" charset="0"/>
              </a:rPr>
              <a:t>printf</a:t>
            </a:r>
            <a:r>
              <a:rPr lang="en-US" sz="1800" b="1" dirty="0">
                <a:latin typeface="Courier New" pitchFamily="49" charset="0"/>
              </a:rPr>
              <a:t>("\</a:t>
            </a:r>
            <a:r>
              <a:rPr lang="en-US" sz="1800" b="1" dirty="0" err="1">
                <a:latin typeface="Courier New" pitchFamily="49" charset="0"/>
              </a:rPr>
              <a:t>nMemory</a:t>
            </a:r>
            <a:r>
              <a:rPr lang="en-US" sz="1800" b="1" dirty="0">
                <a:latin typeface="Courier New" pitchFamily="49" charset="0"/>
              </a:rPr>
              <a:t> allocation failed - not enough memory.\n");</a:t>
            </a:r>
          </a:p>
          <a:p>
            <a:r>
              <a:rPr lang="en-US" sz="1800" b="1" dirty="0">
                <a:latin typeface="Courier New" pitchFamily="49" charset="0"/>
              </a:rPr>
              <a:t>    return 1;</a:t>
            </a:r>
          </a:p>
          <a:p>
            <a:r>
              <a:rPr lang="en-US" sz="1800" b="1" dirty="0">
                <a:latin typeface="Courier New" pitchFamily="49" charset="0"/>
              </a:rPr>
              <a:t>  }</a:t>
            </a:r>
          </a:p>
          <a:p>
            <a:r>
              <a:rPr lang="en-US" sz="1800" b="1" dirty="0">
                <a:latin typeface="Courier New" pitchFamily="49" charset="0"/>
              </a:rPr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3.4-Allocate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dynamic memory - free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5509" y="1371600"/>
            <a:ext cx="7387891" cy="4243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1204913" y="21542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13" y="22098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805113" y="22653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Allocate memory with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size</a:t>
            </a:r>
            <a:r>
              <a:rPr lang="en-US" sz="2000">
                <a:cs typeface="Tahoma" pitchFamily="34" charset="0"/>
              </a:rPr>
              <a:t> = sizeof  (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&lt;datatype&gt;</a:t>
            </a:r>
            <a:r>
              <a:rPr lang="en-US" sz="2000">
                <a:cs typeface="Tahoma" pitchFamily="34" charset="0"/>
              </a:rPr>
              <a:t>)* in HEAP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805113" y="35052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 dirty="0">
                <a:cs typeface="Tahoma" pitchFamily="34" charset="0"/>
              </a:rPr>
              <a:t> </a:t>
            </a:r>
            <a:r>
              <a:rPr lang="en-US" sz="2000" dirty="0">
                <a:solidFill>
                  <a:schemeClr val="tx1">
                    <a:lumMod val="60000"/>
                    <a:lumOff val="40000"/>
                  </a:schemeClr>
                </a:solidFill>
                <a:cs typeface="Tahoma" pitchFamily="34" charset="0"/>
              </a:rPr>
              <a:t>Success</a:t>
            </a:r>
            <a:r>
              <a:rPr lang="en-US" sz="2000" dirty="0">
                <a:cs typeface="Tahoma" pitchFamily="34" charset="0"/>
              </a:rPr>
              <a:t>: The pointer point to allocated memory.</a:t>
            </a:r>
          </a:p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 dirty="0">
                <a:cs typeface="Tahoma" pitchFamily="34" charset="0"/>
              </a:rPr>
              <a:t> </a:t>
            </a:r>
            <a:r>
              <a:rPr lang="en-US" sz="2000" dirty="0" smtClean="0">
                <a:solidFill>
                  <a:schemeClr val="tx1">
                    <a:lumMod val="60000"/>
                    <a:lumOff val="40000"/>
                  </a:schemeClr>
                </a:solidFill>
                <a:cs typeface="Tahoma" pitchFamily="34" charset="0"/>
              </a:rPr>
              <a:t>Fail</a:t>
            </a:r>
            <a:r>
              <a:rPr lang="en-US" sz="2000" dirty="0" smtClean="0">
                <a:cs typeface="Tahoma" pitchFamily="34" charset="0"/>
              </a:rPr>
              <a:t>: </a:t>
            </a:r>
            <a:r>
              <a:rPr lang="en-US" sz="2000" dirty="0">
                <a:solidFill>
                  <a:srgbClr val="FF0000"/>
                </a:solidFill>
                <a:cs typeface="Tahoma" pitchFamily="34" charset="0"/>
              </a:rPr>
              <a:t>NULL</a:t>
            </a:r>
            <a:r>
              <a:rPr lang="en-US" sz="2000" dirty="0">
                <a:cs typeface="Tahoma" pitchFamily="34" charset="0"/>
              </a:rPr>
              <a:t> (not enough memory).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805113" y="47244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*a1 = 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*)</a:t>
            </a:r>
            <a:r>
              <a:rPr lang="en-US" sz="2000" dirty="0" err="1">
                <a:cs typeface="Tahoma" pitchFamily="34" charset="0"/>
              </a:rPr>
              <a:t>malloc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sizeof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));</a:t>
            </a:r>
          </a:p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*a2 = </a:t>
            </a:r>
            <a:r>
              <a:rPr lang="en-US" sz="2000" dirty="0">
                <a:solidFill>
                  <a:srgbClr val="FF0000"/>
                </a:solidFill>
                <a:cs typeface="Tahoma" pitchFamily="34" charset="0"/>
              </a:rPr>
              <a:t>new</a:t>
            </a:r>
            <a:r>
              <a:rPr lang="en-US" sz="2000" dirty="0">
                <a:cs typeface="Tahoma" pitchFamily="34" charset="0"/>
              </a:rPr>
              <a:t> 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;</a:t>
            </a:r>
          </a:p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*p1 = 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*)</a:t>
            </a:r>
            <a:r>
              <a:rPr lang="en-US" sz="2000" dirty="0" err="1">
                <a:cs typeface="Tahoma" pitchFamily="34" charset="0"/>
              </a:rPr>
              <a:t>malloc</a:t>
            </a:r>
            <a:r>
              <a:rPr lang="en-US" sz="2000" dirty="0">
                <a:cs typeface="Tahoma" pitchFamily="34" charset="0"/>
              </a:rPr>
              <a:t>(10*</a:t>
            </a:r>
            <a:r>
              <a:rPr lang="en-US" sz="2000" dirty="0" err="1">
                <a:cs typeface="Tahoma" pitchFamily="34" charset="0"/>
              </a:rPr>
              <a:t>sizeof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));</a:t>
            </a:r>
          </a:p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*p2 = </a:t>
            </a:r>
            <a:r>
              <a:rPr lang="en-US" sz="2000" dirty="0">
                <a:solidFill>
                  <a:srgbClr val="FF0000"/>
                </a:solidFill>
                <a:cs typeface="Tahoma" pitchFamily="34" charset="0"/>
              </a:rPr>
              <a:t>new</a:t>
            </a:r>
            <a:r>
              <a:rPr lang="en-US" sz="2000" dirty="0">
                <a:cs typeface="Tahoma" pitchFamily="34" charset="0"/>
              </a:rPr>
              <a:t> 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[10];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313" y="45720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1433512" y="36576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Return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1106488" y="1600200"/>
            <a:ext cx="6970712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&lt;pointer_to_datatype&gt; = </a:t>
            </a:r>
            <a:r>
              <a:rPr lang="en-US" sz="2000" b="1" kern="0">
                <a:solidFill>
                  <a:srgbClr val="FF0000"/>
                </a:solidFill>
                <a:latin typeface="Verdana"/>
                <a:cs typeface="+mn-cs"/>
              </a:rPr>
              <a:t>new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 </a:t>
            </a:r>
            <a:r>
              <a:rPr lang="en-US" sz="2000" b="1" kern="0">
                <a:solidFill>
                  <a:srgbClr val="FFC000"/>
                </a:solidFill>
                <a:latin typeface="Verdana"/>
                <a:cs typeface="+mn-cs"/>
              </a:rPr>
              <a:t>&lt;datatype&gt;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[</a:t>
            </a:r>
            <a:r>
              <a:rPr lang="en-US" sz="2000" b="1" kern="0">
                <a:solidFill>
                  <a:srgbClr val="FFC000"/>
                </a:solidFill>
                <a:latin typeface="Verdana"/>
                <a:cs typeface="+mn-cs"/>
              </a:rPr>
              <a:t>size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]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3.5-Allocate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dynamic memory - new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1204913" y="23066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13" y="23622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805113" y="24177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Free the memory in HEAP pointed by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&lt;pointer_to_datatype&gt;</a:t>
            </a:r>
            <a:r>
              <a:rPr lang="en-US" sz="2000">
                <a:cs typeface="Tahoma" pitchFamily="34" charset="0"/>
              </a:rPr>
              <a:t> (allocated by </a:t>
            </a:r>
            <a:r>
              <a:rPr lang="en-US" sz="2000">
                <a:solidFill>
                  <a:srgbClr val="FF0000"/>
                </a:solidFill>
                <a:cs typeface="Tahoma" pitchFamily="34" charset="0"/>
              </a:rPr>
              <a:t>new</a:t>
            </a:r>
            <a:r>
              <a:rPr lang="en-US" sz="2000">
                <a:cs typeface="Tahoma" pitchFamily="34" charset="0"/>
              </a:rPr>
              <a:t>)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805113" y="36576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cs typeface="Tahoma" pitchFamily="34" charset="0"/>
              </a:rPr>
              <a:t> Nothing.</a:t>
            </a:r>
            <a:endParaRPr lang="en-US" sz="2000" dirty="0">
              <a:cs typeface="Tahoma" pitchFamily="34" charset="0"/>
            </a:endParaRP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805113" y="48768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*a = </a:t>
            </a:r>
            <a:r>
              <a:rPr lang="en-US" sz="2000">
                <a:cs typeface="Tahoma" pitchFamily="34" charset="0"/>
              </a:rPr>
              <a:t>new int;</a:t>
            </a:r>
            <a:endParaRPr lang="en-US" sz="2000" dirty="0">
              <a:cs typeface="Tahoma" pitchFamily="34" charset="0"/>
            </a:endParaRPr>
          </a:p>
          <a:p>
            <a:pPr algn="just" eaLnBrk="0" hangingPunct="0">
              <a:defRPr/>
            </a:pPr>
            <a:r>
              <a:rPr lang="en-US" sz="2000" dirty="0">
                <a:solidFill>
                  <a:srgbClr val="FF0000"/>
                </a:solidFill>
                <a:cs typeface="Tahoma" pitchFamily="34" charset="0"/>
              </a:rPr>
              <a:t>delete</a:t>
            </a:r>
            <a:r>
              <a:rPr lang="en-US" sz="2000" dirty="0">
                <a:cs typeface="Tahoma" pitchFamily="34" charset="0"/>
              </a:rPr>
              <a:t> a;</a:t>
            </a:r>
          </a:p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 *p = new </a:t>
            </a:r>
            <a:r>
              <a:rPr lang="en-US" sz="2000" dirty="0" err="1">
                <a:cs typeface="Tahoma" pitchFamily="34" charset="0"/>
              </a:rPr>
              <a:t>int</a:t>
            </a:r>
            <a:r>
              <a:rPr lang="en-US" sz="2000" dirty="0">
                <a:cs typeface="Tahoma" pitchFamily="34" charset="0"/>
              </a:rPr>
              <a:t>[10];</a:t>
            </a:r>
          </a:p>
          <a:p>
            <a:pPr algn="just" eaLnBrk="0" hangingPunct="0">
              <a:defRPr/>
            </a:pPr>
            <a:r>
              <a:rPr lang="en-US" sz="2000" dirty="0">
                <a:solidFill>
                  <a:srgbClr val="FF0000"/>
                </a:solidFill>
                <a:cs typeface="Tahoma" pitchFamily="34" charset="0"/>
              </a:rPr>
              <a:t>delete</a:t>
            </a:r>
            <a:r>
              <a:rPr lang="en-US" sz="2000" dirty="0">
                <a:cs typeface="Tahoma" pitchFamily="34" charset="0"/>
              </a:rPr>
              <a:t> []p;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313" y="47244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1433512" y="38100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Return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1106488" y="1752600"/>
            <a:ext cx="6970712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b="1" kern="0">
                <a:solidFill>
                  <a:srgbClr val="FF0000"/>
                </a:solidFill>
                <a:latin typeface="Verdana"/>
                <a:cs typeface="+mn-cs"/>
              </a:rPr>
              <a:t>delete</a:t>
            </a:r>
            <a:r>
              <a:rPr lang="en-US" b="1" kern="0">
                <a:solidFill>
                  <a:schemeClr val="accent3"/>
                </a:solidFill>
                <a:latin typeface="Verdana"/>
                <a:cs typeface="+mn-cs"/>
              </a:rPr>
              <a:t> []</a:t>
            </a:r>
            <a:r>
              <a:rPr lang="en-US" b="1" kern="0">
                <a:solidFill>
                  <a:srgbClr val="FFC000"/>
                </a:solidFill>
                <a:latin typeface="Verdana"/>
                <a:cs typeface="+mn-cs"/>
              </a:rPr>
              <a:t>&lt;pointer_to_datatype&gt;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3.6-Allocate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dynamic memory - delete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93837"/>
            <a:ext cx="8229600" cy="36115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Library </a:t>
            </a:r>
            <a:r>
              <a:rPr lang="en-US" sz="2400" dirty="0" smtClean="0">
                <a:solidFill>
                  <a:srgbClr val="FF0000"/>
                </a:solidFill>
              </a:rPr>
              <a:t>&lt;</a:t>
            </a:r>
            <a:r>
              <a:rPr lang="en-US" sz="2400" dirty="0" err="1" smtClean="0">
                <a:solidFill>
                  <a:srgbClr val="FF0000"/>
                </a:solidFill>
              </a:rPr>
              <a:t>string.h</a:t>
            </a:r>
            <a:r>
              <a:rPr lang="en-US" sz="2400" dirty="0" smtClean="0">
                <a:solidFill>
                  <a:srgbClr val="FF0000"/>
                </a:solidFill>
              </a:rPr>
              <a:t>&gt;</a:t>
            </a:r>
          </a:p>
          <a:p>
            <a:pPr lvl="1">
              <a:defRPr/>
            </a:pPr>
            <a:r>
              <a:rPr lang="en-US" sz="2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memset</a:t>
            </a:r>
            <a:r>
              <a:rPr lang="en-US" sz="2400" dirty="0" smtClean="0"/>
              <a:t> : assign value to all bytes in memory.</a:t>
            </a:r>
          </a:p>
          <a:p>
            <a:pPr lvl="1">
              <a:defRPr/>
            </a:pPr>
            <a:r>
              <a:rPr lang="en-US" sz="2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memcpy</a:t>
            </a:r>
            <a:r>
              <a:rPr lang="en-US" sz="2400" dirty="0" smtClean="0"/>
              <a:t> : copy memory.</a:t>
            </a:r>
          </a:p>
          <a:p>
            <a:pPr lvl="1">
              <a:defRPr/>
            </a:pPr>
            <a:r>
              <a:rPr lang="en-US" sz="2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memmove</a:t>
            </a:r>
            <a:r>
              <a:rPr lang="en-US" sz="2400" dirty="0" smtClean="0"/>
              <a:t> : move information from memory to memory.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4-Manipulat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e in memory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1128713" y="20780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4913" y="21336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728913" y="21891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Assign first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count</a:t>
            </a:r>
            <a:r>
              <a:rPr lang="en-US" sz="2000">
                <a:cs typeface="Tahoma" pitchFamily="34" charset="0"/>
              </a:rPr>
              <a:t> (bytes) of  memory pointed by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dest</a:t>
            </a:r>
            <a:r>
              <a:rPr lang="en-US" sz="2000">
                <a:cs typeface="Tahoma" pitchFamily="34" charset="0"/>
              </a:rPr>
              <a:t>  with value 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c </a:t>
            </a:r>
            <a:r>
              <a:rPr lang="en-US" sz="2000">
                <a:cs typeface="Tahoma" pitchFamily="34" charset="0"/>
              </a:rPr>
              <a:t>(from 0 to 255)</a:t>
            </a:r>
          </a:p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Use for char memory, with other type memory </a:t>
            </a:r>
          </a:p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-&gt; the value is zero 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728913" y="34290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cs typeface="Tahoma" pitchFamily="34" charset="0"/>
              </a:rPr>
              <a:t> pointer </a:t>
            </a:r>
            <a:r>
              <a:rPr lang="en-US" sz="2000" dirty="0" err="1">
                <a:solidFill>
                  <a:srgbClr val="FFC000"/>
                </a:solidFill>
                <a:cs typeface="Tahoma" pitchFamily="34" charset="0"/>
              </a:rPr>
              <a:t>dest</a:t>
            </a:r>
            <a:r>
              <a:rPr lang="en-US" sz="2000" dirty="0">
                <a:cs typeface="Tahoma" pitchFamily="34" charset="0"/>
              </a:rPr>
              <a:t>.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728913" y="46482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char buffer[] = “Hello world”;</a:t>
            </a:r>
          </a:p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printf</a:t>
            </a:r>
            <a:r>
              <a:rPr lang="en-US" sz="2000" dirty="0">
                <a:cs typeface="Tahoma" pitchFamily="34" charset="0"/>
              </a:rPr>
              <a:t>(“Before </a:t>
            </a:r>
            <a:r>
              <a:rPr lang="en-US" sz="2000" dirty="0" err="1">
                <a:cs typeface="Tahoma" pitchFamily="34" charset="0"/>
              </a:rPr>
              <a:t>memset</a:t>
            </a:r>
            <a:r>
              <a:rPr lang="en-US" sz="2000" dirty="0">
                <a:cs typeface="Tahoma" pitchFamily="34" charset="0"/>
              </a:rPr>
              <a:t>: %s\n”, buffer);</a:t>
            </a:r>
          </a:p>
          <a:p>
            <a:pPr algn="just" eaLnBrk="0" hangingPunct="0">
              <a:defRPr/>
            </a:pPr>
            <a:r>
              <a:rPr lang="en-US" sz="2000" dirty="0" err="1">
                <a:solidFill>
                  <a:srgbClr val="FF0000"/>
                </a:solidFill>
                <a:cs typeface="Tahoma" pitchFamily="34" charset="0"/>
              </a:rPr>
              <a:t>memset</a:t>
            </a:r>
            <a:r>
              <a:rPr lang="en-US" sz="2000" dirty="0">
                <a:cs typeface="Tahoma" pitchFamily="34" charset="0"/>
              </a:rPr>
              <a:t>(buffer, ‘*’, </a:t>
            </a:r>
            <a:r>
              <a:rPr lang="en-US" sz="2000" dirty="0" err="1">
                <a:cs typeface="Tahoma" pitchFamily="34" charset="0"/>
              </a:rPr>
              <a:t>strlen</a:t>
            </a:r>
            <a:r>
              <a:rPr lang="en-US" sz="2000" dirty="0">
                <a:cs typeface="Tahoma" pitchFamily="34" charset="0"/>
              </a:rPr>
              <a:t>(buffer));</a:t>
            </a:r>
          </a:p>
          <a:p>
            <a:pPr algn="just" eaLnBrk="0" hangingPunct="0">
              <a:defRPr/>
            </a:pPr>
            <a:r>
              <a:rPr lang="en-US" sz="2000" dirty="0" err="1">
                <a:cs typeface="Tahoma" pitchFamily="34" charset="0"/>
              </a:rPr>
              <a:t>printf</a:t>
            </a:r>
            <a:r>
              <a:rPr lang="en-US" sz="2000" dirty="0">
                <a:cs typeface="Tahoma" pitchFamily="34" charset="0"/>
              </a:rPr>
              <a:t>(“After </a:t>
            </a:r>
            <a:r>
              <a:rPr lang="en-US" sz="2000" dirty="0" err="1">
                <a:cs typeface="Tahoma" pitchFamily="34" charset="0"/>
              </a:rPr>
              <a:t>memset</a:t>
            </a:r>
            <a:r>
              <a:rPr lang="en-US" sz="2000" dirty="0">
                <a:cs typeface="Tahoma" pitchFamily="34" charset="0"/>
              </a:rPr>
              <a:t>: %s\n”, buffer);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81113" y="44958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1357312" y="35814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Return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1030288" y="1524000"/>
            <a:ext cx="6970712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sz="2000" b="1" kern="0">
                <a:solidFill>
                  <a:srgbClr val="FF0000"/>
                </a:solidFill>
                <a:latin typeface="Verdana"/>
                <a:cs typeface="+mn-cs"/>
              </a:rPr>
              <a:t>memset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(void *</a:t>
            </a:r>
            <a:r>
              <a:rPr lang="en-US" sz="2000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, int </a:t>
            </a:r>
            <a:r>
              <a:rPr lang="en-US" sz="2000" b="1" kern="0">
                <a:solidFill>
                  <a:srgbClr val="FFC000"/>
                </a:solidFill>
                <a:latin typeface="Verdana"/>
                <a:cs typeface="+mn-cs"/>
              </a:rPr>
              <a:t>c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, size_t </a:t>
            </a:r>
            <a:r>
              <a:rPr lang="en-US" sz="2000" b="1" kern="0">
                <a:solidFill>
                  <a:srgbClr val="FFC000"/>
                </a:solidFill>
                <a:latin typeface="Verdana"/>
                <a:cs typeface="+mn-cs"/>
              </a:rPr>
              <a:t>count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4.1-Manipulat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e in memory – </a:t>
            </a:r>
            <a:r>
              <a:rPr lang="en-US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memset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108858" y="1600200"/>
            <a:ext cx="8921760" cy="42814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1052513" y="20780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8713" y="21336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652713" y="21891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Copy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count</a:t>
            </a:r>
            <a:r>
              <a:rPr lang="en-US" sz="2000">
                <a:cs typeface="Tahoma" pitchFamily="34" charset="0"/>
              </a:rPr>
              <a:t> byte from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src memory </a:t>
            </a:r>
            <a:r>
              <a:rPr lang="en-US" sz="2000">
                <a:solidFill>
                  <a:schemeClr val="tx1"/>
                </a:solidFill>
                <a:cs typeface="Tahoma" pitchFamily="34" charset="0"/>
              </a:rPr>
              <a:t>into</a:t>
            </a:r>
            <a:r>
              <a:rPr lang="en-US" sz="2000">
                <a:cs typeface="Tahoma" pitchFamily="34" charset="0"/>
              </a:rPr>
              <a:t>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dest memory</a:t>
            </a:r>
            <a:r>
              <a:rPr lang="en-US" sz="2000">
                <a:cs typeface="Tahoma" pitchFamily="34" charset="0"/>
              </a:rPr>
              <a:t>.</a:t>
            </a:r>
          </a:p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If 2 memories overlap, the function works </a:t>
            </a:r>
            <a:r>
              <a:rPr lang="en-US" sz="2000" b="1">
                <a:cs typeface="Tahoma" pitchFamily="34" charset="0"/>
              </a:rPr>
              <a:t>not</a:t>
            </a:r>
            <a:r>
              <a:rPr lang="en-US" sz="2000">
                <a:cs typeface="Tahoma" pitchFamily="34" charset="0"/>
              </a:rPr>
              <a:t> exactly.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652713" y="34290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cs typeface="Tahoma" pitchFamily="34" charset="0"/>
              </a:rPr>
              <a:t>  Pointer </a:t>
            </a:r>
            <a:r>
              <a:rPr lang="en-US" sz="2000" dirty="0" err="1">
                <a:solidFill>
                  <a:srgbClr val="FFC000"/>
                </a:solidFill>
                <a:cs typeface="Tahoma" pitchFamily="34" charset="0"/>
              </a:rPr>
              <a:t>dest</a:t>
            </a:r>
            <a:r>
              <a:rPr lang="en-US" sz="2000" dirty="0">
                <a:cs typeface="Tahoma" pitchFamily="34" charset="0"/>
              </a:rPr>
              <a:t>.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652713" y="46482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char </a:t>
            </a:r>
            <a:r>
              <a:rPr lang="en-US" sz="2000" dirty="0" err="1">
                <a:cs typeface="Tahoma" pitchFamily="34" charset="0"/>
              </a:rPr>
              <a:t>src</a:t>
            </a:r>
            <a:r>
              <a:rPr lang="en-US" sz="2000" dirty="0">
                <a:cs typeface="Tahoma" pitchFamily="34" charset="0"/>
              </a:rPr>
              <a:t>[] = “*****”;</a:t>
            </a:r>
          </a:p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char </a:t>
            </a:r>
            <a:r>
              <a:rPr lang="en-US" sz="2000" dirty="0" err="1">
                <a:cs typeface="Tahoma" pitchFamily="34" charset="0"/>
              </a:rPr>
              <a:t>dest</a:t>
            </a:r>
            <a:r>
              <a:rPr lang="en-US" sz="2000" dirty="0">
                <a:cs typeface="Tahoma" pitchFamily="34" charset="0"/>
              </a:rPr>
              <a:t>[] = “0123456789”;</a:t>
            </a:r>
          </a:p>
          <a:p>
            <a:pPr algn="just" eaLnBrk="0" hangingPunct="0">
              <a:defRPr/>
            </a:pPr>
            <a:r>
              <a:rPr lang="en-US" sz="2000" dirty="0" err="1">
                <a:solidFill>
                  <a:srgbClr val="FF0000"/>
                </a:solidFill>
                <a:cs typeface="Tahoma" pitchFamily="34" charset="0"/>
              </a:rPr>
              <a:t>memcpy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dest</a:t>
            </a:r>
            <a:r>
              <a:rPr lang="en-US" sz="2000" dirty="0">
                <a:cs typeface="Tahoma" pitchFamily="34" charset="0"/>
              </a:rPr>
              <a:t>, </a:t>
            </a:r>
            <a:r>
              <a:rPr lang="en-US" sz="2000" dirty="0" err="1">
                <a:cs typeface="Tahoma" pitchFamily="34" charset="0"/>
              </a:rPr>
              <a:t>src</a:t>
            </a:r>
            <a:r>
              <a:rPr lang="en-US" sz="2000" dirty="0">
                <a:cs typeface="Tahoma" pitchFamily="34" charset="0"/>
              </a:rPr>
              <a:t>, 5);</a:t>
            </a:r>
          </a:p>
          <a:p>
            <a:pPr algn="just" eaLnBrk="0" hangingPunct="0">
              <a:defRPr/>
            </a:pPr>
            <a:r>
              <a:rPr lang="en-US" sz="2000" dirty="0" err="1">
                <a:solidFill>
                  <a:srgbClr val="FF0000"/>
                </a:solidFill>
                <a:cs typeface="Tahoma" pitchFamily="34" charset="0"/>
              </a:rPr>
              <a:t>memcpy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dest</a:t>
            </a:r>
            <a:r>
              <a:rPr lang="en-US" sz="2000" dirty="0">
                <a:cs typeface="Tahoma" pitchFamily="34" charset="0"/>
              </a:rPr>
              <a:t> + 3, </a:t>
            </a:r>
            <a:r>
              <a:rPr lang="en-US" sz="2000" dirty="0" err="1">
                <a:cs typeface="Tahoma" pitchFamily="34" charset="0"/>
              </a:rPr>
              <a:t>dest</a:t>
            </a:r>
            <a:r>
              <a:rPr lang="en-US" sz="2000" dirty="0">
                <a:cs typeface="Tahoma" pitchFamily="34" charset="0"/>
              </a:rPr>
              <a:t> + 2, 5);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204913" y="44958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1281112" y="35814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Return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954088" y="1524000"/>
            <a:ext cx="6970712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sz="2000" b="1" kern="0">
                <a:solidFill>
                  <a:srgbClr val="FF0000"/>
                </a:solidFill>
                <a:latin typeface="Verdana"/>
                <a:cs typeface="+mn-cs"/>
              </a:rPr>
              <a:t>memcpy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(void *</a:t>
            </a:r>
            <a:r>
              <a:rPr lang="en-US" sz="2000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, void *</a:t>
            </a:r>
            <a:r>
              <a:rPr lang="en-US" sz="2000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, size_t </a:t>
            </a:r>
            <a:r>
              <a:rPr lang="en-US" sz="2000" b="1" kern="0">
                <a:solidFill>
                  <a:srgbClr val="FFC000"/>
                </a:solidFill>
                <a:latin typeface="Verdana"/>
                <a:cs typeface="+mn-cs"/>
              </a:rPr>
              <a:t>count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4.2-Manipulat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e in memory - </a:t>
            </a:r>
            <a:r>
              <a:rPr lang="en-US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memcpy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6200" y="1643062"/>
            <a:ext cx="9030471" cy="4224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0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47"/>
          <p:cNvSpPr>
            <a:spLocks noChangeArrowheads="1"/>
          </p:cNvSpPr>
          <p:nvPr/>
        </p:nvSpPr>
        <p:spPr bwMode="gray">
          <a:xfrm>
            <a:off x="1204913" y="2078038"/>
            <a:ext cx="6858000" cy="3865562"/>
          </a:xfrm>
          <a:prstGeom prst="roundRect">
            <a:avLst>
              <a:gd name="adj" fmla="val 0"/>
            </a:avLst>
          </a:prstGeom>
          <a:noFill/>
          <a:ln>
            <a:solidFill>
              <a:schemeClr val="tx1">
                <a:lumMod val="40000"/>
                <a:lumOff val="60000"/>
              </a:schemeClr>
            </a:solidFill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eaLnBrk="0" hangingPunct="0">
              <a:defRPr/>
            </a:pPr>
            <a:endParaRPr lang="en-US"/>
          </a:p>
        </p:txBody>
      </p:sp>
      <p:pic>
        <p:nvPicPr>
          <p:cNvPr id="15" name="Picture 11" descr="book_w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81113" y="2133600"/>
            <a:ext cx="1524000" cy="121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Text Box 49"/>
          <p:cNvSpPr txBox="1">
            <a:spLocks noChangeArrowheads="1"/>
          </p:cNvSpPr>
          <p:nvPr/>
        </p:nvSpPr>
        <p:spPr bwMode="gray">
          <a:xfrm>
            <a:off x="2805113" y="2189163"/>
            <a:ext cx="5181600" cy="116363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Copy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count</a:t>
            </a:r>
            <a:r>
              <a:rPr lang="en-US" sz="2000">
                <a:cs typeface="Tahoma" pitchFamily="34" charset="0"/>
              </a:rPr>
              <a:t> byte from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src</a:t>
            </a:r>
            <a:r>
              <a:rPr lang="en-US" sz="2000">
                <a:cs typeface="Tahoma" pitchFamily="34" charset="0"/>
              </a:rPr>
              <a:t> memory into </a:t>
            </a:r>
            <a:r>
              <a:rPr lang="en-US" sz="2000">
                <a:solidFill>
                  <a:srgbClr val="FFC000"/>
                </a:solidFill>
                <a:cs typeface="Tahoma" pitchFamily="34" charset="0"/>
              </a:rPr>
              <a:t>dest </a:t>
            </a:r>
            <a:r>
              <a:rPr lang="en-US" sz="2000">
                <a:cs typeface="Tahoma" pitchFamily="34" charset="0"/>
              </a:rPr>
              <a:t>memory.</a:t>
            </a:r>
          </a:p>
          <a:p>
            <a:pPr algn="just" eaLnBrk="0" hangingPunct="0">
              <a:defRPr/>
            </a:pPr>
            <a:r>
              <a:rPr lang="en-US" sz="2000">
                <a:cs typeface="Tahoma" pitchFamily="34" charset="0"/>
              </a:rPr>
              <a:t>If 2 memories overlap, the function works  exactly.</a:t>
            </a:r>
          </a:p>
        </p:txBody>
      </p:sp>
      <p:sp>
        <p:nvSpPr>
          <p:cNvPr id="21" name="Text Box 49"/>
          <p:cNvSpPr txBox="1">
            <a:spLocks noChangeArrowheads="1"/>
          </p:cNvSpPr>
          <p:nvPr/>
        </p:nvSpPr>
        <p:spPr bwMode="gray">
          <a:xfrm>
            <a:off x="2805113" y="34290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buFontTx/>
              <a:buBlip>
                <a:blip r:embed="rId4"/>
              </a:buBlip>
              <a:defRPr/>
            </a:pPr>
            <a:r>
              <a:rPr lang="en-US" sz="2000">
                <a:cs typeface="Tahoma" pitchFamily="34" charset="0"/>
              </a:rPr>
              <a:t>  Pointer </a:t>
            </a:r>
            <a:r>
              <a:rPr lang="en-US" sz="2000" dirty="0" err="1">
                <a:solidFill>
                  <a:srgbClr val="FFC000"/>
                </a:solidFill>
                <a:cs typeface="Tahoma" pitchFamily="34" charset="0"/>
              </a:rPr>
              <a:t>dest</a:t>
            </a:r>
            <a:r>
              <a:rPr lang="en-US" sz="2000" dirty="0">
                <a:cs typeface="Tahoma" pitchFamily="34" charset="0"/>
              </a:rPr>
              <a:t>.</a:t>
            </a:r>
          </a:p>
        </p:txBody>
      </p:sp>
      <p:sp>
        <p:nvSpPr>
          <p:cNvPr id="23" name="Text Box 49"/>
          <p:cNvSpPr txBox="1">
            <a:spLocks noChangeArrowheads="1"/>
          </p:cNvSpPr>
          <p:nvPr/>
        </p:nvSpPr>
        <p:spPr bwMode="gray">
          <a:xfrm>
            <a:off x="2805113" y="4648200"/>
            <a:ext cx="5181600" cy="11636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anchor="ctr"/>
          <a:lstStyle/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char </a:t>
            </a:r>
            <a:r>
              <a:rPr lang="en-US" sz="2000" dirty="0" err="1">
                <a:cs typeface="Tahoma" pitchFamily="34" charset="0"/>
              </a:rPr>
              <a:t>src</a:t>
            </a:r>
            <a:r>
              <a:rPr lang="en-US" sz="2000" dirty="0">
                <a:cs typeface="Tahoma" pitchFamily="34" charset="0"/>
              </a:rPr>
              <a:t>[] = “*****”;</a:t>
            </a:r>
          </a:p>
          <a:p>
            <a:pPr algn="just" eaLnBrk="0" hangingPunct="0">
              <a:defRPr/>
            </a:pPr>
            <a:r>
              <a:rPr lang="en-US" sz="2000" dirty="0">
                <a:cs typeface="Tahoma" pitchFamily="34" charset="0"/>
              </a:rPr>
              <a:t>char </a:t>
            </a:r>
            <a:r>
              <a:rPr lang="en-US" sz="2000" dirty="0" err="1">
                <a:cs typeface="Tahoma" pitchFamily="34" charset="0"/>
              </a:rPr>
              <a:t>dest</a:t>
            </a:r>
            <a:r>
              <a:rPr lang="en-US" sz="2000" dirty="0">
                <a:cs typeface="Tahoma" pitchFamily="34" charset="0"/>
              </a:rPr>
              <a:t>[] = “0123456789”;</a:t>
            </a:r>
          </a:p>
          <a:p>
            <a:pPr algn="just" eaLnBrk="0" hangingPunct="0">
              <a:defRPr/>
            </a:pPr>
            <a:r>
              <a:rPr lang="en-US" sz="2000" dirty="0" err="1">
                <a:solidFill>
                  <a:srgbClr val="FF0000"/>
                </a:solidFill>
                <a:cs typeface="Tahoma" pitchFamily="34" charset="0"/>
              </a:rPr>
              <a:t>memmove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dest</a:t>
            </a:r>
            <a:r>
              <a:rPr lang="en-US" sz="2000" dirty="0">
                <a:cs typeface="Tahoma" pitchFamily="34" charset="0"/>
              </a:rPr>
              <a:t>, </a:t>
            </a:r>
            <a:r>
              <a:rPr lang="en-US" sz="2000" dirty="0" err="1">
                <a:cs typeface="Tahoma" pitchFamily="34" charset="0"/>
              </a:rPr>
              <a:t>src</a:t>
            </a:r>
            <a:r>
              <a:rPr lang="en-US" sz="2000" dirty="0">
                <a:cs typeface="Tahoma" pitchFamily="34" charset="0"/>
              </a:rPr>
              <a:t>, 5);</a:t>
            </a:r>
          </a:p>
          <a:p>
            <a:pPr algn="just" eaLnBrk="0" hangingPunct="0">
              <a:defRPr/>
            </a:pPr>
            <a:r>
              <a:rPr lang="en-US" sz="2000" dirty="0" err="1">
                <a:solidFill>
                  <a:srgbClr val="FF0000"/>
                </a:solidFill>
                <a:cs typeface="Tahoma" pitchFamily="34" charset="0"/>
              </a:rPr>
              <a:t>memmove</a:t>
            </a:r>
            <a:r>
              <a:rPr lang="en-US" sz="2000" dirty="0">
                <a:cs typeface="Tahoma" pitchFamily="34" charset="0"/>
              </a:rPr>
              <a:t>(</a:t>
            </a:r>
            <a:r>
              <a:rPr lang="en-US" sz="2000" dirty="0" err="1">
                <a:cs typeface="Tahoma" pitchFamily="34" charset="0"/>
              </a:rPr>
              <a:t>dest</a:t>
            </a:r>
            <a:r>
              <a:rPr lang="en-US" sz="2000" dirty="0">
                <a:cs typeface="Tahoma" pitchFamily="34" charset="0"/>
              </a:rPr>
              <a:t> + 3, </a:t>
            </a:r>
            <a:r>
              <a:rPr lang="en-US" sz="2000" dirty="0" err="1">
                <a:cs typeface="Tahoma" pitchFamily="34" charset="0"/>
              </a:rPr>
              <a:t>dest</a:t>
            </a:r>
            <a:r>
              <a:rPr lang="en-US" sz="2000" dirty="0">
                <a:cs typeface="Tahoma" pitchFamily="34" charset="0"/>
              </a:rPr>
              <a:t> + 2, 5);</a:t>
            </a:r>
          </a:p>
        </p:txBody>
      </p:sp>
      <p:pic>
        <p:nvPicPr>
          <p:cNvPr id="24" name="Picture 40" descr="board"/>
          <p:cNvPicPr>
            <a:picLocks noChangeAspect="1" noChangeArrowheads="1" noCrop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57313" y="4495800"/>
            <a:ext cx="13716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5" name="Right Arrow 24"/>
          <p:cNvSpPr/>
          <p:nvPr/>
        </p:nvSpPr>
        <p:spPr bwMode="auto">
          <a:xfrm>
            <a:off x="1433512" y="3581400"/>
            <a:ext cx="1143000" cy="838200"/>
          </a:xfrm>
          <a:prstGeom prst="rightArrow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eaLnBrk="0" hangingPunct="0">
              <a:defRPr/>
            </a:pPr>
            <a:r>
              <a:rPr lang="en-US" sz="2000" b="1" spc="5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Arial" charset="0"/>
              </a:rPr>
              <a:t>Return</a:t>
            </a:r>
          </a:p>
        </p:txBody>
      </p:sp>
      <p:sp>
        <p:nvSpPr>
          <p:cNvPr id="11" name="Freeform 2"/>
          <p:cNvSpPr>
            <a:spLocks/>
          </p:cNvSpPr>
          <p:nvPr/>
        </p:nvSpPr>
        <p:spPr bwMode="gray">
          <a:xfrm>
            <a:off x="1106488" y="1524000"/>
            <a:ext cx="6970712" cy="530225"/>
          </a:xfrm>
          <a:custGeom>
            <a:avLst/>
            <a:gdLst/>
            <a:ahLst/>
            <a:cxnLst>
              <a:cxn ang="0">
                <a:pos x="26" y="121"/>
              </a:cxn>
              <a:cxn ang="0">
                <a:pos x="26" y="291"/>
              </a:cxn>
              <a:cxn ang="0">
                <a:pos x="2014" y="291"/>
              </a:cxn>
              <a:cxn ang="0">
                <a:pos x="2014" y="114"/>
              </a:cxn>
              <a:cxn ang="0">
                <a:pos x="1868" y="13"/>
              </a:cxn>
              <a:cxn ang="0">
                <a:pos x="170" y="13"/>
              </a:cxn>
              <a:cxn ang="0">
                <a:pos x="26" y="121"/>
              </a:cxn>
            </a:cxnLst>
            <a:rect l="0" t="0" r="r" b="b"/>
            <a:pathLst>
              <a:path w="2019" h="291">
                <a:moveTo>
                  <a:pt x="26" y="121"/>
                </a:moveTo>
                <a:cubicBezTo>
                  <a:pt x="26" y="245"/>
                  <a:pt x="26" y="291"/>
                  <a:pt x="26" y="291"/>
                </a:cubicBezTo>
                <a:lnTo>
                  <a:pt x="2014" y="291"/>
                </a:lnTo>
                <a:lnTo>
                  <a:pt x="2014" y="114"/>
                </a:lnTo>
                <a:cubicBezTo>
                  <a:pt x="2009" y="76"/>
                  <a:pt x="2019" y="0"/>
                  <a:pt x="1868" y="13"/>
                </a:cubicBezTo>
                <a:cubicBezTo>
                  <a:pt x="1015" y="13"/>
                  <a:pt x="170" y="13"/>
                  <a:pt x="170" y="13"/>
                </a:cubicBezTo>
                <a:cubicBezTo>
                  <a:pt x="0" y="7"/>
                  <a:pt x="24" y="99"/>
                  <a:pt x="26" y="121"/>
                </a:cubicBezTo>
                <a:close/>
              </a:path>
            </a:pathLst>
          </a:custGeom>
          <a:gradFill>
            <a:gsLst>
              <a:gs pos="0">
                <a:schemeClr val="tx1">
                  <a:lumMod val="20000"/>
                  <a:lumOff val="80000"/>
                </a:schemeClr>
              </a:gs>
              <a:gs pos="50000">
                <a:schemeClr val="tx1">
                  <a:lumMod val="40000"/>
                  <a:lumOff val="60000"/>
                </a:schemeClr>
              </a:gs>
              <a:gs pos="100000">
                <a:schemeClr val="tx1">
                  <a:lumMod val="20000"/>
                  <a:lumOff val="80000"/>
                </a:schemeClr>
              </a:gs>
            </a:gsLst>
            <a:lin ang="5400000" scaled="0"/>
          </a:gradFill>
          <a:ln w="9525" cap="flat" cmpd="sng" algn="ctr">
            <a:solidFill>
              <a:srgbClr val="738AC8">
                <a:shade val="95000"/>
                <a:satMod val="105000"/>
              </a:srgbClr>
            </a:solidFill>
            <a:prstDash val="solid"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wrap="none" anchor="ctr"/>
          <a:lstStyle/>
          <a:p>
            <a:pPr algn="ctr" eaLnBrk="0" fontAlgn="auto" hangingPunct="0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void *</a:t>
            </a:r>
            <a:r>
              <a:rPr lang="en-US" sz="2000" b="1" kern="0">
                <a:solidFill>
                  <a:srgbClr val="FF0000"/>
                </a:solidFill>
                <a:latin typeface="Verdana"/>
                <a:cs typeface="+mn-cs"/>
              </a:rPr>
              <a:t>memmove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(void *</a:t>
            </a:r>
            <a:r>
              <a:rPr lang="en-US" sz="2000" b="1" kern="0">
                <a:solidFill>
                  <a:srgbClr val="FFC000"/>
                </a:solidFill>
                <a:latin typeface="Verdana"/>
                <a:cs typeface="+mn-cs"/>
              </a:rPr>
              <a:t>dest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, void *</a:t>
            </a:r>
            <a:r>
              <a:rPr lang="en-US" sz="2000" b="1" kern="0">
                <a:solidFill>
                  <a:srgbClr val="FFC000"/>
                </a:solidFill>
                <a:latin typeface="Verdana"/>
                <a:cs typeface="+mn-cs"/>
              </a:rPr>
              <a:t>src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, size_t </a:t>
            </a:r>
            <a:r>
              <a:rPr lang="en-US" sz="2000" b="1" kern="0">
                <a:solidFill>
                  <a:srgbClr val="FFC000"/>
                </a:solidFill>
                <a:latin typeface="Verdana"/>
                <a:cs typeface="+mn-cs"/>
              </a:rPr>
              <a:t>count</a:t>
            </a:r>
            <a:r>
              <a:rPr lang="en-US" sz="2000" b="1" kern="0">
                <a:solidFill>
                  <a:schemeClr val="accent3"/>
                </a:solidFill>
                <a:latin typeface="Verdana"/>
                <a:cs typeface="+mn-cs"/>
              </a:rPr>
              <a:t>)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85800" y="1752600"/>
            <a:ext cx="7750689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2" name="TextBox 11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4.3-Manipulat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e in memory - </a:t>
            </a:r>
            <a:r>
              <a:rPr lang="en-US" sz="3200" b="1" i="1" dirty="0" err="1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memmove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0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7" grpId="0" animBg="1"/>
      <p:bldP spid="21" grpId="0" animBg="1"/>
      <p:bldP spid="23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Summary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Text Box 14"/>
          <p:cNvSpPr txBox="1">
            <a:spLocks noChangeArrowheads="1"/>
          </p:cNvSpPr>
          <p:nvPr/>
        </p:nvSpPr>
        <p:spPr bwMode="auto">
          <a:xfrm>
            <a:off x="685800" y="1524000"/>
            <a:ext cx="6225359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</a:rPr>
              <a:t>Casting</a:t>
            </a:r>
          </a:p>
          <a:p>
            <a:pPr>
              <a:buClr>
                <a:schemeClr val="folHlink"/>
              </a:buClr>
              <a:buBlip>
                <a:blip r:embed="rId3"/>
              </a:buBlip>
            </a:pPr>
            <a:endParaRPr lang="en-US" sz="2800" dirty="0"/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</a:rPr>
              <a:t>Program structure in memory</a:t>
            </a:r>
          </a:p>
          <a:p>
            <a:pPr>
              <a:buClr>
                <a:schemeClr val="folHlink"/>
              </a:buClr>
              <a:buBlip>
                <a:blip r:embed="rId3"/>
              </a:buBlip>
            </a:pPr>
            <a:endParaRPr lang="en-US" sz="2800" dirty="0"/>
          </a:p>
          <a:p>
            <a:pPr>
              <a:buBlip>
                <a:blip r:embed="rId3"/>
              </a:buBlip>
            </a:pPr>
            <a:r>
              <a:rPr lang="en-US" sz="2800" dirty="0" smtClean="0">
                <a:latin typeface="Arial" pitchFamily="34" charset="0"/>
              </a:rPr>
              <a:t>Do allocate and manipulate memory</a:t>
            </a:r>
            <a:endParaRPr lang="en-US" sz="2800" dirty="0">
              <a:latin typeface="Arial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32" y="691202"/>
            <a:ext cx="87154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sz="28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1524000" y="1600200"/>
            <a:ext cx="6019800" cy="3429000"/>
            <a:chOff x="1524000" y="1600200"/>
            <a:chExt cx="6019800" cy="3429000"/>
          </a:xfrm>
        </p:grpSpPr>
        <p:sp>
          <p:nvSpPr>
            <p:cNvPr id="6" name="Isosceles Triangle 5"/>
            <p:cNvSpPr/>
            <p:nvPr/>
          </p:nvSpPr>
          <p:spPr>
            <a:xfrm rot="10800000">
              <a:off x="4267201" y="4191000"/>
              <a:ext cx="762000" cy="838200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524000" y="1600200"/>
              <a:ext cx="6019800" cy="266700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Rounded Rectangle 7"/>
          <p:cNvSpPr/>
          <p:nvPr/>
        </p:nvSpPr>
        <p:spPr>
          <a:xfrm>
            <a:off x="4038600" y="5181600"/>
            <a:ext cx="1219200" cy="381000"/>
          </a:xfrm>
          <a:prstGeom prst="roundRect">
            <a:avLst/>
          </a:prstGeom>
          <a:solidFill>
            <a:srgbClr val="E4682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1214414" y="2942272"/>
            <a:ext cx="628654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You have completed "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Lecture </a:t>
            </a:r>
            <a:r>
              <a:rPr lang="en-US" sz="1800" b="1" dirty="0" smtClean="0">
                <a:latin typeface="Arial" pitchFamily="34" charset="0"/>
              </a:rPr>
              <a:t>4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" </a:t>
            </a:r>
            <a:r>
              <a:rPr lang="en-US" sz="1800" b="1" dirty="0">
                <a:latin typeface="Arial" pitchFamily="34" charset="0"/>
                <a:cs typeface="Arial" pitchFamily="34" charset="0"/>
              </a:rPr>
              <a:t>course.</a:t>
            </a:r>
          </a:p>
          <a:p>
            <a:pPr algn="ctr"/>
            <a:endParaRPr lang="en-US" sz="1800" dirty="0">
              <a:latin typeface="Arial" pitchFamily="34" charset="0"/>
              <a:cs typeface="Arial" pitchFamily="34" charset="0"/>
            </a:endParaRPr>
          </a:p>
          <a:p>
            <a:pPr algn="ctr"/>
            <a:r>
              <a:rPr lang="en-US" sz="1800" dirty="0">
                <a:latin typeface="Arial" pitchFamily="34" charset="0"/>
                <a:cs typeface="Arial" pitchFamily="34" charset="0"/>
              </a:rPr>
              <a:t>Click EXIT button to exit course and discover the next Lecture </a:t>
            </a:r>
            <a:r>
              <a:rPr lang="en-US" sz="1800" dirty="0" smtClean="0">
                <a:latin typeface="Arial" pitchFamily="34" charset="0"/>
                <a:cs typeface="Arial" pitchFamily="34" charset="0"/>
              </a:rPr>
              <a:t>"</a:t>
            </a:r>
            <a:r>
              <a:rPr lang="en-US" sz="1800" b="1" dirty="0" smtClean="0">
                <a:latin typeface="Arial" pitchFamily="34" charset="0"/>
                <a:cs typeface="Arial" pitchFamily="34" charset="0"/>
              </a:rPr>
              <a:t> Lecture 5 - Memory Management ".</a:t>
            </a:r>
            <a:endParaRPr lang="en-US" sz="1800" b="1" dirty="0">
              <a:latin typeface="Arial" pitchFamily="34" charset="0"/>
              <a:cs typeface="Arial" pitchFamily="34" charset="0"/>
            </a:endParaRPr>
          </a:p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38400" y="1896070"/>
            <a:ext cx="4343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b="1" dirty="0" smtClean="0">
                <a:solidFill>
                  <a:srgbClr val="FD9203"/>
                </a:solidFill>
                <a:latin typeface="Arial" pitchFamily="34" charset="0"/>
                <a:cs typeface="Arial" pitchFamily="34" charset="0"/>
              </a:rPr>
              <a:t>THANK YOU</a:t>
            </a:r>
            <a:endParaRPr lang="en-US" sz="5400" b="1" dirty="0">
              <a:solidFill>
                <a:srgbClr val="FD9203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312170" y="5181600"/>
            <a:ext cx="12192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chemeClr val="bg1">
                    <a:lumMod val="95000"/>
                  </a:schemeClr>
                </a:solidFill>
                <a:latin typeface="Arial" pitchFamily="34" charset="0"/>
                <a:cs typeface="Arial" pitchFamily="34" charset="0"/>
              </a:rPr>
              <a:t>EXIT</a:t>
            </a:r>
            <a:endParaRPr lang="en-US" b="1" dirty="0">
              <a:solidFill>
                <a:schemeClr val="bg1">
                  <a:lumMod val="9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ransition>
    <p:blinds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6"/>
          <p:cNvGrpSpPr>
            <a:grpSpLocks/>
          </p:cNvGrpSpPr>
          <p:nvPr/>
        </p:nvGrpSpPr>
        <p:grpSpPr bwMode="auto">
          <a:xfrm>
            <a:off x="1600200" y="1828800"/>
            <a:ext cx="5867400" cy="685800"/>
            <a:chOff x="1296" y="1824"/>
            <a:chExt cx="2976" cy="432"/>
          </a:xfrm>
        </p:grpSpPr>
        <p:sp>
          <p:nvSpPr>
            <p:cNvPr id="6" name="AutoShape 4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2">
                    <a:gamma/>
                    <a:tint val="21176"/>
                    <a:invGamma/>
                  </a:schemeClr>
                </a:gs>
                <a:gs pos="100000">
                  <a:schemeClr val="accent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7" name="AutoShape 4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2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33" name="Text Box 4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 dirty="0">
                  <a:solidFill>
                    <a:srgbClr val="000000"/>
                  </a:solidFill>
                </a:rPr>
                <a:t>Casting</a:t>
              </a:r>
            </a:p>
          </p:txBody>
        </p:sp>
        <p:sp>
          <p:nvSpPr>
            <p:cNvPr id="13334" name="Text Box 5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</a:rPr>
                <a:t>1</a:t>
              </a:r>
            </a:p>
          </p:txBody>
        </p:sp>
      </p:grpSp>
      <p:grpSp>
        <p:nvGrpSpPr>
          <p:cNvPr id="3" name="Group 51"/>
          <p:cNvGrpSpPr>
            <a:grpSpLocks/>
          </p:cNvGrpSpPr>
          <p:nvPr/>
        </p:nvGrpSpPr>
        <p:grpSpPr bwMode="auto">
          <a:xfrm>
            <a:off x="1600200" y="2667000"/>
            <a:ext cx="5867400" cy="1004888"/>
            <a:chOff x="1296" y="1824"/>
            <a:chExt cx="2976" cy="633"/>
          </a:xfrm>
        </p:grpSpPr>
        <p:sp>
          <p:nvSpPr>
            <p:cNvPr id="11" name="AutoShape 5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accent1">
                    <a:gamma/>
                    <a:tint val="21176"/>
                    <a:invGamma/>
                  </a:schemeClr>
                </a:gs>
                <a:gs pos="100000">
                  <a:schemeClr val="accent1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29" name="Text Box 5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C Program structure in memory</a:t>
              </a:r>
            </a:p>
          </p:txBody>
        </p:sp>
        <p:sp>
          <p:nvSpPr>
            <p:cNvPr id="13330" name="Text Box 5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</a:rPr>
                <a:t>2</a:t>
              </a:r>
            </a:p>
          </p:txBody>
        </p:sp>
      </p:grpSp>
      <p:grpSp>
        <p:nvGrpSpPr>
          <p:cNvPr id="4" name="Group 56"/>
          <p:cNvGrpSpPr>
            <a:grpSpLocks/>
          </p:cNvGrpSpPr>
          <p:nvPr/>
        </p:nvGrpSpPr>
        <p:grpSpPr bwMode="auto">
          <a:xfrm>
            <a:off x="1600200" y="3505200"/>
            <a:ext cx="5867400" cy="685800"/>
            <a:chOff x="1296" y="1824"/>
            <a:chExt cx="2976" cy="432"/>
          </a:xfrm>
        </p:grpSpPr>
        <p:sp>
          <p:nvSpPr>
            <p:cNvPr id="16" name="AutoShape 57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tx2">
                    <a:gamma/>
                    <a:tint val="21176"/>
                    <a:invGamma/>
                  </a:schemeClr>
                </a:gs>
                <a:gs pos="100000">
                  <a:schemeClr val="tx2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7" name="AutoShape 5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25" name="Text Box 59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Allocate dynamic memory</a:t>
              </a:r>
            </a:p>
          </p:txBody>
        </p:sp>
        <p:sp>
          <p:nvSpPr>
            <p:cNvPr id="13326" name="Text Box 60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</a:rPr>
                <a:t>3</a:t>
              </a:r>
            </a:p>
          </p:txBody>
        </p:sp>
      </p:grpSp>
      <p:grpSp>
        <p:nvGrpSpPr>
          <p:cNvPr id="5" name="Group 61"/>
          <p:cNvGrpSpPr>
            <a:grpSpLocks/>
          </p:cNvGrpSpPr>
          <p:nvPr/>
        </p:nvGrpSpPr>
        <p:grpSpPr bwMode="auto">
          <a:xfrm>
            <a:off x="1600200" y="4419600"/>
            <a:ext cx="5867400" cy="685800"/>
            <a:chOff x="1296" y="1824"/>
            <a:chExt cx="2976" cy="432"/>
          </a:xfrm>
        </p:grpSpPr>
        <p:sp>
          <p:nvSpPr>
            <p:cNvPr id="21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2736" cy="288"/>
            </a:xfrm>
            <a:prstGeom prst="roundRect">
              <a:avLst>
                <a:gd name="adj" fmla="val 16667"/>
              </a:avLst>
            </a:prstGeom>
            <a:gradFill rotWithShape="1">
              <a:gsLst>
                <a:gs pos="0">
                  <a:schemeClr val="folHlink">
                    <a:gamma/>
                    <a:tint val="21176"/>
                    <a:invGamma/>
                  </a:schemeClr>
                </a:gs>
                <a:gs pos="100000">
                  <a:schemeClr val="folHlink"/>
                </a:gs>
              </a:gsLst>
              <a:lin ang="0" scaled="1"/>
            </a:gra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22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folHlink"/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pPr eaLnBrk="0" hangingPunct="0">
                <a:defRPr/>
              </a:pPr>
              <a:endParaRPr lang="en-US">
                <a:cs typeface="+mn-cs"/>
              </a:endParaRPr>
            </a:p>
          </p:txBody>
        </p:sp>
        <p:sp>
          <p:nvSpPr>
            <p:cNvPr id="13321" name="Text Box 64"/>
            <p:cNvSpPr txBox="1">
              <a:spLocks noChangeArrowheads="1"/>
            </p:cNvSpPr>
            <p:nvPr/>
          </p:nvSpPr>
          <p:spPr bwMode="gray">
            <a:xfrm>
              <a:off x="1824" y="1934"/>
              <a:ext cx="2448" cy="29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eaLnBrk="0" hangingPunct="0"/>
              <a:r>
                <a:rPr lang="en-US" b="1">
                  <a:solidFill>
                    <a:srgbClr val="000000"/>
                  </a:solidFill>
                </a:rPr>
                <a:t>Manipulate in memory</a:t>
              </a:r>
            </a:p>
          </p:txBody>
        </p:sp>
        <p:sp>
          <p:nvSpPr>
            <p:cNvPr id="13322" name="Text Box 65"/>
            <p:cNvSpPr txBox="1">
              <a:spLocks noChangeArrowheads="1"/>
            </p:cNvSpPr>
            <p:nvPr/>
          </p:nvSpPr>
          <p:spPr bwMode="gray">
            <a:xfrm>
              <a:off x="1393" y="1886"/>
              <a:ext cx="223" cy="288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>
                  <a:solidFill>
                    <a:schemeClr val="bg1"/>
                  </a:solidFill>
                </a:rPr>
                <a:t>4</a:t>
              </a: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Table of contents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47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47800"/>
            <a:ext cx="8229600" cy="2895600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All objects in C  have specified type</a:t>
            </a:r>
          </a:p>
          <a:p>
            <a:pPr lvl="1">
              <a:defRPr/>
            </a:pPr>
            <a:r>
              <a:rPr lang="en-US" sz="2400" dirty="0" smtClean="0"/>
              <a:t>Type variable  </a:t>
            </a:r>
            <a:r>
              <a:rPr lang="en-US" sz="2400" dirty="0" smtClean="0">
                <a:solidFill>
                  <a:srgbClr val="FF0000"/>
                </a:solidFill>
              </a:rPr>
              <a:t>char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float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double</a:t>
            </a:r>
            <a:r>
              <a:rPr lang="en-US" sz="2400" dirty="0" smtClean="0"/>
              <a:t>, …</a:t>
            </a:r>
          </a:p>
          <a:p>
            <a:pPr lvl="1">
              <a:defRPr/>
            </a:pPr>
            <a:r>
              <a:rPr lang="en-US" sz="2400" dirty="0" smtClean="0"/>
              <a:t>Pointers  point  to type </a:t>
            </a:r>
            <a:r>
              <a:rPr lang="en-US" sz="2400" dirty="0" smtClean="0">
                <a:solidFill>
                  <a:srgbClr val="FF0000"/>
                </a:solidFill>
              </a:rPr>
              <a:t>char</a:t>
            </a:r>
            <a:r>
              <a:rPr lang="en-US" sz="2400" dirty="0" smtClean="0"/>
              <a:t>, </a:t>
            </a:r>
            <a:r>
              <a:rPr lang="en-US" sz="2400" dirty="0" err="1" smtClean="0">
                <a:solidFill>
                  <a:srgbClr val="FF0000"/>
                </a:solidFill>
              </a:rPr>
              <a:t>int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float</a:t>
            </a:r>
            <a:r>
              <a:rPr lang="en-US" sz="2400" dirty="0" smtClean="0"/>
              <a:t>, </a:t>
            </a:r>
            <a:r>
              <a:rPr lang="en-US" sz="2400" dirty="0" smtClean="0">
                <a:solidFill>
                  <a:srgbClr val="FF0000"/>
                </a:solidFill>
              </a:rPr>
              <a:t>double</a:t>
            </a:r>
            <a:r>
              <a:rPr lang="en-US" sz="2400" dirty="0" smtClean="0"/>
              <a:t>, …</a:t>
            </a:r>
          </a:p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Expression with many types</a:t>
            </a:r>
          </a:p>
          <a:p>
            <a:pPr lvl="1">
              <a:defRPr/>
            </a:pPr>
            <a:r>
              <a:rPr lang="en-US" sz="2400" dirty="0" smtClean="0"/>
              <a:t>C language automatic cast the types (casting).</a:t>
            </a:r>
          </a:p>
          <a:p>
            <a:pPr lvl="1">
              <a:defRPr/>
            </a:pPr>
            <a:r>
              <a:rPr lang="en-US" sz="2400" dirty="0" smtClean="0"/>
              <a:t>User cast the types.</a:t>
            </a:r>
            <a:endParaRPr lang="en-US" sz="2400" dirty="0"/>
          </a:p>
        </p:txBody>
      </p:sp>
      <p:pic>
        <p:nvPicPr>
          <p:cNvPr id="1434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43000" y="4191000"/>
            <a:ext cx="3450390" cy="2209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434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601246" y="4352925"/>
            <a:ext cx="4237954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1-Type casting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43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43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304800" y="1417637"/>
            <a:ext cx="5943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Increase level (data type) in expression</a:t>
            </a:r>
          </a:p>
          <a:p>
            <a:pPr lvl="1"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Elements with the same type</a:t>
            </a:r>
          </a:p>
          <a:p>
            <a:pPr lvl="2">
              <a:defRPr/>
            </a:pPr>
            <a:r>
              <a:rPr lang="en-US" dirty="0" smtClean="0"/>
              <a:t>The result is general type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dirty="0" err="1" smtClean="0"/>
              <a:t>int</a:t>
            </a:r>
            <a:r>
              <a:rPr lang="en-US" dirty="0" smtClean="0"/>
              <a:t> /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</a:t>
            </a:r>
            <a:r>
              <a:rPr lang="en-US" dirty="0" err="1" smtClean="0"/>
              <a:t>int</a:t>
            </a:r>
            <a:r>
              <a:rPr lang="en-US" dirty="0" smtClean="0"/>
              <a:t>, float / float </a:t>
            </a:r>
            <a:r>
              <a:rPr lang="en-US" dirty="0" smtClean="0">
                <a:sym typeface="Wingdings" pitchFamily="2" charset="2"/>
              </a:rPr>
              <a:t></a:t>
            </a:r>
            <a:r>
              <a:rPr lang="en-US" dirty="0" smtClean="0"/>
              <a:t> float</a:t>
            </a:r>
          </a:p>
          <a:p>
            <a:pPr lvl="2">
              <a:defRPr/>
            </a:pPr>
            <a:r>
              <a:rPr lang="en-US" dirty="0" smtClean="0"/>
              <a:t>Example: 2 / 4 </a:t>
            </a:r>
            <a:r>
              <a:rPr lang="en-US" dirty="0" smtClean="0">
                <a:sym typeface="Wingdings" pitchFamily="2" charset="2"/>
              </a:rPr>
              <a:t> 0, 2.0 / 4.0  0.5</a:t>
            </a:r>
            <a:endParaRPr lang="en-US" dirty="0" smtClean="0"/>
          </a:p>
          <a:p>
            <a:pPr lvl="1"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Elements with the </a:t>
            </a:r>
            <a:r>
              <a:rPr lang="en-US" sz="2400" dirty="0" err="1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diffirent</a:t>
            </a: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 type</a:t>
            </a:r>
          </a:p>
          <a:p>
            <a:pPr lvl="2">
              <a:defRPr/>
            </a:pPr>
            <a:r>
              <a:rPr lang="en-US" dirty="0" smtClean="0"/>
              <a:t>The  result is cover type</a:t>
            </a:r>
            <a:endParaRPr lang="en-US" dirty="0" smtClean="0">
              <a:solidFill>
                <a:srgbClr val="FF0000"/>
              </a:solidFill>
            </a:endParaRPr>
          </a:p>
          <a:p>
            <a:pPr lvl="2">
              <a:defRPr/>
            </a:pPr>
            <a:r>
              <a:rPr lang="en-US" dirty="0" smtClean="0"/>
              <a:t>char &lt; </a:t>
            </a:r>
            <a:r>
              <a:rPr lang="en-US" dirty="0" err="1" smtClean="0"/>
              <a:t>int</a:t>
            </a:r>
            <a:r>
              <a:rPr lang="en-US" dirty="0" smtClean="0"/>
              <a:t> &lt; long &lt; float &lt; double</a:t>
            </a:r>
          </a:p>
          <a:p>
            <a:pPr lvl="2">
              <a:defRPr/>
            </a:pPr>
            <a:r>
              <a:rPr lang="en-US" dirty="0" smtClean="0"/>
              <a:t>float / </a:t>
            </a:r>
            <a:r>
              <a:rPr lang="en-US" dirty="0" err="1" smtClean="0"/>
              <a:t>int</a:t>
            </a:r>
            <a:r>
              <a:rPr lang="en-US" dirty="0" smtClean="0"/>
              <a:t> </a:t>
            </a:r>
            <a:r>
              <a:rPr lang="en-US" dirty="0" smtClean="0">
                <a:sym typeface="Wingdings" pitchFamily="2" charset="2"/>
              </a:rPr>
              <a:t> float / float, …</a:t>
            </a:r>
          </a:p>
          <a:p>
            <a:pPr lvl="2">
              <a:defRPr/>
            </a:pPr>
            <a:r>
              <a:rPr lang="en-US" dirty="0" smtClean="0">
                <a:sym typeface="Wingdings" pitchFamily="2" charset="2"/>
              </a:rPr>
              <a:t>Example: 2.0 / 4  2.0 / 4.0  0.5</a:t>
            </a:r>
            <a:endParaRPr lang="en-US" dirty="0" smtClean="0"/>
          </a:p>
          <a:p>
            <a:pPr lvl="2">
              <a:defRPr/>
            </a:pPr>
            <a:r>
              <a:rPr lang="en-US" dirty="0" smtClean="0"/>
              <a:t>Note: temporary casting</a:t>
            </a:r>
            <a:endParaRPr lang="en-US" dirty="0"/>
          </a:p>
        </p:txBody>
      </p: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553200" y="1390650"/>
            <a:ext cx="2219325" cy="47937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1.1-Implicit casting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0" y="12192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Assign </a:t>
            </a:r>
            <a:r>
              <a:rPr lang="en-US" sz="2400" dirty="0" smtClean="0">
                <a:solidFill>
                  <a:srgbClr val="FF0000"/>
                </a:solidFill>
              </a:rPr>
              <a:t>&lt;left expression&gt; = &lt;right expression&gt;;</a:t>
            </a:r>
          </a:p>
          <a:p>
            <a:pPr lvl="1">
              <a:defRPr/>
            </a:pPr>
            <a:r>
              <a:rPr lang="en-US" sz="2400" dirty="0" smtClean="0"/>
              <a:t>The right expression is increased level (or reduced level) </a:t>
            </a:r>
            <a:r>
              <a:rPr lang="en-US" sz="2400" dirty="0" smtClean="0">
                <a:solidFill>
                  <a:srgbClr val="FF0000"/>
                </a:solidFill>
              </a:rPr>
              <a:t>temporary</a:t>
            </a:r>
            <a:r>
              <a:rPr lang="en-US" sz="2400" dirty="0" smtClean="0"/>
              <a:t>  as the same type with left expression type.</a:t>
            </a:r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endParaRPr lang="en-US" sz="2400" dirty="0" smtClean="0"/>
          </a:p>
          <a:p>
            <a:pPr lvl="1">
              <a:defRPr/>
            </a:pPr>
            <a:r>
              <a:rPr lang="en-US" sz="2400" dirty="0" smtClean="0"/>
              <a:t>May be the accurate of real will be lost </a:t>
            </a:r>
            <a:r>
              <a:rPr lang="en-US" sz="2400" dirty="0" smtClean="0">
                <a:sym typeface="Wingdings" pitchFamily="2" charset="2"/>
              </a:rPr>
              <a:t> limited!</a:t>
            </a:r>
            <a:endParaRPr lang="en-US" sz="2400" dirty="0" smtClean="0"/>
          </a:p>
          <a:p>
            <a:pPr lvl="1">
              <a:defRPr/>
            </a:pPr>
            <a:endParaRPr lang="en-US" sz="2400" dirty="0"/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2438400"/>
            <a:ext cx="7010400" cy="1631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</a:rPr>
              <a:t>int i;</a:t>
            </a:r>
          </a:p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</a:rPr>
              <a:t>float f = 1.23;</a:t>
            </a:r>
          </a:p>
          <a:p>
            <a:pPr eaLnBrk="0" hangingPunct="0"/>
            <a:endParaRPr lang="en-US" sz="2000" b="1">
              <a:latin typeface="Courier New" pitchFamily="49" charset="0"/>
              <a:cs typeface="Courier New" pitchFamily="49" charset="0"/>
            </a:endParaRPr>
          </a:p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</a:rPr>
              <a:t>i = f;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f temporary is int</a:t>
            </a:r>
          </a:p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</a:rPr>
              <a:t>f = i;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 </a:t>
            </a:r>
            <a:r>
              <a:rPr lang="en-US" sz="2000" b="1">
                <a:latin typeface="Courier New" pitchFamily="49" charset="0"/>
                <a:cs typeface="Courier New" pitchFamily="49" charset="0"/>
              </a:rPr>
              <a:t>i temporary is float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5181600"/>
            <a:ext cx="70104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</a:rPr>
              <a:t>int i = 3;</a:t>
            </a:r>
          </a:p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</a:rPr>
              <a:t>float f;</a:t>
            </a:r>
          </a:p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</a:rPr>
              <a:t>f = i;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 f = 2.999995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1.1-Implicit casting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52400" y="1219200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Meaning</a:t>
            </a:r>
          </a:p>
          <a:p>
            <a:pPr lvl="1">
              <a:buNone/>
              <a:defRPr/>
            </a:pPr>
            <a:r>
              <a:rPr lang="en-US" sz="2400" dirty="0" smtClean="0"/>
              <a:t>      Type casting to avoid wrong result.</a:t>
            </a:r>
          </a:p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Syntax</a:t>
            </a:r>
          </a:p>
          <a:p>
            <a:pPr>
              <a:buBlip>
                <a:blip r:embed="rId3"/>
              </a:buBlip>
              <a:defRPr/>
            </a:pPr>
            <a:endParaRPr lang="en-US" sz="2400" dirty="0" smtClean="0"/>
          </a:p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Example</a:t>
            </a:r>
            <a:endParaRPr lang="en-US" sz="2400" dirty="0">
              <a:solidFill>
                <a:schemeClr val="tx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838200" y="3962400"/>
            <a:ext cx="701040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</a:rPr>
              <a:t>int x1 = 1, x2 = 2;</a:t>
            </a:r>
          </a:p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</a:rPr>
              <a:t>float f1 = x1 / x2;		// 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 f1 = 0.0</a:t>
            </a:r>
          </a:p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 f2 = (float)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x1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 / x2;	//  f2 = 0.5</a:t>
            </a:r>
          </a:p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float f3 = (float)(</a:t>
            </a:r>
            <a:r>
              <a:rPr lang="en-US" sz="2000" b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x1 / x2</a:t>
            </a:r>
            <a:r>
              <a:rPr lang="en-US" sz="2000" b="1">
                <a:latin typeface="Courier New" pitchFamily="49" charset="0"/>
                <a:cs typeface="Courier New" pitchFamily="49" charset="0"/>
                <a:sym typeface="Wingdings" pitchFamily="2" charset="2"/>
              </a:rPr>
              <a:t>);	//  f3 = 0.0</a:t>
            </a:r>
            <a:endParaRPr lang="en-US" sz="2000" b="1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838200" y="2590800"/>
            <a:ext cx="7010400" cy="400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en-US" sz="2000" b="1">
                <a:latin typeface="Courier New" pitchFamily="49" charset="0"/>
                <a:cs typeface="Courier New" pitchFamily="49" charset="0"/>
              </a:rPr>
              <a:t>(&lt;new type&gt;)&lt;expression&gt;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85800"/>
            <a:ext cx="426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1.2-Explicit casting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Content Placeholder 2"/>
          <p:cNvSpPr>
            <a:spLocks noGrp="1"/>
          </p:cNvSpPr>
          <p:nvPr>
            <p:ph idx="4294967295"/>
          </p:nvPr>
        </p:nvSpPr>
        <p:spPr>
          <a:xfrm>
            <a:off x="457200" y="1341437"/>
            <a:ext cx="8229600" cy="4906963"/>
          </a:xfrm>
        </p:spPr>
        <p:txBody>
          <a:bodyPr/>
          <a:lstStyle/>
          <a:p>
            <a:pPr>
              <a:buBlip>
                <a:blip r:embed="rId3"/>
              </a:buBlip>
            </a:pPr>
            <a:r>
              <a:rPr lang="en-US" sz="2400" dirty="0" smtClean="0"/>
              <a:t>The whole of program will be loaded into memory which is free, with 4 parts: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gray">
          <a:xfrm>
            <a:off x="1219200" y="25908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b="1"/>
              <a:t>STACK</a:t>
            </a:r>
          </a:p>
          <a:p>
            <a:pPr algn="ctr" eaLnBrk="0" hangingPunct="0">
              <a:defRPr/>
            </a:pPr>
            <a:r>
              <a:rPr lang="en-US"/>
              <a:t>Last-In First-Out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4343400" y="55626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AutoShape 6"/>
          <p:cNvSpPr>
            <a:spLocks noChangeArrowheads="1"/>
          </p:cNvSpPr>
          <p:nvPr/>
        </p:nvSpPr>
        <p:spPr bwMode="gray">
          <a:xfrm>
            <a:off x="4800600" y="52578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/>
              <a:t>Static memory</a:t>
            </a:r>
          </a:p>
          <a:p>
            <a:pPr algn="ctr" eaLnBrk="0" hangingPunct="0">
              <a:defRPr/>
            </a:pPr>
            <a:r>
              <a:rPr lang="en-US" sz="2000"/>
              <a:t>(fixed size)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>
            <a:off x="4343400" y="4875213"/>
            <a:ext cx="457200" cy="1587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AutoShape 6"/>
          <p:cNvSpPr>
            <a:spLocks noChangeArrowheads="1"/>
          </p:cNvSpPr>
          <p:nvPr/>
        </p:nvSpPr>
        <p:spPr bwMode="gray">
          <a:xfrm>
            <a:off x="4800600" y="46482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/>
              <a:t>Dynamic memory</a:t>
            </a:r>
          </a:p>
          <a:p>
            <a:pPr algn="ctr" eaLnBrk="0" hangingPunct="0">
              <a:defRPr/>
            </a:pPr>
            <a:r>
              <a:rPr lang="en-US" sz="2000"/>
              <a:t>(free RAM &amp; virtual memory)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4343400" y="61722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AutoShape 6"/>
          <p:cNvSpPr>
            <a:spLocks noChangeArrowheads="1"/>
          </p:cNvSpPr>
          <p:nvPr/>
        </p:nvSpPr>
        <p:spPr bwMode="gray">
          <a:xfrm>
            <a:off x="4800600" y="58674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sz="2000"/>
              <a:t>Include command and constant</a:t>
            </a:r>
          </a:p>
          <a:p>
            <a:pPr algn="ctr" eaLnBrk="0" hangingPunct="0">
              <a:defRPr/>
            </a:pPr>
            <a:r>
              <a:rPr lang="en-US" sz="2000"/>
              <a:t>(fixed size)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4343400" y="2895600"/>
            <a:ext cx="457200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AutoShape 6"/>
          <p:cNvSpPr>
            <a:spLocks noChangeArrowheads="1"/>
          </p:cNvSpPr>
          <p:nvPr/>
        </p:nvSpPr>
        <p:spPr bwMode="gray">
          <a:xfrm>
            <a:off x="4800600" y="2590800"/>
            <a:ext cx="33528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Save local object </a:t>
            </a:r>
          </a:p>
          <a:p>
            <a:pPr algn="ctr" eaLnBrk="0" hangingPunct="0">
              <a:defRPr/>
            </a:pPr>
            <a:r>
              <a:rPr lang="en-US"/>
              <a:t>when invoke function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rot="5400000" flipH="1" flipV="1">
            <a:off x="-989012" y="4572000"/>
            <a:ext cx="3960812" cy="1588"/>
          </a:xfrm>
          <a:prstGeom prst="straightConnector1">
            <a:avLst/>
          </a:prstGeom>
          <a:ln w="3810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utoShape 6"/>
          <p:cNvSpPr>
            <a:spLocks noChangeArrowheads="1"/>
          </p:cNvSpPr>
          <p:nvPr/>
        </p:nvSpPr>
        <p:spPr bwMode="gray">
          <a:xfrm>
            <a:off x="1219200" y="3200400"/>
            <a:ext cx="3124200" cy="14478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Free memory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gray">
          <a:xfrm>
            <a:off x="1219200" y="46482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 b="1"/>
              <a:t>HEAP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gray">
          <a:xfrm>
            <a:off x="1219200" y="52578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Global &amp; static objects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gray">
          <a:xfrm>
            <a:off x="1219200" y="5867400"/>
            <a:ext cx="3124200" cy="609600"/>
          </a:xfrm>
          <a:prstGeom prst="roundRect">
            <a:avLst>
              <a:gd name="adj" fmla="val 16667"/>
            </a:avLst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 algn="ctr" eaLnBrk="0" hangingPunct="0">
              <a:defRPr/>
            </a:pPr>
            <a:r>
              <a:rPr lang="en-US"/>
              <a:t>Code</a:t>
            </a:r>
          </a:p>
        </p:txBody>
      </p:sp>
      <p:sp>
        <p:nvSpPr>
          <p:cNvPr id="25" name="Right Arrow 24"/>
          <p:cNvSpPr>
            <a:spLocks noChangeArrowheads="1"/>
          </p:cNvSpPr>
          <p:nvPr/>
        </p:nvSpPr>
        <p:spPr bwMode="auto">
          <a:xfrm rot="5400000">
            <a:off x="2476500" y="3162300"/>
            <a:ext cx="609600" cy="685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99"/>
              </a:gs>
              <a:gs pos="100000">
                <a:srgbClr val="FFC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26" name="Right Arrow 25"/>
          <p:cNvSpPr>
            <a:spLocks noChangeArrowheads="1"/>
          </p:cNvSpPr>
          <p:nvPr/>
        </p:nvSpPr>
        <p:spPr bwMode="auto">
          <a:xfrm rot="-5400000">
            <a:off x="2476500" y="4000500"/>
            <a:ext cx="609600" cy="685800"/>
          </a:xfrm>
          <a:prstGeom prst="rightArrow">
            <a:avLst>
              <a:gd name="adj1" fmla="val 50000"/>
              <a:gd name="adj2" fmla="val 50000"/>
            </a:avLst>
          </a:prstGeom>
          <a:gradFill rotWithShape="1">
            <a:gsLst>
              <a:gs pos="0">
                <a:srgbClr val="FFFF99"/>
              </a:gs>
              <a:gs pos="100000">
                <a:srgbClr val="FFC000"/>
              </a:gs>
            </a:gsLst>
            <a:lin ang="0" scaled="1"/>
          </a:gradFill>
          <a:ln w="9525" algn="ctr">
            <a:noFill/>
            <a:round/>
            <a:headEnd/>
            <a:tailEnd/>
          </a:ln>
        </p:spPr>
        <p:txBody>
          <a:bodyPr wrap="none" anchor="ctr"/>
          <a:lstStyle/>
          <a:p>
            <a:pPr algn="r" eaLnBrk="0" hangingPunct="0"/>
            <a:endParaRPr lang="en-US" sz="3600" b="1">
              <a:solidFill>
                <a:schemeClr val="bg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0" y="685800"/>
            <a:ext cx="807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2-C program structure in memory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1000"/>
                            </p:stCondLst>
                            <p:childTnLst>
                              <p:par>
                                <p:cTn id="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3" grpId="0" animBg="1"/>
      <p:bldP spid="15" grpId="0" animBg="1"/>
      <p:bldP spid="17" grpId="0" animBg="1"/>
      <p:bldP spid="23" grpId="0" animBg="1"/>
      <p:bldP spid="7" grpId="0" animBg="1"/>
      <p:bldP spid="6" grpId="0" animBg="1"/>
      <p:bldP spid="5" grpId="0" animBg="1"/>
      <p:bldP spid="25" grpId="0" animBg="1"/>
      <p:bldP spid="2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457200" y="1493837"/>
            <a:ext cx="8229600" cy="3992563"/>
          </a:xfrm>
        </p:spPr>
        <p:txBody>
          <a:bodyPr/>
          <a:lstStyle/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</a:rPr>
              <a:t>Static memory allocation</a:t>
            </a:r>
          </a:p>
          <a:p>
            <a:pPr lvl="1">
              <a:defRPr/>
            </a:pPr>
            <a:r>
              <a:rPr lang="en-US" sz="2400" dirty="0" smtClean="0"/>
              <a:t>Declare variable, </a:t>
            </a:r>
            <a:r>
              <a:rPr lang="en-US" sz="2400" dirty="0" err="1" smtClean="0"/>
              <a:t>struct</a:t>
            </a:r>
            <a:r>
              <a:rPr lang="en-US" sz="2400" dirty="0" smtClean="0"/>
              <a:t>, array …</a:t>
            </a:r>
          </a:p>
          <a:p>
            <a:pPr lvl="1">
              <a:defRPr/>
            </a:pPr>
            <a:r>
              <a:rPr lang="en-US" sz="2400" dirty="0" smtClean="0"/>
              <a:t>Must know how many memories to store </a:t>
            </a:r>
            <a:r>
              <a:rPr lang="en-US" sz="2400" dirty="0" smtClean="0">
                <a:sym typeface="Wingdings" pitchFamily="2" charset="2"/>
              </a:rPr>
              <a:t> waste memory, can not change size, …</a:t>
            </a:r>
          </a:p>
          <a:p>
            <a:pPr>
              <a:buBlip>
                <a:blip r:embed="rId3"/>
              </a:buBlip>
              <a:defRPr/>
            </a:pPr>
            <a:r>
              <a:rPr lang="en-US" sz="2400" dirty="0" smtClean="0">
                <a:solidFill>
                  <a:schemeClr val="tx1">
                    <a:lumMod val="60000"/>
                    <a:lumOff val="40000"/>
                  </a:schemeClr>
                </a:solidFill>
                <a:sym typeface="Wingdings" pitchFamily="2" charset="2"/>
              </a:rPr>
              <a:t>Dynamic memory allocation</a:t>
            </a:r>
          </a:p>
          <a:p>
            <a:pPr lvl="1">
              <a:defRPr/>
            </a:pPr>
            <a:r>
              <a:rPr lang="en-US" sz="2400" dirty="0" smtClean="0">
                <a:sym typeface="Wingdings" pitchFamily="2" charset="2"/>
              </a:rPr>
              <a:t>Allocate as required.</a:t>
            </a:r>
          </a:p>
          <a:p>
            <a:pPr lvl="1">
              <a:defRPr/>
            </a:pPr>
            <a:r>
              <a:rPr lang="en-US" sz="2400" dirty="0" smtClean="0"/>
              <a:t>Free the memory if not need.</a:t>
            </a:r>
          </a:p>
          <a:p>
            <a:pPr lvl="1">
              <a:defRPr/>
            </a:pPr>
            <a:r>
              <a:rPr lang="en-US" sz="2400" dirty="0" smtClean="0"/>
              <a:t>Use outside memory (include virtual memory).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85800"/>
            <a:ext cx="8991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i="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</a:rPr>
              <a:t>3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-Allocate static and dynamic </a:t>
            </a:r>
            <a:r>
              <a:rPr lang="en-US" sz="3200" b="1" i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Arial" pitchFamily="34" charset="0"/>
                <a:cs typeface="Arial" pitchFamily="34" charset="0"/>
              </a:rPr>
              <a:t>memory (1)</a:t>
            </a:r>
            <a:endParaRPr lang="en-US" sz="3200" b="1" i="1" dirty="0">
              <a:solidFill>
                <a:schemeClr val="tx1">
                  <a:lumMod val="85000"/>
                  <a:lumOff val="1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plate_Training 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3_Template_Slid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9AF4C569AF3614BAD6879A90418411D" ma:contentTypeVersion="0" ma:contentTypeDescription="Create a new document." ma:contentTypeScope="" ma:versionID="fb3b01129700c5afea09b3826b663b1f">
  <xsd:schema xmlns:xsd="http://www.w3.org/2001/XMLSchema" xmlns:p="http://schemas.microsoft.com/office/2006/metadata/properties" targetNamespace="http://schemas.microsoft.com/office/2006/metadata/properties" ma:root="true" ma:fieldsID="4aeb20c0e3442673af7ee10786458764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 ma:readOnly="tru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3.xml><?xml version="1.0" encoding="utf-8"?>
<p:properties xmlns:p="http://schemas.microsoft.com/office/2006/metadata/properties" xmlns:xsi="http://www.w3.org/2001/XMLSchema-instance">
  <documentManagement/>
</p:properties>
</file>

<file path=customXml/itemProps1.xml><?xml version="1.0" encoding="utf-8"?>
<ds:datastoreItem xmlns:ds="http://schemas.openxmlformats.org/officeDocument/2006/customXml" ds:itemID="{A7036675-D9DA-4A2B-8A12-FF1BF0C6396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6BB257F-8055-4D68-9360-23F4114C45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customXml/itemProps3.xml><?xml version="1.0" encoding="utf-8"?>
<ds:datastoreItem xmlns:ds="http://schemas.openxmlformats.org/officeDocument/2006/customXml" ds:itemID="{7268E541-8A0C-447E-9B7F-8200FCDECC23}">
  <ds:schemaRefs>
    <ds:schemaRef ds:uri="http://www.w3.org/XML/1998/namespace"/>
    <ds:schemaRef ds:uri="http://purl.org/dc/dcmitype/"/>
    <ds:schemaRef ds:uri="http://purl.org/dc/terms/"/>
    <ds:schemaRef ds:uri="http://schemas.microsoft.com/office/2006/metadata/properties"/>
    <ds:schemaRef ds:uri="http://schemas.microsoft.com/office/2006/documentManagement/types"/>
    <ds:schemaRef ds:uri="http://purl.org/dc/elements/1.1/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5479</TotalTime>
  <Words>5445</Words>
  <Application>Microsoft Office PowerPoint</Application>
  <PresentationFormat>On-screen Show (4:3)</PresentationFormat>
  <Paragraphs>454</Paragraphs>
  <Slides>29</Slides>
  <Notes>29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29</vt:i4>
      </vt:variant>
    </vt:vector>
  </HeadingPairs>
  <TitlesOfParts>
    <vt:vector size="31" baseType="lpstr">
      <vt:lpstr>Template_Training Slide</vt:lpstr>
      <vt:lpstr>3_Template_Slide</vt:lpstr>
      <vt:lpstr>Lecture 4 Memory Management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>Nguyen thanh Nam</Manager>
  <Company>FSOFT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Template_training material</dc:title>
  <dc:subject>v2/2</dc:subject>
  <dc:creator>Nguyen thi thanh Ha</dc:creator>
  <dc:description>Add: &lt;Module/ Topic code&gt;_x000d_
Header: Add "dấu hiệu thương hiệu là các vòng hội tụ số"</dc:description>
  <cp:lastModifiedBy>Le Thi Quynh Trang (FHO.FWA)</cp:lastModifiedBy>
  <cp:revision>366</cp:revision>
  <cp:lastPrinted>1999-12-23T16:17:28Z</cp:lastPrinted>
  <dcterms:created xsi:type="dcterms:W3CDTF">1999-04-14T08:42:28Z</dcterms:created>
  <dcterms:modified xsi:type="dcterms:W3CDTF">2014-12-08T05:04:34Z</dcterms:modified>
</cp:coreProperties>
</file>