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789" r:id="rId2"/>
  </p:sldMasterIdLst>
  <p:notesMasterIdLst>
    <p:notesMasterId r:id="rId29"/>
  </p:notesMasterIdLst>
  <p:handoutMasterIdLst>
    <p:handoutMasterId r:id="rId30"/>
  </p:handoutMasterIdLst>
  <p:sldIdLst>
    <p:sldId id="256" r:id="rId3"/>
    <p:sldId id="257" r:id="rId4"/>
    <p:sldId id="285" r:id="rId5"/>
    <p:sldId id="258" r:id="rId6"/>
    <p:sldId id="259" r:id="rId7"/>
    <p:sldId id="288" r:id="rId8"/>
    <p:sldId id="260" r:id="rId9"/>
    <p:sldId id="269" r:id="rId10"/>
    <p:sldId id="263" r:id="rId11"/>
    <p:sldId id="289" r:id="rId12"/>
    <p:sldId id="270" r:id="rId13"/>
    <p:sldId id="268" r:id="rId14"/>
    <p:sldId id="271" r:id="rId15"/>
    <p:sldId id="280" r:id="rId16"/>
    <p:sldId id="281" r:id="rId17"/>
    <p:sldId id="282" r:id="rId18"/>
    <p:sldId id="265" r:id="rId19"/>
    <p:sldId id="266" r:id="rId20"/>
    <p:sldId id="278" r:id="rId21"/>
    <p:sldId id="267" r:id="rId22"/>
    <p:sldId id="277" r:id="rId23"/>
    <p:sldId id="273" r:id="rId24"/>
    <p:sldId id="274" r:id="rId25"/>
    <p:sldId id="284" r:id="rId26"/>
    <p:sldId id="286" r:id="rId27"/>
    <p:sldId id="287"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mn-ea"/>
        <a:cs typeface="Times New Roman" pitchFamily="18" charset="0"/>
      </a:defRPr>
    </a:lvl1pPr>
    <a:lvl2pPr marL="457200" algn="l" rtl="0" eaLnBrk="0" fontAlgn="base" hangingPunct="0">
      <a:spcBef>
        <a:spcPct val="0"/>
      </a:spcBef>
      <a:spcAft>
        <a:spcPct val="0"/>
      </a:spcAft>
      <a:defRPr sz="2400" kern="1200">
        <a:solidFill>
          <a:schemeClr val="tx1"/>
        </a:solidFill>
        <a:latin typeface="Tahoma" pitchFamily="34" charset="0"/>
        <a:ea typeface="+mn-ea"/>
        <a:cs typeface="Times New Roman" pitchFamily="18" charset="0"/>
      </a:defRPr>
    </a:lvl2pPr>
    <a:lvl3pPr marL="914400" algn="l" rtl="0" eaLnBrk="0" fontAlgn="base" hangingPunct="0">
      <a:spcBef>
        <a:spcPct val="0"/>
      </a:spcBef>
      <a:spcAft>
        <a:spcPct val="0"/>
      </a:spcAft>
      <a:defRPr sz="2400" kern="1200">
        <a:solidFill>
          <a:schemeClr val="tx1"/>
        </a:solidFill>
        <a:latin typeface="Tahoma" pitchFamily="34" charset="0"/>
        <a:ea typeface="+mn-ea"/>
        <a:cs typeface="Times New Roman" pitchFamily="18" charset="0"/>
      </a:defRPr>
    </a:lvl3pPr>
    <a:lvl4pPr marL="1371600" algn="l" rtl="0" eaLnBrk="0" fontAlgn="base" hangingPunct="0">
      <a:spcBef>
        <a:spcPct val="0"/>
      </a:spcBef>
      <a:spcAft>
        <a:spcPct val="0"/>
      </a:spcAft>
      <a:defRPr sz="2400" kern="1200">
        <a:solidFill>
          <a:schemeClr val="tx1"/>
        </a:solidFill>
        <a:latin typeface="Tahoma" pitchFamily="34" charset="0"/>
        <a:ea typeface="+mn-ea"/>
        <a:cs typeface="Times New Roman" pitchFamily="18" charset="0"/>
      </a:defRPr>
    </a:lvl4pPr>
    <a:lvl5pPr marL="1828800" algn="l" rtl="0" eaLnBrk="0" fontAlgn="base" hangingPunct="0">
      <a:spcBef>
        <a:spcPct val="0"/>
      </a:spcBef>
      <a:spcAft>
        <a:spcPct val="0"/>
      </a:spcAft>
      <a:defRPr sz="2400" kern="1200">
        <a:solidFill>
          <a:schemeClr val="tx1"/>
        </a:solidFill>
        <a:latin typeface="Tahoma" pitchFamily="34" charset="0"/>
        <a:ea typeface="+mn-ea"/>
        <a:cs typeface="Times New Roman" pitchFamily="18" charset="0"/>
      </a:defRPr>
    </a:lvl5pPr>
    <a:lvl6pPr marL="2286000" algn="l" defTabSz="914400" rtl="0" eaLnBrk="1" latinLnBrk="0" hangingPunct="1">
      <a:defRPr sz="2400" kern="1200">
        <a:solidFill>
          <a:schemeClr val="tx1"/>
        </a:solidFill>
        <a:latin typeface="Tahoma" pitchFamily="34" charset="0"/>
        <a:ea typeface="+mn-ea"/>
        <a:cs typeface="Times New Roman" pitchFamily="18" charset="0"/>
      </a:defRPr>
    </a:lvl6pPr>
    <a:lvl7pPr marL="2743200" algn="l" defTabSz="914400" rtl="0" eaLnBrk="1" latinLnBrk="0" hangingPunct="1">
      <a:defRPr sz="2400" kern="1200">
        <a:solidFill>
          <a:schemeClr val="tx1"/>
        </a:solidFill>
        <a:latin typeface="Tahoma" pitchFamily="34" charset="0"/>
        <a:ea typeface="+mn-ea"/>
        <a:cs typeface="Times New Roman" pitchFamily="18" charset="0"/>
      </a:defRPr>
    </a:lvl7pPr>
    <a:lvl8pPr marL="3200400" algn="l" defTabSz="914400" rtl="0" eaLnBrk="1" latinLnBrk="0" hangingPunct="1">
      <a:defRPr sz="2400" kern="1200">
        <a:solidFill>
          <a:schemeClr val="tx1"/>
        </a:solidFill>
        <a:latin typeface="Tahoma" pitchFamily="34" charset="0"/>
        <a:ea typeface="+mn-ea"/>
        <a:cs typeface="Times New Roman" pitchFamily="18" charset="0"/>
      </a:defRPr>
    </a:lvl8pPr>
    <a:lvl9pPr marL="3657600" algn="l" defTabSz="914400" rtl="0" eaLnBrk="1" latinLnBrk="0" hangingPunct="1">
      <a:defRPr sz="2400" kern="1200">
        <a:solidFill>
          <a:schemeClr val="tx1"/>
        </a:solidFill>
        <a:latin typeface="Tahoma"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99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71333" autoAdjust="0"/>
  </p:normalViewPr>
  <p:slideViewPr>
    <p:cSldViewPr>
      <p:cViewPr>
        <p:scale>
          <a:sx n="82" d="100"/>
          <a:sy n="82" d="100"/>
        </p:scale>
        <p:origin x="-804" y="-7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27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27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27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931B371B-3825-45EB-AB28-A152FFB4ADF0}" type="slidenum">
              <a:rPr lang="en-US"/>
              <a:pPr>
                <a:defRPr/>
              </a:pPr>
              <a:t>‹#›</a:t>
            </a:fld>
            <a:endParaRPr lang="en-US"/>
          </a:p>
        </p:txBody>
      </p:sp>
    </p:spTree>
    <p:extLst>
      <p:ext uri="{BB962C8B-B14F-4D97-AF65-F5344CB8AC3E}">
        <p14:creationId xmlns:p14="http://schemas.microsoft.com/office/powerpoint/2010/main" val="785620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5DC7B86E-0AA4-46A2-B5AC-31030175C68D}" type="slidenum">
              <a:rPr lang="en-US"/>
              <a:pPr>
                <a:defRPr/>
              </a:pPr>
              <a:t>‹#›</a:t>
            </a:fld>
            <a:endParaRPr lang="en-US"/>
          </a:p>
        </p:txBody>
      </p:sp>
    </p:spTree>
    <p:extLst>
      <p:ext uri="{BB962C8B-B14F-4D97-AF65-F5344CB8AC3E}">
        <p14:creationId xmlns:p14="http://schemas.microsoft.com/office/powerpoint/2010/main" val="31396859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Bài</a:t>
            </a:r>
            <a:r>
              <a:rPr lang="en-US" baseline="0" dirty="0" smtClean="0"/>
              <a:t> </a:t>
            </a:r>
            <a:r>
              <a:rPr lang="en-US" baseline="0" dirty="0" err="1" smtClean="0"/>
              <a:t>học</a:t>
            </a:r>
            <a:r>
              <a:rPr lang="en-US" baseline="0" dirty="0" smtClean="0"/>
              <a:t> </a:t>
            </a:r>
            <a:r>
              <a:rPr lang="en-US" baseline="0" dirty="0" err="1" smtClean="0"/>
              <a:t>thứ</a:t>
            </a:r>
            <a:r>
              <a:rPr lang="en-US" baseline="0" dirty="0" smtClean="0"/>
              <a:t> 5 </a:t>
            </a:r>
            <a:r>
              <a:rPr lang="en-US" baseline="0" dirty="0" err="1" smtClean="0"/>
              <a:t>trong</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 online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cùng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hàm</a:t>
            </a:r>
            <a:r>
              <a:rPr lang="en-US" baseline="0" dirty="0" smtClean="0"/>
              <a:t>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Functions.</a:t>
            </a:r>
            <a:endParaRPr lang="en-US" dirty="0" smtClean="0"/>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Times New Roman" pitchFamily="18" charset="0"/>
              </a:rPr>
              <a:t>Trong </a:t>
            </a:r>
            <a:r>
              <a:rPr lang="en-US" sz="1200" kern="1200" dirty="0" err="1" smtClean="0">
                <a:solidFill>
                  <a:schemeClr val="tx1"/>
                </a:solidFill>
                <a:effectLst/>
                <a:latin typeface="Times New Roman" pitchFamily="18" charset="0"/>
                <a:ea typeface="+mn-ea"/>
                <a:cs typeface="Times New Roman" pitchFamily="18" charset="0"/>
              </a:rPr>
              <a:t>phần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cuối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cùng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của</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bài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học</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này</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chúng</a:t>
            </a:r>
            <a:r>
              <a:rPr lang="en-US" sz="1200" kern="1200" dirty="0" smtClean="0">
                <a:solidFill>
                  <a:schemeClr val="tx1"/>
                </a:solidFill>
                <a:effectLst/>
                <a:latin typeface="Times New Roman" pitchFamily="18" charset="0"/>
                <a:ea typeface="+mn-ea"/>
                <a:cs typeface="Times New Roman" pitchFamily="18" charset="0"/>
              </a:rPr>
              <a:t> ta </a:t>
            </a:r>
            <a:r>
              <a:rPr lang="en-US" sz="1200" kern="1200" dirty="0" err="1" smtClean="0">
                <a:solidFill>
                  <a:schemeClr val="tx1"/>
                </a:solidFill>
                <a:effectLst/>
                <a:latin typeface="Times New Roman" pitchFamily="18" charset="0"/>
                <a:ea typeface="+mn-ea"/>
                <a:cs typeface="Times New Roman" pitchFamily="18" charset="0"/>
              </a:rPr>
              <a:t>cùng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tìm</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hiểu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về</a:t>
            </a:r>
            <a:r>
              <a:rPr lang="en-US" sz="1200" kern="1200" dirty="0" smtClean="0">
                <a:solidFill>
                  <a:schemeClr val="tx1"/>
                </a:solidFill>
                <a:effectLst/>
                <a:latin typeface="Times New Roman" pitchFamily="18" charset="0"/>
                <a:ea typeface="+mn-ea"/>
                <a:cs typeface="Times New Roman" pitchFamily="18" charset="0"/>
              </a:rPr>
              <a:t> Storage Class, hay </a:t>
            </a:r>
            <a:r>
              <a:rPr lang="en-US" sz="1200" kern="1200" dirty="0" err="1" smtClean="0">
                <a:solidFill>
                  <a:schemeClr val="tx1"/>
                </a:solidFill>
                <a:effectLst/>
                <a:latin typeface="Times New Roman" pitchFamily="18" charset="0"/>
                <a:ea typeface="+mn-ea"/>
                <a:cs typeface="Times New Roman" pitchFamily="18" charset="0"/>
              </a:rPr>
              <a:t>còn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gọi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là</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lớp</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lưu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trữ</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Các</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bạn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hình</a:t>
            </a:r>
            <a:r>
              <a:rPr lang="en-US" sz="1200" kern="1200" dirty="0" smtClean="0">
                <a:solidFill>
                  <a:schemeClr val="tx1"/>
                </a:solidFill>
                <a:effectLst/>
                <a:latin typeface="Times New Roman" pitchFamily="18" charset="0"/>
                <a:ea typeface="+mn-ea"/>
                <a:cs typeface="Times New Roman" pitchFamily="18" charset="0"/>
              </a:rPr>
              <a:t> dung </a:t>
            </a:r>
            <a:r>
              <a:rPr lang="en-US" sz="1200" kern="1200" dirty="0" err="1" smtClean="0">
                <a:solidFill>
                  <a:schemeClr val="tx1"/>
                </a:solidFill>
                <a:effectLst/>
                <a:latin typeface="Times New Roman" pitchFamily="18" charset="0"/>
                <a:ea typeface="+mn-ea"/>
                <a:cs typeface="Times New Roman" pitchFamily="18" charset="0"/>
              </a:rPr>
              <a:t>mỗi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một</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biến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trong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chương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trình</a:t>
            </a:r>
            <a:r>
              <a:rPr lang="en-US" sz="1200" kern="1200" dirty="0" smtClean="0">
                <a:solidFill>
                  <a:schemeClr val="tx1"/>
                </a:solidFill>
                <a:effectLst/>
                <a:latin typeface="Times New Roman" pitchFamily="18" charset="0"/>
                <a:ea typeface="+mn-ea"/>
                <a:cs typeface="Times New Roman" pitchFamily="18" charset="0"/>
              </a:rPr>
              <a:t> C, </a:t>
            </a:r>
            <a:r>
              <a:rPr lang="en-US" sz="1200" kern="1200" dirty="0" err="1" smtClean="0">
                <a:solidFill>
                  <a:schemeClr val="tx1"/>
                </a:solidFill>
                <a:effectLst/>
                <a:latin typeface="Times New Roman" pitchFamily="18" charset="0"/>
                <a:ea typeface="+mn-ea"/>
                <a:cs typeface="Times New Roman" pitchFamily="18" charset="0"/>
              </a:rPr>
              <a:t>đều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có</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phạm</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vị</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hoạt</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động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và</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thời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gian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tồn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tại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khác</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nhau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trong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ứng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dụng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Để</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quy</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định</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phạm</a:t>
            </a:r>
            <a:r>
              <a:rPr lang="en-US" sz="1200" kern="1200" dirty="0" smtClean="0">
                <a:solidFill>
                  <a:schemeClr val="tx1"/>
                </a:solidFill>
                <a:effectLst/>
                <a:latin typeface="Times New Roman" pitchFamily="18" charset="0"/>
                <a:ea typeface="+mn-ea"/>
                <a:cs typeface="Times New Roman" pitchFamily="18" charset="0"/>
              </a:rPr>
              <a:t> vi </a:t>
            </a:r>
            <a:r>
              <a:rPr lang="en-US" sz="1200" kern="1200" dirty="0" err="1" smtClean="0">
                <a:solidFill>
                  <a:schemeClr val="tx1"/>
                </a:solidFill>
                <a:effectLst/>
                <a:latin typeface="Times New Roman" pitchFamily="18" charset="0"/>
                <a:ea typeface="+mn-ea"/>
                <a:cs typeface="Times New Roman" pitchFamily="18" charset="0"/>
              </a:rPr>
              <a:t>hoạt</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động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của</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biến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chúng</a:t>
            </a:r>
            <a:r>
              <a:rPr lang="en-US" sz="1200" kern="1200" dirty="0" smtClean="0">
                <a:solidFill>
                  <a:schemeClr val="tx1"/>
                </a:solidFill>
                <a:effectLst/>
                <a:latin typeface="Times New Roman" pitchFamily="18" charset="0"/>
                <a:ea typeface="+mn-ea"/>
                <a:cs typeface="Times New Roman" pitchFamily="18" charset="0"/>
              </a:rPr>
              <a:t> ta </a:t>
            </a:r>
            <a:r>
              <a:rPr lang="en-US" sz="1200" kern="1200" dirty="0" err="1" smtClean="0">
                <a:solidFill>
                  <a:schemeClr val="tx1"/>
                </a:solidFill>
                <a:effectLst/>
                <a:latin typeface="Times New Roman" pitchFamily="18" charset="0"/>
                <a:ea typeface="+mn-ea"/>
                <a:cs typeface="Times New Roman" pitchFamily="18" charset="0"/>
              </a:rPr>
              <a:t>có</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những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cách</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khác</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nhau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để</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khai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báo</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chúng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Các</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bạn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theo</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dõi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những</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loại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biến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và</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các</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lớp</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lưu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trữ</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khác</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nhau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sau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đây</a:t>
            </a:r>
            <a:r>
              <a:rPr lang="en-US" sz="1200" kern="1200" dirty="0" smtClean="0">
                <a:solidFill>
                  <a:schemeClr val="tx1"/>
                </a:solidFill>
                <a:effectLst/>
                <a:latin typeface="Times New Roman" pitchFamily="18" charset="0"/>
                <a:ea typeface="+mn-ea"/>
                <a:cs typeface="Times New Roman" pitchFamily="18" charset="0"/>
              </a:rPr>
              <a:t>.</a:t>
            </a:r>
          </a:p>
          <a:p>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10</a:t>
            </a:fld>
            <a:endParaRPr lang="en-US"/>
          </a:p>
        </p:txBody>
      </p:sp>
    </p:spTree>
    <p:extLst>
      <p:ext uri="{BB962C8B-B14F-4D97-AF65-F5344CB8AC3E}">
        <p14:creationId xmlns:p14="http://schemas.microsoft.com/office/powerpoint/2010/main" val="3192681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Khi</a:t>
            </a:r>
            <a:r>
              <a:rPr lang="en-US" dirty="0" smtClean="0"/>
              <a:t> </a:t>
            </a:r>
            <a:r>
              <a:rPr lang="en-US" dirty="0" err="1" smtClean="0"/>
              <a:t>sử</a:t>
            </a:r>
            <a:r>
              <a:rPr lang="en-US" baseline="0" dirty="0" smtClean="0"/>
              <a:t> </a:t>
            </a:r>
            <a:r>
              <a:rPr lang="en-US" baseline="0" dirty="0" err="1" smtClean="0"/>
              <a:t>dụng</a:t>
            </a:r>
            <a:r>
              <a:rPr lang="en-US" baseline="0" dirty="0" smtClean="0"/>
              <a:t> function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cần</a:t>
            </a:r>
            <a:r>
              <a:rPr lang="en-US" baseline="0" dirty="0" smtClean="0"/>
              <a:t> </a:t>
            </a:r>
            <a:r>
              <a:rPr lang="en-US" baseline="0" dirty="0" err="1" smtClean="0"/>
              <a:t>quan</a:t>
            </a:r>
            <a:r>
              <a:rPr lang="en-US" baseline="0" dirty="0" smtClean="0"/>
              <a:t> </a:t>
            </a:r>
            <a:r>
              <a:rPr lang="en-US" baseline="0" dirty="0" err="1" smtClean="0"/>
              <a:t>tâm</a:t>
            </a:r>
            <a:r>
              <a:rPr lang="en-US" baseline="0" dirty="0" smtClean="0"/>
              <a:t> </a:t>
            </a:r>
            <a:r>
              <a:rPr lang="en-US" baseline="0" dirty="0" err="1" smtClean="0"/>
              <a:t>đến</a:t>
            </a:r>
            <a:r>
              <a:rPr lang="en-US" baseline="0" dirty="0" smtClean="0"/>
              <a:t> </a:t>
            </a:r>
            <a:r>
              <a:rPr lang="en-US" baseline="0" dirty="0" err="1" smtClean="0"/>
              <a:t>phạm</a:t>
            </a:r>
            <a:r>
              <a:rPr lang="en-US" baseline="0" dirty="0" smtClean="0"/>
              <a:t> vi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a:t>
            </a:r>
          </a:p>
          <a:p>
            <a:r>
              <a:rPr lang="en-US" baseline="0" dirty="0" err="1" smtClean="0"/>
              <a:t>Biến</a:t>
            </a:r>
            <a:r>
              <a:rPr lang="en-US" baseline="0" dirty="0" smtClean="0"/>
              <a:t> </a:t>
            </a:r>
            <a:r>
              <a:rPr lang="en-US" baseline="0" dirty="0" err="1" smtClean="0"/>
              <a:t>dạng</a:t>
            </a:r>
            <a:r>
              <a:rPr lang="en-US" baseline="0" dirty="0" smtClean="0"/>
              <a:t> Local: </a:t>
            </a:r>
            <a:r>
              <a:rPr lang="en-US" baseline="0" dirty="0" err="1" smtClean="0"/>
              <a:t>là</a:t>
            </a:r>
            <a:r>
              <a:rPr lang="en-US" baseline="0" dirty="0" smtClean="0"/>
              <a:t> </a:t>
            </a:r>
            <a:r>
              <a:rPr lang="en-US" baseline="0" dirty="0" err="1" smtClean="0"/>
              <a:t>biến</a:t>
            </a:r>
            <a:r>
              <a:rPr lang="en-US" baseline="0" dirty="0" smtClean="0"/>
              <a:t>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 </a:t>
            </a:r>
            <a:r>
              <a:rPr lang="en-US" baseline="0" dirty="0" err="1" smtClean="0"/>
              <a:t>biến</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 </a:t>
            </a:r>
            <a:r>
              <a:rPr lang="en-US" baseline="0" dirty="0" err="1" smtClean="0"/>
              <a:t>ra</a:t>
            </a:r>
            <a:r>
              <a:rPr lang="en-US" baseline="0" dirty="0" smtClean="0"/>
              <a:t> </a:t>
            </a:r>
            <a:r>
              <a:rPr lang="en-US" baseline="0" dirty="0" err="1" smtClean="0"/>
              <a:t>trong</a:t>
            </a:r>
            <a:r>
              <a:rPr lang="en-US" baseline="0" dirty="0" smtClean="0"/>
              <a:t> </a:t>
            </a:r>
            <a:r>
              <a:rPr lang="en-US" baseline="0" dirty="0" err="1" smtClean="0"/>
              <a:t>khối</a:t>
            </a:r>
            <a:r>
              <a:rPr lang="en-US" baseline="0" dirty="0" smtClean="0"/>
              <a:t> </a:t>
            </a:r>
            <a:r>
              <a:rPr lang="en-US" baseline="0" dirty="0" err="1" smtClean="0"/>
              <a:t>lệnh</a:t>
            </a:r>
            <a:r>
              <a:rPr lang="en-US" baseline="0" dirty="0" smtClean="0"/>
              <a:t> </a:t>
            </a:r>
            <a:r>
              <a:rPr lang="en-US" baseline="0" dirty="0" err="1" smtClean="0"/>
              <a:t>và</a:t>
            </a:r>
            <a:r>
              <a:rPr lang="en-US" baseline="0" dirty="0" smtClean="0"/>
              <a:t> </a:t>
            </a:r>
            <a:r>
              <a:rPr lang="en-US" baseline="0" dirty="0" err="1" smtClean="0"/>
              <a:t>được</a:t>
            </a:r>
            <a:r>
              <a:rPr lang="en-US" baseline="0" dirty="0" smtClean="0"/>
              <a:t> </a:t>
            </a:r>
            <a:r>
              <a:rPr lang="en-US" baseline="0" dirty="0" err="1" smtClean="0"/>
              <a:t>bị</a:t>
            </a:r>
            <a:r>
              <a:rPr lang="en-US" baseline="0" dirty="0" smtClean="0"/>
              <a:t> </a:t>
            </a:r>
            <a:r>
              <a:rPr lang="en-US" baseline="0" dirty="0" err="1" smtClean="0"/>
              <a:t>hủy</a:t>
            </a:r>
            <a:r>
              <a:rPr lang="en-US" baseline="0" dirty="0" smtClean="0"/>
              <a:t>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khối</a:t>
            </a:r>
            <a:r>
              <a:rPr lang="en-US" baseline="0" dirty="0" smtClean="0"/>
              <a:t> </a:t>
            </a:r>
            <a:r>
              <a:rPr lang="en-US" baseline="0" dirty="0" err="1" smtClean="0"/>
              <a:t>lệnh</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thân</a:t>
            </a:r>
            <a:r>
              <a:rPr lang="en-US" baseline="0" dirty="0" smtClean="0"/>
              <a:t> </a:t>
            </a:r>
            <a:r>
              <a:rPr lang="en-US" baseline="0" dirty="0" err="1" smtClean="0"/>
              <a:t>hàm</a:t>
            </a:r>
            <a:r>
              <a:rPr lang="en-US" baseline="0" dirty="0" smtClean="0"/>
              <a:t>.</a:t>
            </a:r>
          </a:p>
          <a:p>
            <a:r>
              <a:rPr lang="en-US" baseline="0" dirty="0" err="1" smtClean="0"/>
              <a:t>Biến</a:t>
            </a:r>
            <a:r>
              <a:rPr lang="en-US" baseline="0" dirty="0" smtClean="0"/>
              <a:t> </a:t>
            </a:r>
            <a:r>
              <a:rPr lang="en-US" baseline="0" dirty="0" err="1" smtClean="0"/>
              <a:t>dạng</a:t>
            </a:r>
            <a:r>
              <a:rPr lang="en-US" baseline="0" dirty="0" smtClean="0"/>
              <a:t> Formal: hay </a:t>
            </a:r>
            <a:r>
              <a:rPr lang="en-US" baseline="0" dirty="0" err="1" smtClean="0"/>
              <a:t>còn</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đây</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biến</a:t>
            </a:r>
            <a:r>
              <a:rPr lang="en-US" baseline="0" dirty="0" smtClean="0"/>
              <a:t> local,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hàm</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cũng</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a:t>
            </a:r>
          </a:p>
          <a:p>
            <a:r>
              <a:rPr lang="en-US" baseline="0" dirty="0" err="1" smtClean="0"/>
              <a:t>Biến</a:t>
            </a:r>
            <a:r>
              <a:rPr lang="en-US" baseline="0" dirty="0" smtClean="0"/>
              <a:t> </a:t>
            </a:r>
            <a:r>
              <a:rPr lang="en-US" baseline="0" dirty="0" err="1" smtClean="0"/>
              <a:t>dạng</a:t>
            </a:r>
            <a:r>
              <a:rPr lang="en-US" baseline="0" dirty="0" smtClean="0"/>
              <a:t> Global: </a:t>
            </a:r>
            <a:r>
              <a:rPr lang="en-US" baseline="0" dirty="0" err="1" smtClean="0"/>
              <a:t>là</a:t>
            </a:r>
            <a:r>
              <a:rPr lang="en-US" baseline="0" dirty="0" smtClean="0"/>
              <a:t> </a:t>
            </a:r>
            <a:r>
              <a:rPr lang="en-US" baseline="0" dirty="0" err="1" smtClean="0"/>
              <a:t>biến</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a:t>
            </a:r>
            <a:r>
              <a:rPr lang="en-US" baseline="0" dirty="0" err="1" smtClean="0"/>
              <a:t>biến</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bên</a:t>
            </a:r>
            <a:r>
              <a:rPr lang="en-US" baseline="0" dirty="0" smtClean="0"/>
              <a:t> </a:t>
            </a:r>
            <a:r>
              <a:rPr lang="en-US" baseline="0" dirty="0" err="1" smtClean="0"/>
              <a:t>ngoài</a:t>
            </a:r>
            <a:r>
              <a:rPr lang="en-US" baseline="0" dirty="0" smtClean="0"/>
              <a:t> </a:t>
            </a:r>
            <a:r>
              <a:rPr lang="en-US" baseline="0" dirty="0" err="1" smtClean="0"/>
              <a:t>phần</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của</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vào</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biến</a:t>
            </a:r>
            <a:r>
              <a:rPr lang="en-US" baseline="0" dirty="0" smtClean="0"/>
              <a:t> global </a:t>
            </a:r>
            <a:r>
              <a:rPr lang="en-US" baseline="0" dirty="0" err="1" smtClean="0"/>
              <a:t>giữ</a:t>
            </a:r>
            <a:r>
              <a:rPr lang="en-US" baseline="0" dirty="0" smtClean="0"/>
              <a:t> </a:t>
            </a:r>
            <a:r>
              <a:rPr lang="en-US" baseline="0" dirty="0" err="1" smtClean="0"/>
              <a:t>nguyên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duy</a:t>
            </a:r>
            <a:r>
              <a:rPr lang="en-US" baseline="0" dirty="0" smtClean="0"/>
              <a:t> </a:t>
            </a:r>
            <a:r>
              <a:rPr lang="en-US" baseline="0" dirty="0" err="1" smtClean="0"/>
              <a:t>nhất</a:t>
            </a:r>
            <a:r>
              <a:rPr lang="en-US" baseline="0" dirty="0" smtClean="0"/>
              <a:t>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những</a:t>
            </a:r>
            <a:r>
              <a:rPr lang="en-US" baseline="0" dirty="0" smtClean="0"/>
              <a:t> </a:t>
            </a:r>
            <a:r>
              <a:rPr lang="en-US" baseline="0" dirty="0" err="1" smtClean="0"/>
              <a:t>lời</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Storage</a:t>
            </a:r>
            <a:r>
              <a:rPr lang="en-US" baseline="0" dirty="0" smtClean="0"/>
              <a:t> classes, hay </a:t>
            </a:r>
            <a:r>
              <a:rPr lang="en-US" baseline="0" dirty="0" err="1" smtClean="0"/>
              <a:t>những</a:t>
            </a:r>
            <a:r>
              <a:rPr lang="en-US" baseline="0" dirty="0" smtClean="0"/>
              <a:t> </a:t>
            </a:r>
            <a:r>
              <a:rPr lang="en-US" baseline="0" dirty="0" err="1" smtClean="0"/>
              <a:t>lớp</a:t>
            </a:r>
            <a:r>
              <a:rPr lang="en-US" baseline="0" dirty="0" smtClean="0"/>
              <a:t> </a:t>
            </a:r>
            <a:r>
              <a:rPr lang="en-US" baseline="0" dirty="0" err="1" smtClean="0"/>
              <a:t>lữu</a:t>
            </a:r>
            <a:r>
              <a:rPr lang="en-US" baseline="0" dirty="0" smtClean="0"/>
              <a:t> </a:t>
            </a:r>
            <a:r>
              <a:rPr lang="en-US" baseline="0" dirty="0" err="1" smtClean="0"/>
              <a:t>trữ</a:t>
            </a:r>
            <a:r>
              <a:rPr lang="en-US" baseline="0" dirty="0" smtClean="0"/>
              <a:t>,</a:t>
            </a:r>
          </a:p>
          <a:p>
            <a:r>
              <a:rPr lang="en-US" baseline="0" dirty="0" err="1" smtClean="0"/>
              <a:t>Mọi</a:t>
            </a:r>
            <a:r>
              <a:rPr lang="en-US" baseline="0" dirty="0" smtClean="0"/>
              <a:t> </a:t>
            </a:r>
            <a:r>
              <a:rPr lang="en-US" baseline="0" dirty="0" err="1" smtClean="0"/>
              <a:t>biến</a:t>
            </a:r>
            <a:r>
              <a:rPr lang="en-US" baseline="0" dirty="0" smtClean="0"/>
              <a:t> </a:t>
            </a:r>
            <a:r>
              <a:rPr lang="en-US" baseline="0" dirty="0" err="1" smtClean="0"/>
              <a:t>trong</a:t>
            </a:r>
            <a:r>
              <a:rPr lang="en-US" baseline="0" dirty="0" smtClean="0"/>
              <a:t> C </a:t>
            </a:r>
            <a:r>
              <a:rPr lang="en-US" baseline="0" dirty="0" err="1" smtClean="0"/>
              <a:t>đầu</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đặc</a:t>
            </a:r>
            <a:r>
              <a:rPr lang="en-US" baseline="0" dirty="0" smtClean="0"/>
              <a:t> </a:t>
            </a:r>
            <a:r>
              <a:rPr lang="en-US" baseline="0" dirty="0" err="1" smtClean="0"/>
              <a:t>tính</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lớp</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a:t>
            </a:r>
          </a:p>
          <a:p>
            <a:r>
              <a:rPr lang="en-US" baseline="0" dirty="0" err="1" smtClean="0"/>
              <a:t>Lớp</a:t>
            </a:r>
            <a:r>
              <a:rPr lang="en-US" baseline="0" dirty="0" smtClean="0"/>
              <a:t> </a:t>
            </a:r>
            <a:r>
              <a:rPr lang="en-US" baseline="0" dirty="0" err="1" smtClean="0"/>
              <a:t>lữu</a:t>
            </a:r>
            <a:r>
              <a:rPr lang="en-US" baseline="0" dirty="0" smtClean="0"/>
              <a:t> </a:t>
            </a:r>
            <a:r>
              <a:rPr lang="en-US" baseline="0" dirty="0" err="1" smtClean="0"/>
              <a:t>trữ</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2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sống</a:t>
            </a:r>
            <a:r>
              <a:rPr lang="en-US" baseline="0" dirty="0" smtClean="0"/>
              <a:t> Lifetime, </a:t>
            </a:r>
            <a:r>
              <a:rPr lang="en-US" baseline="0" dirty="0" err="1" smtClean="0"/>
              <a:t>là</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biến</a:t>
            </a:r>
            <a:r>
              <a:rPr lang="en-US" baseline="0" dirty="0" smtClean="0"/>
              <a:t> </a:t>
            </a:r>
            <a:r>
              <a:rPr lang="en-US" baseline="0" dirty="0" err="1" smtClean="0"/>
              <a:t>khi</a:t>
            </a:r>
            <a:r>
              <a:rPr lang="en-US" baseline="0" dirty="0" smtClean="0"/>
              <a:t> </a:t>
            </a:r>
            <a:r>
              <a:rPr lang="en-US" baseline="0" dirty="0" err="1" smtClean="0"/>
              <a:t>nó</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một</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là</a:t>
            </a:r>
            <a:r>
              <a:rPr lang="en-US" baseline="0" dirty="0" smtClean="0"/>
              <a:t> </a:t>
            </a:r>
            <a:r>
              <a:rPr lang="en-US" baseline="0" dirty="0" err="1" smtClean="0"/>
              <a:t>phạm</a:t>
            </a:r>
            <a:r>
              <a:rPr lang="en-US" baseline="0" dirty="0" smtClean="0"/>
              <a:t> vi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Visibility,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nơi</a:t>
            </a:r>
            <a:r>
              <a:rPr lang="en-US" baseline="0" dirty="0" smtClean="0"/>
              <a:t> </a:t>
            </a:r>
            <a:r>
              <a:rPr lang="en-US" baseline="0" dirty="0" err="1" smtClean="0"/>
              <a:t>mà</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tới</a:t>
            </a:r>
            <a:r>
              <a:rPr lang="en-US" baseline="0" dirty="0" smtClean="0"/>
              <a:t> </a:t>
            </a:r>
            <a:r>
              <a:rPr lang="en-US" baseline="0" dirty="0" err="1" smtClean="0"/>
              <a:t>biến</a:t>
            </a:r>
            <a:r>
              <a:rPr lang="en-US" baseline="0" dirty="0" smtClean="0"/>
              <a:t> </a:t>
            </a:r>
            <a:r>
              <a:rPr lang="en-US" baseline="0" dirty="0" err="1" smtClean="0"/>
              <a:t>đó</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lớp</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automatic, external, static </a:t>
            </a:r>
            <a:r>
              <a:rPr lang="en-US" baseline="0" dirty="0" err="1" smtClean="0"/>
              <a:t>và</a:t>
            </a:r>
            <a:r>
              <a:rPr lang="en-US" baseline="0" dirty="0" smtClean="0"/>
              <a:t> register..</a:t>
            </a:r>
          </a:p>
          <a:p>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xem</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trong</a:t>
            </a:r>
            <a:r>
              <a:rPr lang="en-US" baseline="0" dirty="0" smtClean="0"/>
              <a:t> </a:t>
            </a:r>
            <a:r>
              <a:rPr lang="en-US" baseline="0" dirty="0" err="1" smtClean="0"/>
              <a:t>phần</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Biến</a:t>
            </a:r>
            <a:r>
              <a:rPr lang="en-US" b="1" baseline="0" dirty="0" smtClean="0"/>
              <a:t> </a:t>
            </a:r>
            <a:r>
              <a:rPr lang="en-US" b="1" baseline="0" dirty="0" err="1" smtClean="0"/>
              <a:t>dạng</a:t>
            </a:r>
            <a:r>
              <a:rPr lang="en-US" b="1" baseline="0" dirty="0" smtClean="0"/>
              <a:t> auto: </a:t>
            </a:r>
            <a:r>
              <a:rPr lang="en-US" baseline="0" dirty="0" err="1" smtClean="0"/>
              <a:t>trên</a:t>
            </a:r>
            <a:r>
              <a:rPr lang="en-US" baseline="0" dirty="0" smtClean="0"/>
              <a:t> </a:t>
            </a:r>
            <a:r>
              <a:rPr lang="en-US" baseline="0" dirty="0" err="1" smtClean="0"/>
              <a:t>thực</a:t>
            </a:r>
            <a:r>
              <a:rPr lang="en-US" baseline="0" dirty="0" smtClean="0"/>
              <a:t> tế </a:t>
            </a:r>
            <a:r>
              <a:rPr lang="en-US" baseline="0" dirty="0" err="1" smtClean="0"/>
              <a:t>từ</a:t>
            </a:r>
            <a:r>
              <a:rPr lang="en-US" baseline="0" dirty="0" smtClean="0"/>
              <a:t> </a:t>
            </a:r>
            <a:r>
              <a:rPr lang="en-US" baseline="0" dirty="0" err="1" smtClean="0"/>
              <a:t>khóa</a:t>
            </a:r>
            <a:r>
              <a:rPr lang="en-US" baseline="0" dirty="0" smtClean="0"/>
              <a:t> auto </a:t>
            </a:r>
            <a:r>
              <a:rPr lang="en-US" baseline="0" dirty="0" err="1" smtClean="0"/>
              <a:t>hiếm</a:t>
            </a:r>
            <a:r>
              <a:rPr lang="en-US" baseline="0" dirty="0" smtClean="0"/>
              <a:t> </a:t>
            </a:r>
            <a:r>
              <a:rPr lang="en-US" baseline="0" dirty="0" err="1" smtClean="0"/>
              <a:t>khi</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bởi</a:t>
            </a:r>
            <a:r>
              <a:rPr lang="en-US" baseline="0" dirty="0" smtClean="0"/>
              <a:t> </a:t>
            </a:r>
            <a:r>
              <a:rPr lang="en-US" baseline="0" dirty="0" err="1" smtClean="0"/>
              <a:t>vì</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lớp</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mặc</a:t>
            </a:r>
            <a:r>
              <a:rPr lang="en-US" baseline="0" dirty="0" smtClean="0"/>
              <a:t> </a:t>
            </a:r>
            <a:r>
              <a:rPr lang="en-US" baseline="0" dirty="0" err="1" smtClean="0"/>
              <a:t>định</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biến</a:t>
            </a:r>
            <a:r>
              <a:rPr lang="en-US" baseline="0" dirty="0" smtClean="0"/>
              <a:t>, </a:t>
            </a:r>
            <a:r>
              <a:rPr lang="en-US" baseline="0" dirty="0" err="1" smtClean="0"/>
              <a:t>một</a:t>
            </a:r>
            <a:r>
              <a:rPr lang="en-US" baseline="0" dirty="0" smtClean="0"/>
              <a:t> </a:t>
            </a:r>
            <a:r>
              <a:rPr lang="en-US" baseline="0" dirty="0" err="1" smtClean="0"/>
              <a:t>biến</a:t>
            </a:r>
            <a:r>
              <a:rPr lang="en-US" baseline="0" dirty="0" smtClean="0"/>
              <a:t> </a:t>
            </a:r>
            <a:r>
              <a:rPr lang="en-US" baseline="0" dirty="0" err="1" smtClean="0"/>
              <a:t>dạng</a:t>
            </a:r>
            <a:r>
              <a:rPr lang="en-US" baseline="0" dirty="0" smtClean="0"/>
              <a:t> auto </a:t>
            </a:r>
            <a:r>
              <a:rPr lang="en-US" baseline="0" dirty="0" err="1" smtClean="0"/>
              <a:t>có</a:t>
            </a:r>
            <a:r>
              <a:rPr lang="en-US" baseline="0" dirty="0" smtClean="0"/>
              <a:t> </a:t>
            </a:r>
            <a:r>
              <a:rPr lang="en-US" baseline="0" dirty="0" err="1" smtClean="0"/>
              <a:t>phạm</a:t>
            </a:r>
            <a:r>
              <a:rPr lang="en-US" baseline="0" dirty="0" smtClean="0"/>
              <a:t> vi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là</a:t>
            </a:r>
            <a:r>
              <a:rPr lang="en-US" baseline="0" dirty="0" smtClean="0"/>
              <a:t> local, </a:t>
            </a:r>
            <a:r>
              <a:rPr lang="en-US" baseline="0" dirty="0" err="1" smtClean="0"/>
              <a:t>có</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biến</a:t>
            </a:r>
            <a:r>
              <a:rPr lang="en-US" baseline="0" dirty="0" smtClean="0"/>
              <a:t> auto </a:t>
            </a:r>
            <a:r>
              <a:rPr lang="en-US" baseline="0" dirty="0" err="1" smtClean="0"/>
              <a:t>chỉ</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 </a:t>
            </a:r>
            <a:r>
              <a:rPr lang="en-US" baseline="0" dirty="0" err="1" smtClean="0"/>
              <a:t>và</a:t>
            </a:r>
            <a:r>
              <a:rPr lang="en-US" baseline="0" dirty="0" smtClean="0"/>
              <a:t> </a:t>
            </a:r>
            <a:r>
              <a:rPr lang="en-US" baseline="0" dirty="0" err="1" smtClean="0"/>
              <a:t>được</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 </a:t>
            </a:r>
            <a:r>
              <a:rPr lang="en-US" baseline="0" dirty="0" err="1" smtClean="0"/>
              <a:t>nó</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cả</a:t>
            </a:r>
            <a:r>
              <a:rPr lang="en-US" baseline="0" dirty="0" smtClean="0"/>
              <a:t> </a:t>
            </a:r>
            <a:r>
              <a:rPr lang="en-US" baseline="0" dirty="0" err="1" smtClean="0"/>
              <a:t>biên</a:t>
            </a:r>
            <a:r>
              <a:rPr lang="en-US" baseline="0" dirty="0" smtClean="0"/>
              <a:t> </a:t>
            </a:r>
            <a:r>
              <a:rPr lang="en-US" baseline="0" dirty="0" err="1" smtClean="0"/>
              <a:t>i</a:t>
            </a:r>
            <a:r>
              <a:rPr lang="en-US" baseline="0" dirty="0" smtClean="0"/>
              <a:t> </a:t>
            </a:r>
            <a:r>
              <a:rPr lang="en-US" baseline="0" dirty="0" err="1" smtClean="0"/>
              <a:t>và</a:t>
            </a:r>
            <a:r>
              <a:rPr lang="en-US" baseline="0" dirty="0" smtClean="0"/>
              <a:t> </a:t>
            </a:r>
            <a:r>
              <a:rPr lang="en-US" baseline="0" dirty="0" err="1" smtClean="0"/>
              <a:t>biến</a:t>
            </a:r>
            <a:r>
              <a:rPr lang="en-US" baseline="0" dirty="0" smtClean="0"/>
              <a:t> sum </a:t>
            </a:r>
            <a:r>
              <a:rPr lang="en-US" baseline="0" dirty="0" err="1" smtClean="0"/>
              <a:t>đều</a:t>
            </a:r>
            <a:r>
              <a:rPr lang="en-US" baseline="0" dirty="0" smtClean="0"/>
              <a:t> </a:t>
            </a:r>
            <a:r>
              <a:rPr lang="en-US" baseline="0" dirty="0" err="1" smtClean="0"/>
              <a:t>không</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khi</a:t>
            </a:r>
            <a:r>
              <a:rPr lang="en-US" baseline="0" dirty="0" smtClean="0"/>
              <a:t> </a:t>
            </a:r>
            <a:r>
              <a:rPr lang="en-US" baseline="0" dirty="0" err="1" smtClean="0"/>
              <a:t>hàm</a:t>
            </a:r>
            <a:r>
              <a:rPr lang="en-US" baseline="0" dirty="0" smtClean="0"/>
              <a:t> </a:t>
            </a:r>
            <a:r>
              <a:rPr lang="en-US" sz="1200" dirty="0" err="1" smtClean="0"/>
              <a:t>sum_consecutive</a:t>
            </a:r>
            <a:r>
              <a:rPr lang="en-US" sz="1200" dirty="0" smtClean="0"/>
              <a:t> </a:t>
            </a:r>
            <a:r>
              <a:rPr lang="en-US" sz="1200" dirty="0" err="1" smtClean="0"/>
              <a:t>được</a:t>
            </a:r>
            <a:r>
              <a:rPr lang="en-US" sz="1200" baseline="0" dirty="0" smtClean="0"/>
              <a:t> </a:t>
            </a:r>
            <a:r>
              <a:rPr lang="en-US" sz="1200" baseline="0" dirty="0" err="1" smtClean="0"/>
              <a:t>gọi</a:t>
            </a:r>
            <a:r>
              <a:rPr lang="en-US" sz="1200" baseline="0" dirty="0" smtClean="0"/>
              <a:t>, </a:t>
            </a:r>
            <a:r>
              <a:rPr lang="en-US" sz="1200" baseline="0" dirty="0" err="1" smtClean="0"/>
              <a:t>cả</a:t>
            </a:r>
            <a:r>
              <a:rPr lang="en-US" sz="1200" baseline="0" dirty="0" smtClean="0"/>
              <a:t> </a:t>
            </a:r>
            <a:r>
              <a:rPr lang="en-US" sz="1200" baseline="0" dirty="0" err="1" smtClean="0"/>
              <a:t>hai</a:t>
            </a:r>
            <a:r>
              <a:rPr lang="en-US" sz="1200" baseline="0" dirty="0" smtClean="0"/>
              <a:t> </a:t>
            </a:r>
            <a:r>
              <a:rPr lang="en-US" sz="1200" baseline="0" dirty="0" err="1" smtClean="0"/>
              <a:t>biến</a:t>
            </a:r>
            <a:r>
              <a:rPr lang="en-US" sz="1200" baseline="0" dirty="0" smtClean="0"/>
              <a:t> </a:t>
            </a:r>
            <a:r>
              <a:rPr lang="en-US" sz="1200" baseline="0" dirty="0" err="1" smtClean="0"/>
              <a:t>này</a:t>
            </a:r>
            <a:r>
              <a:rPr lang="en-US" sz="1200" baseline="0" dirty="0" smtClean="0"/>
              <a:t> </a:t>
            </a:r>
            <a:r>
              <a:rPr lang="en-US" sz="1200" baseline="0" dirty="0" err="1" smtClean="0"/>
              <a:t>đều</a:t>
            </a:r>
            <a:r>
              <a:rPr lang="en-US" sz="1200" baseline="0" dirty="0" smtClean="0"/>
              <a:t> </a:t>
            </a:r>
            <a:r>
              <a:rPr lang="en-US" sz="1200" baseline="0" dirty="0" err="1" smtClean="0"/>
              <a:t>được</a:t>
            </a:r>
            <a:r>
              <a:rPr lang="en-US" sz="1200" baseline="0" dirty="0" smtClean="0"/>
              <a:t> </a:t>
            </a:r>
            <a:r>
              <a:rPr lang="en-US" sz="1200" baseline="0" dirty="0" err="1" smtClean="0"/>
              <a:t>thay</a:t>
            </a:r>
            <a:r>
              <a:rPr lang="en-US" sz="1200" baseline="0" dirty="0" smtClean="0"/>
              <a:t> </a:t>
            </a:r>
            <a:r>
              <a:rPr lang="en-US" sz="1200" baseline="0" dirty="0" err="1" smtClean="0"/>
              <a:t>đổi</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bên</a:t>
            </a:r>
            <a:r>
              <a:rPr lang="en-US" sz="1200" baseline="0" dirty="0" smtClean="0"/>
              <a:t> </a:t>
            </a:r>
            <a:r>
              <a:rPr lang="en-US" sz="1200" baseline="0" dirty="0" err="1" smtClean="0"/>
              <a:t>trong</a:t>
            </a:r>
            <a:r>
              <a:rPr lang="en-US" sz="1200" baseline="0" dirty="0" smtClean="0"/>
              <a:t> </a:t>
            </a:r>
            <a:r>
              <a:rPr lang="en-US" sz="1200" baseline="0" dirty="0" err="1" smtClean="0"/>
              <a:t>hàm</a:t>
            </a:r>
            <a:r>
              <a:rPr lang="en-US" sz="1200" baseline="0" dirty="0" smtClean="0"/>
              <a:t>, </a:t>
            </a:r>
            <a:r>
              <a:rPr lang="en-US" sz="1200" baseline="0" dirty="0" err="1" smtClean="0"/>
              <a:t>cho</a:t>
            </a:r>
            <a:r>
              <a:rPr lang="en-US" sz="1200" baseline="0" dirty="0" smtClean="0"/>
              <a:t> </a:t>
            </a:r>
            <a:r>
              <a:rPr lang="en-US" sz="1200" baseline="0" dirty="0" err="1" smtClean="0"/>
              <a:t>đến</a:t>
            </a:r>
            <a:r>
              <a:rPr lang="en-US" sz="1200" baseline="0" dirty="0" smtClean="0"/>
              <a:t> </a:t>
            </a:r>
            <a:r>
              <a:rPr lang="en-US" sz="1200" baseline="0" dirty="0" err="1" smtClean="0"/>
              <a:t>khi</a:t>
            </a:r>
            <a:r>
              <a:rPr lang="en-US" sz="1200" baseline="0" dirty="0" smtClean="0"/>
              <a:t> </a:t>
            </a:r>
            <a:r>
              <a:rPr lang="en-US" sz="1200" baseline="0" dirty="0" err="1" smtClean="0"/>
              <a:t>kết</a:t>
            </a:r>
            <a:r>
              <a:rPr lang="en-US" sz="1200" baseline="0" dirty="0" smtClean="0"/>
              <a:t> </a:t>
            </a:r>
            <a:r>
              <a:rPr lang="en-US" sz="1200" baseline="0" dirty="0" err="1" smtClean="0"/>
              <a:t>thúc</a:t>
            </a:r>
            <a:r>
              <a:rPr lang="en-US" sz="1200" baseline="0" dirty="0" smtClean="0"/>
              <a:t> </a:t>
            </a:r>
            <a:r>
              <a:rPr lang="en-US" sz="1200" baseline="0" dirty="0" err="1" smtClean="0"/>
              <a:t>hàm</a:t>
            </a:r>
            <a:r>
              <a:rPr lang="en-US" sz="1200" baseline="0" dirty="0" smtClean="0"/>
              <a:t> </a:t>
            </a:r>
            <a:r>
              <a:rPr lang="en-US" sz="1200" baseline="0" dirty="0" err="1" smtClean="0"/>
              <a:t>thì</a:t>
            </a:r>
            <a:r>
              <a:rPr lang="en-US" sz="1200" baseline="0" dirty="0" smtClean="0"/>
              <a:t> </a:t>
            </a:r>
            <a:r>
              <a:rPr lang="en-US" sz="1200" baseline="0" dirty="0" err="1" smtClean="0"/>
              <a:t>biến</a:t>
            </a:r>
            <a:r>
              <a:rPr lang="en-US" sz="1200" baseline="0" dirty="0" smtClean="0"/>
              <a:t> </a:t>
            </a:r>
            <a:r>
              <a:rPr lang="en-US" sz="1200" baseline="0" dirty="0" err="1" smtClean="0"/>
              <a:t>mất</a:t>
            </a:r>
            <a:r>
              <a:rPr lang="en-US" sz="1200" baseline="0" dirty="0" smtClean="0"/>
              <a:t>, </a:t>
            </a:r>
            <a:r>
              <a:rPr lang="en-US" sz="1200" baseline="0" dirty="0" err="1" smtClean="0"/>
              <a:t>những</a:t>
            </a:r>
            <a:r>
              <a:rPr lang="en-US" sz="1200" baseline="0" dirty="0" smtClean="0"/>
              <a:t> </a:t>
            </a:r>
            <a:r>
              <a:rPr lang="en-US" sz="1200" baseline="0" dirty="0" err="1" smtClean="0"/>
              <a:t>biến</a:t>
            </a:r>
            <a:r>
              <a:rPr lang="en-US" sz="1200" baseline="0" dirty="0" smtClean="0"/>
              <a:t> auto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địa</a:t>
            </a:r>
            <a:r>
              <a:rPr lang="en-US" sz="1200" baseline="0" dirty="0" smtClean="0"/>
              <a:t> </a:t>
            </a:r>
            <a:r>
              <a:rPr lang="en-US" sz="1200" baseline="0" dirty="0" err="1" smtClean="0"/>
              <a:t>chỉ</a:t>
            </a:r>
            <a:r>
              <a:rPr lang="en-US" sz="1200" baseline="0" dirty="0" smtClean="0"/>
              <a:t> </a:t>
            </a:r>
            <a:r>
              <a:rPr lang="en-US" sz="1200" baseline="0" dirty="0" err="1" smtClean="0"/>
              <a:t>vùng</a:t>
            </a:r>
            <a:r>
              <a:rPr lang="en-US" sz="1200" baseline="0" dirty="0" smtClean="0"/>
              <a:t> </a:t>
            </a:r>
            <a:r>
              <a:rPr lang="en-US" sz="1200" baseline="0" dirty="0" err="1" smtClean="0"/>
              <a:t>nhớ</a:t>
            </a:r>
            <a:r>
              <a:rPr lang="en-US" sz="1200" baseline="0" dirty="0" smtClean="0"/>
              <a:t> </a:t>
            </a:r>
            <a:r>
              <a:rPr lang="en-US" sz="1200" baseline="0" dirty="0" err="1" smtClean="0"/>
              <a:t>cụ</a:t>
            </a:r>
            <a:r>
              <a:rPr lang="en-US" sz="1200" baseline="0" dirty="0" smtClean="0"/>
              <a:t> </a:t>
            </a:r>
            <a:r>
              <a:rPr lang="en-US" sz="1200" baseline="0" dirty="0" err="1" smtClean="0"/>
              <a:t>thể</a:t>
            </a:r>
            <a:r>
              <a:rPr lang="en-US" sz="1200"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Biến</a:t>
            </a:r>
            <a:r>
              <a:rPr lang="en-US" b="1" baseline="0" dirty="0" smtClean="0"/>
              <a:t> </a:t>
            </a:r>
            <a:r>
              <a:rPr lang="en-US" b="1" baseline="0" dirty="0" err="1" smtClean="0"/>
              <a:t>dạng</a:t>
            </a:r>
            <a:r>
              <a:rPr lang="en-US" b="1" baseline="0" dirty="0" smtClean="0"/>
              <a:t> extern: </a:t>
            </a:r>
            <a:r>
              <a:rPr lang="en-US" b="0" baseline="0" dirty="0" err="1" smtClean="0"/>
              <a:t>Đôi</a:t>
            </a:r>
            <a:r>
              <a:rPr lang="en-US" b="0" baseline="0" dirty="0" smtClean="0"/>
              <a:t> </a:t>
            </a:r>
            <a:r>
              <a:rPr lang="en-US" b="0" baseline="0" dirty="0" err="1" smtClean="0"/>
              <a:t>lúc</a:t>
            </a:r>
            <a:r>
              <a:rPr lang="en-US" b="0" baseline="0" dirty="0" smtClean="0"/>
              <a:t> </a:t>
            </a:r>
            <a:r>
              <a:rPr lang="en-US" b="0" baseline="0" dirty="0" err="1" smtClean="0"/>
              <a:t>chúng</a:t>
            </a:r>
            <a:r>
              <a:rPr lang="en-US" b="0" baseline="0" dirty="0" smtClean="0"/>
              <a:t> </a:t>
            </a:r>
            <a:r>
              <a:rPr lang="en-US" b="0" baseline="0" dirty="0" err="1" smtClean="0"/>
              <a:t>ta</a:t>
            </a:r>
            <a:r>
              <a:rPr lang="en-US" b="0" baseline="0" dirty="0" smtClean="0"/>
              <a:t> </a:t>
            </a:r>
            <a:r>
              <a:rPr lang="en-US" b="0" baseline="0" dirty="0" err="1" smtClean="0"/>
              <a:t>muốn</a:t>
            </a:r>
            <a:r>
              <a:rPr lang="en-US" b="0" baseline="0" dirty="0" smtClean="0"/>
              <a:t> </a:t>
            </a:r>
            <a:r>
              <a:rPr lang="en-US" b="0" baseline="0" dirty="0" err="1" smtClean="0"/>
              <a:t>sử</a:t>
            </a:r>
            <a:r>
              <a:rPr lang="en-US" b="0" baseline="0" dirty="0" smtClean="0"/>
              <a:t> </a:t>
            </a:r>
            <a:r>
              <a:rPr lang="en-US" b="0" baseline="0" dirty="0" err="1" smtClean="0"/>
              <a:t>dụng</a:t>
            </a:r>
            <a:r>
              <a:rPr lang="en-US" b="0" baseline="0" dirty="0" smtClean="0"/>
              <a:t> </a:t>
            </a:r>
            <a:r>
              <a:rPr lang="en-US" b="0" baseline="0" dirty="0" err="1" smtClean="0"/>
              <a:t>một</a:t>
            </a:r>
            <a:r>
              <a:rPr lang="en-US" b="0" baseline="0" dirty="0" smtClean="0"/>
              <a:t> </a:t>
            </a:r>
            <a:r>
              <a:rPr lang="en-US" b="0" baseline="0" dirty="0" err="1" smtClean="0"/>
              <a:t>biến</a:t>
            </a:r>
            <a:r>
              <a:rPr lang="en-US" b="0" baseline="0" dirty="0" smtClean="0"/>
              <a:t> </a:t>
            </a:r>
            <a:r>
              <a:rPr lang="en-US" b="0" baseline="0" dirty="0" err="1" smtClean="0"/>
              <a:t>không</a:t>
            </a:r>
            <a:r>
              <a:rPr lang="en-US" b="0" baseline="0" dirty="0" smtClean="0"/>
              <a:t> </a:t>
            </a:r>
            <a:r>
              <a:rPr lang="en-US" b="0" baseline="0" dirty="0" err="1" smtClean="0"/>
              <a:t>chỉ</a:t>
            </a:r>
            <a:r>
              <a:rPr lang="en-US" b="0" baseline="0" dirty="0" smtClean="0"/>
              <a:t> </a:t>
            </a:r>
            <a:r>
              <a:rPr lang="en-US" b="0" baseline="0" dirty="0" err="1" smtClean="0"/>
              <a:t>giới</a:t>
            </a:r>
            <a:r>
              <a:rPr lang="en-US" b="0" baseline="0" dirty="0" smtClean="0"/>
              <a:t> </a:t>
            </a:r>
            <a:r>
              <a:rPr lang="en-US" b="0" baseline="0" dirty="0" err="1" smtClean="0"/>
              <a:t>hạn</a:t>
            </a:r>
            <a:r>
              <a:rPr lang="en-US" b="0" baseline="0" dirty="0" smtClean="0"/>
              <a:t> </a:t>
            </a:r>
            <a:r>
              <a:rPr lang="en-US" b="0" baseline="0" dirty="0" err="1" smtClean="0"/>
              <a:t>trong</a:t>
            </a:r>
            <a:r>
              <a:rPr lang="en-US" b="0" baseline="0" dirty="0" smtClean="0"/>
              <a:t> </a:t>
            </a:r>
            <a:r>
              <a:rPr lang="en-US" b="0" baseline="0" dirty="0" err="1" smtClean="0"/>
              <a:t>một</a:t>
            </a:r>
            <a:r>
              <a:rPr lang="en-US" b="0" baseline="0" dirty="0" smtClean="0"/>
              <a:t> </a:t>
            </a:r>
            <a:r>
              <a:rPr lang="en-US" b="0" baseline="0" dirty="0" err="1" smtClean="0"/>
              <a:t>hàm</a:t>
            </a:r>
            <a:r>
              <a:rPr lang="en-US" b="0" baseline="0" dirty="0" smtClean="0"/>
              <a:t>, </a:t>
            </a:r>
            <a:r>
              <a:rPr lang="en-US" b="0" baseline="0" dirty="0" err="1" smtClean="0"/>
              <a:t>thay</a:t>
            </a:r>
            <a:r>
              <a:rPr lang="en-US" b="0" baseline="0" dirty="0" smtClean="0"/>
              <a:t> </a:t>
            </a:r>
            <a:r>
              <a:rPr lang="en-US" b="0" baseline="0" dirty="0" err="1" smtClean="0"/>
              <a:t>vì</a:t>
            </a:r>
            <a:r>
              <a:rPr lang="en-US" b="0" baseline="0" dirty="0" smtClean="0"/>
              <a:t> </a:t>
            </a:r>
            <a:r>
              <a:rPr lang="en-US" b="0" baseline="0" dirty="0" err="1" smtClean="0"/>
              <a:t>đó</a:t>
            </a:r>
            <a:r>
              <a:rPr lang="en-US" b="0" baseline="0" dirty="0" smtClean="0"/>
              <a:t>, </a:t>
            </a:r>
            <a:r>
              <a:rPr lang="en-US" b="0" baseline="0" dirty="0" err="1" smtClean="0"/>
              <a:t>biến</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xuất</a:t>
            </a:r>
            <a:r>
              <a:rPr lang="en-US" b="0" baseline="0" dirty="0" smtClean="0"/>
              <a:t> </a:t>
            </a:r>
            <a:r>
              <a:rPr lang="en-US" b="0" baseline="0" dirty="0" err="1" smtClean="0"/>
              <a:t>hiện</a:t>
            </a:r>
            <a:r>
              <a:rPr lang="en-US" b="0" baseline="0" dirty="0" smtClean="0"/>
              <a:t> ở </a:t>
            </a:r>
            <a:r>
              <a:rPr lang="en-US" b="0" baseline="0" dirty="0" err="1" smtClean="0"/>
              <a:t>tất</a:t>
            </a:r>
            <a:r>
              <a:rPr lang="en-US" b="0" baseline="0" dirty="0" smtClean="0"/>
              <a:t> </a:t>
            </a:r>
            <a:r>
              <a:rPr lang="en-US" b="0" baseline="0" dirty="0" err="1" smtClean="0"/>
              <a:t>cả</a:t>
            </a:r>
            <a:r>
              <a:rPr lang="en-US" b="0" baseline="0" dirty="0" smtClean="0"/>
              <a:t> </a:t>
            </a:r>
            <a:r>
              <a:rPr lang="en-US" b="0" baseline="0" dirty="0" err="1" smtClean="0"/>
              <a:t>các</a:t>
            </a:r>
            <a:r>
              <a:rPr lang="en-US" b="0" baseline="0" dirty="0" smtClean="0"/>
              <a:t> </a:t>
            </a:r>
            <a:r>
              <a:rPr lang="en-US" b="0" baseline="0" dirty="0" err="1" smtClean="0"/>
              <a:t>hàm</a:t>
            </a:r>
            <a:r>
              <a:rPr lang="en-US" b="0" baseline="0" dirty="0" smtClean="0"/>
              <a:t>, </a:t>
            </a:r>
            <a:r>
              <a:rPr lang="en-US" b="0" baseline="0" dirty="0" err="1" smtClean="0"/>
              <a:t>việc</a:t>
            </a:r>
            <a:r>
              <a:rPr lang="en-US" b="0" baseline="0" dirty="0" smtClean="0"/>
              <a:t> </a:t>
            </a:r>
            <a:r>
              <a:rPr lang="en-US" b="0" baseline="0" dirty="0" err="1" smtClean="0"/>
              <a:t>này</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được</a:t>
            </a:r>
            <a:r>
              <a:rPr lang="en-US" b="0" baseline="0" dirty="0" smtClean="0"/>
              <a:t> </a:t>
            </a:r>
            <a:r>
              <a:rPr lang="en-US" b="0" baseline="0" dirty="0" err="1" smtClean="0"/>
              <a:t>đáp</a:t>
            </a:r>
            <a:r>
              <a:rPr lang="en-US" b="0" baseline="0" dirty="0" smtClean="0"/>
              <a:t> </a:t>
            </a:r>
            <a:r>
              <a:rPr lang="en-US" b="0" baseline="0" dirty="0" err="1" smtClean="0"/>
              <a:t>ứng</a:t>
            </a:r>
            <a:r>
              <a:rPr lang="en-US" b="0" baseline="0" dirty="0" smtClean="0"/>
              <a:t> </a:t>
            </a:r>
            <a:r>
              <a:rPr lang="en-US" b="0" baseline="0" dirty="0" err="1" smtClean="0"/>
              <a:t>bằng</a:t>
            </a:r>
            <a:r>
              <a:rPr lang="en-US" b="0" baseline="0" dirty="0" smtClean="0"/>
              <a:t> </a:t>
            </a:r>
            <a:r>
              <a:rPr lang="en-US" b="0" baseline="0" dirty="0" err="1" smtClean="0"/>
              <a:t>việc</a:t>
            </a:r>
            <a:r>
              <a:rPr lang="en-US" b="0" baseline="0" dirty="0" smtClean="0"/>
              <a:t> </a:t>
            </a:r>
            <a:r>
              <a:rPr lang="en-US" b="0" baseline="0" dirty="0" err="1" smtClean="0"/>
              <a:t>sử</a:t>
            </a:r>
            <a:r>
              <a:rPr lang="en-US" b="0" baseline="0" dirty="0" smtClean="0"/>
              <a:t> </a:t>
            </a:r>
            <a:r>
              <a:rPr lang="en-US" b="0" baseline="0" dirty="0" err="1" smtClean="0"/>
              <a:t>dụng</a:t>
            </a:r>
            <a:r>
              <a:rPr lang="en-US" b="0" baseline="0" dirty="0" smtClean="0"/>
              <a:t> </a:t>
            </a:r>
            <a:r>
              <a:rPr lang="en-US" b="0" baseline="0" dirty="0" err="1" smtClean="0"/>
              <a:t>biến</a:t>
            </a:r>
            <a:r>
              <a:rPr lang="en-US" b="0" baseline="0" dirty="0" smtClean="0"/>
              <a:t> global, </a:t>
            </a:r>
            <a:r>
              <a:rPr lang="en-US" b="0" baseline="0" dirty="0" err="1" smtClean="0"/>
              <a:t>tức</a:t>
            </a:r>
            <a:r>
              <a:rPr lang="en-US" b="0" baseline="0" dirty="0" smtClean="0"/>
              <a:t> </a:t>
            </a:r>
            <a:r>
              <a:rPr lang="en-US" b="0" baseline="0" dirty="0" err="1" smtClean="0"/>
              <a:t>là</a:t>
            </a:r>
            <a:r>
              <a:rPr lang="en-US" b="0" baseline="0" dirty="0" smtClean="0"/>
              <a:t> </a:t>
            </a:r>
            <a:r>
              <a:rPr lang="en-US" b="0" baseline="0" dirty="0" err="1" smtClean="0"/>
              <a:t>biến</a:t>
            </a:r>
            <a:r>
              <a:rPr lang="en-US" b="0" baseline="0" dirty="0" smtClean="0"/>
              <a:t> </a:t>
            </a:r>
            <a:r>
              <a:rPr lang="en-US" b="0" baseline="0" dirty="0" err="1" smtClean="0"/>
              <a:t>được</a:t>
            </a:r>
            <a:r>
              <a:rPr lang="en-US" b="0" baseline="0" dirty="0" smtClean="0"/>
              <a:t> </a:t>
            </a:r>
            <a:r>
              <a:rPr lang="en-US" b="0" baseline="0" dirty="0" err="1" smtClean="0"/>
              <a:t>khai</a:t>
            </a:r>
            <a:r>
              <a:rPr lang="en-US" b="0" baseline="0" dirty="0" smtClean="0"/>
              <a:t> </a:t>
            </a:r>
            <a:r>
              <a:rPr lang="en-US" b="0" baseline="0" dirty="0" err="1" smtClean="0"/>
              <a:t>báo</a:t>
            </a:r>
            <a:r>
              <a:rPr lang="en-US" b="0" baseline="0" dirty="0" smtClean="0"/>
              <a:t> </a:t>
            </a:r>
            <a:r>
              <a:rPr lang="en-US" b="0" baseline="0" dirty="0" err="1" smtClean="0"/>
              <a:t>bên</a:t>
            </a:r>
            <a:r>
              <a:rPr lang="en-US" b="0" baseline="0" dirty="0" smtClean="0"/>
              <a:t> </a:t>
            </a:r>
            <a:r>
              <a:rPr lang="en-US" b="0" baseline="0" dirty="0" err="1" smtClean="0"/>
              <a:t>ngoài</a:t>
            </a:r>
            <a:r>
              <a:rPr lang="en-US" b="0" baseline="0" dirty="0" smtClean="0"/>
              <a:t> </a:t>
            </a:r>
            <a:r>
              <a:rPr lang="en-US" b="0" baseline="0" dirty="0" err="1" smtClean="0"/>
              <a:t>tất</a:t>
            </a:r>
            <a:r>
              <a:rPr lang="en-US" b="0" baseline="0" dirty="0" smtClean="0"/>
              <a:t> </a:t>
            </a:r>
            <a:r>
              <a:rPr lang="en-US" b="0" baseline="0" dirty="0" err="1" smtClean="0"/>
              <a:t>cả</a:t>
            </a:r>
            <a:r>
              <a:rPr lang="en-US" b="0" baseline="0" dirty="0" smtClean="0"/>
              <a:t> </a:t>
            </a:r>
            <a:r>
              <a:rPr lang="en-US" b="0" baseline="0" dirty="0" err="1" smtClean="0"/>
              <a:t>các</a:t>
            </a:r>
            <a:r>
              <a:rPr lang="en-US" b="0" baseline="0" dirty="0" smtClean="0"/>
              <a:t> </a:t>
            </a:r>
            <a:r>
              <a:rPr lang="en-US" b="0" baseline="0" dirty="0" err="1" smtClean="0"/>
              <a:t>hàm</a:t>
            </a:r>
            <a:r>
              <a:rPr lang="en-US" b="0" baseline="0" dirty="0" smtClean="0"/>
              <a:t>. </a:t>
            </a:r>
            <a:r>
              <a:rPr lang="en-US" b="0" baseline="0" dirty="0" err="1" smtClean="0"/>
              <a:t>Tuy</a:t>
            </a:r>
            <a:r>
              <a:rPr lang="en-US" b="0" baseline="0" dirty="0" smtClean="0"/>
              <a:t> </a:t>
            </a:r>
            <a:r>
              <a:rPr lang="en-US" b="0" baseline="0" dirty="0" err="1" smtClean="0"/>
              <a:t>nhiên</a:t>
            </a:r>
            <a:r>
              <a:rPr lang="en-US" b="0" baseline="0" dirty="0" smtClean="0"/>
              <a:t>, </a:t>
            </a:r>
            <a:r>
              <a:rPr lang="en-US" b="0" baseline="0" dirty="0" err="1" smtClean="0"/>
              <a:t>điều</a:t>
            </a:r>
            <a:r>
              <a:rPr lang="en-US" b="0" baseline="0" dirty="0" smtClean="0"/>
              <a:t> </a:t>
            </a:r>
            <a:r>
              <a:rPr lang="en-US" b="0" baseline="0" dirty="0" err="1" smtClean="0"/>
              <a:t>này</a:t>
            </a:r>
            <a:r>
              <a:rPr lang="en-US" b="0" baseline="0" dirty="0" smtClean="0"/>
              <a:t> </a:t>
            </a:r>
            <a:r>
              <a:rPr lang="en-US" b="0" baseline="0" dirty="0" err="1" smtClean="0"/>
              <a:t>sẽ</a:t>
            </a:r>
            <a:r>
              <a:rPr lang="en-US" b="0" baseline="0" dirty="0" smtClean="0"/>
              <a:t> </a:t>
            </a:r>
            <a:r>
              <a:rPr lang="en-US" b="0" baseline="0" dirty="0" err="1" smtClean="0"/>
              <a:t>làm</a:t>
            </a:r>
            <a:r>
              <a:rPr lang="en-US" b="0" baseline="0" dirty="0" smtClean="0"/>
              <a:t> </a:t>
            </a:r>
            <a:r>
              <a:rPr lang="en-US" b="0" baseline="0" dirty="0" err="1" smtClean="0"/>
              <a:t>cho</a:t>
            </a:r>
            <a:r>
              <a:rPr lang="en-US" b="0" baseline="0" dirty="0" smtClean="0"/>
              <a:t> </a:t>
            </a:r>
            <a:r>
              <a:rPr lang="en-US" b="0" baseline="0" dirty="0" err="1" smtClean="0"/>
              <a:t>giá</a:t>
            </a:r>
            <a:r>
              <a:rPr lang="en-US" b="0" baseline="0" dirty="0" smtClean="0"/>
              <a:t> </a:t>
            </a:r>
            <a:r>
              <a:rPr lang="en-US" b="0" baseline="0" dirty="0" err="1" smtClean="0"/>
              <a:t>trị</a:t>
            </a:r>
            <a:r>
              <a:rPr lang="en-US" b="0" baseline="0" dirty="0" smtClean="0"/>
              <a:t> </a:t>
            </a:r>
            <a:r>
              <a:rPr lang="en-US" b="0" baseline="0" dirty="0" err="1" smtClean="0"/>
              <a:t>của</a:t>
            </a:r>
            <a:r>
              <a:rPr lang="en-US" b="0" baseline="0" dirty="0" smtClean="0"/>
              <a:t> </a:t>
            </a:r>
            <a:r>
              <a:rPr lang="en-US" b="0" baseline="0" dirty="0" err="1" smtClean="0"/>
              <a:t>biến</a:t>
            </a:r>
            <a:r>
              <a:rPr lang="en-US" b="0" baseline="0" dirty="0" smtClean="0"/>
              <a:t> </a:t>
            </a:r>
            <a:r>
              <a:rPr lang="en-US" b="0" baseline="0" dirty="0" err="1" smtClean="0"/>
              <a:t>số</a:t>
            </a:r>
            <a:r>
              <a:rPr lang="en-US" b="0" baseline="0" dirty="0" smtClean="0"/>
              <a:t> </a:t>
            </a:r>
            <a:r>
              <a:rPr lang="en-US" b="0" baseline="0" dirty="0" err="1" smtClean="0"/>
              <a:t>bị</a:t>
            </a:r>
            <a:r>
              <a:rPr lang="en-US" b="0" baseline="0" dirty="0" smtClean="0"/>
              <a:t> </a:t>
            </a:r>
            <a:r>
              <a:rPr lang="en-US" b="0" baseline="0" dirty="0" err="1" smtClean="0"/>
              <a:t>thay</a:t>
            </a:r>
            <a:r>
              <a:rPr lang="en-US" b="0" baseline="0" dirty="0" smtClean="0"/>
              <a:t> </a:t>
            </a:r>
            <a:r>
              <a:rPr lang="en-US" b="0" baseline="0" dirty="0" err="1" smtClean="0"/>
              <a:t>đổi</a:t>
            </a:r>
            <a:r>
              <a:rPr lang="en-US" b="0" baseline="0" dirty="0" smtClean="0"/>
              <a:t> </a:t>
            </a:r>
            <a:r>
              <a:rPr lang="en-US" b="0" baseline="0" dirty="0" err="1" smtClean="0"/>
              <a:t>bởi</a:t>
            </a:r>
            <a:r>
              <a:rPr lang="en-US" b="0" baseline="0" dirty="0" smtClean="0"/>
              <a:t> </a:t>
            </a:r>
            <a:r>
              <a:rPr lang="en-US" b="0" baseline="0" dirty="0" err="1" smtClean="0"/>
              <a:t>lời</a:t>
            </a:r>
            <a:r>
              <a:rPr lang="en-US" b="0" baseline="0" dirty="0" smtClean="0"/>
              <a:t> </a:t>
            </a:r>
            <a:r>
              <a:rPr lang="en-US" b="0" baseline="0" dirty="0" err="1" smtClean="0"/>
              <a:t>gọi</a:t>
            </a:r>
            <a:r>
              <a:rPr lang="en-US" b="0" baseline="0" dirty="0" smtClean="0"/>
              <a:t> </a:t>
            </a:r>
            <a:r>
              <a:rPr lang="en-US" b="0" baseline="0" dirty="0" err="1" smtClean="0"/>
              <a:t>của</a:t>
            </a:r>
            <a:r>
              <a:rPr lang="en-US" b="0" baseline="0" dirty="0" smtClean="0"/>
              <a:t> </a:t>
            </a:r>
            <a:r>
              <a:rPr lang="en-US" b="0" baseline="0" dirty="0" err="1" smtClean="0"/>
              <a:t>bất</a:t>
            </a:r>
            <a:r>
              <a:rPr lang="en-US" b="0" baseline="0" dirty="0" smtClean="0"/>
              <a:t> </a:t>
            </a:r>
            <a:r>
              <a:rPr lang="en-US" b="0" baseline="0" dirty="0" err="1" smtClean="0"/>
              <a:t>kỳ</a:t>
            </a:r>
            <a:r>
              <a:rPr lang="en-US" b="0" baseline="0" dirty="0" smtClean="0"/>
              <a:t> </a:t>
            </a:r>
            <a:r>
              <a:rPr lang="en-US" b="0" baseline="0" dirty="0" err="1" smtClean="0"/>
              <a:t>hàm</a:t>
            </a:r>
            <a:r>
              <a:rPr lang="en-US" b="0" baseline="0" dirty="0" smtClean="0"/>
              <a:t> </a:t>
            </a:r>
            <a:r>
              <a:rPr lang="en-US" b="0" baseline="0" dirty="0" err="1" smtClean="0"/>
              <a:t>nào</a:t>
            </a:r>
            <a:r>
              <a:rPr lang="en-US" b="0" baseline="0" dirty="0" smtClean="0"/>
              <a:t>.</a:t>
            </a:r>
          </a:p>
          <a:p>
            <a:r>
              <a:rPr lang="en-US" b="0" baseline="0" dirty="0" err="1" smtClean="0"/>
              <a:t>Chuyển</a:t>
            </a:r>
            <a:r>
              <a:rPr lang="en-US" b="0" baseline="0" dirty="0" smtClean="0"/>
              <a:t> sang VIDEO</a:t>
            </a:r>
          </a:p>
          <a:p>
            <a:endParaRPr lang="en-US" sz="1200" baseline="0" dirty="0" smtClean="0"/>
          </a:p>
          <a:p>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Biến</a:t>
            </a:r>
            <a:r>
              <a:rPr lang="en-US" b="1" baseline="0" dirty="0" smtClean="0"/>
              <a:t> </a:t>
            </a:r>
            <a:r>
              <a:rPr lang="en-US" b="1" baseline="0" dirty="0" err="1" smtClean="0"/>
              <a:t>dạng</a:t>
            </a:r>
            <a:r>
              <a:rPr lang="en-US" b="1" baseline="0" dirty="0" smtClean="0"/>
              <a:t> static: </a:t>
            </a:r>
            <a:r>
              <a:rPr lang="en-US" b="0" baseline="0" dirty="0" err="1" smtClean="0"/>
              <a:t>trong</a:t>
            </a:r>
            <a:r>
              <a:rPr lang="en-US" b="0" baseline="0" dirty="0" smtClean="0"/>
              <a:t> </a:t>
            </a:r>
            <a:r>
              <a:rPr lang="en-US" b="0" baseline="0" dirty="0" err="1" smtClean="0"/>
              <a:t>một</a:t>
            </a:r>
            <a:r>
              <a:rPr lang="en-US" b="0" baseline="0" dirty="0" smtClean="0"/>
              <a:t> </a:t>
            </a:r>
            <a:r>
              <a:rPr lang="en-US" b="0" baseline="0" dirty="0" err="1" smtClean="0"/>
              <a:t>số</a:t>
            </a:r>
            <a:r>
              <a:rPr lang="en-US" b="0" baseline="0" dirty="0" smtClean="0"/>
              <a:t> </a:t>
            </a:r>
            <a:r>
              <a:rPr lang="en-US" b="0" baseline="0" dirty="0" err="1" smtClean="0"/>
              <a:t>trường</a:t>
            </a:r>
            <a:r>
              <a:rPr lang="en-US" b="0" baseline="0" dirty="0" smtClean="0"/>
              <a:t> </a:t>
            </a:r>
            <a:r>
              <a:rPr lang="en-US" b="0" baseline="0" dirty="0" err="1" smtClean="0"/>
              <a:t>hợp</a:t>
            </a:r>
            <a:r>
              <a:rPr lang="en-US" b="0" baseline="0" dirty="0" smtClean="0"/>
              <a:t>, </a:t>
            </a:r>
            <a:r>
              <a:rPr lang="en-US" b="0" baseline="0" dirty="0" err="1" smtClean="0"/>
              <a:t>bạn</a:t>
            </a:r>
            <a:r>
              <a:rPr lang="en-US" b="0" baseline="0" dirty="0" smtClean="0"/>
              <a:t> </a:t>
            </a:r>
            <a:r>
              <a:rPr lang="en-US" b="0" baseline="0" dirty="0" err="1" smtClean="0"/>
              <a:t>muốn</a:t>
            </a:r>
            <a:r>
              <a:rPr lang="en-US" b="0" baseline="0" dirty="0" smtClean="0"/>
              <a:t> </a:t>
            </a:r>
            <a:r>
              <a:rPr lang="en-US" b="0" baseline="0" dirty="0" err="1" smtClean="0"/>
              <a:t>biến</a:t>
            </a:r>
            <a:r>
              <a:rPr lang="en-US" b="0" baseline="0" dirty="0" smtClean="0"/>
              <a:t> </a:t>
            </a:r>
            <a:r>
              <a:rPr lang="en-US" b="0" baseline="0" dirty="0" err="1" smtClean="0"/>
              <a:t>số</a:t>
            </a:r>
            <a:r>
              <a:rPr lang="en-US" b="0" baseline="0" dirty="0" smtClean="0"/>
              <a:t> </a:t>
            </a:r>
            <a:r>
              <a:rPr lang="en-US" b="0" baseline="0" dirty="0" err="1" smtClean="0"/>
              <a:t>tồn</a:t>
            </a:r>
            <a:r>
              <a:rPr lang="en-US" b="0" baseline="0" dirty="0" smtClean="0"/>
              <a:t> </a:t>
            </a:r>
            <a:r>
              <a:rPr lang="en-US" b="0" baseline="0" dirty="0" err="1" smtClean="0"/>
              <a:t>tại</a:t>
            </a:r>
            <a:r>
              <a:rPr lang="en-US" b="0" baseline="0" dirty="0" smtClean="0"/>
              <a:t> </a:t>
            </a:r>
            <a:r>
              <a:rPr lang="en-US" b="0" baseline="0" dirty="0" err="1" smtClean="0"/>
              <a:t>bền</a:t>
            </a:r>
            <a:r>
              <a:rPr lang="en-US" b="0" baseline="0" dirty="0" smtClean="0"/>
              <a:t> </a:t>
            </a:r>
            <a:r>
              <a:rPr lang="en-US" b="0" baseline="0" dirty="0" err="1" smtClean="0"/>
              <a:t>vững</a:t>
            </a:r>
            <a:r>
              <a:rPr lang="en-US" b="0" baseline="0" dirty="0" smtClean="0"/>
              <a:t> </a:t>
            </a:r>
            <a:r>
              <a:rPr lang="en-US" b="0" baseline="0" dirty="0" err="1" smtClean="0"/>
              <a:t>trong</a:t>
            </a:r>
            <a:r>
              <a:rPr lang="en-US" b="0" baseline="0" dirty="0" smtClean="0"/>
              <a:t> </a:t>
            </a:r>
            <a:r>
              <a:rPr lang="en-US" b="0" baseline="0" dirty="0" err="1" smtClean="0"/>
              <a:t>cả</a:t>
            </a:r>
            <a:r>
              <a:rPr lang="en-US" b="0" baseline="0" dirty="0" smtClean="0"/>
              <a:t> </a:t>
            </a:r>
            <a:r>
              <a:rPr lang="en-US" b="0" baseline="0" dirty="0" err="1" smtClean="0"/>
              <a:t>chương</a:t>
            </a:r>
            <a:r>
              <a:rPr lang="en-US" b="0" baseline="0" dirty="0" smtClean="0"/>
              <a:t> </a:t>
            </a:r>
            <a:r>
              <a:rPr lang="en-US" b="0" baseline="0" dirty="0" err="1" smtClean="0"/>
              <a:t>trình</a:t>
            </a:r>
            <a:r>
              <a:rPr lang="en-US" b="0" baseline="0" dirty="0" smtClean="0"/>
              <a:t>, </a:t>
            </a:r>
            <a:r>
              <a:rPr lang="en-US" b="0" baseline="0" dirty="0" err="1" smtClean="0"/>
              <a:t>bạn</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sử</a:t>
            </a:r>
            <a:r>
              <a:rPr lang="en-US" b="0" baseline="0" dirty="0" smtClean="0"/>
              <a:t> </a:t>
            </a:r>
            <a:r>
              <a:rPr lang="en-US" b="0" baseline="0" dirty="0" err="1" smtClean="0"/>
              <a:t>dụng</a:t>
            </a:r>
            <a:r>
              <a:rPr lang="en-US" b="0" baseline="0" dirty="0" smtClean="0"/>
              <a:t> </a:t>
            </a:r>
            <a:r>
              <a:rPr lang="en-US" b="0" baseline="0" dirty="0" err="1" smtClean="0"/>
              <a:t>biến</a:t>
            </a:r>
            <a:r>
              <a:rPr lang="en-US" b="0" baseline="0" dirty="0" smtClean="0"/>
              <a:t> static, </a:t>
            </a:r>
            <a:r>
              <a:rPr lang="en-US" b="0" baseline="0" dirty="0" err="1" smtClean="0"/>
              <a:t>biến</a:t>
            </a:r>
            <a:r>
              <a:rPr lang="en-US" b="0" baseline="0" dirty="0" smtClean="0"/>
              <a:t> </a:t>
            </a:r>
            <a:r>
              <a:rPr lang="en-US" b="0" baseline="0" dirty="0" err="1" smtClean="0"/>
              <a:t>dạng</a:t>
            </a:r>
            <a:r>
              <a:rPr lang="en-US" b="0" baseline="0" dirty="0" smtClean="0"/>
              <a:t> static </a:t>
            </a:r>
            <a:r>
              <a:rPr lang="en-US" b="0" baseline="0" dirty="0" err="1" smtClean="0"/>
              <a:t>sẽ</a:t>
            </a:r>
            <a:r>
              <a:rPr lang="en-US" b="0" baseline="0" dirty="0" smtClean="0"/>
              <a:t> </a:t>
            </a:r>
            <a:r>
              <a:rPr lang="en-US" b="0" baseline="0" dirty="0" err="1" smtClean="0"/>
              <a:t>không</a:t>
            </a:r>
            <a:r>
              <a:rPr lang="en-US" b="0" baseline="0" dirty="0" smtClean="0"/>
              <a:t> </a:t>
            </a:r>
            <a:r>
              <a:rPr lang="en-US" b="0" baseline="0" dirty="0" err="1" smtClean="0"/>
              <a:t>biến</a:t>
            </a:r>
            <a:r>
              <a:rPr lang="en-US" b="0" baseline="0" dirty="0" smtClean="0"/>
              <a:t> </a:t>
            </a:r>
            <a:r>
              <a:rPr lang="en-US" b="0" baseline="0" dirty="0" err="1" smtClean="0"/>
              <a:t>mất</a:t>
            </a:r>
            <a:r>
              <a:rPr lang="en-US" b="0" baseline="0" dirty="0" smtClean="0"/>
              <a:t> </a:t>
            </a:r>
            <a:r>
              <a:rPr lang="en-US" b="0" baseline="0" dirty="0" err="1" smtClean="0"/>
              <a:t>kể</a:t>
            </a:r>
            <a:r>
              <a:rPr lang="en-US" b="0" baseline="0" dirty="0" smtClean="0"/>
              <a:t> </a:t>
            </a:r>
            <a:r>
              <a:rPr lang="en-US" b="0" baseline="0" dirty="0" err="1" smtClean="0"/>
              <a:t>cả</a:t>
            </a:r>
            <a:r>
              <a:rPr lang="en-US" b="0" baseline="0" dirty="0" smtClean="0"/>
              <a:t> </a:t>
            </a:r>
            <a:r>
              <a:rPr lang="en-US" b="0" baseline="0" dirty="0" err="1" smtClean="0"/>
              <a:t>khi</a:t>
            </a:r>
            <a:r>
              <a:rPr lang="en-US" b="0" baseline="0" dirty="0" smtClean="0"/>
              <a:t> </a:t>
            </a:r>
            <a:r>
              <a:rPr lang="en-US" b="0" baseline="0" dirty="0" err="1" smtClean="0"/>
              <a:t>điều</a:t>
            </a:r>
            <a:r>
              <a:rPr lang="en-US" b="0" baseline="0" dirty="0" smtClean="0"/>
              <a:t> </a:t>
            </a:r>
            <a:r>
              <a:rPr lang="en-US" b="0" baseline="0" dirty="0" err="1" smtClean="0"/>
              <a:t>khiển</a:t>
            </a:r>
            <a:r>
              <a:rPr lang="en-US" b="0" baseline="0" dirty="0" smtClean="0"/>
              <a:t> </a:t>
            </a:r>
            <a:r>
              <a:rPr lang="en-US" b="0" baseline="0" dirty="0" err="1" smtClean="0"/>
              <a:t>ra</a:t>
            </a:r>
            <a:r>
              <a:rPr lang="en-US" b="0" baseline="0" dirty="0" smtClean="0"/>
              <a:t> </a:t>
            </a:r>
            <a:r>
              <a:rPr lang="en-US" b="0" baseline="0" dirty="0" err="1" smtClean="0"/>
              <a:t>khỏi</a:t>
            </a:r>
            <a:r>
              <a:rPr lang="en-US" b="0" baseline="0" dirty="0" smtClean="0"/>
              <a:t> </a:t>
            </a:r>
            <a:r>
              <a:rPr lang="en-US" b="0" baseline="0" dirty="0" err="1" smtClean="0"/>
              <a:t>hàm</a:t>
            </a:r>
            <a:r>
              <a:rPr lang="en-US" b="0" baseline="0" dirty="0" smtClean="0"/>
              <a:t> </a:t>
            </a:r>
            <a:r>
              <a:rPr lang="en-US" b="0" baseline="0" dirty="0" err="1" smtClean="0"/>
              <a:t>chạy</a:t>
            </a:r>
            <a:r>
              <a:rPr lang="en-US" b="0" baseline="0" dirty="0" smtClean="0"/>
              <a:t>. </a:t>
            </a:r>
            <a:r>
              <a:rPr lang="en-US" b="0" baseline="0" dirty="0" err="1" smtClean="0"/>
              <a:t>Các</a:t>
            </a:r>
            <a:r>
              <a:rPr lang="en-US" b="0" baseline="0" dirty="0" smtClean="0"/>
              <a:t> </a:t>
            </a:r>
            <a:r>
              <a:rPr lang="en-US" b="0" baseline="0" dirty="0" err="1" smtClean="0"/>
              <a:t>bạn</a:t>
            </a:r>
            <a:r>
              <a:rPr lang="en-US" b="0" baseline="0" dirty="0" smtClean="0"/>
              <a:t> </a:t>
            </a:r>
            <a:r>
              <a:rPr lang="en-US" b="0" baseline="0" dirty="0" err="1" smtClean="0"/>
              <a:t>quan</a:t>
            </a:r>
            <a:r>
              <a:rPr lang="en-US" b="0" baseline="0" dirty="0" smtClean="0"/>
              <a:t> </a:t>
            </a:r>
            <a:r>
              <a:rPr lang="en-US" b="0" baseline="0" dirty="0" err="1" smtClean="0"/>
              <a:t>sát</a:t>
            </a:r>
            <a:r>
              <a:rPr lang="en-US" b="0" baseline="0" dirty="0" smtClean="0"/>
              <a:t> </a:t>
            </a:r>
            <a:r>
              <a:rPr lang="en-US" b="0" baseline="0" dirty="0" err="1" smtClean="0"/>
              <a:t>trên</a:t>
            </a:r>
            <a:r>
              <a:rPr lang="en-US" b="0" baseline="0" dirty="0" smtClean="0"/>
              <a:t> </a:t>
            </a:r>
            <a:r>
              <a:rPr lang="en-US" b="0" baseline="0" dirty="0" err="1" smtClean="0"/>
              <a:t>ví</a:t>
            </a:r>
            <a:r>
              <a:rPr lang="en-US" b="0" baseline="0" dirty="0" smtClean="0"/>
              <a:t> </a:t>
            </a:r>
            <a:r>
              <a:rPr lang="en-US" b="0" baseline="0" dirty="0" err="1" smtClean="0"/>
              <a:t>dụ</a:t>
            </a:r>
            <a:r>
              <a:rPr lang="en-US" b="0" baseline="0" dirty="0" smtClean="0"/>
              <a:t>, </a:t>
            </a:r>
            <a:r>
              <a:rPr lang="en-US" b="0" baseline="0" dirty="0" err="1" smtClean="0"/>
              <a:t>nếu</a:t>
            </a:r>
            <a:r>
              <a:rPr lang="en-US" b="0" baseline="0" dirty="0" smtClean="0"/>
              <a:t> </a:t>
            </a:r>
            <a:r>
              <a:rPr lang="en-US" b="0" baseline="0" dirty="0" err="1" smtClean="0"/>
              <a:t>trong</a:t>
            </a:r>
            <a:r>
              <a:rPr lang="en-US" b="0" baseline="0" dirty="0" smtClean="0"/>
              <a:t> </a:t>
            </a:r>
            <a:r>
              <a:rPr lang="en-US" b="0" baseline="0" dirty="0" err="1" smtClean="0"/>
              <a:t>hàm</a:t>
            </a:r>
            <a:r>
              <a:rPr lang="en-US" b="0" baseline="0" dirty="0" smtClean="0"/>
              <a:t> </a:t>
            </a:r>
            <a:r>
              <a:rPr lang="en-US" b="0" baseline="0" dirty="0" err="1" smtClean="0"/>
              <a:t>times_called</a:t>
            </a:r>
            <a:r>
              <a:rPr lang="en-US" b="0" baseline="0" dirty="0" smtClean="0"/>
              <a:t>(), </a:t>
            </a:r>
            <a:r>
              <a:rPr lang="en-US" b="0" baseline="0" dirty="0" err="1" smtClean="0"/>
              <a:t>ta</a:t>
            </a:r>
            <a:r>
              <a:rPr lang="en-US" b="0" baseline="0" dirty="0" smtClean="0"/>
              <a:t> </a:t>
            </a:r>
            <a:r>
              <a:rPr lang="en-US" b="0" baseline="0" dirty="0" err="1" smtClean="0"/>
              <a:t>sử</a:t>
            </a:r>
            <a:r>
              <a:rPr lang="en-US" b="0" baseline="0" dirty="0" smtClean="0"/>
              <a:t> </a:t>
            </a:r>
            <a:r>
              <a:rPr lang="en-US" b="0" baseline="0" dirty="0" err="1" smtClean="0"/>
              <a:t>dụng</a:t>
            </a:r>
            <a:r>
              <a:rPr lang="en-US" b="0" baseline="0" dirty="0" smtClean="0"/>
              <a:t> </a:t>
            </a:r>
            <a:r>
              <a:rPr lang="en-US" b="0" baseline="0" dirty="0" err="1" smtClean="0"/>
              <a:t>biến</a:t>
            </a:r>
            <a:r>
              <a:rPr lang="en-US" b="0" baseline="0" dirty="0" smtClean="0"/>
              <a:t> auto </a:t>
            </a:r>
            <a:r>
              <a:rPr lang="en-US" b="0" baseline="0" dirty="0" err="1" smtClean="0"/>
              <a:t>thì</a:t>
            </a:r>
            <a:r>
              <a:rPr lang="en-US" b="0" baseline="0" dirty="0" smtClean="0"/>
              <a:t> </a:t>
            </a:r>
            <a:r>
              <a:rPr lang="en-US" b="0" baseline="0" dirty="0" err="1" smtClean="0"/>
              <a:t>giá</a:t>
            </a:r>
            <a:r>
              <a:rPr lang="en-US" b="0" baseline="0" dirty="0" smtClean="0"/>
              <a:t> </a:t>
            </a:r>
            <a:r>
              <a:rPr lang="en-US" b="0" baseline="0" dirty="0" err="1" smtClean="0"/>
              <a:t>trị</a:t>
            </a:r>
            <a:r>
              <a:rPr lang="en-US" b="0" baseline="0" dirty="0" smtClean="0"/>
              <a:t> </a:t>
            </a:r>
            <a:r>
              <a:rPr lang="en-US" b="0" baseline="0" dirty="0" err="1" smtClean="0"/>
              <a:t>trả</a:t>
            </a:r>
            <a:r>
              <a:rPr lang="en-US" b="0" baseline="0" dirty="0" smtClean="0"/>
              <a:t> </a:t>
            </a:r>
            <a:r>
              <a:rPr lang="en-US" b="0" baseline="0" dirty="0" err="1" smtClean="0"/>
              <a:t>về</a:t>
            </a:r>
            <a:r>
              <a:rPr lang="en-US" b="0" baseline="0" dirty="0" smtClean="0"/>
              <a:t> </a:t>
            </a:r>
            <a:r>
              <a:rPr lang="en-US" b="0" baseline="0" dirty="0" err="1" smtClean="0"/>
              <a:t>của</a:t>
            </a:r>
            <a:r>
              <a:rPr lang="en-US" b="0" baseline="0" dirty="0" smtClean="0"/>
              <a:t> </a:t>
            </a:r>
            <a:r>
              <a:rPr lang="en-US" b="0" baseline="0" dirty="0" err="1" smtClean="0"/>
              <a:t>hàm</a:t>
            </a:r>
            <a:r>
              <a:rPr lang="en-US" b="0" baseline="0" dirty="0" smtClean="0"/>
              <a:t> </a:t>
            </a:r>
            <a:r>
              <a:rPr lang="en-US" b="0" baseline="0" dirty="0" err="1" smtClean="0"/>
              <a:t>luôn</a:t>
            </a:r>
            <a:r>
              <a:rPr lang="en-US" b="0" baseline="0" dirty="0" smtClean="0"/>
              <a:t> </a:t>
            </a:r>
            <a:r>
              <a:rPr lang="en-US" b="0" baseline="0" dirty="0" err="1" smtClean="0"/>
              <a:t>luôn</a:t>
            </a:r>
            <a:r>
              <a:rPr lang="en-US" b="0" baseline="0" dirty="0" smtClean="0"/>
              <a:t> </a:t>
            </a:r>
            <a:r>
              <a:rPr lang="en-US" b="0" baseline="0" dirty="0" err="1" smtClean="0"/>
              <a:t>là</a:t>
            </a:r>
            <a:r>
              <a:rPr lang="en-US" b="0" baseline="0" dirty="0" smtClean="0"/>
              <a:t> 1, </a:t>
            </a:r>
            <a:r>
              <a:rPr lang="en-US" b="0" baseline="0" dirty="0" err="1" smtClean="0"/>
              <a:t>ví</a:t>
            </a:r>
            <a:r>
              <a:rPr lang="en-US" b="0" baseline="0" dirty="0" smtClean="0"/>
              <a:t> </a:t>
            </a:r>
            <a:r>
              <a:rPr lang="en-US" b="0" baseline="0" dirty="0" err="1" smtClean="0"/>
              <a:t>mỗi</a:t>
            </a:r>
            <a:r>
              <a:rPr lang="en-US" b="0" baseline="0" dirty="0" smtClean="0"/>
              <a:t> </a:t>
            </a:r>
            <a:r>
              <a:rPr lang="en-US" b="0" baseline="0" dirty="0" err="1" smtClean="0"/>
              <a:t>một</a:t>
            </a:r>
            <a:r>
              <a:rPr lang="en-US" b="0" baseline="0" dirty="0" smtClean="0"/>
              <a:t> </a:t>
            </a:r>
            <a:r>
              <a:rPr lang="en-US" b="0" baseline="0" dirty="0" err="1" smtClean="0"/>
              <a:t>lần</a:t>
            </a:r>
            <a:r>
              <a:rPr lang="en-US" b="0" baseline="0" dirty="0" smtClean="0"/>
              <a:t> </a:t>
            </a:r>
            <a:r>
              <a:rPr lang="en-US" b="0" baseline="0" dirty="0" err="1" smtClean="0"/>
              <a:t>gọi</a:t>
            </a:r>
            <a:r>
              <a:rPr lang="en-US" b="0" baseline="0" dirty="0" smtClean="0"/>
              <a:t> </a:t>
            </a:r>
            <a:r>
              <a:rPr lang="en-US" b="0" baseline="0" dirty="0" err="1" smtClean="0"/>
              <a:t>hàm</a:t>
            </a:r>
            <a:r>
              <a:rPr lang="en-US" b="0" baseline="0" dirty="0" smtClean="0"/>
              <a:t> </a:t>
            </a:r>
            <a:r>
              <a:rPr lang="en-US" b="0" baseline="0" dirty="0" err="1" smtClean="0"/>
              <a:t>thì</a:t>
            </a:r>
            <a:r>
              <a:rPr lang="en-US" b="0" baseline="0" dirty="0" smtClean="0"/>
              <a:t> </a:t>
            </a:r>
            <a:r>
              <a:rPr lang="en-US" b="0" baseline="0" dirty="0" err="1" smtClean="0"/>
              <a:t>biến</a:t>
            </a:r>
            <a:r>
              <a:rPr lang="en-US" b="0" baseline="0" dirty="0" smtClean="0"/>
              <a:t> </a:t>
            </a:r>
            <a:r>
              <a:rPr lang="en-US" b="0" baseline="0" dirty="0" err="1" smtClean="0"/>
              <a:t>i</a:t>
            </a:r>
            <a:r>
              <a:rPr lang="en-US" b="0" baseline="0" dirty="0" smtClean="0"/>
              <a:t> </a:t>
            </a:r>
            <a:r>
              <a:rPr lang="en-US" b="0" baseline="0" dirty="0" err="1" smtClean="0"/>
              <a:t>được</a:t>
            </a:r>
            <a:r>
              <a:rPr lang="en-US" b="0" baseline="0" dirty="0" smtClean="0"/>
              <a:t> </a:t>
            </a:r>
            <a:r>
              <a:rPr lang="en-US" b="0" baseline="0" dirty="0" err="1" smtClean="0"/>
              <a:t>khởi</a:t>
            </a:r>
            <a:r>
              <a:rPr lang="en-US" b="0" baseline="0" dirty="0" smtClean="0"/>
              <a:t> </a:t>
            </a:r>
            <a:r>
              <a:rPr lang="en-US" b="0" baseline="0" dirty="0" err="1" smtClean="0"/>
              <a:t>tạo</a:t>
            </a:r>
            <a:r>
              <a:rPr lang="en-US" b="0" baseline="0" dirty="0" smtClean="0"/>
              <a:t> </a:t>
            </a:r>
            <a:r>
              <a:rPr lang="en-US" b="0" baseline="0" dirty="0" err="1" smtClean="0"/>
              <a:t>giá</a:t>
            </a:r>
            <a:r>
              <a:rPr lang="en-US" b="0" baseline="0" dirty="0" smtClean="0"/>
              <a:t> </a:t>
            </a:r>
            <a:r>
              <a:rPr lang="en-US" b="0" baseline="0" dirty="0" err="1" smtClean="0"/>
              <a:t>trị</a:t>
            </a:r>
            <a:r>
              <a:rPr lang="en-US" b="0" baseline="0" dirty="0" smtClean="0"/>
              <a:t> </a:t>
            </a:r>
            <a:r>
              <a:rPr lang="en-US" b="0" baseline="0" dirty="0" err="1" smtClean="0"/>
              <a:t>bằng</a:t>
            </a:r>
            <a:r>
              <a:rPr lang="en-US" b="0" baseline="0" dirty="0" smtClean="0"/>
              <a:t> 0, </a:t>
            </a:r>
            <a:r>
              <a:rPr lang="en-US" b="0" baseline="0" dirty="0" err="1" smtClean="0"/>
              <a:t>sau</a:t>
            </a:r>
            <a:r>
              <a:rPr lang="en-US" b="0" baseline="0" dirty="0" smtClean="0"/>
              <a:t> </a:t>
            </a:r>
            <a:r>
              <a:rPr lang="en-US" b="0" baseline="0" dirty="0" err="1" smtClean="0"/>
              <a:t>đó</a:t>
            </a:r>
            <a:r>
              <a:rPr lang="en-US" b="0" baseline="0" dirty="0" smtClean="0"/>
              <a:t> </a:t>
            </a:r>
            <a:r>
              <a:rPr lang="en-US" b="0" baseline="0" dirty="0" err="1" smtClean="0"/>
              <a:t>công</a:t>
            </a:r>
            <a:r>
              <a:rPr lang="en-US" b="0" baseline="0" dirty="0" smtClean="0"/>
              <a:t> </a:t>
            </a:r>
            <a:r>
              <a:rPr lang="en-US" b="0" baseline="0" dirty="0" err="1" smtClean="0"/>
              <a:t>thêm</a:t>
            </a:r>
            <a:r>
              <a:rPr lang="en-US" b="0" baseline="0" dirty="0" smtClean="0"/>
              <a:t> 1, </a:t>
            </a:r>
            <a:r>
              <a:rPr lang="en-US" b="0" baseline="0" dirty="0" err="1" smtClean="0"/>
              <a:t>tuy</a:t>
            </a:r>
            <a:r>
              <a:rPr lang="en-US" b="0" baseline="0" dirty="0" smtClean="0"/>
              <a:t> </a:t>
            </a:r>
            <a:r>
              <a:rPr lang="en-US" b="0" baseline="0" dirty="0" err="1" smtClean="0"/>
              <a:t>nhiên</a:t>
            </a:r>
            <a:r>
              <a:rPr lang="en-US" b="0" baseline="0" dirty="0" smtClean="0"/>
              <a:t>, </a:t>
            </a:r>
            <a:r>
              <a:rPr lang="en-US" b="0" baseline="0" dirty="0" err="1" smtClean="0"/>
              <a:t>ví</a:t>
            </a:r>
            <a:r>
              <a:rPr lang="en-US" b="0" baseline="0" dirty="0" smtClean="0"/>
              <a:t> </a:t>
            </a:r>
            <a:r>
              <a:rPr lang="en-US" b="0" baseline="0" dirty="0" err="1" smtClean="0"/>
              <a:t>biến</a:t>
            </a:r>
            <a:r>
              <a:rPr lang="en-US" b="0" baseline="0" dirty="0" smtClean="0"/>
              <a:t> </a:t>
            </a:r>
            <a:r>
              <a:rPr lang="en-US" b="0" baseline="0" dirty="0" err="1" smtClean="0"/>
              <a:t>i</a:t>
            </a:r>
            <a:r>
              <a:rPr lang="en-US" b="0" baseline="0" dirty="0" smtClean="0"/>
              <a:t> </a:t>
            </a:r>
            <a:r>
              <a:rPr lang="en-US" b="0" baseline="0" dirty="0" err="1" smtClean="0"/>
              <a:t>được</a:t>
            </a:r>
            <a:r>
              <a:rPr lang="en-US" b="0" baseline="0" dirty="0" smtClean="0"/>
              <a:t> </a:t>
            </a:r>
            <a:r>
              <a:rPr lang="en-US" b="0" baseline="0" dirty="0" err="1" smtClean="0"/>
              <a:t>khai</a:t>
            </a:r>
            <a:r>
              <a:rPr lang="en-US" b="0" baseline="0" dirty="0" smtClean="0"/>
              <a:t> </a:t>
            </a:r>
            <a:r>
              <a:rPr lang="en-US" b="0" baseline="0" dirty="0" err="1" smtClean="0"/>
              <a:t>báo</a:t>
            </a:r>
            <a:r>
              <a:rPr lang="en-US" b="0" baseline="0" dirty="0" smtClean="0"/>
              <a:t> </a:t>
            </a:r>
            <a:r>
              <a:rPr lang="en-US" b="0" baseline="0" dirty="0" err="1" smtClean="0"/>
              <a:t>là</a:t>
            </a:r>
            <a:r>
              <a:rPr lang="en-US" b="0" baseline="0" dirty="0" smtClean="0"/>
              <a:t> static, </a:t>
            </a:r>
            <a:r>
              <a:rPr lang="en-US" b="0" baseline="0" dirty="0" err="1" smtClean="0"/>
              <a:t>mỗi</a:t>
            </a:r>
            <a:r>
              <a:rPr lang="en-US" b="0" baseline="0" dirty="0" smtClean="0"/>
              <a:t> </a:t>
            </a:r>
            <a:r>
              <a:rPr lang="en-US" b="0" baseline="0" dirty="0" err="1" smtClean="0"/>
              <a:t>một</a:t>
            </a:r>
            <a:r>
              <a:rPr lang="en-US" b="0" baseline="0" dirty="0" smtClean="0"/>
              <a:t> </a:t>
            </a:r>
            <a:r>
              <a:rPr lang="en-US" b="0" baseline="0" dirty="0" err="1" smtClean="0"/>
              <a:t>lần</a:t>
            </a:r>
            <a:r>
              <a:rPr lang="en-US" b="0" baseline="0" dirty="0" smtClean="0"/>
              <a:t> </a:t>
            </a:r>
            <a:r>
              <a:rPr lang="en-US" b="0" baseline="0" dirty="0" err="1" smtClean="0"/>
              <a:t>gọi</a:t>
            </a:r>
            <a:r>
              <a:rPr lang="en-US" b="0" baseline="0" dirty="0" smtClean="0"/>
              <a:t> </a:t>
            </a:r>
            <a:r>
              <a:rPr lang="en-US" b="0" baseline="0" dirty="0" err="1" smtClean="0"/>
              <a:t>hàm</a:t>
            </a:r>
            <a:r>
              <a:rPr lang="en-US" b="0" baseline="0" dirty="0" smtClean="0"/>
              <a:t>, </a:t>
            </a:r>
            <a:r>
              <a:rPr lang="en-US" b="0" baseline="0" dirty="0" err="1" smtClean="0"/>
              <a:t>giá</a:t>
            </a:r>
            <a:r>
              <a:rPr lang="en-US" b="0" baseline="0" dirty="0" smtClean="0"/>
              <a:t> </a:t>
            </a:r>
            <a:r>
              <a:rPr lang="en-US" b="0" baseline="0" dirty="0" err="1" smtClean="0"/>
              <a:t>trị</a:t>
            </a:r>
            <a:r>
              <a:rPr lang="en-US" b="0" baseline="0" dirty="0" smtClean="0"/>
              <a:t> </a:t>
            </a:r>
            <a:r>
              <a:rPr lang="en-US" b="0" baseline="0" dirty="0" err="1" smtClean="0"/>
              <a:t>của</a:t>
            </a:r>
            <a:r>
              <a:rPr lang="en-US" b="0" baseline="0" dirty="0" smtClean="0"/>
              <a:t> </a:t>
            </a:r>
            <a:r>
              <a:rPr lang="en-US" b="0" baseline="0" dirty="0" err="1" smtClean="0"/>
              <a:t>i</a:t>
            </a:r>
            <a:r>
              <a:rPr lang="en-US" b="0" baseline="0" dirty="0" smtClean="0"/>
              <a:t> </a:t>
            </a:r>
            <a:r>
              <a:rPr lang="en-US" b="0" baseline="0" dirty="0" err="1" smtClean="0"/>
              <a:t>sẽ</a:t>
            </a:r>
            <a:r>
              <a:rPr lang="en-US" b="0" baseline="0" dirty="0" smtClean="0"/>
              <a:t> </a:t>
            </a:r>
            <a:r>
              <a:rPr lang="en-US" b="0" baseline="0" dirty="0" err="1" smtClean="0"/>
              <a:t>được</a:t>
            </a:r>
            <a:r>
              <a:rPr lang="en-US" b="0" baseline="0" dirty="0" smtClean="0"/>
              <a:t> </a:t>
            </a:r>
            <a:r>
              <a:rPr lang="en-US" b="0" baseline="0" dirty="0" err="1" smtClean="0"/>
              <a:t>giữ</a:t>
            </a:r>
            <a:r>
              <a:rPr lang="en-US" b="0" baseline="0" dirty="0" smtClean="0"/>
              <a:t> </a:t>
            </a:r>
            <a:r>
              <a:rPr lang="en-US" b="0" baseline="0" dirty="0" err="1" smtClean="0"/>
              <a:t>nguyên</a:t>
            </a:r>
            <a:r>
              <a:rPr lang="en-US" b="0" baseline="0" dirty="0" smtClean="0"/>
              <a:t> </a:t>
            </a:r>
            <a:r>
              <a:rPr lang="en-US" b="0" baseline="0" dirty="0" err="1" smtClean="0"/>
              <a:t>và</a:t>
            </a:r>
            <a:r>
              <a:rPr lang="en-US" b="0" baseline="0" dirty="0" smtClean="0"/>
              <a:t> </a:t>
            </a:r>
            <a:r>
              <a:rPr lang="en-US" b="0" baseline="0" dirty="0" err="1" smtClean="0"/>
              <a:t>cộng</a:t>
            </a:r>
            <a:r>
              <a:rPr lang="en-US" b="0" baseline="0" dirty="0" smtClean="0"/>
              <a:t> </a:t>
            </a:r>
            <a:r>
              <a:rPr lang="en-US" b="0" baseline="0" dirty="0" err="1" smtClean="0"/>
              <a:t>vào</a:t>
            </a:r>
            <a:r>
              <a:rPr lang="en-US" b="0" baseline="0" dirty="0" smtClean="0"/>
              <a:t> </a:t>
            </a:r>
            <a:r>
              <a:rPr lang="en-US" b="0" baseline="0" dirty="0" err="1" smtClean="0"/>
              <a:t>lần</a:t>
            </a:r>
            <a:r>
              <a:rPr lang="en-US" b="0" baseline="0" dirty="0" smtClean="0"/>
              <a:t> </a:t>
            </a:r>
            <a:r>
              <a:rPr lang="en-US" b="0" baseline="0" dirty="0" err="1" smtClean="0"/>
              <a:t>trong</a:t>
            </a:r>
            <a:r>
              <a:rPr lang="en-US" b="0" baseline="0" dirty="0" smtClean="0"/>
              <a:t> </a:t>
            </a:r>
            <a:r>
              <a:rPr lang="en-US" b="0" baseline="0" dirty="0" err="1" smtClean="0"/>
              <a:t>những</a:t>
            </a:r>
            <a:r>
              <a:rPr lang="en-US" b="0" baseline="0" dirty="0" smtClean="0"/>
              <a:t> </a:t>
            </a:r>
            <a:r>
              <a:rPr lang="en-US" b="0" baseline="0" dirty="0" err="1" smtClean="0"/>
              <a:t>lần</a:t>
            </a:r>
            <a:r>
              <a:rPr lang="en-US" b="0" baseline="0" dirty="0" smtClean="0"/>
              <a:t> </a:t>
            </a:r>
            <a:r>
              <a:rPr lang="en-US" b="0" baseline="0" dirty="0" err="1" smtClean="0"/>
              <a:t>gọi</a:t>
            </a:r>
            <a:r>
              <a:rPr lang="en-US" b="0" baseline="0" dirty="0" smtClean="0"/>
              <a:t> </a:t>
            </a:r>
            <a:r>
              <a:rPr lang="en-US" b="0" baseline="0" dirty="0" err="1" smtClean="0"/>
              <a:t>hàm</a:t>
            </a:r>
            <a:r>
              <a:rPr lang="en-US" b="0" baseline="0" dirty="0" smtClean="0"/>
              <a:t> </a:t>
            </a:r>
            <a:r>
              <a:rPr lang="en-US" b="0" baseline="0" dirty="0" err="1" smtClean="0"/>
              <a:t>tiếp</a:t>
            </a:r>
            <a:r>
              <a:rPr lang="en-US" b="0" baseline="0" dirty="0" smtClean="0"/>
              <a:t> </a:t>
            </a:r>
            <a:r>
              <a:rPr lang="en-US" b="0" baseline="0" dirty="0" err="1" smtClean="0"/>
              <a:t>theo</a:t>
            </a:r>
            <a:r>
              <a:rPr lang="en-US" b="0" baseline="0" dirty="0" smtClean="0"/>
              <a:t>. </a:t>
            </a:r>
            <a:r>
              <a:rPr lang="en-US" b="0" baseline="0" dirty="0" err="1" smtClean="0"/>
              <a:t>Các</a:t>
            </a:r>
            <a:r>
              <a:rPr lang="en-US" b="0" baseline="0" dirty="0" smtClean="0"/>
              <a:t> </a:t>
            </a:r>
            <a:r>
              <a:rPr lang="en-US" b="0" baseline="0" dirty="0" err="1" smtClean="0"/>
              <a:t>bạn</a:t>
            </a:r>
            <a:r>
              <a:rPr lang="en-US" b="0" baseline="0" dirty="0" smtClean="0"/>
              <a:t> </a:t>
            </a:r>
            <a:r>
              <a:rPr lang="en-US" b="0" baseline="0" dirty="0" err="1" smtClean="0"/>
              <a:t>quan</a:t>
            </a:r>
            <a:r>
              <a:rPr lang="en-US" b="0" baseline="0" dirty="0" smtClean="0"/>
              <a:t> </a:t>
            </a:r>
            <a:r>
              <a:rPr lang="en-US" b="0" baseline="0" dirty="0" err="1" smtClean="0"/>
              <a:t>sát</a:t>
            </a:r>
            <a:r>
              <a:rPr lang="en-US" b="0" baseline="0" dirty="0" smtClean="0"/>
              <a:t> </a:t>
            </a:r>
            <a:r>
              <a:rPr lang="en-US" b="0" baseline="0" dirty="0" err="1" smtClean="0"/>
              <a:t>kết</a:t>
            </a:r>
            <a:r>
              <a:rPr lang="en-US" b="0" baseline="0" dirty="0" smtClean="0"/>
              <a:t> </a:t>
            </a:r>
            <a:r>
              <a:rPr lang="en-US" b="0" baseline="0" dirty="0" err="1" smtClean="0"/>
              <a:t>quả</a:t>
            </a:r>
            <a:r>
              <a:rPr lang="en-US" b="0" baseline="0" dirty="0" smtClean="0"/>
              <a:t> [1] </a:t>
            </a:r>
            <a:r>
              <a:rPr lang="en-US" b="0" baseline="0" dirty="0" err="1" smtClean="0"/>
              <a:t>màn</a:t>
            </a:r>
            <a:r>
              <a:rPr lang="en-US" b="0" baseline="0" dirty="0" smtClean="0"/>
              <a:t> </a:t>
            </a:r>
            <a:r>
              <a:rPr lang="en-US" b="0" baseline="0" dirty="0" err="1" smtClean="0"/>
              <a:t>hình</a:t>
            </a:r>
            <a:r>
              <a:rPr lang="en-US" b="0" baseline="0" dirty="0" smtClean="0"/>
              <a:t> </a:t>
            </a:r>
            <a:r>
              <a:rPr lang="en-US" b="0" baseline="0" dirty="0" err="1" smtClean="0"/>
              <a:t>kết</a:t>
            </a:r>
            <a:r>
              <a:rPr lang="en-US" b="0" baseline="0" dirty="0" smtClean="0"/>
              <a:t> </a:t>
            </a:r>
            <a:r>
              <a:rPr lang="en-US" b="0" baseline="0" dirty="0" err="1" smtClean="0"/>
              <a:t>quả</a:t>
            </a:r>
            <a:r>
              <a:rPr lang="en-US" b="0" baseline="0" dirty="0" smtClean="0"/>
              <a:t> console bay </a:t>
            </a:r>
            <a:r>
              <a:rPr lang="en-US" b="0" baseline="0" dirty="0" err="1" smtClean="0"/>
              <a:t>vào</a:t>
            </a:r>
            <a:endParaRPr lang="en-US" b="0" baseline="0" dirty="0" smtClean="0"/>
          </a:p>
          <a:p>
            <a:r>
              <a:rPr lang="en-US" sz="1200" b="0" baseline="0" dirty="0" err="1" smtClean="0"/>
              <a:t>Giá</a:t>
            </a:r>
            <a:r>
              <a:rPr lang="en-US" sz="1200" b="0" baseline="0" dirty="0" smtClean="0"/>
              <a:t> </a:t>
            </a:r>
            <a:r>
              <a:rPr lang="en-US" sz="1200" b="0" baseline="0" dirty="0" err="1" smtClean="0"/>
              <a:t>trị</a:t>
            </a:r>
            <a:r>
              <a:rPr lang="en-US" sz="1200" b="0" baseline="0" dirty="0" smtClean="0"/>
              <a:t> </a:t>
            </a:r>
            <a:r>
              <a:rPr lang="en-US" sz="1200" b="0" baseline="0" dirty="0" err="1" smtClean="0"/>
              <a:t>i</a:t>
            </a:r>
            <a:r>
              <a:rPr lang="en-US" sz="1200" b="0" baseline="0" dirty="0" smtClean="0"/>
              <a:t> </a:t>
            </a:r>
            <a:r>
              <a:rPr lang="en-US" sz="1200" b="0" baseline="0" dirty="0" err="1" smtClean="0"/>
              <a:t>được</a:t>
            </a:r>
            <a:r>
              <a:rPr lang="en-US" sz="1200" b="0" baseline="0" dirty="0" smtClean="0"/>
              <a:t> </a:t>
            </a:r>
            <a:r>
              <a:rPr lang="en-US" sz="1200" b="0" baseline="0" dirty="0" err="1" smtClean="0"/>
              <a:t>tăng</a:t>
            </a:r>
            <a:r>
              <a:rPr lang="en-US" sz="1200" b="0" baseline="0" dirty="0" smtClean="0"/>
              <a:t> </a:t>
            </a:r>
            <a:r>
              <a:rPr lang="en-US" sz="1200" b="0" baseline="0" dirty="0" err="1" smtClean="0"/>
              <a:t>lên</a:t>
            </a:r>
            <a:r>
              <a:rPr lang="en-US" sz="1200" b="0" baseline="0" dirty="0" smtClean="0"/>
              <a:t> </a:t>
            </a:r>
            <a:r>
              <a:rPr lang="en-US" sz="1200" b="0" baseline="0" dirty="0" err="1" smtClean="0"/>
              <a:t>sau</a:t>
            </a:r>
            <a:r>
              <a:rPr lang="en-US" sz="1200" b="0" baseline="0" dirty="0" smtClean="0"/>
              <a:t> </a:t>
            </a:r>
            <a:r>
              <a:rPr lang="en-US" sz="1200" b="0" baseline="0" dirty="0" err="1" smtClean="0"/>
              <a:t>mỗi</a:t>
            </a:r>
            <a:r>
              <a:rPr lang="en-US" sz="1200" b="0" baseline="0" dirty="0" smtClean="0"/>
              <a:t> </a:t>
            </a:r>
            <a:r>
              <a:rPr lang="en-US" sz="1200" b="0" baseline="0" dirty="0" err="1" smtClean="0"/>
              <a:t>lần</a:t>
            </a:r>
            <a:r>
              <a:rPr lang="en-US" sz="1200" b="0" baseline="0" dirty="0" smtClean="0"/>
              <a:t> </a:t>
            </a:r>
            <a:r>
              <a:rPr lang="en-US" sz="1200" b="0" baseline="0" dirty="0" err="1" smtClean="0"/>
              <a:t>gọi</a:t>
            </a:r>
            <a:r>
              <a:rPr lang="en-US" sz="1200" b="0" baseline="0" dirty="0" smtClean="0"/>
              <a:t> </a:t>
            </a:r>
            <a:r>
              <a:rPr lang="en-US" sz="1200" b="0" baseline="0" dirty="0" err="1" smtClean="0"/>
              <a:t>hàm</a:t>
            </a:r>
            <a:r>
              <a:rPr lang="en-US" sz="1200" b="0"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Biến</a:t>
            </a:r>
            <a:r>
              <a:rPr lang="en-US" b="1" baseline="0" dirty="0" smtClean="0"/>
              <a:t> </a:t>
            </a:r>
            <a:r>
              <a:rPr lang="en-US" b="1" baseline="0" dirty="0" err="1" smtClean="0"/>
              <a:t>dạng</a:t>
            </a:r>
            <a:r>
              <a:rPr lang="en-US" b="1" baseline="0" dirty="0" smtClean="0"/>
              <a:t> register: </a:t>
            </a:r>
            <a:r>
              <a:rPr lang="en-US" b="0" baseline="0" dirty="0" err="1" smtClean="0"/>
              <a:t>Là</a:t>
            </a:r>
            <a:r>
              <a:rPr lang="en-US" b="0" baseline="0" dirty="0" smtClean="0"/>
              <a:t> </a:t>
            </a:r>
            <a:r>
              <a:rPr lang="en-US" b="0" baseline="0" dirty="0" err="1" smtClean="0"/>
              <a:t>một</a:t>
            </a:r>
            <a:r>
              <a:rPr lang="en-US" b="0" baseline="0" dirty="0" smtClean="0"/>
              <a:t> </a:t>
            </a:r>
            <a:r>
              <a:rPr lang="en-US" b="0" baseline="0" dirty="0" err="1" smtClean="0"/>
              <a:t>trường</a:t>
            </a:r>
            <a:r>
              <a:rPr lang="en-US" b="0" baseline="0" dirty="0" smtClean="0"/>
              <a:t> </a:t>
            </a:r>
            <a:r>
              <a:rPr lang="en-US" b="0" baseline="0" dirty="0" err="1" smtClean="0"/>
              <a:t>hợp</a:t>
            </a:r>
            <a:r>
              <a:rPr lang="en-US" b="0" baseline="0" dirty="0" smtClean="0"/>
              <a:t> </a:t>
            </a:r>
            <a:r>
              <a:rPr lang="en-US" b="0" baseline="0" dirty="0" err="1" smtClean="0"/>
              <a:t>của</a:t>
            </a:r>
            <a:r>
              <a:rPr lang="en-US" b="0" baseline="0" dirty="0" smtClean="0"/>
              <a:t> </a:t>
            </a:r>
            <a:r>
              <a:rPr lang="en-US" b="0" baseline="0" dirty="0" err="1" smtClean="0"/>
              <a:t>biến</a:t>
            </a:r>
            <a:r>
              <a:rPr lang="en-US" b="0" baseline="0" dirty="0" smtClean="0"/>
              <a:t> auto, </a:t>
            </a:r>
            <a:r>
              <a:rPr lang="en-US" b="0" baseline="0" dirty="0" err="1" smtClean="0"/>
              <a:t>những</a:t>
            </a:r>
            <a:r>
              <a:rPr lang="en-US" b="0" baseline="0" dirty="0" smtClean="0"/>
              <a:t> </a:t>
            </a:r>
            <a:r>
              <a:rPr lang="en-US" b="0" baseline="0" dirty="0" err="1" smtClean="0"/>
              <a:t>biến</a:t>
            </a:r>
            <a:r>
              <a:rPr lang="en-US" b="0" baseline="0" dirty="0" smtClean="0"/>
              <a:t> </a:t>
            </a:r>
            <a:r>
              <a:rPr lang="en-US" b="0" baseline="0" dirty="0" err="1" smtClean="0"/>
              <a:t>dạng</a:t>
            </a:r>
            <a:r>
              <a:rPr lang="en-US" b="0" baseline="0" dirty="0" smtClean="0"/>
              <a:t> auto </a:t>
            </a:r>
            <a:r>
              <a:rPr lang="en-US" b="0" baseline="0" dirty="0" err="1" smtClean="0"/>
              <a:t>được</a:t>
            </a:r>
            <a:r>
              <a:rPr lang="en-US" b="0" baseline="0" dirty="0" smtClean="0"/>
              <a:t> </a:t>
            </a:r>
            <a:r>
              <a:rPr lang="en-US" b="0" baseline="0" dirty="0" err="1" smtClean="0"/>
              <a:t>cấp</a:t>
            </a:r>
            <a:r>
              <a:rPr lang="en-US" b="0" baseline="0" dirty="0" smtClean="0"/>
              <a:t> </a:t>
            </a:r>
            <a:r>
              <a:rPr lang="en-US" b="0" baseline="0" dirty="0" err="1" smtClean="0"/>
              <a:t>phát</a:t>
            </a:r>
            <a:r>
              <a:rPr lang="en-US" b="0" baseline="0" dirty="0" smtClean="0"/>
              <a:t> </a:t>
            </a:r>
            <a:r>
              <a:rPr lang="en-US" b="0" baseline="0" dirty="0" err="1" smtClean="0"/>
              <a:t>bộ</a:t>
            </a:r>
            <a:r>
              <a:rPr lang="en-US" b="0" baseline="0" dirty="0" smtClean="0"/>
              <a:t> </a:t>
            </a:r>
            <a:r>
              <a:rPr lang="en-US" b="0" baseline="0" dirty="0" err="1" smtClean="0"/>
              <a:t>nhớ</a:t>
            </a:r>
            <a:r>
              <a:rPr lang="en-US" b="0" baseline="0" dirty="0" smtClean="0"/>
              <a:t> </a:t>
            </a:r>
            <a:r>
              <a:rPr lang="en-US" b="0" baseline="0" dirty="0" err="1" smtClean="0"/>
              <a:t>trên</a:t>
            </a:r>
            <a:r>
              <a:rPr lang="en-US" b="0" baseline="0" dirty="0" smtClean="0"/>
              <a:t> </a:t>
            </a:r>
            <a:r>
              <a:rPr lang="en-US" b="0" baseline="0" dirty="0" err="1" smtClean="0"/>
              <a:t>vùng</a:t>
            </a:r>
            <a:r>
              <a:rPr lang="en-US" b="0" baseline="0" dirty="0" smtClean="0"/>
              <a:t> </a:t>
            </a:r>
            <a:r>
              <a:rPr lang="en-US" b="0" baseline="0" dirty="0" err="1" smtClean="0"/>
              <a:t>nhớ</a:t>
            </a:r>
            <a:r>
              <a:rPr lang="en-US" b="0" baseline="0" dirty="0" smtClean="0"/>
              <a:t>, </a:t>
            </a:r>
            <a:r>
              <a:rPr lang="en-US" b="0" baseline="0" dirty="0" err="1" smtClean="0"/>
              <a:t>tuy</a:t>
            </a:r>
            <a:r>
              <a:rPr lang="en-US" b="0" baseline="0" dirty="0" smtClean="0"/>
              <a:t> </a:t>
            </a:r>
            <a:r>
              <a:rPr lang="en-US" b="0" baseline="0" dirty="0" err="1" smtClean="0"/>
              <a:t>nhiên</a:t>
            </a:r>
            <a:r>
              <a:rPr lang="en-US" b="0" baseline="0" dirty="0" smtClean="0"/>
              <a:t>, ở </a:t>
            </a:r>
            <a:r>
              <a:rPr lang="en-US" b="0" baseline="0" dirty="0" err="1" smtClean="0"/>
              <a:t>hầu</a:t>
            </a:r>
            <a:r>
              <a:rPr lang="en-US" b="0" baseline="0" dirty="0" smtClean="0"/>
              <a:t> </a:t>
            </a:r>
            <a:r>
              <a:rPr lang="en-US" b="0" baseline="0" dirty="0" err="1" smtClean="0"/>
              <a:t>hết</a:t>
            </a:r>
            <a:r>
              <a:rPr lang="en-US" b="0" baseline="0" dirty="0" smtClean="0"/>
              <a:t> </a:t>
            </a:r>
            <a:r>
              <a:rPr lang="en-US" b="0" baseline="0" dirty="0" err="1" smtClean="0"/>
              <a:t>máy</a:t>
            </a:r>
            <a:r>
              <a:rPr lang="en-US" b="0" baseline="0" dirty="0" smtClean="0"/>
              <a:t> </a:t>
            </a:r>
            <a:r>
              <a:rPr lang="en-US" b="0" baseline="0" dirty="0" err="1" smtClean="0"/>
              <a:t>tính</a:t>
            </a:r>
            <a:r>
              <a:rPr lang="en-US" b="0" baseline="0" dirty="0" smtClean="0"/>
              <a:t>, </a:t>
            </a:r>
            <a:r>
              <a:rPr lang="en-US" b="0" baseline="0" dirty="0" err="1" smtClean="0"/>
              <a:t>việc</a:t>
            </a:r>
            <a:r>
              <a:rPr lang="en-US" b="0" baseline="0" dirty="0" smtClean="0"/>
              <a:t> </a:t>
            </a:r>
            <a:r>
              <a:rPr lang="en-US" b="0" baseline="0" dirty="0" err="1" smtClean="0"/>
              <a:t>truy</a:t>
            </a:r>
            <a:r>
              <a:rPr lang="en-US" b="0" baseline="0" dirty="0" smtClean="0"/>
              <a:t> </a:t>
            </a:r>
            <a:r>
              <a:rPr lang="en-US" b="0" baseline="0" dirty="0" err="1" smtClean="0"/>
              <a:t>xuất</a:t>
            </a:r>
            <a:r>
              <a:rPr lang="en-US" b="0" baseline="0" dirty="0" smtClean="0"/>
              <a:t> </a:t>
            </a:r>
            <a:r>
              <a:rPr lang="en-US" b="0" baseline="0" dirty="0" err="1" smtClean="0"/>
              <a:t>dữ</a:t>
            </a:r>
            <a:r>
              <a:rPr lang="en-US" b="0" baseline="0" dirty="0" smtClean="0"/>
              <a:t> </a:t>
            </a:r>
            <a:r>
              <a:rPr lang="en-US" b="0" baseline="0" dirty="0" err="1" smtClean="0"/>
              <a:t>liệu</a:t>
            </a:r>
            <a:r>
              <a:rPr lang="en-US" b="0" baseline="0" dirty="0" smtClean="0"/>
              <a:t> </a:t>
            </a:r>
            <a:r>
              <a:rPr lang="en-US" b="0" baseline="0" dirty="0" err="1" smtClean="0"/>
              <a:t>từ</a:t>
            </a:r>
            <a:r>
              <a:rPr lang="en-US" b="0" baseline="0" dirty="0" smtClean="0"/>
              <a:t> </a:t>
            </a:r>
            <a:r>
              <a:rPr lang="en-US" b="0" baseline="0" dirty="0" err="1" smtClean="0"/>
              <a:t>bộ</a:t>
            </a:r>
            <a:r>
              <a:rPr lang="en-US" b="0" baseline="0" dirty="0" smtClean="0"/>
              <a:t> </a:t>
            </a:r>
            <a:r>
              <a:rPr lang="en-US" b="0" baseline="0" dirty="0" err="1" smtClean="0"/>
              <a:t>nhớ</a:t>
            </a:r>
            <a:r>
              <a:rPr lang="en-US" b="0" baseline="0" dirty="0" smtClean="0"/>
              <a:t> </a:t>
            </a:r>
            <a:r>
              <a:rPr lang="en-US" b="0" baseline="0" dirty="0" err="1" smtClean="0"/>
              <a:t>thường</a:t>
            </a:r>
            <a:r>
              <a:rPr lang="en-US" b="0" baseline="0" dirty="0" smtClean="0"/>
              <a:t> </a:t>
            </a:r>
            <a:r>
              <a:rPr lang="en-US" b="0" baseline="0" dirty="0" err="1" smtClean="0"/>
              <a:t>chậm</a:t>
            </a:r>
            <a:r>
              <a:rPr lang="en-US" b="0" baseline="0" dirty="0" smtClean="0"/>
              <a:t> </a:t>
            </a:r>
            <a:r>
              <a:rPr lang="en-US" b="0" baseline="0" dirty="0" err="1" smtClean="0"/>
              <a:t>hơn</a:t>
            </a:r>
            <a:r>
              <a:rPr lang="en-US" b="0" baseline="0" dirty="0" smtClean="0"/>
              <a:t> so </a:t>
            </a:r>
            <a:r>
              <a:rPr lang="en-US" b="0" baseline="0" dirty="0" err="1" smtClean="0"/>
              <a:t>với</a:t>
            </a:r>
            <a:r>
              <a:rPr lang="en-US" b="0" baseline="0" dirty="0" smtClean="0"/>
              <a:t> </a:t>
            </a:r>
            <a:r>
              <a:rPr lang="en-US" b="0" baseline="0" dirty="0" err="1" smtClean="0"/>
              <a:t>việc</a:t>
            </a:r>
            <a:r>
              <a:rPr lang="en-US" b="0" baseline="0" dirty="0" smtClean="0"/>
              <a:t> </a:t>
            </a:r>
            <a:r>
              <a:rPr lang="en-US" b="0" baseline="0" dirty="0" err="1" smtClean="0"/>
              <a:t>truy</a:t>
            </a:r>
            <a:r>
              <a:rPr lang="en-US" b="0" baseline="0" dirty="0" smtClean="0"/>
              <a:t> </a:t>
            </a:r>
            <a:r>
              <a:rPr lang="en-US" b="0" baseline="0" dirty="0" err="1" smtClean="0"/>
              <a:t>xuất</a:t>
            </a:r>
            <a:r>
              <a:rPr lang="en-US" b="0" baseline="0" dirty="0" smtClean="0"/>
              <a:t> </a:t>
            </a:r>
            <a:r>
              <a:rPr lang="en-US" b="0" baseline="0" dirty="0" err="1" smtClean="0"/>
              <a:t>dữ</a:t>
            </a:r>
            <a:r>
              <a:rPr lang="en-US" b="0" baseline="0" dirty="0" smtClean="0"/>
              <a:t> </a:t>
            </a:r>
            <a:r>
              <a:rPr lang="en-US" b="0" baseline="0" dirty="0" err="1" smtClean="0"/>
              <a:t>liệu</a:t>
            </a:r>
            <a:r>
              <a:rPr lang="en-US" b="0" baseline="0" dirty="0" smtClean="0"/>
              <a:t> </a:t>
            </a:r>
            <a:r>
              <a:rPr lang="en-US" b="0" baseline="0" dirty="0" err="1" smtClean="0"/>
              <a:t>trên</a:t>
            </a:r>
            <a:r>
              <a:rPr lang="en-US" b="0" baseline="0" dirty="0" smtClean="0"/>
              <a:t> CPU, </a:t>
            </a:r>
            <a:r>
              <a:rPr lang="en-US" b="0" baseline="0" dirty="0" err="1" smtClean="0"/>
              <a:t>mỗi</a:t>
            </a:r>
            <a:r>
              <a:rPr lang="en-US" b="0" baseline="0" dirty="0" smtClean="0"/>
              <a:t> </a:t>
            </a:r>
            <a:r>
              <a:rPr lang="en-US" b="0" baseline="0" dirty="0" err="1" smtClean="0"/>
              <a:t>máy</a:t>
            </a:r>
            <a:r>
              <a:rPr lang="en-US" b="0" baseline="0" dirty="0" smtClean="0"/>
              <a:t> </a:t>
            </a:r>
            <a:r>
              <a:rPr lang="en-US" b="0" baseline="0" dirty="0" err="1" smtClean="0"/>
              <a:t>thường</a:t>
            </a:r>
            <a:r>
              <a:rPr lang="en-US" b="0" baseline="0" dirty="0" smtClean="0"/>
              <a:t> </a:t>
            </a:r>
            <a:r>
              <a:rPr lang="en-US" b="0" baseline="0" dirty="0" err="1" smtClean="0"/>
              <a:t>có</a:t>
            </a:r>
            <a:r>
              <a:rPr lang="en-US" b="0" baseline="0" dirty="0" smtClean="0"/>
              <a:t> </a:t>
            </a:r>
            <a:r>
              <a:rPr lang="en-US" b="0" baseline="0" dirty="0" err="1" smtClean="0"/>
              <a:t>một</a:t>
            </a:r>
            <a:r>
              <a:rPr lang="en-US" b="0" baseline="0" dirty="0" smtClean="0"/>
              <a:t> </a:t>
            </a:r>
            <a:r>
              <a:rPr lang="en-US" b="0" baseline="0" dirty="0" err="1" smtClean="0"/>
              <a:t>vùng</a:t>
            </a:r>
            <a:r>
              <a:rPr lang="en-US" b="0" baseline="0" dirty="0" smtClean="0"/>
              <a:t> </a:t>
            </a:r>
            <a:r>
              <a:rPr lang="en-US" b="0" baseline="0" dirty="0" err="1" smtClean="0"/>
              <a:t>nhớ</a:t>
            </a:r>
            <a:r>
              <a:rPr lang="en-US" b="0" baseline="0" dirty="0" smtClean="0"/>
              <a:t> </a:t>
            </a:r>
            <a:r>
              <a:rPr lang="en-US" b="0" baseline="0" dirty="0" err="1" smtClean="0"/>
              <a:t>nhỏ</a:t>
            </a:r>
            <a:r>
              <a:rPr lang="en-US" b="0" baseline="0" dirty="0" smtClean="0"/>
              <a:t> </a:t>
            </a:r>
            <a:r>
              <a:rPr lang="en-US" b="0" baseline="0" dirty="0" err="1" smtClean="0"/>
              <a:t>trong</a:t>
            </a:r>
            <a:r>
              <a:rPr lang="en-US" b="0" baseline="0" dirty="0" smtClean="0"/>
              <a:t> CPU </a:t>
            </a:r>
            <a:r>
              <a:rPr lang="en-US" b="0" baseline="0" dirty="0" err="1" smtClean="0"/>
              <a:t>có</a:t>
            </a:r>
            <a:r>
              <a:rPr lang="en-US" b="0" baseline="0" dirty="0" smtClean="0"/>
              <a:t> </a:t>
            </a:r>
            <a:r>
              <a:rPr lang="en-US" b="0" baseline="0" dirty="0" err="1" smtClean="0"/>
              <a:t>tốc</a:t>
            </a:r>
            <a:r>
              <a:rPr lang="en-US" b="0" baseline="0" dirty="0" smtClean="0"/>
              <a:t> </a:t>
            </a:r>
            <a:r>
              <a:rPr lang="en-US" b="0" baseline="0" dirty="0" err="1" smtClean="0"/>
              <a:t>độ</a:t>
            </a:r>
            <a:r>
              <a:rPr lang="en-US" b="0" baseline="0" dirty="0" smtClean="0"/>
              <a:t> </a:t>
            </a:r>
            <a:r>
              <a:rPr lang="en-US" b="0" baseline="0" dirty="0" err="1" smtClean="0"/>
              <a:t>truy</a:t>
            </a:r>
            <a:r>
              <a:rPr lang="en-US" b="0" baseline="0" dirty="0" smtClean="0"/>
              <a:t> </a:t>
            </a:r>
            <a:r>
              <a:rPr lang="en-US" b="0" baseline="0" dirty="0" err="1" smtClean="0"/>
              <a:t>xuất</a:t>
            </a:r>
            <a:r>
              <a:rPr lang="en-US" b="0" baseline="0" dirty="0" smtClean="0"/>
              <a:t> </a:t>
            </a:r>
            <a:r>
              <a:rPr lang="en-US" b="0" baseline="0" dirty="0" err="1" smtClean="0"/>
              <a:t>nhanh</a:t>
            </a:r>
            <a:r>
              <a:rPr lang="en-US" b="0" baseline="0" dirty="0" smtClean="0"/>
              <a:t>. </a:t>
            </a:r>
            <a:r>
              <a:rPr lang="en-US" b="0" baseline="0" dirty="0" err="1" smtClean="0"/>
              <a:t>Nếu</a:t>
            </a:r>
            <a:r>
              <a:rPr lang="en-US" b="0" baseline="0" dirty="0" smtClean="0"/>
              <a:t> </a:t>
            </a:r>
            <a:r>
              <a:rPr lang="en-US" b="0" baseline="0" dirty="0" err="1" smtClean="0"/>
              <a:t>biến</a:t>
            </a:r>
            <a:r>
              <a:rPr lang="en-US" b="0" baseline="0" dirty="0" smtClean="0"/>
              <a:t> </a:t>
            </a:r>
            <a:r>
              <a:rPr lang="en-US" b="0" baseline="0" dirty="0" err="1" smtClean="0"/>
              <a:t>được</a:t>
            </a:r>
            <a:r>
              <a:rPr lang="en-US" b="0" baseline="0" dirty="0" smtClean="0"/>
              <a:t> </a:t>
            </a:r>
            <a:r>
              <a:rPr lang="en-US" b="0" baseline="0" dirty="0" err="1" smtClean="0"/>
              <a:t>khai</a:t>
            </a:r>
            <a:r>
              <a:rPr lang="en-US" b="0" baseline="0" dirty="0" smtClean="0"/>
              <a:t> </a:t>
            </a:r>
            <a:r>
              <a:rPr lang="en-US" b="0" baseline="0" dirty="0" err="1" smtClean="0"/>
              <a:t>báo</a:t>
            </a:r>
            <a:r>
              <a:rPr lang="en-US" b="0" baseline="0" dirty="0" smtClean="0"/>
              <a:t> </a:t>
            </a:r>
            <a:r>
              <a:rPr lang="en-US" b="0" baseline="0" dirty="0" err="1" smtClean="0"/>
              <a:t>là</a:t>
            </a:r>
            <a:r>
              <a:rPr lang="en-US" b="0" baseline="0" dirty="0" smtClean="0"/>
              <a:t> register, </a:t>
            </a:r>
            <a:r>
              <a:rPr lang="en-US" b="0" baseline="0" dirty="0" err="1" smtClean="0"/>
              <a:t>thì</a:t>
            </a:r>
            <a:r>
              <a:rPr lang="en-US" b="0" baseline="0" dirty="0" smtClean="0"/>
              <a:t> </a:t>
            </a:r>
            <a:r>
              <a:rPr lang="en-US" b="0" baseline="0" dirty="0" err="1" smtClean="0"/>
              <a:t>nó</a:t>
            </a:r>
            <a:r>
              <a:rPr lang="en-US" b="0" baseline="0" dirty="0" smtClean="0"/>
              <a:t> </a:t>
            </a:r>
            <a:r>
              <a:rPr lang="en-US" b="0" baseline="0" dirty="0" err="1" smtClean="0"/>
              <a:t>được</a:t>
            </a:r>
            <a:r>
              <a:rPr lang="en-US" b="0" baseline="0" dirty="0" smtClean="0"/>
              <a:t> </a:t>
            </a:r>
            <a:r>
              <a:rPr lang="en-US" b="0" baseline="0" dirty="0" err="1" smtClean="0"/>
              <a:t>cố</a:t>
            </a:r>
            <a:r>
              <a:rPr lang="en-US" b="0" baseline="0" dirty="0" smtClean="0"/>
              <a:t> </a:t>
            </a:r>
            <a:r>
              <a:rPr lang="en-US" b="0" baseline="0" dirty="0" err="1" smtClean="0"/>
              <a:t>gắng</a:t>
            </a:r>
            <a:r>
              <a:rPr lang="en-US" b="0" baseline="0" dirty="0" smtClean="0"/>
              <a:t> </a:t>
            </a:r>
            <a:r>
              <a:rPr lang="en-US" b="0" baseline="0" dirty="0" err="1" smtClean="0"/>
              <a:t>cấp</a:t>
            </a:r>
            <a:r>
              <a:rPr lang="en-US" b="0" baseline="0" dirty="0" smtClean="0"/>
              <a:t> </a:t>
            </a:r>
            <a:r>
              <a:rPr lang="en-US" b="0" baseline="0" dirty="0" err="1" smtClean="0"/>
              <a:t>phát</a:t>
            </a:r>
            <a:r>
              <a:rPr lang="en-US" b="0" baseline="0" dirty="0" smtClean="0"/>
              <a:t> </a:t>
            </a:r>
            <a:r>
              <a:rPr lang="en-US" b="0" baseline="0" dirty="0" err="1" smtClean="0"/>
              <a:t>địa</a:t>
            </a:r>
            <a:r>
              <a:rPr lang="en-US" b="0" baseline="0" dirty="0" smtClean="0"/>
              <a:t> </a:t>
            </a:r>
            <a:r>
              <a:rPr lang="en-US" b="0" baseline="0" dirty="0" err="1" smtClean="0"/>
              <a:t>chỉ</a:t>
            </a:r>
            <a:r>
              <a:rPr lang="en-US" b="0" baseline="0" dirty="0" smtClean="0"/>
              <a:t> </a:t>
            </a:r>
            <a:r>
              <a:rPr lang="en-US" b="0" baseline="0" dirty="0" err="1" smtClean="0"/>
              <a:t>trên</a:t>
            </a:r>
            <a:r>
              <a:rPr lang="en-US" b="0" baseline="0" dirty="0" smtClean="0"/>
              <a:t> </a:t>
            </a:r>
            <a:r>
              <a:rPr lang="en-US" b="0" baseline="0" dirty="0" err="1" smtClean="0"/>
              <a:t>vùng</a:t>
            </a:r>
            <a:r>
              <a:rPr lang="en-US" b="0" baseline="0" dirty="0" smtClean="0"/>
              <a:t> </a:t>
            </a:r>
            <a:r>
              <a:rPr lang="en-US" b="0" baseline="0" dirty="0" err="1" smtClean="0"/>
              <a:t>nhớ</a:t>
            </a:r>
            <a:r>
              <a:rPr lang="en-US" b="0" baseline="0" dirty="0" smtClean="0"/>
              <a:t> </a:t>
            </a:r>
            <a:r>
              <a:rPr lang="en-US" b="0" baseline="0" dirty="0" err="1" smtClean="0"/>
              <a:t>này</a:t>
            </a:r>
            <a:r>
              <a:rPr lang="en-US" b="0" baseline="0" dirty="0" smtClean="0"/>
              <a:t>, </a:t>
            </a:r>
            <a:r>
              <a:rPr lang="en-US" b="0" baseline="0" dirty="0" err="1" smtClean="0"/>
              <a:t>đối</a:t>
            </a:r>
            <a:r>
              <a:rPr lang="en-US" b="0" baseline="0" dirty="0" smtClean="0"/>
              <a:t> </a:t>
            </a:r>
            <a:r>
              <a:rPr lang="en-US" b="0" baseline="0" dirty="0" err="1" smtClean="0"/>
              <a:t>với</a:t>
            </a:r>
            <a:r>
              <a:rPr lang="en-US" b="0" baseline="0" dirty="0" smtClean="0"/>
              <a:t> </a:t>
            </a:r>
            <a:r>
              <a:rPr lang="en-US" b="0" baseline="0" dirty="0" err="1" smtClean="0"/>
              <a:t>những</a:t>
            </a:r>
            <a:r>
              <a:rPr lang="en-US" b="0" baseline="0" dirty="0" smtClean="0"/>
              <a:t> </a:t>
            </a:r>
            <a:r>
              <a:rPr lang="en-US" b="0" baseline="0" dirty="0" err="1" smtClean="0"/>
              <a:t>dữ</a:t>
            </a:r>
            <a:r>
              <a:rPr lang="en-US" b="0" baseline="0" dirty="0" smtClean="0"/>
              <a:t> </a:t>
            </a:r>
            <a:r>
              <a:rPr lang="en-US" b="0" baseline="0" dirty="0" err="1" smtClean="0"/>
              <a:t>liệu</a:t>
            </a:r>
            <a:r>
              <a:rPr lang="en-US" b="0" baseline="0" dirty="0" smtClean="0"/>
              <a:t> </a:t>
            </a:r>
            <a:r>
              <a:rPr lang="en-US" b="0" baseline="0" dirty="0" err="1" smtClean="0"/>
              <a:t>cần</a:t>
            </a:r>
            <a:r>
              <a:rPr lang="en-US" b="0" baseline="0" dirty="0" smtClean="0"/>
              <a:t> </a:t>
            </a:r>
            <a:r>
              <a:rPr lang="en-US" b="0" baseline="0" dirty="0" err="1" smtClean="0"/>
              <a:t>truy</a:t>
            </a:r>
            <a:r>
              <a:rPr lang="en-US" b="0" baseline="0" dirty="0" smtClean="0"/>
              <a:t> </a:t>
            </a:r>
            <a:r>
              <a:rPr lang="en-US" b="0" baseline="0" dirty="0" err="1" smtClean="0"/>
              <a:t>xuất</a:t>
            </a:r>
            <a:r>
              <a:rPr lang="en-US" b="0" baseline="0" dirty="0" smtClean="0"/>
              <a:t> </a:t>
            </a:r>
            <a:r>
              <a:rPr lang="en-US" b="0" baseline="0" dirty="0" err="1" smtClean="0"/>
              <a:t>nhiều</a:t>
            </a:r>
            <a:r>
              <a:rPr lang="en-US" b="0" baseline="0" dirty="0" smtClean="0"/>
              <a:t> </a:t>
            </a:r>
            <a:r>
              <a:rPr lang="en-US" b="0" baseline="0" dirty="0" err="1" smtClean="0"/>
              <a:t>và</a:t>
            </a:r>
            <a:r>
              <a:rPr lang="en-US" b="0" baseline="0" dirty="0" smtClean="0"/>
              <a:t> </a:t>
            </a:r>
            <a:r>
              <a:rPr lang="en-US" b="0" baseline="0" dirty="0" err="1" smtClean="0"/>
              <a:t>nhanh</a:t>
            </a:r>
            <a:r>
              <a:rPr lang="en-US" b="0" baseline="0" dirty="0" smtClean="0"/>
              <a:t> </a:t>
            </a:r>
            <a:r>
              <a:rPr lang="en-US" b="0" baseline="0" dirty="0" err="1" smtClean="0"/>
              <a:t>hơn</a:t>
            </a:r>
            <a:r>
              <a:rPr lang="en-US" b="0" baseline="0" dirty="0" smtClean="0"/>
              <a:t> </a:t>
            </a:r>
            <a:r>
              <a:rPr lang="en-US" b="0" baseline="0" dirty="0" err="1" smtClean="0"/>
              <a:t>bình</a:t>
            </a:r>
            <a:r>
              <a:rPr lang="en-US" b="0" baseline="0" dirty="0" smtClean="0"/>
              <a:t> </a:t>
            </a:r>
            <a:r>
              <a:rPr lang="en-US" b="0" baseline="0" dirty="0" err="1" smtClean="0"/>
              <a:t>thường</a:t>
            </a:r>
            <a:r>
              <a:rPr lang="en-US" b="0" baseline="0" dirty="0" smtClean="0"/>
              <a:t>, </a:t>
            </a:r>
            <a:r>
              <a:rPr lang="en-US" b="0" baseline="0" dirty="0" err="1" smtClean="0"/>
              <a:t>chúng</a:t>
            </a:r>
            <a:r>
              <a:rPr lang="en-US" b="0" baseline="0" dirty="0" smtClean="0"/>
              <a:t> </a:t>
            </a:r>
            <a:r>
              <a:rPr lang="en-US" b="0" baseline="0" dirty="0" err="1" smtClean="0"/>
              <a:t>ta</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khai</a:t>
            </a:r>
            <a:r>
              <a:rPr lang="en-US" b="0" baseline="0" dirty="0" smtClean="0"/>
              <a:t> </a:t>
            </a:r>
            <a:r>
              <a:rPr lang="en-US" b="0" baseline="0" dirty="0" err="1" smtClean="0"/>
              <a:t>báo</a:t>
            </a:r>
            <a:r>
              <a:rPr lang="en-US" b="0" baseline="0" dirty="0" smtClean="0"/>
              <a:t> </a:t>
            </a:r>
            <a:r>
              <a:rPr lang="en-US" b="0" baseline="0" dirty="0" err="1" smtClean="0"/>
              <a:t>là</a:t>
            </a:r>
            <a:r>
              <a:rPr lang="en-US" b="0" baseline="0" dirty="0" smtClean="0"/>
              <a:t> register, </a:t>
            </a:r>
            <a:r>
              <a:rPr lang="en-US" b="0" baseline="0" dirty="0" err="1" smtClean="0"/>
              <a:t>các</a:t>
            </a:r>
            <a:r>
              <a:rPr lang="en-US" b="0" baseline="0" dirty="0" smtClean="0"/>
              <a:t> </a:t>
            </a:r>
            <a:r>
              <a:rPr lang="en-US" b="0" baseline="0" dirty="0" err="1" smtClean="0"/>
              <a:t>bạn</a:t>
            </a:r>
            <a:r>
              <a:rPr lang="en-US" b="0" baseline="0" dirty="0" smtClean="0"/>
              <a:t> </a:t>
            </a:r>
            <a:r>
              <a:rPr lang="en-US" b="0" baseline="0" dirty="0" err="1" smtClean="0"/>
              <a:t>quan</a:t>
            </a:r>
            <a:r>
              <a:rPr lang="en-US" b="0" baseline="0" dirty="0" smtClean="0"/>
              <a:t> </a:t>
            </a:r>
            <a:r>
              <a:rPr lang="en-US" b="0" baseline="0" dirty="0" err="1" smtClean="0"/>
              <a:t>sát</a:t>
            </a:r>
            <a:r>
              <a:rPr lang="en-US" b="0" baseline="0" dirty="0" smtClean="0"/>
              <a:t> </a:t>
            </a:r>
            <a:r>
              <a:rPr lang="en-US" b="0" baseline="0" dirty="0" err="1" smtClean="0"/>
              <a:t>ví</a:t>
            </a:r>
            <a:r>
              <a:rPr lang="en-US" b="0" baseline="0" dirty="0" smtClean="0"/>
              <a:t> </a:t>
            </a:r>
            <a:r>
              <a:rPr lang="en-US" b="0" baseline="0" dirty="0" err="1" smtClean="0"/>
              <a:t>dụ</a:t>
            </a:r>
            <a:r>
              <a:rPr lang="en-US" b="0" baseline="0" dirty="0" smtClean="0"/>
              <a:t> </a:t>
            </a:r>
            <a:r>
              <a:rPr lang="en-US" b="0" baseline="0" dirty="0" err="1" smtClean="0"/>
              <a:t>sau</a:t>
            </a:r>
            <a:r>
              <a:rPr lang="en-US" b="0" baseline="0" dirty="0" smtClean="0"/>
              <a:t> </a:t>
            </a:r>
            <a:r>
              <a:rPr lang="en-US" b="0" baseline="0" dirty="0" err="1" smtClean="0"/>
              <a:t>đây</a:t>
            </a:r>
            <a:r>
              <a:rPr lang="en-US" b="0" baseline="0" dirty="0" smtClean="0"/>
              <a:t>:</a:t>
            </a:r>
          </a:p>
          <a:p>
            <a:r>
              <a:rPr lang="en-US" sz="1200" baseline="0" dirty="0" err="1" smtClean="0"/>
              <a:t>Vòng</a:t>
            </a:r>
            <a:r>
              <a:rPr lang="en-US" sz="1200" baseline="0" dirty="0" smtClean="0"/>
              <a:t> </a:t>
            </a:r>
            <a:r>
              <a:rPr lang="en-US" sz="1200" baseline="0" dirty="0" err="1" smtClean="0"/>
              <a:t>lặp</a:t>
            </a:r>
            <a:r>
              <a:rPr lang="en-US" sz="1200" baseline="0" dirty="0" smtClean="0"/>
              <a:t> for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những</a:t>
            </a:r>
            <a:r>
              <a:rPr lang="en-US" sz="1200" baseline="0" dirty="0" smtClean="0"/>
              <a:t> </a:t>
            </a:r>
            <a:r>
              <a:rPr lang="en-US" sz="1200" baseline="0" dirty="0" err="1" smtClean="0"/>
              <a:t>phép</a:t>
            </a:r>
            <a:r>
              <a:rPr lang="en-US" sz="1200" baseline="0" dirty="0" smtClean="0"/>
              <a:t> </a:t>
            </a:r>
            <a:r>
              <a:rPr lang="en-US" sz="1200" baseline="0" dirty="0" err="1" smtClean="0"/>
              <a:t>tính</a:t>
            </a:r>
            <a:r>
              <a:rPr lang="en-US" sz="1200" baseline="0" dirty="0" smtClean="0"/>
              <a:t> </a:t>
            </a:r>
            <a:r>
              <a:rPr lang="en-US" sz="1200" baseline="0" dirty="0" err="1" smtClean="0"/>
              <a:t>rất</a:t>
            </a:r>
            <a:r>
              <a:rPr lang="en-US" sz="1200" baseline="0" dirty="0" smtClean="0"/>
              <a:t> </a:t>
            </a:r>
            <a:r>
              <a:rPr lang="en-US" sz="1200" baseline="0" dirty="0" err="1" smtClean="0"/>
              <a:t>phức</a:t>
            </a:r>
            <a:r>
              <a:rPr lang="en-US" sz="1200" baseline="0" dirty="0" smtClean="0"/>
              <a:t> </a:t>
            </a:r>
            <a:r>
              <a:rPr lang="en-US" sz="1200" baseline="0" dirty="0" err="1" smtClean="0"/>
              <a:t>tạp</a:t>
            </a:r>
            <a:r>
              <a:rPr lang="en-US" sz="1200" baseline="0" dirty="0" smtClean="0"/>
              <a:t> </a:t>
            </a:r>
            <a:r>
              <a:rPr lang="en-US" sz="1200" baseline="0" dirty="0" err="1" smtClean="0"/>
              <a:t>và</a:t>
            </a:r>
            <a:r>
              <a:rPr lang="en-US" sz="1200" baseline="0" dirty="0" smtClean="0"/>
              <a:t> </a:t>
            </a:r>
            <a:r>
              <a:rPr lang="en-US" sz="1200" baseline="0" dirty="0" err="1" smtClean="0"/>
              <a:t>mất</a:t>
            </a:r>
            <a:r>
              <a:rPr lang="en-US" sz="1200" baseline="0" dirty="0" smtClean="0"/>
              <a:t> </a:t>
            </a:r>
            <a:r>
              <a:rPr lang="en-US" sz="1200" baseline="0" dirty="0" err="1" smtClean="0"/>
              <a:t>nhiều</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việc</a:t>
            </a:r>
            <a:r>
              <a:rPr lang="en-US" sz="1200" baseline="0" dirty="0" smtClean="0"/>
              <a:t> </a:t>
            </a:r>
            <a:r>
              <a:rPr lang="en-US" sz="1200" baseline="0" dirty="0" err="1" smtClean="0"/>
              <a:t>tăng</a:t>
            </a:r>
            <a:r>
              <a:rPr lang="en-US" sz="1200" baseline="0" dirty="0" smtClean="0"/>
              <a:t> </a:t>
            </a:r>
            <a:r>
              <a:rPr lang="en-US" sz="1200" baseline="0" dirty="0" err="1" smtClean="0"/>
              <a:t>tốc</a:t>
            </a:r>
            <a:r>
              <a:rPr lang="en-US" sz="1200" baseline="0" dirty="0" smtClean="0"/>
              <a:t> </a:t>
            </a:r>
            <a:r>
              <a:rPr lang="en-US" sz="1200" baseline="0" dirty="0" err="1" smtClean="0"/>
              <a:t>độ</a:t>
            </a:r>
            <a:r>
              <a:rPr lang="en-US" sz="1200" baseline="0" dirty="0" smtClean="0"/>
              <a:t> </a:t>
            </a:r>
            <a:r>
              <a:rPr lang="en-US" sz="1200" baseline="0" dirty="0" err="1" smtClean="0"/>
              <a:t>truy</a:t>
            </a:r>
            <a:r>
              <a:rPr lang="en-US" sz="1200" baseline="0" dirty="0" smtClean="0"/>
              <a:t> </a:t>
            </a:r>
            <a:r>
              <a:rPr lang="en-US" sz="1200" baseline="0" dirty="0" err="1" smtClean="0"/>
              <a:t>xuất</a:t>
            </a:r>
            <a:r>
              <a:rPr lang="en-US" sz="1200" baseline="0" dirty="0" smtClean="0"/>
              <a:t> </a:t>
            </a:r>
            <a:r>
              <a:rPr lang="en-US" sz="1200" baseline="0" dirty="0" err="1" smtClean="0"/>
              <a:t>của</a:t>
            </a:r>
            <a:r>
              <a:rPr lang="en-US" sz="1200" baseline="0" dirty="0" smtClean="0"/>
              <a:t> </a:t>
            </a:r>
            <a:r>
              <a:rPr lang="en-US" sz="1200" baseline="0" dirty="0" err="1" smtClean="0"/>
              <a:t>biến</a:t>
            </a:r>
            <a:r>
              <a:rPr lang="en-US" sz="1200" baseline="0" dirty="0" smtClean="0"/>
              <a:t> </a:t>
            </a:r>
            <a:r>
              <a:rPr lang="en-US" sz="1200" baseline="0" dirty="0" err="1" smtClean="0"/>
              <a:t>i</a:t>
            </a:r>
            <a:r>
              <a:rPr lang="en-US" sz="1200" baseline="0" dirty="0" smtClean="0"/>
              <a:t> </a:t>
            </a:r>
            <a:r>
              <a:rPr lang="en-US" sz="1200" baseline="0" dirty="0" err="1" smtClean="0"/>
              <a:t>bằng</a:t>
            </a:r>
            <a:r>
              <a:rPr lang="en-US" sz="1200" baseline="0" dirty="0" smtClean="0"/>
              <a:t> </a:t>
            </a:r>
            <a:r>
              <a:rPr lang="en-US" sz="1200" baseline="0" dirty="0" err="1" smtClean="0"/>
              <a:t>việc</a:t>
            </a:r>
            <a:r>
              <a:rPr lang="en-US" sz="1200" baseline="0" dirty="0" smtClean="0"/>
              <a:t> </a:t>
            </a:r>
            <a:r>
              <a:rPr lang="en-US" sz="1200" baseline="0" dirty="0" err="1" smtClean="0"/>
              <a:t>khai</a:t>
            </a:r>
            <a:r>
              <a:rPr lang="en-US" sz="1200" baseline="0" dirty="0" smtClean="0"/>
              <a:t> </a:t>
            </a:r>
            <a:r>
              <a:rPr lang="en-US" sz="1200" baseline="0" dirty="0" err="1" smtClean="0"/>
              <a:t>báo</a:t>
            </a:r>
            <a:r>
              <a:rPr lang="en-US" sz="1200" baseline="0" dirty="0" smtClean="0"/>
              <a:t> </a:t>
            </a:r>
            <a:r>
              <a:rPr lang="en-US" sz="1200" baseline="0" dirty="0" err="1" smtClean="0"/>
              <a:t>là</a:t>
            </a:r>
            <a:r>
              <a:rPr lang="en-US" sz="1200" baseline="0" dirty="0" smtClean="0"/>
              <a:t> register </a:t>
            </a:r>
            <a:r>
              <a:rPr lang="en-US" sz="1200" baseline="0" dirty="0" err="1" smtClean="0"/>
              <a:t>sẽ</a:t>
            </a:r>
            <a:r>
              <a:rPr lang="en-US" sz="1200" baseline="0" dirty="0" smtClean="0"/>
              <a:t> </a:t>
            </a:r>
            <a:r>
              <a:rPr lang="en-US" sz="1200" baseline="0" dirty="0" err="1" smtClean="0"/>
              <a:t>giúp</a:t>
            </a:r>
            <a:r>
              <a:rPr lang="en-US" sz="1200" baseline="0" dirty="0" smtClean="0"/>
              <a:t> </a:t>
            </a:r>
            <a:r>
              <a:rPr lang="en-US" sz="1200" baseline="0" dirty="0" err="1" smtClean="0"/>
              <a:t>tăng</a:t>
            </a:r>
            <a:r>
              <a:rPr lang="en-US" sz="1200" baseline="0" dirty="0" smtClean="0"/>
              <a:t> </a:t>
            </a:r>
            <a:r>
              <a:rPr lang="en-US" sz="1200" baseline="0" dirty="0" err="1" smtClean="0"/>
              <a:t>hiệu</a:t>
            </a:r>
            <a:r>
              <a:rPr lang="en-US" sz="1200" baseline="0" dirty="0" smtClean="0"/>
              <a:t> </a:t>
            </a:r>
            <a:r>
              <a:rPr lang="en-US" sz="1200" baseline="0" dirty="0" err="1" smtClean="0"/>
              <a:t>xuất</a:t>
            </a:r>
            <a:r>
              <a:rPr lang="en-US" sz="1200" baseline="0" dirty="0" smtClean="0"/>
              <a:t> </a:t>
            </a:r>
            <a:r>
              <a:rPr lang="en-US" sz="1200" baseline="0" dirty="0" err="1" smtClean="0"/>
              <a:t>của</a:t>
            </a:r>
            <a:r>
              <a:rPr lang="en-US" sz="1200" baseline="0" dirty="0" smtClean="0"/>
              <a:t> </a:t>
            </a:r>
            <a:r>
              <a:rPr lang="en-US" sz="1200" baseline="0" dirty="0" err="1" smtClean="0"/>
              <a:t>chương</a:t>
            </a:r>
            <a:r>
              <a:rPr lang="en-US" sz="1200" baseline="0" dirty="0" smtClean="0"/>
              <a:t> </a:t>
            </a:r>
            <a:r>
              <a:rPr lang="en-US" sz="1200" baseline="0" dirty="0" err="1" smtClean="0"/>
              <a:t>trình</a:t>
            </a:r>
            <a:r>
              <a:rPr lang="en-US" sz="1200" baseline="0" dirty="0" smtClean="0"/>
              <a:t>.</a:t>
            </a:r>
          </a:p>
          <a:p>
            <a:endParaRPr lang="en-US" b="1"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Phần</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a:t>
            </a:r>
            <a:r>
              <a:rPr lang="en-US" baseline="0" dirty="0" err="1" smtClean="0"/>
              <a:t>đến</a:t>
            </a:r>
            <a:r>
              <a:rPr lang="en-US" baseline="0" dirty="0" smtClean="0"/>
              <a:t> 2 </a:t>
            </a:r>
            <a:r>
              <a:rPr lang="en-US" baseline="0" dirty="0" err="1" smtClean="0"/>
              <a:t>phương</a:t>
            </a:r>
            <a:r>
              <a:rPr lang="en-US" baseline="0" dirty="0" smtClean="0"/>
              <a:t> </a:t>
            </a:r>
            <a:r>
              <a:rPr lang="en-US" baseline="0" dirty="0" err="1" smtClean="0"/>
              <a:t>phép</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và</a:t>
            </a:r>
            <a:r>
              <a:rPr lang="en-US" baseline="0" dirty="0" smtClean="0"/>
              <a:t> </a:t>
            </a:r>
            <a:r>
              <a:rPr lang="en-US" baseline="0" dirty="0" err="1" smtClean="0"/>
              <a:t>truyền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theo</a:t>
            </a:r>
            <a:r>
              <a:rPr lang="en-US" baseline="0" dirty="0" smtClean="0"/>
              <a:t> </a:t>
            </a:r>
            <a:r>
              <a:rPr lang="en-US" baseline="0" dirty="0" err="1" smtClean="0"/>
              <a:t>dạng</a:t>
            </a:r>
            <a:r>
              <a:rPr lang="en-US" baseline="0" dirty="0" smtClean="0"/>
              <a:t> </a:t>
            </a:r>
            <a:r>
              <a:rPr lang="en-US" baseline="0" dirty="0" err="1" smtClean="0"/>
              <a:t>tham</a:t>
            </a:r>
            <a:r>
              <a:rPr lang="en-US" baseline="0" dirty="0" smtClean="0"/>
              <a:t> </a:t>
            </a:r>
            <a:r>
              <a:rPr lang="en-US" baseline="0" dirty="0" err="1" smtClean="0"/>
              <a:t>trị</a:t>
            </a:r>
            <a:r>
              <a:rPr lang="en-US" baseline="0" dirty="0" smtClean="0"/>
              <a:t> Call by value </a:t>
            </a:r>
            <a:r>
              <a:rPr lang="en-US" baseline="0" dirty="0" err="1" smtClean="0"/>
              <a:t>và</a:t>
            </a:r>
            <a:r>
              <a:rPr lang="en-US" baseline="0" dirty="0" smtClean="0"/>
              <a:t> </a:t>
            </a:r>
            <a:r>
              <a:rPr lang="en-US" baseline="0" dirty="0" err="1" smtClean="0"/>
              <a:t>truyền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theo</a:t>
            </a:r>
            <a:r>
              <a:rPr lang="en-US" baseline="0" dirty="0" smtClean="0"/>
              <a:t> </a:t>
            </a:r>
            <a:r>
              <a:rPr lang="en-US" baseline="0" dirty="0" err="1" smtClean="0"/>
              <a:t>dạng</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Call by reference.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những</a:t>
            </a:r>
            <a:r>
              <a:rPr lang="en-US" baseline="0" dirty="0" smtClean="0"/>
              <a:t> </a:t>
            </a:r>
            <a:r>
              <a:rPr lang="en-US" baseline="0" dirty="0" err="1" smtClean="0"/>
              <a:t>cách</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của</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viên</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hoặc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sẽ</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Trước</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a:t>
            </a:r>
            <a:r>
              <a:rPr lang="en-US" baseline="0" dirty="0" err="1" smtClean="0"/>
              <a:t>cách</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theo</a:t>
            </a:r>
            <a:r>
              <a:rPr lang="en-US" baseline="0" dirty="0" smtClean="0"/>
              <a:t> </a:t>
            </a:r>
            <a:r>
              <a:rPr lang="en-US" baseline="0" dirty="0" err="1" smtClean="0"/>
              <a:t>dạng</a:t>
            </a:r>
            <a:r>
              <a:rPr lang="en-US" baseline="0" dirty="0" smtClean="0"/>
              <a:t> </a:t>
            </a:r>
            <a:r>
              <a:rPr lang="en-US" baseline="0" dirty="0" err="1" smtClean="0"/>
              <a:t>truyền</a:t>
            </a:r>
            <a:r>
              <a:rPr lang="en-US" baseline="0" dirty="0" smtClean="0"/>
              <a:t> </a:t>
            </a:r>
            <a:r>
              <a:rPr lang="en-US" baseline="0" dirty="0" err="1" smtClean="0"/>
              <a:t>tham</a:t>
            </a:r>
            <a:r>
              <a:rPr lang="en-US" baseline="0" dirty="0" smtClean="0"/>
              <a:t> </a:t>
            </a:r>
            <a:r>
              <a:rPr lang="en-US" baseline="0" dirty="0" err="1" smtClean="0"/>
              <a:t>trị</a:t>
            </a:r>
            <a:r>
              <a:rPr lang="en-US" baseline="0" dirty="0" smtClean="0"/>
              <a:t>,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truyền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cho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a:t>
            </a:r>
          </a:p>
          <a:p>
            <a:r>
              <a:rPr lang="en-US" baseline="0" dirty="0" smtClean="0"/>
              <a:t>Trong </a:t>
            </a:r>
            <a:r>
              <a:rPr lang="en-US" baseline="0" dirty="0" err="1" smtClean="0"/>
              <a:t>ngôn</a:t>
            </a:r>
            <a:r>
              <a:rPr lang="en-US" baseline="0" dirty="0" smtClean="0"/>
              <a:t> </a:t>
            </a:r>
            <a:r>
              <a:rPr lang="en-US" baseline="0" dirty="0" err="1" smtClean="0"/>
              <a:t>ngữ</a:t>
            </a:r>
            <a:r>
              <a:rPr lang="en-US" baseline="0" dirty="0" smtClean="0"/>
              <a:t> C, </a:t>
            </a:r>
            <a:r>
              <a:rPr lang="en-US" baseline="0" dirty="0" err="1" smtClean="0"/>
              <a:t>mặc</a:t>
            </a:r>
            <a:r>
              <a:rPr lang="en-US" baseline="0" dirty="0" smtClean="0"/>
              <a:t> </a:t>
            </a:r>
            <a:r>
              <a:rPr lang="en-US" baseline="0" dirty="0" err="1" smtClean="0"/>
              <a:t>định</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theo</a:t>
            </a:r>
            <a:r>
              <a:rPr lang="en-US" baseline="0" dirty="0" smtClean="0"/>
              <a:t> </a:t>
            </a:r>
            <a:r>
              <a:rPr lang="en-US" baseline="0" dirty="0" err="1" smtClean="0"/>
              <a:t>dạng</a:t>
            </a:r>
            <a:r>
              <a:rPr lang="en-US" baseline="0" dirty="0" smtClean="0"/>
              <a:t> </a:t>
            </a:r>
            <a:r>
              <a:rPr lang="en-US" baseline="0" dirty="0" err="1" smtClean="0"/>
              <a:t>tham</a:t>
            </a:r>
            <a:r>
              <a:rPr lang="en-US" baseline="0" dirty="0" smtClean="0"/>
              <a:t> </a:t>
            </a:r>
            <a:r>
              <a:rPr lang="en-US" baseline="0" dirty="0" err="1" smtClean="0"/>
              <a:t>trị</a:t>
            </a:r>
            <a:r>
              <a:rPr lang="en-US" baseline="0" dirty="0" smtClean="0"/>
              <a:t>, </a:t>
            </a:r>
            <a:r>
              <a:rPr lang="en-US" baseline="0" dirty="0" err="1" smtClean="0"/>
              <a:t>khi</a:t>
            </a:r>
            <a:r>
              <a:rPr lang="en-US" baseline="0" dirty="0" smtClean="0"/>
              <a:t>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trong</a:t>
            </a:r>
            <a:r>
              <a:rPr lang="en-US" baseline="0" dirty="0" smtClean="0"/>
              <a:t> </a:t>
            </a:r>
            <a:r>
              <a:rPr lang="en-US" baseline="0" dirty="0" err="1" smtClean="0"/>
              <a:t>lời</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những</a:t>
            </a:r>
            <a:r>
              <a:rPr lang="en-US" baseline="0" dirty="0" smtClean="0"/>
              <a:t> </a:t>
            </a:r>
            <a:r>
              <a:rPr lang="en-US" baseline="0" dirty="0" err="1" smtClean="0"/>
              <a:t>biến</a:t>
            </a:r>
            <a:r>
              <a:rPr lang="en-US" baseline="0" dirty="0" smtClean="0"/>
              <a:t> </a:t>
            </a:r>
            <a:r>
              <a:rPr lang="en-US" baseline="0" dirty="0" err="1" smtClean="0"/>
              <a:t>tạm</a:t>
            </a:r>
            <a:r>
              <a:rPr lang="en-US" baseline="0" dirty="0" smtClean="0"/>
              <a:t> </a:t>
            </a:r>
            <a:r>
              <a:rPr lang="en-US" baseline="0" dirty="0" err="1" smtClean="0"/>
              <a:t>thời</a:t>
            </a:r>
            <a:r>
              <a:rPr lang="en-US" baseline="0" dirty="0" smtClean="0"/>
              <a:t>, </a:t>
            </a:r>
            <a:r>
              <a:rPr lang="en-US" baseline="0" dirty="0" err="1" smtClean="0"/>
              <a:t>mọi</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 </a:t>
            </a:r>
            <a:r>
              <a:rPr lang="en-US" baseline="0" dirty="0" err="1" smtClean="0"/>
              <a:t>chỉ</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biến</a:t>
            </a:r>
            <a:r>
              <a:rPr lang="en-US" baseline="0" dirty="0" smtClean="0"/>
              <a:t> </a:t>
            </a:r>
            <a:r>
              <a:rPr lang="en-US" baseline="0" dirty="0" err="1" smtClean="0"/>
              <a:t>tạm</a:t>
            </a:r>
            <a:r>
              <a:rPr lang="en-US" baseline="0" dirty="0" smtClean="0"/>
              <a:t> </a:t>
            </a:r>
            <a:r>
              <a:rPr lang="en-US" baseline="0" dirty="0" err="1" smtClean="0"/>
              <a:t>thời</a:t>
            </a:r>
            <a:r>
              <a:rPr lang="en-US" baseline="0" dirty="0" smtClean="0"/>
              <a:t> </a:t>
            </a:r>
            <a:r>
              <a:rPr lang="en-US" baseline="0" dirty="0" err="1" smtClean="0"/>
              <a:t>này</a:t>
            </a:r>
            <a:r>
              <a:rPr lang="en-US" baseline="0" dirty="0" smtClean="0"/>
              <a:t>. </a:t>
            </a:r>
            <a:r>
              <a:rPr lang="en-US" baseline="0" dirty="0" err="1" smtClean="0"/>
              <a:t>Những</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hàm</a:t>
            </a:r>
            <a:r>
              <a:rPr lang="en-US" baseline="0" dirty="0" smtClean="0"/>
              <a:t> </a:t>
            </a:r>
            <a:r>
              <a:rPr lang="en-US" baseline="0" dirty="0" err="1" smtClean="0"/>
              <a:t>không</a:t>
            </a:r>
            <a:r>
              <a:rPr lang="en-US" baseline="0" dirty="0" smtClean="0"/>
              <a:t> </a:t>
            </a:r>
            <a:r>
              <a:rPr lang="en-US" baseline="0" dirty="0" err="1" smtClean="0"/>
              <a:t>ảnh</a:t>
            </a:r>
            <a:r>
              <a:rPr lang="en-US" baseline="0" dirty="0" smtClean="0"/>
              <a:t> </a:t>
            </a:r>
            <a:r>
              <a:rPr lang="en-US" baseline="0" dirty="0" err="1" smtClean="0"/>
              <a:t>hướng</a:t>
            </a:r>
            <a:r>
              <a:rPr lang="en-US" baseline="0" dirty="0" smtClean="0"/>
              <a:t> </a:t>
            </a:r>
            <a:r>
              <a:rPr lang="en-US" baseline="0" dirty="0" err="1" smtClean="0"/>
              <a:t>gì</a:t>
            </a:r>
            <a:r>
              <a:rPr lang="en-US" baseline="0" dirty="0" smtClean="0"/>
              <a:t> </a:t>
            </a:r>
            <a:r>
              <a:rPr lang="en-US" baseline="0" dirty="0" err="1" smtClean="0"/>
              <a:t>đến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nguồn</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trước</a:t>
            </a:r>
            <a:r>
              <a:rPr lang="en-US" baseline="0" dirty="0" smtClean="0"/>
              <a:t> </a:t>
            </a:r>
            <a:r>
              <a:rPr lang="en-US" baseline="0" dirty="0" err="1" smtClean="0"/>
              <a:t>khi</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hàm</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Ban </a:t>
            </a:r>
            <a:r>
              <a:rPr lang="en-US" dirty="0" err="1" smtClean="0"/>
              <a:t>đầu</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2 </a:t>
            </a:r>
            <a:r>
              <a:rPr lang="en-US" baseline="0" dirty="0" err="1" smtClean="0"/>
              <a:t>biến</a:t>
            </a:r>
            <a:r>
              <a:rPr lang="en-US" baseline="0" dirty="0" smtClean="0"/>
              <a:t> </a:t>
            </a:r>
            <a:r>
              <a:rPr lang="en-US" baseline="0" dirty="0" err="1" smtClean="0"/>
              <a:t>số</a:t>
            </a:r>
            <a:r>
              <a:rPr lang="en-US" baseline="0" dirty="0" smtClean="0"/>
              <a:t> </a:t>
            </a:r>
            <a:r>
              <a:rPr lang="en-US" baseline="0" dirty="0" err="1" smtClean="0"/>
              <a:t>là</a:t>
            </a:r>
            <a:r>
              <a:rPr lang="en-US" baseline="0" dirty="0" smtClean="0"/>
              <a:t> x = 19 </a:t>
            </a:r>
            <a:r>
              <a:rPr lang="en-US" baseline="0" dirty="0" err="1" smtClean="0"/>
              <a:t>và</a:t>
            </a:r>
            <a:r>
              <a:rPr lang="en-US" baseline="0" dirty="0" smtClean="0"/>
              <a:t> y = 5, </a:t>
            </a:r>
            <a:r>
              <a:rPr lang="en-US" baseline="0" dirty="0" err="1" smtClean="0"/>
              <a:t>chúng</a:t>
            </a:r>
            <a:r>
              <a:rPr lang="en-US" baseline="0" dirty="0" smtClean="0"/>
              <a:t> </a:t>
            </a:r>
            <a:r>
              <a:rPr lang="en-US" baseline="0" dirty="0" err="1" smtClean="0"/>
              <a:t>ta</a:t>
            </a:r>
            <a:r>
              <a:rPr lang="en-US" baseline="0" dirty="0" smtClean="0"/>
              <a:t> in </a:t>
            </a:r>
            <a:r>
              <a:rPr lang="en-US" baseline="0" dirty="0" err="1" smtClean="0"/>
              <a:t>ra</a:t>
            </a:r>
            <a:r>
              <a:rPr lang="en-US" baseline="0" dirty="0" smtClean="0"/>
              <a:t> </a:t>
            </a:r>
            <a:r>
              <a:rPr lang="en-US" baseline="0" dirty="0" err="1" smtClean="0"/>
              <a:t>giá</a:t>
            </a:r>
            <a:r>
              <a:rPr lang="en-US" baseline="0" dirty="0" smtClean="0"/>
              <a:t> </a:t>
            </a:r>
            <a:r>
              <a:rPr lang="en-US" baseline="0" dirty="0" err="1" smtClean="0"/>
              <a:t>của</a:t>
            </a:r>
            <a:r>
              <a:rPr lang="en-US" baseline="0" dirty="0" smtClean="0"/>
              <a:t> 2 </a:t>
            </a:r>
            <a:r>
              <a:rPr lang="en-US" baseline="0" dirty="0" err="1" smtClean="0"/>
              <a:t>biến</a:t>
            </a:r>
            <a:r>
              <a:rPr lang="en-US" baseline="0" dirty="0" smtClean="0"/>
              <a:t> </a:t>
            </a:r>
            <a:r>
              <a:rPr lang="en-US" baseline="0" dirty="0" err="1" smtClean="0"/>
              <a:t>ra</a:t>
            </a:r>
            <a:r>
              <a:rPr lang="en-US" baseline="0" dirty="0" smtClean="0"/>
              <a:t> </a:t>
            </a:r>
            <a:r>
              <a:rPr lang="en-US" baseline="0" dirty="0" err="1" smtClean="0"/>
              <a:t>trước</a:t>
            </a:r>
            <a:r>
              <a:rPr lang="en-US" baseline="0" dirty="0" smtClean="0"/>
              <a:t> </a:t>
            </a:r>
            <a:r>
              <a:rPr lang="en-US" baseline="0" dirty="0" err="1" smtClean="0"/>
              <a:t>khi</a:t>
            </a:r>
            <a:r>
              <a:rPr lang="en-US" baseline="0" dirty="0" smtClean="0"/>
              <a:t> </a:t>
            </a:r>
            <a:r>
              <a:rPr lang="en-US" baseline="0" dirty="0" err="1" smtClean="0"/>
              <a:t>tuyền</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này</a:t>
            </a:r>
            <a:r>
              <a:rPr lang="en-US" baseline="0" dirty="0" smtClean="0"/>
              <a:t> </a:t>
            </a:r>
            <a:r>
              <a:rPr lang="en-US" baseline="0" dirty="0" err="1" smtClean="0"/>
              <a:t>vào</a:t>
            </a:r>
            <a:r>
              <a:rPr lang="en-US" baseline="0" dirty="0" smtClean="0"/>
              <a:t> </a:t>
            </a:r>
            <a:r>
              <a:rPr lang="en-US" baseline="0" dirty="0" err="1" smtClean="0"/>
              <a:t>hàm</a:t>
            </a:r>
            <a:r>
              <a:rPr lang="en-US" baseline="0" dirty="0" smtClean="0"/>
              <a:t> swap.</a:t>
            </a:r>
          </a:p>
          <a:p>
            <a:r>
              <a:rPr lang="en-US" baseline="0" dirty="0" err="1" smtClean="0"/>
              <a:t>Hàm</a:t>
            </a:r>
            <a:r>
              <a:rPr lang="en-US" baseline="0" dirty="0" smtClean="0"/>
              <a:t> swap </a:t>
            </a:r>
            <a:r>
              <a:rPr lang="en-US" baseline="0" dirty="0" err="1" smtClean="0"/>
              <a:t>có</a:t>
            </a:r>
            <a:r>
              <a:rPr lang="en-US" baseline="0" dirty="0" smtClean="0"/>
              <a:t> </a:t>
            </a:r>
            <a:r>
              <a:rPr lang="en-US" baseline="0" dirty="0" err="1" smtClean="0"/>
              <a:t>tác</a:t>
            </a:r>
            <a:r>
              <a:rPr lang="en-US" baseline="0" dirty="0" smtClean="0"/>
              <a:t> </a:t>
            </a:r>
            <a:r>
              <a:rPr lang="en-US" baseline="0" dirty="0" err="1" smtClean="0"/>
              <a:t>dụng</a:t>
            </a:r>
            <a:r>
              <a:rPr lang="en-US" baseline="0" dirty="0" smtClean="0"/>
              <a:t> </a:t>
            </a:r>
            <a:r>
              <a:rPr lang="en-US" baseline="0" dirty="0" err="1" smtClean="0"/>
              <a:t>đổi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2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 </a:t>
            </a:r>
            <a:r>
              <a:rPr lang="en-US" baseline="0" dirty="0" err="1" smtClean="0"/>
              <a:t>và</a:t>
            </a:r>
            <a:r>
              <a:rPr lang="en-US" baseline="0" dirty="0" smtClean="0"/>
              <a:t> b, </a:t>
            </a:r>
            <a:r>
              <a:rPr lang="en-US" baseline="0" dirty="0" err="1" smtClean="0"/>
              <a:t>thông</a:t>
            </a:r>
            <a:r>
              <a:rPr lang="en-US" baseline="0" dirty="0" smtClean="0"/>
              <a:t> qua </a:t>
            </a:r>
            <a:r>
              <a:rPr lang="en-US" baseline="0" dirty="0" err="1" smtClean="0"/>
              <a:t>biến</a:t>
            </a:r>
            <a:r>
              <a:rPr lang="en-US" baseline="0" dirty="0" smtClean="0"/>
              <a:t> temp, </a:t>
            </a:r>
            <a:r>
              <a:rPr lang="en-US" baseline="0" dirty="0" err="1" smtClean="0"/>
              <a:t>trong</a:t>
            </a:r>
            <a:r>
              <a:rPr lang="en-US" baseline="0" dirty="0" smtClean="0"/>
              <a:t> </a:t>
            </a:r>
            <a:r>
              <a:rPr lang="en-US" baseline="0" dirty="0" err="1" smtClean="0"/>
              <a:t>hàm</a:t>
            </a:r>
            <a:r>
              <a:rPr lang="en-US" baseline="0" dirty="0" smtClean="0"/>
              <a:t> swap,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đổi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biến</a:t>
            </a:r>
            <a:r>
              <a:rPr lang="en-US" baseline="0" dirty="0" smtClean="0"/>
              <a:t> a </a:t>
            </a:r>
            <a:r>
              <a:rPr lang="en-US" baseline="0" dirty="0" err="1" smtClean="0"/>
              <a:t>mang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a:t>
            </a:r>
          </a:p>
          <a:p>
            <a:r>
              <a:rPr lang="en-US" baseline="0" dirty="0" err="1" smtClean="0"/>
              <a:t>Sau</a:t>
            </a:r>
            <a:r>
              <a:rPr lang="en-US" baseline="0" dirty="0" smtClean="0"/>
              <a:t> </a:t>
            </a:r>
            <a:r>
              <a:rPr lang="en-US" baseline="0" dirty="0" err="1" smtClean="0"/>
              <a:t>lời</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swap,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lưu</a:t>
            </a:r>
            <a:r>
              <a:rPr lang="en-US" baseline="0" dirty="0" smtClean="0"/>
              <a:t> ý x </a:t>
            </a:r>
            <a:r>
              <a:rPr lang="en-US" baseline="0" dirty="0" err="1" smtClean="0"/>
              <a:t>sẽ</a:t>
            </a:r>
            <a:r>
              <a:rPr lang="en-US" baseline="0" dirty="0" smtClean="0"/>
              <a:t> </a:t>
            </a:r>
            <a:r>
              <a:rPr lang="en-US" baseline="0" dirty="0" err="1" smtClean="0"/>
              <a:t>truyền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cho</a:t>
            </a:r>
            <a:r>
              <a:rPr lang="en-US" baseline="0" dirty="0" smtClean="0"/>
              <a:t> a, </a:t>
            </a:r>
            <a:r>
              <a:rPr lang="en-US" baseline="0" dirty="0" err="1" smtClean="0"/>
              <a:t>và</a:t>
            </a:r>
            <a:r>
              <a:rPr lang="en-US" baseline="0" dirty="0" smtClean="0"/>
              <a:t> y </a:t>
            </a:r>
            <a:r>
              <a:rPr lang="en-US" baseline="0" dirty="0" err="1" smtClean="0"/>
              <a:t>sẽ</a:t>
            </a:r>
            <a:r>
              <a:rPr lang="en-US" baseline="0" dirty="0" smtClean="0"/>
              <a:t> </a:t>
            </a:r>
            <a:r>
              <a:rPr lang="en-US" baseline="0" dirty="0" err="1" smtClean="0"/>
              <a:t>truyền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cho</a:t>
            </a:r>
            <a:r>
              <a:rPr lang="en-US" baseline="0" dirty="0" smtClean="0"/>
              <a:t> b.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in </a:t>
            </a:r>
            <a:r>
              <a:rPr lang="en-US" baseline="0" dirty="0" err="1" smtClean="0"/>
              <a:t>ra</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x </a:t>
            </a:r>
            <a:r>
              <a:rPr lang="en-US" baseline="0" dirty="0" err="1" smtClean="0"/>
              <a:t>và</a:t>
            </a:r>
            <a:r>
              <a:rPr lang="en-US" baseline="0" dirty="0" smtClean="0"/>
              <a:t> y, </a:t>
            </a:r>
            <a:r>
              <a:rPr lang="en-US" baseline="0" dirty="0" err="1" smtClean="0"/>
              <a:t>giá</a:t>
            </a:r>
            <a:r>
              <a:rPr lang="en-US" baseline="0" dirty="0" smtClean="0"/>
              <a:t> </a:t>
            </a:r>
            <a:r>
              <a:rPr lang="en-US" baseline="0" dirty="0" err="1" smtClean="0"/>
              <a:t>trị</a:t>
            </a:r>
            <a:r>
              <a:rPr lang="en-US" baseline="0" dirty="0" smtClean="0"/>
              <a:t> 2 </a:t>
            </a:r>
            <a:r>
              <a:rPr lang="en-US" baseline="0" dirty="0" err="1" smtClean="0"/>
              <a:t>biến</a:t>
            </a:r>
            <a:r>
              <a:rPr lang="en-US" baseline="0" dirty="0" smtClean="0"/>
              <a:t> </a:t>
            </a:r>
            <a:r>
              <a:rPr lang="en-US" baseline="0" dirty="0" err="1" smtClean="0"/>
              <a:t>số</a:t>
            </a:r>
            <a:r>
              <a:rPr lang="en-US" baseline="0" dirty="0" smtClean="0"/>
              <a:t> </a:t>
            </a:r>
            <a:r>
              <a:rPr lang="en-US" baseline="0" dirty="0" err="1" smtClean="0"/>
              <a:t>này</a:t>
            </a:r>
            <a:r>
              <a:rPr lang="en-US" baseline="0" dirty="0" smtClean="0"/>
              <a:t> </a:t>
            </a:r>
            <a:r>
              <a:rPr lang="en-US" baseline="0" dirty="0" err="1" smtClean="0"/>
              <a:t>vẫn</a:t>
            </a:r>
            <a:r>
              <a:rPr lang="en-US" baseline="0" dirty="0" smtClean="0"/>
              <a:t> </a:t>
            </a:r>
            <a:r>
              <a:rPr lang="en-US" baseline="0" dirty="0" err="1" smtClean="0"/>
              <a:t>giữ</a:t>
            </a:r>
            <a:r>
              <a:rPr lang="en-US" baseline="0" dirty="0" smtClean="0"/>
              <a:t> </a:t>
            </a:r>
            <a:r>
              <a:rPr lang="en-US" baseline="0" dirty="0" err="1" smtClean="0"/>
              <a:t>nguyên</a:t>
            </a:r>
            <a:r>
              <a:rPr lang="en-US" baseline="0" dirty="0" smtClean="0"/>
              <a:t> </a:t>
            </a:r>
            <a:r>
              <a:rPr lang="en-US" baseline="0" dirty="0" err="1" smtClean="0"/>
              <a:t>không</a:t>
            </a:r>
            <a:r>
              <a:rPr lang="en-US" baseline="0" dirty="0" smtClean="0"/>
              <a:t> </a:t>
            </a:r>
            <a:r>
              <a:rPr lang="en-US" baseline="0" dirty="0" err="1" smtClean="0"/>
              <a:t>đổi</a:t>
            </a:r>
            <a:r>
              <a:rPr lang="en-US" baseline="0" dirty="0" smtClean="0"/>
              <a:t> </a:t>
            </a:r>
            <a:r>
              <a:rPr lang="en-US" baseline="0" dirty="0" err="1" smtClean="0"/>
              <a:t>là</a:t>
            </a:r>
            <a:r>
              <a:rPr lang="en-US" baseline="0" dirty="0" smtClean="0"/>
              <a:t> 19 </a:t>
            </a:r>
            <a:r>
              <a:rPr lang="en-US" baseline="0" dirty="0" err="1" smtClean="0"/>
              <a:t>và</a:t>
            </a:r>
            <a:r>
              <a:rPr lang="en-US" baseline="0" dirty="0" smtClean="0"/>
              <a:t> 5.</a:t>
            </a:r>
          </a:p>
          <a:p>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truyền</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tham</a:t>
            </a:r>
            <a:r>
              <a:rPr lang="en-US" baseline="0" dirty="0" smtClean="0"/>
              <a:t> </a:t>
            </a:r>
            <a:r>
              <a:rPr lang="en-US" baseline="0" dirty="0" err="1" smtClean="0"/>
              <a:t>trị</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làm</a:t>
            </a:r>
            <a:r>
              <a:rPr lang="en-US" baseline="0" dirty="0" smtClean="0"/>
              <a:t> </a:t>
            </a:r>
            <a:r>
              <a:rPr lang="en-US" baseline="0" dirty="0" err="1" smtClean="0"/>
              <a:t>ảnh</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a:t>
            </a:r>
            <a:r>
              <a:rPr lang="en-US" baseline="0" dirty="0" err="1" smtClean="0"/>
              <a:t>số</a:t>
            </a:r>
            <a:r>
              <a:rPr lang="en-US" baseline="0" dirty="0" smtClean="0"/>
              <a:t>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từ</a:t>
            </a:r>
            <a:r>
              <a:rPr lang="en-US" baseline="0" dirty="0" smtClean="0"/>
              <a:t> </a:t>
            </a:r>
            <a:r>
              <a:rPr lang="en-US" baseline="0" dirty="0" err="1" smtClean="0"/>
              <a:t>bên</a:t>
            </a:r>
            <a:r>
              <a:rPr lang="en-US" baseline="0" dirty="0" smtClean="0"/>
              <a:t> </a:t>
            </a:r>
            <a:r>
              <a:rPr lang="en-US" baseline="0" dirty="0" err="1" smtClean="0"/>
              <a:t>ngoài</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en-US" dirty="0" smtClean="0"/>
              <a:t> </a:t>
            </a:r>
            <a:r>
              <a:rPr lang="vi-VN" dirty="0" smtClean="0"/>
              <a:t>Hiểu và sử dụng </a:t>
            </a:r>
            <a:r>
              <a:rPr lang="en-US" dirty="0" err="1" smtClean="0"/>
              <a:t>hàm</a:t>
            </a:r>
            <a:endParaRPr lang="en-US" dirty="0" smtClean="0"/>
          </a:p>
          <a:p>
            <a:pPr marL="0" marR="0" indent="0" algn="l" defTabSz="914400" rtl="0" eaLnBrk="0" fontAlgn="base" latinLnBrk="0" hangingPunct="0">
              <a:lnSpc>
                <a:spcPct val="100000"/>
              </a:lnSpc>
              <a:spcBef>
                <a:spcPct val="30000"/>
              </a:spcBef>
              <a:spcAft>
                <a:spcPct val="0"/>
              </a:spcAft>
              <a:buClrTx/>
              <a:buSzTx/>
              <a:buFontTx/>
              <a:buChar char="-"/>
              <a:tabLst/>
              <a:defRPr/>
            </a:pP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lớp</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storage classes.</a:t>
            </a:r>
            <a:endParaRPr lang="en-US" dirty="0" smtClean="0"/>
          </a:p>
          <a:p>
            <a:pPr>
              <a:buFontTx/>
              <a:buChar char="-"/>
            </a:pPr>
            <a:r>
              <a:rPr lang="en-US" dirty="0" smtClean="0"/>
              <a:t> </a:t>
            </a:r>
            <a:r>
              <a:rPr lang="en-US" dirty="0" err="1" smtClean="0"/>
              <a:t>Hiểu</a:t>
            </a:r>
            <a:r>
              <a:rPr lang="en-US" baseline="0" dirty="0" smtClean="0"/>
              <a:t> </a:t>
            </a:r>
            <a:r>
              <a:rPr lang="en-US" baseline="0" dirty="0" err="1" smtClean="0"/>
              <a:t>cách</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theo</a:t>
            </a:r>
            <a:r>
              <a:rPr lang="en-US" baseline="0" dirty="0" smtClean="0"/>
              <a:t>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trị</a:t>
            </a:r>
            <a:r>
              <a:rPr lang="en-US" baseline="0" dirty="0" smtClean="0"/>
              <a:t> </a:t>
            </a:r>
            <a:r>
              <a:rPr lang="en-US" baseline="0" dirty="0" err="1" smtClean="0"/>
              <a:t>và</a:t>
            </a:r>
            <a:r>
              <a:rPr lang="en-US" baseline="0" dirty="0" smtClean="0"/>
              <a:t>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chiếu</a:t>
            </a:r>
            <a:endParaRPr lang="en-US" baseline="0" dirty="0" smtClean="0"/>
          </a:p>
          <a:p>
            <a:pPr>
              <a:buFontTx/>
              <a:buChar char="-"/>
            </a:pPr>
            <a:r>
              <a:rPr lang="en-US" baseline="0" dirty="0" smtClean="0"/>
              <a:t> </a:t>
            </a:r>
            <a:r>
              <a:rPr lang="en-US" baseline="0"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 </a:t>
            </a:r>
            <a:r>
              <a:rPr lang="en-US" baseline="0" dirty="0" err="1" smtClean="0"/>
              <a:t>có</a:t>
            </a:r>
            <a:r>
              <a:rPr lang="en-US" baseline="0" dirty="0" smtClean="0"/>
              <a:t> </a:t>
            </a:r>
            <a:r>
              <a:rPr lang="en-US" baseline="0" dirty="0" err="1" smtClean="0"/>
              <a:t>nhiều</a:t>
            </a:r>
            <a:r>
              <a:rPr lang="en-US" baseline="0" dirty="0" smtClean="0"/>
              <a:t> files </a:t>
            </a:r>
            <a:r>
              <a:rPr lang="en-US" baseline="0" dirty="0" err="1" smtClean="0"/>
              <a:t>mã</a:t>
            </a:r>
            <a:r>
              <a:rPr lang="en-US" baseline="0" dirty="0" smtClean="0"/>
              <a:t> </a:t>
            </a:r>
            <a:r>
              <a:rPr lang="en-US" baseline="0" dirty="0" err="1" smtClean="0"/>
              <a:t>nguồn</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cách</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theo</a:t>
            </a:r>
            <a:r>
              <a:rPr lang="en-US" baseline="0" dirty="0" smtClean="0"/>
              <a:t>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trị</a:t>
            </a:r>
            <a:r>
              <a:rPr lang="en-US" baseline="0" dirty="0" smtClean="0"/>
              <a:t>,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hàm</a:t>
            </a:r>
            <a:r>
              <a:rPr lang="en-US" baseline="0" dirty="0" smtClean="0"/>
              <a:t> </a:t>
            </a:r>
            <a:r>
              <a:rPr lang="en-US" baseline="0" dirty="0" err="1" smtClean="0"/>
              <a:t>những</a:t>
            </a:r>
            <a:r>
              <a:rPr lang="en-US" baseline="0" dirty="0" smtClean="0"/>
              <a:t>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dạng</a:t>
            </a:r>
            <a:r>
              <a:rPr lang="en-US" baseline="0" dirty="0" smtClean="0"/>
              <a:t> con </a:t>
            </a:r>
            <a:r>
              <a:rPr lang="en-US" baseline="0" dirty="0" err="1" smtClean="0"/>
              <a:t>trỏ</a:t>
            </a:r>
            <a:r>
              <a:rPr lang="en-US" baseline="0" dirty="0" smtClean="0"/>
              <a:t> </a:t>
            </a:r>
            <a:r>
              <a:rPr lang="en-US" baseline="0" dirty="0" err="1" smtClean="0"/>
              <a:t>hoặc</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a:t>
            </a:r>
          </a:p>
          <a:p>
            <a:r>
              <a:rPr lang="en-US" baseline="0" dirty="0" err="1" smtClean="0"/>
              <a:t>Hàm</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đến</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thực</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do </a:t>
            </a:r>
            <a:r>
              <a:rPr lang="en-US" baseline="0" dirty="0" err="1" smtClean="0"/>
              <a:t>vậy</a:t>
            </a:r>
            <a:r>
              <a:rPr lang="en-US" baseline="0" dirty="0" smtClean="0"/>
              <a:t>, </a:t>
            </a:r>
            <a:r>
              <a:rPr lang="en-US" baseline="0" dirty="0" err="1" smtClean="0"/>
              <a:t>những</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 </a:t>
            </a:r>
            <a:r>
              <a:rPr lang="en-US" baseline="0" dirty="0" err="1" smtClean="0"/>
              <a:t>sẽ</a:t>
            </a:r>
            <a:r>
              <a:rPr lang="en-US" baseline="0" dirty="0" smtClean="0"/>
              <a:t> </a:t>
            </a:r>
            <a:r>
              <a:rPr lang="en-US" baseline="0" dirty="0" err="1" smtClean="0"/>
              <a:t>ảnh</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bên</a:t>
            </a:r>
            <a:r>
              <a:rPr lang="en-US" baseline="0" dirty="0" smtClean="0"/>
              <a:t> </a:t>
            </a:r>
            <a:r>
              <a:rPr lang="en-US" baseline="0" dirty="0" err="1" smtClean="0"/>
              <a:t>ngoài</a:t>
            </a:r>
            <a:r>
              <a:rPr lang="en-US" baseline="0" dirty="0" smtClean="0"/>
              <a:t> </a:t>
            </a:r>
            <a:r>
              <a:rPr lang="en-US" baseline="0" dirty="0" err="1" smtClean="0"/>
              <a:t>lời</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a:t>
            </a:r>
          </a:p>
          <a:p>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vị</a:t>
            </a:r>
            <a:r>
              <a:rPr lang="en-US" baseline="0" dirty="0" smtClean="0"/>
              <a:t> </a:t>
            </a:r>
            <a:r>
              <a:rPr lang="en-US" baseline="0" dirty="0" err="1" smtClean="0"/>
              <a:t>dụ</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Hàm</a:t>
            </a:r>
            <a:r>
              <a:rPr lang="en-US" baseline="0" dirty="0" smtClean="0"/>
              <a:t> swap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này</a:t>
            </a:r>
            <a:r>
              <a:rPr lang="en-US" baseline="0" dirty="0" smtClean="0"/>
              <a: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có</a:t>
            </a:r>
            <a:r>
              <a:rPr lang="en-US" baseline="0" dirty="0" smtClean="0"/>
              <a:t> 2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là</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int</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chuyển</a:t>
            </a:r>
            <a:r>
              <a:rPr lang="en-US" baseline="0" dirty="0" smtClean="0"/>
              <a:t> </a:t>
            </a:r>
            <a:r>
              <a:rPr lang="en-US" baseline="0" dirty="0" err="1" smtClean="0"/>
              <a:t>thành</a:t>
            </a:r>
            <a:r>
              <a:rPr lang="en-US" baseline="0" dirty="0" smtClean="0"/>
              <a:t> 2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là</a:t>
            </a:r>
            <a:r>
              <a:rPr lang="en-US" baseline="0" dirty="0" smtClean="0"/>
              <a:t> con </a:t>
            </a:r>
            <a:r>
              <a:rPr lang="en-US" baseline="0" dirty="0" err="1" smtClean="0"/>
              <a:t>trỏ</a:t>
            </a:r>
            <a:r>
              <a:rPr lang="en-US" baseline="0" dirty="0" smtClean="0"/>
              <a:t> a </a:t>
            </a:r>
            <a:r>
              <a:rPr lang="en-US" baseline="0" dirty="0" err="1" smtClean="0"/>
              <a:t>và</a:t>
            </a:r>
            <a:r>
              <a:rPr lang="en-US" baseline="0" dirty="0" smtClean="0"/>
              <a:t> b.</a:t>
            </a:r>
          </a:p>
          <a:p>
            <a:r>
              <a:rPr lang="en-US" baseline="0" dirty="0" smtClean="0"/>
              <a:t>Trong </a:t>
            </a:r>
            <a:r>
              <a:rPr lang="en-US" baseline="0" dirty="0" err="1" smtClean="0"/>
              <a:t>việc</a:t>
            </a:r>
            <a:r>
              <a:rPr lang="en-US" baseline="0" dirty="0" smtClean="0"/>
              <a:t> </a:t>
            </a:r>
            <a:r>
              <a:rPr lang="en-US" baseline="0" dirty="0" err="1" smtClean="0"/>
              <a:t>đối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2 </a:t>
            </a:r>
            <a:r>
              <a:rPr lang="en-US" baseline="0" dirty="0" err="1" smtClean="0"/>
              <a:t>biến</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là</a:t>
            </a:r>
            <a:r>
              <a:rPr lang="en-US" baseline="0" dirty="0" smtClean="0"/>
              <a:t> </a:t>
            </a:r>
            <a:r>
              <a:rPr lang="en-US" baseline="0" dirty="0" err="1" smtClean="0"/>
              <a:t>đổi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được</a:t>
            </a:r>
            <a:r>
              <a:rPr lang="en-US" baseline="0" dirty="0" smtClean="0"/>
              <a:t> </a:t>
            </a:r>
            <a:r>
              <a:rPr lang="en-US" baseline="0" dirty="0" err="1" smtClean="0"/>
              <a:t>trỏ</a:t>
            </a:r>
            <a:r>
              <a:rPr lang="en-US" baseline="0" dirty="0" smtClean="0"/>
              <a:t> </a:t>
            </a:r>
            <a:r>
              <a:rPr lang="en-US" baseline="0" dirty="0" err="1" smtClean="0"/>
              <a:t>bởi</a:t>
            </a:r>
            <a:r>
              <a:rPr lang="en-US" baseline="0" dirty="0" smtClean="0"/>
              <a:t> 2 con </a:t>
            </a:r>
            <a:r>
              <a:rPr lang="en-US" baseline="0" dirty="0" err="1" smtClean="0"/>
              <a:t>trỏ</a:t>
            </a:r>
            <a:r>
              <a:rPr lang="en-US" baseline="0" dirty="0" smtClean="0"/>
              <a:t> a </a:t>
            </a:r>
            <a:r>
              <a:rPr lang="en-US" baseline="0" dirty="0" err="1" smtClean="0"/>
              <a:t>và</a:t>
            </a:r>
            <a:r>
              <a:rPr lang="en-US" baseline="0" dirty="0" smtClean="0"/>
              <a:t> b, </a:t>
            </a:r>
            <a:r>
              <a:rPr lang="en-US" baseline="0" dirty="0" err="1" smtClean="0"/>
              <a:t>biến</a:t>
            </a:r>
            <a:r>
              <a:rPr lang="en-US" baseline="0" dirty="0" smtClean="0"/>
              <a:t> </a:t>
            </a:r>
            <a:r>
              <a:rPr lang="en-US" baseline="0" dirty="0" err="1" smtClean="0"/>
              <a:t>số</a:t>
            </a:r>
            <a:r>
              <a:rPr lang="en-US" baseline="0" dirty="0" smtClean="0"/>
              <a:t> temp </a:t>
            </a:r>
            <a:r>
              <a:rPr lang="en-US" baseline="0" dirty="0" err="1" smtClean="0"/>
              <a:t>sẽ</a:t>
            </a:r>
            <a:r>
              <a:rPr lang="en-US" baseline="0" dirty="0" smtClean="0"/>
              <a:t> </a:t>
            </a:r>
            <a:r>
              <a:rPr lang="en-US" baseline="0" dirty="0" err="1" smtClean="0"/>
              <a:t>làm</a:t>
            </a:r>
            <a:r>
              <a:rPr lang="en-US" baseline="0" dirty="0" smtClean="0"/>
              <a:t> </a:t>
            </a:r>
            <a:r>
              <a:rPr lang="en-US" baseline="0" dirty="0" err="1" smtClean="0"/>
              <a:t>trung</a:t>
            </a:r>
            <a:r>
              <a:rPr lang="en-US" baseline="0" dirty="0" smtClean="0"/>
              <a:t> </a:t>
            </a:r>
            <a:r>
              <a:rPr lang="en-US" baseline="0" dirty="0" err="1" smtClean="0"/>
              <a:t>gian</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hàm</a:t>
            </a:r>
            <a:r>
              <a:rPr lang="en-US" baseline="0" dirty="0" smtClean="0"/>
              <a:t> swap,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được</a:t>
            </a:r>
            <a:r>
              <a:rPr lang="en-US" baseline="0" dirty="0" smtClean="0"/>
              <a:t> </a:t>
            </a:r>
            <a:r>
              <a:rPr lang="en-US" baseline="0" dirty="0" err="1" smtClean="0"/>
              <a:t>trỏ</a:t>
            </a:r>
            <a:r>
              <a:rPr lang="en-US" baseline="0" dirty="0" smtClean="0"/>
              <a:t> </a:t>
            </a:r>
            <a:r>
              <a:rPr lang="en-US" baseline="0" dirty="0" err="1" smtClean="0"/>
              <a:t>bởi</a:t>
            </a:r>
            <a:r>
              <a:rPr lang="en-US" baseline="0" dirty="0" smtClean="0"/>
              <a:t> con </a:t>
            </a:r>
            <a:r>
              <a:rPr lang="en-US" baseline="0" dirty="0" err="1" smtClean="0"/>
              <a:t>trỏ</a:t>
            </a:r>
            <a:r>
              <a:rPr lang="en-US" baseline="0" dirty="0" smtClean="0"/>
              <a:t> a </a:t>
            </a:r>
            <a:r>
              <a:rPr lang="en-US" baseline="0" dirty="0" err="1" smtClean="0"/>
              <a:t>sẽ</a:t>
            </a:r>
            <a:r>
              <a:rPr lang="en-US" baseline="0" dirty="0" smtClean="0"/>
              <a:t> </a:t>
            </a:r>
            <a:r>
              <a:rPr lang="en-US" baseline="0" dirty="0" err="1" smtClean="0"/>
              <a:t>mang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được</a:t>
            </a:r>
            <a:r>
              <a:rPr lang="en-US" baseline="0" dirty="0" smtClean="0"/>
              <a:t> </a:t>
            </a:r>
            <a:r>
              <a:rPr lang="en-US" baseline="0" dirty="0" err="1" smtClean="0"/>
              <a:t>trỏ</a:t>
            </a:r>
            <a:r>
              <a:rPr lang="en-US" baseline="0" dirty="0" smtClean="0"/>
              <a:t> </a:t>
            </a:r>
            <a:r>
              <a:rPr lang="en-US" baseline="0" dirty="0" err="1" smtClean="0"/>
              <a:t>bởi</a:t>
            </a:r>
            <a:r>
              <a:rPr lang="en-US" baseline="0" dirty="0" smtClean="0"/>
              <a:t> con </a:t>
            </a:r>
            <a:r>
              <a:rPr lang="en-US" baseline="0" dirty="0" err="1" smtClean="0"/>
              <a:t>trỏ</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p>
          <a:p>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in </a:t>
            </a:r>
            <a:r>
              <a:rPr lang="en-US" baseline="0" dirty="0" err="1" smtClean="0"/>
              <a:t>ra</a:t>
            </a:r>
            <a:r>
              <a:rPr lang="en-US" baseline="0" dirty="0" smtClean="0"/>
              <a:t>, x </a:t>
            </a:r>
            <a:r>
              <a:rPr lang="en-US" baseline="0" dirty="0" err="1" smtClean="0"/>
              <a:t>và</a:t>
            </a:r>
            <a:r>
              <a:rPr lang="en-US" baseline="0" dirty="0" smtClean="0"/>
              <a:t> y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vào</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 swap,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hàm</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x </a:t>
            </a:r>
            <a:r>
              <a:rPr lang="en-US" baseline="0" dirty="0" err="1" smtClean="0"/>
              <a:t>và</a:t>
            </a:r>
            <a:r>
              <a:rPr lang="en-US" baseline="0" dirty="0" smtClean="0"/>
              <a:t> y </a:t>
            </a:r>
            <a:r>
              <a:rPr lang="en-US" baseline="0" dirty="0" err="1" smtClean="0"/>
              <a:t>đã</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cho</a:t>
            </a:r>
            <a:r>
              <a:rPr lang="en-US" baseline="0" dirty="0" smtClean="0"/>
              <a:t> </a:t>
            </a:r>
            <a:r>
              <a:rPr lang="en-US" baseline="0" dirty="0" err="1" smtClean="0"/>
              <a:t>nhau</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Khi</a:t>
            </a:r>
            <a:r>
              <a:rPr lang="en-US" dirty="0" smtClean="0"/>
              <a:t> </a:t>
            </a:r>
            <a:r>
              <a:rPr lang="en-US" dirty="0" err="1" smtClean="0"/>
              <a:t>chúng</a:t>
            </a:r>
            <a:r>
              <a:rPr lang="en-US" baseline="0" dirty="0" smtClean="0"/>
              <a:t> </a:t>
            </a:r>
            <a:r>
              <a:rPr lang="en-US" baseline="0" dirty="0" err="1" smtClean="0"/>
              <a:t>ta</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từ</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hàm</a:t>
            </a:r>
            <a:r>
              <a:rPr lang="en-US" baseline="0" dirty="0" smtClean="0"/>
              <a:t> </a:t>
            </a:r>
            <a:r>
              <a:rPr lang="en-US" baseline="0" dirty="0" err="1" smtClean="0"/>
              <a:t>khác</a:t>
            </a:r>
            <a:r>
              <a:rPr lang="en-US" baseline="0" dirty="0" smtClean="0"/>
              <a:t> </a:t>
            </a:r>
            <a:r>
              <a:rPr lang="en-US" baseline="0" dirty="0" err="1" smtClean="0"/>
              <a:t>thì</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lồng</a:t>
            </a:r>
            <a:r>
              <a:rPr lang="en-US" baseline="0" dirty="0" smtClean="0"/>
              <a:t> </a:t>
            </a:r>
            <a:r>
              <a:rPr lang="en-US" baseline="0" dirty="0" err="1" smtClean="0"/>
              <a:t>nhau</a:t>
            </a:r>
            <a:r>
              <a:rPr lang="en-US" baseline="0" dirty="0" smtClean="0"/>
              <a:t>. </a:t>
            </a:r>
            <a:r>
              <a:rPr lang="en-US" baseline="0" dirty="0" err="1" smtClean="0"/>
              <a:t>Đôi</a:t>
            </a:r>
            <a:r>
              <a:rPr lang="en-US" baseline="0" dirty="0" smtClean="0"/>
              <a:t> </a:t>
            </a:r>
            <a:r>
              <a:rPr lang="en-US" baseline="0" dirty="0" err="1" smtClean="0"/>
              <a:t>khi</a:t>
            </a:r>
            <a:r>
              <a:rPr lang="en-US" baseline="0" dirty="0" smtClean="0"/>
              <a:t> </a:t>
            </a: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sẽ</a:t>
            </a:r>
            <a:r>
              <a:rPr lang="en-US" baseline="0" dirty="0" smtClean="0"/>
              <a:t> </a:t>
            </a:r>
            <a:r>
              <a:rPr lang="en-US" baseline="0" dirty="0" err="1" smtClean="0"/>
              <a:t>làm</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hơn</a:t>
            </a:r>
            <a:r>
              <a:rPr lang="en-US" baseline="0" dirty="0" smtClean="0"/>
              <a:t>.</a:t>
            </a:r>
          </a:p>
          <a:p>
            <a:r>
              <a:rPr lang="en-US" baseline="0" dirty="0" err="1" smtClean="0"/>
              <a:t>Ví</a:t>
            </a:r>
            <a:r>
              <a:rPr lang="en-US" baseline="0" dirty="0" smtClean="0"/>
              <a:t> </a:t>
            </a:r>
            <a:r>
              <a:rPr lang="en-US" baseline="0" dirty="0" err="1" smtClean="0"/>
              <a:t>dụ</a:t>
            </a:r>
            <a:r>
              <a:rPr lang="en-US" baseline="0" dirty="0" smtClean="0"/>
              <a:t> </a:t>
            </a:r>
            <a:r>
              <a:rPr lang="en-US" baseline="0" dirty="0" err="1" smtClean="0"/>
              <a:t>hàm</a:t>
            </a:r>
            <a:r>
              <a:rPr lang="en-US" baseline="0" dirty="0" smtClean="0"/>
              <a:t> function1 </a:t>
            </a:r>
            <a:r>
              <a:rPr lang="en-US" baseline="0" dirty="0" err="1" smtClean="0"/>
              <a:t>cần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3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getstr</a:t>
            </a:r>
            <a:r>
              <a:rPr lang="en-US" baseline="0" dirty="0" smtClean="0"/>
              <a:t>() , reverse() </a:t>
            </a:r>
            <a:r>
              <a:rPr lang="en-US" baseline="0" dirty="0" err="1" smtClean="0"/>
              <a:t>và</a:t>
            </a:r>
            <a:r>
              <a:rPr lang="en-US" baseline="0" dirty="0" smtClean="0"/>
              <a:t> </a:t>
            </a:r>
            <a:r>
              <a:rPr lang="en-US" baseline="0" dirty="0" err="1" smtClean="0"/>
              <a:t>cmp</a:t>
            </a:r>
            <a:r>
              <a:rPr lang="en-US" baseline="0" dirty="0" smtClean="0"/>
              <a:t>() , </a:t>
            </a:r>
            <a:r>
              <a:rPr lang="en-US" baseline="0" dirty="0" err="1" smtClean="0"/>
              <a:t>thay</a:t>
            </a:r>
            <a:r>
              <a:rPr lang="en-US" baseline="0" dirty="0" smtClean="0"/>
              <a:t> </a:t>
            </a:r>
            <a:r>
              <a:rPr lang="en-US" baseline="0" dirty="0" err="1" smtClean="0"/>
              <a:t>vì</a:t>
            </a:r>
            <a:r>
              <a:rPr lang="en-US" baseline="0" dirty="0" smtClean="0"/>
              <a:t> 3 </a:t>
            </a:r>
            <a:r>
              <a:rPr lang="en-US" baseline="0" dirty="0" err="1" smtClean="0"/>
              <a:t>lời</a:t>
            </a:r>
            <a:r>
              <a:rPr lang="en-US" baseline="0" dirty="0" smtClean="0"/>
              <a:t> </a:t>
            </a:r>
            <a:r>
              <a:rPr lang="en-US" baseline="0" dirty="0" err="1" smtClean="0"/>
              <a:t>gọi</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 main, 1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gọi</a:t>
            </a:r>
            <a:r>
              <a:rPr lang="en-US" baseline="0" dirty="0" smtClean="0"/>
              <a:t> </a:t>
            </a:r>
            <a:r>
              <a:rPr lang="en-US" baseline="0" dirty="0" err="1" smtClean="0"/>
              <a:t>sẽ</a:t>
            </a:r>
            <a:r>
              <a:rPr lang="en-US" baseline="0" dirty="0" smtClean="0"/>
              <a:t> </a:t>
            </a:r>
            <a:r>
              <a:rPr lang="en-US" baseline="0" dirty="0" err="1" smtClean="0"/>
              <a:t>làm</a:t>
            </a:r>
            <a:r>
              <a:rPr lang="en-US" baseline="0" dirty="0" smtClean="0"/>
              <a:t> </a:t>
            </a:r>
            <a:r>
              <a:rPr lang="en-US" baseline="0" dirty="0" err="1" smtClean="0"/>
              <a:t>cho</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hơn</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External function are recognized through all the files of the program</a:t>
            </a:r>
          </a:p>
          <a:p>
            <a:endParaRPr lang="en-US" dirty="0" smtClean="0"/>
          </a:p>
          <a:p>
            <a:r>
              <a:rPr lang="en-US" dirty="0" smtClean="0"/>
              <a:t>Trong </a:t>
            </a:r>
            <a:r>
              <a:rPr lang="en-US" dirty="0" err="1" smtClean="0"/>
              <a:t>chương</a:t>
            </a:r>
            <a:r>
              <a:rPr lang="en-US" baseline="0" dirty="0" smtClean="0"/>
              <a:t> </a:t>
            </a:r>
            <a:r>
              <a:rPr lang="en-US" baseline="0" dirty="0" err="1" smtClean="0"/>
              <a:t>trình</a:t>
            </a:r>
            <a:r>
              <a:rPr lang="en-US" baseline="0" dirty="0" smtClean="0"/>
              <a:t> C, </a:t>
            </a:r>
            <a:r>
              <a:rPr lang="en-US" baseline="0" dirty="0" err="1" smtClean="0"/>
              <a:t>hàm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static </a:t>
            </a:r>
            <a:r>
              <a:rPr lang="en-US" baseline="0" dirty="0" err="1" smtClean="0"/>
              <a:t>hoặc</a:t>
            </a:r>
            <a:r>
              <a:rPr lang="en-US" baseline="0" dirty="0" smtClean="0"/>
              <a:t> extern.</a:t>
            </a:r>
          </a:p>
          <a:p>
            <a:r>
              <a:rPr lang="en-US" baseline="0" dirty="0" err="1" smtClean="0"/>
              <a:t>Mặc</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C, </a:t>
            </a:r>
            <a:r>
              <a:rPr lang="en-US" baseline="0" dirty="0" err="1" smtClean="0"/>
              <a:t>mọi</a:t>
            </a:r>
            <a:r>
              <a:rPr lang="en-US" baseline="0" dirty="0" smtClean="0"/>
              <a:t> </a:t>
            </a:r>
            <a:r>
              <a:rPr lang="en-US" baseline="0" dirty="0" err="1" smtClean="0"/>
              <a:t>hàm</a:t>
            </a:r>
            <a:r>
              <a:rPr lang="en-US" baseline="0" dirty="0" smtClean="0"/>
              <a:t> </a:t>
            </a:r>
            <a:r>
              <a:rPr lang="en-US" baseline="0" dirty="0" err="1" smtClean="0"/>
              <a:t>đều</a:t>
            </a:r>
            <a:r>
              <a:rPr lang="en-US" baseline="0" dirty="0" smtClean="0"/>
              <a:t> </a:t>
            </a:r>
            <a:r>
              <a:rPr lang="en-US" baseline="0" dirty="0" err="1" smtClean="0"/>
              <a:t>được</a:t>
            </a:r>
            <a:r>
              <a:rPr lang="en-US" baseline="0" dirty="0" smtClean="0"/>
              <a:t> </a:t>
            </a:r>
            <a:r>
              <a:rPr lang="en-US" baseline="0" dirty="0" err="1" smtClean="0"/>
              <a:t>hiểu</a:t>
            </a:r>
            <a:r>
              <a:rPr lang="en-US" baseline="0" dirty="0" smtClean="0"/>
              <a:t> </a:t>
            </a:r>
            <a:r>
              <a:rPr lang="en-US" baseline="0" dirty="0" err="1" smtClean="0"/>
              <a:t>là</a:t>
            </a:r>
            <a:r>
              <a:rPr lang="en-US" baseline="0" dirty="0" smtClean="0"/>
              <a:t> extern, </a:t>
            </a:r>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từ</a:t>
            </a:r>
            <a:r>
              <a:rPr lang="en-US" baseline="0" dirty="0" smtClean="0"/>
              <a:t> </a:t>
            </a:r>
            <a:r>
              <a:rPr lang="en-US" baseline="0" dirty="0" err="1" smtClean="0"/>
              <a:t>những</a:t>
            </a:r>
            <a:r>
              <a:rPr lang="en-US" baseline="0" dirty="0" smtClean="0"/>
              <a:t> file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cùng</a:t>
            </a:r>
            <a:r>
              <a:rPr lang="en-US" baseline="0" dirty="0" smtClean="0"/>
              <a:t> </a:t>
            </a:r>
            <a:r>
              <a:rPr lang="en-US" baseline="0" dirty="0" err="1" smtClean="0"/>
              <a:t>một</a:t>
            </a:r>
            <a:r>
              <a:rPr lang="en-US" baseline="0" dirty="0" smtClean="0"/>
              <a:t> project.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xem</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r>
              <a:rPr lang="en-US" baseline="0" dirty="0" err="1" smtClean="0"/>
              <a:t>Biến</a:t>
            </a:r>
            <a:r>
              <a:rPr lang="en-US" baseline="0" dirty="0" smtClean="0"/>
              <a:t> </a:t>
            </a:r>
            <a:r>
              <a:rPr lang="en-US" baseline="0" dirty="0" err="1" smtClean="0"/>
              <a:t>var</a:t>
            </a:r>
            <a:r>
              <a:rPr lang="en-US" baseline="0" dirty="0" smtClean="0"/>
              <a:t> </a:t>
            </a:r>
            <a:r>
              <a:rPr lang="en-US" baseline="0" dirty="0" err="1" smtClean="0"/>
              <a:t>và</a:t>
            </a:r>
            <a:r>
              <a:rPr lang="en-US" baseline="0" dirty="0" smtClean="0"/>
              <a:t> </a:t>
            </a:r>
            <a:r>
              <a:rPr lang="en-US" baseline="0" dirty="0" err="1" smtClean="0"/>
              <a:t>hàm</a:t>
            </a:r>
            <a:r>
              <a:rPr lang="en-US" baseline="0" dirty="0" smtClean="0"/>
              <a:t> </a:t>
            </a:r>
            <a:r>
              <a:rPr lang="en-US" baseline="0" dirty="0" err="1" smtClean="0"/>
              <a:t>foo</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file </a:t>
            </a:r>
            <a:r>
              <a:rPr lang="en-US" baseline="0" dirty="0" err="1" smtClean="0"/>
              <a:t>khác</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file test1.c, </a:t>
            </a:r>
            <a:r>
              <a:rPr lang="en-US" baseline="0" dirty="0" err="1" smtClean="0"/>
              <a:t>trong</a:t>
            </a:r>
            <a:r>
              <a:rPr lang="en-US" baseline="0" dirty="0" smtClean="0"/>
              <a:t> file </a:t>
            </a:r>
            <a:r>
              <a:rPr lang="en-US" baseline="0" dirty="0" err="1" smtClean="0"/>
              <a:t>chứa</a:t>
            </a:r>
            <a:r>
              <a:rPr lang="en-US" baseline="0" dirty="0" smtClean="0"/>
              <a:t> </a:t>
            </a:r>
            <a:r>
              <a:rPr lang="en-US" baseline="0" dirty="0" err="1" smtClean="0"/>
              <a:t>hàm</a:t>
            </a:r>
            <a:r>
              <a:rPr lang="en-US" baseline="0" dirty="0" smtClean="0"/>
              <a:t> main,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vẫn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biến</a:t>
            </a:r>
            <a:r>
              <a:rPr lang="en-US" baseline="0" dirty="0" smtClean="0"/>
              <a:t> </a:t>
            </a:r>
            <a:r>
              <a:rPr lang="en-US" baseline="0" dirty="0" err="1" smtClean="0"/>
              <a:t>var</a:t>
            </a:r>
            <a:r>
              <a:rPr lang="en-US" baseline="0" dirty="0" smtClean="0"/>
              <a:t> </a:t>
            </a:r>
            <a:r>
              <a:rPr lang="en-US" baseline="0" dirty="0" err="1" smtClean="0"/>
              <a:t>và</a:t>
            </a:r>
            <a:r>
              <a:rPr lang="en-US" baseline="0" dirty="0" smtClean="0"/>
              <a:t> </a:t>
            </a:r>
            <a:r>
              <a:rPr lang="en-US" baseline="0" dirty="0" err="1" smtClean="0"/>
              <a:t>hàm</a:t>
            </a:r>
            <a:r>
              <a:rPr lang="en-US" baseline="0" dirty="0" smtClean="0"/>
              <a:t> </a:t>
            </a:r>
            <a:r>
              <a:rPr lang="en-US" baseline="0" dirty="0" err="1" smtClean="0"/>
              <a:t>foo</a:t>
            </a:r>
            <a:r>
              <a:rPr lang="en-US" baseline="0" dirty="0" smtClean="0"/>
              <a:t> </a:t>
            </a:r>
            <a:r>
              <a:rPr lang="en-US" baseline="0" dirty="0" err="1" smtClean="0"/>
              <a:t>vì</a:t>
            </a:r>
            <a:r>
              <a:rPr lang="en-US" baseline="0" dirty="0" smtClean="0"/>
              <a:t> </a:t>
            </a:r>
            <a:r>
              <a:rPr lang="en-US" baseline="0" dirty="0" err="1" smtClean="0"/>
              <a:t>đã</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là</a:t>
            </a:r>
            <a:r>
              <a:rPr lang="en-US" baseline="0" dirty="0" smtClean="0"/>
              <a:t> extern,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a:t>
            </a:r>
            <a:r>
              <a:rPr lang="en-US" baseline="0" dirty="0" err="1" smtClean="0"/>
              <a:t>và</a:t>
            </a:r>
            <a:r>
              <a:rPr lang="en-US" baseline="0" dirty="0" smtClean="0"/>
              <a:t> </a:t>
            </a:r>
            <a:r>
              <a:rPr lang="en-US" baseline="0" dirty="0" err="1" smtClean="0"/>
              <a:t>thân</a:t>
            </a:r>
            <a:r>
              <a:rPr lang="en-US" baseline="0" dirty="0" smtClean="0"/>
              <a:t> </a:t>
            </a:r>
            <a:r>
              <a:rPr lang="en-US" baseline="0" dirty="0" err="1" smtClean="0"/>
              <a:t>hàm</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foo</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trong</a:t>
            </a:r>
            <a:r>
              <a:rPr lang="en-US" baseline="0" dirty="0" smtClean="0"/>
              <a:t> file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chúng</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a:t>
            </a:r>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hàm</a:t>
            </a:r>
            <a:r>
              <a:rPr lang="en-US" baseline="0" dirty="0" smtClean="0"/>
              <a:t> extern, </a:t>
            </a:r>
            <a:r>
              <a:rPr lang="en-US" baseline="0" dirty="0" err="1" smtClean="0"/>
              <a:t>để</a:t>
            </a:r>
            <a:r>
              <a:rPr lang="en-US" baseline="0" dirty="0" smtClean="0"/>
              <a:t> </a:t>
            </a:r>
            <a:r>
              <a:rPr lang="en-US" baseline="0" dirty="0" err="1" smtClean="0"/>
              <a:t>hạn</a:t>
            </a:r>
            <a:r>
              <a:rPr lang="en-US" baseline="0" dirty="0" smtClean="0"/>
              <a:t> </a:t>
            </a:r>
            <a:r>
              <a:rPr lang="en-US" baseline="0" dirty="0" err="1" smtClean="0"/>
              <a:t>chế</a:t>
            </a:r>
            <a:r>
              <a:rPr lang="en-US" baseline="0" dirty="0" smtClean="0"/>
              <a:t> </a:t>
            </a:r>
            <a:r>
              <a:rPr lang="en-US" baseline="0" dirty="0" err="1" smtClean="0"/>
              <a:t>sự</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vào</a:t>
            </a:r>
            <a:r>
              <a:rPr lang="en-US" baseline="0" dirty="0" smtClean="0"/>
              <a:t> </a:t>
            </a:r>
            <a:r>
              <a:rPr lang="en-US" baseline="0" dirty="0" err="1" smtClean="0"/>
              <a:t>hàm</a:t>
            </a:r>
            <a:r>
              <a:rPr lang="en-US" baseline="0" dirty="0" smtClean="0"/>
              <a:t> extern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 </a:t>
            </a:r>
            <a:r>
              <a:rPr lang="en-US" baseline="0" dirty="0" err="1" smtClean="0"/>
              <a:t>có</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hàm</a:t>
            </a:r>
            <a:r>
              <a:rPr lang="en-US" baseline="0" dirty="0" smtClean="0"/>
              <a:t> </a:t>
            </a:r>
            <a:r>
              <a:rPr lang="en-US" baseline="0" dirty="0" err="1" smtClean="0"/>
              <a:t>trùng</a:t>
            </a:r>
            <a:r>
              <a:rPr lang="en-US" baseline="0" dirty="0" smtClean="0"/>
              <a:t> </a:t>
            </a:r>
            <a:r>
              <a:rPr lang="en-US" baseline="0" dirty="0" err="1" smtClean="0"/>
              <a:t>tên</a:t>
            </a:r>
            <a:r>
              <a:rPr lang="en-US" baseline="0" dirty="0" smtClean="0"/>
              <a:t>, </a:t>
            </a:r>
            <a:r>
              <a:rPr lang="en-US" baseline="0" dirty="0" err="1" smtClean="0"/>
              <a:t>thì</a:t>
            </a:r>
            <a:r>
              <a:rPr lang="en-US" baseline="0" dirty="0" smtClean="0"/>
              <a:t> </a:t>
            </a:r>
            <a:r>
              <a:rPr lang="en-US" baseline="0" dirty="0" err="1" smtClean="0"/>
              <a:t>hàm</a:t>
            </a:r>
            <a:r>
              <a:rPr lang="en-US" baseline="0" dirty="0" smtClean="0"/>
              <a:t> </a:t>
            </a:r>
            <a:r>
              <a:rPr lang="en-US" baseline="0" dirty="0" err="1" smtClean="0"/>
              <a:t>nên</a:t>
            </a:r>
            <a:r>
              <a:rPr lang="en-US" baseline="0" dirty="0" smtClean="0"/>
              <a:t> </a:t>
            </a:r>
            <a:r>
              <a:rPr lang="en-US" baseline="0" dirty="0" err="1" smtClean="0"/>
              <a:t>chuyển</a:t>
            </a:r>
            <a:r>
              <a:rPr lang="en-US" baseline="0" dirty="0" smtClean="0"/>
              <a:t> </a:t>
            </a:r>
            <a:r>
              <a:rPr lang="en-US" baseline="0" dirty="0" err="1" smtClean="0"/>
              <a:t>thành</a:t>
            </a:r>
            <a:r>
              <a:rPr lang="en-US" baseline="0" dirty="0" smtClean="0"/>
              <a:t> </a:t>
            </a:r>
            <a:r>
              <a:rPr lang="en-US" baseline="0" dirty="0" err="1" smtClean="0"/>
              <a:t>dạng</a:t>
            </a:r>
            <a:r>
              <a:rPr lang="en-US" baseline="0" dirty="0" smtClean="0"/>
              <a:t> static.</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một</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static </a:t>
            </a:r>
            <a:r>
              <a:rPr lang="en-US" baseline="0" dirty="0" err="1" smtClean="0"/>
              <a:t>như</a:t>
            </a:r>
            <a:r>
              <a:rPr lang="en-US" baseline="0" dirty="0" smtClean="0"/>
              <a:t> </a:t>
            </a:r>
            <a:r>
              <a:rPr lang="en-US" baseline="0" dirty="0" err="1" smtClean="0"/>
              <a:t>sau</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ban </a:t>
            </a:r>
            <a:r>
              <a:rPr lang="en-US" baseline="0" dirty="0" err="1" smtClean="0"/>
              <a:t>đầu</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 main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func</a:t>
            </a:r>
            <a:r>
              <a:rPr lang="en-US" baseline="0" dirty="0" smtClean="0"/>
              <a:t>(), </a:t>
            </a:r>
            <a:r>
              <a:rPr lang="en-US" baseline="0" dirty="0" err="1" smtClean="0"/>
              <a:t>hàm</a:t>
            </a:r>
            <a:r>
              <a:rPr lang="en-US" baseline="0" dirty="0" smtClean="0"/>
              <a:t> </a:t>
            </a:r>
            <a:r>
              <a:rPr lang="en-US" baseline="0" dirty="0" err="1" smtClean="0"/>
              <a:t>func</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báo</a:t>
            </a:r>
            <a:r>
              <a:rPr lang="en-US" baseline="0" dirty="0" smtClean="0"/>
              <a:t> prototype </a:t>
            </a:r>
            <a:r>
              <a:rPr lang="en-US" baseline="0" dirty="0" err="1" smtClean="0"/>
              <a:t>là</a:t>
            </a:r>
            <a:r>
              <a:rPr lang="en-US" baseline="0" dirty="0" smtClean="0"/>
              <a:t> void </a:t>
            </a:r>
            <a:r>
              <a:rPr lang="en-US" baseline="0" dirty="0" err="1" smtClean="0"/>
              <a:t>func</a:t>
            </a:r>
            <a:r>
              <a:rPr lang="en-US" baseline="0" dirty="0" smtClean="0"/>
              <a:t>() . </a:t>
            </a:r>
            <a:r>
              <a:rPr lang="en-US" baseline="0" dirty="0" err="1" smtClean="0"/>
              <a:t>Hàm</a:t>
            </a:r>
            <a:r>
              <a:rPr lang="en-US" baseline="0" dirty="0" smtClean="0"/>
              <a:t> </a:t>
            </a:r>
            <a:r>
              <a:rPr lang="en-US" baseline="0" dirty="0" err="1" smtClean="0"/>
              <a:t>func</a:t>
            </a:r>
            <a:r>
              <a:rPr lang="en-US" baseline="0" dirty="0" smtClean="0"/>
              <a:t>() </a:t>
            </a:r>
            <a:r>
              <a:rPr lang="en-US" baseline="0" dirty="0" err="1" smtClean="0"/>
              <a:t>được</a:t>
            </a:r>
            <a:r>
              <a:rPr lang="en-US" baseline="0" dirty="0" smtClean="0"/>
              <a:t> </a:t>
            </a:r>
            <a:r>
              <a:rPr lang="en-US" baseline="0" dirty="0" err="1" smtClean="0"/>
              <a:t>viết</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file </a:t>
            </a:r>
            <a:r>
              <a:rPr lang="en-US" baseline="0" dirty="0" err="1" smtClean="0"/>
              <a:t>khác</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file </a:t>
            </a:r>
            <a:r>
              <a:rPr lang="en-US" baseline="0" dirty="0" err="1" smtClean="0"/>
              <a:t>static.c</a:t>
            </a:r>
            <a:r>
              <a:rPr lang="en-US" baseline="0" dirty="0" smtClean="0"/>
              <a:t> , </a:t>
            </a:r>
            <a:r>
              <a:rPr lang="en-US" baseline="0" dirty="0" err="1" smtClean="0"/>
              <a:t>trong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hàm</a:t>
            </a:r>
            <a:r>
              <a:rPr lang="en-US" baseline="0" dirty="0" smtClean="0"/>
              <a:t> </a:t>
            </a:r>
            <a:r>
              <a:rPr lang="en-US" baseline="0" dirty="0" err="1" smtClean="0"/>
              <a:t>func</a:t>
            </a:r>
            <a:r>
              <a:rPr lang="en-US" baseline="0" dirty="0" smtClean="0"/>
              <a:t>() </a:t>
            </a:r>
            <a:r>
              <a:rPr lang="en-US" baseline="0" dirty="0" err="1" smtClean="0"/>
              <a:t>sẽ</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 ,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ở </a:t>
            </a:r>
            <a:r>
              <a:rPr lang="en-US" baseline="0" dirty="0" err="1" smtClean="0"/>
              <a:t>trong</a:t>
            </a:r>
            <a:r>
              <a:rPr lang="en-US" baseline="0" dirty="0" smtClean="0"/>
              <a:t> file </a:t>
            </a:r>
            <a:r>
              <a:rPr lang="en-US" baseline="0" dirty="0" err="1" smtClean="0"/>
              <a:t>có</a:t>
            </a:r>
            <a:r>
              <a:rPr lang="en-US" baseline="0" dirty="0" smtClean="0"/>
              <a:t> </a:t>
            </a:r>
            <a:r>
              <a:rPr lang="en-US" baseline="0" dirty="0" err="1" smtClean="0"/>
              <a:t>chứa</a:t>
            </a:r>
            <a:r>
              <a:rPr lang="en-US" baseline="0" dirty="0" smtClean="0"/>
              <a:t> </a:t>
            </a:r>
            <a:r>
              <a:rPr lang="en-US" baseline="0" dirty="0" err="1" smtClean="0"/>
              <a:t>hàm</a:t>
            </a:r>
            <a:r>
              <a:rPr lang="en-US" baseline="0" dirty="0" smtClean="0"/>
              <a:t> main() ,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viết</a:t>
            </a:r>
            <a:r>
              <a:rPr lang="en-US" baseline="0" dirty="0" smtClean="0"/>
              <a:t> </a:t>
            </a:r>
            <a:r>
              <a:rPr lang="en-US" baseline="0" dirty="0" err="1" smtClean="0"/>
              <a:t>thân</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Những</a:t>
            </a:r>
            <a:r>
              <a:rPr lang="en-US" baseline="0" dirty="0" smtClean="0"/>
              <a:t> file </a:t>
            </a:r>
            <a:r>
              <a:rPr lang="en-US" baseline="0" dirty="0" err="1" smtClean="0"/>
              <a:t>mã</a:t>
            </a:r>
            <a:r>
              <a:rPr lang="en-US" baseline="0" dirty="0" smtClean="0"/>
              <a:t> </a:t>
            </a:r>
            <a:r>
              <a:rPr lang="en-US" baseline="0" dirty="0" err="1" smtClean="0"/>
              <a:t>nguồn</a:t>
            </a:r>
            <a:r>
              <a:rPr lang="en-US" baseline="0" dirty="0" smtClean="0"/>
              <a:t> .c </a:t>
            </a:r>
            <a:r>
              <a:rPr lang="en-US" baseline="0" dirty="0" err="1" smtClean="0"/>
              <a:t>sẽ</a:t>
            </a:r>
            <a:r>
              <a:rPr lang="en-US" baseline="0" dirty="0" smtClean="0"/>
              <a:t> </a:t>
            </a:r>
            <a:r>
              <a:rPr lang="en-US" baseline="0" dirty="0" err="1" smtClean="0"/>
              <a:t>liên</a:t>
            </a:r>
            <a:r>
              <a:rPr lang="en-US" baseline="0" dirty="0" smtClean="0"/>
              <a:t> </a:t>
            </a:r>
            <a:r>
              <a:rPr lang="en-US" baseline="0" dirty="0" err="1" smtClean="0"/>
              <a:t>kết</a:t>
            </a:r>
            <a:r>
              <a:rPr lang="en-US" baseline="0" dirty="0" smtClean="0"/>
              <a:t> </a:t>
            </a:r>
            <a:r>
              <a:rPr lang="en-US" baseline="0" dirty="0" err="1" smtClean="0"/>
              <a:t>và</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ở </a:t>
            </a:r>
            <a:r>
              <a:rPr lang="en-US" baseline="0" dirty="0" err="1" smtClean="0"/>
              <a:t>bên</a:t>
            </a:r>
            <a:r>
              <a:rPr lang="en-US" baseline="0" dirty="0" smtClean="0"/>
              <a:t> </a:t>
            </a:r>
            <a:r>
              <a:rPr lang="en-US" baseline="0" dirty="0" err="1" smtClean="0"/>
              <a:t>trong</a:t>
            </a:r>
            <a:r>
              <a:rPr lang="en-US" baseline="0" dirty="0" smtClean="0"/>
              <a:t> file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static.c</a:t>
            </a:r>
            <a:r>
              <a:rPr lang="en-US" baseline="0" dirty="0" smtClean="0"/>
              <a:t> </a:t>
            </a:r>
            <a:r>
              <a:rPr lang="en-US" baseline="0" dirty="0" err="1" smtClean="0"/>
              <a:t>sẽ</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trong</a:t>
            </a:r>
            <a:r>
              <a:rPr lang="en-US" baseline="0" dirty="0" smtClean="0"/>
              <a:t> file </a:t>
            </a:r>
            <a:r>
              <a:rPr lang="en-US" baseline="0" dirty="0" err="1" smtClean="0"/>
              <a:t>chứa</a:t>
            </a:r>
            <a:r>
              <a:rPr lang="en-US" baseline="0" dirty="0" smtClean="0"/>
              <a:t> </a:t>
            </a:r>
            <a:r>
              <a:rPr lang="en-US" baseline="0" dirty="0" err="1" smtClean="0"/>
              <a:t>hàm</a:t>
            </a:r>
            <a:r>
              <a:rPr lang="en-US" baseline="0" dirty="0" smtClean="0"/>
              <a:t> main </a:t>
            </a:r>
            <a:r>
              <a:rPr lang="en-US" baseline="0" dirty="0" err="1" smtClean="0"/>
              <a:t>chấm</a:t>
            </a:r>
            <a:r>
              <a:rPr lang="en-US" baseline="0" dirty="0" smtClean="0"/>
              <a:t> C.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 </a:t>
            </a:r>
            <a:r>
              <a:rPr lang="en-US" baseline="0" dirty="0" err="1" smtClean="0"/>
              <a:t>lưu</a:t>
            </a:r>
            <a:r>
              <a:rPr lang="en-US" baseline="0" dirty="0" smtClean="0"/>
              <a:t> ý </a:t>
            </a:r>
            <a:r>
              <a:rPr lang="en-US" baseline="0" dirty="0" err="1" smtClean="0"/>
              <a:t>rằng</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từ</a:t>
            </a:r>
            <a:r>
              <a:rPr lang="en-US" baseline="0" dirty="0" smtClean="0"/>
              <a:t> </a:t>
            </a:r>
            <a:r>
              <a:rPr lang="en-US" baseline="0" dirty="0" err="1" smtClean="0"/>
              <a:t>bên</a:t>
            </a:r>
            <a:r>
              <a:rPr lang="en-US" baseline="0" dirty="0" smtClean="0"/>
              <a:t> </a:t>
            </a:r>
            <a:r>
              <a:rPr lang="en-US" baseline="0" dirty="0" err="1" smtClean="0"/>
              <a:t>phía</a:t>
            </a:r>
            <a:r>
              <a:rPr lang="en-US" baseline="0" dirty="0" smtClean="0"/>
              <a:t> file </a:t>
            </a:r>
            <a:r>
              <a:rPr lang="en-US" baseline="0" dirty="0" err="1" smtClean="0"/>
              <a:t>static.c</a:t>
            </a:r>
            <a:r>
              <a:rPr lang="en-US" baseline="0" dirty="0" smtClean="0"/>
              <a:t> .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gọi</a:t>
            </a:r>
            <a:r>
              <a:rPr lang="en-US" baseline="0" dirty="0" smtClean="0"/>
              <a:t> </a:t>
            </a:r>
            <a:r>
              <a:rPr lang="en-US" baseline="0" dirty="0" err="1" smtClean="0"/>
              <a:t>được</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nếu</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 </a:t>
            </a:r>
            <a:r>
              <a:rPr lang="en-US" baseline="0" dirty="0" err="1" smtClean="0"/>
              <a:t>cũng</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phía</a:t>
            </a:r>
            <a:r>
              <a:rPr lang="en-US" baseline="0" dirty="0" smtClean="0"/>
              <a:t> </a:t>
            </a:r>
            <a:r>
              <a:rPr lang="en-US" baseline="0" dirty="0" err="1" smtClean="0"/>
              <a:t>bên</a:t>
            </a:r>
            <a:r>
              <a:rPr lang="en-US" baseline="0" dirty="0" smtClean="0"/>
              <a:t> file </a:t>
            </a:r>
            <a:r>
              <a:rPr lang="en-US" baseline="0" dirty="0" err="1" smtClean="0"/>
              <a:t>static.c</a:t>
            </a:r>
            <a:r>
              <a:rPr lang="en-US" baseline="0" dirty="0" smtClean="0"/>
              <a:t> , </a:t>
            </a:r>
            <a:r>
              <a:rPr lang="en-US" baseline="0" dirty="0" err="1" smtClean="0"/>
              <a:t>đây</a:t>
            </a:r>
            <a:r>
              <a:rPr lang="en-US" baseline="0" dirty="0" smtClean="0"/>
              <a:t> </a:t>
            </a:r>
            <a:r>
              <a:rPr lang="en-US" baseline="0" dirty="0" err="1" smtClean="0"/>
              <a:t>là</a:t>
            </a:r>
            <a:r>
              <a:rPr lang="en-US" baseline="0" dirty="0" smtClean="0"/>
              <a:t> file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hàm</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xung</a:t>
            </a:r>
            <a:r>
              <a:rPr lang="en-US" baseline="0" dirty="0" smtClean="0"/>
              <a:t> </a:t>
            </a:r>
            <a:r>
              <a:rPr lang="en-US" baseline="0" dirty="0" err="1" smtClean="0"/>
              <a:t>đột</a:t>
            </a:r>
            <a:r>
              <a:rPr lang="en-US" baseline="0" dirty="0" smtClean="0"/>
              <a:t> </a:t>
            </a:r>
            <a:r>
              <a:rPr lang="en-US" baseline="0" dirty="0" err="1" smtClean="0"/>
              <a:t>giữa</a:t>
            </a:r>
            <a:r>
              <a:rPr lang="en-US" baseline="0" dirty="0" smtClean="0"/>
              <a:t> 2 </a:t>
            </a:r>
            <a:r>
              <a:rPr lang="en-US" baseline="0" dirty="0" err="1" smtClean="0"/>
              <a:t>phần</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lỗi</a:t>
            </a:r>
            <a:r>
              <a:rPr lang="en-US" baseline="0" dirty="0" smtClean="0"/>
              <a:t>, </a:t>
            </a:r>
            <a:r>
              <a:rPr lang="en-US" baseline="0" dirty="0" err="1" smtClean="0"/>
              <a:t>bởi</a:t>
            </a:r>
            <a:r>
              <a:rPr lang="en-US" baseline="0" dirty="0" smtClean="0"/>
              <a:t> </a:t>
            </a:r>
            <a:r>
              <a:rPr lang="en-US" baseline="0" dirty="0" err="1" smtClean="0"/>
              <a:t>vì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2 </a:t>
            </a:r>
            <a:r>
              <a:rPr lang="en-US" baseline="0" dirty="0" err="1" smtClean="0"/>
              <a:t>hàm</a:t>
            </a:r>
            <a:r>
              <a:rPr lang="en-US" baseline="0" dirty="0" smtClean="0"/>
              <a:t> </a:t>
            </a:r>
            <a:r>
              <a:rPr lang="en-US" baseline="0" dirty="0" err="1" smtClean="0"/>
              <a:t>funcNew</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Để</a:t>
            </a:r>
            <a:r>
              <a:rPr lang="en-US" baseline="0" dirty="0" smtClean="0"/>
              <a:t> </a:t>
            </a:r>
            <a:r>
              <a:rPr lang="en-US" baseline="0" dirty="0" err="1" smtClean="0"/>
              <a:t>tránh</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này</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dạng</a:t>
            </a:r>
            <a:r>
              <a:rPr lang="en-US" baseline="0" dirty="0" smtClean="0"/>
              <a:t> </a:t>
            </a:r>
            <a:r>
              <a:rPr lang="en-US" baseline="0" dirty="0" err="1" smtClean="0"/>
              <a:t>hàm</a:t>
            </a:r>
            <a:r>
              <a:rPr lang="en-US" baseline="0" dirty="0" smtClean="0"/>
              <a:t> static, </a:t>
            </a:r>
            <a:r>
              <a:rPr lang="en-US" baseline="0" dirty="0" err="1" smtClean="0"/>
              <a:t>dạng</a:t>
            </a:r>
            <a:r>
              <a:rPr lang="en-US" baseline="0" dirty="0" smtClean="0"/>
              <a:t> </a:t>
            </a:r>
            <a:r>
              <a:rPr lang="en-US" baseline="0" dirty="0" err="1" smtClean="0"/>
              <a:t>hàm</a:t>
            </a:r>
            <a:r>
              <a:rPr lang="en-US" baseline="0" dirty="0" smtClean="0"/>
              <a:t> static </a:t>
            </a:r>
            <a:r>
              <a:rPr lang="en-US" baseline="0" dirty="0" err="1" smtClean="0"/>
              <a:t>có</a:t>
            </a:r>
            <a:r>
              <a:rPr lang="en-US" baseline="0" dirty="0" smtClean="0"/>
              <a:t> ý </a:t>
            </a:r>
            <a:r>
              <a:rPr lang="en-US" baseline="0" dirty="0" err="1" smtClean="0"/>
              <a:t>nghĩa</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hàm</a:t>
            </a:r>
            <a:r>
              <a:rPr lang="en-US" baseline="0" dirty="0" smtClean="0"/>
              <a:t> </a:t>
            </a:r>
            <a:r>
              <a:rPr lang="en-US" baseline="0" dirty="0" err="1" smtClean="0"/>
              <a:t>chính</a:t>
            </a:r>
            <a:r>
              <a:rPr lang="en-US" baseline="0" dirty="0" smtClean="0"/>
              <a:t> </a:t>
            </a:r>
            <a:r>
              <a:rPr lang="en-US" baseline="0" dirty="0" err="1" smtClean="0"/>
              <a:t>trong</a:t>
            </a:r>
            <a:r>
              <a:rPr lang="en-US" baseline="0" dirty="0" smtClean="0"/>
              <a:t> file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trong</a:t>
            </a:r>
            <a:r>
              <a:rPr lang="en-US" baseline="0" dirty="0" smtClean="0"/>
              <a:t> file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khác</a:t>
            </a:r>
            <a:r>
              <a:rPr lang="en-US" baseline="0" dirty="0" smtClean="0"/>
              <a:t> . ở </a:t>
            </a:r>
            <a:r>
              <a:rPr lang="en-US" baseline="0" dirty="0" err="1" smtClean="0"/>
              <a:t>đây</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hàm</a:t>
            </a:r>
            <a:r>
              <a:rPr lang="en-US" baseline="0" dirty="0" smtClean="0"/>
              <a:t> static </a:t>
            </a:r>
            <a:r>
              <a:rPr lang="en-US" baseline="0" dirty="0" err="1" smtClean="0"/>
              <a:t>trong</a:t>
            </a:r>
            <a:r>
              <a:rPr lang="en-US" baseline="0" dirty="0" smtClean="0"/>
              <a:t> file </a:t>
            </a:r>
            <a:r>
              <a:rPr lang="en-US" baseline="0" dirty="0" err="1" smtClean="0"/>
              <a:t>static.c</a:t>
            </a:r>
            <a:r>
              <a:rPr lang="en-US" baseline="0" dirty="0" smtClean="0"/>
              <a:t> , </a:t>
            </a:r>
            <a:r>
              <a:rPr lang="en-US" baseline="0" dirty="0" err="1" smtClean="0"/>
              <a:t>và</a:t>
            </a:r>
            <a:r>
              <a:rPr lang="en-US" baseline="0" dirty="0" smtClean="0"/>
              <a:t> </a:t>
            </a:r>
            <a:r>
              <a:rPr lang="en-US" baseline="0" dirty="0" err="1" smtClean="0"/>
              <a:t>khi</a:t>
            </a:r>
            <a:r>
              <a:rPr lang="en-US" baseline="0" dirty="0" smtClean="0"/>
              <a:t> </a:t>
            </a:r>
            <a:r>
              <a:rPr lang="en-US" baseline="0" dirty="0" err="1" smtClean="0"/>
              <a:t>hàm</a:t>
            </a:r>
            <a:r>
              <a:rPr lang="en-US" baseline="0" dirty="0" smtClean="0"/>
              <a:t> </a:t>
            </a:r>
            <a:r>
              <a:rPr lang="en-US" baseline="0" dirty="0" err="1" smtClean="0"/>
              <a:t>func</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 </a:t>
            </a:r>
            <a:r>
              <a:rPr lang="en-US" baseline="0" dirty="0" err="1" smtClean="0"/>
              <a:t>thì</a:t>
            </a:r>
            <a:r>
              <a:rPr lang="en-US" baseline="0" dirty="0" smtClean="0"/>
              <a:t> </a:t>
            </a:r>
            <a:r>
              <a:rPr lang="en-US" baseline="0" dirty="0" err="1" smtClean="0"/>
              <a:t>nó</a:t>
            </a:r>
            <a:r>
              <a:rPr lang="en-US" baseline="0" dirty="0" smtClean="0"/>
              <a:t> </a:t>
            </a:r>
            <a:r>
              <a:rPr lang="en-US" baseline="0" dirty="0" err="1" smtClean="0"/>
              <a:t>sẽ</a:t>
            </a:r>
            <a:r>
              <a:rPr lang="en-US" baseline="0" dirty="0" smtClean="0"/>
              <a:t> </a:t>
            </a:r>
            <a:r>
              <a:rPr lang="en-US" baseline="0" dirty="0" err="1" smtClean="0"/>
              <a:t>gọi</a:t>
            </a:r>
            <a:r>
              <a:rPr lang="en-US" baseline="0" dirty="0" smtClean="0"/>
              <a:t> </a:t>
            </a:r>
            <a:r>
              <a:rPr lang="en-US" baseline="0" dirty="0" err="1" smtClean="0"/>
              <a:t>đến</a:t>
            </a:r>
            <a:r>
              <a:rPr lang="en-US" baseline="0" dirty="0" smtClean="0"/>
              <a:t> </a:t>
            </a:r>
            <a:r>
              <a:rPr lang="en-US" baseline="0" dirty="0" err="1" smtClean="0"/>
              <a:t>hàm</a:t>
            </a:r>
            <a:r>
              <a:rPr lang="en-US" baseline="0" dirty="0" smtClean="0"/>
              <a:t> static </a:t>
            </a:r>
            <a:r>
              <a:rPr lang="en-US" baseline="0" dirty="0" err="1" smtClean="0"/>
              <a:t>func</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lại</a:t>
            </a:r>
            <a:r>
              <a:rPr lang="en-US" baseline="0" dirty="0" smtClean="0"/>
              <a:t>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đã</a:t>
            </a:r>
            <a:r>
              <a:rPr lang="en-US" baseline="0" dirty="0" smtClean="0"/>
              <a:t> </a:t>
            </a:r>
            <a:r>
              <a:rPr lang="en-US" baseline="0" dirty="0" err="1" smtClean="0"/>
              <a:t>gọi</a:t>
            </a:r>
            <a:r>
              <a:rPr lang="en-US" baseline="0" dirty="0" smtClean="0"/>
              <a:t> </a:t>
            </a:r>
            <a:r>
              <a:rPr lang="en-US" baseline="0" dirty="0" err="1" smtClean="0"/>
              <a:t>được</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 </a:t>
            </a:r>
            <a:r>
              <a:rPr lang="en-US" baseline="0" dirty="0" err="1" smtClean="0"/>
              <a:t>Lưu</a:t>
            </a:r>
            <a:r>
              <a:rPr lang="en-US" baseline="0" dirty="0" smtClean="0"/>
              <a:t> ý ở </a:t>
            </a:r>
            <a:r>
              <a:rPr lang="en-US" baseline="0" dirty="0" err="1" smtClean="0"/>
              <a:t>đây</a:t>
            </a:r>
            <a:r>
              <a:rPr lang="en-US" baseline="0" dirty="0" smtClean="0"/>
              <a:t> </a:t>
            </a:r>
            <a:r>
              <a:rPr lang="en-US" baseline="0" dirty="0" err="1" smtClean="0"/>
              <a:t>hàm</a:t>
            </a:r>
            <a:r>
              <a:rPr lang="en-US" baseline="0" dirty="0" smtClean="0"/>
              <a:t> </a:t>
            </a:r>
            <a:r>
              <a:rPr lang="en-US" baseline="0" dirty="0" err="1" smtClean="0"/>
              <a:t>funcNew</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static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trong</a:t>
            </a:r>
            <a:r>
              <a:rPr lang="en-US" baseline="0" dirty="0" smtClean="0"/>
              <a:t> file </a:t>
            </a:r>
            <a:r>
              <a:rPr lang="en-US" baseline="0" dirty="0" err="1" smtClean="0"/>
              <a:t>static.c</a:t>
            </a:r>
            <a:r>
              <a:rPr lang="en-US" baseline="0" dirty="0" smtClean="0"/>
              <a:t> . </a:t>
            </a:r>
            <a:r>
              <a:rPr lang="en-US" baseline="0" dirty="0" err="1" smtClean="0"/>
              <a:t>Đê</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chắc</a:t>
            </a:r>
            <a:r>
              <a:rPr lang="en-US" baseline="0" dirty="0" smtClean="0"/>
              <a:t> </a:t>
            </a:r>
            <a:r>
              <a:rPr lang="en-US" baseline="0" dirty="0" err="1" smtClean="0"/>
              <a:t>chắn</a:t>
            </a:r>
            <a:r>
              <a:rPr lang="en-US" baseline="0" dirty="0" smtClean="0"/>
              <a:t>, </a:t>
            </a:r>
            <a:r>
              <a:rPr lang="en-US" baseline="0" dirty="0" err="1" smtClean="0"/>
              <a:t>tôi</a:t>
            </a:r>
            <a:r>
              <a:rPr lang="en-US" baseline="0" dirty="0" smtClean="0"/>
              <a:t> </a:t>
            </a:r>
            <a:r>
              <a:rPr lang="en-US" baseline="0" dirty="0" err="1" smtClean="0"/>
              <a:t>thêm</a:t>
            </a:r>
            <a:r>
              <a:rPr lang="en-US" baseline="0" dirty="0" smtClean="0"/>
              <a:t>, </a:t>
            </a:r>
            <a:r>
              <a:rPr lang="en-US" baseline="0" dirty="0" err="1" smtClean="0"/>
              <a:t>một</a:t>
            </a:r>
            <a:r>
              <a:rPr lang="en-US" baseline="0" dirty="0" smtClean="0"/>
              <a:t> </a:t>
            </a:r>
            <a:r>
              <a:rPr lang="en-US" baseline="0" dirty="0" err="1" smtClean="0"/>
              <a:t>từ</a:t>
            </a:r>
            <a:r>
              <a:rPr lang="en-US" baseline="0" dirty="0" smtClean="0"/>
              <a:t> </a:t>
            </a:r>
            <a:r>
              <a:rPr lang="en-US" baseline="0" dirty="0" err="1" smtClean="0"/>
              <a:t>khóa</a:t>
            </a:r>
            <a:r>
              <a:rPr lang="en-US" baseline="0" dirty="0" smtClean="0"/>
              <a:t> static ở </a:t>
            </a:r>
            <a:r>
              <a:rPr lang="en-US" baseline="0" dirty="0" err="1" smtClean="0"/>
              <a:t>trong</a:t>
            </a:r>
            <a:r>
              <a:rPr lang="en-US" baseline="0" dirty="0" smtClean="0"/>
              <a:t> </a:t>
            </a:r>
            <a:r>
              <a:rPr lang="en-US" baseline="0" dirty="0" err="1" smtClean="0"/>
              <a:t>nội</a:t>
            </a:r>
            <a:r>
              <a:rPr lang="en-US" baseline="0" dirty="0" smtClean="0"/>
              <a:t> dung </a:t>
            </a:r>
            <a:r>
              <a:rPr lang="en-US" baseline="0" dirty="0" err="1" smtClean="0"/>
              <a:t>của</a:t>
            </a:r>
            <a:r>
              <a:rPr lang="en-US" baseline="0" dirty="0" smtClean="0"/>
              <a:t> </a:t>
            </a:r>
            <a:r>
              <a:rPr lang="en-US" baseline="0" dirty="0" err="1" smtClean="0"/>
              <a:t>hàm</a:t>
            </a:r>
            <a:r>
              <a:rPr lang="en-US" baseline="0" dirty="0" smtClean="0"/>
              <a:t> in </a:t>
            </a:r>
            <a:r>
              <a:rPr lang="en-US" baseline="0" dirty="0" err="1" smtClean="0"/>
              <a:t>ra</a:t>
            </a:r>
            <a:r>
              <a:rPr lang="en-US" baseline="0" dirty="0" smtClean="0"/>
              <a:t> </a:t>
            </a:r>
            <a:r>
              <a:rPr lang="en-US" baseline="0" dirty="0" err="1" smtClean="0"/>
              <a:t>vào</a:t>
            </a:r>
            <a:r>
              <a:rPr lang="en-US" baseline="0" dirty="0" smtClean="0"/>
              <a:t> </a:t>
            </a:r>
            <a:r>
              <a:rPr lang="en-US" baseline="0" dirty="0" err="1" smtClean="0"/>
              <a:t>gọi</a:t>
            </a:r>
            <a:r>
              <a:rPr lang="en-US" baseline="0" dirty="0" smtClean="0"/>
              <a:t> </a:t>
            </a:r>
            <a:r>
              <a:rPr lang="en-US" baseline="0" dirty="0" err="1" smtClean="0"/>
              <a:t>lại</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thấy</a:t>
            </a:r>
            <a:r>
              <a:rPr lang="en-US" baseline="0" dirty="0" smtClean="0"/>
              <a:t> </a:t>
            </a:r>
            <a:r>
              <a:rPr lang="en-US" baseline="0" dirty="0" err="1" smtClean="0"/>
              <a:t>đã</a:t>
            </a:r>
            <a:r>
              <a:rPr lang="en-US" baseline="0" dirty="0" smtClean="0"/>
              <a:t> </a:t>
            </a:r>
            <a:r>
              <a:rPr lang="en-US" baseline="0" dirty="0" err="1" smtClean="0"/>
              <a:t>gọi</a:t>
            </a:r>
            <a:r>
              <a:rPr lang="en-US" baseline="0" dirty="0" smtClean="0"/>
              <a:t> </a:t>
            </a:r>
            <a:r>
              <a:rPr lang="en-US" baseline="0" dirty="0" err="1" smtClean="0"/>
              <a:t>được</a:t>
            </a:r>
            <a:r>
              <a:rPr lang="en-US" baseline="0" dirty="0" smtClean="0"/>
              <a:t> </a:t>
            </a:r>
            <a:r>
              <a:rPr lang="en-US" baseline="0" dirty="0" err="1" smtClean="0"/>
              <a:t>hàm</a:t>
            </a:r>
            <a:r>
              <a:rPr lang="en-US" baseline="0" dirty="0" smtClean="0"/>
              <a:t> </a:t>
            </a:r>
            <a:r>
              <a:rPr lang="en-US" baseline="0" dirty="0" err="1" smtClean="0"/>
              <a:t>func</a:t>
            </a:r>
            <a:r>
              <a:rPr lang="en-US" baseline="0" dirty="0" smtClean="0"/>
              <a:t>() static .</a:t>
            </a:r>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Như</a:t>
            </a:r>
            <a:r>
              <a:rPr lang="en-US" baseline="0" dirty="0" smtClean="0"/>
              <a:t> </a:t>
            </a:r>
            <a:r>
              <a:rPr lang="en-US" baseline="0" dirty="0" err="1" smtClean="0"/>
              <a:t>vậy</a:t>
            </a:r>
            <a:r>
              <a:rPr lang="en-US" baseline="0" dirty="0" smtClean="0"/>
              <a:t> </a:t>
            </a:r>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đã</a:t>
            </a:r>
            <a:r>
              <a:rPr lang="en-US" baseline="0" dirty="0" smtClean="0"/>
              <a:t> </a:t>
            </a:r>
            <a:r>
              <a:rPr lang="en-US" baseline="0" dirty="0" err="1" smtClean="0"/>
              <a:t>thảo</a:t>
            </a:r>
            <a:r>
              <a:rPr lang="en-US" baseline="0" dirty="0" smtClean="0"/>
              <a:t> </a:t>
            </a:r>
            <a:r>
              <a:rPr lang="en-US" baseline="0" dirty="0" err="1" smtClean="0"/>
              <a:t>luận</a:t>
            </a:r>
            <a:r>
              <a:rPr lang="en-US" baseline="0" dirty="0" smtClean="0"/>
              <a:t> </a:t>
            </a:r>
            <a:r>
              <a:rPr lang="en-US" baseline="0" dirty="0" err="1" smtClean="0"/>
              <a:t>về</a:t>
            </a:r>
            <a:r>
              <a:rPr lang="en-US" baseline="0" dirty="0" smtClean="0"/>
              <a:t> </a:t>
            </a:r>
            <a:r>
              <a:rPr lang="en-US" baseline="0" dirty="0" err="1" smtClean="0"/>
              <a:t>hàm</a:t>
            </a:r>
            <a:r>
              <a:rPr lang="en-US" baseline="0" dirty="0" smtClean="0"/>
              <a:t>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cách</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theo</a:t>
            </a:r>
            <a:r>
              <a:rPr lang="en-US" baseline="0" dirty="0" smtClean="0"/>
              <a:t> </a:t>
            </a:r>
            <a:r>
              <a:rPr lang="en-US" baseline="0" dirty="0" err="1" smtClean="0"/>
              <a:t>kiểu</a:t>
            </a:r>
            <a:r>
              <a:rPr lang="en-US" baseline="0" dirty="0" smtClean="0"/>
              <a:t> </a:t>
            </a:r>
            <a:r>
              <a:rPr lang="en-US" baseline="0" dirty="0" err="1" smtClean="0"/>
              <a:t>tham</a:t>
            </a:r>
            <a:r>
              <a:rPr lang="en-US" baseline="0" dirty="0" smtClean="0"/>
              <a:t> </a:t>
            </a:r>
            <a:r>
              <a:rPr lang="en-US" baseline="0" dirty="0" err="1" smtClean="0"/>
              <a:t>trị</a:t>
            </a:r>
            <a:r>
              <a:rPr lang="en-US" baseline="0" dirty="0" smtClean="0"/>
              <a:t> </a:t>
            </a:r>
            <a:r>
              <a:rPr lang="en-US" baseline="0" dirty="0" err="1" smtClean="0"/>
              <a:t>và</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a:t>
            </a:r>
          </a:p>
          <a:p>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đã</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lớp</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cho</a:t>
            </a:r>
            <a:r>
              <a:rPr lang="en-US" baseline="0" dirty="0" smtClean="0"/>
              <a:t> </a:t>
            </a:r>
            <a:r>
              <a:rPr lang="en-US" baseline="0" dirty="0" err="1" smtClean="0"/>
              <a:t>biến</a:t>
            </a:r>
            <a:r>
              <a:rPr lang="en-US" baseline="0" dirty="0" smtClean="0"/>
              <a:t> </a:t>
            </a:r>
            <a:r>
              <a:rPr lang="en-US" baseline="0" dirty="0" err="1" smtClean="0"/>
              <a:t>và</a:t>
            </a:r>
            <a:r>
              <a:rPr lang="en-US" baseline="0" dirty="0" smtClean="0"/>
              <a:t> </a:t>
            </a:r>
            <a:r>
              <a:rPr lang="en-US" baseline="0" dirty="0" err="1" smtClean="0"/>
              <a:t>cho</a:t>
            </a:r>
            <a:r>
              <a:rPr lang="en-US" baseline="0" dirty="0" smtClean="0"/>
              <a:t> </a:t>
            </a:r>
            <a:r>
              <a:rPr lang="en-US" baseline="0" dirty="0" err="1" smtClean="0"/>
              <a:t>hàm</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việc</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trên</a:t>
            </a:r>
            <a:r>
              <a:rPr lang="en-US" baseline="0" dirty="0" smtClean="0"/>
              <a:t> </a:t>
            </a:r>
            <a:r>
              <a:rPr lang="en-US" baseline="0" dirty="0" err="1" smtClean="0"/>
              <a:t>những</a:t>
            </a:r>
            <a:r>
              <a:rPr lang="en-US" baseline="0" dirty="0" smtClean="0"/>
              <a:t> file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a:t>
            </a:r>
          </a:p>
          <a:p>
            <a:r>
              <a:rPr lang="vi-VN" dirty="0" smtClean="0"/>
              <a:t>Để củng cố bài giảng, mời các bạn thực hiện bài quiz sau đây: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5, </a:t>
            </a:r>
          </a:p>
          <a:p>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thảo</a:t>
            </a:r>
            <a:r>
              <a:rPr lang="en-US" baseline="0" dirty="0" smtClean="0"/>
              <a:t> </a:t>
            </a:r>
            <a:r>
              <a:rPr lang="en-US" baseline="0" dirty="0" err="1" smtClean="0"/>
              <a:t>luận</a:t>
            </a:r>
            <a:r>
              <a:rPr lang="en-US" baseline="0" dirty="0" smtClean="0"/>
              <a:t> </a:t>
            </a:r>
            <a:r>
              <a:rPr lang="en-US" baseline="0" dirty="0" err="1" smtClean="0"/>
              <a:t>về</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Arrays.</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a:t>
            </a:r>
            <a:r>
              <a:rPr lang="en-US" dirty="0" err="1" smtClean="0"/>
              <a:t>bài</a:t>
            </a:r>
            <a:r>
              <a:rPr lang="en-US" baseline="0" dirty="0" smtClean="0"/>
              <a:t> </a:t>
            </a:r>
            <a:r>
              <a:rPr lang="en-US" baseline="0" dirty="0" err="1" smtClean="0"/>
              <a:t>học</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học</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function,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những</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về</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của</a:t>
            </a:r>
            <a:r>
              <a:rPr lang="en-US" baseline="0" dirty="0" smtClean="0"/>
              <a:t> function, </a:t>
            </a:r>
            <a:r>
              <a:rPr lang="en-US" baseline="0" dirty="0" err="1" smtClean="0"/>
              <a:t>cách</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a:t>
            </a:r>
          </a:p>
          <a:p>
            <a:r>
              <a:rPr lang="en-US" baseline="0" dirty="0" err="1" smtClean="0"/>
              <a:t>Sự</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giữa</a:t>
            </a:r>
            <a:r>
              <a:rPr lang="en-US" baseline="0" dirty="0" smtClean="0"/>
              <a:t> 2 </a:t>
            </a:r>
            <a:r>
              <a:rPr lang="en-US" baseline="0" dirty="0" err="1" smtClean="0"/>
              <a:t>cách</a:t>
            </a:r>
            <a:r>
              <a:rPr lang="en-US" baseline="0" dirty="0" smtClean="0"/>
              <a:t> </a:t>
            </a:r>
            <a:r>
              <a:rPr lang="en-US" baseline="0" dirty="0" err="1" smtClean="0"/>
              <a:t>gọi</a:t>
            </a:r>
            <a:r>
              <a:rPr lang="en-US" baseline="0" dirty="0" smtClean="0"/>
              <a:t> </a:t>
            </a:r>
            <a:r>
              <a:rPr lang="en-US" baseline="0" dirty="0" err="1" smtClean="0"/>
              <a:t>theo</a:t>
            </a:r>
            <a:r>
              <a:rPr lang="en-US" baseline="0" dirty="0" smtClean="0"/>
              <a:t> </a:t>
            </a:r>
            <a:r>
              <a:rPr lang="en-US" baseline="0" dirty="0" err="1" smtClean="0"/>
              <a:t>tham</a:t>
            </a:r>
            <a:r>
              <a:rPr lang="en-US" baseline="0" dirty="0" smtClean="0"/>
              <a:t> </a:t>
            </a:r>
            <a:r>
              <a:rPr lang="en-US" baseline="0" dirty="0" err="1" smtClean="0"/>
              <a:t>trị</a:t>
            </a:r>
            <a:r>
              <a:rPr lang="en-US" baseline="0" dirty="0" smtClean="0"/>
              <a:t> </a:t>
            </a:r>
            <a:r>
              <a:rPr lang="en-US" baseline="0" dirty="0" err="1" smtClean="0"/>
              <a:t>và</a:t>
            </a:r>
            <a:r>
              <a:rPr lang="en-US" baseline="0" dirty="0" smtClean="0"/>
              <a:t> </a:t>
            </a:r>
            <a:r>
              <a:rPr lang="en-US" baseline="0" dirty="0" err="1" smtClean="0"/>
              <a:t>theo</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a:t>
            </a:r>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về</a:t>
            </a:r>
            <a:r>
              <a:rPr lang="en-US" baseline="0" dirty="0" smtClean="0"/>
              <a:t> </a:t>
            </a:r>
            <a:r>
              <a:rPr lang="en-US" baseline="0" dirty="0" err="1" smtClean="0"/>
              <a:t>lớp</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storage class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từ</a:t>
            </a:r>
            <a:r>
              <a:rPr lang="en-US" baseline="0" dirty="0" smtClean="0"/>
              <a:t> </a:t>
            </a:r>
            <a:r>
              <a:rPr lang="en-US" baseline="0" dirty="0" err="1" smtClean="0"/>
              <a:t>nhiều</a:t>
            </a:r>
            <a:r>
              <a:rPr lang="en-US" baseline="0" dirty="0" smtClean="0"/>
              <a:t> file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Trước</a:t>
            </a:r>
            <a:r>
              <a:rPr lang="en-US" dirty="0" smtClean="0"/>
              <a:t> </a:t>
            </a:r>
            <a:r>
              <a:rPr lang="en-US" dirty="0" err="1" smtClean="0"/>
              <a:t>hết</a:t>
            </a:r>
            <a:r>
              <a:rPr lang="en-US" dirty="0" smtClean="0"/>
              <a:t>,</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functions </a:t>
            </a: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ích</a:t>
            </a:r>
            <a:r>
              <a:rPr lang="en-US" baseline="0" dirty="0" smtClean="0"/>
              <a:t> </a:t>
            </a:r>
            <a:r>
              <a:rPr lang="en-US" baseline="0" dirty="0" err="1" smtClean="0"/>
              <a:t>lợi</a:t>
            </a:r>
            <a:r>
              <a:rPr lang="en-US" baseline="0" dirty="0" smtClean="0"/>
              <a:t> </a:t>
            </a:r>
            <a:r>
              <a:rPr lang="en-US" baseline="0" dirty="0" err="1" smtClean="0"/>
              <a:t>của</a:t>
            </a:r>
            <a:r>
              <a:rPr lang="en-US" baseline="0" dirty="0" smtClean="0"/>
              <a:t> </a:t>
            </a:r>
            <a:r>
              <a:rPr lang="en-US" baseline="0" dirty="0" err="1" smtClean="0"/>
              <a:t>việc</a:t>
            </a:r>
            <a:r>
              <a:rPr lang="en-US" baseline="0" dirty="0" smtClean="0"/>
              <a:t> </a:t>
            </a:r>
            <a:r>
              <a:rPr lang="en-US" baseline="0" dirty="0" err="1" smtClean="0"/>
              <a:t>dùng</a:t>
            </a:r>
            <a:r>
              <a:rPr lang="en-US" baseline="0" dirty="0" smtClean="0"/>
              <a:t> function.</a:t>
            </a:r>
          </a:p>
          <a:p>
            <a:r>
              <a:rPr lang="en-US" baseline="0" dirty="0" smtClean="0"/>
              <a:t>[1] </a:t>
            </a:r>
            <a:r>
              <a:rPr lang="en-US" baseline="0" dirty="0" err="1" smtClean="0"/>
              <a:t>mục</a:t>
            </a:r>
            <a:r>
              <a:rPr lang="en-US" baseline="0" dirty="0" smtClean="0"/>
              <a:t> 1 bay </a:t>
            </a:r>
            <a:r>
              <a:rPr lang="en-US" baseline="0" dirty="0" err="1" smtClean="0"/>
              <a:t>vào</a:t>
            </a:r>
            <a:endParaRPr lang="en-US" baseline="0" dirty="0" smtClean="0"/>
          </a:p>
          <a:p>
            <a:r>
              <a:rPr lang="en-US" baseline="0" dirty="0" err="1" smtClean="0"/>
              <a:t>Một</a:t>
            </a:r>
            <a:r>
              <a:rPr lang="en-US" baseline="0" dirty="0" smtClean="0"/>
              <a:t> function hay </a:t>
            </a:r>
            <a:r>
              <a:rPr lang="en-US" baseline="0" dirty="0" err="1" smtClean="0"/>
              <a:t>một</a:t>
            </a:r>
            <a:r>
              <a:rPr lang="en-US" baseline="0" dirty="0" smtClean="0"/>
              <a:t> </a:t>
            </a:r>
            <a:r>
              <a:rPr lang="en-US" baseline="0" dirty="0" err="1" smtClean="0"/>
              <a:t>hàm</a:t>
            </a:r>
            <a:r>
              <a:rPr lang="en-US" baseline="0" dirty="0" smtClean="0"/>
              <a:t> </a:t>
            </a:r>
            <a:r>
              <a:rPr lang="en-US" baseline="0" dirty="0" err="1" smtClean="0"/>
              <a:t>là</a:t>
            </a:r>
            <a:r>
              <a:rPr lang="en-US" baseline="0" dirty="0" smtClean="0"/>
              <a:t> </a:t>
            </a:r>
            <a:r>
              <a:rPr lang="en-US" baseline="0" dirty="0" err="1" smtClean="0"/>
              <a:t>đoạn</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nhỏ</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một</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[2] </a:t>
            </a:r>
            <a:r>
              <a:rPr lang="en-US" baseline="0" dirty="0" err="1" smtClean="0"/>
              <a:t>mục</a:t>
            </a:r>
            <a:r>
              <a:rPr lang="en-US" baseline="0" dirty="0" smtClean="0"/>
              <a:t> 2 bay </a:t>
            </a:r>
            <a:r>
              <a:rPr lang="en-US" baseline="0" dirty="0" err="1" smtClean="0"/>
              <a:t>vào</a:t>
            </a:r>
            <a:endParaRPr lang="en-US" baseline="0" dirty="0" smtClean="0"/>
          </a:p>
          <a:p>
            <a:r>
              <a:rPr lang="en-US" baseline="0" dirty="0" err="1" smtClean="0"/>
              <a:t>Hàm</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một</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tóm</a:t>
            </a:r>
            <a:r>
              <a:rPr lang="en-US" baseline="0" dirty="0" smtClean="0"/>
              <a:t> </a:t>
            </a:r>
            <a:r>
              <a:rPr lang="en-US" baseline="0" dirty="0" err="1" smtClean="0"/>
              <a:t>tắt</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tập</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tập</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lại</a:t>
            </a:r>
            <a:r>
              <a:rPr lang="en-US" baseline="0" dirty="0" smtClean="0"/>
              <a:t> </a:t>
            </a:r>
            <a:r>
              <a:rPr lang="en-US" baseline="0" dirty="0" err="1" smtClean="0"/>
              <a:t>nhiều</a:t>
            </a:r>
            <a:r>
              <a:rPr lang="en-US" baseline="0" dirty="0" smtClean="0"/>
              <a:t> </a:t>
            </a:r>
            <a:r>
              <a:rPr lang="en-US" baseline="0" dirty="0" err="1" smtClean="0"/>
              <a:t>lần</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[3] </a:t>
            </a:r>
            <a:r>
              <a:rPr lang="en-US" baseline="0" dirty="0" err="1" smtClean="0"/>
              <a:t>mục</a:t>
            </a:r>
            <a:r>
              <a:rPr lang="en-US" baseline="0" dirty="0" smtClean="0"/>
              <a:t> 3 bay </a:t>
            </a:r>
            <a:r>
              <a:rPr lang="en-US" baseline="0" dirty="0" err="1" smtClean="0"/>
              <a:t>vào</a:t>
            </a:r>
            <a:endParaRPr lang="en-US" baseline="0" dirty="0" smtClean="0"/>
          </a:p>
          <a:p>
            <a:r>
              <a:rPr lang="en-US" baseline="0" dirty="0" smtClean="0"/>
              <a:t>Trong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nếu</a:t>
            </a:r>
            <a:r>
              <a:rPr lang="en-US" baseline="0" dirty="0" smtClean="0"/>
              <a:t> </a:t>
            </a:r>
            <a:r>
              <a:rPr lang="en-US" baseline="0" dirty="0" err="1" smtClean="0"/>
              <a:t>bạn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thì</a:t>
            </a:r>
            <a:r>
              <a:rPr lang="en-US" baseline="0" dirty="0" smtClean="0"/>
              <a:t> </a:t>
            </a:r>
            <a:r>
              <a:rPr lang="en-US" baseline="0" dirty="0" err="1" smtClean="0"/>
              <a:t>việc</a:t>
            </a:r>
            <a:r>
              <a:rPr lang="en-US" baseline="0" dirty="0" smtClean="0"/>
              <a:t> debug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sẽ</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vì</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module </a:t>
            </a:r>
            <a:r>
              <a:rPr lang="en-US" baseline="0" dirty="0" err="1" smtClean="0"/>
              <a:t>riêng</a:t>
            </a:r>
            <a:r>
              <a:rPr lang="en-US" baseline="0" dirty="0" smtClean="0"/>
              <a:t> </a:t>
            </a:r>
            <a:r>
              <a:rPr lang="en-US" baseline="0" dirty="0" err="1" smtClean="0"/>
              <a:t>biệt</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[4] </a:t>
            </a:r>
            <a:r>
              <a:rPr lang="en-US" baseline="0" dirty="0" err="1" smtClean="0"/>
              <a:t>mục</a:t>
            </a:r>
            <a:r>
              <a:rPr lang="en-US" baseline="0" dirty="0" smtClean="0"/>
              <a:t> 4 bay </a:t>
            </a:r>
            <a:r>
              <a:rPr lang="en-US" baseline="0" dirty="0" err="1" smtClean="0"/>
              <a:t>vào</a:t>
            </a:r>
            <a:endParaRPr lang="en-US" baseline="0" dirty="0" smtClean="0"/>
          </a:p>
          <a:p>
            <a:r>
              <a:rPr lang="en-US" baseline="0" dirty="0" err="1" smtClean="0"/>
              <a:t>Chương</a:t>
            </a:r>
            <a:r>
              <a:rPr lang="en-US" baseline="0" dirty="0" smtClean="0"/>
              <a:t> </a:t>
            </a:r>
            <a:r>
              <a:rPr lang="en-US" baseline="0" dirty="0" err="1" smtClean="0"/>
              <a:t>trình</a:t>
            </a:r>
            <a:r>
              <a:rPr lang="en-US" baseline="0" dirty="0" smtClean="0"/>
              <a:t> C </a:t>
            </a:r>
            <a:r>
              <a:rPr lang="en-US" baseline="0" dirty="0" err="1" smtClean="0"/>
              <a:t>nếu</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hàm</a:t>
            </a:r>
            <a:r>
              <a:rPr lang="en-US" baseline="0" dirty="0" smtClean="0"/>
              <a:t> </a:t>
            </a:r>
            <a:r>
              <a:rPr lang="en-US" baseline="0" dirty="0" err="1" smtClean="0"/>
              <a:t>sẽ</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được</a:t>
            </a:r>
            <a:r>
              <a:rPr lang="en-US" baseline="0" dirty="0" smtClean="0"/>
              <a:t> </a:t>
            </a:r>
            <a:r>
              <a:rPr lang="en-US" baseline="0" dirty="0" err="1" smtClean="0"/>
              <a:t>bảo</a:t>
            </a:r>
            <a:r>
              <a:rPr lang="en-US" baseline="0" dirty="0" smtClean="0"/>
              <a:t> </a:t>
            </a:r>
            <a:r>
              <a:rPr lang="en-US" baseline="0" dirty="0" err="1" smtClean="0"/>
              <a:t>trì</a:t>
            </a:r>
            <a:r>
              <a:rPr lang="en-US" baseline="0" dirty="0" smtClean="0"/>
              <a:t>, </a:t>
            </a:r>
            <a:r>
              <a:rPr lang="en-US" baseline="0" dirty="0" err="1" smtClean="0"/>
              <a:t>vì</a:t>
            </a:r>
            <a:r>
              <a:rPr lang="en-US" baseline="0" dirty="0" smtClean="0"/>
              <a:t> </a:t>
            </a:r>
            <a:r>
              <a:rPr lang="en-US" baseline="0" dirty="0" err="1" smtClean="0"/>
              <a:t>việc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code </a:t>
            </a:r>
            <a:r>
              <a:rPr lang="en-US" baseline="0" dirty="0" err="1" smtClean="0"/>
              <a:t>khi</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đều</a:t>
            </a:r>
            <a:r>
              <a:rPr lang="en-US" baseline="0" dirty="0" smtClean="0"/>
              <a:t> </a:t>
            </a:r>
            <a:r>
              <a:rPr lang="en-US" baseline="0" dirty="0" err="1" smtClean="0"/>
              <a:t>chỉ</a:t>
            </a:r>
            <a:r>
              <a:rPr lang="en-US" baseline="0" dirty="0" smtClean="0"/>
              <a:t> </a:t>
            </a:r>
            <a:r>
              <a:rPr lang="en-US" baseline="0" dirty="0" err="1" smtClean="0"/>
              <a:t>giới</a:t>
            </a:r>
            <a:r>
              <a:rPr lang="en-US" baseline="0" dirty="0" smtClean="0"/>
              <a:t> </a:t>
            </a:r>
            <a:r>
              <a:rPr lang="en-US" baseline="0" dirty="0" err="1" smtClean="0"/>
              <a:t>hạn</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trong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C </a:t>
            </a:r>
            <a:r>
              <a:rPr lang="en-US" baseline="0" dirty="0" err="1" smtClean="0"/>
              <a:t>sau</a:t>
            </a:r>
            <a:r>
              <a:rPr lang="en-US" baseline="0" dirty="0" smtClean="0"/>
              <a:t> </a:t>
            </a:r>
            <a:r>
              <a:rPr lang="en-US" baseline="0" dirty="0" err="1" smtClean="0"/>
              <a:t>đây</a:t>
            </a:r>
            <a:r>
              <a:rPr lang="en-US" baseline="0" dirty="0" smtClean="0"/>
              <a:t>,</a:t>
            </a:r>
          </a:p>
          <a:p>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chung</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ba</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3 </a:t>
            </a:r>
            <a:r>
              <a:rPr lang="en-US" baseline="0" dirty="0" err="1" smtClean="0"/>
              <a:t>phần</a:t>
            </a:r>
            <a:r>
              <a:rPr lang="en-US" baseline="0" dirty="0" smtClean="0"/>
              <a:t>: </a:t>
            </a:r>
          </a:p>
          <a:p>
            <a:r>
              <a:rPr lang="en-US" baseline="0" dirty="0" err="1" smtClean="0"/>
              <a:t>Phần</a:t>
            </a:r>
            <a:r>
              <a:rPr lang="en-US" baseline="0" dirty="0" smtClean="0"/>
              <a:t> </a:t>
            </a:r>
            <a:r>
              <a:rPr lang="en-US" baseline="0" dirty="0" err="1" smtClean="0"/>
              <a:t>type_specifier</a:t>
            </a:r>
            <a:r>
              <a:rPr lang="en-US" baseline="0" dirty="0" smtClean="0"/>
              <a:t>, [1] </a:t>
            </a:r>
            <a:r>
              <a:rPr lang="en-US" baseline="0" dirty="0" err="1" smtClean="0"/>
              <a:t>kiểu</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phần</a:t>
            </a:r>
            <a:r>
              <a:rPr lang="en-US" baseline="0" dirty="0" smtClean="0"/>
              <a:t> </a:t>
            </a:r>
            <a:r>
              <a:rPr lang="en-US" baseline="0" dirty="0" err="1" smtClean="0"/>
              <a:t>này</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kiểu</a:t>
            </a:r>
            <a:r>
              <a:rPr lang="en-US" baseline="0" dirty="0" smtClean="0"/>
              <a:t> </a:t>
            </a:r>
            <a:r>
              <a:rPr lang="en-US" baseline="0" dirty="0" err="1" smtClean="0"/>
              <a:t>của</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mà</a:t>
            </a:r>
            <a:r>
              <a:rPr lang="en-US" baseline="0" dirty="0" smtClean="0"/>
              <a:t> </a:t>
            </a:r>
            <a:r>
              <a:rPr lang="en-US" baseline="0" dirty="0" err="1" smtClean="0"/>
              <a:t>hàm</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nếu</a:t>
            </a:r>
            <a:r>
              <a:rPr lang="en-US" baseline="0" dirty="0" smtClean="0"/>
              <a:t> </a:t>
            </a:r>
            <a:r>
              <a:rPr lang="en-US" baseline="0" dirty="0" err="1" smtClean="0"/>
              <a:t>kiểu</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void, </a:t>
            </a:r>
            <a:r>
              <a:rPr lang="en-US" baseline="0" dirty="0" err="1" smtClean="0"/>
              <a:t>thì</a:t>
            </a:r>
            <a:r>
              <a:rPr lang="en-US" baseline="0" dirty="0" smtClean="0"/>
              <a:t> </a:t>
            </a:r>
            <a:r>
              <a:rPr lang="en-US" baseline="0" dirty="0" err="1" smtClean="0"/>
              <a:t>hàm</a:t>
            </a:r>
            <a:r>
              <a:rPr lang="en-US" baseline="0" dirty="0" smtClean="0"/>
              <a:t> </a:t>
            </a:r>
            <a:r>
              <a:rPr lang="en-US" baseline="0" dirty="0" err="1" smtClean="0"/>
              <a:t>không</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gì</a:t>
            </a:r>
            <a:r>
              <a:rPr lang="en-US" baseline="0" dirty="0" smtClean="0"/>
              <a:t>.</a:t>
            </a:r>
          </a:p>
          <a:p>
            <a:r>
              <a:rPr lang="en-US" baseline="0" dirty="0" err="1" smtClean="0"/>
              <a:t>Phần</a:t>
            </a:r>
            <a:r>
              <a:rPr lang="en-US" baseline="0" dirty="0" smtClean="0"/>
              <a:t> </a:t>
            </a:r>
            <a:r>
              <a:rPr lang="en-US" baseline="0" dirty="0" err="1" smtClean="0"/>
              <a:t>function_name</a:t>
            </a:r>
            <a:r>
              <a:rPr lang="en-US" baseline="0" dirty="0" smtClean="0"/>
              <a:t>, [2] </a:t>
            </a:r>
            <a:r>
              <a:rPr lang="en-US" baseline="0" dirty="0" err="1" smtClean="0"/>
              <a:t>tên</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dấu</a:t>
            </a:r>
            <a:r>
              <a:rPr lang="en-US" baseline="0" dirty="0" smtClean="0"/>
              <a:t> </a:t>
            </a:r>
            <a:r>
              <a:rPr lang="en-US" baseline="0" dirty="0" err="1" smtClean="0"/>
              <a:t>cách</a:t>
            </a:r>
            <a:r>
              <a:rPr lang="en-US" baseline="0" dirty="0" smtClean="0"/>
              <a:t>, </a:t>
            </a:r>
            <a:r>
              <a:rPr lang="en-US" baseline="0" dirty="0" err="1" smtClean="0"/>
              <a:t>cách</a:t>
            </a:r>
            <a:r>
              <a:rPr lang="en-US" baseline="0" dirty="0" smtClean="0"/>
              <a:t> </a:t>
            </a:r>
            <a:r>
              <a:rPr lang="en-US" baseline="0" dirty="0" err="1" smtClean="0"/>
              <a:t>đặt</a:t>
            </a:r>
            <a:r>
              <a:rPr lang="en-US" baseline="0" dirty="0" smtClean="0"/>
              <a:t> </a:t>
            </a:r>
            <a:r>
              <a:rPr lang="en-US" baseline="0" dirty="0" err="1" smtClean="0"/>
              <a:t>tên</a:t>
            </a:r>
            <a:r>
              <a:rPr lang="en-US" baseline="0" dirty="0" smtClean="0"/>
              <a:t> </a:t>
            </a:r>
            <a:r>
              <a:rPr lang="en-US" baseline="0" dirty="0" err="1" smtClean="0"/>
              <a:t>khá</a:t>
            </a:r>
            <a:r>
              <a:rPr lang="en-US" baseline="0" dirty="0" smtClean="0"/>
              <a:t> </a:t>
            </a:r>
            <a:r>
              <a:rPr lang="en-US" baseline="0" dirty="0" err="1" smtClean="0"/>
              <a:t>tự</a:t>
            </a:r>
            <a:r>
              <a:rPr lang="en-US" baseline="0" dirty="0" smtClean="0"/>
              <a:t> do,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thì</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quy</a:t>
            </a:r>
            <a:r>
              <a:rPr lang="en-US" baseline="0" dirty="0" smtClean="0"/>
              <a:t> </a:t>
            </a:r>
            <a:r>
              <a:rPr lang="en-US" baseline="0" dirty="0" err="1" smtClean="0"/>
              <a:t>luật</a:t>
            </a:r>
            <a:r>
              <a:rPr lang="en-US" baseline="0" dirty="0" smtClean="0"/>
              <a:t> </a:t>
            </a:r>
            <a:r>
              <a:rPr lang="en-US" baseline="0" dirty="0" err="1" smtClean="0"/>
              <a:t>đặt</a:t>
            </a:r>
            <a:r>
              <a:rPr lang="en-US" baseline="0" dirty="0" smtClean="0"/>
              <a:t> </a:t>
            </a:r>
            <a:r>
              <a:rPr lang="en-US" baseline="0" dirty="0" err="1" smtClean="0"/>
              <a:t>tên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Java </a:t>
            </a:r>
            <a:r>
              <a:rPr lang="en-US" baseline="0" dirty="0" err="1" smtClean="0"/>
              <a:t>thì</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tên</a:t>
            </a:r>
            <a:r>
              <a:rPr lang="en-US" baseline="0" dirty="0" smtClean="0"/>
              <a:t> </a:t>
            </a:r>
            <a:r>
              <a:rPr lang="en-US" baseline="0" dirty="0" err="1" smtClean="0"/>
              <a:t>hàm</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bằng</a:t>
            </a:r>
            <a:r>
              <a:rPr lang="en-US" baseline="0" dirty="0" smtClean="0"/>
              <a:t> </a:t>
            </a:r>
            <a:r>
              <a:rPr lang="en-US" baseline="0" dirty="0" err="1" smtClean="0"/>
              <a:t>chữ</a:t>
            </a:r>
            <a:r>
              <a:rPr lang="en-US" baseline="0" dirty="0" smtClean="0"/>
              <a:t> </a:t>
            </a:r>
            <a:r>
              <a:rPr lang="en-US" baseline="0" dirty="0" err="1" smtClean="0"/>
              <a:t>thường</a:t>
            </a:r>
            <a:r>
              <a:rPr lang="en-US" baseline="0" dirty="0" smtClean="0"/>
              <a:t>.</a:t>
            </a:r>
          </a:p>
          <a:p>
            <a:r>
              <a:rPr lang="en-US" baseline="0" dirty="0" err="1" smtClean="0"/>
              <a:t>Phần</a:t>
            </a:r>
            <a:r>
              <a:rPr lang="en-US" baseline="0" dirty="0" smtClean="0"/>
              <a:t> arguments, [3] </a:t>
            </a:r>
            <a:r>
              <a:rPr lang="en-US" baseline="0" dirty="0" err="1" smtClean="0"/>
              <a:t>phần</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được</a:t>
            </a:r>
            <a:r>
              <a:rPr lang="en-US" baseline="0" dirty="0" smtClean="0"/>
              <a:t> </a:t>
            </a:r>
            <a:r>
              <a:rPr lang="en-US" baseline="0" dirty="0" err="1" smtClean="0"/>
              <a:t>đặt</a:t>
            </a:r>
            <a:r>
              <a:rPr lang="en-US" baseline="0" dirty="0" smtClean="0"/>
              <a:t> </a:t>
            </a:r>
            <a:r>
              <a:rPr lang="en-US" baseline="0" dirty="0" err="1" smtClean="0"/>
              <a:t>trong</a:t>
            </a:r>
            <a:r>
              <a:rPr lang="en-US" baseline="0" dirty="0" smtClean="0"/>
              <a:t> </a:t>
            </a:r>
            <a:r>
              <a:rPr lang="en-US" baseline="0" dirty="0" err="1" smtClean="0"/>
              <a:t>dấu</a:t>
            </a:r>
            <a:r>
              <a:rPr lang="en-US" baseline="0" dirty="0" smtClean="0"/>
              <a:t> </a:t>
            </a:r>
            <a:r>
              <a:rPr lang="en-US" baseline="0" dirty="0" err="1" smtClean="0"/>
              <a:t>ngoặc</a:t>
            </a:r>
            <a:r>
              <a:rPr lang="en-US" baseline="0" dirty="0" smtClean="0"/>
              <a:t>, </a:t>
            </a:r>
            <a:r>
              <a:rPr lang="en-US" baseline="0" dirty="0" err="1" smtClean="0"/>
              <a:t>và</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Times New Roman" pitchFamily="18" charset="0"/>
                <a:ea typeface="+mn-ea"/>
                <a:cs typeface="Times New Roman" pitchFamily="18" charset="0"/>
              </a:rPr>
              <a:t>Để</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giải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thích</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về</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cách</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định</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nghĩa</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hàm</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và</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khái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niệm</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nguyên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mẫu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hàm</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trước</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tiên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các</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bạn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hãy</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xem</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phần</a:t>
            </a:r>
            <a:r>
              <a:rPr lang="en-US" sz="1200" kern="1200" dirty="0" smtClean="0">
                <a:solidFill>
                  <a:schemeClr val="tx1"/>
                </a:solidFill>
                <a:effectLst/>
                <a:latin typeface="Times New Roman" pitchFamily="18" charset="0"/>
                <a:ea typeface="+mn-ea"/>
                <a:cs typeface="Times New Roman" pitchFamily="18" charset="0"/>
              </a:rPr>
              <a:t> demo </a:t>
            </a:r>
            <a:r>
              <a:rPr lang="en-US" sz="1200" kern="1200" dirty="0" err="1" smtClean="0">
                <a:solidFill>
                  <a:schemeClr val="tx1"/>
                </a:solidFill>
                <a:effectLst/>
                <a:latin typeface="Times New Roman" pitchFamily="18" charset="0"/>
                <a:ea typeface="+mn-ea"/>
                <a:cs typeface="Times New Roman" pitchFamily="18" charset="0"/>
              </a:rPr>
              <a:t>để</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hiểu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cách</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tạo</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hàm</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mới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Sau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đó</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tôi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sẽ</a:t>
            </a:r>
            <a:r>
              <a:rPr lang="en-US" sz="1200" kern="1200" dirty="0" smtClean="0">
                <a:solidFill>
                  <a:schemeClr val="tx1"/>
                </a:solidFill>
                <a:effectLst/>
                <a:latin typeface="Times New Roman" pitchFamily="18" charset="0"/>
                <a:ea typeface="+mn-ea"/>
                <a:cs typeface="Times New Roman" pitchFamily="18" charset="0"/>
              </a:rPr>
              <a:t> quay </a:t>
            </a:r>
            <a:r>
              <a:rPr lang="en-US" sz="1200" kern="1200" dirty="0" err="1" smtClean="0">
                <a:solidFill>
                  <a:schemeClr val="tx1"/>
                </a:solidFill>
                <a:effectLst/>
                <a:latin typeface="Times New Roman" pitchFamily="18" charset="0"/>
                <a:ea typeface="+mn-ea"/>
                <a:cs typeface="Times New Roman" pitchFamily="18" charset="0"/>
              </a:rPr>
              <a:t>lại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giải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thích</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cấu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trúc</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của</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nguyên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mẫu</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hàm</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và</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nguyên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tắc</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gọi</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một</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hàm</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đơn</a:t>
            </a:r>
            <a:r>
              <a:rPr lang="en-US" sz="1200" kern="1200" dirty="0" smtClean="0">
                <a:solidFill>
                  <a:schemeClr val="tx1"/>
                </a:solidFill>
                <a:effectLst/>
                <a:latin typeface="Times New Roman" pitchFamily="18" charset="0"/>
                <a:ea typeface="+mn-ea"/>
                <a:cs typeface="Times New Roman" pitchFamily="18" charset="0"/>
              </a:rPr>
              <a:t> </a:t>
            </a:r>
            <a:r>
              <a:rPr lang="en-US" sz="1200" kern="1200" dirty="0" err="1" smtClean="0">
                <a:solidFill>
                  <a:schemeClr val="tx1"/>
                </a:solidFill>
                <a:effectLst/>
                <a:latin typeface="Times New Roman" pitchFamily="18" charset="0"/>
                <a:ea typeface="+mn-ea"/>
                <a:cs typeface="Times New Roman" pitchFamily="18" charset="0"/>
              </a:rPr>
              <a:t>giản</a:t>
            </a:r>
            <a:r>
              <a:rPr lang="en-US" sz="1200" kern="1200" dirty="0" smtClean="0">
                <a:solidFill>
                  <a:schemeClr val="tx1"/>
                </a:solidFill>
                <a:effectLst/>
                <a:latin typeface="Times New Roman" pitchFamily="18" charset="0"/>
                <a:ea typeface="+mn-ea"/>
                <a:cs typeface="Times New Roman" pitchFamily="18" charset="0"/>
              </a:rPr>
              <a:t>.</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6</a:t>
            </a:fld>
            <a:endParaRPr lang="en-US"/>
          </a:p>
        </p:txBody>
      </p:sp>
    </p:spTree>
    <p:extLst>
      <p:ext uri="{BB962C8B-B14F-4D97-AF65-F5344CB8AC3E}">
        <p14:creationId xmlns:p14="http://schemas.microsoft.com/office/powerpoint/2010/main" val="3867791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Sau</a:t>
            </a:r>
            <a:r>
              <a:rPr lang="en-US" dirty="0" smtClean="0"/>
              <a:t> </a:t>
            </a:r>
            <a:r>
              <a:rPr lang="en-US"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function,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function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bình</a:t>
            </a:r>
            <a:r>
              <a:rPr lang="en-US" baseline="0" dirty="0" smtClean="0"/>
              <a:t> </a:t>
            </a:r>
            <a:r>
              <a:rPr lang="en-US" baseline="0" dirty="0" err="1" smtClean="0"/>
              <a:t>phương</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thực</a:t>
            </a:r>
            <a:r>
              <a:rPr lang="en-US" baseline="0" dirty="0" smtClean="0"/>
              <a:t> </a:t>
            </a:r>
            <a:r>
              <a:rPr lang="en-US" baseline="0" dirty="0" err="1" smtClean="0"/>
              <a:t>dạng</a:t>
            </a:r>
            <a:r>
              <a:rPr lang="en-US" baseline="0" dirty="0" smtClean="0"/>
              <a:t> float. Ban </a:t>
            </a:r>
            <a:r>
              <a:rPr lang="en-US" baseline="0" dirty="0" err="1" smtClean="0"/>
              <a:t>đầu</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2 </a:t>
            </a:r>
            <a:r>
              <a:rPr lang="en-US" baseline="0" dirty="0" err="1" smtClean="0"/>
              <a:t>biến</a:t>
            </a:r>
            <a:r>
              <a:rPr lang="en-US" baseline="0" dirty="0" smtClean="0"/>
              <a:t> </a:t>
            </a:r>
            <a:r>
              <a:rPr lang="en-US" baseline="0" dirty="0" err="1" smtClean="0"/>
              <a:t>số</a:t>
            </a:r>
            <a:r>
              <a:rPr lang="en-US" baseline="0" dirty="0" smtClean="0"/>
              <a:t> m </a:t>
            </a:r>
            <a:r>
              <a:rPr lang="en-US" baseline="0" dirty="0" err="1" smtClean="0"/>
              <a:t>và</a:t>
            </a:r>
            <a:r>
              <a:rPr lang="en-US" baseline="0" dirty="0" smtClean="0"/>
              <a:t> n </a:t>
            </a:r>
            <a:r>
              <a:rPr lang="en-US" baseline="0" dirty="0" err="1" smtClean="0"/>
              <a:t>thuộc</a:t>
            </a:r>
            <a:r>
              <a:rPr lang="en-US" baseline="0" dirty="0" smtClean="0"/>
              <a:t> </a:t>
            </a:r>
            <a:r>
              <a:rPr lang="en-US" baseline="0" dirty="0" err="1" smtClean="0"/>
              <a:t>dạng</a:t>
            </a:r>
            <a:r>
              <a:rPr lang="en-US" baseline="0" dirty="0" smtClean="0"/>
              <a:t> float, </a:t>
            </a:r>
            <a:r>
              <a:rPr lang="en-US" baseline="0" dirty="0" err="1" smtClean="0"/>
              <a:t>và</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scanf</a:t>
            </a:r>
            <a:r>
              <a:rPr lang="en-US" baseline="0" dirty="0" smtClean="0"/>
              <a:t> format &amp;f </a:t>
            </a:r>
            <a:r>
              <a:rPr lang="en-US" baseline="0" dirty="0" err="1" smtClean="0"/>
              <a:t>và</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cho</a:t>
            </a:r>
            <a:r>
              <a:rPr lang="en-US" baseline="0" dirty="0" smtClean="0"/>
              <a:t> </a:t>
            </a:r>
            <a:r>
              <a:rPr lang="en-US" baseline="0" dirty="0" err="1" smtClean="0"/>
              <a:t>biến</a:t>
            </a:r>
            <a:r>
              <a:rPr lang="en-US" baseline="0" dirty="0" smtClean="0"/>
              <a:t> </a:t>
            </a:r>
            <a:r>
              <a:rPr lang="en-US" baseline="0" dirty="0" err="1" smtClean="0"/>
              <a:t>số</a:t>
            </a:r>
            <a:r>
              <a:rPr lang="en-US" baseline="0" dirty="0" smtClean="0"/>
              <a:t> m,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tạo</a:t>
            </a:r>
            <a:r>
              <a:rPr lang="en-US" baseline="0" dirty="0" smtClean="0"/>
              <a:t> </a:t>
            </a:r>
            <a:r>
              <a:rPr lang="en-US" baseline="0" dirty="0" err="1" smtClean="0"/>
              <a:t>hàm</a:t>
            </a:r>
            <a:r>
              <a:rPr lang="en-US" baseline="0" dirty="0" smtClean="0"/>
              <a:t> </a:t>
            </a:r>
            <a:r>
              <a:rPr lang="en-US" baseline="0" dirty="0" err="1" smtClean="0"/>
              <a:t>để</a:t>
            </a:r>
            <a:r>
              <a:rPr lang="en-US" baseline="0" dirty="0" smtClean="0"/>
              <a:t> </a:t>
            </a:r>
            <a:r>
              <a:rPr lang="en-US" baseline="0" dirty="0" err="1" smtClean="0"/>
              <a:t>tính</a:t>
            </a:r>
            <a:r>
              <a:rPr lang="en-US" baseline="0" dirty="0" smtClean="0"/>
              <a:t> </a:t>
            </a:r>
            <a:r>
              <a:rPr lang="en-US" baseline="0" dirty="0" err="1" smtClean="0"/>
              <a:t>bình</a:t>
            </a:r>
            <a:r>
              <a:rPr lang="en-US" baseline="0" dirty="0" smtClean="0"/>
              <a:t> </a:t>
            </a:r>
            <a:r>
              <a:rPr lang="en-US" baseline="0" dirty="0" err="1" smtClean="0"/>
              <a:t>phương</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thực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square. </a:t>
            </a:r>
          </a:p>
          <a:p>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chưa</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thông</a:t>
            </a:r>
            <a:r>
              <a:rPr lang="en-US" baseline="0" dirty="0" smtClean="0"/>
              <a:t> </a:t>
            </a:r>
            <a:r>
              <a:rPr lang="en-US" baseline="0" dirty="0" err="1" smtClean="0"/>
              <a:t>thường</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protype</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ở </a:t>
            </a:r>
            <a:r>
              <a:rPr lang="en-US" baseline="0" dirty="0" err="1" smtClean="0"/>
              <a:t>phía</a:t>
            </a:r>
            <a:r>
              <a:rPr lang="en-US" baseline="0" dirty="0" smtClean="0"/>
              <a:t> </a:t>
            </a:r>
            <a:r>
              <a:rPr lang="en-US" baseline="0" dirty="0" err="1" smtClean="0"/>
              <a:t>trên</a:t>
            </a:r>
            <a:r>
              <a:rPr lang="en-US" baseline="0" dirty="0" smtClean="0"/>
              <a:t> </a:t>
            </a:r>
            <a:r>
              <a:rPr lang="en-US" baseline="0" dirty="0" err="1" smtClean="0"/>
              <a:t>lời</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ở </a:t>
            </a:r>
            <a:r>
              <a:rPr lang="en-US" baseline="0" dirty="0" err="1" smtClean="0"/>
              <a:t>phía</a:t>
            </a:r>
            <a:r>
              <a:rPr lang="en-US" baseline="0" dirty="0" smtClean="0"/>
              <a:t> </a:t>
            </a:r>
            <a:r>
              <a:rPr lang="en-US" baseline="0" dirty="0" err="1" smtClean="0"/>
              <a:t>trên</a:t>
            </a:r>
            <a:r>
              <a:rPr lang="en-US" baseline="0" dirty="0" smtClean="0"/>
              <a:t> </a:t>
            </a:r>
            <a:r>
              <a:rPr lang="en-US" baseline="0" dirty="0" err="1" smtClean="0"/>
              <a:t>hàm</a:t>
            </a:r>
            <a:r>
              <a:rPr lang="en-US" baseline="0" dirty="0" smtClean="0"/>
              <a:t> main.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một</a:t>
            </a:r>
            <a:r>
              <a:rPr lang="en-US" baseline="0" dirty="0" smtClean="0"/>
              <a:t> </a:t>
            </a:r>
            <a:r>
              <a:rPr lang="en-US" baseline="0" dirty="0" err="1" smtClean="0"/>
              <a:t>hàm</a:t>
            </a:r>
            <a:r>
              <a:rPr lang="en-US" baseline="0" dirty="0" smtClean="0"/>
              <a:t> </a:t>
            </a:r>
            <a:r>
              <a:rPr lang="en-US" baseline="0" dirty="0" err="1" smtClean="0"/>
              <a:t>có</a:t>
            </a:r>
            <a:r>
              <a:rPr lang="en-US" baseline="0" dirty="0" smtClean="0"/>
              <a:t> </a:t>
            </a:r>
            <a:r>
              <a:rPr lang="en-US" baseline="0" dirty="0" err="1" smtClean="0"/>
              <a:t>dạng</a:t>
            </a:r>
            <a:r>
              <a:rPr lang="en-US" baseline="0" dirty="0" smtClean="0"/>
              <a:t> float square </a:t>
            </a:r>
            <a:r>
              <a:rPr lang="en-US" baseline="0" dirty="0" err="1" smtClean="0"/>
              <a:t>và</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một</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x,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viết</a:t>
            </a:r>
            <a:r>
              <a:rPr lang="en-US" baseline="0" dirty="0" smtClean="0"/>
              <a:t> ở </a:t>
            </a:r>
            <a:r>
              <a:rPr lang="en-US" baseline="0" dirty="0" err="1" smtClean="0"/>
              <a:t>trong</a:t>
            </a:r>
            <a:r>
              <a:rPr lang="en-US" baseline="0" dirty="0" smtClean="0"/>
              <a:t> </a:t>
            </a:r>
            <a:r>
              <a:rPr lang="en-US" baseline="0" dirty="0" err="1" smtClean="0"/>
              <a:t>phần</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sẽ</a:t>
            </a:r>
            <a:r>
              <a:rPr lang="en-US" baseline="0" dirty="0" smtClean="0"/>
              <a:t> </a:t>
            </a:r>
            <a:r>
              <a:rPr lang="en-US" baseline="0" dirty="0" err="1" smtClean="0"/>
              <a:t>tính</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bình</a:t>
            </a:r>
            <a:r>
              <a:rPr lang="en-US" baseline="0" dirty="0" smtClean="0"/>
              <a:t> </a:t>
            </a:r>
            <a:r>
              <a:rPr lang="en-US" baseline="0" dirty="0" err="1" smtClean="0"/>
              <a:t>phương</a:t>
            </a:r>
            <a:r>
              <a:rPr lang="en-US" baseline="0" dirty="0" smtClean="0"/>
              <a:t> </a:t>
            </a:r>
            <a:r>
              <a:rPr lang="en-US" baseline="0" dirty="0" err="1" smtClean="0"/>
              <a:t>của</a:t>
            </a:r>
            <a:r>
              <a:rPr lang="en-US" baseline="0" dirty="0" smtClean="0"/>
              <a:t> </a:t>
            </a:r>
            <a:r>
              <a:rPr lang="en-US" baseline="0" dirty="0" err="1" smtClean="0"/>
              <a:t>số</a:t>
            </a:r>
            <a:r>
              <a:rPr lang="en-US" baseline="0" dirty="0" smtClean="0"/>
              <a:t> x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lời</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n = square m </a:t>
            </a:r>
            <a:r>
              <a:rPr lang="en-US" baseline="0" dirty="0" err="1" smtClean="0"/>
              <a:t>sẽ</a:t>
            </a:r>
            <a:r>
              <a:rPr lang="en-US" baseline="0" dirty="0" smtClean="0"/>
              <a:t> </a:t>
            </a:r>
            <a:r>
              <a:rPr lang="en-US" baseline="0" dirty="0" err="1" smtClean="0"/>
              <a:t>tính</a:t>
            </a:r>
            <a:r>
              <a:rPr lang="en-US" baseline="0" dirty="0" smtClean="0"/>
              <a:t> </a:t>
            </a:r>
            <a:r>
              <a:rPr lang="en-US" baseline="0" dirty="0" err="1" smtClean="0"/>
              <a:t>bình</a:t>
            </a:r>
            <a:r>
              <a:rPr lang="en-US" baseline="0" dirty="0" smtClean="0"/>
              <a:t> </a:t>
            </a:r>
            <a:r>
              <a:rPr lang="en-US" baseline="0" dirty="0" err="1" smtClean="0"/>
              <a:t>phương</a:t>
            </a:r>
            <a:r>
              <a:rPr lang="en-US" baseline="0" dirty="0" smtClean="0"/>
              <a:t> m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cho</a:t>
            </a:r>
            <a:r>
              <a:rPr lang="en-US" baseline="0" dirty="0" smtClean="0"/>
              <a:t> </a:t>
            </a:r>
            <a:r>
              <a:rPr lang="en-US" baseline="0" dirty="0" err="1" smtClean="0"/>
              <a:t>biến</a:t>
            </a:r>
            <a:r>
              <a:rPr lang="en-US" baseline="0" dirty="0" smtClean="0"/>
              <a:t> </a:t>
            </a:r>
            <a:r>
              <a:rPr lang="en-US" baseline="0" dirty="0" err="1" smtClean="0"/>
              <a:t>số</a:t>
            </a:r>
            <a:r>
              <a:rPr lang="en-US" baseline="0" dirty="0" smtClean="0"/>
              <a:t> n.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in </a:t>
            </a:r>
            <a:r>
              <a:rPr lang="en-US" baseline="0" dirty="0" err="1" smtClean="0"/>
              <a:t>ra</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n, </a:t>
            </a:r>
            <a:r>
              <a:rPr lang="en-US" baseline="0" dirty="0" err="1" smtClean="0"/>
              <a:t>bình</a:t>
            </a:r>
            <a:r>
              <a:rPr lang="en-US" baseline="0" dirty="0" smtClean="0"/>
              <a:t> </a:t>
            </a:r>
            <a:r>
              <a:rPr lang="en-US" baseline="0" dirty="0" err="1" smtClean="0"/>
              <a:t>phương</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m </a:t>
            </a:r>
            <a:r>
              <a:rPr lang="en-US" baseline="0" dirty="0" err="1" smtClean="0"/>
              <a:t>sẽ</a:t>
            </a:r>
            <a:r>
              <a:rPr lang="en-US" baseline="0" dirty="0" smtClean="0"/>
              <a:t> </a:t>
            </a:r>
            <a:r>
              <a:rPr lang="en-US" baseline="0" dirty="0" err="1" smtClean="0"/>
              <a:t>là</a:t>
            </a:r>
            <a:r>
              <a:rPr lang="en-US" baseline="0" dirty="0" smtClean="0"/>
              <a:t> n </a:t>
            </a:r>
            <a:r>
              <a:rPr lang="en-US" baseline="0" dirty="0" err="1" smtClean="0"/>
              <a:t>và</a:t>
            </a:r>
            <a:r>
              <a:rPr lang="en-US" baseline="0" dirty="0" smtClean="0"/>
              <a:t> </a:t>
            </a:r>
            <a:r>
              <a:rPr lang="en-US" baseline="0" dirty="0" err="1" smtClean="0"/>
              <a:t>dịch</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nhập</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tính</a:t>
            </a:r>
            <a:r>
              <a:rPr lang="en-US" baseline="0" dirty="0" smtClean="0"/>
              <a:t> </a:t>
            </a:r>
            <a:r>
              <a:rPr lang="en-US" baseline="0" dirty="0" err="1" smtClean="0"/>
              <a:t>bình</a:t>
            </a:r>
            <a:r>
              <a:rPr lang="en-US" baseline="0" dirty="0" smtClean="0"/>
              <a:t> </a:t>
            </a:r>
            <a:r>
              <a:rPr lang="en-US" baseline="0" dirty="0" err="1" smtClean="0"/>
              <a:t>phương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thấy</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là</a:t>
            </a:r>
            <a:r>
              <a:rPr lang="en-US" baseline="0" dirty="0" smtClean="0"/>
              <a:t> 9.</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Lợi</a:t>
            </a:r>
            <a:r>
              <a:rPr lang="en-US" baseline="0" dirty="0" smtClean="0"/>
              <a:t> </a:t>
            </a:r>
            <a:r>
              <a:rPr lang="en-US" baseline="0" dirty="0" err="1" smtClean="0"/>
              <a:t>ích</a:t>
            </a:r>
            <a:r>
              <a:rPr lang="en-US" baseline="0" dirty="0" smtClean="0"/>
              <a:t> </a:t>
            </a:r>
            <a:r>
              <a:rPr lang="en-US" baseline="0" dirty="0" err="1" smtClean="0"/>
              <a:t>của</a:t>
            </a:r>
            <a:r>
              <a:rPr lang="en-US" baseline="0" dirty="0" smtClean="0"/>
              <a:t> </a:t>
            </a:r>
            <a:r>
              <a:rPr lang="en-US" baseline="0" dirty="0" err="1" smtClean="0"/>
              <a:t>việc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function prototypes, </a:t>
            </a:r>
            <a:r>
              <a:rPr lang="en-US" baseline="0" dirty="0" err="1" smtClean="0"/>
              <a:t>là</a:t>
            </a:r>
            <a:r>
              <a:rPr lang="en-US" baseline="0" dirty="0" smtClean="0"/>
              <a:t>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một</a:t>
            </a:r>
            <a:r>
              <a:rPr lang="en-US" baseline="0" dirty="0" smtClean="0"/>
              <a:t> </a:t>
            </a:r>
            <a:r>
              <a:rPr lang="en-US" baseline="0" dirty="0" err="1" smtClean="0"/>
              <a:t>việc</a:t>
            </a:r>
            <a:r>
              <a:rPr lang="en-US" baseline="0" dirty="0" smtClean="0"/>
              <a:t> </a:t>
            </a:r>
            <a:r>
              <a:rPr lang="en-US" baseline="0" dirty="0" err="1" smtClean="0"/>
              <a:t>chuyển</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không</a:t>
            </a:r>
            <a:r>
              <a:rPr lang="en-US" baseline="0" dirty="0" smtClean="0"/>
              <a:t> </a:t>
            </a:r>
            <a:r>
              <a:rPr lang="en-US" baseline="0" dirty="0" err="1" smtClean="0"/>
              <a:t>hợp</a:t>
            </a:r>
            <a:r>
              <a:rPr lang="en-US" baseline="0" dirty="0" smtClean="0"/>
              <a:t> </a:t>
            </a:r>
            <a:r>
              <a:rPr lang="en-US" baseline="0" dirty="0" err="1" smtClean="0"/>
              <a:t>lệ</a:t>
            </a:r>
            <a:r>
              <a:rPr lang="en-US" baseline="0" dirty="0" smtClean="0"/>
              <a:t> </a:t>
            </a:r>
            <a:r>
              <a:rPr lang="en-US" baseline="0" dirty="0" err="1" smtClean="0"/>
              <a:t>giữa</a:t>
            </a:r>
            <a:r>
              <a:rPr lang="en-US" baseline="0" dirty="0" smtClean="0"/>
              <a:t>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khác</a:t>
            </a:r>
            <a:r>
              <a:rPr lang="en-US" baseline="0" dirty="0" smtClean="0"/>
              <a:t> so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hiện</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Trên</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lưu</a:t>
            </a:r>
            <a:r>
              <a:rPr lang="en-US" baseline="0" dirty="0" smtClean="0"/>
              <a:t> ý </a:t>
            </a:r>
            <a:r>
              <a:rPr lang="en-US" baseline="0" dirty="0" err="1" smtClean="0"/>
              <a:t>về</a:t>
            </a:r>
            <a:r>
              <a:rPr lang="en-US" baseline="0" dirty="0" smtClean="0"/>
              <a:t> </a:t>
            </a:r>
            <a:r>
              <a:rPr lang="en-US" baseline="0" dirty="0" err="1" smtClean="0"/>
              <a:t>việc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a:t>
            </a:r>
          </a:p>
          <a:p>
            <a:r>
              <a:rPr lang="en-US" dirty="0" err="1" smtClean="0"/>
              <a:t>Dấu</a:t>
            </a:r>
            <a:r>
              <a:rPr lang="en-US" baseline="0" dirty="0" smtClean="0"/>
              <a:t> </a:t>
            </a:r>
            <a:r>
              <a:rPr lang="en-US" baseline="0" dirty="0" err="1" smtClean="0"/>
              <a:t>chấm</a:t>
            </a:r>
            <a:r>
              <a:rPr lang="en-US" baseline="0" dirty="0" smtClean="0"/>
              <a:t> </a:t>
            </a:r>
            <a:r>
              <a:rPr lang="en-US" baseline="0" dirty="0" err="1" smtClean="0"/>
              <a:t>phẩy</a:t>
            </a:r>
            <a:r>
              <a:rPr lang="en-US" baseline="0" dirty="0" smtClean="0"/>
              <a:t> </a:t>
            </a:r>
            <a:r>
              <a:rPr lang="en-US" baseline="0" dirty="0" err="1" smtClean="0"/>
              <a:t>đặt</a:t>
            </a:r>
            <a:r>
              <a:rPr lang="en-US" baseline="0" dirty="0" smtClean="0"/>
              <a:t> </a:t>
            </a:r>
            <a:r>
              <a:rPr lang="en-US" baseline="0" dirty="0" err="1" smtClean="0"/>
              <a:t>được</a:t>
            </a:r>
            <a:r>
              <a:rPr lang="en-US" baseline="0" dirty="0" smtClean="0"/>
              <a:t> ở </a:t>
            </a:r>
            <a:r>
              <a:rPr lang="en-US" baseline="0" dirty="0" err="1" smtClean="0"/>
              <a:t>cuối</a:t>
            </a:r>
            <a:r>
              <a:rPr lang="en-US" baseline="0" dirty="0" smtClean="0"/>
              <a:t> </a:t>
            </a:r>
            <a:r>
              <a:rPr lang="en-US" baseline="0" dirty="0" err="1" smtClean="0"/>
              <a:t>lời</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nhưng</a:t>
            </a:r>
            <a:r>
              <a:rPr lang="en-US" baseline="0" dirty="0" smtClean="0"/>
              <a:t> </a:t>
            </a:r>
            <a:r>
              <a:rPr lang="en-US" baseline="0" dirty="0" err="1" smtClean="0"/>
              <a:t>không</a:t>
            </a:r>
            <a:r>
              <a:rPr lang="en-US" baseline="0" dirty="0" smtClean="0"/>
              <a:t> </a:t>
            </a:r>
            <a:r>
              <a:rPr lang="en-US" baseline="0" dirty="0" err="1" smtClean="0"/>
              <a:t>được</a:t>
            </a:r>
            <a:r>
              <a:rPr lang="en-US" baseline="0" dirty="0" smtClean="0"/>
              <a:t> </a:t>
            </a:r>
            <a:r>
              <a:rPr lang="en-US" baseline="0" dirty="0" err="1" smtClean="0"/>
              <a:t>đặt</a:t>
            </a:r>
            <a:r>
              <a:rPr lang="en-US" baseline="0" dirty="0" smtClean="0"/>
              <a:t> </a:t>
            </a:r>
            <a:r>
              <a:rPr lang="en-US" baseline="0" dirty="0" err="1" smtClean="0"/>
              <a:t>trong</a:t>
            </a:r>
            <a:r>
              <a:rPr lang="en-US" baseline="0" dirty="0" smtClean="0"/>
              <a:t> </a:t>
            </a:r>
            <a:r>
              <a:rPr lang="en-US" baseline="0" dirty="0" err="1" smtClean="0"/>
              <a:t>phần</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hàm</a:t>
            </a:r>
            <a:r>
              <a:rPr lang="en-US" baseline="0" dirty="0" smtClean="0"/>
              <a:t>.</a:t>
            </a:r>
          </a:p>
          <a:p>
            <a:r>
              <a:rPr lang="en-US" dirty="0" err="1" smtClean="0"/>
              <a:t>Dấu</a:t>
            </a:r>
            <a:r>
              <a:rPr lang="en-US" baseline="0" dirty="0" smtClean="0"/>
              <a:t> </a:t>
            </a:r>
            <a:r>
              <a:rPr lang="en-US" baseline="0" dirty="0" err="1" smtClean="0"/>
              <a:t>ngoặc</a:t>
            </a:r>
            <a:r>
              <a:rPr lang="en-US" baseline="0" dirty="0" smtClean="0"/>
              <a:t> </a:t>
            </a:r>
            <a:r>
              <a:rPr lang="en-US" baseline="0" dirty="0" err="1" smtClean="0"/>
              <a:t>đơn</a:t>
            </a:r>
            <a:r>
              <a:rPr lang="en-US" baseline="0" dirty="0" smtClean="0"/>
              <a:t> </a:t>
            </a:r>
            <a:r>
              <a:rPr lang="en-US" baseline="0" dirty="0" err="1" smtClean="0"/>
              <a:t>phải</a:t>
            </a:r>
            <a:r>
              <a:rPr lang="en-US" baseline="0" dirty="0" smtClean="0"/>
              <a:t> </a:t>
            </a:r>
            <a:r>
              <a:rPr lang="en-US" baseline="0" dirty="0" err="1" smtClean="0"/>
              <a:t>bắt</a:t>
            </a:r>
            <a:r>
              <a:rPr lang="en-US" baseline="0" dirty="0" smtClean="0"/>
              <a:t> </a:t>
            </a:r>
            <a:r>
              <a:rPr lang="en-US" baseline="0" dirty="0" err="1" smtClean="0"/>
              <a:t>buộc</a:t>
            </a:r>
            <a:r>
              <a:rPr lang="en-US" baseline="0" dirty="0" smtClean="0"/>
              <a:t> </a:t>
            </a:r>
            <a:r>
              <a:rPr lang="en-US" baseline="0" dirty="0" err="1" smtClean="0"/>
              <a:t>phải</a:t>
            </a:r>
            <a:r>
              <a:rPr lang="en-US" baseline="0" dirty="0" smtClean="0"/>
              <a:t> </a:t>
            </a:r>
            <a:r>
              <a:rPr lang="en-US" baseline="0" dirty="0" err="1" smtClean="0"/>
              <a:t>đứng</a:t>
            </a:r>
            <a:r>
              <a:rPr lang="en-US" baseline="0" dirty="0" smtClean="0"/>
              <a:t> </a:t>
            </a:r>
            <a:r>
              <a:rPr lang="en-US" baseline="0" dirty="0" err="1" smtClean="0"/>
              <a:t>đằng</a:t>
            </a:r>
            <a:r>
              <a:rPr lang="en-US" baseline="0" dirty="0" smtClean="0"/>
              <a:t> </a:t>
            </a:r>
            <a:r>
              <a:rPr lang="en-US" baseline="0" dirty="0" err="1" smtClean="0"/>
              <a:t>sau</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không</a:t>
            </a:r>
            <a:r>
              <a:rPr lang="en-US" baseline="0" dirty="0" smtClean="0"/>
              <a:t> </a:t>
            </a:r>
            <a:r>
              <a:rPr lang="en-US" baseline="0" dirty="0" err="1" smtClean="0"/>
              <a:t>loại</a:t>
            </a:r>
            <a:r>
              <a:rPr lang="en-US" baseline="0" dirty="0" smtClean="0"/>
              <a:t> </a:t>
            </a:r>
            <a:r>
              <a:rPr lang="en-US" baseline="0" dirty="0" err="1" smtClean="0"/>
              <a:t>trừ</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hàm</a:t>
            </a:r>
            <a:r>
              <a:rPr lang="en-US" baseline="0" dirty="0" smtClean="0"/>
              <a:t> </a:t>
            </a:r>
            <a:r>
              <a:rPr lang="en-US" baseline="0" dirty="0" err="1" smtClean="0"/>
              <a:t>đó</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a:t>
            </a:r>
          </a:p>
          <a:p>
            <a:r>
              <a:rPr lang="en-US" baseline="0" dirty="0" err="1" smtClean="0"/>
              <a:t>Chỉ</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được</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từ</a:t>
            </a:r>
            <a:r>
              <a:rPr lang="en-US" baseline="0" dirty="0" smtClean="0"/>
              <a:t> </a:t>
            </a:r>
            <a:r>
              <a:rPr lang="en-US" baseline="0" dirty="0" err="1" smtClean="0"/>
              <a:t>một</a:t>
            </a:r>
            <a:r>
              <a:rPr lang="en-US" baseline="0" dirty="0" smtClean="0"/>
              <a:t> </a:t>
            </a:r>
            <a:r>
              <a:rPr lang="en-US" baseline="0" dirty="0" err="1" smtClean="0"/>
              <a:t>hàm</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để</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nhiều</a:t>
            </a:r>
            <a:r>
              <a:rPr lang="en-US" baseline="0" dirty="0" smtClean="0"/>
              <a:t> </a:t>
            </a:r>
            <a:r>
              <a:rPr lang="en-US" baseline="0" dirty="0" err="1" smtClean="0"/>
              <a:t>hơn</a:t>
            </a:r>
            <a:r>
              <a:rPr lang="en-US" baseline="0" dirty="0" smtClean="0"/>
              <a:t> </a:t>
            </a:r>
            <a:r>
              <a:rPr lang="en-US" baseline="0" dirty="0" err="1" smtClean="0"/>
              <a:t>một</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từ</a:t>
            </a:r>
            <a:r>
              <a:rPr lang="en-US" baseline="0" dirty="0" smtClean="0"/>
              <a:t> </a:t>
            </a:r>
            <a:r>
              <a:rPr lang="en-US" baseline="0" dirty="0" err="1" smtClean="0"/>
              <a:t>một</a:t>
            </a:r>
            <a:r>
              <a:rPr lang="en-US" baseline="0" dirty="0" smtClean="0"/>
              <a:t> </a:t>
            </a:r>
            <a:r>
              <a:rPr lang="en-US" baseline="0" dirty="0" err="1" smtClean="0"/>
              <a:t>lời</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truyền</a:t>
            </a:r>
            <a:r>
              <a:rPr lang="en-US" baseline="0" dirty="0" smtClean="0"/>
              <a:t> </a:t>
            </a:r>
            <a:r>
              <a:rPr lang="en-US" baseline="0" dirty="0" err="1" smtClean="0"/>
              <a:t>tham</a:t>
            </a:r>
            <a:r>
              <a:rPr lang="en-US" baseline="0" dirty="0" smtClean="0"/>
              <a:t> </a:t>
            </a:r>
            <a:r>
              <a:rPr lang="en-US" baseline="0" dirty="0" err="1" smtClean="0"/>
              <a:t>chiếu</a:t>
            </a:r>
            <a:r>
              <a:rPr lang="en-US" baseline="0" dirty="0" smtClean="0"/>
              <a:t> </a:t>
            </a:r>
            <a:r>
              <a:rPr lang="en-US" baseline="0" dirty="0" err="1" smtClean="0"/>
              <a:t>hoặc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con </a:t>
            </a:r>
            <a:r>
              <a:rPr lang="en-US" baseline="0" dirty="0" err="1" smtClean="0"/>
              <a:t>trỏ</a:t>
            </a:r>
            <a:r>
              <a:rPr lang="en-US" baseline="0" dirty="0" smtClean="0"/>
              <a:t>.</a:t>
            </a:r>
          </a:p>
          <a:p>
            <a:r>
              <a:rPr lang="en-US" baseline="0" dirty="0" err="1" smtClean="0"/>
              <a:t>Một</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hoặc</a:t>
            </a:r>
            <a:r>
              <a:rPr lang="en-US" baseline="0" dirty="0" smtClean="0"/>
              <a:t> </a:t>
            </a:r>
            <a:r>
              <a:rPr lang="en-US" baseline="0" dirty="0" err="1" smtClean="0"/>
              <a:t>nhiều</a:t>
            </a:r>
            <a:r>
              <a:rPr lang="en-US" baseline="0" dirty="0" smtClean="0"/>
              <a:t> </a:t>
            </a:r>
            <a:r>
              <a:rPr lang="en-US" baseline="0" dirty="0" err="1" smtClean="0"/>
              <a:t>hàm</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một</a:t>
            </a:r>
            <a:r>
              <a:rPr lang="en-US" baseline="0" dirty="0" smtClean="0"/>
              <a:t> </a:t>
            </a:r>
            <a:r>
              <a:rPr lang="en-US" baseline="0" dirty="0" err="1" smtClean="0"/>
              <a:t>hàm</a:t>
            </a:r>
            <a:r>
              <a:rPr lang="en-US" baseline="0" dirty="0" smtClean="0"/>
              <a:t> </a:t>
            </a:r>
            <a:r>
              <a:rPr lang="en-US" baseline="0" dirty="0" err="1" smtClean="0"/>
              <a:t>gọi</a:t>
            </a:r>
            <a:r>
              <a:rPr lang="en-US" baseline="0" dirty="0" smtClean="0"/>
              <a:t> </a:t>
            </a:r>
            <a:r>
              <a:rPr lang="en-US" baseline="0" dirty="0" err="1" smtClean="0"/>
              <a:t>một</a:t>
            </a:r>
            <a:r>
              <a:rPr lang="en-US" baseline="0" dirty="0" smtClean="0"/>
              <a:t> </a:t>
            </a:r>
            <a:r>
              <a:rPr lang="en-US" baseline="0" dirty="0" err="1" smtClean="0"/>
              <a:t>hàm</a:t>
            </a:r>
            <a:r>
              <a:rPr lang="en-US" baseline="0" dirty="0" smtClean="0"/>
              <a:t> </a:t>
            </a:r>
            <a:r>
              <a:rPr lang="en-US" baseline="0" dirty="0" err="1" smtClean="0"/>
              <a:t>khác</a:t>
            </a:r>
            <a:r>
              <a:rPr lang="en-US" baseline="0" dirty="0" smtClean="0"/>
              <a:t> </a:t>
            </a:r>
            <a:r>
              <a:rPr lang="en-US" baseline="0" dirty="0" err="1" smtClean="0"/>
              <a:t>thì</a:t>
            </a:r>
            <a:r>
              <a:rPr lang="en-US" baseline="0" dirty="0" smtClean="0"/>
              <a:t> </a:t>
            </a:r>
            <a:r>
              <a:rPr lang="en-US" baseline="0" dirty="0" err="1" smtClean="0"/>
              <a:t>được</a:t>
            </a:r>
            <a:r>
              <a:rPr lang="en-US" baseline="0" dirty="0" smtClean="0"/>
              <a:t> </a:t>
            </a:r>
            <a:r>
              <a:rPr lang="en-US" baseline="0" dirty="0" err="1" smtClean="0"/>
              <a:t>xem</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gọi</a:t>
            </a:r>
            <a:r>
              <a:rPr lang="en-US" baseline="0" dirty="0" smtClean="0"/>
              <a:t> </a:t>
            </a:r>
            <a:r>
              <a:rPr lang="en-US" baseline="0" dirty="0" err="1" smtClean="0"/>
              <a:t>hoặc</a:t>
            </a:r>
            <a:r>
              <a:rPr lang="en-US" baseline="0" dirty="0" smtClean="0"/>
              <a:t> </a:t>
            </a:r>
            <a:r>
              <a:rPr lang="en-US" baseline="0" dirty="0" err="1" smtClean="0"/>
              <a:t>thủ</a:t>
            </a:r>
            <a:r>
              <a:rPr lang="en-US" baseline="0" dirty="0" smtClean="0"/>
              <a:t> </a:t>
            </a:r>
            <a:r>
              <a:rPr lang="en-US" baseline="0" dirty="0" err="1" smtClean="0"/>
              <a:t>tục</a:t>
            </a:r>
            <a:r>
              <a:rPr lang="en-US" baseline="0" dirty="0" smtClean="0"/>
              <a:t> (routine)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bởi</a:t>
            </a:r>
            <a:r>
              <a:rPr lang="en-US" baseline="0" dirty="0" smtClean="0"/>
              <a:t> </a:t>
            </a:r>
            <a:r>
              <a:rPr lang="en-US" baseline="0" dirty="0" err="1" smtClean="0"/>
              <a:t>một</a:t>
            </a:r>
            <a:r>
              <a:rPr lang="en-US" baseline="0" dirty="0" smtClean="0"/>
              <a:t> </a:t>
            </a:r>
            <a:r>
              <a:rPr lang="en-US" baseline="0" dirty="0" err="1" smtClean="0"/>
              <a:t>hàm</a:t>
            </a:r>
            <a:r>
              <a:rPr lang="en-US" baseline="0" dirty="0" smtClean="0"/>
              <a:t> </a:t>
            </a:r>
            <a:r>
              <a:rPr lang="en-US" baseline="0" dirty="0" err="1" smtClean="0"/>
              <a:t>khác</a:t>
            </a:r>
            <a:r>
              <a:rPr lang="en-US" baseline="0" dirty="0" smtClean="0"/>
              <a:t> </a:t>
            </a:r>
            <a:r>
              <a:rPr lang="en-US" baseline="0" dirty="0" err="1" smtClean="0"/>
              <a:t>thì</a:t>
            </a:r>
            <a:r>
              <a:rPr lang="en-US" baseline="0" dirty="0" smtClean="0"/>
              <a:t> </a:t>
            </a:r>
            <a:r>
              <a:rPr lang="en-US" baseline="0" dirty="0" err="1" smtClean="0"/>
              <a:t>được</a:t>
            </a:r>
            <a:r>
              <a:rPr lang="en-US" baseline="0" dirty="0" smtClean="0"/>
              <a:t> </a:t>
            </a:r>
            <a:r>
              <a:rPr lang="en-US" baseline="0" dirty="0" err="1" smtClean="0"/>
              <a:t>xem</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hoặc</a:t>
            </a:r>
            <a:r>
              <a:rPr lang="en-US" baseline="0" dirty="0" smtClean="0"/>
              <a:t> </a:t>
            </a:r>
            <a:r>
              <a:rPr lang="en-US" baseline="0" dirty="0" err="1" smtClean="0"/>
              <a:t>thủ</a:t>
            </a:r>
            <a:r>
              <a:rPr lang="en-US" baseline="0" dirty="0" smtClean="0"/>
              <a:t> </a:t>
            </a:r>
            <a:r>
              <a:rPr lang="en-US" baseline="0" dirty="0" err="1" smtClean="0"/>
              <a:t>tục</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pPr>
              <a:defRPr/>
            </a:pPr>
            <a:fld id="{5DC7B86E-0AA4-46A2-B5AC-31030175C68D}"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4"/>
          <p:cNvSpPr txBox="1">
            <a:spLocks noChangeArrowheads="1"/>
          </p:cNvSpPr>
          <p:nvPr userDrawn="1"/>
        </p:nvSpPr>
        <p:spPr bwMode="auto">
          <a:xfrm>
            <a:off x="2700338" y="188913"/>
            <a:ext cx="5670550" cy="400050"/>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2000" b="1" smtClean="0"/>
              <a:t>FPT SOFTWARE WORKFORCE ASSURANCE</a:t>
            </a:r>
          </a:p>
        </p:txBody>
      </p:sp>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5" name="Slide Number Placeholder 5"/>
          <p:cNvSpPr>
            <a:spLocks noGrp="1"/>
          </p:cNvSpPr>
          <p:nvPr>
            <p:ph type="sldNum" sz="quarter" idx="10"/>
          </p:nvPr>
        </p:nvSpPr>
        <p:spPr/>
        <p:txBody>
          <a:bodyPr/>
          <a:lstStyle>
            <a:lvl1pPr>
              <a:defRPr/>
            </a:lvl1pPr>
          </a:lstStyle>
          <a:p>
            <a:pPr>
              <a:defRPr/>
            </a:pPr>
            <a:fld id="{FEA76457-58B4-4980-AED4-D3E05971F2E2}"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7A13C644-C276-40AF-880D-3BBC7697E188}"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61C21143-F00E-4171-AF9D-B5B8B66B7F04}"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7" descr="Z:\Trangdof\thang 2\CTC logo\2LOGO-01.png"/>
          <p:cNvPicPr>
            <a:picLocks noChangeAspect="1" noChangeArrowheads="1"/>
          </p:cNvPicPr>
          <p:nvPr userDrawn="1"/>
        </p:nvPicPr>
        <p:blipFill>
          <a:blip r:embed="rId2"/>
          <a:srcRect/>
          <a:stretch>
            <a:fillRect/>
          </a:stretch>
        </p:blipFill>
        <p:spPr bwMode="auto">
          <a:xfrm>
            <a:off x="7181850" y="-76200"/>
            <a:ext cx="2106613" cy="1009650"/>
          </a:xfrm>
          <a:prstGeom prst="rect">
            <a:avLst/>
          </a:prstGeom>
          <a:noFill/>
          <a:ln w="9525">
            <a:noFill/>
            <a:miter lim="800000"/>
            <a:headEnd/>
            <a:tailEnd/>
          </a:ln>
        </p:spPr>
      </p:pic>
      <p:pic>
        <p:nvPicPr>
          <p:cNvPr id="4" name="Picture 11" descr="Z:\Trangdof\thang4\NEW TRAILER\cuder5td.png"/>
          <p:cNvPicPr>
            <a:picLocks noChangeAspect="1" noChangeArrowheads="1"/>
          </p:cNvPicPr>
          <p:nvPr userDrawn="1"/>
        </p:nvPicPr>
        <p:blipFill>
          <a:blip r:embed="rId3"/>
          <a:srcRect/>
          <a:stretch>
            <a:fillRect/>
          </a:stretch>
        </p:blipFill>
        <p:spPr bwMode="auto">
          <a:xfrm>
            <a:off x="1060450" y="387350"/>
            <a:ext cx="2901950" cy="2889250"/>
          </a:xfrm>
          <a:prstGeom prst="rect">
            <a:avLst/>
          </a:prstGeom>
          <a:noFill/>
          <a:ln w="9525">
            <a:noFill/>
            <a:miter lim="800000"/>
            <a:headEnd/>
            <a:tailEnd/>
          </a:ln>
        </p:spPr>
      </p:pic>
      <p:grpSp>
        <p:nvGrpSpPr>
          <p:cNvPr id="5" name="Group 10"/>
          <p:cNvGrpSpPr>
            <a:grpSpLocks/>
          </p:cNvGrpSpPr>
          <p:nvPr userDrawn="1"/>
        </p:nvGrpSpPr>
        <p:grpSpPr bwMode="auto">
          <a:xfrm>
            <a:off x="152400" y="6400800"/>
            <a:ext cx="1371600" cy="276225"/>
            <a:chOff x="292100" y="6403201"/>
            <a:chExt cx="1371600" cy="276999"/>
          </a:xfrm>
        </p:grpSpPr>
        <p:sp>
          <p:nvSpPr>
            <p:cNvPr id="6" name="Rectangle 5"/>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292100" y="6403201"/>
              <a:ext cx="1371600" cy="276999"/>
            </a:xfrm>
            <a:prstGeom prst="rect">
              <a:avLst/>
            </a:prstGeom>
            <a:noFill/>
          </p:spPr>
          <p:txBody>
            <a:bodyPr>
              <a:spAutoFit/>
            </a:bodyPr>
            <a:lstStyle/>
            <a:p>
              <a:pPr>
                <a:defRPr/>
              </a:pPr>
              <a:r>
                <a:rPr lang="en-US" sz="1200" dirty="0">
                  <a:latin typeface="Arial" pitchFamily="34" charset="0"/>
                  <a:cs typeface="Arial" pitchFamily="34" charset="0"/>
                </a:rPr>
                <a:t>Internal </a:t>
              </a:r>
              <a:r>
                <a:rPr lang="en-US" sz="1200" dirty="0">
                  <a:solidFill>
                    <a:schemeClr val="bg1"/>
                  </a:solidFill>
                  <a:latin typeface="Arial" pitchFamily="34" charset="0"/>
                  <a:cs typeface="Arial" pitchFamily="34" charset="0"/>
                </a:rPr>
                <a:t>Use</a:t>
              </a: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userDrawn="1"/>
        </p:nvPicPr>
        <p:blipFill>
          <a:blip r:embed="rId2"/>
          <a:srcRect/>
          <a:stretch>
            <a:fillRect/>
          </a:stretch>
        </p:blipFill>
        <p:spPr bwMode="auto">
          <a:xfrm>
            <a:off x="7696200" y="76200"/>
            <a:ext cx="1370013" cy="685800"/>
          </a:xfrm>
          <a:prstGeom prst="rect">
            <a:avLst/>
          </a:prstGeom>
          <a:noFill/>
          <a:ln w="9525">
            <a:noFill/>
            <a:miter lim="800000"/>
            <a:headEnd/>
            <a:tailEnd/>
          </a:ln>
        </p:spPr>
      </p:pic>
      <p:sp>
        <p:nvSpPr>
          <p:cNvPr id="4" name="Oval 3"/>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userDrawn="1"/>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userDrawn="1"/>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p:nvPr/>
          </p:nvSpPr>
          <p:spPr>
            <a:xfrm>
              <a:off x="292100" y="6403201"/>
              <a:ext cx="1371600" cy="276999"/>
            </a:xfrm>
            <a:prstGeom prst="rect">
              <a:avLst/>
            </a:prstGeom>
            <a:noFill/>
          </p:spPr>
          <p:txBody>
            <a:bodyPr>
              <a:spAutoFit/>
            </a:bodyPr>
            <a:lstStyle/>
            <a:p>
              <a:pPr>
                <a:defRPr/>
              </a:pPr>
              <a:r>
                <a:rPr lang="en-US" sz="1200" dirty="0">
                  <a:latin typeface="Arial" pitchFamily="34" charset="0"/>
                  <a:cs typeface="Arial" pitchFamily="34" charset="0"/>
                </a:rPr>
                <a:t>Internal </a:t>
              </a:r>
              <a:r>
                <a:rPr lang="en-US" sz="1200" dirty="0">
                  <a:solidFill>
                    <a:schemeClr val="bg1"/>
                  </a:solidFill>
                  <a:latin typeface="Arial" pitchFamily="34" charset="0"/>
                  <a:cs typeface="Arial" pitchFamily="34" charset="0"/>
                </a:rPr>
                <a:t>Use</a:t>
              </a:r>
            </a:p>
          </p:txBody>
        </p:sp>
      </p:grpSp>
      <p:pic>
        <p:nvPicPr>
          <p:cNvPr id="12" name="Picture 2" descr="Z:\Trangdof\thang4\NEW TRAILER\cuderxanh.png"/>
          <p:cNvPicPr>
            <a:picLocks noChangeAspect="1" noChangeArrowheads="1"/>
          </p:cNvPicPr>
          <p:nvPr userDrawn="1"/>
        </p:nvPicPr>
        <p:blipFill>
          <a:blip r:embed="rId3"/>
          <a:srcRect/>
          <a:stretch>
            <a:fillRect/>
          </a:stretch>
        </p:blipFill>
        <p:spPr bwMode="auto">
          <a:xfrm>
            <a:off x="220663" y="130175"/>
            <a:ext cx="366712" cy="365125"/>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Rectangle 1"/>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userDrawn="1"/>
        </p:nvPicPr>
        <p:blipFill>
          <a:blip r:embed="rId2"/>
          <a:srcRect/>
          <a:stretch>
            <a:fillRect/>
          </a:stretch>
        </p:blipFill>
        <p:spPr bwMode="auto">
          <a:xfrm>
            <a:off x="7696200" y="76200"/>
            <a:ext cx="1370013" cy="685800"/>
          </a:xfrm>
          <a:prstGeom prst="rect">
            <a:avLst/>
          </a:prstGeom>
          <a:noFill/>
          <a:ln w="9525">
            <a:noFill/>
            <a:miter lim="800000"/>
            <a:headEnd/>
            <a:tailEnd/>
          </a:ln>
        </p:spPr>
      </p:pic>
      <p:sp>
        <p:nvSpPr>
          <p:cNvPr id="4" name="Oval 3"/>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 name="Picture 8" descr="Z:\Trangdof\thang4\NEW TRAILER\cuder5.png"/>
          <p:cNvPicPr>
            <a:picLocks noChangeAspect="1" noChangeArrowheads="1"/>
          </p:cNvPicPr>
          <p:nvPr userDrawn="1"/>
        </p:nvPicPr>
        <p:blipFill>
          <a:blip r:embed="rId3"/>
          <a:srcRect/>
          <a:stretch>
            <a:fillRect/>
          </a:stretch>
        </p:blipFill>
        <p:spPr bwMode="auto">
          <a:xfrm>
            <a:off x="571500" y="171450"/>
            <a:ext cx="304800" cy="304800"/>
          </a:xfrm>
          <a:prstGeom prst="rect">
            <a:avLst/>
          </a:prstGeom>
          <a:noFill/>
          <a:ln w="9525">
            <a:noFill/>
            <a:miter lim="800000"/>
            <a:headEnd/>
            <a:tailEnd/>
          </a:ln>
        </p:spPr>
      </p:pic>
      <p:sp>
        <p:nvSpPr>
          <p:cNvPr id="8" name="Isosceles Triangle 7"/>
          <p:cNvSpPr/>
          <p:nvPr userDrawn="1"/>
        </p:nvSpPr>
        <p:spPr>
          <a:xfrm>
            <a:off x="457200" y="500063"/>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9" name="Group 16"/>
          <p:cNvGrpSpPr>
            <a:grpSpLocks/>
          </p:cNvGrpSpPr>
          <p:nvPr userDrawn="1"/>
        </p:nvGrpSpPr>
        <p:grpSpPr bwMode="auto">
          <a:xfrm>
            <a:off x="152400" y="6400800"/>
            <a:ext cx="1371600" cy="276225"/>
            <a:chOff x="292100" y="6403201"/>
            <a:chExt cx="1371600" cy="276999"/>
          </a:xfrm>
        </p:grpSpPr>
        <p:sp>
          <p:nvSpPr>
            <p:cNvPr id="10" name="Rectangle 9"/>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extBox 11"/>
            <p:cNvSpPr txBox="1"/>
            <p:nvPr/>
          </p:nvSpPr>
          <p:spPr>
            <a:xfrm>
              <a:off x="292100" y="6403201"/>
              <a:ext cx="1371600" cy="276999"/>
            </a:xfrm>
            <a:prstGeom prst="rect">
              <a:avLst/>
            </a:prstGeom>
            <a:noFill/>
          </p:spPr>
          <p:txBody>
            <a:bodyPr>
              <a:spAutoFit/>
            </a:bodyPr>
            <a:lstStyle/>
            <a:p>
              <a:pPr>
                <a:defRPr/>
              </a:pPr>
              <a:r>
                <a:rPr lang="en-US" sz="1200" dirty="0">
                  <a:latin typeface="Arial" pitchFamily="34" charset="0"/>
                  <a:cs typeface="Arial" pitchFamily="34" charset="0"/>
                </a:rPr>
                <a:t>Internal </a:t>
              </a:r>
              <a:r>
                <a:rPr lang="en-US" sz="1200" dirty="0">
                  <a:solidFill>
                    <a:schemeClr val="bg1"/>
                  </a:solidFill>
                  <a:latin typeface="Arial" pitchFamily="34" charset="0"/>
                  <a:cs typeface="Arial" pitchFamily="34" charset="0"/>
                </a:rPr>
                <a:t>Use</a:t>
              </a: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Rectangle 1"/>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userDrawn="1"/>
        </p:nvPicPr>
        <p:blipFill>
          <a:blip r:embed="rId2"/>
          <a:srcRect/>
          <a:stretch>
            <a:fillRect/>
          </a:stretch>
        </p:blipFill>
        <p:spPr bwMode="auto">
          <a:xfrm>
            <a:off x="7696200" y="76200"/>
            <a:ext cx="1370013" cy="685800"/>
          </a:xfrm>
          <a:prstGeom prst="rect">
            <a:avLst/>
          </a:prstGeom>
          <a:noFill/>
          <a:ln w="9525">
            <a:noFill/>
            <a:miter lim="800000"/>
            <a:headEnd/>
            <a:tailEnd/>
          </a:ln>
        </p:spPr>
      </p:pic>
      <p:sp>
        <p:nvSpPr>
          <p:cNvPr id="4" name="Oval 3"/>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userDrawn="1"/>
        </p:nvSpPr>
        <p:spPr>
          <a:xfrm>
            <a:off x="782638" y="4921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2" descr="Z:\Trangdof\thang4\NEW TRAILER\cuderxanhla.png"/>
          <p:cNvPicPr>
            <a:picLocks noChangeAspect="1" noChangeArrowheads="1"/>
          </p:cNvPicPr>
          <p:nvPr userDrawn="1"/>
        </p:nvPicPr>
        <p:blipFill>
          <a:blip r:embed="rId3"/>
          <a:srcRect/>
          <a:stretch>
            <a:fillRect/>
          </a:stretch>
        </p:blipFill>
        <p:spPr bwMode="auto">
          <a:xfrm>
            <a:off x="895350" y="173038"/>
            <a:ext cx="304800" cy="304800"/>
          </a:xfrm>
          <a:prstGeom prst="rect">
            <a:avLst/>
          </a:prstGeom>
          <a:noFill/>
          <a:ln w="9525">
            <a:noFill/>
            <a:miter lim="800000"/>
            <a:headEnd/>
            <a:tailEnd/>
          </a:ln>
        </p:spPr>
      </p:pic>
      <p:grpSp>
        <p:nvGrpSpPr>
          <p:cNvPr id="9" name="Group 16"/>
          <p:cNvGrpSpPr>
            <a:grpSpLocks/>
          </p:cNvGrpSpPr>
          <p:nvPr userDrawn="1"/>
        </p:nvGrpSpPr>
        <p:grpSpPr bwMode="auto">
          <a:xfrm>
            <a:off x="152400" y="6400800"/>
            <a:ext cx="1371600" cy="276225"/>
            <a:chOff x="292100" y="6403201"/>
            <a:chExt cx="1371600" cy="276999"/>
          </a:xfrm>
        </p:grpSpPr>
        <p:sp>
          <p:nvSpPr>
            <p:cNvPr id="10" name="Rectangle 9"/>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extBox 11"/>
            <p:cNvSpPr txBox="1"/>
            <p:nvPr/>
          </p:nvSpPr>
          <p:spPr>
            <a:xfrm>
              <a:off x="292100" y="6403201"/>
              <a:ext cx="1371600" cy="276999"/>
            </a:xfrm>
            <a:prstGeom prst="rect">
              <a:avLst/>
            </a:prstGeom>
            <a:noFill/>
          </p:spPr>
          <p:txBody>
            <a:bodyPr>
              <a:spAutoFit/>
            </a:bodyPr>
            <a:lstStyle/>
            <a:p>
              <a:pPr>
                <a:defRPr/>
              </a:pPr>
              <a:r>
                <a:rPr lang="en-US" sz="1200" dirty="0">
                  <a:latin typeface="Arial" pitchFamily="34" charset="0"/>
                  <a:cs typeface="Arial" pitchFamily="34" charset="0"/>
                </a:rPr>
                <a:t>Internal </a:t>
              </a:r>
              <a:r>
                <a:rPr lang="en-US" sz="1200" dirty="0">
                  <a:solidFill>
                    <a:schemeClr val="bg1"/>
                  </a:solidFill>
                  <a:latin typeface="Arial" pitchFamily="34" charset="0"/>
                  <a:cs typeface="Arial" pitchFamily="34" charset="0"/>
                </a:rPr>
                <a:t>Use</a:t>
              </a: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B64F72D-0115-47ED-A179-28228F87C8A9}" type="datetime1">
              <a:rPr lang="en-US"/>
              <a:pPr>
                <a:defRPr/>
              </a:pPr>
              <a:t>12/3/2014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DFD5FA0-69AD-48CC-9627-46251D03024F}"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BE3D9A-4FDA-48E1-8E3A-2ED8E059584C}" type="datetime1">
              <a:rPr lang="en-US"/>
              <a:pPr>
                <a:defRPr/>
              </a:pPr>
              <a:t>12/3/2014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8A10877-2D21-4F42-B239-83E7E25DAB8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06C1D7D-0D1C-4C2E-B7D6-ECB188E0A1E5}" type="datetime1">
              <a:rPr lang="en-US"/>
              <a:pPr>
                <a:defRPr/>
              </a:pPr>
              <a:t>12/3/2014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C430664-5614-4423-9333-32AB974D1D04}"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84D9FA-2C47-414E-A743-058394A9FF2A}" type="datetime1">
              <a:rPr lang="en-US"/>
              <a:pPr>
                <a:defRPr/>
              </a:pPr>
              <a:t>12/3/2014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1F6D49E-6471-4772-A6E2-524CBCF5937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solidFill>
                  <a:schemeClr val="tx1"/>
                </a:solidFill>
              </a:defRPr>
            </a:lvl1p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DE510BB7-3C59-41BF-AF6F-050D43674AAD}" type="slidenum">
              <a:rPr lang="vi-VN"/>
              <a:pPr>
                <a:defRPr/>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8725F3A-748F-4EEC-B262-98084B599673}" type="datetime1">
              <a:rPr lang="en-US"/>
              <a:pPr>
                <a:defRPr/>
              </a:pPr>
              <a:t>12/3/2014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960207-2857-4236-AD28-E1D433CF542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1E06400-FB9D-447F-A90A-F02DB42966D1}" type="datetime1">
              <a:rPr lang="en-US"/>
              <a:pPr>
                <a:defRPr/>
              </a:pPr>
              <a:t>12/3/2014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AC3C6E-E595-4FDF-B512-03406FD8522D}"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DA85C7-9137-4EE4-A285-1EF73FCAB4F1}" type="datetime1">
              <a:rPr lang="en-US"/>
              <a:pPr>
                <a:defRPr/>
              </a:pPr>
              <a:t>12/3/2014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B20965-5D2D-4495-9120-8F1F060C3EB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191FC864-20C5-4525-9A2C-3040B78D1DDE}"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C3A217D5-8B97-4EF2-960B-AE6F24E90EE1}"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9" name="Slide Number Placeholder 8"/>
          <p:cNvSpPr>
            <a:spLocks noGrp="1"/>
          </p:cNvSpPr>
          <p:nvPr>
            <p:ph type="sldNum" sz="quarter" idx="12"/>
          </p:nvPr>
        </p:nvSpPr>
        <p:spPr/>
        <p:txBody>
          <a:bodyPr/>
          <a:lstStyle>
            <a:lvl1pPr>
              <a:defRPr/>
            </a:lvl1pPr>
          </a:lstStyle>
          <a:p>
            <a:pPr>
              <a:defRPr/>
            </a:pPr>
            <a:fld id="{2C63043F-18B8-401F-87DE-888AEE0647F0}"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5" name="Slide Number Placeholder 4"/>
          <p:cNvSpPr>
            <a:spLocks noGrp="1"/>
          </p:cNvSpPr>
          <p:nvPr>
            <p:ph type="sldNum" sz="quarter" idx="12"/>
          </p:nvPr>
        </p:nvSpPr>
        <p:spPr/>
        <p:txBody>
          <a:bodyPr/>
          <a:lstStyle>
            <a:lvl1pPr>
              <a:defRPr/>
            </a:lvl1pPr>
          </a:lstStyle>
          <a:p>
            <a:pPr>
              <a:defRPr/>
            </a:pPr>
            <a:fld id="{14D27E62-944A-42D0-A927-6790F6AF8428}"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4" name="Slide Number Placeholder 3"/>
          <p:cNvSpPr>
            <a:spLocks noGrp="1"/>
          </p:cNvSpPr>
          <p:nvPr>
            <p:ph type="sldNum" sz="quarter" idx="12"/>
          </p:nvPr>
        </p:nvSpPr>
        <p:spPr/>
        <p:txBody>
          <a:bodyPr/>
          <a:lstStyle>
            <a:lvl1pPr>
              <a:defRPr/>
            </a:lvl1pPr>
          </a:lstStyle>
          <a:p>
            <a:pPr>
              <a:defRPr/>
            </a:pPr>
            <a:fld id="{FF7FDE23-46C9-4264-B79F-675AB85DF557}"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1832E344-F62E-4E8B-B503-FECE5647BA3A}"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8E86D56B-EC1B-4FE6-AB42-1059F0F2BA3D}"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146" name="Picture 1060" descr="BackGround"/>
          <p:cNvPicPr>
            <a:picLocks noChangeAspect="1" noChangeArrowheads="1"/>
          </p:cNvPicPr>
          <p:nvPr/>
        </p:nvPicPr>
        <p:blipFill>
          <a:blip r:embed="rId13"/>
          <a:srcRect/>
          <a:stretch>
            <a:fillRect/>
          </a:stretch>
        </p:blipFill>
        <p:spPr bwMode="auto">
          <a:xfrm>
            <a:off x="0" y="914400"/>
            <a:ext cx="9144000" cy="914400"/>
          </a:xfrm>
          <a:prstGeom prst="rect">
            <a:avLst/>
          </a:prstGeom>
          <a:noFill/>
          <a:ln w="9525">
            <a:noFill/>
            <a:miter lim="800000"/>
            <a:headEnd/>
            <a:tailEnd/>
          </a:ln>
        </p:spPr>
      </p:pic>
      <p:sp>
        <p:nvSpPr>
          <p:cNvPr id="6147" name="Title Placeholder 1"/>
          <p:cNvSpPr>
            <a:spLocks noGrp="1"/>
          </p:cNvSpPr>
          <p:nvPr>
            <p:ph type="title"/>
          </p:nvPr>
        </p:nvSpPr>
        <p:spPr bwMode="auto">
          <a:xfrm>
            <a:off x="1835150" y="0"/>
            <a:ext cx="685165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614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A38EE5E6-3C5E-4442-9DE9-FA3BF4F70F40}" type="slidenum">
              <a:rPr lang="vi-VN"/>
              <a:pPr>
                <a:defRPr/>
              </a:pPr>
              <a:t>‹#›</a:t>
            </a:fld>
            <a:endParaRPr lang="vi-VN"/>
          </a:p>
        </p:txBody>
      </p:sp>
      <p:sp>
        <p:nvSpPr>
          <p:cNvPr id="1030" name="Line 1057"/>
          <p:cNvSpPr>
            <a:spLocks noChangeShapeType="1"/>
          </p:cNvSpPr>
          <p:nvPr/>
        </p:nvSpPr>
        <p:spPr bwMode="auto">
          <a:xfrm>
            <a:off x="0" y="6553200"/>
            <a:ext cx="9144000" cy="0"/>
          </a:xfrm>
          <a:prstGeom prst="line">
            <a:avLst/>
          </a:prstGeom>
          <a:noFill/>
          <a:ln w="9525">
            <a:solidFill>
              <a:srgbClr val="FC0128"/>
            </a:solidFill>
            <a:round/>
            <a:headEnd/>
            <a:tailEnd/>
          </a:ln>
        </p:spPr>
        <p:txBody>
          <a:bodyPr wrap="none" anchor="ctr"/>
          <a:lstStyle/>
          <a:p>
            <a:pPr>
              <a:defRPr/>
            </a:pPr>
            <a:endParaRPr lang="en-US"/>
          </a:p>
        </p:txBody>
      </p:sp>
      <p:sp>
        <p:nvSpPr>
          <p:cNvPr id="1031"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Calibri" pitchFamily="34" charset="0"/>
              </a:rPr>
              <a:t>©</a:t>
            </a:r>
            <a:r>
              <a:rPr lang="en-US" sz="1000" smtClean="0">
                <a:latin typeface="Calibri" pitchFamily="34" charset="0"/>
              </a:rPr>
              <a:t> FPT SOFTWARE – TRAINING MATERIAL</a:t>
            </a:r>
            <a:r>
              <a:rPr lang="en-US" altLang="ja-JP" sz="1000" smtClean="0">
                <a:latin typeface="Calibri" pitchFamily="34" charset="0"/>
              </a:rPr>
              <a:t> – Int</a:t>
            </a:r>
            <a:r>
              <a:rPr lang="en-US" sz="1000" smtClean="0">
                <a:latin typeface="Calibri" pitchFamily="34" charset="0"/>
              </a:rPr>
              <a:t>er</a:t>
            </a:r>
            <a:r>
              <a:rPr lang="en-US" altLang="ja-JP" sz="1000" smtClean="0">
                <a:latin typeface="Calibri" pitchFamily="34" charset="0"/>
              </a:rPr>
              <a:t>nal </a:t>
            </a:r>
            <a:r>
              <a:rPr lang="en-US" sz="1000" smtClean="0">
                <a:latin typeface="Calibri" pitchFamily="34" charset="0"/>
              </a:rPr>
              <a:t>us</a:t>
            </a:r>
            <a:r>
              <a:rPr lang="en-US" altLang="ja-JP" sz="1000" smtClean="0">
                <a:latin typeface="Calibri" pitchFamily="34" charset="0"/>
              </a:rPr>
              <a:t>e</a:t>
            </a:r>
            <a:endParaRPr lang="en-US" sz="1000" smtClean="0">
              <a:latin typeface="Calibri" pitchFamily="34" charset="0"/>
            </a:endParaRPr>
          </a:p>
        </p:txBody>
      </p:sp>
      <p:sp>
        <p:nvSpPr>
          <p:cNvPr id="1032" name="Text Box 1059"/>
          <p:cNvSpPr txBox="1">
            <a:spLocks noChangeArrowheads="1"/>
          </p:cNvSpPr>
          <p:nvPr/>
        </p:nvSpPr>
        <p:spPr bwMode="auto">
          <a:xfrm>
            <a:off x="7291388" y="6596063"/>
            <a:ext cx="1430337" cy="247650"/>
          </a:xfrm>
          <a:prstGeom prst="rect">
            <a:avLst/>
          </a:prstGeom>
          <a:noFill/>
          <a:ln>
            <a:noFill/>
          </a:ln>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000" smtClean="0">
                <a:latin typeface="Calibri" pitchFamily="34" charset="0"/>
              </a:rPr>
              <a:t>09e-BM/DT/FSOFT v1/1</a:t>
            </a:r>
          </a:p>
        </p:txBody>
      </p:sp>
      <p:pic>
        <p:nvPicPr>
          <p:cNvPr id="6153" name="Picture 2"/>
          <p:cNvPicPr>
            <a:picLocks noChangeAspect="1" noChangeArrowheads="1"/>
          </p:cNvPicPr>
          <p:nvPr userDrawn="1"/>
        </p:nvPicPr>
        <p:blipFill>
          <a:blip r:embed="rId14"/>
          <a:srcRect/>
          <a:stretch>
            <a:fillRect/>
          </a:stretch>
        </p:blipFill>
        <p:spPr bwMode="auto">
          <a:xfrm>
            <a:off x="285750" y="49213"/>
            <a:ext cx="1543050" cy="10175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15"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dt="0"/>
  <p:txStyles>
    <p:titleStyle>
      <a:lvl1pPr algn="r" rtl="0" eaLnBrk="0" fontAlgn="base" hangingPunct="0">
        <a:spcBef>
          <a:spcPct val="0"/>
        </a:spcBef>
        <a:spcAft>
          <a:spcPct val="0"/>
        </a:spcAft>
        <a:defRPr sz="3200" b="1" kern="1200">
          <a:solidFill>
            <a:schemeClr val="tx1"/>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chemeClr val="tx1"/>
          </a:solidFill>
          <a:latin typeface="Arial" charset="0"/>
          <a:ea typeface="Tahoma" pitchFamily="34" charset="0"/>
          <a:cs typeface="Arial" charset="0"/>
        </a:defRPr>
      </a:lvl2pPr>
      <a:lvl3pPr algn="r" rtl="0" eaLnBrk="0" fontAlgn="base" hangingPunct="0">
        <a:spcBef>
          <a:spcPct val="0"/>
        </a:spcBef>
        <a:spcAft>
          <a:spcPct val="0"/>
        </a:spcAft>
        <a:defRPr sz="3200" b="1">
          <a:solidFill>
            <a:schemeClr val="tx1"/>
          </a:solidFill>
          <a:latin typeface="Arial" charset="0"/>
          <a:ea typeface="Tahoma" pitchFamily="34" charset="0"/>
          <a:cs typeface="Arial" charset="0"/>
        </a:defRPr>
      </a:lvl3pPr>
      <a:lvl4pPr algn="r" rtl="0" eaLnBrk="0" fontAlgn="base" hangingPunct="0">
        <a:spcBef>
          <a:spcPct val="0"/>
        </a:spcBef>
        <a:spcAft>
          <a:spcPct val="0"/>
        </a:spcAft>
        <a:defRPr sz="3200" b="1">
          <a:solidFill>
            <a:schemeClr val="tx1"/>
          </a:solidFill>
          <a:latin typeface="Arial" charset="0"/>
          <a:ea typeface="Tahoma" pitchFamily="34" charset="0"/>
          <a:cs typeface="Arial" charset="0"/>
        </a:defRPr>
      </a:lvl4pPr>
      <a:lvl5pPr algn="r" rtl="0" eaLnBrk="0" fontAlgn="base" hangingPunct="0">
        <a:spcBef>
          <a:spcPct val="0"/>
        </a:spcBef>
        <a:spcAft>
          <a:spcPct val="0"/>
        </a:spcAft>
        <a:defRPr sz="3200" b="1">
          <a:solidFill>
            <a:schemeClr val="tx1"/>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1DCC3">
            <a:alpha val="0"/>
          </a:srgbClr>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96EB2E68-073A-43CD-9C1E-1A0E1EB53FB7}" type="datetime1">
              <a:rPr lang="en-US"/>
              <a:pPr>
                <a:defRPr/>
              </a:pPr>
              <a:t>12/3/2014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72203445-A9B3-4FDE-8F72-D363C59C40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16" r:id="rId5"/>
    <p:sldLayoutId id="2147483817" r:id="rId6"/>
    <p:sldLayoutId id="2147483818" r:id="rId7"/>
    <p:sldLayoutId id="2147483819" r:id="rId8"/>
    <p:sldLayoutId id="2147483820" r:id="rId9"/>
    <p:sldLayoutId id="2147483821" r:id="rId10"/>
    <p:sldLayoutId id="2147483822" r:id="rId11"/>
  </p:sldLayoutIdLst>
  <p:timing>
    <p:tnLst>
      <p:par>
        <p:cTn id="1" dur="indefinite" restart="never" nodeType="tmRoot"/>
      </p:par>
    </p:tnLst>
  </p:timing>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video" Target="file:///D:\FSOFT\CPP\GIAO%20TRINH\ONLINE\BTCB\Slides\Demo\VIDEO\Lecture5.1.mp4" TargetMode="External"/><Relationship Id="rId5" Type="http://schemas.openxmlformats.org/officeDocument/2006/relationships/image" Target="../media/image12.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1.bin"/><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video" Target="file:///D:\FSOFT\CPP\GIAO%20TRINH\ONLINE\BTCB\Slides\Demo\VIDEO\Lecture5.2.mp4"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8"/>
          <p:cNvSpPr>
            <a:spLocks noGrp="1" noChangeArrowheads="1"/>
          </p:cNvSpPr>
          <p:nvPr>
            <p:ph type="ctrTitle" idx="4294967295"/>
          </p:nvPr>
        </p:nvSpPr>
        <p:spPr>
          <a:xfrm>
            <a:off x="3886200" y="1447800"/>
            <a:ext cx="4343400" cy="1470025"/>
          </a:xfrm>
        </p:spPr>
        <p:txBody>
          <a:bodyPr rtlCol="0">
            <a:normAutofit fontScale="90000"/>
          </a:bodyPr>
          <a:lstStyle/>
          <a:p>
            <a:pPr algn="l" fontAlgn="auto">
              <a:spcAft>
                <a:spcPts val="0"/>
              </a:spcAft>
              <a:defRPr/>
            </a:pPr>
            <a:r>
              <a:rPr lang="en-US" sz="4000" dirty="0" smtClean="0">
                <a:solidFill>
                  <a:schemeClr val="bg1"/>
                </a:solidFill>
              </a:rPr>
              <a:t>Lecture 5</a:t>
            </a:r>
            <a:r>
              <a:rPr lang="en-US" dirty="0" smtClean="0">
                <a:solidFill>
                  <a:schemeClr val="bg1"/>
                </a:solidFill>
              </a:rPr>
              <a:t/>
            </a:r>
            <a:br>
              <a:rPr lang="en-US" dirty="0" smtClean="0">
                <a:solidFill>
                  <a:schemeClr val="bg1"/>
                </a:solidFill>
              </a:rPr>
            </a:br>
            <a:r>
              <a:rPr lang="en-US" b="1" dirty="0" smtClean="0">
                <a:solidFill>
                  <a:schemeClr val="bg1"/>
                </a:solidFill>
              </a:rPr>
              <a:t>Functions</a:t>
            </a:r>
            <a:r>
              <a:rPr lang="en-US" dirty="0" smtClean="0">
                <a:solidFill>
                  <a:schemeClr val="bg1"/>
                </a:solidFill>
              </a:rPr>
              <a:t/>
            </a:r>
            <a:br>
              <a:rPr lang="en-US" dirty="0" smtClean="0">
                <a:solidFill>
                  <a:schemeClr val="bg1"/>
                </a:solidFill>
              </a:rPr>
            </a:br>
            <a:endParaRPr lang="en-US" dirty="0" smtClean="0">
              <a:solidFill>
                <a:schemeClr val="bg1"/>
              </a:solidFill>
            </a:endParaRPr>
          </a:p>
        </p:txBody>
      </p:sp>
      <p:pic>
        <p:nvPicPr>
          <p:cNvPr id="3" name="Picture 2" descr="Z:\Trangdof\thang7\template 48\next.gif"/>
          <p:cNvPicPr>
            <a:picLocks noChangeAspect="1" noChangeArrowheads="1" noCrop="1"/>
          </p:cNvPicPr>
          <p:nvPr/>
        </p:nvPicPr>
        <p:blipFill>
          <a:blip r:embed="rId3" cstate="print"/>
          <a:srcRect/>
          <a:stretch>
            <a:fillRect/>
          </a:stretch>
        </p:blipFill>
        <p:spPr bwMode="auto">
          <a:xfrm>
            <a:off x="8534400" y="3581400"/>
            <a:ext cx="423862" cy="423862"/>
          </a:xfrm>
          <a:prstGeom prst="rect">
            <a:avLst/>
          </a:prstGeom>
          <a:noFill/>
        </p:spPr>
      </p:pic>
      <p:sp>
        <p:nvSpPr>
          <p:cNvPr id="4" name="TextBox 3"/>
          <p:cNvSpPr txBox="1"/>
          <p:nvPr/>
        </p:nvSpPr>
        <p:spPr>
          <a:xfrm>
            <a:off x="7315200" y="3581400"/>
            <a:ext cx="2438400" cy="369332"/>
          </a:xfrm>
          <a:prstGeom prst="rect">
            <a:avLst/>
          </a:prstGeom>
          <a:noFill/>
        </p:spPr>
        <p:txBody>
          <a:bodyPr wrap="square" rtlCol="0">
            <a:spAutoFit/>
          </a:bodyPr>
          <a:lstStyle/>
          <a:p>
            <a:r>
              <a:rPr lang="en-US" b="1" dirty="0" smtClean="0">
                <a:latin typeface="Arial" pitchFamily="34" charset="0"/>
                <a:cs typeface="Arial" pitchFamily="34" charset="0"/>
              </a:rPr>
              <a:t>START</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5497" y="3198168"/>
            <a:ext cx="2590837" cy="461665"/>
          </a:xfrm>
          <a:prstGeom prst="rect">
            <a:avLst/>
          </a:prstGeom>
        </p:spPr>
        <p:txBody>
          <a:bodyPr wrap="none">
            <a:spAutoFit/>
          </a:bodyPr>
          <a:lstStyle/>
          <a:p>
            <a:pPr lvl="0"/>
            <a:r>
              <a:rPr lang="en-US" dirty="0" smtClean="0"/>
              <a:t>4-Storage </a:t>
            </a:r>
            <a:r>
              <a:rPr lang="en-US" dirty="0"/>
              <a:t>Classes</a:t>
            </a:r>
          </a:p>
        </p:txBody>
      </p:sp>
    </p:spTree>
    <p:extLst>
      <p:ext uri="{BB962C8B-B14F-4D97-AF65-F5344CB8AC3E}">
        <p14:creationId xmlns:p14="http://schemas.microsoft.com/office/powerpoint/2010/main" val="2749865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4294967295"/>
          </p:nvPr>
        </p:nvSpPr>
        <p:spPr>
          <a:xfrm>
            <a:off x="685800" y="1371600"/>
            <a:ext cx="7772400" cy="4459288"/>
          </a:xfrm>
        </p:spPr>
        <p:txBody>
          <a:bodyPr/>
          <a:lstStyle/>
          <a:p>
            <a:pPr eaLnBrk="1" hangingPunct="1">
              <a:lnSpc>
                <a:spcPct val="90000"/>
              </a:lnSpc>
              <a:buBlip>
                <a:blip r:embed="rId3"/>
              </a:buBlip>
            </a:pPr>
            <a:r>
              <a:rPr lang="en-US" dirty="0" smtClean="0"/>
              <a:t>Local Variables</a:t>
            </a:r>
          </a:p>
          <a:p>
            <a:pPr lvl="1" eaLnBrk="1" hangingPunct="1">
              <a:lnSpc>
                <a:spcPct val="90000"/>
              </a:lnSpc>
            </a:pPr>
            <a:r>
              <a:rPr lang="en-US" sz="2000" dirty="0" smtClean="0"/>
              <a:t>Declared inside a function </a:t>
            </a:r>
          </a:p>
          <a:p>
            <a:pPr lvl="1" eaLnBrk="1" hangingPunct="1">
              <a:lnSpc>
                <a:spcPct val="90000"/>
              </a:lnSpc>
            </a:pPr>
            <a:r>
              <a:rPr lang="en-US" sz="2000" dirty="0" smtClean="0"/>
              <a:t>Created upon entry into a block and destroyed upon exit from the block </a:t>
            </a:r>
            <a:endParaRPr lang="en-US" sz="1800" dirty="0" smtClean="0"/>
          </a:p>
          <a:p>
            <a:pPr eaLnBrk="1" hangingPunct="1">
              <a:lnSpc>
                <a:spcPct val="90000"/>
              </a:lnSpc>
              <a:spcBef>
                <a:spcPct val="50000"/>
              </a:spcBef>
              <a:buBlip>
                <a:blip r:embed="rId3"/>
              </a:buBlip>
            </a:pPr>
            <a:r>
              <a:rPr lang="en-US" dirty="0" smtClean="0"/>
              <a:t>Formal Parameters</a:t>
            </a:r>
          </a:p>
          <a:p>
            <a:pPr lvl="1" eaLnBrk="1" hangingPunct="1">
              <a:lnSpc>
                <a:spcPct val="90000"/>
              </a:lnSpc>
            </a:pPr>
            <a:r>
              <a:rPr lang="en-US" sz="2000" dirty="0" smtClean="0"/>
              <a:t>Declared in the definition of function as parameters </a:t>
            </a:r>
          </a:p>
          <a:p>
            <a:pPr lvl="1" eaLnBrk="1" hangingPunct="1">
              <a:lnSpc>
                <a:spcPct val="90000"/>
              </a:lnSpc>
            </a:pPr>
            <a:r>
              <a:rPr lang="en-US" sz="2000" dirty="0" smtClean="0"/>
              <a:t>Act like any local variable inside a function </a:t>
            </a:r>
            <a:endParaRPr lang="en-US" sz="1800" dirty="0" smtClean="0"/>
          </a:p>
          <a:p>
            <a:pPr eaLnBrk="1" hangingPunct="1">
              <a:lnSpc>
                <a:spcPct val="90000"/>
              </a:lnSpc>
              <a:spcBef>
                <a:spcPct val="50000"/>
              </a:spcBef>
              <a:buBlip>
                <a:blip r:embed="rId3"/>
              </a:buBlip>
            </a:pPr>
            <a:r>
              <a:rPr lang="en-US" dirty="0" smtClean="0"/>
              <a:t>Global Variables</a:t>
            </a:r>
          </a:p>
          <a:p>
            <a:pPr lvl="1" eaLnBrk="1" hangingPunct="1">
              <a:lnSpc>
                <a:spcPct val="90000"/>
              </a:lnSpc>
            </a:pPr>
            <a:r>
              <a:rPr lang="en-US" sz="2000" dirty="0" smtClean="0"/>
              <a:t>Declared outside all functions </a:t>
            </a:r>
          </a:p>
          <a:p>
            <a:pPr lvl="1" eaLnBrk="1" hangingPunct="1">
              <a:lnSpc>
                <a:spcPct val="90000"/>
              </a:lnSpc>
            </a:pPr>
            <a:r>
              <a:rPr lang="en-US" sz="2000" dirty="0" smtClean="0"/>
              <a:t>Holds value throughout the execution of the program </a:t>
            </a:r>
          </a:p>
        </p:txBody>
      </p:sp>
      <p:sp>
        <p:nvSpPr>
          <p:cNvPr id="4" name="TextBox 3"/>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4.1-Variables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5"/>
          <p:cNvSpPr txBox="1">
            <a:spLocks noChangeArrowheads="1"/>
          </p:cNvSpPr>
          <p:nvPr/>
        </p:nvSpPr>
        <p:spPr bwMode="auto">
          <a:xfrm>
            <a:off x="381000" y="1524000"/>
            <a:ext cx="8518525" cy="396875"/>
          </a:xfrm>
          <a:prstGeom prst="rect">
            <a:avLst/>
          </a:prstGeom>
          <a:noFill/>
          <a:ln w="9525">
            <a:noFill/>
            <a:miter lim="800000"/>
            <a:headEnd/>
            <a:tailEnd/>
          </a:ln>
        </p:spPr>
        <p:txBody>
          <a:bodyPr>
            <a:spAutoFit/>
          </a:bodyPr>
          <a:lstStyle/>
          <a:p>
            <a:pPr marL="347663" indent="-347663" eaLnBrk="1" hangingPunct="1">
              <a:buClr>
                <a:schemeClr val="tx2"/>
              </a:buClr>
              <a:buSzPct val="125000"/>
              <a:buBlip>
                <a:blip r:embed="rId3"/>
              </a:buBlip>
            </a:pPr>
            <a:r>
              <a:rPr lang="en-US" sz="2000" dirty="0"/>
              <a:t>Every C variable has a characteristic called as a storage class</a:t>
            </a:r>
          </a:p>
        </p:txBody>
      </p:sp>
      <p:sp>
        <p:nvSpPr>
          <p:cNvPr id="28676" name="Text Box 6"/>
          <p:cNvSpPr txBox="1">
            <a:spLocks noChangeArrowheads="1"/>
          </p:cNvSpPr>
          <p:nvPr/>
        </p:nvSpPr>
        <p:spPr bwMode="auto">
          <a:xfrm>
            <a:off x="381000" y="2498725"/>
            <a:ext cx="8518525" cy="396875"/>
          </a:xfrm>
          <a:prstGeom prst="rect">
            <a:avLst/>
          </a:prstGeom>
          <a:noFill/>
          <a:ln w="9525">
            <a:noFill/>
            <a:miter lim="800000"/>
            <a:headEnd/>
            <a:tailEnd/>
          </a:ln>
        </p:spPr>
        <p:txBody>
          <a:bodyPr>
            <a:spAutoFit/>
          </a:bodyPr>
          <a:lstStyle/>
          <a:p>
            <a:pPr marL="347663" indent="-347663" eaLnBrk="1" hangingPunct="1">
              <a:buClr>
                <a:schemeClr val="tx2"/>
              </a:buClr>
              <a:buSzPct val="125000"/>
              <a:buBlip>
                <a:blip r:embed="rId3"/>
              </a:buBlip>
            </a:pPr>
            <a:r>
              <a:rPr lang="en-US" sz="2000" dirty="0"/>
              <a:t>The storage class defines two characteristics of the variable:</a:t>
            </a:r>
          </a:p>
        </p:txBody>
      </p:sp>
      <p:sp>
        <p:nvSpPr>
          <p:cNvPr id="28677" name="Text Box 7"/>
          <p:cNvSpPr txBox="1">
            <a:spLocks noChangeArrowheads="1"/>
          </p:cNvSpPr>
          <p:nvPr/>
        </p:nvSpPr>
        <p:spPr bwMode="auto">
          <a:xfrm>
            <a:off x="838200" y="3413125"/>
            <a:ext cx="7239000" cy="701675"/>
          </a:xfrm>
          <a:prstGeom prst="rect">
            <a:avLst/>
          </a:prstGeom>
          <a:noFill/>
          <a:ln w="9525">
            <a:noFill/>
            <a:miter lim="800000"/>
            <a:headEnd/>
            <a:tailEnd/>
          </a:ln>
        </p:spPr>
        <p:txBody>
          <a:bodyPr>
            <a:spAutoFit/>
          </a:bodyPr>
          <a:lstStyle/>
          <a:p>
            <a:pPr marL="347663" indent="-347663" eaLnBrk="1" hangingPunct="1">
              <a:buClr>
                <a:schemeClr val="tx2"/>
              </a:buClr>
              <a:buSzPct val="125000"/>
              <a:buFontTx/>
              <a:buChar char="•"/>
            </a:pPr>
            <a:r>
              <a:rPr lang="en-US" sz="2000" b="1" dirty="0"/>
              <a:t>Lifetime</a:t>
            </a:r>
            <a:r>
              <a:rPr lang="en-US" sz="2000" dirty="0">
                <a:solidFill>
                  <a:schemeClr val="hlink"/>
                </a:solidFill>
              </a:rPr>
              <a:t> – The lifetime of a variable is the length of time it retains a particular value</a:t>
            </a:r>
          </a:p>
        </p:txBody>
      </p:sp>
      <p:sp>
        <p:nvSpPr>
          <p:cNvPr id="28678" name="Text Box 8"/>
          <p:cNvSpPr txBox="1">
            <a:spLocks noChangeArrowheads="1"/>
          </p:cNvSpPr>
          <p:nvPr/>
        </p:nvSpPr>
        <p:spPr bwMode="auto">
          <a:xfrm>
            <a:off x="838200" y="4451350"/>
            <a:ext cx="8001000" cy="701675"/>
          </a:xfrm>
          <a:prstGeom prst="rect">
            <a:avLst/>
          </a:prstGeom>
          <a:noFill/>
          <a:ln w="9525">
            <a:noFill/>
            <a:miter lim="800000"/>
            <a:headEnd/>
            <a:tailEnd/>
          </a:ln>
        </p:spPr>
        <p:txBody>
          <a:bodyPr>
            <a:spAutoFit/>
          </a:bodyPr>
          <a:lstStyle/>
          <a:p>
            <a:pPr marL="347663" indent="-347663" eaLnBrk="1" hangingPunct="1">
              <a:buClr>
                <a:schemeClr val="tx2"/>
              </a:buClr>
              <a:buSzPct val="125000"/>
              <a:buFontTx/>
              <a:buChar char="•"/>
            </a:pPr>
            <a:r>
              <a:rPr lang="en-US" sz="2000" b="1" dirty="0"/>
              <a:t>Visibility</a:t>
            </a:r>
            <a:r>
              <a:rPr lang="en-US" sz="2000" dirty="0">
                <a:solidFill>
                  <a:schemeClr val="hlink"/>
                </a:solidFill>
              </a:rPr>
              <a:t> – The visibility of a variable defines the parts of a program that will be able to recognize the variable</a:t>
            </a:r>
          </a:p>
        </p:txBody>
      </p:sp>
      <p:sp>
        <p:nvSpPr>
          <p:cNvPr id="7" name="TextBox 6"/>
          <p:cNvSpPr txBox="1"/>
          <p:nvPr/>
        </p:nvSpPr>
        <p:spPr>
          <a:xfrm>
            <a:off x="0" y="685800"/>
            <a:ext cx="7162800" cy="584775"/>
          </a:xfrm>
          <a:prstGeom prst="rect">
            <a:avLst/>
          </a:prstGeom>
          <a:noFill/>
        </p:spPr>
        <p:txBody>
          <a:bodyPr wrap="square" rtlCol="0">
            <a:spAutoFit/>
          </a:bodyPr>
          <a:lstStyle/>
          <a:p>
            <a:r>
              <a:rPr lang="en-US" sz="3200" b="1" i="1" dirty="0">
                <a:solidFill>
                  <a:schemeClr val="tx1">
                    <a:lumMod val="85000"/>
                    <a:lumOff val="15000"/>
                  </a:schemeClr>
                </a:solidFill>
                <a:latin typeface="Arial" pitchFamily="34" charset="0"/>
                <a:cs typeface="Arial" pitchFamily="34" charset="0"/>
              </a:rPr>
              <a:t>4</a:t>
            </a:r>
            <a:r>
              <a:rPr lang="en-US" sz="3200" b="1" i="1" dirty="0" smtClean="0">
                <a:solidFill>
                  <a:schemeClr val="tx1">
                    <a:lumMod val="85000"/>
                    <a:lumOff val="15000"/>
                  </a:schemeClr>
                </a:solidFill>
                <a:latin typeface="Arial" pitchFamily="34" charset="0"/>
                <a:cs typeface="Arial" pitchFamily="34" charset="0"/>
              </a:rPr>
              <a:t>.2-Storage Classes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4294967295"/>
          </p:nvPr>
        </p:nvSpPr>
        <p:spPr>
          <a:xfrm>
            <a:off x="5867400" y="838200"/>
            <a:ext cx="3124200" cy="762000"/>
          </a:xfrm>
        </p:spPr>
        <p:txBody>
          <a:bodyPr/>
          <a:lstStyle/>
          <a:p>
            <a:pPr eaLnBrk="1" hangingPunct="1">
              <a:spcBef>
                <a:spcPct val="100000"/>
              </a:spcBef>
              <a:buBlip>
                <a:blip r:embed="rId3"/>
              </a:buBlip>
            </a:pPr>
            <a:r>
              <a:rPr lang="en-US" sz="3600" b="1" dirty="0" smtClean="0"/>
              <a:t>auto</a:t>
            </a:r>
            <a:r>
              <a:rPr lang="en-US" sz="3600" dirty="0" smtClean="0"/>
              <a:t>matic</a:t>
            </a:r>
            <a:endParaRPr lang="en-US" sz="3600" b="1" dirty="0" smtClean="0"/>
          </a:p>
        </p:txBody>
      </p:sp>
      <p:sp>
        <p:nvSpPr>
          <p:cNvPr id="4" name="TextBox 3"/>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4.3-Storage Classes-example</a:t>
            </a:r>
            <a:endParaRPr lang="en-US" sz="3200" b="1" i="1" dirty="0">
              <a:solidFill>
                <a:schemeClr val="tx1">
                  <a:lumMod val="85000"/>
                  <a:lumOff val="15000"/>
                </a:schemeClr>
              </a:solidFill>
              <a:latin typeface="Arial" pitchFamily="34" charset="0"/>
              <a:cs typeface="Arial" pitchFamily="34" charset="0"/>
            </a:endParaRPr>
          </a:p>
        </p:txBody>
      </p:sp>
      <p:sp>
        <p:nvSpPr>
          <p:cNvPr id="5" name="TextBox 4"/>
          <p:cNvSpPr txBox="1"/>
          <p:nvPr/>
        </p:nvSpPr>
        <p:spPr>
          <a:xfrm>
            <a:off x="609600" y="2087701"/>
            <a:ext cx="7924800" cy="3170099"/>
          </a:xfrm>
          <a:prstGeom prst="rect">
            <a:avLst/>
          </a:prstGeom>
          <a:noFill/>
        </p:spPr>
        <p:txBody>
          <a:bodyPr wrap="square" rtlCol="0">
            <a:spAutoFit/>
          </a:bodyPr>
          <a:lstStyle/>
          <a:p>
            <a:r>
              <a:rPr lang="en-US" sz="2000" dirty="0" err="1"/>
              <a:t>int</a:t>
            </a:r>
            <a:r>
              <a:rPr lang="en-US" sz="2000" dirty="0"/>
              <a:t> </a:t>
            </a:r>
            <a:r>
              <a:rPr lang="en-US" sz="2000" dirty="0" err="1" smtClean="0"/>
              <a:t>sum_consecutive</a:t>
            </a:r>
            <a:r>
              <a:rPr lang="en-US" sz="2000" dirty="0" smtClean="0"/>
              <a:t>(</a:t>
            </a:r>
            <a:r>
              <a:rPr lang="en-US" sz="2000" dirty="0" err="1" smtClean="0"/>
              <a:t>int</a:t>
            </a:r>
            <a:r>
              <a:rPr lang="en-US" sz="2000" dirty="0" smtClean="0"/>
              <a:t> </a:t>
            </a:r>
            <a:r>
              <a:rPr lang="en-US" sz="2000" dirty="0" err="1" smtClean="0"/>
              <a:t>lower_bound</a:t>
            </a:r>
            <a:r>
              <a:rPr lang="en-US" sz="2000" dirty="0"/>
              <a:t>, </a:t>
            </a:r>
            <a:r>
              <a:rPr lang="en-US" sz="2000" dirty="0" err="1"/>
              <a:t>int</a:t>
            </a:r>
            <a:r>
              <a:rPr lang="en-US" sz="2000" dirty="0"/>
              <a:t> </a:t>
            </a:r>
            <a:r>
              <a:rPr lang="en-US" sz="2000" dirty="0" err="1"/>
              <a:t>upper_bound</a:t>
            </a:r>
            <a:r>
              <a:rPr lang="en-US" sz="2000" dirty="0"/>
              <a:t>)</a:t>
            </a:r>
          </a:p>
          <a:p>
            <a:r>
              <a:rPr lang="en-US" sz="2000" dirty="0" smtClean="0"/>
              <a:t>{</a:t>
            </a:r>
            <a:endParaRPr lang="en-US" sz="2000" dirty="0"/>
          </a:p>
          <a:p>
            <a:r>
              <a:rPr lang="en-US" sz="2000" dirty="0"/>
              <a:t>    auto </a:t>
            </a:r>
            <a:r>
              <a:rPr lang="en-US" sz="2000" dirty="0" err="1"/>
              <a:t>int</a:t>
            </a:r>
            <a:r>
              <a:rPr lang="en-US" sz="2000" dirty="0"/>
              <a:t> </a:t>
            </a:r>
            <a:r>
              <a:rPr lang="en-US" sz="2000" dirty="0" err="1"/>
              <a:t>i</a:t>
            </a:r>
            <a:r>
              <a:rPr lang="en-US" sz="2000" dirty="0"/>
              <a:t>; /* Value unknown! Probably something crazy. */</a:t>
            </a:r>
          </a:p>
          <a:p>
            <a:r>
              <a:rPr lang="en-US" sz="2000" dirty="0"/>
              <a:t>    auto </a:t>
            </a:r>
            <a:r>
              <a:rPr lang="en-US" sz="2000" dirty="0" err="1"/>
              <a:t>int</a:t>
            </a:r>
            <a:r>
              <a:rPr lang="en-US" sz="2000" dirty="0"/>
              <a:t> sum = 0; /* Will disappear when function finishes! */</a:t>
            </a:r>
          </a:p>
          <a:p>
            <a:r>
              <a:rPr lang="en-US" sz="2000" dirty="0"/>
              <a:t>    for (</a:t>
            </a:r>
            <a:r>
              <a:rPr lang="en-US" sz="2000" dirty="0" err="1"/>
              <a:t>i</a:t>
            </a:r>
            <a:r>
              <a:rPr lang="en-US" sz="2000" dirty="0"/>
              <a:t> = </a:t>
            </a:r>
            <a:r>
              <a:rPr lang="en-US" sz="2000" dirty="0" err="1"/>
              <a:t>lower_bound</a:t>
            </a:r>
            <a:r>
              <a:rPr lang="en-US" sz="2000" dirty="0"/>
              <a:t>; </a:t>
            </a:r>
            <a:r>
              <a:rPr lang="en-US" sz="2000" dirty="0" err="1"/>
              <a:t>i</a:t>
            </a:r>
            <a:r>
              <a:rPr lang="en-US" sz="2000" dirty="0"/>
              <a:t> &lt;= </a:t>
            </a:r>
            <a:r>
              <a:rPr lang="en-US" sz="2000" dirty="0" err="1"/>
              <a:t>upper_bound</a:t>
            </a:r>
            <a:r>
              <a:rPr lang="en-US" sz="2000" dirty="0"/>
              <a:t>; </a:t>
            </a:r>
            <a:r>
              <a:rPr lang="en-US" sz="2000" dirty="0" err="1"/>
              <a:t>i</a:t>
            </a:r>
            <a:r>
              <a:rPr lang="en-US" sz="2000" dirty="0"/>
              <a:t>++)</a:t>
            </a:r>
          </a:p>
          <a:p>
            <a:r>
              <a:rPr lang="en-US" sz="2000" dirty="0"/>
              <a:t>        sum += </a:t>
            </a:r>
            <a:r>
              <a:rPr lang="en-US" sz="2000" dirty="0" err="1"/>
              <a:t>i</a:t>
            </a:r>
            <a:r>
              <a:rPr lang="en-US" sz="2000" dirty="0"/>
              <a:t>;</a:t>
            </a:r>
          </a:p>
          <a:p>
            <a:r>
              <a:rPr lang="en-US" sz="2000" dirty="0"/>
              <a:t>    return sum;</a:t>
            </a:r>
          </a:p>
          <a:p>
            <a:r>
              <a:rPr lang="en-US" sz="2000" dirty="0"/>
              <a:t>}</a:t>
            </a:r>
          </a:p>
          <a:p>
            <a:endParaRPr lang="en-US" sz="2000" dirty="0"/>
          </a:p>
          <a:p>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4294967295"/>
          </p:nvPr>
        </p:nvSpPr>
        <p:spPr>
          <a:xfrm>
            <a:off x="5867400" y="838200"/>
            <a:ext cx="3124200" cy="762000"/>
          </a:xfrm>
        </p:spPr>
        <p:txBody>
          <a:bodyPr/>
          <a:lstStyle/>
          <a:p>
            <a:pPr eaLnBrk="1" hangingPunct="1">
              <a:spcBef>
                <a:spcPct val="100000"/>
              </a:spcBef>
              <a:buBlip>
                <a:blip r:embed="rId3"/>
              </a:buBlip>
            </a:pPr>
            <a:r>
              <a:rPr lang="en-US" sz="3600" b="1" dirty="0" smtClean="0"/>
              <a:t>extern</a:t>
            </a:r>
            <a:r>
              <a:rPr lang="en-US" sz="3600" dirty="0" smtClean="0"/>
              <a:t>al</a:t>
            </a:r>
            <a:endParaRPr lang="en-US" sz="3600" b="1" dirty="0" smtClean="0"/>
          </a:p>
        </p:txBody>
      </p:sp>
      <p:sp>
        <p:nvSpPr>
          <p:cNvPr id="4" name="TextBox 3"/>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4.4-Storage Classes-example</a:t>
            </a:r>
            <a:endParaRPr lang="en-US" sz="3200" b="1" i="1" dirty="0">
              <a:solidFill>
                <a:schemeClr val="tx1">
                  <a:lumMod val="85000"/>
                  <a:lumOff val="15000"/>
                </a:schemeClr>
              </a:solidFill>
              <a:latin typeface="Arial" pitchFamily="34" charset="0"/>
              <a:cs typeface="Arial" pitchFamily="34" charset="0"/>
            </a:endParaRPr>
          </a:p>
        </p:txBody>
      </p:sp>
      <p:sp>
        <p:nvSpPr>
          <p:cNvPr id="5" name="TextBox 4"/>
          <p:cNvSpPr txBox="1"/>
          <p:nvPr/>
        </p:nvSpPr>
        <p:spPr>
          <a:xfrm>
            <a:off x="609600" y="1524000"/>
            <a:ext cx="7924800" cy="4770537"/>
          </a:xfrm>
          <a:prstGeom prst="rect">
            <a:avLst/>
          </a:prstGeom>
          <a:noFill/>
        </p:spPr>
        <p:txBody>
          <a:bodyPr wrap="square" rtlCol="0">
            <a:spAutoFit/>
          </a:bodyPr>
          <a:lstStyle/>
          <a:p>
            <a:r>
              <a:rPr lang="en-US" sz="1600" dirty="0"/>
              <a:t>#include &lt;</a:t>
            </a:r>
            <a:r>
              <a:rPr lang="en-US" sz="1600" dirty="0" err="1"/>
              <a:t>stdio.h</a:t>
            </a:r>
            <a:r>
              <a:rPr lang="en-US" sz="1600" dirty="0"/>
              <a:t>&gt;</a:t>
            </a:r>
          </a:p>
          <a:p>
            <a:r>
              <a:rPr lang="en-US" sz="1600" dirty="0" err="1" smtClean="0"/>
              <a:t>int</a:t>
            </a:r>
            <a:r>
              <a:rPr lang="en-US" sz="1600" dirty="0" smtClean="0"/>
              <a:t> </a:t>
            </a:r>
            <a:r>
              <a:rPr lang="en-US" sz="1600" dirty="0" err="1"/>
              <a:t>i</a:t>
            </a:r>
            <a:r>
              <a:rPr lang="en-US" sz="1600" dirty="0"/>
              <a:t>; /* Global variable, declared outside any function. */</a:t>
            </a:r>
          </a:p>
          <a:p>
            <a:r>
              <a:rPr lang="en-US" sz="1600" dirty="0" smtClean="0"/>
              <a:t>void </a:t>
            </a:r>
            <a:r>
              <a:rPr lang="en-US" sz="1600" dirty="0" err="1"/>
              <a:t>funct</a:t>
            </a:r>
            <a:r>
              <a:rPr lang="en-US" sz="1600" dirty="0"/>
              <a:t>(void);</a:t>
            </a:r>
          </a:p>
          <a:p>
            <a:endParaRPr lang="en-US" sz="1600" dirty="0"/>
          </a:p>
          <a:p>
            <a:r>
              <a:rPr lang="en-US" sz="1600" dirty="0"/>
              <a:t>main()</a:t>
            </a:r>
          </a:p>
          <a:p>
            <a:r>
              <a:rPr lang="en-US" sz="1600" dirty="0"/>
              <a:t>{</a:t>
            </a:r>
          </a:p>
          <a:p>
            <a:r>
              <a:rPr lang="en-US" sz="1600" dirty="0"/>
              <a:t>    </a:t>
            </a:r>
            <a:r>
              <a:rPr lang="en-US" sz="1600" dirty="0" err="1"/>
              <a:t>i</a:t>
            </a:r>
            <a:r>
              <a:rPr lang="en-US" sz="1600" dirty="0"/>
              <a:t> = 0; /* </a:t>
            </a:r>
            <a:r>
              <a:rPr lang="en-US" sz="1600" dirty="0" err="1"/>
              <a:t>i</a:t>
            </a:r>
            <a:r>
              <a:rPr lang="en-US" sz="1600" dirty="0"/>
              <a:t> isn't declared in main(), but can still be changed */</a:t>
            </a:r>
          </a:p>
          <a:p>
            <a:r>
              <a:rPr lang="en-US" sz="1600" dirty="0"/>
              <a:t>    </a:t>
            </a:r>
            <a:r>
              <a:rPr lang="en-US" sz="1600" dirty="0" err="1"/>
              <a:t>i</a:t>
            </a:r>
            <a:r>
              <a:rPr lang="en-US" sz="1600" dirty="0"/>
              <a:t>++; /* Again, changing </a:t>
            </a:r>
            <a:r>
              <a:rPr lang="en-US" sz="1600" dirty="0" err="1"/>
              <a:t>i</a:t>
            </a:r>
            <a:r>
              <a:rPr lang="en-US" sz="1600" dirty="0"/>
              <a:t> by incrementing it */</a:t>
            </a:r>
          </a:p>
          <a:p>
            <a:r>
              <a:rPr lang="en-US" sz="1600" dirty="0"/>
              <a:t>    </a:t>
            </a:r>
            <a:r>
              <a:rPr lang="en-US" sz="1600" dirty="0" err="1"/>
              <a:t>printf</a:t>
            </a:r>
            <a:r>
              <a:rPr lang="en-US" sz="1600" dirty="0"/>
              <a:t>("The value of </a:t>
            </a:r>
            <a:r>
              <a:rPr lang="en-US" sz="1600" dirty="0" err="1"/>
              <a:t>i</a:t>
            </a:r>
            <a:r>
              <a:rPr lang="en-US" sz="1600" dirty="0"/>
              <a:t> is %d\n", </a:t>
            </a:r>
            <a:r>
              <a:rPr lang="en-US" sz="1600" dirty="0" err="1"/>
              <a:t>i</a:t>
            </a:r>
            <a:r>
              <a:rPr lang="en-US" sz="1600" dirty="0"/>
              <a:t>);</a:t>
            </a:r>
          </a:p>
          <a:p>
            <a:r>
              <a:rPr lang="en-US" sz="1600" dirty="0"/>
              <a:t>    </a:t>
            </a:r>
            <a:r>
              <a:rPr lang="en-US" sz="1600" dirty="0" err="1"/>
              <a:t>funct</a:t>
            </a:r>
            <a:r>
              <a:rPr lang="en-US" sz="1600" dirty="0"/>
              <a:t>();</a:t>
            </a:r>
          </a:p>
          <a:p>
            <a:r>
              <a:rPr lang="en-US" sz="1600" dirty="0"/>
              <a:t>    /* </a:t>
            </a:r>
            <a:r>
              <a:rPr lang="en-US" sz="1600" dirty="0" err="1"/>
              <a:t>i</a:t>
            </a:r>
            <a:r>
              <a:rPr lang="en-US" sz="1600" dirty="0"/>
              <a:t> will be different after </a:t>
            </a:r>
            <a:r>
              <a:rPr lang="en-US" sz="1600" dirty="0" err="1"/>
              <a:t>funct</a:t>
            </a:r>
            <a:r>
              <a:rPr lang="en-US" sz="1600" dirty="0"/>
              <a:t>() */</a:t>
            </a:r>
          </a:p>
          <a:p>
            <a:r>
              <a:rPr lang="en-US" sz="1600" dirty="0"/>
              <a:t>    </a:t>
            </a:r>
            <a:r>
              <a:rPr lang="en-US" sz="1600" dirty="0" err="1"/>
              <a:t>printf</a:t>
            </a:r>
            <a:r>
              <a:rPr lang="en-US" sz="1600" dirty="0"/>
              <a:t>("The value of </a:t>
            </a:r>
            <a:r>
              <a:rPr lang="en-US" sz="1600" dirty="0" err="1"/>
              <a:t>i</a:t>
            </a:r>
            <a:r>
              <a:rPr lang="en-US" sz="1600" dirty="0"/>
              <a:t> is %d\n", </a:t>
            </a:r>
            <a:r>
              <a:rPr lang="en-US" sz="1600" dirty="0" err="1"/>
              <a:t>i</a:t>
            </a:r>
            <a:r>
              <a:rPr lang="en-US" sz="1600" dirty="0"/>
              <a:t>);</a:t>
            </a:r>
          </a:p>
          <a:p>
            <a:r>
              <a:rPr lang="en-US" sz="1600" dirty="0"/>
              <a:t>}</a:t>
            </a:r>
          </a:p>
          <a:p>
            <a:endParaRPr lang="en-US" sz="1600" dirty="0"/>
          </a:p>
          <a:p>
            <a:r>
              <a:rPr lang="en-US" sz="1600" dirty="0"/>
              <a:t>void </a:t>
            </a:r>
            <a:r>
              <a:rPr lang="en-US" sz="1600" dirty="0" err="1"/>
              <a:t>funct</a:t>
            </a:r>
            <a:r>
              <a:rPr lang="en-US" sz="1600" dirty="0"/>
              <a:t>(void)</a:t>
            </a:r>
          </a:p>
          <a:p>
            <a:r>
              <a:rPr lang="en-US" sz="1600" dirty="0"/>
              <a:t>{</a:t>
            </a:r>
          </a:p>
          <a:p>
            <a:r>
              <a:rPr lang="en-US" sz="1600" dirty="0"/>
              <a:t>    </a:t>
            </a:r>
            <a:r>
              <a:rPr lang="en-US" sz="1600" dirty="0" err="1"/>
              <a:t>i</a:t>
            </a:r>
            <a:r>
              <a:rPr lang="en-US" sz="1600" dirty="0"/>
              <a:t>++; /* </a:t>
            </a:r>
            <a:r>
              <a:rPr lang="en-US" sz="1600" dirty="0" err="1"/>
              <a:t>i</a:t>
            </a:r>
            <a:r>
              <a:rPr lang="en-US" sz="1600" dirty="0"/>
              <a:t> isn't declared in </a:t>
            </a:r>
            <a:r>
              <a:rPr lang="en-US" sz="1600" dirty="0" err="1"/>
              <a:t>funct</a:t>
            </a:r>
            <a:r>
              <a:rPr lang="en-US" sz="1600" dirty="0"/>
              <a:t>() either. */</a:t>
            </a:r>
          </a:p>
          <a:p>
            <a:r>
              <a:rPr lang="en-US" sz="1600" dirty="0"/>
              <a:t>    </a:t>
            </a:r>
            <a:r>
              <a:rPr lang="en-US" sz="1600" dirty="0" err="1"/>
              <a:t>i</a:t>
            </a:r>
            <a:r>
              <a:rPr lang="en-US" sz="1600" dirty="0"/>
              <a:t> += 3;</a:t>
            </a:r>
          </a:p>
          <a:p>
            <a:r>
              <a:rPr lang="en-US" sz="1600" dirty="0"/>
              <a:t>}</a:t>
            </a:r>
          </a:p>
        </p:txBody>
      </p:sp>
      <p:pic>
        <p:nvPicPr>
          <p:cNvPr id="64514" name="Picture 2"/>
          <p:cNvPicPr>
            <a:picLocks noChangeAspect="1" noChangeArrowheads="1"/>
          </p:cNvPicPr>
          <p:nvPr/>
        </p:nvPicPr>
        <p:blipFill>
          <a:blip r:embed="rId4"/>
          <a:srcRect/>
          <a:stretch>
            <a:fillRect/>
          </a:stretch>
        </p:blipFill>
        <p:spPr bwMode="auto">
          <a:xfrm>
            <a:off x="4800600" y="4572000"/>
            <a:ext cx="4263128"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4294967295"/>
          </p:nvPr>
        </p:nvSpPr>
        <p:spPr>
          <a:xfrm>
            <a:off x="5867400" y="838200"/>
            <a:ext cx="3124200" cy="762000"/>
          </a:xfrm>
        </p:spPr>
        <p:txBody>
          <a:bodyPr/>
          <a:lstStyle/>
          <a:p>
            <a:pPr eaLnBrk="1" hangingPunct="1">
              <a:spcBef>
                <a:spcPct val="100000"/>
              </a:spcBef>
              <a:buBlip>
                <a:blip r:embed="rId3"/>
              </a:buBlip>
            </a:pPr>
            <a:r>
              <a:rPr lang="en-US" sz="3600" b="1" dirty="0" smtClean="0"/>
              <a:t>static</a:t>
            </a:r>
          </a:p>
        </p:txBody>
      </p:sp>
      <p:sp>
        <p:nvSpPr>
          <p:cNvPr id="4" name="TextBox 3"/>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4.5-Storage Classes-example</a:t>
            </a:r>
            <a:endParaRPr lang="en-US" sz="3200" b="1" i="1" dirty="0">
              <a:solidFill>
                <a:schemeClr val="tx1">
                  <a:lumMod val="85000"/>
                  <a:lumOff val="15000"/>
                </a:schemeClr>
              </a:solidFill>
              <a:latin typeface="Arial" pitchFamily="34" charset="0"/>
              <a:cs typeface="Arial" pitchFamily="34" charset="0"/>
            </a:endParaRPr>
          </a:p>
        </p:txBody>
      </p:sp>
      <p:sp>
        <p:nvSpPr>
          <p:cNvPr id="5" name="TextBox 4"/>
          <p:cNvSpPr txBox="1"/>
          <p:nvPr/>
        </p:nvSpPr>
        <p:spPr>
          <a:xfrm>
            <a:off x="609600" y="1524000"/>
            <a:ext cx="7924800" cy="4278094"/>
          </a:xfrm>
          <a:prstGeom prst="rect">
            <a:avLst/>
          </a:prstGeom>
          <a:noFill/>
        </p:spPr>
        <p:txBody>
          <a:bodyPr wrap="square" rtlCol="0">
            <a:spAutoFit/>
          </a:bodyPr>
          <a:lstStyle/>
          <a:p>
            <a:r>
              <a:rPr lang="en-US" sz="1600" dirty="0"/>
              <a:t>#include &lt;</a:t>
            </a:r>
            <a:r>
              <a:rPr lang="en-US" sz="1600" dirty="0" err="1"/>
              <a:t>stdio.h</a:t>
            </a:r>
            <a:r>
              <a:rPr lang="en-US" sz="1600" dirty="0"/>
              <a:t>&gt;</a:t>
            </a:r>
          </a:p>
          <a:p>
            <a:r>
              <a:rPr lang="en-US" sz="1600" dirty="0" err="1"/>
              <a:t>int</a:t>
            </a:r>
            <a:r>
              <a:rPr lang="en-US" sz="1600" dirty="0"/>
              <a:t> </a:t>
            </a:r>
            <a:r>
              <a:rPr lang="en-US" sz="1600" dirty="0" err="1"/>
              <a:t>times_called</a:t>
            </a:r>
            <a:r>
              <a:rPr lang="en-US" sz="1600" dirty="0"/>
              <a:t>(void);</a:t>
            </a:r>
          </a:p>
          <a:p>
            <a:r>
              <a:rPr lang="en-US" sz="1600" dirty="0"/>
              <a:t>main()</a:t>
            </a:r>
          </a:p>
          <a:p>
            <a:r>
              <a:rPr lang="en-US" sz="1600" dirty="0"/>
              <a:t>{</a:t>
            </a:r>
          </a:p>
          <a:p>
            <a:r>
              <a:rPr lang="en-US" sz="1600" dirty="0"/>
              <a:t>    </a:t>
            </a:r>
            <a:r>
              <a:rPr lang="en-US" sz="1600" dirty="0" err="1"/>
              <a:t>int</a:t>
            </a:r>
            <a:r>
              <a:rPr lang="en-US" sz="1600" dirty="0"/>
              <a:t> </a:t>
            </a:r>
            <a:r>
              <a:rPr lang="en-US" sz="1600" dirty="0" err="1"/>
              <a:t>i</a:t>
            </a:r>
            <a:r>
              <a:rPr lang="en-US" sz="1600" dirty="0"/>
              <a:t>;</a:t>
            </a:r>
          </a:p>
          <a:p>
            <a:r>
              <a:rPr lang="nn-NO" sz="1600" dirty="0"/>
              <a:t>    for (i = 0; i &lt; 10; i++)</a:t>
            </a:r>
          </a:p>
          <a:p>
            <a:r>
              <a:rPr lang="en-US" sz="1600" dirty="0" err="1"/>
              <a:t>printf</a:t>
            </a:r>
            <a:r>
              <a:rPr lang="en-US" sz="1600" dirty="0"/>
              <a:t>("</a:t>
            </a:r>
            <a:r>
              <a:rPr lang="en-US" sz="1600" dirty="0" err="1"/>
              <a:t>times_called</a:t>
            </a:r>
            <a:r>
              <a:rPr lang="en-US" sz="1600" dirty="0"/>
              <a:t>() has been called %d times\n", </a:t>
            </a:r>
            <a:r>
              <a:rPr lang="en-US" sz="1600" dirty="0" err="1"/>
              <a:t>times_called</a:t>
            </a:r>
            <a:r>
              <a:rPr lang="en-US" sz="1600" dirty="0"/>
              <a:t>());</a:t>
            </a:r>
          </a:p>
          <a:p>
            <a:r>
              <a:rPr lang="en-US" sz="1600" dirty="0"/>
              <a:t>}</a:t>
            </a:r>
          </a:p>
          <a:p>
            <a:endParaRPr lang="en-US" sz="1600" dirty="0"/>
          </a:p>
          <a:p>
            <a:r>
              <a:rPr lang="en-US" sz="1600" dirty="0" err="1"/>
              <a:t>int</a:t>
            </a:r>
            <a:r>
              <a:rPr lang="en-US" sz="1600" dirty="0"/>
              <a:t> </a:t>
            </a:r>
            <a:r>
              <a:rPr lang="en-US" sz="1600" dirty="0" err="1"/>
              <a:t>times_called</a:t>
            </a:r>
            <a:r>
              <a:rPr lang="en-US" sz="1600" dirty="0"/>
              <a:t>(void)</a:t>
            </a:r>
          </a:p>
          <a:p>
            <a:r>
              <a:rPr lang="en-US" sz="1600" dirty="0"/>
              <a:t>{</a:t>
            </a:r>
          </a:p>
          <a:p>
            <a:r>
              <a:rPr lang="en-US" sz="1600" dirty="0"/>
              <a:t>    /* The variable is declared and defined once.</a:t>
            </a:r>
          </a:p>
          <a:p>
            <a:r>
              <a:rPr lang="en-US" sz="1600" dirty="0"/>
              <a:t>     * Subsequent uses of the function will skip the declaration line. */</a:t>
            </a:r>
          </a:p>
          <a:p>
            <a:r>
              <a:rPr lang="en-US" sz="1600" dirty="0"/>
              <a:t>    static </a:t>
            </a:r>
            <a:r>
              <a:rPr lang="en-US" sz="1600" dirty="0" err="1"/>
              <a:t>int</a:t>
            </a:r>
            <a:r>
              <a:rPr lang="en-US" sz="1600" dirty="0"/>
              <a:t> </a:t>
            </a:r>
            <a:r>
              <a:rPr lang="en-US" sz="1600" dirty="0" err="1"/>
              <a:t>i</a:t>
            </a:r>
            <a:r>
              <a:rPr lang="en-US" sz="1600" dirty="0"/>
              <a:t> = 0;</a:t>
            </a:r>
          </a:p>
          <a:p>
            <a:r>
              <a:rPr lang="en-US" sz="1600" dirty="0"/>
              <a:t>    ++</a:t>
            </a:r>
            <a:r>
              <a:rPr lang="en-US" sz="1600" dirty="0" err="1"/>
              <a:t>i</a:t>
            </a:r>
            <a:r>
              <a:rPr lang="en-US" sz="1600" dirty="0"/>
              <a:t>; /* Incrementing the variable */</a:t>
            </a:r>
          </a:p>
          <a:p>
            <a:r>
              <a:rPr lang="en-US" sz="1600" dirty="0"/>
              <a:t>    return </a:t>
            </a:r>
            <a:r>
              <a:rPr lang="en-US" sz="1600" dirty="0" err="1"/>
              <a:t>i</a:t>
            </a:r>
            <a:r>
              <a:rPr lang="en-US" sz="1600" dirty="0"/>
              <a:t>;</a:t>
            </a:r>
          </a:p>
          <a:p>
            <a:r>
              <a:rPr lang="en-US" sz="1600" dirty="0"/>
              <a:t>}</a:t>
            </a:r>
          </a:p>
        </p:txBody>
      </p:sp>
      <p:pic>
        <p:nvPicPr>
          <p:cNvPr id="65538" name="Picture 2"/>
          <p:cNvPicPr>
            <a:picLocks noChangeAspect="1" noChangeArrowheads="1"/>
          </p:cNvPicPr>
          <p:nvPr/>
        </p:nvPicPr>
        <p:blipFill>
          <a:blip r:embed="rId4"/>
          <a:srcRect/>
          <a:stretch>
            <a:fillRect/>
          </a:stretch>
        </p:blipFill>
        <p:spPr bwMode="auto">
          <a:xfrm>
            <a:off x="460069" y="1600200"/>
            <a:ext cx="8150531" cy="415346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1+#ppt_w/2"/>
                                          </p:val>
                                        </p:tav>
                                        <p:tav tm="100000">
                                          <p:val>
                                            <p:strVal val="#ppt_x"/>
                                          </p:val>
                                        </p:tav>
                                      </p:tavLst>
                                    </p:anim>
                                    <p:anim calcmode="lin" valueType="num">
                                      <p:cBhvr additive="base">
                                        <p:cTn id="8" dur="500" fill="hold"/>
                                        <p:tgtEl>
                                          <p:spTgt spid="65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4294967295"/>
          </p:nvPr>
        </p:nvSpPr>
        <p:spPr>
          <a:xfrm>
            <a:off x="5867400" y="838200"/>
            <a:ext cx="3124200" cy="762000"/>
          </a:xfrm>
        </p:spPr>
        <p:txBody>
          <a:bodyPr/>
          <a:lstStyle/>
          <a:p>
            <a:pPr eaLnBrk="1" hangingPunct="1">
              <a:spcBef>
                <a:spcPct val="100000"/>
              </a:spcBef>
              <a:buBlip>
                <a:blip r:embed="rId3"/>
              </a:buBlip>
            </a:pPr>
            <a:r>
              <a:rPr lang="en-US" sz="3600" b="1" dirty="0" smtClean="0"/>
              <a:t>register</a:t>
            </a:r>
          </a:p>
        </p:txBody>
      </p:sp>
      <p:sp>
        <p:nvSpPr>
          <p:cNvPr id="4" name="TextBox 3"/>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4.6-Storage Classes-example</a:t>
            </a:r>
            <a:endParaRPr lang="en-US" sz="3200" b="1" i="1" dirty="0">
              <a:solidFill>
                <a:schemeClr val="tx1">
                  <a:lumMod val="85000"/>
                  <a:lumOff val="15000"/>
                </a:schemeClr>
              </a:solidFill>
              <a:latin typeface="Arial" pitchFamily="34" charset="0"/>
              <a:cs typeface="Arial" pitchFamily="34" charset="0"/>
            </a:endParaRPr>
          </a:p>
        </p:txBody>
      </p:sp>
      <p:sp>
        <p:nvSpPr>
          <p:cNvPr id="5" name="TextBox 4"/>
          <p:cNvSpPr txBox="1"/>
          <p:nvPr/>
        </p:nvSpPr>
        <p:spPr>
          <a:xfrm>
            <a:off x="609600" y="1524000"/>
            <a:ext cx="7924800" cy="4832092"/>
          </a:xfrm>
          <a:prstGeom prst="rect">
            <a:avLst/>
          </a:prstGeom>
          <a:noFill/>
        </p:spPr>
        <p:txBody>
          <a:bodyPr wrap="square" rtlCol="0">
            <a:spAutoFit/>
          </a:bodyPr>
          <a:lstStyle/>
          <a:p>
            <a:r>
              <a:rPr lang="en-US" sz="1400" dirty="0" smtClean="0"/>
              <a:t>	#</a:t>
            </a:r>
            <a:r>
              <a:rPr lang="en-US" sz="1400" dirty="0"/>
              <a:t>include &lt;</a:t>
            </a:r>
            <a:r>
              <a:rPr lang="en-US" sz="1400" dirty="0" err="1"/>
              <a:t>stdio.h</a:t>
            </a:r>
            <a:r>
              <a:rPr lang="en-US" sz="1400" dirty="0"/>
              <a:t>&gt;</a:t>
            </a:r>
          </a:p>
          <a:p>
            <a:r>
              <a:rPr lang="en-US" sz="1400" dirty="0"/>
              <a:t>	main()</a:t>
            </a:r>
          </a:p>
          <a:p>
            <a:r>
              <a:rPr lang="en-US" sz="1400" dirty="0"/>
              <a:t>	{</a:t>
            </a:r>
          </a:p>
          <a:p>
            <a:r>
              <a:rPr lang="en-US" sz="1400" dirty="0"/>
              <a:t>		register </a:t>
            </a:r>
            <a:r>
              <a:rPr lang="en-US" sz="1400" dirty="0" err="1"/>
              <a:t>int</a:t>
            </a:r>
            <a:r>
              <a:rPr lang="en-US" sz="1400" dirty="0"/>
              <a:t> </a:t>
            </a:r>
            <a:r>
              <a:rPr lang="en-US" sz="1400" dirty="0" err="1"/>
              <a:t>i</a:t>
            </a:r>
            <a:r>
              <a:rPr lang="en-US" sz="1400" dirty="0"/>
              <a:t>;</a:t>
            </a:r>
          </a:p>
          <a:p>
            <a:r>
              <a:rPr lang="en-US" sz="1400" dirty="0"/>
              <a:t>		</a:t>
            </a:r>
            <a:r>
              <a:rPr lang="en-US" sz="1400" dirty="0" err="1"/>
              <a:t>int</a:t>
            </a:r>
            <a:r>
              <a:rPr lang="en-US" sz="1400" dirty="0"/>
              <a:t> no, digit, sum;</a:t>
            </a:r>
          </a:p>
          <a:p>
            <a:r>
              <a:rPr lang="en-US" sz="1400" dirty="0"/>
              <a:t>		</a:t>
            </a:r>
            <a:r>
              <a:rPr lang="en-US" sz="1400" dirty="0" err="1"/>
              <a:t>printf</a:t>
            </a:r>
            <a:r>
              <a:rPr lang="en-US" sz="1400" dirty="0"/>
              <a:t>(“\</a:t>
            </a:r>
            <a:r>
              <a:rPr lang="en-US" sz="1400" dirty="0" err="1"/>
              <a:t>nThe</a:t>
            </a:r>
            <a:r>
              <a:rPr lang="en-US" sz="1400" dirty="0"/>
              <a:t> numbers whose Sum of Cubes of Digits is Equal to the number itself are:\n\n”);</a:t>
            </a:r>
          </a:p>
          <a:p>
            <a:r>
              <a:rPr lang="en-US" sz="1400" dirty="0"/>
              <a:t>		for(</a:t>
            </a:r>
            <a:r>
              <a:rPr lang="en-US" sz="1400" dirty="0" err="1"/>
              <a:t>i</a:t>
            </a:r>
            <a:r>
              <a:rPr lang="en-US" sz="1400" dirty="0"/>
              <a:t> = 1; </a:t>
            </a:r>
            <a:r>
              <a:rPr lang="en-US" sz="1400" dirty="0" err="1"/>
              <a:t>i</a:t>
            </a:r>
            <a:r>
              <a:rPr lang="en-US" sz="1400" dirty="0"/>
              <a:t> &lt; 999; </a:t>
            </a:r>
            <a:r>
              <a:rPr lang="en-US" sz="1400" dirty="0" err="1"/>
              <a:t>i</a:t>
            </a:r>
            <a:r>
              <a:rPr lang="en-US" sz="1400" dirty="0"/>
              <a:t>++)</a:t>
            </a:r>
          </a:p>
          <a:p>
            <a:r>
              <a:rPr lang="en-US" sz="1400" dirty="0"/>
              <a:t>		{</a:t>
            </a:r>
          </a:p>
          <a:p>
            <a:r>
              <a:rPr lang="en-US" sz="1400" dirty="0"/>
              <a:t>			sum = 0;</a:t>
            </a:r>
          </a:p>
          <a:p>
            <a:r>
              <a:rPr lang="en-US" sz="1400" dirty="0"/>
              <a:t>			no = </a:t>
            </a:r>
            <a:r>
              <a:rPr lang="en-US" sz="1400" dirty="0" err="1"/>
              <a:t>i</a:t>
            </a:r>
            <a:r>
              <a:rPr lang="en-US" sz="1400" dirty="0"/>
              <a:t>;</a:t>
            </a:r>
          </a:p>
          <a:p>
            <a:r>
              <a:rPr lang="en-US" sz="1400" dirty="0"/>
              <a:t>			while(no)</a:t>
            </a:r>
          </a:p>
          <a:p>
            <a:r>
              <a:rPr lang="en-US" sz="1400" dirty="0"/>
              <a:t>			 {</a:t>
            </a:r>
          </a:p>
          <a:p>
            <a:r>
              <a:rPr lang="en-US" sz="1400" dirty="0"/>
              <a:t>				digit = no%10;</a:t>
            </a:r>
          </a:p>
          <a:p>
            <a:r>
              <a:rPr lang="en-US" sz="1400" dirty="0"/>
              <a:t>				no = no/10;</a:t>
            </a:r>
          </a:p>
          <a:p>
            <a:r>
              <a:rPr lang="en-US" sz="1400" dirty="0"/>
              <a:t>				sum = sum + digit * digit * digit;</a:t>
            </a:r>
          </a:p>
          <a:p>
            <a:r>
              <a:rPr lang="en-US" sz="1400" dirty="0"/>
              <a:t>			}</a:t>
            </a:r>
          </a:p>
          <a:p>
            <a:r>
              <a:rPr lang="en-US" sz="1400" dirty="0"/>
              <a:t> </a:t>
            </a:r>
          </a:p>
          <a:p>
            <a:r>
              <a:rPr lang="en-US" sz="1400" dirty="0"/>
              <a:t>			if (sum == </a:t>
            </a:r>
            <a:r>
              <a:rPr lang="en-US" sz="1400" dirty="0" err="1"/>
              <a:t>i</a:t>
            </a:r>
            <a:r>
              <a:rPr lang="en-US" sz="1400" dirty="0"/>
              <a:t>)</a:t>
            </a:r>
          </a:p>
          <a:p>
            <a:r>
              <a:rPr lang="en-US" sz="1400" dirty="0"/>
              <a:t>				</a:t>
            </a:r>
            <a:r>
              <a:rPr lang="en-US" sz="1400" dirty="0" err="1"/>
              <a:t>printf</a:t>
            </a:r>
            <a:r>
              <a:rPr lang="en-US" sz="1400" dirty="0"/>
              <a:t>(“</a:t>
            </a:r>
            <a:r>
              <a:rPr lang="en-US" sz="1400" dirty="0" err="1"/>
              <a:t>t%d</a:t>
            </a:r>
            <a:r>
              <a:rPr lang="en-US" sz="1400" dirty="0"/>
              <a:t>\n”, </a:t>
            </a:r>
            <a:r>
              <a:rPr lang="en-US" sz="1400" dirty="0" err="1"/>
              <a:t>i</a:t>
            </a:r>
            <a:r>
              <a:rPr lang="en-US" sz="1400" dirty="0"/>
              <a:t>);</a:t>
            </a:r>
          </a:p>
          <a:p>
            <a:r>
              <a:rPr lang="en-US" sz="1400" dirty="0"/>
              <a:t>		}</a:t>
            </a:r>
          </a:p>
          <a:p>
            <a:r>
              <a:rPr lang="en-US" sz="1400" dirty="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1747837" y="2438400"/>
            <a:ext cx="5110163" cy="1569660"/>
          </a:xfrm>
          <a:prstGeom prst="rect">
            <a:avLst/>
          </a:prstGeom>
          <a:noFill/>
          <a:ln w="9525">
            <a:noFill/>
            <a:miter lim="800000"/>
            <a:headEnd/>
            <a:tailEnd/>
          </a:ln>
        </p:spPr>
        <p:txBody>
          <a:bodyPr anchor="ctr">
            <a:spAutoFit/>
          </a:bodyPr>
          <a:lstStyle/>
          <a:p>
            <a:pPr marL="347663" indent="-347663">
              <a:buClr>
                <a:schemeClr val="tx2"/>
              </a:buClr>
              <a:buSzPct val="125000"/>
              <a:buBlip>
                <a:blip r:embed="rId3"/>
              </a:buBlip>
              <a:tabLst>
                <a:tab pos="228600" algn="l"/>
                <a:tab pos="342900" algn="l"/>
              </a:tabLst>
            </a:pPr>
            <a:r>
              <a:rPr lang="en-US" sz="3200" dirty="0"/>
              <a:t>Call by value </a:t>
            </a:r>
          </a:p>
          <a:p>
            <a:pPr marL="347663" indent="-347663">
              <a:buClr>
                <a:schemeClr val="tx2"/>
              </a:buClr>
              <a:buSzPct val="125000"/>
              <a:buBlip>
                <a:blip r:embed="rId3"/>
              </a:buBlip>
              <a:tabLst>
                <a:tab pos="228600" algn="l"/>
                <a:tab pos="342900" algn="l"/>
              </a:tabLst>
            </a:pPr>
            <a:endParaRPr lang="en-US" sz="3200" dirty="0"/>
          </a:p>
          <a:p>
            <a:pPr marL="347663" indent="-347663">
              <a:buClr>
                <a:schemeClr val="tx2"/>
              </a:buClr>
              <a:buSzPct val="125000"/>
              <a:buBlip>
                <a:blip r:embed="rId3"/>
              </a:buBlip>
              <a:tabLst>
                <a:tab pos="228600" algn="l"/>
                <a:tab pos="342900" algn="l"/>
              </a:tabLst>
            </a:pPr>
            <a:r>
              <a:rPr lang="en-US" sz="3200" dirty="0"/>
              <a:t>Call by reference</a:t>
            </a:r>
          </a:p>
        </p:txBody>
      </p:sp>
      <p:sp>
        <p:nvSpPr>
          <p:cNvPr id="4" name="TextBox 3"/>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5.Calling the functions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304800" y="1524000"/>
            <a:ext cx="8458200" cy="396875"/>
          </a:xfrm>
          <a:prstGeom prst="rect">
            <a:avLst/>
          </a:prstGeom>
          <a:noFill/>
          <a:ln w="9525">
            <a:noFill/>
            <a:miter lim="800000"/>
            <a:headEnd/>
            <a:tailEnd/>
          </a:ln>
        </p:spPr>
        <p:txBody>
          <a:bodyPr>
            <a:spAutoFit/>
          </a:bodyPr>
          <a:lstStyle/>
          <a:p>
            <a:pPr eaLnBrk="1" hangingPunct="1">
              <a:spcBef>
                <a:spcPct val="50000"/>
              </a:spcBef>
              <a:buClr>
                <a:schemeClr val="tx2"/>
              </a:buClr>
              <a:buSzPct val="125000"/>
              <a:buBlip>
                <a:blip r:embed="rId3"/>
              </a:buBlip>
            </a:pPr>
            <a:r>
              <a:rPr lang="en-US" sz="2000" dirty="0"/>
              <a:t>  In C, by default, all function arguments are passed by value</a:t>
            </a:r>
          </a:p>
        </p:txBody>
      </p:sp>
      <p:sp>
        <p:nvSpPr>
          <p:cNvPr id="32772" name="Text Box 4"/>
          <p:cNvSpPr txBox="1">
            <a:spLocks noChangeArrowheads="1"/>
          </p:cNvSpPr>
          <p:nvPr/>
        </p:nvSpPr>
        <p:spPr bwMode="auto">
          <a:xfrm>
            <a:off x="304800" y="2454275"/>
            <a:ext cx="8686800" cy="701675"/>
          </a:xfrm>
          <a:prstGeom prst="rect">
            <a:avLst/>
          </a:prstGeom>
          <a:noFill/>
          <a:ln w="9525">
            <a:noFill/>
            <a:miter lim="800000"/>
            <a:headEnd/>
            <a:tailEnd/>
          </a:ln>
        </p:spPr>
        <p:txBody>
          <a:bodyPr>
            <a:spAutoFit/>
          </a:bodyPr>
          <a:lstStyle/>
          <a:p>
            <a:pPr marL="347663" indent="-347663" eaLnBrk="1" hangingPunct="1">
              <a:spcBef>
                <a:spcPct val="50000"/>
              </a:spcBef>
              <a:buClr>
                <a:schemeClr val="tx2"/>
              </a:buClr>
              <a:buSzPct val="125000"/>
              <a:buBlip>
                <a:blip r:embed="rId3"/>
              </a:buBlip>
            </a:pPr>
            <a:r>
              <a:rPr lang="en-US" sz="2000" dirty="0"/>
              <a:t>When arguments are passed to the called function, the values are passed through temporary variables</a:t>
            </a:r>
          </a:p>
        </p:txBody>
      </p:sp>
      <p:sp>
        <p:nvSpPr>
          <p:cNvPr id="32773" name="Text Box 5"/>
          <p:cNvSpPr txBox="1">
            <a:spLocks noChangeArrowheads="1"/>
          </p:cNvSpPr>
          <p:nvPr/>
        </p:nvSpPr>
        <p:spPr bwMode="auto">
          <a:xfrm>
            <a:off x="304800" y="3565525"/>
            <a:ext cx="8686800" cy="396875"/>
          </a:xfrm>
          <a:prstGeom prst="rect">
            <a:avLst/>
          </a:prstGeom>
          <a:noFill/>
          <a:ln w="9525">
            <a:noFill/>
            <a:miter lim="800000"/>
            <a:headEnd/>
            <a:tailEnd/>
          </a:ln>
        </p:spPr>
        <p:txBody>
          <a:bodyPr>
            <a:spAutoFit/>
          </a:bodyPr>
          <a:lstStyle/>
          <a:p>
            <a:pPr eaLnBrk="1" hangingPunct="1">
              <a:spcBef>
                <a:spcPct val="50000"/>
              </a:spcBef>
              <a:buClr>
                <a:schemeClr val="tx2"/>
              </a:buClr>
              <a:buSzPct val="125000"/>
              <a:buBlip>
                <a:blip r:embed="rId3"/>
              </a:buBlip>
            </a:pPr>
            <a:r>
              <a:rPr lang="en-US" sz="2000" dirty="0"/>
              <a:t>  All manipulations are done on these temporary variables only</a:t>
            </a:r>
          </a:p>
        </p:txBody>
      </p:sp>
      <p:sp>
        <p:nvSpPr>
          <p:cNvPr id="32774" name="Text Box 6"/>
          <p:cNvSpPr txBox="1">
            <a:spLocks noChangeArrowheads="1"/>
          </p:cNvSpPr>
          <p:nvPr/>
        </p:nvSpPr>
        <p:spPr bwMode="auto">
          <a:xfrm>
            <a:off x="304800" y="4467225"/>
            <a:ext cx="8686800" cy="1006475"/>
          </a:xfrm>
          <a:prstGeom prst="rect">
            <a:avLst/>
          </a:prstGeom>
          <a:noFill/>
          <a:ln w="9525">
            <a:noFill/>
            <a:miter lim="800000"/>
            <a:headEnd/>
            <a:tailEnd/>
          </a:ln>
        </p:spPr>
        <p:txBody>
          <a:bodyPr>
            <a:spAutoFit/>
          </a:bodyPr>
          <a:lstStyle/>
          <a:p>
            <a:pPr marL="347663" indent="-347663" eaLnBrk="1" hangingPunct="1">
              <a:spcBef>
                <a:spcPct val="50000"/>
              </a:spcBef>
              <a:buClr>
                <a:schemeClr val="tx2"/>
              </a:buClr>
              <a:buSzPct val="125000"/>
              <a:buBlip>
                <a:blip r:embed="rId3"/>
              </a:buBlip>
            </a:pPr>
            <a:r>
              <a:rPr lang="en-US" sz="2000" dirty="0"/>
              <a:t>The arguments are said to be passed by value when the value of the variable are passed to the called function and any alteration on this value has no effect on the original value of the passed variable </a:t>
            </a:r>
          </a:p>
        </p:txBody>
      </p:sp>
      <p:sp>
        <p:nvSpPr>
          <p:cNvPr id="7" name="TextBox 6"/>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5.1-Calling by Value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 y="1600200"/>
            <a:ext cx="8382000" cy="4419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defRPr/>
            </a:pPr>
            <a:r>
              <a:rPr lang="en-US" sz="1600" i="1">
                <a:solidFill>
                  <a:schemeClr val="tx1"/>
                </a:solidFill>
                <a:cs typeface="Times New Roman" pitchFamily="18" charset="0"/>
              </a:rPr>
              <a:t> </a:t>
            </a:r>
            <a:r>
              <a:rPr lang="en-US" sz="1600" i="1">
                <a:solidFill>
                  <a:srgbClr val="000000"/>
                </a:solidFill>
                <a:latin typeface="Courier New" pitchFamily="49" charset="0"/>
                <a:cs typeface="Courier New" pitchFamily="49" charset="0"/>
              </a:rPr>
              <a:t>/* Pass-by-Value example */</a:t>
            </a:r>
          </a:p>
          <a:p>
            <a:pPr>
              <a:defRPr/>
            </a:pPr>
            <a:r>
              <a:rPr lang="en-US" sz="1600">
                <a:solidFill>
                  <a:srgbClr val="000000"/>
                </a:solidFill>
                <a:latin typeface="Courier New" pitchFamily="49" charset="0"/>
                <a:cs typeface="Courier New" pitchFamily="49" charset="0"/>
              </a:rPr>
              <a:t>#include &lt;stdio.h&gt;</a:t>
            </a:r>
          </a:p>
          <a:p>
            <a:pPr>
              <a:defRPr/>
            </a:pPr>
            <a:r>
              <a:rPr lang="en-US" sz="1600">
                <a:solidFill>
                  <a:srgbClr val="000000"/>
                </a:solidFill>
                <a:latin typeface="Courier New" pitchFamily="49" charset="0"/>
                <a:cs typeface="Courier New" pitchFamily="49" charset="0"/>
              </a:rPr>
              <a:t>int swap (int a, int b);</a:t>
            </a:r>
          </a:p>
          <a:p>
            <a:pPr>
              <a:defRPr/>
            </a:pPr>
            <a:r>
              <a:rPr lang="en-US" sz="1600">
                <a:solidFill>
                  <a:srgbClr val="000000"/>
                </a:solidFill>
                <a:latin typeface="Courier New" pitchFamily="49" charset="0"/>
                <a:cs typeface="Courier New" pitchFamily="49" charset="0"/>
              </a:rPr>
              <a:t>int main ()</a:t>
            </a:r>
          </a:p>
          <a:p>
            <a:pPr>
              <a:defRPr/>
            </a:pPr>
            <a:r>
              <a:rPr lang="en-US" sz="1600">
                <a:solidFill>
                  <a:srgbClr val="000000"/>
                </a:solidFill>
                <a:latin typeface="Courier New" pitchFamily="49" charset="0"/>
                <a:cs typeface="Courier New" pitchFamily="49" charset="0"/>
              </a:rPr>
              <a:t>{</a:t>
            </a:r>
          </a:p>
          <a:p>
            <a:pPr>
              <a:defRPr/>
            </a:pPr>
            <a:r>
              <a:rPr lang="en-US" sz="1600">
                <a:solidFill>
                  <a:srgbClr val="000000"/>
                </a:solidFill>
                <a:latin typeface="Courier New" pitchFamily="49" charset="0"/>
                <a:cs typeface="Courier New" pitchFamily="49" charset="0"/>
              </a:rPr>
              <a:t>  int x = 19, y = 5;   </a:t>
            </a:r>
          </a:p>
          <a:p>
            <a:pPr>
              <a:defRPr/>
            </a:pPr>
            <a:r>
              <a:rPr lang="en-US" sz="1600">
                <a:solidFill>
                  <a:srgbClr val="000000"/>
                </a:solidFill>
                <a:latin typeface="Courier New" pitchFamily="49" charset="0"/>
                <a:cs typeface="Courier New" pitchFamily="49" charset="0"/>
              </a:rPr>
              <a:t>  printf("Before swapping: x=%d, y = %d\n",x,y);</a:t>
            </a:r>
          </a:p>
          <a:p>
            <a:pPr>
              <a:defRPr/>
            </a:pPr>
            <a:r>
              <a:rPr lang="en-US" sz="1600">
                <a:solidFill>
                  <a:srgbClr val="000000"/>
                </a:solidFill>
                <a:latin typeface="Courier New" pitchFamily="49" charset="0"/>
                <a:cs typeface="Courier New" pitchFamily="49" charset="0"/>
              </a:rPr>
              <a:t>  swap(x, y);</a:t>
            </a:r>
          </a:p>
          <a:p>
            <a:pPr>
              <a:defRPr/>
            </a:pPr>
            <a:r>
              <a:rPr lang="en-US" sz="1600">
                <a:solidFill>
                  <a:srgbClr val="000000"/>
                </a:solidFill>
                <a:latin typeface="Courier New" pitchFamily="49" charset="0"/>
                <a:cs typeface="Courier New" pitchFamily="49" charset="0"/>
              </a:rPr>
              <a:t>  printf("After swapping: x=%d, y = %d",x,y);     </a:t>
            </a:r>
          </a:p>
          <a:p>
            <a:pPr>
              <a:defRPr/>
            </a:pPr>
            <a:r>
              <a:rPr lang="en-US" sz="1600">
                <a:solidFill>
                  <a:srgbClr val="000000"/>
                </a:solidFill>
                <a:latin typeface="Courier New" pitchFamily="49" charset="0"/>
                <a:cs typeface="Courier New" pitchFamily="49" charset="0"/>
              </a:rPr>
              <a:t>  return 0; </a:t>
            </a:r>
          </a:p>
          <a:p>
            <a:pPr>
              <a:defRPr/>
            </a:pPr>
            <a:r>
              <a:rPr lang="en-US" sz="1600">
                <a:solidFill>
                  <a:srgbClr val="000000"/>
                </a:solidFill>
                <a:latin typeface="Courier New" pitchFamily="49" charset="0"/>
                <a:cs typeface="Courier New" pitchFamily="49" charset="0"/>
              </a:rPr>
              <a:t>}</a:t>
            </a:r>
          </a:p>
          <a:p>
            <a:pPr>
              <a:defRPr/>
            </a:pPr>
            <a:r>
              <a:rPr lang="en-US" sz="1600">
                <a:solidFill>
                  <a:srgbClr val="000000"/>
                </a:solidFill>
                <a:latin typeface="Courier New" pitchFamily="49" charset="0"/>
                <a:cs typeface="Courier New" pitchFamily="49" charset="0"/>
              </a:rPr>
              <a:t>int swap (int a, int b)</a:t>
            </a:r>
          </a:p>
          <a:p>
            <a:pPr>
              <a:defRPr/>
            </a:pPr>
            <a:r>
              <a:rPr lang="en-US" sz="1600">
                <a:solidFill>
                  <a:srgbClr val="000000"/>
                </a:solidFill>
                <a:latin typeface="Courier New" pitchFamily="49" charset="0"/>
                <a:cs typeface="Courier New" pitchFamily="49" charset="0"/>
              </a:rPr>
              <a:t>{</a:t>
            </a:r>
          </a:p>
          <a:p>
            <a:pPr>
              <a:defRPr/>
            </a:pPr>
            <a:r>
              <a:rPr lang="en-US" sz="1600">
                <a:solidFill>
                  <a:srgbClr val="000000"/>
                </a:solidFill>
                <a:latin typeface="Courier New" pitchFamily="49" charset="0"/>
                <a:cs typeface="Courier New" pitchFamily="49" charset="0"/>
              </a:rPr>
              <a:t>    int temp;</a:t>
            </a:r>
          </a:p>
          <a:p>
            <a:pPr>
              <a:defRPr/>
            </a:pPr>
            <a:r>
              <a:rPr lang="en-US" sz="1600">
                <a:solidFill>
                  <a:srgbClr val="000000"/>
                </a:solidFill>
                <a:latin typeface="Courier New" pitchFamily="49" charset="0"/>
                <a:cs typeface="Courier New" pitchFamily="49" charset="0"/>
              </a:rPr>
              <a:t>    temp = a;</a:t>
            </a:r>
          </a:p>
          <a:p>
            <a:pPr>
              <a:defRPr/>
            </a:pPr>
            <a:r>
              <a:rPr lang="en-US" sz="1600">
                <a:solidFill>
                  <a:srgbClr val="000000"/>
                </a:solidFill>
                <a:latin typeface="Courier New" pitchFamily="49" charset="0"/>
                <a:cs typeface="Courier New" pitchFamily="49" charset="0"/>
              </a:rPr>
              <a:t>    a = b;</a:t>
            </a:r>
          </a:p>
          <a:p>
            <a:pPr>
              <a:defRPr/>
            </a:pPr>
            <a:r>
              <a:rPr lang="en-US" sz="1600">
                <a:solidFill>
                  <a:srgbClr val="000000"/>
                </a:solidFill>
                <a:latin typeface="Courier New" pitchFamily="49" charset="0"/>
                <a:cs typeface="Courier New" pitchFamily="49" charset="0"/>
              </a:rPr>
              <a:t>    b = temp;</a:t>
            </a:r>
          </a:p>
          <a:p>
            <a:pPr>
              <a:defRPr/>
            </a:pPr>
            <a:r>
              <a:rPr lang="en-US" sz="1600">
                <a:solidFill>
                  <a:srgbClr val="000000"/>
                </a:solidFill>
                <a:latin typeface="Courier New" pitchFamily="49" charset="0"/>
                <a:cs typeface="Courier New" pitchFamily="49" charset="0"/>
              </a:rPr>
              <a:t>}</a:t>
            </a:r>
          </a:p>
          <a:p>
            <a:pPr>
              <a:defRPr/>
            </a:pPr>
            <a:endParaRPr lang="en-US" sz="1600">
              <a:solidFill>
                <a:schemeClr val="tx1"/>
              </a:solidFill>
              <a:cs typeface="Times New Roman" pitchFamily="18" charset="0"/>
            </a:endParaRPr>
          </a:p>
        </p:txBody>
      </p:sp>
      <p:grpSp>
        <p:nvGrpSpPr>
          <p:cNvPr id="3" name="Group 12"/>
          <p:cNvGrpSpPr>
            <a:grpSpLocks/>
          </p:cNvGrpSpPr>
          <p:nvPr/>
        </p:nvGrpSpPr>
        <p:grpSpPr bwMode="auto">
          <a:xfrm>
            <a:off x="5257800" y="4343400"/>
            <a:ext cx="3552825" cy="1590675"/>
            <a:chOff x="5257800" y="3657600"/>
            <a:chExt cx="3552825" cy="1590675"/>
          </a:xfrm>
        </p:grpSpPr>
        <p:sp>
          <p:nvSpPr>
            <p:cNvPr id="33797" name="Rectangle 8"/>
            <p:cNvSpPr>
              <a:spLocks noChangeArrowheads="1"/>
            </p:cNvSpPr>
            <p:nvPr/>
          </p:nvSpPr>
          <p:spPr bwMode="auto">
            <a:xfrm>
              <a:off x="7563971" y="3657600"/>
              <a:ext cx="1234782" cy="381518"/>
            </a:xfrm>
            <a:prstGeom prst="rect">
              <a:avLst/>
            </a:prstGeom>
            <a:solidFill>
              <a:schemeClr val="accent1"/>
            </a:solidFill>
            <a:ln w="9525" algn="ctr">
              <a:solidFill>
                <a:schemeClr val="tx1"/>
              </a:solidFill>
              <a:round/>
              <a:headEnd/>
              <a:tailEnd/>
            </a:ln>
          </p:spPr>
          <p:txBody>
            <a:bodyPr wrap="none"/>
            <a:lstStyle/>
            <a:p>
              <a:r>
                <a:rPr lang="en-US" sz="1800"/>
                <a:t> Output</a:t>
              </a:r>
            </a:p>
          </p:txBody>
        </p:sp>
        <p:pic>
          <p:nvPicPr>
            <p:cNvPr id="33798" name="Picture 3"/>
            <p:cNvPicPr>
              <a:picLocks noChangeAspect="1" noChangeArrowheads="1"/>
            </p:cNvPicPr>
            <p:nvPr/>
          </p:nvPicPr>
          <p:blipFill>
            <a:blip r:embed="rId3"/>
            <a:srcRect/>
            <a:stretch>
              <a:fillRect/>
            </a:stretch>
          </p:blipFill>
          <p:spPr bwMode="auto">
            <a:xfrm>
              <a:off x="5257800" y="4038600"/>
              <a:ext cx="3552825" cy="1209675"/>
            </a:xfrm>
            <a:prstGeom prst="rect">
              <a:avLst/>
            </a:prstGeom>
            <a:noFill/>
            <a:ln w="9525">
              <a:noFill/>
              <a:miter lim="800000"/>
              <a:headEnd/>
              <a:tailEnd/>
            </a:ln>
          </p:spPr>
        </p:pic>
      </p:grpSp>
      <p:sp>
        <p:nvSpPr>
          <p:cNvPr id="8" name="TextBox 7"/>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5.2-Calling by Value - Example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Learning Goals</a:t>
            </a:r>
            <a:endParaRPr lang="en-US" sz="3200" b="1" i="1" dirty="0">
              <a:solidFill>
                <a:schemeClr val="tx1">
                  <a:lumMod val="85000"/>
                  <a:lumOff val="15000"/>
                </a:schemeClr>
              </a:solidFill>
              <a:latin typeface="Arial" pitchFamily="34" charset="0"/>
              <a:cs typeface="Arial" pitchFamily="34" charset="0"/>
            </a:endParaRPr>
          </a:p>
        </p:txBody>
      </p:sp>
      <p:sp>
        <p:nvSpPr>
          <p:cNvPr id="6" name="TextBox 5"/>
          <p:cNvSpPr txBox="1"/>
          <p:nvPr/>
        </p:nvSpPr>
        <p:spPr>
          <a:xfrm>
            <a:off x="228600" y="1371600"/>
            <a:ext cx="6400800" cy="461665"/>
          </a:xfrm>
          <a:prstGeom prst="rect">
            <a:avLst/>
          </a:prstGeom>
          <a:noFill/>
        </p:spPr>
        <p:txBody>
          <a:bodyPr wrap="square" rtlCol="0">
            <a:spAutoFit/>
          </a:bodyPr>
          <a:lstStyle/>
          <a:p>
            <a:r>
              <a:rPr lang="en-US" dirty="0" smtClean="0">
                <a:latin typeface="Arial" pitchFamily="34" charset="0"/>
                <a:cs typeface="Arial" pitchFamily="34" charset="0"/>
              </a:rPr>
              <a:t>After the lecture, attendees will be able to:</a:t>
            </a:r>
            <a:endParaRPr lang="en-US" dirty="0">
              <a:latin typeface="Arial" pitchFamily="34" charset="0"/>
              <a:cs typeface="Arial" pitchFamily="34" charset="0"/>
            </a:endParaRPr>
          </a:p>
        </p:txBody>
      </p:sp>
      <p:grpSp>
        <p:nvGrpSpPr>
          <p:cNvPr id="7" name="Group 6"/>
          <p:cNvGrpSpPr/>
          <p:nvPr/>
        </p:nvGrpSpPr>
        <p:grpSpPr>
          <a:xfrm>
            <a:off x="0" y="1981200"/>
            <a:ext cx="9448800" cy="537865"/>
            <a:chOff x="0" y="1981200"/>
            <a:chExt cx="9448800" cy="537865"/>
          </a:xfrm>
        </p:grpSpPr>
        <p:sp>
          <p:nvSpPr>
            <p:cNvPr id="8" name="Rectangle 7"/>
            <p:cNvSpPr/>
            <p:nvPr/>
          </p:nvSpPr>
          <p:spPr>
            <a:xfrm>
              <a:off x="0" y="1981200"/>
              <a:ext cx="9144000" cy="533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9600" y="2057400"/>
              <a:ext cx="8839200" cy="461665"/>
            </a:xfrm>
            <a:prstGeom prst="rect">
              <a:avLst/>
            </a:prstGeom>
            <a:noFill/>
          </p:spPr>
          <p:txBody>
            <a:bodyPr wrap="square" rtlCol="0">
              <a:spAutoFit/>
            </a:bodyPr>
            <a:lstStyle/>
            <a:p>
              <a:r>
                <a:rPr lang="en-US" dirty="0" smtClean="0">
                  <a:latin typeface="Arial" pitchFamily="34" charset="0"/>
                  <a:cs typeface="Arial" pitchFamily="34" charset="0"/>
                </a:rPr>
                <a:t>Understand and use functions</a:t>
              </a:r>
              <a:endParaRPr lang="en-US" dirty="0">
                <a:latin typeface="Arial" pitchFamily="34" charset="0"/>
                <a:cs typeface="Arial" pitchFamily="34" charset="0"/>
              </a:endParaRPr>
            </a:p>
          </p:txBody>
        </p:sp>
      </p:grpSp>
      <p:sp>
        <p:nvSpPr>
          <p:cNvPr id="10" name="Rectangle 9"/>
          <p:cNvSpPr/>
          <p:nvPr/>
        </p:nvSpPr>
        <p:spPr>
          <a:xfrm>
            <a:off x="0" y="3071810"/>
            <a:ext cx="9144000" cy="533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5400000">
            <a:off x="289035" y="2149365"/>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5400000">
            <a:off x="293797" y="3244747"/>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2517239"/>
            <a:ext cx="9144000" cy="5545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9600" y="2590800"/>
            <a:ext cx="8153400" cy="461665"/>
          </a:xfrm>
          <a:prstGeom prst="rect">
            <a:avLst/>
          </a:prstGeom>
          <a:noFill/>
        </p:spPr>
        <p:txBody>
          <a:bodyPr wrap="square" rtlCol="0">
            <a:spAutoFit/>
          </a:bodyPr>
          <a:lstStyle/>
          <a:p>
            <a:r>
              <a:rPr lang="en-US" dirty="0" smtClean="0">
                <a:latin typeface="Arial" pitchFamily="34" charset="0"/>
                <a:cs typeface="Arial" pitchFamily="34" charset="0"/>
              </a:rPr>
              <a:t>Understand Storage classes</a:t>
            </a:r>
            <a:endParaRPr lang="en-US" dirty="0">
              <a:latin typeface="Arial" pitchFamily="34" charset="0"/>
              <a:cs typeface="Arial" pitchFamily="34" charset="0"/>
            </a:endParaRPr>
          </a:p>
        </p:txBody>
      </p:sp>
      <p:sp>
        <p:nvSpPr>
          <p:cNvPr id="15" name="Isosceles Triangle 14"/>
          <p:cNvSpPr/>
          <p:nvPr/>
        </p:nvSpPr>
        <p:spPr>
          <a:xfrm rot="5400000">
            <a:off x="289034" y="2682766"/>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09600" y="3105090"/>
            <a:ext cx="8153400" cy="830997"/>
          </a:xfrm>
          <a:prstGeom prst="rect">
            <a:avLst/>
          </a:prstGeom>
          <a:noFill/>
        </p:spPr>
        <p:txBody>
          <a:bodyPr wrap="square" rtlCol="0">
            <a:spAutoFit/>
          </a:bodyPr>
          <a:lstStyle/>
          <a:p>
            <a:r>
              <a:rPr lang="en-US" dirty="0" smtClean="0">
                <a:latin typeface="Arial" pitchFamily="34" charset="0"/>
                <a:cs typeface="Arial" pitchFamily="34" charset="0"/>
              </a:rPr>
              <a:t>Understand Call by value &amp; Call by reference</a:t>
            </a:r>
          </a:p>
          <a:p>
            <a:endParaRPr lang="en-US" dirty="0">
              <a:latin typeface="Arial" pitchFamily="34" charset="0"/>
              <a:cs typeface="Arial" pitchFamily="34" charset="0"/>
            </a:endParaRPr>
          </a:p>
        </p:txBody>
      </p:sp>
      <p:sp>
        <p:nvSpPr>
          <p:cNvPr id="17" name="Rectangle 16"/>
          <p:cNvSpPr/>
          <p:nvPr/>
        </p:nvSpPr>
        <p:spPr>
          <a:xfrm>
            <a:off x="0" y="3581400"/>
            <a:ext cx="9144000" cy="533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5400000">
            <a:off x="293797" y="3754337"/>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9600" y="3614680"/>
            <a:ext cx="8153400" cy="830997"/>
          </a:xfrm>
          <a:prstGeom prst="rect">
            <a:avLst/>
          </a:prstGeom>
          <a:noFill/>
        </p:spPr>
        <p:txBody>
          <a:bodyPr wrap="square" rtlCol="0">
            <a:spAutoFit/>
          </a:bodyPr>
          <a:lstStyle/>
          <a:p>
            <a:r>
              <a:rPr lang="en-US" dirty="0" smtClean="0">
                <a:latin typeface="Arial" pitchFamily="34" charset="0"/>
                <a:cs typeface="Arial" pitchFamily="34" charset="0"/>
              </a:rPr>
              <a:t>Use functions in multi-file program</a:t>
            </a: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304800" y="1524000"/>
            <a:ext cx="8458200" cy="4524315"/>
          </a:xfrm>
          <a:prstGeom prst="rect">
            <a:avLst/>
          </a:prstGeom>
          <a:noFill/>
          <a:ln w="9525">
            <a:noFill/>
            <a:miter lim="800000"/>
            <a:headEnd/>
            <a:tailEnd/>
          </a:ln>
        </p:spPr>
        <p:txBody>
          <a:bodyPr>
            <a:spAutoFit/>
          </a:bodyPr>
          <a:lstStyle/>
          <a:p>
            <a:pPr marL="347663" indent="-347663" algn="just" eaLnBrk="1" hangingPunct="1">
              <a:spcBef>
                <a:spcPct val="50000"/>
              </a:spcBef>
              <a:buClr>
                <a:schemeClr val="tx2"/>
              </a:buClr>
              <a:buSzPct val="125000"/>
              <a:buBlip>
                <a:blip r:embed="rId3"/>
              </a:buBlip>
            </a:pPr>
            <a:r>
              <a:rPr lang="en-US" dirty="0"/>
              <a:t>In call by reference, the function is allowed access to the actual memory location of the argument and therefore can change the value of the arguments of the calling routine </a:t>
            </a:r>
          </a:p>
          <a:p>
            <a:pPr marL="347663" indent="-347663" algn="just" eaLnBrk="1" hangingPunct="1">
              <a:spcBef>
                <a:spcPct val="50000"/>
              </a:spcBef>
              <a:buClr>
                <a:schemeClr val="tx2"/>
              </a:buClr>
              <a:buSzPct val="125000"/>
              <a:buFont typeface="Wingdings" pitchFamily="2" charset="2"/>
              <a:buChar char="§"/>
            </a:pPr>
            <a:endParaRPr lang="en-US" dirty="0"/>
          </a:p>
          <a:p>
            <a:pPr marL="347663" indent="-347663" algn="just" eaLnBrk="1" hangingPunct="1">
              <a:spcBef>
                <a:spcPct val="50000"/>
              </a:spcBef>
              <a:buClr>
                <a:schemeClr val="tx2"/>
              </a:buClr>
              <a:buSzPct val="125000"/>
              <a:buBlip>
                <a:blip r:embed="rId3"/>
              </a:buBlip>
            </a:pPr>
            <a:r>
              <a:rPr lang="en-US" dirty="0"/>
              <a:t>Definition </a:t>
            </a:r>
          </a:p>
          <a:p>
            <a:pPr marL="461963" lvl="1" algn="just" eaLnBrk="1" hangingPunct="1">
              <a:spcBef>
                <a:spcPct val="50000"/>
              </a:spcBef>
              <a:buClr>
                <a:schemeClr val="tx2"/>
              </a:buClr>
              <a:buSzPct val="125000"/>
              <a:buFont typeface="Wingdings" pitchFamily="2" charset="2"/>
              <a:buNone/>
            </a:pPr>
            <a:r>
              <a:rPr lang="en-US" dirty="0"/>
              <a:t>	</a:t>
            </a:r>
            <a:r>
              <a:rPr lang="en-US" b="1" dirty="0" err="1">
                <a:solidFill>
                  <a:schemeClr val="hlink"/>
                </a:solidFill>
                <a:latin typeface="Courier New" pitchFamily="49" charset="0"/>
              </a:rPr>
              <a:t>getstr</a:t>
            </a:r>
            <a:r>
              <a:rPr lang="en-US" b="1" dirty="0">
                <a:solidFill>
                  <a:schemeClr val="hlink"/>
                </a:solidFill>
                <a:latin typeface="Courier New" pitchFamily="49" charset="0"/>
              </a:rPr>
              <a:t>(char *</a:t>
            </a:r>
            <a:r>
              <a:rPr lang="en-US" b="1" dirty="0" err="1">
                <a:solidFill>
                  <a:schemeClr val="hlink"/>
                </a:solidFill>
                <a:latin typeface="Courier New" pitchFamily="49" charset="0"/>
              </a:rPr>
              <a:t>ptr_str</a:t>
            </a:r>
            <a:r>
              <a:rPr lang="en-US" b="1" dirty="0">
                <a:solidFill>
                  <a:schemeClr val="hlink"/>
                </a:solidFill>
                <a:latin typeface="Courier New" pitchFamily="49" charset="0"/>
              </a:rPr>
              <a:t>, </a:t>
            </a:r>
            <a:r>
              <a:rPr lang="en-US" b="1" dirty="0" err="1">
                <a:solidFill>
                  <a:schemeClr val="hlink"/>
                </a:solidFill>
                <a:latin typeface="Courier New" pitchFamily="49" charset="0"/>
              </a:rPr>
              <a:t>int</a:t>
            </a:r>
            <a:r>
              <a:rPr lang="en-US" b="1" dirty="0">
                <a:solidFill>
                  <a:schemeClr val="hlink"/>
                </a:solidFill>
                <a:latin typeface="Courier New" pitchFamily="49" charset="0"/>
              </a:rPr>
              <a:t> *</a:t>
            </a:r>
            <a:r>
              <a:rPr lang="en-US" b="1" dirty="0" err="1">
                <a:solidFill>
                  <a:schemeClr val="hlink"/>
                </a:solidFill>
                <a:latin typeface="Courier New" pitchFamily="49" charset="0"/>
              </a:rPr>
              <a:t>ptr_int</a:t>
            </a:r>
            <a:r>
              <a:rPr lang="en-US" b="1" dirty="0">
                <a:solidFill>
                  <a:schemeClr val="hlink"/>
                </a:solidFill>
                <a:latin typeface="Courier New" pitchFamily="49" charset="0"/>
              </a:rPr>
              <a:t>);</a:t>
            </a:r>
          </a:p>
          <a:p>
            <a:pPr marL="347663" indent="-347663" algn="just" eaLnBrk="1" hangingPunct="1">
              <a:spcBef>
                <a:spcPct val="50000"/>
              </a:spcBef>
              <a:buClr>
                <a:schemeClr val="tx2"/>
              </a:buClr>
              <a:buSzPct val="125000"/>
              <a:buBlip>
                <a:blip r:embed="rId3"/>
              </a:buBlip>
            </a:pPr>
            <a:r>
              <a:rPr lang="en-US" dirty="0"/>
              <a:t>Call</a:t>
            </a:r>
          </a:p>
          <a:p>
            <a:pPr marL="347663" indent="-347663" algn="just" eaLnBrk="1" hangingPunct="1">
              <a:spcBef>
                <a:spcPct val="50000"/>
              </a:spcBef>
              <a:buClr>
                <a:schemeClr val="tx2"/>
              </a:buClr>
              <a:buSzPct val="125000"/>
              <a:buFont typeface="Wingdings" pitchFamily="2" charset="2"/>
              <a:buNone/>
            </a:pPr>
            <a:r>
              <a:rPr lang="en-US" dirty="0"/>
              <a:t>		</a:t>
            </a:r>
            <a:r>
              <a:rPr lang="en-US" b="1" dirty="0" err="1">
                <a:solidFill>
                  <a:schemeClr val="hlink"/>
                </a:solidFill>
                <a:latin typeface="Courier New" pitchFamily="49" charset="0"/>
              </a:rPr>
              <a:t>getstr</a:t>
            </a:r>
            <a:r>
              <a:rPr lang="en-US" b="1" dirty="0">
                <a:solidFill>
                  <a:schemeClr val="hlink"/>
                </a:solidFill>
                <a:latin typeface="Courier New" pitchFamily="49" charset="0"/>
              </a:rPr>
              <a:t>(</a:t>
            </a:r>
            <a:r>
              <a:rPr lang="en-US" b="1" dirty="0" err="1">
                <a:solidFill>
                  <a:schemeClr val="hlink"/>
                </a:solidFill>
                <a:latin typeface="Courier New" pitchFamily="49" charset="0"/>
              </a:rPr>
              <a:t>pstr</a:t>
            </a:r>
            <a:r>
              <a:rPr lang="en-US" b="1" dirty="0">
                <a:solidFill>
                  <a:schemeClr val="hlink"/>
                </a:solidFill>
                <a:latin typeface="Courier New" pitchFamily="49" charset="0"/>
              </a:rPr>
              <a:t>, &amp;</a:t>
            </a:r>
            <a:r>
              <a:rPr lang="en-US" b="1" dirty="0" err="1">
                <a:solidFill>
                  <a:schemeClr val="hlink"/>
                </a:solidFill>
                <a:latin typeface="Courier New" pitchFamily="49" charset="0"/>
              </a:rPr>
              <a:t>var</a:t>
            </a:r>
            <a:r>
              <a:rPr lang="en-US" b="1" dirty="0">
                <a:solidFill>
                  <a:schemeClr val="hlink"/>
                </a:solidFill>
                <a:latin typeface="Courier New" pitchFamily="49" charset="0"/>
              </a:rPr>
              <a:t>);</a:t>
            </a:r>
          </a:p>
          <a:p>
            <a:pPr marL="347663" indent="-347663" algn="just" eaLnBrk="1" hangingPunct="1">
              <a:spcBef>
                <a:spcPct val="50000"/>
              </a:spcBef>
              <a:buClr>
                <a:schemeClr val="tx2"/>
              </a:buClr>
              <a:buSzPct val="125000"/>
              <a:buFont typeface="Wingdings" pitchFamily="2" charset="2"/>
              <a:buNone/>
            </a:pPr>
            <a:endParaRPr lang="en-US" b="1" dirty="0">
              <a:solidFill>
                <a:schemeClr val="hlink"/>
              </a:solidFill>
              <a:latin typeface="Courier New" pitchFamily="49" charset="0"/>
            </a:endParaRPr>
          </a:p>
        </p:txBody>
      </p:sp>
      <p:sp>
        <p:nvSpPr>
          <p:cNvPr id="4" name="TextBox 3"/>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5.3-Calling by Reference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7200" y="1676400"/>
            <a:ext cx="8382000" cy="4419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a:defRPr/>
            </a:pPr>
            <a:r>
              <a:rPr lang="en-US" sz="1600" i="1" dirty="0">
                <a:solidFill>
                  <a:schemeClr val="tx1"/>
                </a:solidFill>
                <a:latin typeface="Courier New" pitchFamily="49" charset="0"/>
                <a:cs typeface="Courier New" pitchFamily="49" charset="0"/>
              </a:rPr>
              <a:t>/* Pass-by-Reference example */</a:t>
            </a:r>
          </a:p>
          <a:p>
            <a:pPr>
              <a:defRPr/>
            </a:pPr>
            <a:r>
              <a:rPr lang="en-US" sz="1600" dirty="0">
                <a:solidFill>
                  <a:schemeClr val="tx1"/>
                </a:solidFill>
                <a:latin typeface="Courier New" pitchFamily="49" charset="0"/>
                <a:cs typeface="Courier New" pitchFamily="49" charset="0"/>
              </a:rPr>
              <a:t>#include &lt;</a:t>
            </a:r>
            <a:r>
              <a:rPr lang="en-US" sz="1600" dirty="0" err="1">
                <a:solidFill>
                  <a:schemeClr val="tx1"/>
                </a:solidFill>
                <a:latin typeface="Courier New" pitchFamily="49" charset="0"/>
                <a:cs typeface="Courier New" pitchFamily="49" charset="0"/>
              </a:rPr>
              <a:t>stdio.h</a:t>
            </a:r>
            <a:r>
              <a:rPr lang="en-US" sz="1600" dirty="0">
                <a:solidFill>
                  <a:schemeClr val="tx1"/>
                </a:solidFill>
                <a:latin typeface="Courier New" pitchFamily="49" charset="0"/>
                <a:cs typeface="Courier New" pitchFamily="49" charset="0"/>
              </a:rPr>
              <a:t>&gt;</a:t>
            </a:r>
          </a:p>
          <a:p>
            <a:pPr>
              <a:defRPr/>
            </a:pP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swap (</a:t>
            </a: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*a, </a:t>
            </a: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*b);</a:t>
            </a:r>
          </a:p>
          <a:p>
            <a:pPr>
              <a:defRPr/>
            </a:pP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main ()</a:t>
            </a:r>
          </a:p>
          <a:p>
            <a:pPr>
              <a:defRPr/>
            </a:pPr>
            <a:r>
              <a:rPr lang="en-US" sz="1600" dirty="0">
                <a:solidFill>
                  <a:schemeClr val="tx1"/>
                </a:solidFill>
                <a:latin typeface="Courier New" pitchFamily="49" charset="0"/>
                <a:cs typeface="Courier New" pitchFamily="49" charset="0"/>
              </a:rPr>
              <a:t>{</a:t>
            </a:r>
          </a:p>
          <a:p>
            <a:pPr>
              <a:defRPr/>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x = 19, y = 5;   </a:t>
            </a:r>
          </a:p>
          <a:p>
            <a:pPr>
              <a:defRPr/>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("Before swapping: x=%d, y = %d\</a:t>
            </a:r>
            <a:r>
              <a:rPr lang="en-US" sz="1600" dirty="0" err="1">
                <a:solidFill>
                  <a:schemeClr val="tx1"/>
                </a:solidFill>
                <a:latin typeface="Courier New" pitchFamily="49" charset="0"/>
                <a:cs typeface="Courier New" pitchFamily="49" charset="0"/>
              </a:rPr>
              <a:t>n",x,y</a:t>
            </a:r>
            <a:r>
              <a:rPr lang="en-US" sz="1600" dirty="0">
                <a:solidFill>
                  <a:schemeClr val="tx1"/>
                </a:solidFill>
                <a:latin typeface="Courier New" pitchFamily="49" charset="0"/>
                <a:cs typeface="Courier New" pitchFamily="49" charset="0"/>
              </a:rPr>
              <a:t>);</a:t>
            </a:r>
          </a:p>
          <a:p>
            <a:pPr>
              <a:defRPr/>
            </a:pPr>
            <a:r>
              <a:rPr lang="en-US" sz="1600" dirty="0">
                <a:solidFill>
                  <a:schemeClr val="tx1"/>
                </a:solidFill>
                <a:latin typeface="Courier New" pitchFamily="49" charset="0"/>
                <a:cs typeface="Courier New" pitchFamily="49" charset="0"/>
              </a:rPr>
              <a:t>  swap(&amp;x, &amp;y);</a:t>
            </a:r>
          </a:p>
          <a:p>
            <a:pPr>
              <a:defRPr/>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printf</a:t>
            </a:r>
            <a:r>
              <a:rPr lang="en-US" sz="1600" dirty="0">
                <a:solidFill>
                  <a:schemeClr val="tx1"/>
                </a:solidFill>
                <a:latin typeface="Courier New" pitchFamily="49" charset="0"/>
                <a:cs typeface="Courier New" pitchFamily="49" charset="0"/>
              </a:rPr>
              <a:t>("After swapping: x=%d, y = %</a:t>
            </a:r>
            <a:r>
              <a:rPr lang="en-US" sz="1600" dirty="0" err="1">
                <a:solidFill>
                  <a:schemeClr val="tx1"/>
                </a:solidFill>
                <a:latin typeface="Courier New" pitchFamily="49" charset="0"/>
                <a:cs typeface="Courier New" pitchFamily="49" charset="0"/>
              </a:rPr>
              <a:t>d",x,y</a:t>
            </a:r>
            <a:r>
              <a:rPr lang="en-US" sz="1600" dirty="0">
                <a:solidFill>
                  <a:schemeClr val="tx1"/>
                </a:solidFill>
                <a:latin typeface="Courier New" pitchFamily="49" charset="0"/>
                <a:cs typeface="Courier New" pitchFamily="49" charset="0"/>
              </a:rPr>
              <a:t>);     </a:t>
            </a:r>
          </a:p>
          <a:p>
            <a:pPr>
              <a:defRPr/>
            </a:pPr>
            <a:r>
              <a:rPr lang="en-US" sz="1600" dirty="0">
                <a:solidFill>
                  <a:schemeClr val="tx1"/>
                </a:solidFill>
                <a:latin typeface="Courier New" pitchFamily="49" charset="0"/>
                <a:cs typeface="Courier New" pitchFamily="49" charset="0"/>
              </a:rPr>
              <a:t>  return 0; </a:t>
            </a:r>
          </a:p>
          <a:p>
            <a:pPr>
              <a:defRPr/>
            </a:pPr>
            <a:r>
              <a:rPr lang="en-US" sz="1600" dirty="0">
                <a:solidFill>
                  <a:schemeClr val="tx1"/>
                </a:solidFill>
                <a:latin typeface="Courier New" pitchFamily="49" charset="0"/>
                <a:cs typeface="Courier New" pitchFamily="49" charset="0"/>
              </a:rPr>
              <a:t>}</a:t>
            </a:r>
          </a:p>
          <a:p>
            <a:pPr>
              <a:defRPr/>
            </a:pP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swap (</a:t>
            </a: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*a, </a:t>
            </a: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*b)</a:t>
            </a:r>
          </a:p>
          <a:p>
            <a:pPr>
              <a:defRPr/>
            </a:pPr>
            <a:r>
              <a:rPr lang="en-US" sz="1600" dirty="0">
                <a:solidFill>
                  <a:schemeClr val="tx1"/>
                </a:solidFill>
                <a:latin typeface="Courier New" pitchFamily="49" charset="0"/>
                <a:cs typeface="Courier New" pitchFamily="49" charset="0"/>
              </a:rPr>
              <a:t>{</a:t>
            </a:r>
          </a:p>
          <a:p>
            <a:pPr>
              <a:defRPr/>
            </a:pPr>
            <a:r>
              <a:rPr lang="en-US" sz="1600" dirty="0">
                <a:solidFill>
                  <a:schemeClr val="tx1"/>
                </a:solidFill>
                <a:latin typeface="Courier New" pitchFamily="49" charset="0"/>
                <a:cs typeface="Courier New" pitchFamily="49" charset="0"/>
              </a:rPr>
              <a:t>    </a:t>
            </a:r>
            <a:r>
              <a:rPr lang="en-US" sz="1600" dirty="0" err="1">
                <a:solidFill>
                  <a:schemeClr val="tx1"/>
                </a:solidFill>
                <a:latin typeface="Courier New" pitchFamily="49" charset="0"/>
                <a:cs typeface="Courier New" pitchFamily="49" charset="0"/>
              </a:rPr>
              <a:t>int</a:t>
            </a:r>
            <a:r>
              <a:rPr lang="en-US" sz="1600" dirty="0">
                <a:solidFill>
                  <a:schemeClr val="tx1"/>
                </a:solidFill>
                <a:latin typeface="Courier New" pitchFamily="49" charset="0"/>
                <a:cs typeface="Courier New" pitchFamily="49" charset="0"/>
              </a:rPr>
              <a:t> temp;</a:t>
            </a:r>
          </a:p>
          <a:p>
            <a:pPr>
              <a:defRPr/>
            </a:pPr>
            <a:r>
              <a:rPr lang="en-US" sz="1600" dirty="0">
                <a:solidFill>
                  <a:schemeClr val="tx1"/>
                </a:solidFill>
                <a:latin typeface="Courier New" pitchFamily="49" charset="0"/>
                <a:cs typeface="Courier New" pitchFamily="49" charset="0"/>
              </a:rPr>
              <a:t>    temp = *a;</a:t>
            </a:r>
          </a:p>
          <a:p>
            <a:pPr>
              <a:defRPr/>
            </a:pPr>
            <a:r>
              <a:rPr lang="en-US" sz="1600" dirty="0">
                <a:solidFill>
                  <a:schemeClr val="tx1"/>
                </a:solidFill>
                <a:latin typeface="Courier New" pitchFamily="49" charset="0"/>
                <a:cs typeface="Courier New" pitchFamily="49" charset="0"/>
              </a:rPr>
              <a:t>    *a = *b;</a:t>
            </a:r>
          </a:p>
          <a:p>
            <a:pPr>
              <a:defRPr/>
            </a:pPr>
            <a:r>
              <a:rPr lang="en-US" sz="1600" dirty="0">
                <a:solidFill>
                  <a:schemeClr val="tx1"/>
                </a:solidFill>
                <a:latin typeface="Courier New" pitchFamily="49" charset="0"/>
                <a:cs typeface="Courier New" pitchFamily="49" charset="0"/>
              </a:rPr>
              <a:t>    *b = temp;</a:t>
            </a:r>
          </a:p>
          <a:p>
            <a:pPr>
              <a:defRPr/>
            </a:pPr>
            <a:r>
              <a:rPr lang="en-US" sz="1600" dirty="0">
                <a:solidFill>
                  <a:schemeClr val="tx1"/>
                </a:solidFill>
                <a:latin typeface="Courier New" pitchFamily="49" charset="0"/>
                <a:cs typeface="Courier New" pitchFamily="49" charset="0"/>
              </a:rPr>
              <a:t>}</a:t>
            </a:r>
          </a:p>
        </p:txBody>
      </p:sp>
      <p:grpSp>
        <p:nvGrpSpPr>
          <p:cNvPr id="3" name="Group 14"/>
          <p:cNvGrpSpPr>
            <a:grpSpLocks/>
          </p:cNvGrpSpPr>
          <p:nvPr/>
        </p:nvGrpSpPr>
        <p:grpSpPr bwMode="auto">
          <a:xfrm>
            <a:off x="4191000" y="4114800"/>
            <a:ext cx="4648200" cy="1981200"/>
            <a:chOff x="4724400" y="3657600"/>
            <a:chExt cx="4086225" cy="1704975"/>
          </a:xfrm>
        </p:grpSpPr>
        <p:sp>
          <p:nvSpPr>
            <p:cNvPr id="35845" name="Rectangle 8"/>
            <p:cNvSpPr>
              <a:spLocks noChangeArrowheads="1"/>
            </p:cNvSpPr>
            <p:nvPr/>
          </p:nvSpPr>
          <p:spPr bwMode="auto">
            <a:xfrm>
              <a:off x="7563971" y="3657600"/>
              <a:ext cx="1234782" cy="381518"/>
            </a:xfrm>
            <a:prstGeom prst="rect">
              <a:avLst/>
            </a:prstGeom>
            <a:solidFill>
              <a:schemeClr val="accent1"/>
            </a:solidFill>
            <a:ln w="9525" algn="ctr">
              <a:solidFill>
                <a:schemeClr val="tx1"/>
              </a:solidFill>
              <a:round/>
              <a:headEnd/>
              <a:tailEnd/>
            </a:ln>
          </p:spPr>
          <p:txBody>
            <a:bodyPr wrap="none"/>
            <a:lstStyle/>
            <a:p>
              <a:r>
                <a:rPr lang="en-US" sz="1800"/>
                <a:t> Output</a:t>
              </a:r>
            </a:p>
          </p:txBody>
        </p:sp>
        <p:pic>
          <p:nvPicPr>
            <p:cNvPr id="35846" name="Picture 4"/>
            <p:cNvPicPr>
              <a:picLocks noChangeAspect="1" noChangeArrowheads="1"/>
            </p:cNvPicPr>
            <p:nvPr/>
          </p:nvPicPr>
          <p:blipFill>
            <a:blip r:embed="rId3"/>
            <a:srcRect/>
            <a:stretch>
              <a:fillRect/>
            </a:stretch>
          </p:blipFill>
          <p:spPr bwMode="auto">
            <a:xfrm>
              <a:off x="4724400" y="4038600"/>
              <a:ext cx="4086225" cy="1323975"/>
            </a:xfrm>
            <a:prstGeom prst="rect">
              <a:avLst/>
            </a:prstGeom>
            <a:noFill/>
            <a:ln w="9525">
              <a:noFill/>
              <a:miter lim="800000"/>
              <a:headEnd/>
              <a:tailEnd/>
            </a:ln>
          </p:spPr>
        </p:pic>
      </p:grpSp>
      <p:sp>
        <p:nvSpPr>
          <p:cNvPr id="8" name="TextBox 7"/>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5.4-Calling by Reference - Example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ChangeArrowheads="1"/>
          </p:cNvSpPr>
          <p:nvPr/>
        </p:nvSpPr>
        <p:spPr bwMode="auto">
          <a:xfrm>
            <a:off x="685800" y="1600200"/>
            <a:ext cx="2971800" cy="3785652"/>
          </a:xfrm>
          <a:prstGeom prst="rect">
            <a:avLst/>
          </a:prstGeom>
          <a:noFill/>
          <a:ln w="9525">
            <a:noFill/>
            <a:miter lim="800000"/>
            <a:headEnd/>
            <a:tailEnd/>
          </a:ln>
        </p:spPr>
        <p:txBody>
          <a:bodyPr anchor="ctr">
            <a:spAutoFit/>
          </a:bodyPr>
          <a:lstStyle/>
          <a:p>
            <a:pPr>
              <a:tabLst>
                <a:tab pos="342900" algn="l"/>
                <a:tab pos="685800" algn="l"/>
                <a:tab pos="1028700" algn="l"/>
              </a:tabLst>
            </a:pPr>
            <a:r>
              <a:rPr lang="en-US" b="1" dirty="0">
                <a:latin typeface="Courier New" pitchFamily="49" charset="0"/>
              </a:rPr>
              <a:t>main()</a:t>
            </a:r>
          </a:p>
          <a:p>
            <a:pPr>
              <a:tabLst>
                <a:tab pos="342900" algn="l"/>
                <a:tab pos="685800" algn="l"/>
                <a:tab pos="1028700" algn="l"/>
              </a:tabLst>
            </a:pPr>
            <a:r>
              <a:rPr lang="en-US" b="1" dirty="0">
                <a:latin typeface="Courier New" pitchFamily="49" charset="0"/>
              </a:rPr>
              <a:t>	{</a:t>
            </a:r>
          </a:p>
          <a:p>
            <a:pPr>
              <a:tabLst>
                <a:tab pos="342900" algn="l"/>
                <a:tab pos="685800" algn="l"/>
                <a:tab pos="1028700" algn="l"/>
              </a:tabLst>
            </a:pPr>
            <a:r>
              <a:rPr lang="en-US" b="1" dirty="0">
                <a:latin typeface="Courier New" pitchFamily="49" charset="0"/>
              </a:rPr>
              <a:t>		.</a:t>
            </a:r>
          </a:p>
          <a:p>
            <a:pPr>
              <a:tabLst>
                <a:tab pos="342900" algn="l"/>
                <a:tab pos="685800" algn="l"/>
                <a:tab pos="1028700" algn="l"/>
              </a:tabLst>
            </a:pPr>
            <a:r>
              <a:rPr lang="en-US" b="1" dirty="0">
                <a:latin typeface="Courier New" pitchFamily="49" charset="0"/>
              </a:rPr>
              <a:t>		.</a:t>
            </a:r>
          </a:p>
          <a:p>
            <a:pPr>
              <a:tabLst>
                <a:tab pos="342900" algn="l"/>
                <a:tab pos="685800" algn="l"/>
                <a:tab pos="1028700" algn="l"/>
              </a:tabLst>
            </a:pPr>
            <a:r>
              <a:rPr lang="en-US" b="1" dirty="0">
                <a:latin typeface="Courier New" pitchFamily="49" charset="0"/>
              </a:rPr>
              <a:t>		</a:t>
            </a:r>
            <a:r>
              <a:rPr lang="en-US" b="1" dirty="0" smtClean="0">
                <a:latin typeface="Courier New" pitchFamily="49" charset="0"/>
              </a:rPr>
              <a:t>function1();</a:t>
            </a:r>
            <a:endParaRPr lang="en-US" b="1" dirty="0">
              <a:latin typeface="Courier New" pitchFamily="49" charset="0"/>
            </a:endParaRPr>
          </a:p>
          <a:p>
            <a:pPr>
              <a:tabLst>
                <a:tab pos="342900" algn="l"/>
                <a:tab pos="685800" algn="l"/>
                <a:tab pos="1028700" algn="l"/>
              </a:tabLst>
            </a:pPr>
            <a:r>
              <a:rPr lang="en-US" b="1" dirty="0">
                <a:latin typeface="Courier New" pitchFamily="49" charset="0"/>
              </a:rPr>
              <a:t>		.</a:t>
            </a:r>
          </a:p>
          <a:p>
            <a:pPr>
              <a:tabLst>
                <a:tab pos="342900" algn="l"/>
                <a:tab pos="685800" algn="l"/>
                <a:tab pos="1028700" algn="l"/>
              </a:tabLst>
            </a:pPr>
            <a:r>
              <a:rPr lang="en-US" b="1" dirty="0">
                <a:latin typeface="Courier New" pitchFamily="49" charset="0"/>
              </a:rPr>
              <a:t>		.</a:t>
            </a:r>
          </a:p>
          <a:p>
            <a:pPr>
              <a:tabLst>
                <a:tab pos="342900" algn="l"/>
                <a:tab pos="685800" algn="l"/>
                <a:tab pos="1028700" algn="l"/>
              </a:tabLst>
            </a:pPr>
            <a:r>
              <a:rPr lang="en-US" b="1" dirty="0">
                <a:latin typeface="Courier New" pitchFamily="49" charset="0"/>
              </a:rPr>
              <a:t>	}</a:t>
            </a:r>
          </a:p>
          <a:p>
            <a:pPr>
              <a:tabLst>
                <a:tab pos="342900" algn="l"/>
                <a:tab pos="685800" algn="l"/>
                <a:tab pos="1028700" algn="l"/>
              </a:tabLst>
            </a:pPr>
            <a:r>
              <a:rPr lang="en-US" dirty="0">
                <a:latin typeface="Courier New" pitchFamily="49" charset="0"/>
              </a:rPr>
              <a:t>	</a:t>
            </a:r>
          </a:p>
        </p:txBody>
      </p:sp>
      <p:sp>
        <p:nvSpPr>
          <p:cNvPr id="36868" name="Rectangle 5"/>
          <p:cNvSpPr>
            <a:spLocks noChangeArrowheads="1"/>
          </p:cNvSpPr>
          <p:nvPr/>
        </p:nvSpPr>
        <p:spPr bwMode="auto">
          <a:xfrm>
            <a:off x="4191000" y="1600200"/>
            <a:ext cx="4572000" cy="3785652"/>
          </a:xfrm>
          <a:prstGeom prst="rect">
            <a:avLst/>
          </a:prstGeom>
          <a:noFill/>
          <a:ln w="9525">
            <a:noFill/>
            <a:miter lim="800000"/>
            <a:headEnd/>
            <a:tailEnd/>
          </a:ln>
        </p:spPr>
        <p:txBody>
          <a:bodyPr>
            <a:spAutoFit/>
          </a:bodyPr>
          <a:lstStyle/>
          <a:p>
            <a:r>
              <a:rPr lang="en-US" b="1" dirty="0" smtClean="0">
                <a:latin typeface="Courier New" pitchFamily="49" charset="0"/>
              </a:rPr>
              <a:t>function1()</a:t>
            </a:r>
            <a:endParaRPr lang="en-US" b="1" dirty="0">
              <a:latin typeface="Courier New" pitchFamily="49" charset="0"/>
            </a:endParaRPr>
          </a:p>
          <a:p>
            <a:r>
              <a:rPr lang="en-US" b="1" dirty="0">
                <a:latin typeface="Courier New" pitchFamily="49" charset="0"/>
              </a:rPr>
              <a:t>	{</a:t>
            </a:r>
          </a:p>
          <a:p>
            <a:r>
              <a:rPr lang="en-US" b="1" dirty="0">
                <a:latin typeface="Courier New" pitchFamily="49" charset="0"/>
              </a:rPr>
              <a:t>		.</a:t>
            </a:r>
          </a:p>
          <a:p>
            <a:r>
              <a:rPr lang="en-US" b="1" dirty="0">
                <a:latin typeface="Courier New" pitchFamily="49" charset="0"/>
              </a:rPr>
              <a:t>		.</a:t>
            </a:r>
          </a:p>
          <a:p>
            <a:r>
              <a:rPr lang="en-US" b="1" dirty="0">
                <a:latin typeface="Courier New" pitchFamily="49" charset="0"/>
              </a:rPr>
              <a:t>		</a:t>
            </a:r>
            <a:r>
              <a:rPr lang="en-US" b="1" dirty="0" err="1">
                <a:latin typeface="Courier New" pitchFamily="49" charset="0"/>
              </a:rPr>
              <a:t>getstr</a:t>
            </a:r>
            <a:r>
              <a:rPr lang="en-US" b="1" dirty="0">
                <a:latin typeface="Courier New" pitchFamily="49" charset="0"/>
              </a:rPr>
              <a:t>();</a:t>
            </a:r>
          </a:p>
          <a:p>
            <a:r>
              <a:rPr lang="en-US" b="1" dirty="0">
                <a:latin typeface="Courier New" pitchFamily="49" charset="0"/>
              </a:rPr>
              <a:t>		reverse();</a:t>
            </a:r>
          </a:p>
          <a:p>
            <a:r>
              <a:rPr lang="en-US" b="1" dirty="0">
                <a:latin typeface="Courier New" pitchFamily="49" charset="0"/>
              </a:rPr>
              <a:t>		</a:t>
            </a:r>
            <a:r>
              <a:rPr lang="en-US" b="1" dirty="0" err="1">
                <a:latin typeface="Courier New" pitchFamily="49" charset="0"/>
              </a:rPr>
              <a:t>cmp</a:t>
            </a:r>
            <a:r>
              <a:rPr lang="en-US" b="1" dirty="0">
                <a:latin typeface="Courier New" pitchFamily="49" charset="0"/>
              </a:rPr>
              <a:t>();</a:t>
            </a:r>
          </a:p>
          <a:p>
            <a:r>
              <a:rPr lang="en-US" b="1" dirty="0">
                <a:latin typeface="Courier New" pitchFamily="49" charset="0"/>
              </a:rPr>
              <a:t>		.</a:t>
            </a:r>
          </a:p>
          <a:p>
            <a:r>
              <a:rPr lang="en-US" b="1" dirty="0">
                <a:latin typeface="Courier New" pitchFamily="49" charset="0"/>
              </a:rPr>
              <a:t>		.</a:t>
            </a:r>
          </a:p>
          <a:p>
            <a:r>
              <a:rPr lang="en-US" b="1" dirty="0">
                <a:latin typeface="Courier New" pitchFamily="49" charset="0"/>
              </a:rPr>
              <a:t>	}</a:t>
            </a:r>
          </a:p>
        </p:txBody>
      </p:sp>
      <p:sp>
        <p:nvSpPr>
          <p:cNvPr id="5" name="TextBox 4"/>
          <p:cNvSpPr txBox="1"/>
          <p:nvPr/>
        </p:nvSpPr>
        <p:spPr>
          <a:xfrm>
            <a:off x="0" y="685800"/>
            <a:ext cx="7162800" cy="584775"/>
          </a:xfrm>
          <a:prstGeom prst="rect">
            <a:avLst/>
          </a:prstGeom>
          <a:noFill/>
        </p:spPr>
        <p:txBody>
          <a:bodyPr wrap="square" rtlCol="0">
            <a:spAutoFit/>
          </a:bodyPr>
          <a:lstStyle/>
          <a:p>
            <a:r>
              <a:rPr lang="en-US" sz="3200" b="1" i="1" dirty="0">
                <a:solidFill>
                  <a:schemeClr val="tx1">
                    <a:lumMod val="85000"/>
                    <a:lumOff val="15000"/>
                  </a:schemeClr>
                </a:solidFill>
                <a:latin typeface="Arial" pitchFamily="34" charset="0"/>
                <a:cs typeface="Arial" pitchFamily="34" charset="0"/>
              </a:rPr>
              <a:t>6</a:t>
            </a:r>
            <a:r>
              <a:rPr lang="en-US" sz="3200" b="1" i="1" dirty="0" smtClean="0">
                <a:solidFill>
                  <a:schemeClr val="tx1">
                    <a:lumMod val="85000"/>
                    <a:lumOff val="15000"/>
                  </a:schemeClr>
                </a:solidFill>
                <a:latin typeface="Arial" pitchFamily="34" charset="0"/>
                <a:cs typeface="Arial" pitchFamily="34" charset="0"/>
              </a:rPr>
              <a:t>-Nesting Function Calls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7"/>
          <p:cNvSpPr>
            <a:spLocks noChangeArrowheads="1"/>
          </p:cNvSpPr>
          <p:nvPr/>
        </p:nvSpPr>
        <p:spPr bwMode="auto">
          <a:xfrm>
            <a:off x="533400" y="838200"/>
            <a:ext cx="8305800" cy="1200329"/>
          </a:xfrm>
          <a:prstGeom prst="rect">
            <a:avLst/>
          </a:prstGeom>
          <a:noFill/>
          <a:ln w="9525">
            <a:noFill/>
            <a:miter lim="800000"/>
            <a:headEnd/>
            <a:tailEnd/>
          </a:ln>
        </p:spPr>
        <p:txBody>
          <a:bodyPr wrap="square" anchor="ctr">
            <a:spAutoFit/>
          </a:bodyPr>
          <a:lstStyle/>
          <a:p>
            <a:pPr marL="347663" indent="-347663" eaLnBrk="1" hangingPunct="1">
              <a:buClr>
                <a:schemeClr val="tx2"/>
              </a:buClr>
              <a:buSzPct val="125000"/>
              <a:buFont typeface="Wingdings" pitchFamily="2" charset="2"/>
              <a:buNone/>
            </a:pPr>
            <a:endParaRPr lang="en-US" dirty="0"/>
          </a:p>
          <a:p>
            <a:pPr marL="347663" indent="-347663" eaLnBrk="1" hangingPunct="1">
              <a:buClr>
                <a:schemeClr val="tx2"/>
              </a:buClr>
              <a:buSzPct val="125000"/>
              <a:buFont typeface="Wingdings" pitchFamily="2" charset="2"/>
              <a:buChar char="§"/>
            </a:pPr>
            <a:endParaRPr lang="en-US" dirty="0"/>
          </a:p>
          <a:p>
            <a:pPr marL="461963" lvl="1" eaLnBrk="1" hangingPunct="1">
              <a:buClr>
                <a:schemeClr val="tx2"/>
              </a:buClr>
              <a:buSzPct val="125000"/>
              <a:buFont typeface="Wingdings" pitchFamily="2" charset="2"/>
              <a:buNone/>
            </a:pPr>
            <a:r>
              <a:rPr lang="en-US" b="1" dirty="0">
                <a:solidFill>
                  <a:schemeClr val="hlink"/>
                </a:solidFill>
                <a:latin typeface="Courier New" pitchFamily="49" charset="0"/>
              </a:rPr>
              <a:t>extern </a:t>
            </a:r>
            <a:r>
              <a:rPr lang="en-US" b="1" dirty="0" err="1">
                <a:solidFill>
                  <a:schemeClr val="hlink"/>
                </a:solidFill>
                <a:latin typeface="Courier New" pitchFamily="49" charset="0"/>
              </a:rPr>
              <a:t>fn_type</a:t>
            </a:r>
            <a:r>
              <a:rPr lang="en-US" b="1" dirty="0">
                <a:solidFill>
                  <a:schemeClr val="hlink"/>
                </a:solidFill>
                <a:latin typeface="Courier New" pitchFamily="49" charset="0"/>
              </a:rPr>
              <a:t> </a:t>
            </a:r>
            <a:r>
              <a:rPr lang="en-US" b="1" dirty="0" err="1">
                <a:solidFill>
                  <a:schemeClr val="hlink"/>
                </a:solidFill>
                <a:latin typeface="Courier New" pitchFamily="49" charset="0"/>
              </a:rPr>
              <a:t>fn_name</a:t>
            </a:r>
            <a:r>
              <a:rPr lang="en-US" b="1" dirty="0">
                <a:solidFill>
                  <a:schemeClr val="hlink"/>
                </a:solidFill>
                <a:latin typeface="Courier New" pitchFamily="49" charset="0"/>
              </a:rPr>
              <a:t> (argument list);</a:t>
            </a:r>
          </a:p>
        </p:txBody>
      </p:sp>
      <p:sp>
        <p:nvSpPr>
          <p:cNvPr id="4" name="TextBox 3"/>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6.1-Functions in multi files</a:t>
            </a:r>
            <a:endParaRPr lang="en-US" sz="3200" b="1" i="1" dirty="0">
              <a:solidFill>
                <a:schemeClr val="tx1">
                  <a:lumMod val="85000"/>
                  <a:lumOff val="15000"/>
                </a:schemeClr>
              </a:solidFill>
              <a:latin typeface="Arial" pitchFamily="34" charset="0"/>
              <a:cs typeface="Arial" pitchFamily="34" charset="0"/>
            </a:endParaRPr>
          </a:p>
        </p:txBody>
      </p:sp>
      <p:sp>
        <p:nvSpPr>
          <p:cNvPr id="5" name="Rectangle 3"/>
          <p:cNvSpPr txBox="1">
            <a:spLocks noChangeArrowheads="1"/>
          </p:cNvSpPr>
          <p:nvPr/>
        </p:nvSpPr>
        <p:spPr bwMode="auto">
          <a:xfrm>
            <a:off x="5105400" y="762000"/>
            <a:ext cx="2057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100000"/>
              </a:spcBef>
              <a:spcAft>
                <a:spcPct val="0"/>
              </a:spcAft>
              <a:buClrTx/>
              <a:buSzTx/>
              <a:buFont typeface="Arial" charset="0"/>
              <a:buBlip>
                <a:blip r:embed="rId3"/>
              </a:buBlip>
              <a:tabLst/>
              <a:defRPr/>
            </a:pPr>
            <a:r>
              <a:rPr kumimoji="0" lang="en-US" sz="3600" b="1" i="0" u="none" strike="noStrike" kern="1200" cap="none" spc="0" normalizeH="0" baseline="0" noProof="0" dirty="0" smtClean="0">
                <a:ln>
                  <a:noFill/>
                </a:ln>
                <a:solidFill>
                  <a:schemeClr val="tx1"/>
                </a:solidFill>
                <a:effectLst/>
                <a:uLnTx/>
                <a:uFillTx/>
                <a:latin typeface="+mn-lt"/>
                <a:ea typeface="+mn-ea"/>
                <a:cs typeface="+mn-cs"/>
              </a:rPr>
              <a:t>extern</a:t>
            </a:r>
          </a:p>
        </p:txBody>
      </p:sp>
      <p:sp>
        <p:nvSpPr>
          <p:cNvPr id="6" name="Rectangle 3"/>
          <p:cNvSpPr txBox="1">
            <a:spLocks noChangeArrowheads="1"/>
          </p:cNvSpPr>
          <p:nvPr/>
        </p:nvSpPr>
        <p:spPr bwMode="auto">
          <a:xfrm>
            <a:off x="7239000" y="762000"/>
            <a:ext cx="1676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100000"/>
              </a:spcBef>
              <a:spcAft>
                <a:spcPct val="0"/>
              </a:spcAft>
              <a:buClrTx/>
              <a:buSzTx/>
              <a:buFont typeface="Arial" charset="0"/>
              <a:buBlip>
                <a:blip r:embed="rId3"/>
              </a:buBlip>
              <a:tabLst/>
              <a:defRPr/>
            </a:pPr>
            <a:r>
              <a:rPr lang="en-US" sz="3600" b="1" dirty="0" smtClean="0">
                <a:solidFill>
                  <a:schemeClr val="bg1">
                    <a:lumMod val="85000"/>
                  </a:schemeClr>
                </a:solidFill>
                <a:latin typeface="+mn-lt"/>
                <a:cs typeface="+mn-cs"/>
              </a:rPr>
              <a:t>static</a:t>
            </a:r>
            <a:endParaRPr kumimoji="0" lang="en-US" sz="3600" b="1" i="0" u="none" strike="noStrike" kern="1200" cap="none" spc="0" normalizeH="0" baseline="0" noProof="0" dirty="0" smtClean="0">
              <a:ln>
                <a:noFill/>
              </a:ln>
              <a:solidFill>
                <a:schemeClr val="bg1">
                  <a:lumMod val="85000"/>
                </a:schemeClr>
              </a:solidFill>
              <a:effectLst/>
              <a:uLnTx/>
              <a:uFillTx/>
              <a:latin typeface="+mn-lt"/>
              <a:ea typeface="+mn-ea"/>
              <a:cs typeface="+mn-cs"/>
            </a:endParaRPr>
          </a:p>
        </p:txBody>
      </p:sp>
      <p:pic>
        <p:nvPicPr>
          <p:cNvPr id="38914" name="Picture 2"/>
          <p:cNvPicPr>
            <a:picLocks noChangeAspect="1" noChangeArrowheads="1"/>
          </p:cNvPicPr>
          <p:nvPr/>
        </p:nvPicPr>
        <p:blipFill>
          <a:blip r:embed="rId4"/>
          <a:srcRect/>
          <a:stretch>
            <a:fillRect/>
          </a:stretch>
        </p:blipFill>
        <p:spPr bwMode="auto">
          <a:xfrm>
            <a:off x="1143000" y="1929757"/>
            <a:ext cx="6858000" cy="46900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7"/>
          <p:cNvSpPr>
            <a:spLocks noChangeArrowheads="1"/>
          </p:cNvSpPr>
          <p:nvPr/>
        </p:nvSpPr>
        <p:spPr bwMode="auto">
          <a:xfrm>
            <a:off x="533400" y="533400"/>
            <a:ext cx="8305800" cy="1200329"/>
          </a:xfrm>
          <a:prstGeom prst="rect">
            <a:avLst/>
          </a:prstGeom>
          <a:noFill/>
          <a:ln w="9525">
            <a:noFill/>
            <a:miter lim="800000"/>
            <a:headEnd/>
            <a:tailEnd/>
          </a:ln>
        </p:spPr>
        <p:txBody>
          <a:bodyPr wrap="square" anchor="ctr">
            <a:spAutoFit/>
          </a:bodyPr>
          <a:lstStyle/>
          <a:p>
            <a:pPr marL="347663" indent="-347663" eaLnBrk="1" hangingPunct="1">
              <a:buClr>
                <a:schemeClr val="tx2"/>
              </a:buClr>
              <a:buSzPct val="125000"/>
              <a:buFont typeface="Wingdings" pitchFamily="2" charset="2"/>
              <a:buNone/>
            </a:pPr>
            <a:endParaRPr lang="en-US" dirty="0"/>
          </a:p>
          <a:p>
            <a:pPr marL="347663" indent="-347663" eaLnBrk="1" hangingPunct="1">
              <a:buClr>
                <a:schemeClr val="tx2"/>
              </a:buClr>
              <a:buSzPct val="125000"/>
              <a:buFont typeface="Wingdings" pitchFamily="2" charset="2"/>
              <a:buChar char="§"/>
            </a:pPr>
            <a:endParaRPr lang="en-US" dirty="0"/>
          </a:p>
          <a:p>
            <a:pPr marL="347663" indent="-347663" eaLnBrk="1" hangingPunct="1"/>
            <a:r>
              <a:rPr lang="en-US" dirty="0" smtClean="0"/>
              <a:t>	</a:t>
            </a:r>
            <a:r>
              <a:rPr lang="en-US" b="1" dirty="0" smtClean="0">
                <a:solidFill>
                  <a:schemeClr val="hlink"/>
                </a:solidFill>
                <a:latin typeface="Courier New" pitchFamily="49" charset="0"/>
              </a:rPr>
              <a:t>static </a:t>
            </a:r>
            <a:r>
              <a:rPr lang="en-US" b="1" dirty="0" err="1" smtClean="0">
                <a:solidFill>
                  <a:schemeClr val="hlink"/>
                </a:solidFill>
                <a:latin typeface="Courier New" pitchFamily="49" charset="0"/>
              </a:rPr>
              <a:t>fn_type</a:t>
            </a:r>
            <a:r>
              <a:rPr lang="en-US" b="1" dirty="0" smtClean="0">
                <a:solidFill>
                  <a:schemeClr val="hlink"/>
                </a:solidFill>
                <a:latin typeface="Courier New" pitchFamily="49" charset="0"/>
              </a:rPr>
              <a:t> </a:t>
            </a:r>
            <a:r>
              <a:rPr lang="en-US" b="1" dirty="0" err="1" smtClean="0">
                <a:solidFill>
                  <a:schemeClr val="hlink"/>
                </a:solidFill>
                <a:latin typeface="Courier New" pitchFamily="49" charset="0"/>
              </a:rPr>
              <a:t>fn_name</a:t>
            </a:r>
            <a:r>
              <a:rPr lang="en-US" b="1" dirty="0" smtClean="0">
                <a:solidFill>
                  <a:schemeClr val="hlink"/>
                </a:solidFill>
                <a:latin typeface="Courier New" pitchFamily="49" charset="0"/>
              </a:rPr>
              <a:t> (argument list);</a:t>
            </a:r>
            <a:endParaRPr lang="en-US" b="1" dirty="0">
              <a:solidFill>
                <a:schemeClr val="hlink"/>
              </a:solidFill>
              <a:latin typeface="Courier New" pitchFamily="49" charset="0"/>
            </a:endParaRPr>
          </a:p>
        </p:txBody>
      </p:sp>
      <p:sp>
        <p:nvSpPr>
          <p:cNvPr id="4" name="TextBox 3"/>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6.2-Functions in multi files</a:t>
            </a:r>
            <a:endParaRPr lang="en-US" sz="3200" b="1" i="1" dirty="0">
              <a:solidFill>
                <a:schemeClr val="tx1">
                  <a:lumMod val="85000"/>
                  <a:lumOff val="15000"/>
                </a:schemeClr>
              </a:solidFill>
              <a:latin typeface="Arial" pitchFamily="34" charset="0"/>
              <a:cs typeface="Arial" pitchFamily="34" charset="0"/>
            </a:endParaRPr>
          </a:p>
        </p:txBody>
      </p:sp>
      <p:sp>
        <p:nvSpPr>
          <p:cNvPr id="5" name="Rectangle 3"/>
          <p:cNvSpPr txBox="1">
            <a:spLocks noChangeArrowheads="1"/>
          </p:cNvSpPr>
          <p:nvPr/>
        </p:nvSpPr>
        <p:spPr bwMode="auto">
          <a:xfrm>
            <a:off x="5105400" y="762000"/>
            <a:ext cx="2057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100000"/>
              </a:spcBef>
              <a:spcAft>
                <a:spcPct val="0"/>
              </a:spcAft>
              <a:buClrTx/>
              <a:buSzTx/>
              <a:buFont typeface="Arial" charset="0"/>
              <a:buBlip>
                <a:blip r:embed="rId4"/>
              </a:buBlip>
              <a:tabLst/>
              <a:defRPr/>
            </a:pPr>
            <a:r>
              <a:rPr kumimoji="0" lang="en-US" sz="3600" b="1" i="0" u="none" strike="noStrike" kern="1200" cap="none" spc="0" normalizeH="0" baseline="0" noProof="0" dirty="0" smtClean="0">
                <a:ln>
                  <a:noFill/>
                </a:ln>
                <a:solidFill>
                  <a:schemeClr val="bg1">
                    <a:lumMod val="75000"/>
                  </a:schemeClr>
                </a:solidFill>
                <a:effectLst/>
                <a:uLnTx/>
                <a:uFillTx/>
                <a:latin typeface="+mn-lt"/>
                <a:ea typeface="+mn-ea"/>
                <a:cs typeface="+mn-cs"/>
              </a:rPr>
              <a:t>extern</a:t>
            </a:r>
          </a:p>
        </p:txBody>
      </p:sp>
      <p:sp>
        <p:nvSpPr>
          <p:cNvPr id="6" name="Rectangle 3"/>
          <p:cNvSpPr txBox="1">
            <a:spLocks noChangeArrowheads="1"/>
          </p:cNvSpPr>
          <p:nvPr/>
        </p:nvSpPr>
        <p:spPr bwMode="auto">
          <a:xfrm>
            <a:off x="7239000" y="762000"/>
            <a:ext cx="1676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100000"/>
              </a:spcBef>
              <a:spcAft>
                <a:spcPct val="0"/>
              </a:spcAft>
              <a:buClrTx/>
              <a:buSzTx/>
              <a:buFont typeface="Arial" charset="0"/>
              <a:buBlip>
                <a:blip r:embed="rId4"/>
              </a:buBlip>
              <a:tabLst/>
              <a:defRPr/>
            </a:pPr>
            <a:r>
              <a:rPr lang="en-US" sz="3600" b="1" dirty="0" smtClean="0">
                <a:latin typeface="+mn-lt"/>
                <a:cs typeface="+mn-cs"/>
              </a:rPr>
              <a:t>static</a:t>
            </a:r>
            <a:endParaRPr kumimoji="0" lang="en-US" sz="3600" b="1" i="0" u="none" strike="noStrike" kern="1200" cap="none" spc="0" normalizeH="0" baseline="0" noProof="0" dirty="0" smtClean="0">
              <a:ln>
                <a:noFill/>
              </a:ln>
              <a:effectLst/>
              <a:uLnTx/>
              <a:uFillTx/>
              <a:latin typeface="+mn-lt"/>
              <a:ea typeface="+mn-ea"/>
              <a:cs typeface="+mn-cs"/>
            </a:endParaRPr>
          </a:p>
        </p:txBody>
      </p:sp>
      <p:pic>
        <p:nvPicPr>
          <p:cNvPr id="8" name="Lecture5.1.mp4">
            <a:hlinkClick r:id="" action="ppaction://media"/>
          </p:cNvPr>
          <p:cNvPicPr>
            <a:picLocks noRot="1" noChangeAspect="1"/>
          </p:cNvPicPr>
          <p:nvPr>
            <a:videoFile r:link="rId1"/>
          </p:nvPr>
        </p:nvPicPr>
        <p:blipFill>
          <a:blip r:embed="rId5"/>
          <a:stretch>
            <a:fillRect/>
          </a:stretch>
        </p:blipFill>
        <p:spPr>
          <a:xfrm>
            <a:off x="1219200" y="1600200"/>
            <a:ext cx="6477000" cy="4857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 y="691202"/>
            <a:ext cx="8715436"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Summary</a:t>
            </a:r>
            <a:endParaRPr lang="en-US" sz="2800" b="1" i="1" dirty="0">
              <a:solidFill>
                <a:schemeClr val="tx1">
                  <a:lumMod val="85000"/>
                  <a:lumOff val="15000"/>
                </a:schemeClr>
              </a:solidFill>
              <a:latin typeface="Arial" pitchFamily="34" charset="0"/>
              <a:cs typeface="Arial" pitchFamily="34" charset="0"/>
            </a:endParaRPr>
          </a:p>
        </p:txBody>
      </p:sp>
      <p:sp>
        <p:nvSpPr>
          <p:cNvPr id="6" name="Text Box 14"/>
          <p:cNvSpPr txBox="1">
            <a:spLocks noChangeArrowheads="1"/>
          </p:cNvSpPr>
          <p:nvPr/>
        </p:nvSpPr>
        <p:spPr bwMode="auto">
          <a:xfrm>
            <a:off x="685800" y="1524000"/>
            <a:ext cx="4426789" cy="3108543"/>
          </a:xfrm>
          <a:prstGeom prst="rect">
            <a:avLst/>
          </a:prstGeom>
          <a:noFill/>
          <a:ln w="9525">
            <a:noFill/>
            <a:miter lim="800000"/>
            <a:headEnd/>
            <a:tailEnd/>
          </a:ln>
        </p:spPr>
        <p:txBody>
          <a:bodyPr wrap="none">
            <a:spAutoFit/>
          </a:bodyPr>
          <a:lstStyle/>
          <a:p>
            <a:pPr>
              <a:buBlip>
                <a:blip r:embed="rId3"/>
              </a:buBlip>
            </a:pPr>
            <a:r>
              <a:rPr lang="en-US" sz="2800" dirty="0" smtClean="0">
                <a:latin typeface="Arial" pitchFamily="34" charset="0"/>
              </a:rPr>
              <a:t>Functions</a:t>
            </a:r>
          </a:p>
          <a:p>
            <a:pPr>
              <a:buClr>
                <a:schemeClr val="folHlink"/>
              </a:buClr>
              <a:buBlip>
                <a:blip r:embed="rId3"/>
              </a:buBlip>
            </a:pPr>
            <a:endParaRPr lang="en-US" sz="2800" dirty="0"/>
          </a:p>
          <a:p>
            <a:pPr>
              <a:buBlip>
                <a:blip r:embed="rId3"/>
              </a:buBlip>
            </a:pPr>
            <a:r>
              <a:rPr lang="en-US" sz="2800" dirty="0" smtClean="0">
                <a:latin typeface="Arial" pitchFamily="34" charset="0"/>
              </a:rPr>
              <a:t>Call by value &amp; reference</a:t>
            </a:r>
          </a:p>
          <a:p>
            <a:pPr>
              <a:buClr>
                <a:schemeClr val="folHlink"/>
              </a:buClr>
              <a:buBlip>
                <a:blip r:embed="rId3"/>
              </a:buBlip>
            </a:pPr>
            <a:endParaRPr lang="en-US" sz="2800" dirty="0"/>
          </a:p>
          <a:p>
            <a:pPr>
              <a:buBlip>
                <a:blip r:embed="rId3"/>
              </a:buBlip>
            </a:pPr>
            <a:r>
              <a:rPr lang="en-US" sz="2800" dirty="0" smtClean="0">
                <a:latin typeface="Arial" pitchFamily="34" charset="0"/>
              </a:rPr>
              <a:t>Storage class</a:t>
            </a:r>
          </a:p>
          <a:p>
            <a:pPr>
              <a:buBlip>
                <a:blip r:embed="rId3"/>
              </a:buBlip>
            </a:pPr>
            <a:endParaRPr lang="en-US" sz="2800" dirty="0" smtClean="0">
              <a:latin typeface="Arial" pitchFamily="34" charset="0"/>
            </a:endParaRPr>
          </a:p>
          <a:p>
            <a:pPr>
              <a:buBlip>
                <a:blip r:embed="rId3"/>
              </a:buBlip>
            </a:pPr>
            <a:r>
              <a:rPr lang="en-US" sz="2800" dirty="0" smtClean="0">
                <a:latin typeface="Arial" pitchFamily="34" charset="0"/>
              </a:rPr>
              <a:t>Functions in multi files</a:t>
            </a:r>
            <a:endParaRPr lang="en-US" sz="2800" dirty="0">
              <a:latin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 y="691202"/>
            <a:ext cx="8715436"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Exit</a:t>
            </a:r>
            <a:endParaRPr lang="en-US" sz="2800" b="1" i="1" dirty="0">
              <a:solidFill>
                <a:schemeClr val="tx1">
                  <a:lumMod val="85000"/>
                  <a:lumOff val="15000"/>
                </a:schemeClr>
              </a:solidFill>
              <a:latin typeface="Arial" pitchFamily="34" charset="0"/>
              <a:cs typeface="Arial" pitchFamily="34" charset="0"/>
            </a:endParaRPr>
          </a:p>
        </p:txBody>
      </p:sp>
      <p:grpSp>
        <p:nvGrpSpPr>
          <p:cNvPr id="4" name="Group 3"/>
          <p:cNvGrpSpPr/>
          <p:nvPr/>
        </p:nvGrpSpPr>
        <p:grpSpPr>
          <a:xfrm>
            <a:off x="1524000" y="1600200"/>
            <a:ext cx="6019800" cy="3429000"/>
            <a:chOff x="1524000" y="1600200"/>
            <a:chExt cx="6019800" cy="3429000"/>
          </a:xfrm>
        </p:grpSpPr>
        <p:sp>
          <p:nvSpPr>
            <p:cNvPr id="7" name="Isosceles Triangle 6"/>
            <p:cNvSpPr/>
            <p:nvPr/>
          </p:nvSpPr>
          <p:spPr>
            <a:xfrm rot="10800000">
              <a:off x="4267201" y="4191000"/>
              <a:ext cx="762000" cy="8382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1600200"/>
              <a:ext cx="6019800" cy="266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ounded Rectangle 8"/>
          <p:cNvSpPr/>
          <p:nvPr/>
        </p:nvSpPr>
        <p:spPr>
          <a:xfrm>
            <a:off x="4038600" y="5181600"/>
            <a:ext cx="1219200" cy="381000"/>
          </a:xfrm>
          <a:prstGeom prst="roundRect">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14414" y="2942272"/>
            <a:ext cx="6286544" cy="1569660"/>
          </a:xfrm>
          <a:prstGeom prst="rect">
            <a:avLst/>
          </a:prstGeom>
          <a:noFill/>
        </p:spPr>
        <p:txBody>
          <a:bodyPr wrap="square" rtlCol="0">
            <a:spAutoFit/>
          </a:bodyPr>
          <a:lstStyle/>
          <a:p>
            <a:pPr algn="ctr"/>
            <a:r>
              <a:rPr lang="en-US" sz="1800" dirty="0">
                <a:latin typeface="Arial" pitchFamily="34" charset="0"/>
                <a:cs typeface="Arial" pitchFamily="34" charset="0"/>
              </a:rPr>
              <a:t>You have completed "</a:t>
            </a:r>
            <a:r>
              <a:rPr lang="en-US" sz="1800" b="1" dirty="0">
                <a:latin typeface="Arial" pitchFamily="34" charset="0"/>
                <a:cs typeface="Arial" pitchFamily="34" charset="0"/>
              </a:rPr>
              <a:t>Lecture </a:t>
            </a:r>
            <a:r>
              <a:rPr lang="en-US" sz="1800" b="1" dirty="0" smtClean="0">
                <a:latin typeface="Arial" pitchFamily="34" charset="0"/>
                <a:cs typeface="Arial" pitchFamily="34" charset="0"/>
              </a:rPr>
              <a:t>5" </a:t>
            </a:r>
            <a:r>
              <a:rPr lang="en-US" sz="1800" b="1" dirty="0">
                <a:latin typeface="Arial" pitchFamily="34" charset="0"/>
                <a:cs typeface="Arial" pitchFamily="34" charset="0"/>
              </a:rPr>
              <a:t>course.</a:t>
            </a:r>
          </a:p>
          <a:p>
            <a:pPr algn="ctr"/>
            <a:endParaRPr lang="en-US" sz="1800" dirty="0">
              <a:latin typeface="Arial" pitchFamily="34" charset="0"/>
              <a:cs typeface="Arial" pitchFamily="34" charset="0"/>
            </a:endParaRPr>
          </a:p>
          <a:p>
            <a:pPr algn="ctr"/>
            <a:r>
              <a:rPr lang="en-US" sz="1800" dirty="0">
                <a:latin typeface="Arial" pitchFamily="34" charset="0"/>
                <a:cs typeface="Arial" pitchFamily="34" charset="0"/>
              </a:rPr>
              <a:t>Click EXIT button to exit course and discover the next Lecture </a:t>
            </a:r>
            <a:r>
              <a:rPr lang="en-US" sz="1800" dirty="0" smtClean="0">
                <a:latin typeface="Arial" pitchFamily="34" charset="0"/>
                <a:cs typeface="Arial" pitchFamily="34" charset="0"/>
              </a:rPr>
              <a:t>"</a:t>
            </a:r>
            <a:r>
              <a:rPr lang="en-US" sz="1800" b="1" dirty="0" smtClean="0">
                <a:latin typeface="Arial" pitchFamily="34" charset="0"/>
                <a:cs typeface="Arial" pitchFamily="34" charset="0"/>
              </a:rPr>
              <a:t> Lecture 6 - Arrays".</a:t>
            </a:r>
            <a:endParaRPr lang="en-US" sz="1800" b="1" dirty="0">
              <a:latin typeface="Arial" pitchFamily="34" charset="0"/>
              <a:cs typeface="Arial" pitchFamily="34" charset="0"/>
            </a:endParaRPr>
          </a:p>
          <a:p>
            <a:endParaRPr lang="en-US" dirty="0">
              <a:latin typeface="Arial" pitchFamily="34" charset="0"/>
              <a:cs typeface="Arial" pitchFamily="34" charset="0"/>
            </a:endParaRPr>
          </a:p>
        </p:txBody>
      </p:sp>
      <p:sp>
        <p:nvSpPr>
          <p:cNvPr id="11" name="TextBox 10"/>
          <p:cNvSpPr txBox="1"/>
          <p:nvPr/>
        </p:nvSpPr>
        <p:spPr>
          <a:xfrm>
            <a:off x="2438400" y="1896070"/>
            <a:ext cx="4343400" cy="923330"/>
          </a:xfrm>
          <a:prstGeom prst="rect">
            <a:avLst/>
          </a:prstGeom>
          <a:noFill/>
        </p:spPr>
        <p:txBody>
          <a:bodyPr wrap="square" rtlCol="0">
            <a:spAutoFit/>
          </a:bodyPr>
          <a:lstStyle/>
          <a:p>
            <a:r>
              <a:rPr lang="en-US" sz="5400" b="1" dirty="0" smtClean="0">
                <a:solidFill>
                  <a:srgbClr val="FD9203"/>
                </a:solidFill>
                <a:latin typeface="Arial" pitchFamily="34" charset="0"/>
                <a:cs typeface="Arial" pitchFamily="34" charset="0"/>
              </a:rPr>
              <a:t>THANK YOU</a:t>
            </a:r>
            <a:endParaRPr lang="en-US" sz="5400" b="1" dirty="0">
              <a:solidFill>
                <a:srgbClr val="FD9203"/>
              </a:solidFill>
              <a:latin typeface="Arial" pitchFamily="34" charset="0"/>
              <a:cs typeface="Arial" pitchFamily="34" charset="0"/>
            </a:endParaRPr>
          </a:p>
        </p:txBody>
      </p:sp>
      <p:sp>
        <p:nvSpPr>
          <p:cNvPr id="12" name="TextBox 11"/>
          <p:cNvSpPr txBox="1"/>
          <p:nvPr/>
        </p:nvSpPr>
        <p:spPr>
          <a:xfrm>
            <a:off x="4312170" y="5181600"/>
            <a:ext cx="1219200" cy="381000"/>
          </a:xfrm>
          <a:prstGeom prst="rect">
            <a:avLst/>
          </a:prstGeom>
          <a:noFill/>
        </p:spPr>
        <p:txBody>
          <a:bodyPr wrap="square" rtlCol="0">
            <a:spAutoFit/>
          </a:bodyPr>
          <a:lstStyle/>
          <a:p>
            <a:r>
              <a:rPr lang="en-US" b="1" dirty="0" smtClean="0">
                <a:solidFill>
                  <a:schemeClr val="bg1">
                    <a:lumMod val="95000"/>
                  </a:schemeClr>
                </a:solidFill>
                <a:latin typeface="Arial" pitchFamily="34" charset="0"/>
                <a:cs typeface="Arial" pitchFamily="34" charset="0"/>
              </a:rPr>
              <a:t>EXIT</a:t>
            </a:r>
            <a:endParaRPr lang="en-US" b="1" dirty="0">
              <a:solidFill>
                <a:schemeClr val="bg1">
                  <a:lumMod val="9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5"/>
          <p:cNvSpPr>
            <a:spLocks noGrp="1"/>
          </p:cNvSpPr>
          <p:nvPr>
            <p:ph idx="4294967295"/>
          </p:nvPr>
        </p:nvSpPr>
        <p:spPr>
          <a:xfrm>
            <a:off x="685800" y="1417637"/>
            <a:ext cx="7848600" cy="4906963"/>
          </a:xfrm>
        </p:spPr>
        <p:txBody>
          <a:bodyPr/>
          <a:lstStyle/>
          <a:p>
            <a:pPr marL="466725" indent="-466725" eaLnBrk="1" hangingPunct="1">
              <a:spcBef>
                <a:spcPct val="40000"/>
              </a:spcBef>
              <a:buClr>
                <a:schemeClr val="tx2"/>
              </a:buClr>
              <a:buBlip>
                <a:blip r:embed="rId3"/>
              </a:buBlip>
            </a:pPr>
            <a:r>
              <a:rPr lang="en-US" sz="2400" b="1" dirty="0" smtClean="0"/>
              <a:t>Explain the use of functions</a:t>
            </a:r>
          </a:p>
          <a:p>
            <a:pPr marL="466725" indent="-466725" eaLnBrk="1" hangingPunct="1">
              <a:spcBef>
                <a:spcPct val="40000"/>
              </a:spcBef>
              <a:buClr>
                <a:schemeClr val="tx2"/>
              </a:buClr>
              <a:buBlip>
                <a:blip r:embed="rId3"/>
              </a:buBlip>
            </a:pPr>
            <a:r>
              <a:rPr lang="en-US" sz="2400" b="1" dirty="0" smtClean="0"/>
              <a:t>Explain the structure of a function</a:t>
            </a:r>
          </a:p>
          <a:p>
            <a:pPr marL="466725" indent="-466725" eaLnBrk="1" hangingPunct="1">
              <a:spcBef>
                <a:spcPct val="40000"/>
              </a:spcBef>
              <a:buClr>
                <a:schemeClr val="tx2"/>
              </a:buClr>
              <a:buBlip>
                <a:blip r:embed="rId3"/>
              </a:buBlip>
            </a:pPr>
            <a:r>
              <a:rPr lang="en-US" sz="2400" b="1" dirty="0" smtClean="0"/>
              <a:t>Explain function declaration and function prototypes</a:t>
            </a:r>
          </a:p>
          <a:p>
            <a:pPr marL="466725" indent="-466725">
              <a:spcBef>
                <a:spcPct val="40000"/>
              </a:spcBef>
              <a:buClr>
                <a:schemeClr val="tx2"/>
              </a:buClr>
              <a:buBlip>
                <a:blip r:embed="rId3"/>
              </a:buBlip>
            </a:pPr>
            <a:r>
              <a:rPr lang="en-US" sz="2400" b="1" dirty="0" smtClean="0"/>
              <a:t>Explain Storage classes</a:t>
            </a:r>
          </a:p>
          <a:p>
            <a:pPr marL="466725" indent="-466725">
              <a:spcBef>
                <a:spcPct val="40000"/>
              </a:spcBef>
              <a:buClr>
                <a:schemeClr val="tx2"/>
              </a:buClr>
              <a:buBlip>
                <a:blip r:embed="rId3"/>
              </a:buBlip>
            </a:pPr>
            <a:r>
              <a:rPr lang="en-US" sz="2400" b="1" dirty="0"/>
              <a:t>Explain how to call </a:t>
            </a:r>
            <a:r>
              <a:rPr lang="en-US" sz="2400" b="1" dirty="0" smtClean="0"/>
              <a:t>functions</a:t>
            </a:r>
          </a:p>
          <a:p>
            <a:pPr marL="466725" indent="-466725" eaLnBrk="1" hangingPunct="1">
              <a:spcBef>
                <a:spcPct val="40000"/>
              </a:spcBef>
              <a:buClr>
                <a:schemeClr val="tx2"/>
              </a:buClr>
              <a:buBlip>
                <a:blip r:embed="rId3"/>
              </a:buBlip>
            </a:pPr>
            <a:r>
              <a:rPr lang="en-US" sz="2400" b="1" dirty="0" smtClean="0"/>
              <a:t>Explain  functions in multi-file programs</a:t>
            </a:r>
          </a:p>
          <a:p>
            <a:pPr marL="0" indent="0" eaLnBrk="1" hangingPunct="1">
              <a:buNone/>
            </a:pPr>
            <a:endParaRPr lang="en-US" sz="2400" dirty="0" smtClean="0"/>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Table of contents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304800" y="2498725"/>
            <a:ext cx="8534400" cy="701675"/>
          </a:xfrm>
          <a:prstGeom prst="rect">
            <a:avLst/>
          </a:prstGeom>
          <a:noFill/>
          <a:ln w="9525">
            <a:noFill/>
            <a:miter lim="800000"/>
            <a:headEnd/>
            <a:tailEnd/>
          </a:ln>
        </p:spPr>
        <p:txBody>
          <a:bodyPr>
            <a:spAutoFit/>
          </a:bodyPr>
          <a:lstStyle/>
          <a:p>
            <a:pPr marL="346075" indent="-346075" algn="just" eaLnBrk="1" hangingPunct="1">
              <a:spcBef>
                <a:spcPct val="50000"/>
              </a:spcBef>
              <a:buClr>
                <a:schemeClr val="tx2"/>
              </a:buClr>
              <a:buSzPct val="125000"/>
              <a:buBlip>
                <a:blip r:embed="rId3"/>
              </a:buBlip>
            </a:pPr>
            <a:r>
              <a:rPr lang="en-US" sz="2000" dirty="0"/>
              <a:t>Functions are generally used as abbreviations for a series of </a:t>
            </a:r>
            <a:br>
              <a:rPr lang="en-US" sz="2000" dirty="0"/>
            </a:br>
            <a:r>
              <a:rPr lang="en-US" sz="2000" dirty="0"/>
              <a:t>instructions that are to be executed more than once</a:t>
            </a:r>
          </a:p>
        </p:txBody>
      </p:sp>
      <p:sp>
        <p:nvSpPr>
          <p:cNvPr id="24581" name="Text Box 5"/>
          <p:cNvSpPr txBox="1">
            <a:spLocks noChangeArrowheads="1"/>
          </p:cNvSpPr>
          <p:nvPr/>
        </p:nvSpPr>
        <p:spPr bwMode="auto">
          <a:xfrm>
            <a:off x="304800" y="3733800"/>
            <a:ext cx="8534400" cy="701675"/>
          </a:xfrm>
          <a:prstGeom prst="rect">
            <a:avLst/>
          </a:prstGeom>
          <a:noFill/>
          <a:ln w="9525">
            <a:noFill/>
            <a:miter lim="800000"/>
            <a:headEnd/>
            <a:tailEnd/>
          </a:ln>
        </p:spPr>
        <p:txBody>
          <a:bodyPr>
            <a:spAutoFit/>
          </a:bodyPr>
          <a:lstStyle/>
          <a:p>
            <a:pPr marL="346075" indent="-346075" algn="just" eaLnBrk="1" hangingPunct="1">
              <a:spcBef>
                <a:spcPct val="50000"/>
              </a:spcBef>
              <a:buClr>
                <a:schemeClr val="tx2"/>
              </a:buClr>
              <a:buSzPct val="125000"/>
              <a:buBlip>
                <a:blip r:embed="rId3"/>
              </a:buBlip>
            </a:pPr>
            <a:r>
              <a:rPr lang="en-US" sz="2000" dirty="0"/>
              <a:t>Debugging the program becomes easier as the structure of the </a:t>
            </a:r>
            <a:br>
              <a:rPr lang="en-US" sz="2000" dirty="0"/>
            </a:br>
            <a:r>
              <a:rPr lang="en-US" sz="2000" dirty="0"/>
              <a:t>program is more apparent, due to its modular form</a:t>
            </a:r>
          </a:p>
        </p:txBody>
      </p:sp>
      <p:sp>
        <p:nvSpPr>
          <p:cNvPr id="24582" name="Text Box 6"/>
          <p:cNvSpPr txBox="1">
            <a:spLocks noChangeArrowheads="1"/>
          </p:cNvSpPr>
          <p:nvPr/>
        </p:nvSpPr>
        <p:spPr bwMode="auto">
          <a:xfrm>
            <a:off x="304800" y="5046663"/>
            <a:ext cx="8534400" cy="1006475"/>
          </a:xfrm>
          <a:prstGeom prst="rect">
            <a:avLst/>
          </a:prstGeom>
          <a:noFill/>
          <a:ln w="9525">
            <a:noFill/>
            <a:miter lim="800000"/>
            <a:headEnd/>
            <a:tailEnd/>
          </a:ln>
        </p:spPr>
        <p:txBody>
          <a:bodyPr>
            <a:spAutoFit/>
          </a:bodyPr>
          <a:lstStyle/>
          <a:p>
            <a:pPr marL="346075" indent="-346075" algn="just" eaLnBrk="1" hangingPunct="1">
              <a:spcBef>
                <a:spcPct val="50000"/>
              </a:spcBef>
              <a:buClr>
                <a:schemeClr val="tx2"/>
              </a:buClr>
              <a:buSzPct val="125000"/>
              <a:buBlip>
                <a:blip r:embed="rId3"/>
              </a:buBlip>
            </a:pPr>
            <a:r>
              <a:rPr lang="en-US" sz="2000" dirty="0"/>
              <a:t>Programs containing functions are also easier to maintain, </a:t>
            </a:r>
            <a:br>
              <a:rPr lang="en-US" sz="2000" dirty="0"/>
            </a:br>
            <a:r>
              <a:rPr lang="en-US" sz="2000" dirty="0"/>
              <a:t>because modifications, if required, are confined to certain </a:t>
            </a:r>
            <a:br>
              <a:rPr lang="en-US" sz="2000" dirty="0"/>
            </a:br>
            <a:r>
              <a:rPr lang="en-US" sz="2000" dirty="0"/>
              <a:t>functions within the program</a:t>
            </a:r>
          </a:p>
        </p:txBody>
      </p:sp>
      <p:sp>
        <p:nvSpPr>
          <p:cNvPr id="24583" name="Rectangle 15"/>
          <p:cNvSpPr>
            <a:spLocks noChangeArrowheads="1"/>
          </p:cNvSpPr>
          <p:nvPr/>
        </p:nvSpPr>
        <p:spPr bwMode="auto">
          <a:xfrm>
            <a:off x="304800" y="1371600"/>
            <a:ext cx="8534400" cy="701675"/>
          </a:xfrm>
          <a:prstGeom prst="rect">
            <a:avLst/>
          </a:prstGeom>
          <a:noFill/>
          <a:ln w="9525">
            <a:noFill/>
            <a:miter lim="800000"/>
            <a:headEnd/>
            <a:tailEnd/>
          </a:ln>
        </p:spPr>
        <p:txBody>
          <a:bodyPr anchor="ctr">
            <a:spAutoFit/>
          </a:bodyPr>
          <a:lstStyle/>
          <a:p>
            <a:pPr marL="336550" indent="-336550" eaLnBrk="1" hangingPunct="1">
              <a:buClr>
                <a:schemeClr val="tx2"/>
              </a:buClr>
              <a:buSzPct val="125000"/>
              <a:buBlip>
                <a:blip r:embed="rId3"/>
              </a:buBlip>
            </a:pPr>
            <a:r>
              <a:rPr lang="en-US" sz="2000" dirty="0"/>
              <a:t>A function is a self-contained program segment that carries out a specific, well-defined task</a:t>
            </a:r>
          </a:p>
        </p:txBody>
      </p:sp>
      <p:sp>
        <p:nvSpPr>
          <p:cNvPr id="8" name="TextBox 7"/>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1-Functions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 calcmode="lin" valueType="num">
                                      <p:cBhvr additive="base">
                                        <p:cTn id="7" dur="500" fill="hold"/>
                                        <p:tgtEl>
                                          <p:spTgt spid="24583"/>
                                        </p:tgtEl>
                                        <p:attrNameLst>
                                          <p:attrName>ppt_x</p:attrName>
                                        </p:attrNameLst>
                                      </p:cBhvr>
                                      <p:tavLst>
                                        <p:tav tm="0">
                                          <p:val>
                                            <p:strVal val="#ppt_x"/>
                                          </p:val>
                                        </p:tav>
                                        <p:tav tm="100000">
                                          <p:val>
                                            <p:strVal val="#ppt_x"/>
                                          </p:val>
                                        </p:tav>
                                      </p:tavLst>
                                    </p:anim>
                                    <p:anim calcmode="lin" valueType="num">
                                      <p:cBhvr additive="base">
                                        <p:cTn id="8"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additive="base">
                                        <p:cTn id="13" dur="500" fill="hold"/>
                                        <p:tgtEl>
                                          <p:spTgt spid="24579"/>
                                        </p:tgtEl>
                                        <p:attrNameLst>
                                          <p:attrName>ppt_x</p:attrName>
                                        </p:attrNameLst>
                                      </p:cBhvr>
                                      <p:tavLst>
                                        <p:tav tm="0">
                                          <p:val>
                                            <p:strVal val="#ppt_x"/>
                                          </p:val>
                                        </p:tav>
                                        <p:tav tm="100000">
                                          <p:val>
                                            <p:strVal val="#ppt_x"/>
                                          </p:val>
                                        </p:tav>
                                      </p:tavLst>
                                    </p:anim>
                                    <p:anim calcmode="lin" valueType="num">
                                      <p:cBhvr additive="base">
                                        <p:cTn id="14" dur="500" fill="hold"/>
                                        <p:tgtEl>
                                          <p:spTgt spid="245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81"/>
                                        </p:tgtEl>
                                        <p:attrNameLst>
                                          <p:attrName>style.visibility</p:attrName>
                                        </p:attrNameLst>
                                      </p:cBhvr>
                                      <p:to>
                                        <p:strVal val="visible"/>
                                      </p:to>
                                    </p:set>
                                    <p:anim calcmode="lin" valueType="num">
                                      <p:cBhvr additive="base">
                                        <p:cTn id="19" dur="500" fill="hold"/>
                                        <p:tgtEl>
                                          <p:spTgt spid="24581"/>
                                        </p:tgtEl>
                                        <p:attrNameLst>
                                          <p:attrName>ppt_x</p:attrName>
                                        </p:attrNameLst>
                                      </p:cBhvr>
                                      <p:tavLst>
                                        <p:tav tm="0">
                                          <p:val>
                                            <p:strVal val="#ppt_x"/>
                                          </p:val>
                                        </p:tav>
                                        <p:tav tm="100000">
                                          <p:val>
                                            <p:strVal val="#ppt_x"/>
                                          </p:val>
                                        </p:tav>
                                      </p:tavLst>
                                    </p:anim>
                                    <p:anim calcmode="lin" valueType="num">
                                      <p:cBhvr additive="base">
                                        <p:cTn id="20" dur="500" fill="hold"/>
                                        <p:tgtEl>
                                          <p:spTgt spid="2458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82"/>
                                        </p:tgtEl>
                                        <p:attrNameLst>
                                          <p:attrName>style.visibility</p:attrName>
                                        </p:attrNameLst>
                                      </p:cBhvr>
                                      <p:to>
                                        <p:strVal val="visible"/>
                                      </p:to>
                                    </p:set>
                                    <p:anim calcmode="lin" valueType="num">
                                      <p:cBhvr additive="base">
                                        <p:cTn id="25" dur="500" fill="hold"/>
                                        <p:tgtEl>
                                          <p:spTgt spid="24582"/>
                                        </p:tgtEl>
                                        <p:attrNameLst>
                                          <p:attrName>ppt_x</p:attrName>
                                        </p:attrNameLst>
                                      </p:cBhvr>
                                      <p:tavLst>
                                        <p:tav tm="0">
                                          <p:val>
                                            <p:strVal val="#ppt_x"/>
                                          </p:val>
                                        </p:tav>
                                        <p:tav tm="100000">
                                          <p:val>
                                            <p:strVal val="#ppt_x"/>
                                          </p:val>
                                        </p:tav>
                                      </p:tavLst>
                                    </p:anim>
                                    <p:anim calcmode="lin" valueType="num">
                                      <p:cBhvr additive="base">
                                        <p:cTn id="26" dur="500" fill="hold"/>
                                        <p:tgtEl>
                                          <p:spTgt spid="245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1" grpId="0"/>
      <p:bldP spid="24582" grpId="0"/>
      <p:bldP spid="245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4"/>
          <p:cNvSpPr txBox="1">
            <a:spLocks noChangeArrowheads="1"/>
          </p:cNvSpPr>
          <p:nvPr/>
        </p:nvSpPr>
        <p:spPr bwMode="auto">
          <a:xfrm>
            <a:off x="457200" y="1447800"/>
            <a:ext cx="5867400" cy="396875"/>
          </a:xfrm>
          <a:prstGeom prst="rect">
            <a:avLst/>
          </a:prstGeom>
          <a:noFill/>
          <a:ln w="9525">
            <a:noFill/>
            <a:miter lim="800000"/>
            <a:headEnd/>
            <a:tailEnd/>
          </a:ln>
        </p:spPr>
        <p:txBody>
          <a:bodyPr>
            <a:spAutoFit/>
          </a:bodyPr>
          <a:lstStyle/>
          <a:p>
            <a:pPr marL="346075" indent="-346075" algn="just" eaLnBrk="1" hangingPunct="1">
              <a:spcBef>
                <a:spcPct val="50000"/>
              </a:spcBef>
              <a:buClr>
                <a:schemeClr val="tx2"/>
              </a:buClr>
              <a:buSzPct val="125000"/>
              <a:buBlip>
                <a:blip r:embed="rId4"/>
              </a:buBlip>
            </a:pPr>
            <a:r>
              <a:rPr lang="en-US" sz="2000" dirty="0"/>
              <a:t>The general syntax of a function in C is :</a:t>
            </a:r>
          </a:p>
        </p:txBody>
      </p:sp>
      <p:graphicFrame>
        <p:nvGraphicFramePr>
          <p:cNvPr id="1026" name="Object 2"/>
          <p:cNvGraphicFramePr>
            <a:graphicFrameLocks noChangeAspect="1"/>
          </p:cNvGraphicFramePr>
          <p:nvPr/>
        </p:nvGraphicFramePr>
        <p:xfrm>
          <a:off x="2286000" y="1965325"/>
          <a:ext cx="5257800" cy="1565275"/>
        </p:xfrm>
        <a:graphic>
          <a:graphicData uri="http://schemas.openxmlformats.org/presentationml/2006/ole">
            <mc:AlternateContent xmlns:mc="http://schemas.openxmlformats.org/markup-compatibility/2006">
              <mc:Choice xmlns:v="urn:schemas-microsoft-com:vml" Requires="v">
                <p:oleObj spid="_x0000_s1042" name="Bitmap Image" r:id="rId5" imgW="2561905" imgH="762106" progId="PBrush">
                  <p:embed/>
                </p:oleObj>
              </mc:Choice>
              <mc:Fallback>
                <p:oleObj name="Bitmap Image" r:id="rId5" imgW="2561905" imgH="762106" progId="PBrush">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965325"/>
                        <a:ext cx="5257800"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Oval 6"/>
          <p:cNvSpPr>
            <a:spLocks noChangeArrowheads="1"/>
          </p:cNvSpPr>
          <p:nvPr/>
        </p:nvSpPr>
        <p:spPr bwMode="auto">
          <a:xfrm>
            <a:off x="2286000" y="1965325"/>
            <a:ext cx="1905000" cy="457200"/>
          </a:xfrm>
          <a:prstGeom prst="ellipse">
            <a:avLst/>
          </a:prstGeom>
          <a:noFill/>
          <a:ln w="28575">
            <a:solidFill>
              <a:srgbClr val="FF3300"/>
            </a:solidFill>
            <a:round/>
            <a:headEnd/>
            <a:tailEnd/>
          </a:ln>
        </p:spPr>
        <p:txBody>
          <a:bodyPr wrap="none" anchor="ctr"/>
          <a:lstStyle/>
          <a:p>
            <a:endParaRPr lang="en-US"/>
          </a:p>
        </p:txBody>
      </p:sp>
      <p:sp>
        <p:nvSpPr>
          <p:cNvPr id="1030" name="Text Box 9"/>
          <p:cNvSpPr txBox="1">
            <a:spLocks noChangeArrowheads="1"/>
          </p:cNvSpPr>
          <p:nvPr/>
        </p:nvSpPr>
        <p:spPr bwMode="auto">
          <a:xfrm>
            <a:off x="457200" y="3505200"/>
            <a:ext cx="8229600" cy="701675"/>
          </a:xfrm>
          <a:prstGeom prst="rect">
            <a:avLst/>
          </a:prstGeom>
          <a:noFill/>
          <a:ln w="9525">
            <a:noFill/>
            <a:miter lim="800000"/>
            <a:headEnd/>
            <a:tailEnd/>
          </a:ln>
        </p:spPr>
        <p:txBody>
          <a:bodyPr>
            <a:spAutoFit/>
          </a:bodyPr>
          <a:lstStyle/>
          <a:p>
            <a:pPr marL="346075" indent="-346075" algn="just" eaLnBrk="1" hangingPunct="1">
              <a:spcBef>
                <a:spcPct val="50000"/>
              </a:spcBef>
              <a:buClr>
                <a:schemeClr val="tx2"/>
              </a:buClr>
              <a:buSzPct val="125000"/>
              <a:buBlip>
                <a:blip r:embed="rId4"/>
              </a:buBlip>
            </a:pPr>
            <a:r>
              <a:rPr lang="en-US" sz="2000" dirty="0"/>
              <a:t>The </a:t>
            </a:r>
            <a:r>
              <a:rPr lang="en-US" sz="2000" dirty="0" err="1"/>
              <a:t>type_specifier</a:t>
            </a:r>
            <a:r>
              <a:rPr lang="en-US" sz="2000" dirty="0"/>
              <a:t> specifies the data type of the value, which </a:t>
            </a:r>
            <a:br>
              <a:rPr lang="en-US" sz="2000" dirty="0"/>
            </a:br>
            <a:r>
              <a:rPr lang="en-US" sz="2000" dirty="0"/>
              <a:t>the function will return.</a:t>
            </a:r>
          </a:p>
        </p:txBody>
      </p:sp>
      <p:sp>
        <p:nvSpPr>
          <p:cNvPr id="1031" name="Oval 7"/>
          <p:cNvSpPr>
            <a:spLocks noChangeArrowheads="1"/>
          </p:cNvSpPr>
          <p:nvPr/>
        </p:nvSpPr>
        <p:spPr bwMode="auto">
          <a:xfrm>
            <a:off x="4038600" y="1965325"/>
            <a:ext cx="1905000" cy="457200"/>
          </a:xfrm>
          <a:prstGeom prst="ellipse">
            <a:avLst/>
          </a:prstGeom>
          <a:noFill/>
          <a:ln w="28575">
            <a:solidFill>
              <a:srgbClr val="FF3300"/>
            </a:solidFill>
            <a:round/>
            <a:headEnd/>
            <a:tailEnd/>
          </a:ln>
        </p:spPr>
        <p:txBody>
          <a:bodyPr wrap="none" anchor="ctr"/>
          <a:lstStyle/>
          <a:p>
            <a:endParaRPr lang="en-US"/>
          </a:p>
        </p:txBody>
      </p:sp>
      <p:sp>
        <p:nvSpPr>
          <p:cNvPr id="1032" name="Text Box 11"/>
          <p:cNvSpPr txBox="1">
            <a:spLocks noChangeArrowheads="1"/>
          </p:cNvSpPr>
          <p:nvPr/>
        </p:nvSpPr>
        <p:spPr bwMode="auto">
          <a:xfrm>
            <a:off x="457200" y="4343400"/>
            <a:ext cx="8229600" cy="701675"/>
          </a:xfrm>
          <a:prstGeom prst="rect">
            <a:avLst/>
          </a:prstGeom>
          <a:noFill/>
          <a:ln w="9525">
            <a:noFill/>
            <a:miter lim="800000"/>
            <a:headEnd/>
            <a:tailEnd/>
          </a:ln>
        </p:spPr>
        <p:txBody>
          <a:bodyPr>
            <a:spAutoFit/>
          </a:bodyPr>
          <a:lstStyle/>
          <a:p>
            <a:pPr marL="346075" indent="-346075" algn="just" eaLnBrk="1" hangingPunct="1">
              <a:spcBef>
                <a:spcPct val="50000"/>
              </a:spcBef>
              <a:buClr>
                <a:schemeClr val="tx2"/>
              </a:buClr>
              <a:buSzPct val="125000"/>
              <a:buBlip>
                <a:blip r:embed="rId4"/>
              </a:buBlip>
            </a:pPr>
            <a:r>
              <a:rPr lang="en-US" sz="2000" dirty="0"/>
              <a:t>A valid function name is to be assigned to identify the </a:t>
            </a:r>
            <a:br>
              <a:rPr lang="en-US" sz="2000" dirty="0"/>
            </a:br>
            <a:r>
              <a:rPr lang="en-US" sz="2000" dirty="0"/>
              <a:t>function</a:t>
            </a:r>
          </a:p>
        </p:txBody>
      </p:sp>
      <p:sp>
        <p:nvSpPr>
          <p:cNvPr id="1033" name="Oval 8"/>
          <p:cNvSpPr>
            <a:spLocks noChangeArrowheads="1"/>
          </p:cNvSpPr>
          <p:nvPr/>
        </p:nvSpPr>
        <p:spPr bwMode="auto">
          <a:xfrm>
            <a:off x="5791200" y="1965325"/>
            <a:ext cx="1676400" cy="457200"/>
          </a:xfrm>
          <a:prstGeom prst="ellipse">
            <a:avLst/>
          </a:prstGeom>
          <a:noFill/>
          <a:ln w="28575">
            <a:solidFill>
              <a:srgbClr val="FF3300"/>
            </a:solidFill>
            <a:round/>
            <a:headEnd/>
            <a:tailEnd/>
          </a:ln>
        </p:spPr>
        <p:txBody>
          <a:bodyPr wrap="none" anchor="ctr"/>
          <a:lstStyle/>
          <a:p>
            <a:endParaRPr lang="en-US"/>
          </a:p>
        </p:txBody>
      </p:sp>
      <p:sp>
        <p:nvSpPr>
          <p:cNvPr id="1034" name="Text Box 13"/>
          <p:cNvSpPr txBox="1">
            <a:spLocks noChangeArrowheads="1"/>
          </p:cNvSpPr>
          <p:nvPr/>
        </p:nvSpPr>
        <p:spPr bwMode="auto">
          <a:xfrm>
            <a:off x="457200" y="5105400"/>
            <a:ext cx="8229600" cy="701675"/>
          </a:xfrm>
          <a:prstGeom prst="rect">
            <a:avLst/>
          </a:prstGeom>
          <a:noFill/>
          <a:ln w="9525">
            <a:noFill/>
            <a:miter lim="800000"/>
            <a:headEnd/>
            <a:tailEnd/>
          </a:ln>
        </p:spPr>
        <p:txBody>
          <a:bodyPr>
            <a:spAutoFit/>
          </a:bodyPr>
          <a:lstStyle/>
          <a:p>
            <a:pPr marL="346075" indent="-346075" algn="just" eaLnBrk="1" hangingPunct="1">
              <a:spcBef>
                <a:spcPct val="50000"/>
              </a:spcBef>
              <a:buClr>
                <a:schemeClr val="tx2"/>
              </a:buClr>
              <a:buSzPct val="125000"/>
              <a:buBlip>
                <a:blip r:embed="rId4"/>
              </a:buBlip>
            </a:pPr>
            <a:r>
              <a:rPr lang="en-US" sz="2000" dirty="0"/>
              <a:t>Arguments appearing in parentheses are also termed as </a:t>
            </a:r>
            <a:br>
              <a:rPr lang="en-US" sz="2000" dirty="0"/>
            </a:br>
            <a:r>
              <a:rPr lang="en-US" sz="2000" dirty="0"/>
              <a:t>formal parameters.</a:t>
            </a:r>
          </a:p>
        </p:txBody>
      </p:sp>
      <p:sp>
        <p:nvSpPr>
          <p:cNvPr id="11" name="TextBox 10"/>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2-The Function Structure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828836"/>
            <a:ext cx="4572000" cy="830997"/>
          </a:xfrm>
          <a:prstGeom prst="rect">
            <a:avLst/>
          </a:prstGeom>
        </p:spPr>
        <p:txBody>
          <a:bodyPr>
            <a:spAutoFit/>
          </a:bodyPr>
          <a:lstStyle/>
          <a:p>
            <a:pPr eaLnBrk="1" hangingPunct="1">
              <a:spcBef>
                <a:spcPct val="40000"/>
              </a:spcBef>
              <a:buClr>
                <a:schemeClr val="tx2"/>
              </a:buClr>
            </a:pPr>
            <a:r>
              <a:rPr lang="en-US" b="1" dirty="0"/>
              <a:t>Explain function declaration and function prototypes</a:t>
            </a:r>
          </a:p>
        </p:txBody>
      </p:sp>
    </p:spTree>
    <p:extLst>
      <p:ext uri="{BB962C8B-B14F-4D97-AF65-F5344CB8AC3E}">
        <p14:creationId xmlns:p14="http://schemas.microsoft.com/office/powerpoint/2010/main" val="414023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3.1-Functions - demo</a:t>
            </a:r>
            <a:endParaRPr lang="en-US" sz="3200" b="1" i="1" dirty="0">
              <a:solidFill>
                <a:schemeClr val="tx1">
                  <a:lumMod val="85000"/>
                  <a:lumOff val="15000"/>
                </a:schemeClr>
              </a:solidFill>
              <a:latin typeface="Arial" pitchFamily="34" charset="0"/>
              <a:cs typeface="Arial" pitchFamily="34" charset="0"/>
            </a:endParaRPr>
          </a:p>
        </p:txBody>
      </p:sp>
      <p:pic>
        <p:nvPicPr>
          <p:cNvPr id="20" name="Lecture5.2.mp4">
            <a:hlinkClick r:id="" action="ppaction://media"/>
          </p:cNvPr>
          <p:cNvPicPr>
            <a:picLocks noRot="1" noChangeAspect="1"/>
          </p:cNvPicPr>
          <p:nvPr>
            <a:videoFile r:link="rId1"/>
          </p:nvPr>
        </p:nvPicPr>
        <p:blipFill>
          <a:blip r:embed="rId4"/>
          <a:stretch>
            <a:fillRect/>
          </a:stretch>
        </p:blipFill>
        <p:spPr>
          <a:xfrm>
            <a:off x="1219200" y="1295400"/>
            <a:ext cx="6705600" cy="502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0"/>
                </p:tgtEl>
              </p:cMediaNode>
            </p:video>
            <p:seq concurrent="1" nextAc="seek">
              <p:cTn id="8" restart="whenNotActive" fill="hold" evtFilter="cancelBubble" nodeType="interactiveSeq">
                <p:stCondLst>
                  <p:cond evt="onClick" delay="0">
                    <p:tgtEl>
                      <p:spTgt spid="2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0"/>
                                        </p:tgtEl>
                                      </p:cBhvr>
                                    </p:cmd>
                                  </p:childTnLst>
                                </p:cTn>
                              </p:par>
                            </p:childTnLst>
                          </p:cTn>
                        </p:par>
                      </p:childTnLst>
                    </p:cTn>
                  </p:par>
                </p:childTnLst>
              </p:cTn>
              <p:nextCondLst>
                <p:cond evt="onClick" delay="0">
                  <p:tgtEl>
                    <p:spTgt spid="20"/>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4294967295"/>
          </p:nvPr>
        </p:nvSpPr>
        <p:spPr>
          <a:xfrm>
            <a:off x="152400" y="1524000"/>
            <a:ext cx="7772400" cy="4114800"/>
          </a:xfrm>
        </p:spPr>
        <p:txBody>
          <a:bodyPr/>
          <a:lstStyle/>
          <a:p>
            <a:pPr eaLnBrk="1" hangingPunct="1">
              <a:buBlip>
                <a:blip r:embed="rId3"/>
              </a:buBlip>
            </a:pPr>
            <a:r>
              <a:rPr lang="en-US" sz="2400" dirty="0" smtClean="0"/>
              <a:t>Specifies the data types of the arguments </a:t>
            </a:r>
          </a:p>
        </p:txBody>
      </p:sp>
      <p:sp>
        <p:nvSpPr>
          <p:cNvPr id="26628" name="Rectangle 6"/>
          <p:cNvSpPr>
            <a:spLocks noChangeArrowheads="1"/>
          </p:cNvSpPr>
          <p:nvPr/>
        </p:nvSpPr>
        <p:spPr bwMode="auto">
          <a:xfrm>
            <a:off x="2819400" y="2286000"/>
            <a:ext cx="4027064" cy="584775"/>
          </a:xfrm>
          <a:prstGeom prst="rect">
            <a:avLst/>
          </a:prstGeom>
          <a:noFill/>
          <a:ln w="9525">
            <a:noFill/>
            <a:miter lim="800000"/>
            <a:headEnd/>
            <a:tailEnd/>
          </a:ln>
        </p:spPr>
        <p:txBody>
          <a:bodyPr wrap="none" anchor="ctr">
            <a:spAutoFit/>
          </a:bodyPr>
          <a:lstStyle/>
          <a:p>
            <a:pPr algn="just" eaLnBrk="1" hangingPunct="1">
              <a:tabLst>
                <a:tab pos="342900" algn="l"/>
                <a:tab pos="685800" algn="l"/>
                <a:tab pos="1028700" algn="l"/>
              </a:tabLst>
            </a:pPr>
            <a:r>
              <a:rPr lang="fr-FR" sz="3200" dirty="0"/>
              <a:t>char abc(</a:t>
            </a:r>
            <a:r>
              <a:rPr lang="fr-FR" sz="3200" dirty="0" err="1"/>
              <a:t>int</a:t>
            </a:r>
            <a:r>
              <a:rPr lang="fr-FR" sz="3200" dirty="0"/>
              <a:t> x, </a:t>
            </a:r>
            <a:r>
              <a:rPr lang="fr-FR" sz="3200" dirty="0" err="1" smtClean="0"/>
              <a:t>int</a:t>
            </a:r>
            <a:r>
              <a:rPr lang="fr-FR" sz="3200" dirty="0" smtClean="0"/>
              <a:t> </a:t>
            </a:r>
            <a:r>
              <a:rPr lang="fr-FR" sz="3200" dirty="0"/>
              <a:t>y);</a:t>
            </a:r>
          </a:p>
        </p:txBody>
      </p:sp>
      <p:sp>
        <p:nvSpPr>
          <p:cNvPr id="26629" name="Rectangle 7"/>
          <p:cNvSpPr>
            <a:spLocks noChangeArrowheads="1"/>
          </p:cNvSpPr>
          <p:nvPr/>
        </p:nvSpPr>
        <p:spPr bwMode="auto">
          <a:xfrm>
            <a:off x="779463" y="3048000"/>
            <a:ext cx="7983537" cy="1917700"/>
          </a:xfrm>
          <a:prstGeom prst="rect">
            <a:avLst/>
          </a:prstGeom>
          <a:noFill/>
          <a:ln w="9525">
            <a:noFill/>
            <a:miter lim="800000"/>
            <a:headEnd/>
            <a:tailEnd/>
          </a:ln>
        </p:spPr>
        <p:txBody>
          <a:bodyPr anchor="ctr">
            <a:spAutoFit/>
          </a:bodyPr>
          <a:lstStyle/>
          <a:p>
            <a:pPr eaLnBrk="1" hangingPunct="1"/>
            <a:r>
              <a:rPr lang="en-US" dirty="0"/>
              <a:t>Advantage :</a:t>
            </a:r>
          </a:p>
          <a:p>
            <a:pPr eaLnBrk="1" hangingPunct="1"/>
            <a:endParaRPr lang="en-US" dirty="0"/>
          </a:p>
          <a:p>
            <a:pPr eaLnBrk="1" hangingPunct="1"/>
            <a:r>
              <a:rPr lang="en-US" dirty="0"/>
              <a:t>Any illegal type conversions between the arguments used to call a function and the type definition of its parameters is reported </a:t>
            </a:r>
          </a:p>
        </p:txBody>
      </p:sp>
      <p:sp>
        <p:nvSpPr>
          <p:cNvPr id="26630" name="Rectangle 8"/>
          <p:cNvSpPr>
            <a:spLocks noChangeArrowheads="1"/>
          </p:cNvSpPr>
          <p:nvPr/>
        </p:nvSpPr>
        <p:spPr bwMode="auto">
          <a:xfrm>
            <a:off x="2438400" y="5105400"/>
            <a:ext cx="4338638" cy="579438"/>
          </a:xfrm>
          <a:prstGeom prst="rect">
            <a:avLst/>
          </a:prstGeom>
          <a:noFill/>
          <a:ln w="9525">
            <a:noFill/>
            <a:miter lim="800000"/>
            <a:headEnd/>
            <a:tailEnd/>
          </a:ln>
        </p:spPr>
        <p:txBody>
          <a:bodyPr wrap="none" anchor="ctr">
            <a:spAutoFit/>
          </a:bodyPr>
          <a:lstStyle/>
          <a:p>
            <a:pPr algn="just" eaLnBrk="1" hangingPunct="1">
              <a:tabLst>
                <a:tab pos="342900" algn="l"/>
                <a:tab pos="685800" algn="l"/>
                <a:tab pos="1028700" algn="l"/>
              </a:tabLst>
            </a:pPr>
            <a:r>
              <a:rPr lang="en-US" sz="3200"/>
              <a:t>	char noparam (void);</a:t>
            </a:r>
          </a:p>
        </p:txBody>
      </p:sp>
      <p:sp>
        <p:nvSpPr>
          <p:cNvPr id="7" name="TextBox 6"/>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3.2-Function Prototypes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304800" y="1524000"/>
            <a:ext cx="8610600" cy="701675"/>
          </a:xfrm>
          <a:prstGeom prst="rect">
            <a:avLst/>
          </a:prstGeom>
          <a:noFill/>
          <a:ln w="9525">
            <a:noFill/>
            <a:miter lim="800000"/>
            <a:headEnd/>
            <a:tailEnd/>
          </a:ln>
        </p:spPr>
        <p:txBody>
          <a:bodyPr>
            <a:spAutoFit/>
          </a:bodyPr>
          <a:lstStyle/>
          <a:p>
            <a:pPr eaLnBrk="1" hangingPunct="1">
              <a:spcBef>
                <a:spcPct val="50000"/>
              </a:spcBef>
              <a:buClr>
                <a:schemeClr val="tx2"/>
              </a:buClr>
              <a:buSzPct val="125000"/>
              <a:buBlip>
                <a:blip r:embed="rId3"/>
              </a:buBlip>
            </a:pPr>
            <a:r>
              <a:rPr lang="en-US" sz="2000" dirty="0"/>
              <a:t>  A semicolon is used at the end of the statement when a </a:t>
            </a:r>
            <a:br>
              <a:rPr lang="en-US" sz="2000" dirty="0"/>
            </a:br>
            <a:r>
              <a:rPr lang="en-US" sz="2000" dirty="0"/>
              <a:t>    function is called, but not after the function definition</a:t>
            </a:r>
          </a:p>
        </p:txBody>
      </p:sp>
      <p:sp>
        <p:nvSpPr>
          <p:cNvPr id="25604" name="Text Box 4"/>
          <p:cNvSpPr txBox="1">
            <a:spLocks noChangeArrowheads="1"/>
          </p:cNvSpPr>
          <p:nvPr/>
        </p:nvSpPr>
        <p:spPr bwMode="auto">
          <a:xfrm>
            <a:off x="304800" y="2574925"/>
            <a:ext cx="8610600" cy="701675"/>
          </a:xfrm>
          <a:prstGeom prst="rect">
            <a:avLst/>
          </a:prstGeom>
          <a:noFill/>
          <a:ln w="9525">
            <a:noFill/>
            <a:miter lim="800000"/>
            <a:headEnd/>
            <a:tailEnd/>
          </a:ln>
        </p:spPr>
        <p:txBody>
          <a:bodyPr>
            <a:spAutoFit/>
          </a:bodyPr>
          <a:lstStyle/>
          <a:p>
            <a:pPr eaLnBrk="1" hangingPunct="1">
              <a:spcBef>
                <a:spcPct val="50000"/>
              </a:spcBef>
              <a:buClr>
                <a:schemeClr val="tx2"/>
              </a:buClr>
              <a:buSzPct val="125000"/>
              <a:buBlip>
                <a:blip r:embed="rId3"/>
              </a:buBlip>
            </a:pPr>
            <a:r>
              <a:rPr lang="en-US" sz="2000" dirty="0"/>
              <a:t>  Parentheses are compulsory after the function name, </a:t>
            </a:r>
            <a:br>
              <a:rPr lang="en-US" sz="2000" dirty="0"/>
            </a:br>
            <a:r>
              <a:rPr lang="en-US" sz="2000" dirty="0"/>
              <a:t>    irrespective of whether the function has arguments or not</a:t>
            </a:r>
          </a:p>
        </p:txBody>
      </p:sp>
      <p:sp>
        <p:nvSpPr>
          <p:cNvPr id="25605" name="Text Box 5"/>
          <p:cNvSpPr txBox="1">
            <a:spLocks noChangeArrowheads="1"/>
          </p:cNvSpPr>
          <p:nvPr/>
        </p:nvSpPr>
        <p:spPr bwMode="auto">
          <a:xfrm>
            <a:off x="304800" y="3641725"/>
            <a:ext cx="8610600" cy="396875"/>
          </a:xfrm>
          <a:prstGeom prst="rect">
            <a:avLst/>
          </a:prstGeom>
          <a:noFill/>
          <a:ln w="9525">
            <a:noFill/>
            <a:miter lim="800000"/>
            <a:headEnd/>
            <a:tailEnd/>
          </a:ln>
        </p:spPr>
        <p:txBody>
          <a:bodyPr>
            <a:spAutoFit/>
          </a:bodyPr>
          <a:lstStyle/>
          <a:p>
            <a:pPr eaLnBrk="1" hangingPunct="1">
              <a:spcBef>
                <a:spcPct val="50000"/>
              </a:spcBef>
              <a:buClr>
                <a:schemeClr val="tx2"/>
              </a:buClr>
              <a:buSzPct val="125000"/>
              <a:buBlip>
                <a:blip r:embed="rId3"/>
              </a:buBlip>
            </a:pPr>
            <a:r>
              <a:rPr lang="en-US" sz="2000" dirty="0"/>
              <a:t>  Only one value can be returned by a function</a:t>
            </a:r>
          </a:p>
        </p:txBody>
      </p:sp>
      <p:sp>
        <p:nvSpPr>
          <p:cNvPr id="25607" name="Text Box 7"/>
          <p:cNvSpPr txBox="1">
            <a:spLocks noChangeArrowheads="1"/>
          </p:cNvSpPr>
          <p:nvPr/>
        </p:nvSpPr>
        <p:spPr bwMode="auto">
          <a:xfrm>
            <a:off x="304800" y="4495800"/>
            <a:ext cx="8610600" cy="701675"/>
          </a:xfrm>
          <a:prstGeom prst="rect">
            <a:avLst/>
          </a:prstGeom>
          <a:noFill/>
          <a:ln w="9525">
            <a:noFill/>
            <a:miter lim="800000"/>
            <a:headEnd/>
            <a:tailEnd/>
          </a:ln>
        </p:spPr>
        <p:txBody>
          <a:bodyPr>
            <a:spAutoFit/>
          </a:bodyPr>
          <a:lstStyle/>
          <a:p>
            <a:pPr marL="346075" indent="-346075" eaLnBrk="1" hangingPunct="1">
              <a:spcBef>
                <a:spcPct val="50000"/>
              </a:spcBef>
              <a:buClr>
                <a:schemeClr val="tx2"/>
              </a:buClr>
              <a:buSzPct val="125000"/>
              <a:buBlip>
                <a:blip r:embed="rId3"/>
              </a:buBlip>
            </a:pPr>
            <a:r>
              <a:rPr lang="en-US" sz="2000" dirty="0"/>
              <a:t>The function that calls another function is known as the calling function/routine</a:t>
            </a:r>
          </a:p>
        </p:txBody>
      </p:sp>
      <p:sp>
        <p:nvSpPr>
          <p:cNvPr id="25608" name="Text Box 8"/>
          <p:cNvSpPr txBox="1">
            <a:spLocks noChangeArrowheads="1"/>
          </p:cNvSpPr>
          <p:nvPr/>
        </p:nvSpPr>
        <p:spPr bwMode="auto">
          <a:xfrm>
            <a:off x="304800" y="5486400"/>
            <a:ext cx="8610600" cy="396875"/>
          </a:xfrm>
          <a:prstGeom prst="rect">
            <a:avLst/>
          </a:prstGeom>
          <a:noFill/>
          <a:ln w="9525">
            <a:noFill/>
            <a:miter lim="800000"/>
            <a:headEnd/>
            <a:tailEnd/>
          </a:ln>
        </p:spPr>
        <p:txBody>
          <a:bodyPr>
            <a:spAutoFit/>
          </a:bodyPr>
          <a:lstStyle/>
          <a:p>
            <a:pPr marL="346075" indent="-346075" eaLnBrk="1" hangingPunct="1">
              <a:spcBef>
                <a:spcPct val="50000"/>
              </a:spcBef>
              <a:buClr>
                <a:schemeClr val="tx2"/>
              </a:buClr>
              <a:buSzPct val="125000"/>
              <a:buBlip>
                <a:blip r:embed="rId3"/>
              </a:buBlip>
            </a:pPr>
            <a:r>
              <a:rPr lang="en-US" sz="2000" dirty="0"/>
              <a:t>The function being called is known as the called   function/routine</a:t>
            </a:r>
          </a:p>
        </p:txBody>
      </p:sp>
      <p:sp>
        <p:nvSpPr>
          <p:cNvPr id="9" name="TextBox 8"/>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3.3-Invoking a Function</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Template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2139</TotalTime>
  <Words>4388</Words>
  <Application>Microsoft Office PowerPoint</Application>
  <PresentationFormat>On-screen Show (4:3)</PresentationFormat>
  <Paragraphs>334</Paragraphs>
  <Slides>26</Slides>
  <Notes>26</Notes>
  <HiddenSlides>0</HiddenSlides>
  <MMClips>2</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29" baseType="lpstr">
      <vt:lpstr>Template_Training Slide</vt:lpstr>
      <vt:lpstr>3_Template_Slide</vt:lpstr>
      <vt:lpstr>Bitmap Image</vt:lpstr>
      <vt:lpstr>Lecture 5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Aptech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Shindore</dc:creator>
  <cp:lastModifiedBy>Le Thi Quynh Trang (FHO.FWA)</cp:lastModifiedBy>
  <cp:revision>302</cp:revision>
  <dcterms:created xsi:type="dcterms:W3CDTF">2001-05-22T11:31:30Z</dcterms:created>
  <dcterms:modified xsi:type="dcterms:W3CDTF">2014-12-03T03:04:37Z</dcterms:modified>
</cp:coreProperties>
</file>