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379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76" r:id="rId5"/>
    <p:sldId id="258" r:id="rId6"/>
    <p:sldId id="279" r:id="rId7"/>
    <p:sldId id="260" r:id="rId8"/>
    <p:sldId id="261" r:id="rId9"/>
    <p:sldId id="263" r:id="rId10"/>
    <p:sldId id="262" r:id="rId11"/>
    <p:sldId id="269" r:id="rId12"/>
    <p:sldId id="270" r:id="rId13"/>
    <p:sldId id="271" r:id="rId14"/>
    <p:sldId id="272" r:id="rId15"/>
    <p:sldId id="277" r:id="rId16"/>
    <p:sldId id="275" r:id="rId17"/>
    <p:sldId id="278" r:id="rId18"/>
  </p:sldIdLst>
  <p:sldSz cx="9144000" cy="6858000" type="screen4x3"/>
  <p:notesSz cx="6669088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74000" autoAdjust="0"/>
  </p:normalViewPr>
  <p:slideViewPr>
    <p:cSldViewPr>
      <p:cViewPr>
        <p:scale>
          <a:sx n="66" d="100"/>
          <a:sy n="66" d="100"/>
        </p:scale>
        <p:origin x="-1296" y="-4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D90DEAF-7E95-40FB-8682-E810B27C76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754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4E9D070-06F6-45C0-BE78-646AFA685F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online </a:t>
            </a:r>
            <a:r>
              <a:rPr lang="en-US" baseline="0" dirty="0" err="1" smtClean="0"/>
              <a:t>giới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Arrays.</a:t>
            </a: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dung,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tưởng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ma </a:t>
            </a:r>
            <a:r>
              <a:rPr lang="en-US" baseline="0" dirty="0" err="1" smtClean="0"/>
              <a:t>trận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endParaRPr lang="en-US" baseline="0" dirty="0" smtClean="0"/>
          </a:p>
          <a:p>
            <a:r>
              <a:rPr lang="en-US" baseline="0" dirty="0" smtClean="0"/>
              <a:t>[1] highlight: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temp[3][4];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r>
              <a:rPr lang="en-US" dirty="0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4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1, 2, 3, 4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array[0][0]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array[0][3]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3.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tường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Theo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nhọn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phân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 Trong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1, 2, 3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4, 5, 6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7, 8, 3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3. </a:t>
            </a:r>
          </a:p>
          <a:p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3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4,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3,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0.</a:t>
            </a:r>
          </a:p>
          <a:p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phổ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. Trong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str_ary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25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80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Phần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Trong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,.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x,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12h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do..while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. Trong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END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,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string compare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char,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scanf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format s,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x, n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gõ</a:t>
            </a:r>
            <a:r>
              <a:rPr lang="en-US" baseline="0" dirty="0" smtClean="0"/>
              <a:t> END,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qua,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do..while.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thêm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n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 END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string compare,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. Trong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x item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x I,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string copy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temp.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...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aaron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. </a:t>
            </a:r>
          </a:p>
          <a:p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6, </a:t>
            </a:r>
          </a:p>
          <a:p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smtClean="0"/>
              <a:t>Data structures.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:</a:t>
            </a:r>
            <a:endParaRPr lang="en-US" dirty="0" smtClean="0"/>
          </a:p>
          <a:p>
            <a:r>
              <a:rPr lang="vi-VN" dirty="0" smtClean="0"/>
              <a:t>- Hiểu và sử 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endParaRPr lang="vi-VN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.</a:t>
            </a: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Trong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ngày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hôm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nay,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ta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học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việc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loại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khác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nhau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Cuối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cùng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thao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tác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hai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chiều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Trong </a:t>
            </a:r>
            <a:r>
              <a:rPr lang="en-US" dirty="0" err="1" smtClean="0"/>
              <a:t>mảng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riêng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player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player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11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 0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10.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nghĩa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demo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Array,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MAXLEN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100. MAXLEN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. Trong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char.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chars_remain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while,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chars_remain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1,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đọc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xuống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Enter,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chars_remain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while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…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vượt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100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MAXLEN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char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char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char.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char.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rằng</a:t>
            </a:r>
            <a:r>
              <a:rPr lang="en-US" baseline="0" dirty="0" smtClean="0"/>
              <a:t> I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đếm</a:t>
            </a:r>
            <a:r>
              <a:rPr lang="en-US" baseline="0" dirty="0" smtClean="0"/>
              <a:t>, I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gõ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Enter. Ở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tôi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I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gõ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phím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char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format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%c,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s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</a:t>
            </a:r>
            <a:r>
              <a:rPr lang="en-US" baseline="0" dirty="0" smtClean="0"/>
              <a:t> 100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m</a:t>
            </a:r>
            <a:r>
              <a:rPr lang="en-US" dirty="0" err="1" smtClean="0"/>
              <a:t>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:</a:t>
            </a:r>
          </a:p>
          <a:p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char, float,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double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, 2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Trong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10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for.</a:t>
            </a:r>
          </a:p>
          <a:p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tìm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tổng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4E9D070-06F6-45C0-BE78-646AFA685F9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 smtClean="0"/>
              <a:t>FPT SOFTWARE WORKFORCE ASSURANCE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B21CEE-D777-4523-B176-36D2438C0C3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363E2-6930-4196-B33C-7D289AAC627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ACD3B-C7E7-4AE6-A12B-E30B50BAC82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:\Trangdof\thang 2\CTC logo\2LOGO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-76200"/>
            <a:ext cx="2106397" cy="1010386"/>
          </a:xfrm>
          <a:prstGeom prst="rect">
            <a:avLst/>
          </a:prstGeom>
          <a:noFill/>
        </p:spPr>
      </p:pic>
      <p:pic>
        <p:nvPicPr>
          <p:cNvPr id="10" name="Picture 11" descr="Z:\Trangdof\thang4\NEW TRAILER\cuder5t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60450" y="387350"/>
            <a:ext cx="2901950" cy="2889250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2" name="Picture 2" descr="Z:\Trangdof\thang4\NEW TRAILER\cuderxanh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1" y="129541"/>
            <a:ext cx="365760" cy="365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8" name="Oval 7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Z:\Trangdof\thang4\NEW TRAILER\cuder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71450"/>
            <a:ext cx="304800" cy="304800"/>
          </a:xfrm>
          <a:prstGeom prst="rect">
            <a:avLst/>
          </a:prstGeom>
          <a:noFill/>
        </p:spPr>
      </p:pic>
      <p:sp>
        <p:nvSpPr>
          <p:cNvPr id="13" name="Isosceles Triangle 12"/>
          <p:cNvSpPr/>
          <p:nvPr userDrawn="1"/>
        </p:nvSpPr>
        <p:spPr>
          <a:xfrm>
            <a:off x="457200" y="500742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10" name="Oval 9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783429" y="492915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Z:\Trangdof\thang4\NEW TRAILER\cuderxanhl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2" y="173829"/>
            <a:ext cx="304800" cy="304800"/>
          </a:xfrm>
          <a:prstGeom prst="rect">
            <a:avLst/>
          </a:prstGeom>
          <a:noFill/>
        </p:spPr>
      </p:pic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5D5-9241-45FB-9336-D29BD8A5A526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898-624B-48AF-8D33-E7A89143495A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1B5-1D89-4319-B241-B57310A94517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8474-F71A-4053-BE00-041D2D4F7CE1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A1290-3205-40FA-88B0-7CA43EA045D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0E03-79F9-42A4-80F1-304457DA881D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E187-33C7-4BA2-852B-A29DD8A095FF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392-659B-4F29-8A4C-2ADEB08B8712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2D299-3738-4AFB-B22A-4323435B0D8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AA7B2-4076-4B4D-9E09-17C5016EB96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827C9-A987-4FE2-93D0-5F9E6A0F5DE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D9E93-F666-46BA-A478-16D3EE5AA03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B2BC6-6AD9-47D6-9286-9C65E26266E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45F82-AB27-4F82-832A-4E18A3AA9F0F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CBBD4-D117-4361-BBEA-27EA9625EDD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60" descr="BackGro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1835150" y="0"/>
            <a:ext cx="685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039C2D-392E-407B-AE68-03EFE9C355F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09e-BM/DT/FSOFT v1/1</a:t>
            </a:r>
          </a:p>
        </p:txBody>
      </p:sp>
      <p:pic>
        <p:nvPicPr>
          <p:cNvPr id="3081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85750" y="49213"/>
            <a:ext cx="15430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1DCC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91E3-1491-465B-BFD7-0F113CB44759}" type="datetime1">
              <a:rPr lang="en-US" smtClean="0"/>
              <a:pPr/>
              <a:t>12/16/2014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png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6.1.mp4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video" Target="file:///D:\FSOFT\CPP\GIAO%20TRINH\ONLINE\BTCB\Slides\Demo\VIDEO\Lecture6.2.mp4" TargetMode="Externa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0" y="1447800"/>
            <a:ext cx="4572000" cy="1470025"/>
          </a:xfrm>
        </p:spPr>
        <p:txBody>
          <a:bodyPr/>
          <a:lstStyle/>
          <a:p>
            <a:pPr algn="l" eaLnBrk="1" hangingPunct="1"/>
            <a:r>
              <a:rPr lang="en-US" sz="3200" dirty="0" smtClean="0">
                <a:solidFill>
                  <a:schemeClr val="bg1"/>
                </a:solidFill>
              </a:rPr>
              <a:t>Lecture 6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Arrays</a:t>
            </a:r>
            <a:endParaRPr lang="en-US" sz="4400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2" descr="Z:\Trangdof\thang7\template 48\nex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4400" y="3581400"/>
            <a:ext cx="423862" cy="42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543800" y="360690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533400" y="1484312"/>
            <a:ext cx="8153400" cy="4611688"/>
          </a:xfrm>
        </p:spPr>
        <p:txBody>
          <a:bodyPr>
            <a:normAutofit lnSpcReduction="10000"/>
          </a:bodyPr>
          <a:lstStyle/>
          <a:p>
            <a:pPr eaLnBrk="1" hangingPunct="1">
              <a:buBlip>
                <a:blip r:embed="rId3"/>
              </a:buBlip>
            </a:pPr>
            <a:r>
              <a:rPr lang="en-US" dirty="0" smtClean="0"/>
              <a:t>The simplest and the most commonly used multi-dimensional array is the two - dimensional array</a:t>
            </a:r>
          </a:p>
          <a:p>
            <a:pPr eaLnBrk="1" hangingPunct="1">
              <a:buBlip>
                <a:blip r:embed="rId3"/>
              </a:buBlip>
            </a:pPr>
            <a:r>
              <a:rPr lang="en-US" dirty="0" smtClean="0"/>
              <a:t>A two-dimensional array can be thought of as an array of two single dimensional arrays</a:t>
            </a:r>
          </a:p>
          <a:p>
            <a:pPr eaLnBrk="1" hangingPunct="1">
              <a:buBlip>
                <a:blip r:embed="rId3"/>
              </a:buBlip>
            </a:pPr>
            <a:r>
              <a:rPr lang="en-US" dirty="0" smtClean="0"/>
              <a:t>A two-dimensional array looks like a railway time-table consisting of rows and columns</a:t>
            </a:r>
          </a:p>
          <a:p>
            <a:pPr eaLnBrk="1" hangingPunct="1">
              <a:buBlip>
                <a:blip r:embed="rId3"/>
              </a:buBlip>
            </a:pPr>
            <a:r>
              <a:rPr lang="en-US" dirty="0" smtClean="0"/>
              <a:t>A two–dimensional array is declared as -</a:t>
            </a:r>
          </a:p>
          <a:p>
            <a:pPr eaLnBrk="1" hangingPunct="1">
              <a:buNone/>
            </a:pPr>
            <a:r>
              <a:rPr lang="en-US" b="1" dirty="0" smtClean="0"/>
              <a:t>                       </a:t>
            </a:r>
            <a:r>
              <a:rPr lang="en-US" b="1" dirty="0" err="1" smtClean="0">
                <a:solidFill>
                  <a:schemeClr val="hlink"/>
                </a:solidFill>
              </a:rPr>
              <a:t>int</a:t>
            </a:r>
            <a:r>
              <a:rPr lang="en-US" b="1" dirty="0" smtClean="0">
                <a:solidFill>
                  <a:schemeClr val="hlink"/>
                </a:solidFill>
              </a:rPr>
              <a:t> temp[3][4];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4-Two-Dimensional Arrays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4"/>
          <p:cNvSpPr txBox="1">
            <a:spLocks noChangeArrowheads="1"/>
          </p:cNvSpPr>
          <p:nvPr/>
        </p:nvSpPr>
        <p:spPr bwMode="auto">
          <a:xfrm>
            <a:off x="228600" y="33528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The result of the above assignment will be as follows :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81000" y="4267200"/>
          <a:ext cx="8458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map Image" r:id="rId4" imgW="4525007" imgH="514422" progId="PBrush">
                  <p:embed/>
                </p:oleObj>
              </mc:Choice>
              <mc:Fallback>
                <p:oleObj name="Bitmap Image" r:id="rId4" imgW="4525007" imgH="514422" progId="PBrush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267200"/>
                        <a:ext cx="84582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457200" y="1371600"/>
            <a:ext cx="77724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                  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ary</a:t>
            </a:r>
            <a:r>
              <a:rPr lang="en-US" b="1" dirty="0" smtClean="0">
                <a:latin typeface="Courier New" pitchFamily="49" charset="0"/>
              </a:rPr>
              <a:t>[3][4] 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                      {1,2,3,4,5,6,7,8,9,10,11,12};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4.1-Initialization of multi-dimensional arrays-1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533400" y="1874837"/>
            <a:ext cx="8229600" cy="49069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 </a:t>
            </a:r>
            <a:r>
              <a:rPr lang="en-US" b="1" dirty="0" err="1" smtClean="0">
                <a:latin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</a:rPr>
              <a:t>ary</a:t>
            </a:r>
            <a:r>
              <a:rPr lang="en-US" b="1" dirty="0" smtClean="0">
                <a:latin typeface="Courier New" pitchFamily="49" charset="0"/>
              </a:rPr>
              <a:t>[3][4]=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      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           {1,2,3},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           {4,5,6},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                {7,8,3}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b="1" dirty="0" smtClean="0">
                <a:latin typeface="Courier New" pitchFamily="49" charset="0"/>
              </a:rPr>
              <a:t>		        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4.2-Initialization of multi-dimensional arrays-2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457200" y="1524000"/>
            <a:ext cx="7848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Blip>
                <a:blip r:embed="rId4"/>
              </a:buBlip>
            </a:pPr>
            <a:r>
              <a:rPr lang="en-US" sz="2800" b="1" dirty="0" smtClean="0">
                <a:latin typeface="Times New Roman" pitchFamily="18" charset="0"/>
              </a:rPr>
              <a:t> The </a:t>
            </a:r>
            <a:r>
              <a:rPr lang="en-US" sz="2800" b="1" dirty="0">
                <a:latin typeface="Times New Roman" pitchFamily="18" charset="0"/>
              </a:rPr>
              <a:t>result of the assignment will be as follows 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09600" y="2438400"/>
          <a:ext cx="79248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Bitmap Image" r:id="rId5" imgW="3657143" imgH="571731" progId="PBrush">
                  <p:embed/>
                </p:oleObj>
              </mc:Choice>
              <mc:Fallback>
                <p:oleObj name="Bitmap Image" r:id="rId5" imgW="3657143" imgH="571731" progId="PBrush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438400"/>
                        <a:ext cx="7924800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5"/>
          <p:cNvSpPr txBox="1">
            <a:spLocks noChangeArrowheads="1"/>
          </p:cNvSpPr>
          <p:nvPr/>
        </p:nvSpPr>
        <p:spPr bwMode="auto">
          <a:xfrm>
            <a:off x="457200" y="3886200"/>
            <a:ext cx="8458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Blip>
                <a:blip r:embed="rId4"/>
              </a:buBlip>
            </a:pPr>
            <a:r>
              <a:rPr lang="en-US" sz="2800" b="1" dirty="0" smtClean="0">
                <a:latin typeface="Times New Roman" pitchFamily="18" charset="0"/>
              </a:rPr>
              <a:t> A </a:t>
            </a:r>
            <a:r>
              <a:rPr lang="en-US" sz="2800" b="1" dirty="0">
                <a:latin typeface="Times New Roman" pitchFamily="18" charset="0"/>
              </a:rPr>
              <a:t>two - dimensional string array is declared in the following manner :</a:t>
            </a:r>
          </a:p>
        </p:txBody>
      </p:sp>
      <p:sp>
        <p:nvSpPr>
          <p:cNvPr id="2053" name="Text Box 10"/>
          <p:cNvSpPr txBox="1">
            <a:spLocks noChangeArrowheads="1"/>
          </p:cNvSpPr>
          <p:nvPr/>
        </p:nvSpPr>
        <p:spPr bwMode="auto">
          <a:xfrm>
            <a:off x="2362200" y="4937125"/>
            <a:ext cx="5715000" cy="1769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hlink"/>
                </a:solidFill>
              </a:rPr>
              <a:t>char </a:t>
            </a:r>
            <a:r>
              <a:rPr lang="en-US" sz="2800" b="1" dirty="0" err="1">
                <a:solidFill>
                  <a:schemeClr val="hlink"/>
                </a:solidFill>
              </a:rPr>
              <a:t>str_ary</a:t>
            </a:r>
            <a:r>
              <a:rPr lang="en-US" sz="2800" b="1" dirty="0">
                <a:solidFill>
                  <a:schemeClr val="hlink"/>
                </a:solidFill>
              </a:rPr>
              <a:t>[25][80];</a:t>
            </a:r>
            <a:r>
              <a:rPr lang="en-US" b="1" dirty="0">
                <a:solidFill>
                  <a:schemeClr val="hlink"/>
                </a:solidFill>
              </a:rPr>
              <a:t> </a:t>
            </a:r>
          </a:p>
          <a:p>
            <a:pPr>
              <a:spcBef>
                <a:spcPct val="50000"/>
              </a:spcBef>
            </a:pPr>
            <a:endParaRPr lang="en-US" b="1" dirty="0">
              <a:solidFill>
                <a:schemeClr val="hlink"/>
              </a:solidFill>
            </a:endParaRPr>
          </a:p>
          <a:p>
            <a:pPr>
              <a:spcBef>
                <a:spcPct val="50000"/>
              </a:spcBef>
            </a:pPr>
            <a:endParaRPr lang="en-US" dirty="0"/>
          </a:p>
          <a:p>
            <a:pPr>
              <a:spcBef>
                <a:spcPct val="50000"/>
              </a:spcBef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4.3-Initialization of multi-dimensional arrays-3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580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4.4-Two-dimensional array-demo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Lecture6.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90600" y="1219200"/>
            <a:ext cx="7010400" cy="525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685800" y="1524000"/>
            <a:ext cx="5128905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</a:rPr>
              <a:t>Arrays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endParaRPr lang="en-US" sz="2800" dirty="0"/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</a:rPr>
              <a:t>Using two-dimensional arrays</a:t>
            </a:r>
          </a:p>
          <a:p>
            <a:pPr>
              <a:buBlip>
                <a:blip r:embed="rId3"/>
              </a:buBlip>
            </a:pPr>
            <a:endParaRPr lang="en-US" sz="2800" dirty="0" smtClean="0">
              <a:latin typeface="Arial" pitchFamily="34" charset="0"/>
            </a:endParaRPr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</a:rPr>
              <a:t>Arrange array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524000" y="1600200"/>
            <a:ext cx="6019800" cy="3429000"/>
            <a:chOff x="1524000" y="1600200"/>
            <a:chExt cx="6019800" cy="3429000"/>
          </a:xfrm>
        </p:grpSpPr>
        <p:sp>
          <p:nvSpPr>
            <p:cNvPr id="5" name="Isosceles Triangle 4"/>
            <p:cNvSpPr/>
            <p:nvPr/>
          </p:nvSpPr>
          <p:spPr>
            <a:xfrm rot="10800000">
              <a:off x="4267201" y="4191000"/>
              <a:ext cx="762000" cy="8382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524000" y="1600200"/>
              <a:ext cx="6019800" cy="2667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038600" y="5181600"/>
            <a:ext cx="1219200" cy="381000"/>
          </a:xfrm>
          <a:prstGeom prst="roundRect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214414" y="2942272"/>
            <a:ext cx="6286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You have completed "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6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course.</a:t>
            </a: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Click EXIT button to exit course and discover the next Lecture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Lecture 7 – Data structures".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18960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D9203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b="1" dirty="0">
              <a:solidFill>
                <a:srgbClr val="FD920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1217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1371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the lecture, attendees will be able to: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0" y="1981200"/>
            <a:ext cx="9448800" cy="533400"/>
            <a:chOff x="0" y="1981200"/>
            <a:chExt cx="9448800" cy="533400"/>
          </a:xfrm>
        </p:grpSpPr>
        <p:sp>
          <p:nvSpPr>
            <p:cNvPr id="8" name="Rectangle 7"/>
            <p:cNvSpPr/>
            <p:nvPr/>
          </p:nvSpPr>
          <p:spPr>
            <a:xfrm>
              <a:off x="0" y="1981200"/>
              <a:ext cx="9144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" y="2057400"/>
              <a:ext cx="883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Understand and use arrays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0" y="3071810"/>
            <a:ext cx="914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/>
          <p:cNvSpPr/>
          <p:nvPr/>
        </p:nvSpPr>
        <p:spPr>
          <a:xfrm rot="5400000">
            <a:off x="289035" y="2149365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 rot="5400000">
            <a:off x="293797" y="3244747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2517239"/>
            <a:ext cx="9144000" cy="554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09600" y="25908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Understand and use two dimensional array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Isosceles Triangle 14"/>
          <p:cNvSpPr/>
          <p:nvPr/>
        </p:nvSpPr>
        <p:spPr>
          <a:xfrm rot="5400000">
            <a:off x="289034" y="2682766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9600" y="310509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Do arrange arrays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11"/>
          <p:cNvSpPr>
            <a:spLocks noGrp="1" noChangeArrowheads="1"/>
          </p:cNvSpPr>
          <p:nvPr>
            <p:ph idx="4294967295"/>
          </p:nvPr>
        </p:nvSpPr>
        <p:spPr>
          <a:xfrm>
            <a:off x="609600" y="1524000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 smtClean="0"/>
              <a:t>I. Explain array elements and indices</a:t>
            </a:r>
          </a:p>
          <a:p>
            <a:pPr marL="0" indent="0" eaLnBrk="1" hangingPunct="1">
              <a:buNone/>
            </a:pPr>
            <a:r>
              <a:rPr lang="en-US" dirty="0" smtClean="0"/>
              <a:t>II. Define an array</a:t>
            </a:r>
          </a:p>
          <a:p>
            <a:pPr marL="0" indent="0" eaLnBrk="1" hangingPunct="1">
              <a:buNone/>
            </a:pPr>
            <a:r>
              <a:rPr lang="en-US" dirty="0" smtClean="0"/>
              <a:t>III. Explain array handling in C</a:t>
            </a:r>
          </a:p>
          <a:p>
            <a:pPr marL="0" indent="0" eaLnBrk="1" hangingPunct="1">
              <a:buNone/>
            </a:pPr>
            <a:r>
              <a:rPr lang="en-US" dirty="0" smtClean="0"/>
              <a:t>VI. Two dimensional arrays</a:t>
            </a:r>
          </a:p>
          <a:p>
            <a:pPr eaLnBrk="1" hangingPunct="1">
              <a:buBlip>
                <a:blip r:embed="rId3"/>
              </a:buBlip>
            </a:pPr>
            <a:endParaRPr lang="en-US" b="1" dirty="0" smtClean="0">
              <a:solidFill>
                <a:schemeClr val="hlin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"/>
          <p:cNvSpPr>
            <a:spLocks noGrp="1" noChangeArrowheads="1"/>
          </p:cNvSpPr>
          <p:nvPr>
            <p:ph idx="4294967295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algn="just" eaLnBrk="1" hangingPunct="1"/>
            <a:r>
              <a:rPr lang="en-US" sz="2400" dirty="0" smtClean="0"/>
              <a:t>Each member of an array is identified by unique index or subscript assigned to it</a:t>
            </a:r>
          </a:p>
          <a:p>
            <a:pPr algn="just" eaLnBrk="1" hangingPunct="1"/>
            <a:r>
              <a:rPr lang="en-US" sz="2400" dirty="0" smtClean="0"/>
              <a:t>The dimension of an array is determined by the number of indices needed to uniquely identify each element</a:t>
            </a:r>
          </a:p>
          <a:p>
            <a:pPr algn="just" eaLnBrk="1" hangingPunct="1"/>
            <a:r>
              <a:rPr lang="en-US" sz="2400" dirty="0" smtClean="0"/>
              <a:t>An index is a positive integer enclosed in [ ] placed immediately after the array name</a:t>
            </a:r>
          </a:p>
          <a:p>
            <a:pPr algn="just" eaLnBrk="1" hangingPunct="1"/>
            <a:r>
              <a:rPr lang="en-US" sz="2400" dirty="0" smtClean="0"/>
              <a:t>An index holds integer values starting with zero</a:t>
            </a:r>
          </a:p>
          <a:p>
            <a:pPr eaLnBrk="1" hangingPunct="1"/>
            <a:r>
              <a:rPr lang="en-US" sz="2400" dirty="0" smtClean="0"/>
              <a:t>An array with 11 elements will look like -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b="1" dirty="0" smtClean="0">
                <a:solidFill>
                  <a:schemeClr val="hlink"/>
                </a:solidFill>
              </a:rPr>
              <a:t>Player[0], player[1], player[2],…. Player[10]</a:t>
            </a:r>
          </a:p>
          <a:p>
            <a:pPr eaLnBrk="1" hangingPunct="1"/>
            <a:endParaRPr lang="en-US" sz="2400" b="1" dirty="0" smtClean="0">
              <a:solidFill>
                <a:schemeClr val="hlink"/>
              </a:solidFill>
            </a:endParaRPr>
          </a:p>
          <a:p>
            <a:pPr eaLnBrk="1" hangingPunct="1"/>
            <a:endParaRPr lang="en-US" sz="2400" b="1" dirty="0" smtClean="0"/>
          </a:p>
          <a:p>
            <a:pPr eaLnBrk="1" hangingPunct="1"/>
            <a:endParaRPr lang="en-US" sz="24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1-Array Elements &amp; Indices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94580" y="3244334"/>
            <a:ext cx="175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buNone/>
            </a:pPr>
            <a:r>
              <a:rPr lang="en-US" dirty="0"/>
              <a:t>Define an array</a:t>
            </a:r>
          </a:p>
        </p:txBody>
      </p:sp>
    </p:spTree>
    <p:extLst>
      <p:ext uri="{BB962C8B-B14F-4D97-AF65-F5344CB8AC3E}">
        <p14:creationId xmlns:p14="http://schemas.microsoft.com/office/powerpoint/2010/main" val="270478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685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2.1-Array demo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Lecture6.2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143000" y="1219200"/>
            <a:ext cx="6934200" cy="5200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pPr marL="466725" indent="-466725" algn="just" eaLnBrk="1" hangingPunct="1">
              <a:buBlip>
                <a:blip r:embed="rId3"/>
              </a:buBlip>
            </a:pPr>
            <a:r>
              <a:rPr lang="en-US" dirty="0" smtClean="0"/>
              <a:t>All elements of an array are of the same type</a:t>
            </a:r>
          </a:p>
          <a:p>
            <a:pPr marL="466725" indent="-466725" algn="just" eaLnBrk="1" hangingPunct="1">
              <a:buBlip>
                <a:blip r:embed="rId3"/>
              </a:buBlip>
            </a:pPr>
            <a:r>
              <a:rPr lang="en-US" dirty="0" smtClean="0"/>
              <a:t>Each element of an array can be referenced using a variable or an integer expression</a:t>
            </a:r>
          </a:p>
          <a:p>
            <a:pPr marL="466725" indent="-466725" algn="just" eaLnBrk="1" hangingPunct="1">
              <a:buBlip>
                <a:blip r:embed="rId3"/>
              </a:buBlip>
            </a:pPr>
            <a:r>
              <a:rPr lang="en-US" dirty="0" smtClean="0"/>
              <a:t>Arrays can have their data types like </a:t>
            </a:r>
            <a:r>
              <a:rPr lang="en-US" dirty="0" err="1" smtClean="0">
                <a:solidFill>
                  <a:schemeClr val="hlink"/>
                </a:solidFill>
              </a:rPr>
              <a:t>int</a:t>
            </a:r>
            <a:r>
              <a:rPr lang="en-US" dirty="0" smtClean="0">
                <a:solidFill>
                  <a:schemeClr val="hlink"/>
                </a:solidFill>
              </a:rPr>
              <a:t>, char, float or double</a:t>
            </a:r>
          </a:p>
          <a:p>
            <a:pPr marL="466725" indent="-466725" eaLnBrk="1" hangingPunct="1"/>
            <a:endParaRPr lang="en-US" dirty="0" smtClean="0">
              <a:solidFill>
                <a:schemeClr val="hlink"/>
              </a:solidFill>
            </a:endParaRPr>
          </a:p>
          <a:p>
            <a:pPr marL="466725" indent="-466725" eaLnBrk="1" hangingPunct="1"/>
            <a:endParaRPr lang="en-US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2.2-Norms with Arrays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3"/>
          <p:cNvSpPr txBox="1">
            <a:spLocks noChangeArrowheads="1"/>
          </p:cNvSpPr>
          <p:nvPr/>
        </p:nvSpPr>
        <p:spPr bwMode="auto">
          <a:xfrm>
            <a:off x="615950" y="2149475"/>
            <a:ext cx="26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 b="1">
                <a:latin typeface="Times New Roman" pitchFamily="18" charset="0"/>
              </a:rPr>
              <a:t> </a:t>
            </a:r>
          </a:p>
        </p:txBody>
      </p:sp>
      <p:sp>
        <p:nvSpPr>
          <p:cNvPr id="20484" name="Rectangle 8"/>
          <p:cNvSpPr>
            <a:spLocks noGrp="1" noChangeArrowheads="1"/>
          </p:cNvSpPr>
          <p:nvPr>
            <p:ph idx="4294967295"/>
          </p:nvPr>
        </p:nvSpPr>
        <p:spPr>
          <a:xfrm>
            <a:off x="609600" y="1447800"/>
            <a:ext cx="7772400" cy="4495800"/>
          </a:xfrm>
        </p:spPr>
        <p:txBody>
          <a:bodyPr>
            <a:normAutofit lnSpcReduction="10000"/>
          </a:bodyPr>
          <a:lstStyle/>
          <a:p>
            <a:pPr algn="just" eaLnBrk="1" hangingPunct="1">
              <a:buBlip>
                <a:blip r:embed="rId3"/>
              </a:buBlip>
            </a:pPr>
            <a:r>
              <a:rPr lang="en-US" dirty="0" smtClean="0"/>
              <a:t>An array is treated differently from a variable in C</a:t>
            </a:r>
          </a:p>
          <a:p>
            <a:pPr algn="just" eaLnBrk="1" hangingPunct="1">
              <a:buBlip>
                <a:blip r:embed="rId3"/>
              </a:buBlip>
            </a:pPr>
            <a:r>
              <a:rPr lang="en-US" dirty="0" smtClean="0"/>
              <a:t>Two arrays, even if they are of the same type and size cannot be tested for equality</a:t>
            </a:r>
          </a:p>
          <a:p>
            <a:pPr algn="just" eaLnBrk="1" hangingPunct="1">
              <a:buBlip>
                <a:blip r:embed="rId3"/>
              </a:buBlip>
            </a:pPr>
            <a:r>
              <a:rPr lang="en-US" dirty="0" smtClean="0"/>
              <a:t>It  is not possible to assign one array directly to another</a:t>
            </a:r>
          </a:p>
          <a:p>
            <a:pPr algn="just" eaLnBrk="1" hangingPunct="1">
              <a:buBlip>
                <a:blip r:embed="rId3"/>
              </a:buBlip>
            </a:pPr>
            <a:r>
              <a:rPr lang="en-US" dirty="0" smtClean="0"/>
              <a:t>Values cannot be assigned to an array on the whole, instead values are assigned to the elements of the array</a:t>
            </a:r>
          </a:p>
          <a:p>
            <a:pPr eaLnBrk="1" hangingPunct="1">
              <a:buBlip>
                <a:blip r:embed="rId3"/>
              </a:buBlip>
            </a:pPr>
            <a:endParaRPr lang="en-US" dirty="0" smtClean="0"/>
          </a:p>
          <a:p>
            <a:pPr eaLnBrk="1" hangingPunct="1">
              <a:buBlip>
                <a:blip r:embed="rId3"/>
              </a:buBlip>
            </a:pPr>
            <a:endParaRPr lang="en-US" b="1" dirty="0" smtClean="0"/>
          </a:p>
          <a:p>
            <a:pPr eaLnBrk="1" hangingPunct="1">
              <a:buBlip>
                <a:blip r:embed="rId3"/>
              </a:buBlip>
            </a:pPr>
            <a:endParaRPr lang="en-US" b="1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0" y="685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3-Array handling in 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457200" y="1219200"/>
            <a:ext cx="83820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solidFill>
                  <a:schemeClr val="folHlink"/>
                </a:solidFill>
                <a:latin typeface="Courier New" pitchFamily="49" charset="0"/>
              </a:rPr>
              <a:t>/* Input values are accepted from the user into the array </a:t>
            </a:r>
            <a:r>
              <a:rPr lang="en-US" sz="1400" b="1" dirty="0" err="1">
                <a:solidFill>
                  <a:schemeClr val="folHlink"/>
                </a:solidFill>
                <a:latin typeface="Courier New" pitchFamily="49" charset="0"/>
              </a:rPr>
              <a:t>ary</a:t>
            </a:r>
            <a:r>
              <a:rPr lang="en-US" sz="1400" b="1" dirty="0">
                <a:solidFill>
                  <a:schemeClr val="folHlink"/>
                </a:solidFill>
                <a:latin typeface="Courier New" pitchFamily="49" charset="0"/>
              </a:rPr>
              <a:t>[10]*/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stdio.h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void main()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ary</a:t>
            </a:r>
            <a:r>
              <a:rPr lang="en-US" sz="1400" b="1" dirty="0">
                <a:latin typeface="Courier New" pitchFamily="49" charset="0"/>
              </a:rPr>
              <a:t>[10];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, total, high;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for(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=0;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&lt;10;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{</a:t>
            </a:r>
          </a:p>
          <a:p>
            <a:pPr lvl="1"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(“\n Enter value: %d : ”, i+1);</a:t>
            </a:r>
          </a:p>
          <a:p>
            <a:pPr lvl="1"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scanf</a:t>
            </a:r>
            <a:r>
              <a:rPr lang="en-US" sz="1400" b="1" dirty="0">
                <a:latin typeface="Courier New" pitchFamily="49" charset="0"/>
              </a:rPr>
              <a:t>(“%</a:t>
            </a:r>
            <a:r>
              <a:rPr lang="en-US" sz="1400" b="1" dirty="0" err="1">
                <a:latin typeface="Courier New" pitchFamily="49" charset="0"/>
              </a:rPr>
              <a:t>d”,&amp;ary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/* Displays highest of the entered values 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high = </a:t>
            </a:r>
            <a:r>
              <a:rPr lang="en-US" sz="1400" b="1" dirty="0" err="1">
                <a:latin typeface="Courier New" pitchFamily="49" charset="0"/>
              </a:rPr>
              <a:t>ary</a:t>
            </a:r>
            <a:r>
              <a:rPr lang="en-US" sz="1400" b="1" dirty="0">
                <a:latin typeface="Courier New" pitchFamily="49" charset="0"/>
              </a:rPr>
              <a:t>[0];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for(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=1;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&lt;10;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{</a:t>
            </a:r>
          </a:p>
          <a:p>
            <a:pPr lvl="1"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	if(</a:t>
            </a:r>
            <a:r>
              <a:rPr lang="en-US" sz="1400" b="1" dirty="0" err="1">
                <a:latin typeface="Courier New" pitchFamily="49" charset="0"/>
              </a:rPr>
              <a:t>ary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 &gt; high)</a:t>
            </a:r>
          </a:p>
          <a:p>
            <a:pPr lvl="1"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		high = </a:t>
            </a:r>
            <a:r>
              <a:rPr lang="en-US" sz="1400" b="1" dirty="0" err="1">
                <a:latin typeface="Courier New" pitchFamily="49" charset="0"/>
              </a:rPr>
              <a:t>ary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}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(“\</a:t>
            </a:r>
            <a:r>
              <a:rPr lang="en-US" sz="1400" b="1" dirty="0" err="1">
                <a:latin typeface="Courier New" pitchFamily="49" charset="0"/>
              </a:rPr>
              <a:t>nHighest</a:t>
            </a:r>
            <a:r>
              <a:rPr lang="en-US" sz="1400" b="1" dirty="0">
                <a:latin typeface="Courier New" pitchFamily="49" charset="0"/>
              </a:rPr>
              <a:t> value entered was %d”, high);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/*	prints average of values entered for </a:t>
            </a:r>
            <a:r>
              <a:rPr lang="en-US" sz="1400" b="1" dirty="0" err="1">
                <a:latin typeface="Courier New" pitchFamily="49" charset="0"/>
              </a:rPr>
              <a:t>ary</a:t>
            </a:r>
            <a:r>
              <a:rPr lang="en-US" sz="1400" b="1" dirty="0">
                <a:latin typeface="Courier New" pitchFamily="49" charset="0"/>
              </a:rPr>
              <a:t>[10] */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for(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=0,total=0;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&lt;10; 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++)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smtClean="0">
                <a:latin typeface="Courier New" pitchFamily="49" charset="0"/>
              </a:rPr>
              <a:t>		total </a:t>
            </a:r>
            <a:r>
              <a:rPr lang="en-US" sz="1400" b="1" dirty="0">
                <a:latin typeface="Courier New" pitchFamily="49" charset="0"/>
              </a:rPr>
              <a:t>= total + </a:t>
            </a:r>
            <a:r>
              <a:rPr lang="en-US" sz="1400" b="1" dirty="0" err="1">
                <a:latin typeface="Courier New" pitchFamily="49" charset="0"/>
              </a:rPr>
              <a:t>ary</a:t>
            </a:r>
            <a:r>
              <a:rPr lang="en-US" sz="1400" b="1" dirty="0">
                <a:latin typeface="Courier New" pitchFamily="49" charset="0"/>
              </a:rPr>
              <a:t>[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];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     </a:t>
            </a:r>
            <a:r>
              <a:rPr lang="en-US" sz="1400" b="1" dirty="0" err="1">
                <a:latin typeface="Courier New" pitchFamily="49" charset="0"/>
              </a:rPr>
              <a:t>printf</a:t>
            </a:r>
            <a:r>
              <a:rPr lang="en-US" sz="1400" b="1" dirty="0">
                <a:latin typeface="Courier New" pitchFamily="49" charset="0"/>
              </a:rPr>
              <a:t>(“\</a:t>
            </a:r>
            <a:r>
              <a:rPr lang="en-US" sz="1400" b="1" dirty="0" err="1">
                <a:latin typeface="Courier New" pitchFamily="49" charset="0"/>
              </a:rPr>
              <a:t>nThe</a:t>
            </a:r>
            <a:r>
              <a:rPr lang="en-US" sz="1400" b="1" dirty="0">
                <a:latin typeface="Courier New" pitchFamily="49" charset="0"/>
              </a:rPr>
              <a:t> average of the elements of </a:t>
            </a:r>
            <a:r>
              <a:rPr lang="en-US" sz="1400" b="1" dirty="0" err="1">
                <a:latin typeface="Courier New" pitchFamily="49" charset="0"/>
              </a:rPr>
              <a:t>ary</a:t>
            </a:r>
            <a:r>
              <a:rPr lang="en-US" sz="1400" b="1" dirty="0">
                <a:latin typeface="Courier New" pitchFamily="49" charset="0"/>
              </a:rPr>
              <a:t> is %</a:t>
            </a:r>
            <a:r>
              <a:rPr lang="en-US" sz="1400" b="1" dirty="0" err="1">
                <a:latin typeface="Courier New" pitchFamily="49" charset="0"/>
              </a:rPr>
              <a:t>d”,total</a:t>
            </a:r>
            <a:r>
              <a:rPr lang="en-US" sz="1400" b="1" dirty="0">
                <a:latin typeface="Courier New" pitchFamily="49" charset="0"/>
              </a:rPr>
              <a:t>/</a:t>
            </a:r>
            <a:r>
              <a:rPr lang="en-US" sz="1400" b="1" dirty="0" err="1">
                <a:latin typeface="Courier New" pitchFamily="49" charset="0"/>
              </a:rPr>
              <a:t>i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342900" algn="l"/>
                <a:tab pos="685800" algn="l"/>
                <a:tab pos="10287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678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3-Array handling in C - demo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1509</TotalTime>
  <Words>2820</Words>
  <Application>Microsoft Office PowerPoint</Application>
  <PresentationFormat>On-screen Show (4:3)</PresentationFormat>
  <Paragraphs>151</Paragraphs>
  <Slides>16</Slides>
  <Notes>16</Notes>
  <HiddenSlides>0</HiddenSlides>
  <MMClips>2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Template_Training Slide</vt:lpstr>
      <vt:lpstr>3_Template_Slide</vt:lpstr>
      <vt:lpstr>Bitmap Image</vt:lpstr>
      <vt:lpstr>Lecture 6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ASHU</dc:creator>
  <cp:lastModifiedBy>Le Thi Quynh Trang (FHO.FWA)</cp:lastModifiedBy>
  <cp:revision>297</cp:revision>
  <dcterms:created xsi:type="dcterms:W3CDTF">2001-05-26T17:24:09Z</dcterms:created>
  <dcterms:modified xsi:type="dcterms:W3CDTF">2014-12-16T08:35:06Z</dcterms:modified>
</cp:coreProperties>
</file>