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3"/>
  </p:notesMasterIdLst>
  <p:sldIdLst>
    <p:sldId id="256" r:id="rId2"/>
    <p:sldId id="309" r:id="rId3"/>
    <p:sldId id="311" r:id="rId4"/>
    <p:sldId id="313" r:id="rId5"/>
    <p:sldId id="258" r:id="rId6"/>
    <p:sldId id="259" r:id="rId7"/>
    <p:sldId id="301" r:id="rId8"/>
    <p:sldId id="260" r:id="rId9"/>
    <p:sldId id="261" r:id="rId10"/>
    <p:sldId id="262" r:id="rId11"/>
    <p:sldId id="31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1" r:id="rId25"/>
    <p:sldId id="282" r:id="rId26"/>
    <p:sldId id="287" r:id="rId27"/>
    <p:sldId id="288" r:id="rId28"/>
    <p:sldId id="289" r:id="rId29"/>
    <p:sldId id="290" r:id="rId30"/>
    <p:sldId id="310" r:id="rId31"/>
    <p:sldId id="31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833" autoAdjust="0"/>
  </p:normalViewPr>
  <p:slideViewPr>
    <p:cSldViewPr>
      <p:cViewPr>
        <p:scale>
          <a:sx n="80" d="100"/>
          <a:sy n="80" d="100"/>
        </p:scale>
        <p:origin x="-864" y="72"/>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28AAEF-362A-4D78-BC08-3C64BD04D953}" type="datetimeFigureOut">
              <a:rPr lang="en-US" smtClean="0"/>
              <a:pPr/>
              <a:t>12/17/2014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D1E6E6-0329-4BFB-B25B-783EED0FAEC6}" type="slidenum">
              <a:rPr lang="en-US" smtClean="0"/>
              <a:pPr/>
              <a:t>‹#›</a:t>
            </a:fld>
            <a:endParaRPr lang="en-US"/>
          </a:p>
        </p:txBody>
      </p:sp>
    </p:spTree>
    <p:extLst>
      <p:ext uri="{BB962C8B-B14F-4D97-AF65-F5344CB8AC3E}">
        <p14:creationId xmlns:p14="http://schemas.microsoft.com/office/powerpoint/2010/main" val="188814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err="1" smtClean="0"/>
              <a:t>Bài</a:t>
            </a:r>
            <a:r>
              <a:rPr lang="en-US" baseline="0" dirty="0" smtClean="0"/>
              <a:t> </a:t>
            </a:r>
            <a:r>
              <a:rPr lang="en-US" baseline="0" dirty="0" err="1" smtClean="0"/>
              <a:t>học</a:t>
            </a:r>
            <a:r>
              <a:rPr lang="en-US" baseline="0" dirty="0" smtClean="0"/>
              <a:t> </a:t>
            </a:r>
            <a:r>
              <a:rPr lang="en-US" baseline="0" dirty="0" err="1" smtClean="0"/>
              <a:t>thứ</a:t>
            </a:r>
            <a:r>
              <a:rPr lang="en-US" baseline="0" dirty="0" smtClean="0"/>
              <a:t> 7 </a:t>
            </a:r>
            <a:r>
              <a:rPr lang="en-US" baseline="0" dirty="0" err="1" smtClean="0"/>
              <a:t>trong</a:t>
            </a:r>
            <a:r>
              <a:rPr lang="en-US" baseline="0" dirty="0" smtClean="0"/>
              <a:t> </a:t>
            </a:r>
            <a:r>
              <a:rPr lang="en-US" baseline="0" dirty="0" err="1" smtClean="0"/>
              <a:t>khóa</a:t>
            </a:r>
            <a:r>
              <a:rPr lang="en-US" baseline="0" dirty="0" smtClean="0"/>
              <a:t> </a:t>
            </a:r>
            <a:r>
              <a:rPr lang="en-US" baseline="0" dirty="0" err="1" smtClean="0"/>
              <a:t>học</a:t>
            </a:r>
            <a:r>
              <a:rPr lang="en-US" baseline="0" dirty="0" smtClean="0"/>
              <a:t> online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C,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cùng</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dạng</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 data structures.</a:t>
            </a:r>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Khi</a:t>
            </a:r>
            <a:r>
              <a:rPr lang="en-US" dirty="0" smtClean="0"/>
              <a:t> </a:t>
            </a:r>
            <a:r>
              <a:rPr lang="en-US" dirty="0" err="1" smtClean="0"/>
              <a:t>làm</a:t>
            </a:r>
            <a:r>
              <a:rPr lang="en-US" baseline="0" dirty="0" smtClean="0"/>
              <a:t> </a:t>
            </a:r>
            <a:r>
              <a:rPr lang="en-US" baseline="0" dirty="0" err="1" smtClean="0"/>
              <a:t>việc</a:t>
            </a:r>
            <a:r>
              <a:rPr lang="en-US" baseline="0" dirty="0" smtClean="0"/>
              <a:t> </a:t>
            </a:r>
            <a:r>
              <a:rPr lang="en-US" baseline="0" dirty="0" err="1" smtClean="0"/>
              <a:t>với</a:t>
            </a:r>
            <a:r>
              <a:rPr lang="en-US" baseline="0" dirty="0" smtClean="0"/>
              <a:t> </a:t>
            </a:r>
            <a:r>
              <a:rPr lang="en-US" baseline="0" dirty="0" err="1" smtClean="0"/>
              <a:t>tập</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hay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thường</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thuận</a:t>
            </a:r>
            <a:r>
              <a:rPr lang="en-US" baseline="0" dirty="0" smtClean="0"/>
              <a:t> </a:t>
            </a:r>
            <a:r>
              <a:rPr lang="en-US" baseline="0" dirty="0" err="1" smtClean="0"/>
              <a:t>toán</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để</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r>
              <a:rPr lang="en-US" dirty="0" smtClean="0"/>
              <a:t>Simple</a:t>
            </a:r>
            <a:r>
              <a:rPr lang="en-US" baseline="0" dirty="0" smtClean="0"/>
              <a:t> statement sequence: </a:t>
            </a:r>
            <a:r>
              <a:rPr lang="en-US" baseline="0" dirty="0" err="1" smtClean="0"/>
              <a:t>cách</a:t>
            </a: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để</a:t>
            </a:r>
            <a:r>
              <a:rPr lang="en-US" baseline="0" dirty="0" smtClean="0"/>
              <a:t> </a:t>
            </a:r>
            <a:r>
              <a:rPr lang="en-US" baseline="0" dirty="0" err="1" smtClean="0"/>
              <a:t>truy</a:t>
            </a:r>
            <a:r>
              <a:rPr lang="en-US" baseline="0" dirty="0" smtClean="0"/>
              <a:t> </a:t>
            </a:r>
            <a:r>
              <a:rPr lang="en-US" baseline="0" dirty="0" err="1" smtClean="0"/>
              <a:t>xuất</a:t>
            </a:r>
            <a:r>
              <a:rPr lang="en-US" baseline="0" dirty="0" smtClean="0"/>
              <a:t> </a:t>
            </a:r>
            <a:r>
              <a:rPr lang="en-US" baseline="0" dirty="0" err="1" smtClean="0"/>
              <a:t>đến</a:t>
            </a:r>
            <a:r>
              <a:rPr lang="en-US" baseline="0" dirty="0" smtClean="0"/>
              <a:t> </a:t>
            </a:r>
            <a:r>
              <a:rPr lang="en-US" baseline="0" dirty="0" err="1" smtClean="0"/>
              <a:t>từng</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trong</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a:t>
            </a:r>
          </a:p>
          <a:p>
            <a:r>
              <a:rPr lang="en-US" baseline="0" dirty="0" smtClean="0"/>
              <a:t>Simple loops: </a:t>
            </a:r>
            <a:r>
              <a:rPr lang="en-US" baseline="0" dirty="0" err="1" smtClean="0"/>
              <a:t>duyệt</a:t>
            </a:r>
            <a:r>
              <a:rPr lang="en-US" baseline="0" dirty="0" smtClean="0"/>
              <a:t> qua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bằng</a:t>
            </a:r>
            <a:r>
              <a:rPr lang="en-US" baseline="0" dirty="0" smtClean="0"/>
              <a:t> </a:t>
            </a:r>
            <a:r>
              <a:rPr lang="en-US" baseline="0" dirty="0" err="1" smtClean="0"/>
              <a:t>vòng</a:t>
            </a:r>
            <a:r>
              <a:rPr lang="en-US" baseline="0" dirty="0" smtClean="0"/>
              <a:t> </a:t>
            </a:r>
            <a:r>
              <a:rPr lang="en-US" baseline="0" dirty="0" err="1" smtClean="0"/>
              <a:t>lặp</a:t>
            </a:r>
            <a:r>
              <a:rPr lang="en-US" baseline="0" dirty="0" smtClean="0"/>
              <a:t> for.</a:t>
            </a:r>
          </a:p>
          <a:p>
            <a:r>
              <a:rPr lang="en-US" baseline="0" dirty="0" smtClean="0"/>
              <a:t>Loop index doesn’t vary linearly: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bằng</a:t>
            </a:r>
            <a:r>
              <a:rPr lang="en-US" baseline="0" dirty="0" smtClean="0"/>
              <a:t> </a:t>
            </a:r>
            <a:r>
              <a:rPr lang="en-US" baseline="0" dirty="0" err="1" smtClean="0"/>
              <a:t>vòng</a:t>
            </a:r>
            <a:r>
              <a:rPr lang="en-US" baseline="0" dirty="0" smtClean="0"/>
              <a:t> </a:t>
            </a:r>
            <a:r>
              <a:rPr lang="en-US" baseline="0" dirty="0" err="1" smtClean="0"/>
              <a:t>lặp</a:t>
            </a:r>
            <a:r>
              <a:rPr lang="en-US" baseline="0" dirty="0" smtClean="0"/>
              <a:t> while.</a:t>
            </a:r>
          </a:p>
          <a:p>
            <a:r>
              <a:rPr lang="en-US" baseline="0" dirty="0" smtClean="0"/>
              <a:t>Nested loops: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vòng</a:t>
            </a:r>
            <a:r>
              <a:rPr lang="en-US" baseline="0" dirty="0" smtClean="0"/>
              <a:t> </a:t>
            </a:r>
            <a:r>
              <a:rPr lang="en-US" baseline="0" dirty="0" err="1" smtClean="0"/>
              <a:t>lặp</a:t>
            </a:r>
            <a:r>
              <a:rPr lang="en-US" baseline="0" dirty="0" smtClean="0"/>
              <a:t> </a:t>
            </a:r>
            <a:r>
              <a:rPr lang="en-US" baseline="0" dirty="0" err="1" smtClean="0"/>
              <a:t>lồng</a:t>
            </a:r>
            <a:r>
              <a:rPr lang="en-US" baseline="0" dirty="0" smtClean="0"/>
              <a:t> </a:t>
            </a:r>
            <a:r>
              <a:rPr lang="en-US" baseline="0" dirty="0" err="1" smtClean="0"/>
              <a:t>nhau</a:t>
            </a:r>
            <a:r>
              <a:rPr lang="en-US" baseline="0" dirty="0" smtClean="0"/>
              <a:t> </a:t>
            </a:r>
            <a:r>
              <a:rPr lang="en-US" baseline="0" dirty="0" err="1" smtClean="0"/>
              <a:t>để</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hoặc</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a:t>
            </a:r>
            <a:r>
              <a:rPr lang="en-US" baseline="0" dirty="0" err="1" smtClean="0"/>
              <a:t>mảng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Phần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a:t>
            </a:r>
            <a:r>
              <a:rPr lang="en-US" sz="1200" kern="1200" dirty="0" err="1" smtClean="0">
                <a:solidFill>
                  <a:schemeClr val="tx1"/>
                </a:solidFill>
                <a:effectLst/>
                <a:latin typeface="+mn-lt"/>
                <a:ea typeface="+mn-ea"/>
                <a:cs typeface="+mn-cs"/>
              </a:rPr>
              <a:t>uối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học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này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tôi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thiệu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baseline="0" dirty="0" smtClean="0">
                <a:solidFill>
                  <a:schemeClr val="tx1"/>
                </a:solidFill>
                <a:effectLst/>
                <a:latin typeface="+mn-lt"/>
                <a:ea typeface="+mn-ea"/>
                <a:cs typeface="+mn-cs"/>
              </a:rPr>
              <a:t> </a:t>
            </a:r>
            <a:r>
              <a:rPr lang="en-US"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nâng</a:t>
            </a:r>
            <a:r>
              <a:rPr lang="en-US" baseline="0" dirty="0" smtClean="0"/>
              <a:t> </a:t>
            </a:r>
            <a:r>
              <a:rPr lang="en-US" baseline="0" dirty="0" err="1" smtClean="0"/>
              <a:t>cao</a:t>
            </a:r>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11</a:t>
            </a:fld>
            <a:endParaRPr lang="en-US"/>
          </a:p>
        </p:txBody>
      </p:sp>
    </p:spTree>
    <p:extLst>
      <p:ext uri="{BB962C8B-B14F-4D97-AF65-F5344CB8AC3E}">
        <p14:creationId xmlns:p14="http://schemas.microsoft.com/office/powerpoint/2010/main" val="802449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Đối</a:t>
            </a:r>
            <a:r>
              <a:rPr lang="en-US" baseline="0" dirty="0" smtClean="0"/>
              <a:t> </a:t>
            </a:r>
            <a:r>
              <a:rPr lang="en-US" baseline="0" dirty="0" err="1" smtClean="0"/>
              <a:t>với</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mảng</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dễ</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nó</a:t>
            </a:r>
            <a:r>
              <a:rPr lang="en-US" baseline="0" dirty="0" smtClean="0"/>
              <a:t> </a:t>
            </a:r>
            <a:r>
              <a:rPr lang="en-US" baseline="0" dirty="0" err="1" smtClean="0"/>
              <a:t>cũng</a:t>
            </a:r>
            <a:r>
              <a:rPr lang="en-US" baseline="0" dirty="0" smtClean="0"/>
              <a:t> </a:t>
            </a:r>
            <a:r>
              <a:rPr lang="en-US" baseline="0" dirty="0" err="1" smtClean="0"/>
              <a:t>có</a:t>
            </a:r>
            <a:r>
              <a:rPr lang="en-US" baseline="0" dirty="0" smtClean="0"/>
              <a:t> </a:t>
            </a:r>
            <a:r>
              <a:rPr lang="en-US" baseline="0" dirty="0" err="1" smtClean="0"/>
              <a:t>những</a:t>
            </a:r>
            <a:r>
              <a:rPr lang="en-US" baseline="0" dirty="0" smtClean="0"/>
              <a:t> </a:t>
            </a:r>
            <a:r>
              <a:rPr lang="en-US" baseline="0" dirty="0" err="1" smtClean="0"/>
              <a:t>hạn</a:t>
            </a:r>
            <a:r>
              <a:rPr lang="en-US" baseline="0" dirty="0" smtClean="0"/>
              <a:t> </a:t>
            </a:r>
            <a:r>
              <a:rPr lang="en-US" baseline="0" dirty="0" err="1" smtClean="0"/>
              <a:t>chế</a:t>
            </a:r>
            <a:endParaRPr lang="en-US" baseline="0" dirty="0" smtClean="0"/>
          </a:p>
          <a:p>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ngay</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tối</a:t>
            </a:r>
            <a:r>
              <a:rPr lang="en-US" baseline="0" dirty="0" smtClean="0"/>
              <a:t> </a:t>
            </a:r>
            <a:r>
              <a:rPr lang="en-US" baseline="0" dirty="0" err="1" smtClean="0"/>
              <a:t>đa</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được</a:t>
            </a:r>
            <a:r>
              <a:rPr lang="en-US" baseline="0" dirty="0" smtClean="0"/>
              <a:t> </a:t>
            </a:r>
            <a:r>
              <a:rPr lang="en-US" baseline="0" dirty="0" err="1" smtClean="0"/>
              <a:t>chứa</a:t>
            </a:r>
            <a:r>
              <a:rPr lang="en-US" baseline="0" dirty="0" smtClean="0"/>
              <a:t> </a:t>
            </a:r>
            <a:r>
              <a:rPr lang="en-US" baseline="0" dirty="0" err="1" smtClean="0"/>
              <a:t>trong</a:t>
            </a:r>
            <a:r>
              <a:rPr lang="en-US" baseline="0" dirty="0" smtClean="0"/>
              <a:t> </a:t>
            </a:r>
            <a:r>
              <a:rPr lang="en-US" baseline="0" dirty="0" err="1" smtClean="0"/>
              <a:t>mảng</a:t>
            </a:r>
            <a:r>
              <a:rPr lang="en-US" baseline="0" dirty="0" smtClean="0"/>
              <a:t>.</a:t>
            </a:r>
          </a:p>
          <a:p>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nếu</a:t>
            </a:r>
            <a:r>
              <a:rPr lang="en-US" baseline="0" dirty="0" smtClean="0"/>
              <a:t> </a:t>
            </a:r>
            <a:r>
              <a:rPr lang="en-US" baseline="0" dirty="0" err="1" smtClean="0"/>
              <a:t>bạn</a:t>
            </a:r>
            <a:r>
              <a:rPr lang="en-US" baseline="0" dirty="0" smtClean="0"/>
              <a:t> </a:t>
            </a:r>
            <a:r>
              <a:rPr lang="en-US" baseline="0" dirty="0" err="1" smtClean="0"/>
              <a:t>muốn</a:t>
            </a:r>
            <a:r>
              <a:rPr lang="en-US" baseline="0" dirty="0" smtClean="0"/>
              <a:t> </a:t>
            </a:r>
            <a:r>
              <a:rPr lang="en-US" baseline="0" dirty="0" err="1" smtClean="0"/>
              <a:t>chèn</a:t>
            </a:r>
            <a:r>
              <a:rPr lang="en-US" baseline="0" dirty="0" smtClean="0"/>
              <a:t> </a:t>
            </a:r>
            <a:r>
              <a:rPr lang="en-US" baseline="0" dirty="0" err="1" smtClean="0"/>
              <a:t>hoặc</a:t>
            </a:r>
            <a:r>
              <a:rPr lang="en-US" baseline="0" dirty="0" smtClean="0"/>
              <a:t> </a:t>
            </a:r>
            <a:r>
              <a:rPr lang="en-US" baseline="0" dirty="0" err="1" smtClean="0"/>
              <a:t>xóa</a:t>
            </a:r>
            <a:r>
              <a:rPr lang="en-US" baseline="0" dirty="0" smtClean="0"/>
              <a:t> </a:t>
            </a:r>
            <a:r>
              <a:rPr lang="en-US" baseline="0" dirty="0" err="1" smtClean="0"/>
              <a:t>một</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tại</a:t>
            </a:r>
            <a:r>
              <a:rPr lang="en-US" baseline="0" dirty="0" smtClean="0"/>
              <a:t> </a:t>
            </a:r>
            <a:r>
              <a:rPr lang="en-US" baseline="0" dirty="0" err="1" smtClean="0"/>
              <a:t>một</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nhất</a:t>
            </a:r>
            <a:r>
              <a:rPr lang="en-US" baseline="0" dirty="0" smtClean="0"/>
              <a:t> </a:t>
            </a:r>
            <a:r>
              <a:rPr lang="en-US" baseline="0" dirty="0" err="1" smtClean="0"/>
              <a:t>định</a:t>
            </a:r>
            <a:r>
              <a:rPr lang="en-US" baseline="0" dirty="0" smtClean="0"/>
              <a:t> </a:t>
            </a:r>
            <a:r>
              <a:rPr lang="en-US" baseline="0" dirty="0" err="1" smtClean="0"/>
              <a:t>trong</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bạn</a:t>
            </a:r>
            <a:r>
              <a:rPr lang="en-US" baseline="0" dirty="0" smtClean="0"/>
              <a:t> </a:t>
            </a:r>
            <a:r>
              <a:rPr lang="en-US" baseline="0" dirty="0" err="1" smtClean="0"/>
              <a:t>phải</a:t>
            </a:r>
            <a:r>
              <a:rPr lang="en-US" baseline="0" dirty="0" smtClean="0"/>
              <a:t> </a:t>
            </a:r>
            <a:r>
              <a:rPr lang="en-US" baseline="0" dirty="0" err="1" smtClean="0"/>
              <a:t>di</a:t>
            </a:r>
            <a:r>
              <a:rPr lang="en-US" baseline="0" dirty="0" smtClean="0"/>
              <a:t> </a:t>
            </a:r>
            <a:r>
              <a:rPr lang="en-US" baseline="0" dirty="0" err="1" smtClean="0"/>
              <a:t>chuyển</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sang </a:t>
            </a:r>
            <a:r>
              <a:rPr lang="en-US" baseline="0" dirty="0" err="1" smtClean="0"/>
              <a:t>nơi</a:t>
            </a:r>
            <a:r>
              <a:rPr lang="en-US" baseline="0" dirty="0" smtClean="0"/>
              <a:t> </a:t>
            </a:r>
            <a:r>
              <a:rPr lang="en-US" baseline="0" dirty="0" err="1" smtClean="0"/>
              <a:t>khác</a:t>
            </a:r>
            <a:r>
              <a:rPr lang="en-US" baseline="0" dirty="0" smtClean="0"/>
              <a:t> </a:t>
            </a:r>
            <a:r>
              <a:rPr lang="en-US" baseline="0" dirty="0" err="1" smtClean="0"/>
              <a:t>để</a:t>
            </a:r>
            <a:r>
              <a:rPr lang="en-US" baseline="0" dirty="0" smtClean="0"/>
              <a:t> </a:t>
            </a:r>
            <a:r>
              <a:rPr lang="en-US" baseline="0" dirty="0" err="1" smtClean="0"/>
              <a:t>có</a:t>
            </a:r>
            <a:r>
              <a:rPr lang="en-US" baseline="0" dirty="0" smtClean="0"/>
              <a:t> </a:t>
            </a:r>
            <a:r>
              <a:rPr lang="en-US" baseline="0" dirty="0" err="1" smtClean="0"/>
              <a:t>khoảng</a:t>
            </a:r>
            <a:r>
              <a:rPr lang="en-US" baseline="0" dirty="0" smtClean="0"/>
              <a:t> </a:t>
            </a:r>
            <a:r>
              <a:rPr lang="en-US" baseline="0" dirty="0" err="1" smtClean="0"/>
              <a:t>trống</a:t>
            </a:r>
            <a:r>
              <a:rPr lang="en-US" baseline="0" dirty="0" smtClean="0"/>
              <a:t> </a:t>
            </a:r>
            <a:r>
              <a:rPr lang="en-US" baseline="0" dirty="0" err="1" smtClean="0"/>
              <a:t>cho</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mới</a:t>
            </a:r>
            <a:r>
              <a:rPr lang="en-US" baseline="0" dirty="0" smtClean="0"/>
              <a:t> </a:t>
            </a:r>
            <a:r>
              <a:rPr lang="en-US" baseline="0" dirty="0" err="1" smtClean="0"/>
              <a:t>chèn</a:t>
            </a:r>
            <a:r>
              <a:rPr lang="en-US" baseline="0" dirty="0" smtClean="0"/>
              <a:t> </a:t>
            </a:r>
            <a:r>
              <a:rPr lang="en-US" baseline="0" dirty="0" err="1" smtClean="0"/>
              <a:t>vào</a:t>
            </a:r>
            <a:r>
              <a:rPr lang="en-US" baseline="0" dirty="0" smtClean="0"/>
              <a:t>.</a:t>
            </a:r>
          </a:p>
          <a:p>
            <a:r>
              <a:rPr lang="en-US" baseline="0" dirty="0" err="1" smtClean="0"/>
              <a:t>Nếu</a:t>
            </a:r>
            <a:r>
              <a:rPr lang="en-US" baseline="0" dirty="0" smtClean="0"/>
              <a:t> </a:t>
            </a:r>
            <a:r>
              <a:rPr lang="en-US" baseline="0" dirty="0" err="1" smtClean="0"/>
              <a:t>làm</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trung</a:t>
            </a:r>
            <a:r>
              <a:rPr lang="en-US" baseline="0" dirty="0" smtClean="0"/>
              <a:t> </a:t>
            </a:r>
            <a:r>
              <a:rPr lang="en-US" baseline="0" dirty="0" err="1" smtClean="0"/>
              <a:t>bình</a:t>
            </a:r>
            <a:r>
              <a:rPr lang="en-US" baseline="0" dirty="0" smtClean="0"/>
              <a:t>, </a:t>
            </a:r>
            <a:r>
              <a:rPr lang="en-US" baseline="0" dirty="0" err="1" smtClean="0"/>
              <a:t>bạn</a:t>
            </a:r>
            <a:r>
              <a:rPr lang="en-US" baseline="0" dirty="0" smtClean="0"/>
              <a:t> </a:t>
            </a:r>
            <a:r>
              <a:rPr lang="en-US" baseline="0" dirty="0" err="1" smtClean="0"/>
              <a:t>phải</a:t>
            </a:r>
            <a:r>
              <a:rPr lang="en-US" baseline="0" dirty="0" smtClean="0"/>
              <a:t> copy </a:t>
            </a:r>
            <a:r>
              <a:rPr lang="en-US" baseline="0" dirty="0" err="1" smtClean="0"/>
              <a:t>nửa</a:t>
            </a:r>
            <a:r>
              <a:rPr lang="en-US" baseline="0" dirty="0" smtClean="0"/>
              <a:t> </a:t>
            </a:r>
            <a:r>
              <a:rPr lang="en-US" baseline="0" dirty="0" err="1" smtClean="0"/>
              <a:t>số</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trong</a:t>
            </a:r>
            <a:r>
              <a:rPr lang="en-US" baseline="0" dirty="0" smtClean="0"/>
              <a:t> </a:t>
            </a:r>
            <a:r>
              <a:rPr lang="en-US" baseline="0" dirty="0" err="1" smtClean="0"/>
              <a:t>mảng</a:t>
            </a:r>
            <a:r>
              <a:rPr lang="en-US" baseline="0" dirty="0" smtClean="0"/>
              <a:t>,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xấu</a:t>
            </a:r>
            <a:r>
              <a:rPr lang="en-US" baseline="0" dirty="0" smtClean="0"/>
              <a:t>, </a:t>
            </a:r>
            <a:r>
              <a:rPr lang="en-US" baseline="0" dirty="0" err="1" smtClean="0"/>
              <a:t>để</a:t>
            </a:r>
            <a:r>
              <a:rPr lang="en-US" baseline="0" dirty="0" smtClean="0"/>
              <a:t> </a:t>
            </a:r>
            <a:r>
              <a:rPr lang="en-US" baseline="0" dirty="0" err="1" smtClean="0"/>
              <a:t>chèn</a:t>
            </a:r>
            <a:r>
              <a:rPr lang="en-US" baseline="0" dirty="0" smtClean="0"/>
              <a:t> </a:t>
            </a:r>
            <a:r>
              <a:rPr lang="en-US" baseline="0" dirty="0" err="1" smtClean="0"/>
              <a:t>một</a:t>
            </a:r>
            <a:r>
              <a:rPr lang="en-US" baseline="0" dirty="0" smtClean="0"/>
              <a:t> </a:t>
            </a:r>
            <a:r>
              <a:rPr lang="en-US" baseline="0" dirty="0" err="1" smtClean="0"/>
              <a:t>phần</a:t>
            </a:r>
            <a:r>
              <a:rPr lang="en-US" baseline="0" dirty="0" smtClean="0"/>
              <a:t> </a:t>
            </a:r>
            <a:r>
              <a:rPr lang="en-US" baseline="0" dirty="0" err="1" smtClean="0"/>
              <a:t>từ</a:t>
            </a:r>
            <a:r>
              <a:rPr lang="en-US" baseline="0" dirty="0" smtClean="0"/>
              <a:t> </a:t>
            </a:r>
            <a:r>
              <a:rPr lang="en-US" baseline="0" dirty="0" err="1" smtClean="0"/>
              <a:t>mới</a:t>
            </a:r>
            <a:r>
              <a:rPr lang="en-US" baseline="0" dirty="0" smtClean="0"/>
              <a:t>, </a:t>
            </a:r>
            <a:r>
              <a:rPr lang="en-US" baseline="0" dirty="0" err="1" smtClean="0"/>
              <a:t>bạn</a:t>
            </a:r>
            <a:r>
              <a:rPr lang="en-US" baseline="0" dirty="0" smtClean="0"/>
              <a:t> </a:t>
            </a:r>
            <a:r>
              <a:rPr lang="en-US" baseline="0" dirty="0" err="1" smtClean="0"/>
              <a:t>cũng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phải</a:t>
            </a:r>
            <a:r>
              <a:rPr lang="en-US" baseline="0" dirty="0" smtClean="0"/>
              <a:t> </a:t>
            </a:r>
            <a:r>
              <a:rPr lang="en-US" baseline="0" dirty="0" err="1" smtClean="0"/>
              <a:t>di</a:t>
            </a:r>
            <a:r>
              <a:rPr lang="en-US" baseline="0" dirty="0" smtClean="0"/>
              <a:t> </a:t>
            </a:r>
            <a:r>
              <a:rPr lang="en-US" baseline="0" dirty="0" err="1" smtClean="0"/>
              <a:t>chuyển</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số</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đã</a:t>
            </a:r>
            <a:r>
              <a:rPr lang="en-US" baseline="0" dirty="0" smtClean="0"/>
              <a:t> </a:t>
            </a:r>
            <a:r>
              <a:rPr lang="en-US" baseline="0" dirty="0" err="1" smtClean="0"/>
              <a:t>có</a:t>
            </a:r>
            <a:r>
              <a:rPr lang="en-US" baseline="0" dirty="0" smtClean="0"/>
              <a:t> </a:t>
            </a:r>
            <a:r>
              <a:rPr lang="en-US" baseline="0" dirty="0" err="1" smtClean="0"/>
              <a:t>trong</a:t>
            </a:r>
            <a:r>
              <a:rPr lang="en-US" baseline="0" dirty="0" smtClean="0"/>
              <a:t> </a:t>
            </a:r>
            <a:r>
              <a:rPr lang="en-US" baseline="0" dirty="0" err="1" smtClean="0"/>
              <a:t>mảng</a:t>
            </a:r>
            <a:r>
              <a:rPr lang="en-US" baseline="0" dirty="0" smtClean="0"/>
              <a:t>.</a:t>
            </a:r>
          </a:p>
          <a:p>
            <a:r>
              <a:rPr lang="en-US" baseline="0" dirty="0" err="1" smtClean="0"/>
              <a:t>Một</a:t>
            </a:r>
            <a:r>
              <a:rPr lang="en-US" baseline="0" dirty="0" smtClean="0"/>
              <a:t> </a:t>
            </a:r>
            <a:r>
              <a:rPr lang="en-US" baseline="0" dirty="0" err="1" smtClean="0"/>
              <a:t>mảng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để</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mảng</a:t>
            </a:r>
            <a:r>
              <a:rPr lang="en-US" baseline="0" dirty="0" smtClean="0"/>
              <a:t>, </a:t>
            </a:r>
            <a:r>
              <a:rPr lang="en-US" baseline="0" dirty="0" err="1" smtClean="0"/>
              <a:t>chỉ</a:t>
            </a:r>
            <a:r>
              <a:rPr lang="en-US" baseline="0" dirty="0" smtClean="0"/>
              <a:t> </a:t>
            </a:r>
            <a:r>
              <a:rPr lang="en-US" baseline="0" dirty="0" err="1" smtClean="0"/>
              <a:t>còn</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là</a:t>
            </a:r>
            <a:r>
              <a:rPr lang="en-US" baseline="0" dirty="0" smtClean="0"/>
              <a:t> </a:t>
            </a:r>
            <a:r>
              <a:rPr lang="en-US" baseline="0" dirty="0" err="1" smtClean="0"/>
              <a:t>tạo</a:t>
            </a:r>
            <a:r>
              <a:rPr lang="en-US" baseline="0" dirty="0" smtClean="0"/>
              <a:t> </a:t>
            </a:r>
            <a:r>
              <a:rPr lang="en-US" baseline="0" dirty="0" err="1" smtClean="0"/>
              <a:t>một</a:t>
            </a:r>
            <a:r>
              <a:rPr lang="en-US" baseline="0" dirty="0" smtClean="0"/>
              <a:t> </a:t>
            </a:r>
            <a:r>
              <a:rPr lang="en-US" baseline="0" dirty="0" err="1" smtClean="0"/>
              <a:t>mảng</a:t>
            </a:r>
            <a:r>
              <a:rPr lang="en-US" baseline="0" dirty="0" smtClean="0"/>
              <a:t> </a:t>
            </a:r>
            <a:r>
              <a:rPr lang="en-US" baseline="0" dirty="0" err="1" smtClean="0"/>
              <a:t>mới</a:t>
            </a:r>
            <a:r>
              <a:rPr lang="en-US" baseline="0" dirty="0" smtClean="0"/>
              <a:t> </a:t>
            </a:r>
            <a:r>
              <a:rPr lang="en-US" baseline="0" dirty="0" err="1" smtClean="0"/>
              <a:t>với</a:t>
            </a:r>
            <a:r>
              <a:rPr lang="en-US" baseline="0" dirty="0" smtClean="0"/>
              <a:t> </a:t>
            </a: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hợp</a:t>
            </a:r>
            <a:r>
              <a:rPr lang="en-US" baseline="0" dirty="0" smtClean="0"/>
              <a:t> </a:t>
            </a:r>
            <a:r>
              <a:rPr lang="en-US" baseline="0" dirty="0" err="1" smtClean="0"/>
              <a:t>lý</a:t>
            </a:r>
            <a:r>
              <a:rPr lang="en-US" baseline="0" dirty="0" smtClean="0"/>
              <a:t> </a:t>
            </a:r>
            <a:r>
              <a:rPr lang="en-US" baseline="0" dirty="0" err="1" smtClean="0"/>
              <a:t>và</a:t>
            </a:r>
            <a:r>
              <a:rPr lang="en-US" baseline="0" dirty="0" smtClean="0"/>
              <a:t> copy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của</a:t>
            </a:r>
            <a:r>
              <a:rPr lang="en-US" baseline="0" dirty="0" smtClean="0"/>
              <a:t> </a:t>
            </a:r>
            <a:r>
              <a:rPr lang="en-US" baseline="0" dirty="0" err="1" smtClean="0"/>
              <a:t>mảng</a:t>
            </a:r>
            <a:r>
              <a:rPr lang="en-US" baseline="0" dirty="0" smtClean="0"/>
              <a:t> </a:t>
            </a:r>
            <a:r>
              <a:rPr lang="en-US" baseline="0" dirty="0" err="1" smtClean="0"/>
              <a:t>cũ</a:t>
            </a:r>
            <a:r>
              <a:rPr lang="en-US" baseline="0" dirty="0" smtClean="0"/>
              <a:t> sang </a:t>
            </a:r>
            <a:r>
              <a:rPr lang="en-US" baseline="0" dirty="0" err="1" smtClean="0"/>
              <a:t>mảng</a:t>
            </a:r>
            <a:r>
              <a:rPr lang="en-US" baseline="0" dirty="0" smtClean="0"/>
              <a:t> </a:t>
            </a:r>
            <a:r>
              <a:rPr lang="en-US" baseline="0" dirty="0" err="1" smtClean="0"/>
              <a:t>mới</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CED1E6E6-0329-4BFB-B25B-783EED0FAEC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Bộ</a:t>
            </a:r>
            <a:r>
              <a:rPr lang="en-US" baseline="0" dirty="0" smtClean="0"/>
              <a:t> </a:t>
            </a:r>
            <a:r>
              <a:rPr lang="en-US" baseline="0" dirty="0" err="1" smtClean="0"/>
              <a:t>chứa</a:t>
            </a:r>
            <a:r>
              <a:rPr lang="en-US" baseline="0" dirty="0" smtClean="0"/>
              <a:t> linked lists</a:t>
            </a:r>
          </a:p>
          <a:p>
            <a:r>
              <a:rPr lang="en-US" baseline="0" dirty="0" err="1" smtClean="0"/>
              <a:t>Bộ</a:t>
            </a:r>
            <a:r>
              <a:rPr lang="en-US" baseline="0" dirty="0" smtClean="0"/>
              <a:t> </a:t>
            </a:r>
            <a:r>
              <a:rPr lang="en-US" baseline="0" dirty="0" err="1" smtClean="0"/>
              <a:t>chứa</a:t>
            </a:r>
            <a:r>
              <a:rPr lang="en-US" baseline="0" dirty="0" smtClean="0"/>
              <a:t> linked list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a:t>
            </a:r>
            <a:r>
              <a:rPr lang="en-US" baseline="0" dirty="0" err="1" smtClean="0"/>
              <a:t>rất</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những</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trong</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thêm</a:t>
            </a:r>
            <a:r>
              <a:rPr lang="en-US" baseline="0" dirty="0" smtClean="0"/>
              <a:t> </a:t>
            </a:r>
            <a:r>
              <a:rPr lang="en-US" baseline="0" dirty="0" err="1" smtClean="0"/>
              <a:t>mới</a:t>
            </a:r>
            <a:r>
              <a:rPr lang="en-US" baseline="0" dirty="0" smtClean="0"/>
              <a:t> </a:t>
            </a:r>
            <a:r>
              <a:rPr lang="en-US" baseline="0" dirty="0" err="1" smtClean="0"/>
              <a:t>hoặc</a:t>
            </a:r>
            <a:r>
              <a:rPr lang="en-US" baseline="0" dirty="0" smtClean="0"/>
              <a:t> </a:t>
            </a:r>
            <a:r>
              <a:rPr lang="en-US" baseline="0" dirty="0" err="1" smtClean="0"/>
              <a:t>xóa</a:t>
            </a:r>
            <a:r>
              <a:rPr lang="en-US" baseline="0" dirty="0" smtClean="0"/>
              <a:t> </a:t>
            </a:r>
            <a:r>
              <a:rPr lang="en-US" baseline="0" dirty="0" err="1" smtClean="0"/>
              <a:t>sẽ</a:t>
            </a:r>
            <a:r>
              <a:rPr lang="en-US" baseline="0" dirty="0" smtClean="0"/>
              <a:t>…</a:t>
            </a:r>
          </a:p>
          <a:p>
            <a:pPr>
              <a:buFontTx/>
              <a:buChar char="-"/>
            </a:pPr>
            <a:r>
              <a:rPr lang="en-US" baseline="0" dirty="0" err="1" smtClean="0"/>
              <a:t>Tự</a:t>
            </a:r>
            <a:r>
              <a:rPr lang="en-US" baseline="0" dirty="0" smtClean="0"/>
              <a:t> </a:t>
            </a:r>
            <a:r>
              <a:rPr lang="en-US" baseline="0" dirty="0" err="1" smtClean="0"/>
              <a:t>động</a:t>
            </a:r>
            <a:r>
              <a:rPr lang="en-US" baseline="0" dirty="0" smtClean="0"/>
              <a:t> </a:t>
            </a:r>
            <a:r>
              <a:rPr lang="en-US" baseline="0" dirty="0" err="1" smtClean="0"/>
              <a:t>được</a:t>
            </a:r>
            <a:r>
              <a:rPr lang="en-US" baseline="0" dirty="0" smtClean="0"/>
              <a:t> </a:t>
            </a:r>
            <a:r>
              <a:rPr lang="en-US" baseline="0" dirty="0" err="1" smtClean="0"/>
              <a:t>cấp</a:t>
            </a:r>
            <a:r>
              <a:rPr lang="en-US" baseline="0" dirty="0" smtClean="0"/>
              <a:t> </a:t>
            </a:r>
            <a:r>
              <a:rPr lang="en-US" baseline="0" dirty="0" err="1" smtClean="0"/>
              <a:t>phát</a:t>
            </a:r>
            <a:r>
              <a:rPr lang="en-US" baseline="0" dirty="0" smtClean="0"/>
              <a:t> </a:t>
            </a:r>
            <a:r>
              <a:rPr lang="en-US" baseline="0" dirty="0" err="1" smtClean="0"/>
              <a:t>vùng</a:t>
            </a:r>
            <a:r>
              <a:rPr lang="en-US" baseline="0" dirty="0" smtClean="0"/>
              <a:t> </a:t>
            </a:r>
            <a:r>
              <a:rPr lang="en-US" baseline="0" dirty="0" err="1" smtClean="0"/>
              <a:t>nhớ</a:t>
            </a:r>
            <a:r>
              <a:rPr lang="en-US" baseline="0" dirty="0" smtClean="0"/>
              <a:t> </a:t>
            </a:r>
            <a:r>
              <a:rPr lang="en-US" baseline="0" dirty="0" err="1" smtClean="0"/>
              <a:t>cho</a:t>
            </a:r>
            <a:r>
              <a:rPr lang="en-US" baseline="0" dirty="0" smtClean="0"/>
              <a:t> </a:t>
            </a:r>
            <a:r>
              <a:rPr lang="en-US" baseline="0" dirty="0" err="1" smtClean="0"/>
              <a:t>mỗi</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nếu</a:t>
            </a:r>
            <a:r>
              <a:rPr lang="en-US" baseline="0" dirty="0" smtClean="0"/>
              <a:t> </a:t>
            </a:r>
            <a:r>
              <a:rPr lang="en-US" baseline="0" dirty="0" err="1" smtClean="0"/>
              <a:t>cần</a:t>
            </a:r>
            <a:endParaRPr lang="en-US" baseline="0" dirty="0" smtClean="0"/>
          </a:p>
          <a:p>
            <a:pPr>
              <a:buFontTx/>
              <a:buChar char="-"/>
            </a:pPr>
            <a:r>
              <a:rPr lang="en-US" baseline="0" dirty="0" err="1" smtClean="0"/>
              <a:t>Tạo</a:t>
            </a:r>
            <a:r>
              <a:rPr lang="en-US" baseline="0" dirty="0" smtClean="0"/>
              <a:t> </a:t>
            </a:r>
            <a:r>
              <a:rPr lang="en-US" baseline="0" dirty="0" err="1" smtClean="0"/>
              <a:t>thêm</a:t>
            </a:r>
            <a:r>
              <a:rPr lang="en-US" baseline="0" dirty="0" smtClean="0"/>
              <a:t> </a:t>
            </a:r>
            <a:r>
              <a:rPr lang="en-US" baseline="0" dirty="0" err="1" smtClean="0"/>
              <a:t>mới</a:t>
            </a:r>
            <a:r>
              <a:rPr lang="en-US" baseline="0" dirty="0" smtClean="0"/>
              <a:t> con </a:t>
            </a:r>
            <a:r>
              <a:rPr lang="en-US" baseline="0" dirty="0" err="1" smtClean="0"/>
              <a:t>trỏ</a:t>
            </a:r>
            <a:r>
              <a:rPr lang="en-US" baseline="0" dirty="0" smtClean="0"/>
              <a:t> </a:t>
            </a:r>
            <a:r>
              <a:rPr lang="en-US" baseline="0" dirty="0" err="1" smtClean="0"/>
              <a:t>cho</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tiếp</a:t>
            </a:r>
            <a:r>
              <a:rPr lang="en-US" baseline="0" dirty="0" smtClean="0"/>
              <a:t> </a:t>
            </a:r>
            <a:r>
              <a:rPr lang="en-US" baseline="0" dirty="0" err="1" smtClean="0"/>
              <a:t>theo</a:t>
            </a:r>
            <a:endParaRPr lang="en-US" baseline="0" dirty="0" smtClean="0"/>
          </a:p>
          <a:p>
            <a:pPr>
              <a:buFontTx/>
              <a:buChar char="-"/>
            </a:pP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được</a:t>
            </a:r>
            <a:r>
              <a:rPr lang="en-US" baseline="0" dirty="0" smtClean="0"/>
              <a:t> </a:t>
            </a:r>
            <a:r>
              <a:rPr lang="en-US" baseline="0" dirty="0" err="1" smtClean="0"/>
              <a:t>thêm</a:t>
            </a:r>
            <a:r>
              <a:rPr lang="en-US" baseline="0" dirty="0" smtClean="0"/>
              <a:t> </a:t>
            </a:r>
            <a:r>
              <a:rPr lang="en-US" baseline="0" dirty="0" err="1" smtClean="0"/>
              <a:t>mới</a:t>
            </a:r>
            <a:r>
              <a:rPr lang="en-US" baseline="0" dirty="0" smtClean="0"/>
              <a:t> </a:t>
            </a:r>
            <a:r>
              <a:rPr lang="en-US" baseline="0" dirty="0" err="1" smtClean="0"/>
              <a:t>vào</a:t>
            </a:r>
            <a:r>
              <a:rPr lang="en-US" baseline="0" dirty="0" smtClean="0"/>
              <a:t> list </a:t>
            </a:r>
            <a:r>
              <a:rPr lang="en-US" baseline="0" dirty="0" err="1" smtClean="0"/>
              <a:t>chỉ</a:t>
            </a:r>
            <a:r>
              <a:rPr lang="en-US" baseline="0" dirty="0" smtClean="0"/>
              <a:t> </a:t>
            </a:r>
            <a:r>
              <a:rPr lang="en-US" baseline="0" dirty="0" err="1" smtClean="0"/>
              <a:t>giới</a:t>
            </a:r>
            <a:r>
              <a:rPr lang="en-US" baseline="0" dirty="0" smtClean="0"/>
              <a:t> </a:t>
            </a:r>
            <a:r>
              <a:rPr lang="en-US" baseline="0" dirty="0" err="1" smtClean="0"/>
              <a:t>hạn</a:t>
            </a:r>
            <a:r>
              <a:rPr lang="en-US" baseline="0" dirty="0" smtClean="0"/>
              <a:t> </a:t>
            </a:r>
            <a:r>
              <a:rPr lang="en-US" baseline="0" dirty="0" err="1" smtClean="0"/>
              <a:t>bởi</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a:t>
            </a:r>
            <a:r>
              <a:rPr lang="en-US" baseline="0" dirty="0" err="1" smtClean="0"/>
              <a:t>trống</a:t>
            </a:r>
            <a:r>
              <a:rPr lang="en-US" baseline="0" dirty="0" smtClean="0"/>
              <a:t> </a:t>
            </a:r>
            <a:r>
              <a:rPr lang="en-US" baseline="0" dirty="0" err="1" smtClean="0"/>
              <a:t>trên</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a:t>
            </a:r>
          </a:p>
          <a:p>
            <a:pPr>
              <a:buFontTx/>
              <a:buNone/>
            </a:pPr>
            <a:r>
              <a:rPr lang="en-US" baseline="0" dirty="0" err="1" smtClean="0"/>
              <a:t>Bộ</a:t>
            </a:r>
            <a:r>
              <a:rPr lang="en-US" baseline="0" dirty="0" smtClean="0"/>
              <a:t> </a:t>
            </a:r>
            <a:r>
              <a:rPr lang="en-US" baseline="0" dirty="0" err="1" smtClean="0"/>
              <a:t>chứa</a:t>
            </a:r>
            <a:r>
              <a:rPr lang="en-US" baseline="0" dirty="0" smtClean="0"/>
              <a:t> linked list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là</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những</a:t>
            </a:r>
            <a:r>
              <a:rPr lang="en-US" baseline="0" dirty="0" smtClean="0"/>
              <a:t> nodes </a:t>
            </a:r>
            <a:r>
              <a:rPr lang="en-US" baseline="0" dirty="0" err="1" smtClean="0"/>
              <a:t>được</a:t>
            </a:r>
            <a:r>
              <a:rPr lang="en-US" baseline="0" dirty="0" smtClean="0"/>
              <a:t> </a:t>
            </a:r>
            <a:r>
              <a:rPr lang="en-US" baseline="0" dirty="0" err="1" smtClean="0"/>
              <a:t>liên</a:t>
            </a:r>
            <a:r>
              <a:rPr lang="en-US" baseline="0" dirty="0" smtClean="0"/>
              <a:t> </a:t>
            </a:r>
            <a:r>
              <a:rPr lang="en-US" baseline="0" dirty="0" err="1" smtClean="0"/>
              <a:t>kết</a:t>
            </a:r>
            <a:r>
              <a:rPr lang="en-US" baseline="0" dirty="0" smtClean="0"/>
              <a:t> </a:t>
            </a:r>
            <a:r>
              <a:rPr lang="en-US" baseline="0" dirty="0" err="1" smtClean="0"/>
              <a:t>với</a:t>
            </a:r>
            <a:r>
              <a:rPr lang="en-US" baseline="0" dirty="0" smtClean="0"/>
              <a:t> </a:t>
            </a:r>
            <a:r>
              <a:rPr lang="en-US" baseline="0" dirty="0" err="1" smtClean="0"/>
              <a:t>nhau</a:t>
            </a:r>
            <a:r>
              <a:rPr lang="en-US" baseline="0" dirty="0" smtClean="0"/>
              <a:t>. </a:t>
            </a:r>
            <a:r>
              <a:rPr lang="en-US" baseline="0" dirty="0" err="1" smtClean="0"/>
              <a:t>mỗi</a:t>
            </a:r>
            <a:r>
              <a:rPr lang="en-US" baseline="0" dirty="0" smtClean="0"/>
              <a:t> </a:t>
            </a:r>
            <a:r>
              <a:rPr lang="en-US" baseline="0" dirty="0" err="1" smtClean="0"/>
              <a:t>một</a:t>
            </a:r>
            <a:r>
              <a:rPr lang="en-US" baseline="0" dirty="0" smtClean="0"/>
              <a:t> node </a:t>
            </a:r>
            <a:r>
              <a:rPr lang="en-US" baseline="0" dirty="0" err="1" smtClean="0"/>
              <a:t>của</a:t>
            </a:r>
            <a:r>
              <a:rPr lang="en-US" baseline="0" dirty="0" smtClean="0"/>
              <a:t> list </a:t>
            </a:r>
            <a:r>
              <a:rPr lang="en-US" baseline="0" dirty="0" err="1" smtClean="0"/>
              <a:t>chứa</a:t>
            </a:r>
            <a:r>
              <a:rPr lang="en-US" baseline="0" dirty="0" smtClean="0"/>
              <a:t> </a:t>
            </a:r>
            <a:r>
              <a:rPr lang="en-US" baseline="0" dirty="0" err="1" smtClean="0"/>
              <a:t>những</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a:t>
            </a:r>
          </a:p>
          <a:p>
            <a:pPr>
              <a:buFontTx/>
              <a:buChar char="-"/>
            </a:pP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data item</a:t>
            </a:r>
          </a:p>
          <a:p>
            <a:pPr>
              <a:buFontTx/>
              <a:buChar char="-"/>
            </a:pPr>
            <a:r>
              <a:rPr lang="en-US" baseline="0" dirty="0" smtClean="0"/>
              <a:t>Con </a:t>
            </a:r>
            <a:r>
              <a:rPr lang="en-US" baseline="0" dirty="0" err="1" smtClean="0"/>
              <a:t>trỏ</a:t>
            </a:r>
            <a:r>
              <a:rPr lang="en-US" baseline="0" dirty="0" smtClean="0"/>
              <a:t> </a:t>
            </a:r>
            <a:r>
              <a:rPr lang="en-US" baseline="0" dirty="0" err="1" smtClean="0"/>
              <a:t>trỏ</a:t>
            </a:r>
            <a:r>
              <a:rPr lang="en-US" baseline="0" dirty="0" smtClean="0"/>
              <a:t> </a:t>
            </a:r>
            <a:r>
              <a:rPr lang="en-US" baseline="0" dirty="0" err="1" smtClean="0"/>
              <a:t>đến</a:t>
            </a:r>
            <a:r>
              <a:rPr lang="en-US" baseline="0" dirty="0" smtClean="0"/>
              <a:t> node </a:t>
            </a:r>
            <a:r>
              <a:rPr lang="en-US" baseline="0" dirty="0" err="1" smtClean="0"/>
              <a:t>tiếp</a:t>
            </a:r>
            <a:r>
              <a:rPr lang="en-US" baseline="0" dirty="0" smtClean="0"/>
              <a:t> </a:t>
            </a:r>
            <a:r>
              <a:rPr lang="en-US" baseline="0" dirty="0" err="1" smtClean="0"/>
              <a:t>theo</a:t>
            </a:r>
            <a:endParaRPr lang="en-US" baseline="0" dirty="0" smtClean="0"/>
          </a:p>
          <a:p>
            <a:pPr>
              <a:buFontTx/>
              <a:buChar char="-"/>
            </a:pPr>
            <a:r>
              <a:rPr lang="en-US" baseline="0" dirty="0" smtClean="0"/>
              <a:t>Node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trong</a:t>
            </a:r>
            <a:r>
              <a:rPr lang="en-US" baseline="0" dirty="0" smtClean="0"/>
              <a:t> linked list </a:t>
            </a:r>
            <a:r>
              <a:rPr lang="en-US" baseline="0" dirty="0" err="1" smtClean="0"/>
              <a:t>chứa</a:t>
            </a:r>
            <a:r>
              <a:rPr lang="en-US" baseline="0" dirty="0" smtClean="0"/>
              <a:t> </a:t>
            </a:r>
            <a:r>
              <a:rPr lang="en-US" baseline="0" dirty="0" err="1" smtClean="0"/>
              <a:t>một</a:t>
            </a:r>
            <a:r>
              <a:rPr lang="en-US" baseline="0" dirty="0" smtClean="0"/>
              <a:t> con </a:t>
            </a:r>
            <a:r>
              <a:rPr lang="en-US" baseline="0" dirty="0" err="1" smtClean="0"/>
              <a:t>trỏ</a:t>
            </a:r>
            <a:r>
              <a:rPr lang="en-US" baseline="0" dirty="0" smtClean="0"/>
              <a:t> NULL </a:t>
            </a:r>
            <a:r>
              <a:rPr lang="en-US" baseline="0" dirty="0" err="1" smtClean="0"/>
              <a:t>để</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của</a:t>
            </a:r>
            <a:r>
              <a:rPr lang="en-US" baseline="0" dirty="0" smtClean="0"/>
              <a:t> list.</a:t>
            </a:r>
          </a:p>
          <a:p>
            <a:pPr>
              <a:buFontTx/>
              <a:buNone/>
            </a:pPr>
            <a:endParaRPr lang="en-US" baseline="0" dirty="0" smtClean="0"/>
          </a:p>
          <a:p>
            <a:pPr>
              <a:buFontTx/>
              <a:buChar char="-"/>
            </a:pPr>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Bộ</a:t>
            </a:r>
            <a:r>
              <a:rPr lang="en-US" dirty="0" smtClean="0"/>
              <a:t> </a:t>
            </a:r>
            <a:r>
              <a:rPr lang="en-US" dirty="0" err="1" smtClean="0"/>
              <a:t>chứa</a:t>
            </a:r>
            <a:r>
              <a:rPr lang="en-US" baseline="0" dirty="0" smtClean="0"/>
              <a:t> linked list </a:t>
            </a:r>
            <a:r>
              <a:rPr lang="en-US" baseline="0" dirty="0" err="1" smtClean="0"/>
              <a:t>là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có</a:t>
            </a:r>
            <a:r>
              <a:rPr lang="en-US" baseline="0" dirty="0" smtClean="0"/>
              <a:t> con </a:t>
            </a:r>
            <a:r>
              <a:rPr lang="en-US" baseline="0" dirty="0" err="1" smtClean="0"/>
              <a:t>trỏ</a:t>
            </a:r>
            <a:r>
              <a:rPr lang="en-US" baseline="0" dirty="0" smtClean="0"/>
              <a:t> </a:t>
            </a:r>
            <a:r>
              <a:rPr lang="en-US" baseline="0" dirty="0" err="1" smtClean="0"/>
              <a:t>trỏ</a:t>
            </a:r>
            <a:r>
              <a:rPr lang="en-US" baseline="0" dirty="0" smtClean="0"/>
              <a:t> </a:t>
            </a:r>
            <a:r>
              <a:rPr lang="en-US" baseline="0" dirty="0" err="1" smtClean="0"/>
              <a:t>tới</a:t>
            </a:r>
            <a:r>
              <a:rPr lang="en-US" baseline="0" dirty="0" smtClean="0"/>
              <a:t> </a:t>
            </a:r>
            <a:r>
              <a:rPr lang="en-US" baseline="0" dirty="0" err="1" smtClean="0"/>
              <a:t>phần</a:t>
            </a:r>
            <a:r>
              <a:rPr lang="en-US" baseline="0" dirty="0" smtClean="0"/>
              <a:t> Head </a:t>
            </a:r>
            <a:r>
              <a:rPr lang="en-US" baseline="0" dirty="0" err="1" smtClean="0"/>
              <a:t>của</a:t>
            </a:r>
            <a:r>
              <a:rPr lang="en-US" baseline="0" dirty="0" smtClean="0"/>
              <a:t> </a:t>
            </a:r>
            <a:r>
              <a:rPr lang="en-US" baseline="0" dirty="0" err="1" smtClean="0"/>
              <a:t>nó</a:t>
            </a:r>
            <a:r>
              <a:rPr lang="en-US" baseline="0" dirty="0" smtClean="0"/>
              <a:t>, ban </a:t>
            </a:r>
            <a:r>
              <a:rPr lang="en-US" baseline="0" dirty="0" err="1" smtClean="0"/>
              <a:t>đầu</a:t>
            </a:r>
            <a:r>
              <a:rPr lang="en-US" baseline="0" dirty="0" smtClean="0"/>
              <a:t> </a:t>
            </a:r>
            <a:r>
              <a:rPr lang="en-US" baseline="0" dirty="0" err="1" smtClean="0"/>
              <a:t>được</a:t>
            </a:r>
            <a:r>
              <a:rPr lang="en-US" baseline="0" dirty="0" smtClean="0"/>
              <a:t> </a:t>
            </a:r>
            <a:r>
              <a:rPr lang="en-US" baseline="0" dirty="0" err="1" smtClean="0"/>
              <a:t>khởi</a:t>
            </a:r>
            <a:r>
              <a:rPr lang="en-US" baseline="0" dirty="0" smtClean="0"/>
              <a:t> </a:t>
            </a:r>
            <a:r>
              <a:rPr lang="en-US" baseline="0" dirty="0" err="1" smtClean="0"/>
              <a:t>tạo</a:t>
            </a:r>
            <a:r>
              <a:rPr lang="en-US" baseline="0" dirty="0" smtClean="0"/>
              <a:t> </a:t>
            </a:r>
            <a:r>
              <a:rPr lang="en-US" baseline="0" dirty="0" err="1" smtClean="0"/>
              <a:t>là</a:t>
            </a:r>
            <a:r>
              <a:rPr lang="en-US" baseline="0" dirty="0" smtClean="0"/>
              <a:t> NULL.</a:t>
            </a:r>
          </a:p>
          <a:p>
            <a:r>
              <a:rPr lang="en-US" baseline="0" dirty="0" err="1" smtClean="0"/>
              <a:t>Khi</a:t>
            </a:r>
            <a:r>
              <a:rPr lang="en-US" baseline="0" dirty="0" smtClean="0"/>
              <a:t> </a:t>
            </a:r>
            <a:r>
              <a:rPr lang="en-US" baseline="0" dirty="0" err="1" smtClean="0"/>
              <a:t>thêm</a:t>
            </a:r>
            <a:r>
              <a:rPr lang="en-US" baseline="0" dirty="0" smtClean="0"/>
              <a:t> </a:t>
            </a:r>
            <a:r>
              <a:rPr lang="en-US" baseline="0" dirty="0" err="1" smtClean="0"/>
              <a:t>một</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mới</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linked list </a:t>
            </a:r>
            <a:r>
              <a:rPr lang="en-US" baseline="0" dirty="0" err="1" smtClean="0"/>
              <a:t>sẽ</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những</a:t>
            </a:r>
            <a:r>
              <a:rPr lang="en-US" baseline="0" dirty="0" smtClean="0"/>
              <a:t> </a:t>
            </a:r>
            <a:r>
              <a:rPr lang="en-US" baseline="0" dirty="0" err="1" smtClean="0"/>
              <a:t>bước</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a:t>
            </a:r>
          </a:p>
          <a:p>
            <a:pPr>
              <a:buFontTx/>
              <a:buChar char="-"/>
            </a:pPr>
            <a:r>
              <a:rPr lang="en-US" baseline="0" dirty="0" err="1" smtClean="0"/>
              <a:t>Cấp</a:t>
            </a:r>
            <a:r>
              <a:rPr lang="en-US" baseline="0" dirty="0" smtClean="0"/>
              <a:t> </a:t>
            </a:r>
            <a:r>
              <a:rPr lang="en-US" baseline="0" dirty="0" err="1" smtClean="0"/>
              <a:t>phát</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a:t>
            </a:r>
            <a:r>
              <a:rPr lang="en-US" baseline="0" dirty="0" err="1" smtClean="0"/>
              <a:t>cho</a:t>
            </a:r>
            <a:r>
              <a:rPr lang="en-US" baseline="0" dirty="0" smtClean="0"/>
              <a:t> node</a:t>
            </a:r>
          </a:p>
          <a:p>
            <a:pPr>
              <a:buFontTx/>
              <a:buChar char="-"/>
            </a:pPr>
            <a:r>
              <a:rPr lang="en-US" baseline="0" dirty="0" err="1" smtClean="0"/>
              <a:t>Đặt</a:t>
            </a:r>
            <a:r>
              <a:rPr lang="en-US" baseline="0" dirty="0" smtClean="0"/>
              <a:t> con </a:t>
            </a:r>
            <a:r>
              <a:rPr lang="en-US" baseline="0" dirty="0" err="1" smtClean="0"/>
              <a:t>trỏ</a:t>
            </a:r>
            <a:r>
              <a:rPr lang="en-US" baseline="0" dirty="0" smtClean="0"/>
              <a:t> </a:t>
            </a:r>
            <a:r>
              <a:rPr lang="en-US" baseline="0" dirty="0" err="1" smtClean="0"/>
              <a:t>trỏ</a:t>
            </a:r>
            <a:r>
              <a:rPr lang="en-US" baseline="0" dirty="0" smtClean="0"/>
              <a:t> </a:t>
            </a:r>
            <a:r>
              <a:rPr lang="en-US" baseline="0" dirty="0" err="1" smtClean="0"/>
              <a:t>tới</a:t>
            </a:r>
            <a:r>
              <a:rPr lang="en-US" baseline="0" dirty="0" smtClean="0"/>
              <a:t> </a:t>
            </a:r>
            <a:r>
              <a:rPr lang="en-US" baseline="0" dirty="0" err="1" smtClean="0"/>
              <a:t>đối</a:t>
            </a:r>
            <a:r>
              <a:rPr lang="en-US" baseline="0" dirty="0" smtClean="0"/>
              <a:t> </a:t>
            </a:r>
            <a:r>
              <a:rPr lang="en-US" baseline="0" dirty="0" err="1" smtClean="0"/>
              <a:t>tượng</a:t>
            </a:r>
            <a:endParaRPr lang="en-US" baseline="0" dirty="0" smtClean="0"/>
          </a:p>
          <a:p>
            <a:pPr>
              <a:buFontTx/>
              <a:buChar char="-"/>
            </a:pPr>
            <a:r>
              <a:rPr lang="en-US" baseline="0" dirty="0" err="1" smtClean="0"/>
              <a:t>Đặt</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Next </a:t>
            </a:r>
            <a:r>
              <a:rPr lang="en-US" baseline="0" dirty="0" err="1" smtClean="0"/>
              <a:t>bằng</a:t>
            </a:r>
            <a:r>
              <a:rPr lang="en-US" baseline="0" dirty="0" smtClean="0"/>
              <a:t> NULL</a:t>
            </a:r>
          </a:p>
          <a:p>
            <a:pPr>
              <a:buFontTx/>
              <a:buChar char="-"/>
            </a:pPr>
            <a:r>
              <a:rPr lang="en-US" baseline="0" dirty="0" err="1" smtClean="0"/>
              <a:t>Đặt</a:t>
            </a:r>
            <a:r>
              <a:rPr lang="en-US" baseline="0" dirty="0" smtClean="0"/>
              <a:t> Head </a:t>
            </a:r>
            <a:r>
              <a:rPr lang="en-US" baseline="0" dirty="0" err="1" smtClean="0"/>
              <a:t>trỏ</a:t>
            </a:r>
            <a:r>
              <a:rPr lang="en-US" baseline="0" dirty="0" smtClean="0"/>
              <a:t> </a:t>
            </a:r>
            <a:r>
              <a:rPr lang="en-US" baseline="0" dirty="0" err="1" smtClean="0"/>
              <a:t>đến</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node </a:t>
            </a:r>
            <a:r>
              <a:rPr lang="en-US" baseline="0" dirty="0" err="1" smtClean="0"/>
              <a:t>mới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Sau</a:t>
            </a:r>
            <a:r>
              <a:rPr lang="en-US" dirty="0" smtClean="0"/>
              <a:t> </a:t>
            </a:r>
            <a:r>
              <a:rPr lang="en-US" dirty="0" err="1" smtClean="0"/>
              <a:t>khi</a:t>
            </a:r>
            <a:r>
              <a:rPr lang="en-US" dirty="0" smtClean="0"/>
              <a:t> </a:t>
            </a:r>
            <a:r>
              <a:rPr lang="en-US" dirty="0" err="1" smtClean="0"/>
              <a:t>thêm</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node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nếu</a:t>
            </a:r>
            <a:r>
              <a:rPr lang="en-US" baseline="0" dirty="0" smtClean="0"/>
              <a:t> </a:t>
            </a:r>
            <a:r>
              <a:rPr lang="en-US" baseline="0" dirty="0" err="1" smtClean="0"/>
              <a:t>những</a:t>
            </a:r>
            <a:r>
              <a:rPr lang="en-US" baseline="0" dirty="0" smtClean="0"/>
              <a:t> node </a:t>
            </a:r>
            <a:r>
              <a:rPr lang="en-US" baseline="0" dirty="0" err="1" smtClean="0"/>
              <a:t>được</a:t>
            </a:r>
            <a:r>
              <a:rPr lang="en-US" baseline="0" dirty="0" smtClean="0"/>
              <a:t> </a:t>
            </a:r>
            <a:r>
              <a:rPr lang="en-US" baseline="0" dirty="0" err="1" smtClean="0"/>
              <a:t>thêm</a:t>
            </a:r>
            <a:r>
              <a:rPr lang="en-US" baseline="0" dirty="0" smtClean="0"/>
              <a:t>, linked list </a:t>
            </a:r>
            <a:r>
              <a:rPr lang="en-US" baseline="0" dirty="0" err="1" smtClean="0"/>
              <a:t>sẽ</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bước</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a:t>
            </a:r>
          </a:p>
          <a:p>
            <a:pPr>
              <a:buFontTx/>
              <a:buChar char="-"/>
            </a:pPr>
            <a:r>
              <a:rPr lang="en-US" baseline="0" dirty="0" err="1" smtClean="0"/>
              <a:t>Cấp</a:t>
            </a:r>
            <a:r>
              <a:rPr lang="en-US" baseline="0" dirty="0" smtClean="0"/>
              <a:t> </a:t>
            </a:r>
            <a:r>
              <a:rPr lang="en-US" baseline="0" dirty="0" err="1" smtClean="0"/>
              <a:t>phát</a:t>
            </a:r>
            <a:r>
              <a:rPr lang="en-US" baseline="0" dirty="0" smtClean="0"/>
              <a:t> </a:t>
            </a:r>
            <a:r>
              <a:rPr lang="en-US" baseline="0" dirty="0" err="1" smtClean="0"/>
              <a:t>vùng</a:t>
            </a:r>
            <a:r>
              <a:rPr lang="en-US" baseline="0" dirty="0" smtClean="0"/>
              <a:t> </a:t>
            </a:r>
            <a:r>
              <a:rPr lang="en-US" baseline="0" dirty="0" err="1" smtClean="0"/>
              <a:t>nhớ</a:t>
            </a:r>
            <a:r>
              <a:rPr lang="en-US" baseline="0" dirty="0" smtClean="0"/>
              <a:t> </a:t>
            </a:r>
            <a:r>
              <a:rPr lang="en-US" baseline="0" dirty="0" err="1" smtClean="0"/>
              <a:t>cho</a:t>
            </a:r>
            <a:r>
              <a:rPr lang="en-US" baseline="0" dirty="0" smtClean="0"/>
              <a:t> node</a:t>
            </a:r>
          </a:p>
          <a:p>
            <a:pPr>
              <a:buFontTx/>
              <a:buChar char="-"/>
            </a:pPr>
            <a:r>
              <a:rPr lang="en-US" baseline="0" dirty="0" err="1" smtClean="0"/>
              <a:t>Đặt</a:t>
            </a:r>
            <a:r>
              <a:rPr lang="en-US" baseline="0" dirty="0" smtClean="0"/>
              <a:t> con </a:t>
            </a:r>
            <a:r>
              <a:rPr lang="en-US" baseline="0" dirty="0" err="1" smtClean="0"/>
              <a:t>trỏ</a:t>
            </a:r>
            <a:r>
              <a:rPr lang="en-US" baseline="0" dirty="0" smtClean="0"/>
              <a:t> </a:t>
            </a:r>
            <a:r>
              <a:rPr lang="en-US" baseline="0" dirty="0" err="1" smtClean="0"/>
              <a:t>trỏ</a:t>
            </a:r>
            <a:r>
              <a:rPr lang="en-US" baseline="0" dirty="0" smtClean="0"/>
              <a:t> </a:t>
            </a:r>
            <a:r>
              <a:rPr lang="en-US" baseline="0" dirty="0" err="1" smtClean="0"/>
              <a:t>đến</a:t>
            </a:r>
            <a:r>
              <a:rPr lang="en-US" baseline="0" dirty="0" smtClean="0"/>
              <a:t> </a:t>
            </a:r>
            <a:r>
              <a:rPr lang="en-US" baseline="0" dirty="0" err="1" smtClean="0"/>
              <a:t>đối</a:t>
            </a:r>
            <a:r>
              <a:rPr lang="en-US" baseline="0" dirty="0" smtClean="0"/>
              <a:t> </a:t>
            </a:r>
            <a:r>
              <a:rPr lang="en-US" baseline="0" dirty="0" err="1" smtClean="0"/>
              <a:t>tượng</a:t>
            </a:r>
            <a:endParaRPr lang="en-US" baseline="0" dirty="0" smtClean="0"/>
          </a:p>
          <a:p>
            <a:pPr>
              <a:buFontTx/>
              <a:buChar char="-"/>
            </a:pPr>
            <a:r>
              <a:rPr lang="en-US" baseline="0" dirty="0" err="1" smtClean="0"/>
              <a:t>Đặt</a:t>
            </a:r>
            <a:r>
              <a:rPr lang="en-US" baseline="0" dirty="0" smtClean="0"/>
              <a:t> Next </a:t>
            </a:r>
            <a:r>
              <a:rPr lang="en-US" baseline="0" dirty="0" err="1" smtClean="0"/>
              <a:t>trỏ</a:t>
            </a:r>
            <a:r>
              <a:rPr lang="en-US" baseline="0" dirty="0" smtClean="0"/>
              <a:t> </a:t>
            </a:r>
            <a:r>
              <a:rPr lang="en-US" baseline="0" dirty="0" err="1" smtClean="0"/>
              <a:t>tới</a:t>
            </a:r>
            <a:r>
              <a:rPr lang="en-US" baseline="0" dirty="0" smtClean="0"/>
              <a:t> Head </a:t>
            </a:r>
            <a:r>
              <a:rPr lang="en-US" baseline="0" dirty="0" err="1" smtClean="0"/>
              <a:t>hiện</a:t>
            </a:r>
            <a:r>
              <a:rPr lang="en-US" baseline="0" dirty="0" smtClean="0"/>
              <a:t> </a:t>
            </a:r>
            <a:r>
              <a:rPr lang="en-US" baseline="0" dirty="0" err="1" smtClean="0"/>
              <a:t>tại</a:t>
            </a:r>
            <a:endParaRPr lang="en-US" baseline="0" dirty="0" smtClean="0"/>
          </a:p>
          <a:p>
            <a:pPr>
              <a:buFontTx/>
              <a:buChar char="-"/>
            </a:pPr>
            <a:r>
              <a:rPr lang="en-US" baseline="0" dirty="0" err="1" smtClean="0"/>
              <a:t>Đặt</a:t>
            </a:r>
            <a:r>
              <a:rPr lang="en-US" baseline="0" dirty="0" smtClean="0"/>
              <a:t> Head </a:t>
            </a:r>
            <a:r>
              <a:rPr lang="en-US" baseline="0" dirty="0" err="1" smtClean="0"/>
              <a:t>trỏ</a:t>
            </a:r>
            <a:r>
              <a:rPr lang="en-US" baseline="0" dirty="0" smtClean="0"/>
              <a:t> </a:t>
            </a:r>
            <a:r>
              <a:rPr lang="en-US" baseline="0" dirty="0" err="1" smtClean="0"/>
              <a:t>tới</a:t>
            </a:r>
            <a:r>
              <a:rPr lang="en-US" baseline="0" dirty="0" smtClean="0"/>
              <a:t> node </a:t>
            </a:r>
            <a:r>
              <a:rPr lang="en-US" baseline="0" dirty="0" err="1" smtClean="0"/>
              <a:t>mới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Đây</a:t>
            </a:r>
            <a:r>
              <a:rPr lang="en-US" baseline="0" dirty="0" smtClean="0"/>
              <a:t> </a:t>
            </a:r>
            <a:r>
              <a:rPr lang="en-US" baseline="0" dirty="0" err="1" smtClean="0"/>
              <a:t>là</a:t>
            </a:r>
            <a:r>
              <a:rPr lang="en-US" baseline="0" dirty="0" smtClean="0"/>
              <a:t> </a:t>
            </a:r>
            <a:r>
              <a:rPr lang="en-US" baseline="0" dirty="0" err="1" smtClean="0"/>
              <a:t>đoạn</a:t>
            </a:r>
            <a:r>
              <a:rPr lang="en-US" baseline="0" dirty="0" smtClean="0"/>
              <a:t> code </a:t>
            </a:r>
            <a:r>
              <a:rPr lang="en-US" baseline="0" dirty="0" err="1" smtClean="0"/>
              <a:t>trong</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việc</a:t>
            </a:r>
            <a:r>
              <a:rPr lang="en-US" baseline="0" dirty="0" smtClean="0"/>
              <a:t> </a:t>
            </a:r>
            <a:r>
              <a:rPr lang="en-US" baseline="0" dirty="0" err="1" smtClean="0"/>
              <a:t>thêm</a:t>
            </a:r>
            <a:r>
              <a:rPr lang="en-US" baseline="0" dirty="0" smtClean="0"/>
              <a:t> node </a:t>
            </a:r>
            <a:r>
              <a:rPr lang="en-US" baseline="0" dirty="0" err="1" smtClean="0"/>
              <a:t>mới</a:t>
            </a:r>
            <a:r>
              <a:rPr lang="en-US" baseline="0" dirty="0" smtClean="0"/>
              <a:t> </a:t>
            </a:r>
            <a:r>
              <a:rPr lang="en-US" baseline="0" dirty="0" err="1" smtClean="0"/>
              <a:t>trong</a:t>
            </a:r>
            <a:r>
              <a:rPr lang="en-US" baseline="0" dirty="0" smtClean="0"/>
              <a:t> linked list.</a:t>
            </a:r>
          </a:p>
          <a:p>
            <a:r>
              <a:rPr lang="en-US" baseline="0" dirty="0" smtClean="0"/>
              <a:t>Trong </a:t>
            </a:r>
            <a:r>
              <a:rPr lang="en-US" baseline="0" dirty="0" err="1" smtClean="0"/>
              <a:t>hàm</a:t>
            </a:r>
            <a:r>
              <a:rPr lang="en-US" baseline="0" dirty="0" smtClean="0"/>
              <a:t> </a:t>
            </a:r>
            <a:r>
              <a:rPr lang="en-US" baseline="0" dirty="0" err="1" smtClean="0"/>
              <a:t>AddToCollection</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thấy</a:t>
            </a:r>
            <a:r>
              <a:rPr lang="en-US" baseline="0" dirty="0" smtClean="0"/>
              <a:t> </a:t>
            </a:r>
            <a:r>
              <a:rPr lang="en-US" baseline="0" dirty="0" err="1" smtClean="0"/>
              <a:t>có</a:t>
            </a:r>
            <a:r>
              <a:rPr lang="en-US" baseline="0" dirty="0" smtClean="0"/>
              <a:t> 2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là</a:t>
            </a:r>
            <a:r>
              <a:rPr lang="en-US" baseline="0" dirty="0" smtClean="0"/>
              <a:t> Collection c </a:t>
            </a:r>
            <a:r>
              <a:rPr lang="en-US" baseline="0" dirty="0" err="1" smtClean="0"/>
              <a:t>và</a:t>
            </a:r>
            <a:r>
              <a:rPr lang="en-US" baseline="0" dirty="0" smtClean="0"/>
              <a:t> void * item,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cần</a:t>
            </a:r>
            <a:r>
              <a:rPr lang="en-US" baseline="0" dirty="0" smtClean="0"/>
              <a:t> </a:t>
            </a:r>
            <a:r>
              <a:rPr lang="en-US" baseline="0" dirty="0" err="1" smtClean="0"/>
              <a:t>truyền</a:t>
            </a:r>
            <a:r>
              <a:rPr lang="en-US" baseline="0" dirty="0" smtClean="0"/>
              <a:t> </a:t>
            </a:r>
            <a:r>
              <a:rPr lang="en-US" baseline="0" dirty="0" err="1" smtClean="0"/>
              <a:t>tên</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và</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con </a:t>
            </a:r>
            <a:r>
              <a:rPr lang="en-US" baseline="0" dirty="0" err="1" smtClean="0"/>
              <a:t>trỏ</a:t>
            </a:r>
            <a:r>
              <a:rPr lang="en-US" baseline="0" dirty="0" smtClean="0"/>
              <a:t>, </a:t>
            </a:r>
            <a:r>
              <a:rPr lang="en-US" baseline="0" dirty="0" err="1" smtClean="0"/>
              <a:t>trỏ</a:t>
            </a:r>
            <a:r>
              <a:rPr lang="en-US" baseline="0" dirty="0" smtClean="0"/>
              <a:t> </a:t>
            </a:r>
            <a:r>
              <a:rPr lang="en-US" baseline="0" dirty="0" err="1" smtClean="0"/>
              <a:t>đến</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cần</a:t>
            </a:r>
            <a:r>
              <a:rPr lang="en-US" baseline="0" dirty="0" smtClean="0"/>
              <a:t> </a:t>
            </a:r>
            <a:r>
              <a:rPr lang="en-US" baseline="0" dirty="0" err="1" smtClean="0"/>
              <a:t>thêm</a:t>
            </a:r>
            <a:r>
              <a:rPr lang="en-US" baseline="0" dirty="0" smtClean="0"/>
              <a:t> </a:t>
            </a:r>
            <a:r>
              <a:rPr lang="en-US" baseline="0" dirty="0" err="1" smtClean="0"/>
              <a:t>mới</a:t>
            </a:r>
            <a:r>
              <a:rPr lang="en-US" baseline="0" dirty="0" smtClean="0"/>
              <a:t>.</a:t>
            </a:r>
          </a:p>
          <a:p>
            <a:r>
              <a:rPr lang="en-US" baseline="0" dirty="0" smtClean="0"/>
              <a:t>Con </a:t>
            </a:r>
            <a:r>
              <a:rPr lang="en-US" baseline="0" dirty="0" err="1" smtClean="0"/>
              <a:t>trỏ</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kiểu</a:t>
            </a:r>
            <a:r>
              <a:rPr lang="en-US" baseline="0" dirty="0" smtClean="0"/>
              <a:t> void *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chungn</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linked list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chứa</a:t>
            </a:r>
            <a:r>
              <a:rPr lang="en-US" baseline="0" dirty="0" smtClean="0"/>
              <a:t> </a:t>
            </a:r>
            <a:r>
              <a:rPr lang="en-US" baseline="0" dirty="0" err="1" smtClean="0"/>
              <a:t>được</a:t>
            </a:r>
            <a:r>
              <a:rPr lang="en-US" baseline="0" dirty="0" smtClean="0"/>
              <a:t> </a:t>
            </a:r>
            <a:r>
              <a:rPr lang="en-US" baseline="0" dirty="0" err="1" smtClean="0"/>
              <a:t>mọi</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Đây</a:t>
            </a:r>
            <a:r>
              <a:rPr lang="en-US" baseline="0" dirty="0" smtClean="0"/>
              <a:t> </a:t>
            </a:r>
            <a:r>
              <a:rPr lang="en-US" baseline="0" dirty="0" err="1" smtClean="0"/>
              <a:t>là</a:t>
            </a:r>
            <a:r>
              <a:rPr lang="en-US" baseline="0" dirty="0" smtClean="0"/>
              <a:t> </a:t>
            </a:r>
            <a:r>
              <a:rPr lang="en-US" baseline="0" dirty="0" err="1" smtClean="0"/>
              <a:t>hàm</a:t>
            </a:r>
            <a:r>
              <a:rPr lang="en-US" baseline="0" dirty="0" smtClean="0"/>
              <a:t> Find, </a:t>
            </a:r>
            <a:r>
              <a:rPr lang="en-US" baseline="0" dirty="0" err="1" smtClean="0"/>
              <a:t>tìm</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nằm</a:t>
            </a:r>
            <a:r>
              <a:rPr lang="en-US" baseline="0" dirty="0" smtClean="0"/>
              <a:t> </a:t>
            </a:r>
            <a:r>
              <a:rPr lang="en-US" baseline="0" dirty="0" err="1" smtClean="0"/>
              <a:t>trong</a:t>
            </a:r>
            <a:r>
              <a:rPr lang="en-US" baseline="0" dirty="0" smtClean="0"/>
              <a:t> linked list,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quan</a:t>
            </a:r>
            <a:r>
              <a:rPr lang="en-US" baseline="0" dirty="0" smtClean="0"/>
              <a:t> </a:t>
            </a:r>
            <a:r>
              <a:rPr lang="en-US" baseline="0" dirty="0" err="1" smtClean="0"/>
              <a:t>sát</a:t>
            </a:r>
            <a:r>
              <a:rPr lang="en-US" baseline="0" dirty="0" smtClean="0"/>
              <a:t> </a:t>
            </a:r>
            <a:r>
              <a:rPr lang="en-US" baseline="0" dirty="0" err="1" smtClean="0"/>
              <a:t>thấy</a:t>
            </a:r>
            <a:r>
              <a:rPr lang="en-US" baseline="0" dirty="0" smtClean="0"/>
              <a:t> </a:t>
            </a:r>
            <a:r>
              <a:rPr lang="en-US" baseline="0" dirty="0" err="1" smtClean="0"/>
              <a:t>vòng</a:t>
            </a:r>
            <a:r>
              <a:rPr lang="en-US" baseline="0" dirty="0" smtClean="0"/>
              <a:t> </a:t>
            </a:r>
            <a:r>
              <a:rPr lang="en-US" baseline="0" dirty="0" err="1" smtClean="0"/>
              <a:t>lặp</a:t>
            </a:r>
            <a:r>
              <a:rPr lang="en-US" baseline="0" dirty="0" smtClean="0"/>
              <a:t> while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bằng</a:t>
            </a:r>
            <a:r>
              <a:rPr lang="en-US" baseline="0" dirty="0" smtClean="0"/>
              <a:t> </a:t>
            </a:r>
            <a:r>
              <a:rPr lang="en-US" baseline="0" dirty="0" err="1" smtClean="0"/>
              <a:t>cách</a:t>
            </a:r>
            <a:r>
              <a:rPr lang="en-US" baseline="0" dirty="0" smtClean="0"/>
              <a:t> so </a:t>
            </a:r>
            <a:r>
              <a:rPr lang="en-US" baseline="0" dirty="0" err="1" smtClean="0"/>
              <a:t>sánh</a:t>
            </a:r>
            <a:r>
              <a:rPr lang="en-US" baseline="0" dirty="0" smtClean="0"/>
              <a:t> key,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a:t>
            </a:r>
            <a:r>
              <a:rPr lang="en-US" baseline="0" dirty="0" err="1" smtClean="0"/>
              <a:t>chuyển</a:t>
            </a:r>
            <a:r>
              <a:rPr lang="en-US" baseline="0" dirty="0" smtClean="0"/>
              <a:t> </a:t>
            </a:r>
            <a:r>
              <a:rPr lang="en-US" baseline="0" dirty="0" err="1" smtClean="0"/>
              <a:t>đến</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nếu</a:t>
            </a:r>
            <a:r>
              <a:rPr lang="en-US" baseline="0" dirty="0" smtClean="0"/>
              <a:t> </a:t>
            </a:r>
            <a:r>
              <a:rPr lang="en-US" baseline="0" dirty="0" err="1" smtClean="0"/>
              <a:t>chưa</a:t>
            </a:r>
            <a:r>
              <a:rPr lang="en-US" baseline="0" dirty="0" smtClean="0"/>
              <a:t> </a:t>
            </a:r>
            <a:r>
              <a:rPr lang="en-US" baseline="0" dirty="0" err="1" smtClean="0"/>
              <a:t>tìm</a:t>
            </a:r>
            <a:r>
              <a:rPr lang="en-US" baseline="0" dirty="0" smtClean="0"/>
              <a:t> </a:t>
            </a:r>
            <a:r>
              <a:rPr lang="en-US" baseline="0" dirty="0" err="1" smtClean="0"/>
              <a:t>thấy</a:t>
            </a:r>
            <a:r>
              <a:rPr lang="en-US" baseline="0" dirty="0" smtClean="0"/>
              <a:t>, </a:t>
            </a:r>
            <a:r>
              <a:rPr lang="en-US" baseline="0" dirty="0" err="1" smtClean="0"/>
              <a:t>cách</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này</a:t>
            </a:r>
            <a:r>
              <a:rPr lang="en-US" baseline="0" dirty="0" smtClean="0"/>
              <a:t>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cần</a:t>
            </a:r>
            <a:r>
              <a:rPr lang="en-US" baseline="0" dirty="0" smtClean="0"/>
              <a:t> </a:t>
            </a:r>
            <a:r>
              <a:rPr lang="en-US" baseline="0" dirty="0" err="1" smtClean="0"/>
              <a:t>tìm</a:t>
            </a:r>
            <a:r>
              <a:rPr lang="en-US" baseline="0" dirty="0" smtClean="0"/>
              <a:t> </a:t>
            </a:r>
            <a:r>
              <a:rPr lang="en-US" baseline="0" dirty="0" err="1" smtClean="0"/>
              <a:t>nằm</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trong</a:t>
            </a:r>
            <a:r>
              <a:rPr lang="en-US" baseline="0" dirty="0" smtClean="0"/>
              <a:t> linked list, </a:t>
            </a:r>
            <a:r>
              <a:rPr lang="en-US" baseline="0" dirty="0" err="1" smtClean="0"/>
              <a:t>thì</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tìm</a:t>
            </a:r>
            <a:r>
              <a:rPr lang="en-US" baseline="0" dirty="0" smtClean="0"/>
              <a:t> </a:t>
            </a:r>
            <a:r>
              <a:rPr lang="en-US" baseline="0" dirty="0" err="1" smtClean="0"/>
              <a:t>kiêm</a:t>
            </a:r>
            <a:r>
              <a:rPr lang="en-US" baseline="0" dirty="0" smtClean="0"/>
              <a:t> </a:t>
            </a:r>
            <a:r>
              <a:rPr lang="en-US" baseline="0" dirty="0" err="1" smtClean="0"/>
              <a:t>sẽ</a:t>
            </a:r>
            <a:r>
              <a:rPr lang="en-US" baseline="0" dirty="0" smtClean="0"/>
              <a:t> </a:t>
            </a:r>
            <a:r>
              <a:rPr lang="en-US" baseline="0" dirty="0" err="1" smtClean="0"/>
              <a:t>lâu</a:t>
            </a:r>
            <a:r>
              <a:rPr lang="en-US" baseline="0" dirty="0" smtClean="0"/>
              <a:t>.  </a:t>
            </a:r>
            <a:r>
              <a:rPr lang="en-US" baseline="0" dirty="0" err="1" smtClean="0"/>
              <a:t>Điều</a:t>
            </a:r>
            <a:r>
              <a:rPr lang="en-US" baseline="0" dirty="0" smtClean="0"/>
              <a:t> </a:t>
            </a:r>
            <a:r>
              <a:rPr lang="en-US" baseline="0" dirty="0" err="1" smtClean="0"/>
              <a:t>này</a:t>
            </a:r>
            <a:r>
              <a:rPr lang="en-US" baseline="0" dirty="0" smtClean="0"/>
              <a:t> </a:t>
            </a:r>
            <a:r>
              <a:rPr lang="en-US" baseline="0" dirty="0" err="1" smtClean="0"/>
              <a:t>khác</a:t>
            </a:r>
            <a:r>
              <a:rPr lang="en-US" baseline="0" dirty="0" smtClean="0"/>
              <a:t> </a:t>
            </a:r>
            <a:r>
              <a:rPr lang="en-US" baseline="0" dirty="0" err="1" smtClean="0"/>
              <a:t>với</a:t>
            </a:r>
            <a:r>
              <a:rPr lang="en-US" baseline="0" dirty="0" smtClean="0"/>
              <a:t> </a:t>
            </a:r>
            <a:r>
              <a:rPr lang="en-US" baseline="0" dirty="0" err="1" smtClean="0"/>
              <a:t>khoảng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thêm</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không</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a:t>
            </a:r>
            <a:r>
              <a:rPr lang="en-US" baseline="0" dirty="0" err="1" smtClean="0"/>
              <a:t>số</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đã</a:t>
            </a:r>
            <a:r>
              <a:rPr lang="en-US" baseline="0" dirty="0" smtClean="0"/>
              <a:t> </a:t>
            </a:r>
            <a:r>
              <a:rPr lang="en-US" baseline="0" dirty="0" err="1" smtClean="0"/>
              <a:t>có</a:t>
            </a:r>
            <a:r>
              <a:rPr lang="en-US" baseline="0" dirty="0" smtClean="0"/>
              <a:t> </a:t>
            </a:r>
            <a:r>
              <a:rPr lang="en-US" baseline="0" dirty="0" err="1" smtClean="0"/>
              <a:t>trong</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linked list.</a:t>
            </a:r>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Tiếp</a:t>
            </a:r>
            <a:r>
              <a:rPr lang="en-US" dirty="0" smtClean="0"/>
              <a:t> </a:t>
            </a:r>
            <a:r>
              <a:rPr lang="en-US" dirty="0" err="1" smtClean="0"/>
              <a:t>theo</a:t>
            </a:r>
            <a:r>
              <a:rPr lang="en-US" dirty="0" smtClean="0"/>
              <a:t> </a:t>
            </a:r>
            <a:r>
              <a:rPr lang="en-US" dirty="0" err="1" smtClean="0"/>
              <a:t>là</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xóa</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trong</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linked list.</a:t>
            </a:r>
          </a:p>
          <a:p>
            <a:r>
              <a:rPr lang="en-US" baseline="0" dirty="0" err="1" smtClean="0"/>
              <a:t>Cũng</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hàm</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hàm</a:t>
            </a:r>
            <a:r>
              <a:rPr lang="en-US" baseline="0" dirty="0" smtClean="0"/>
              <a:t> </a:t>
            </a:r>
            <a:r>
              <a:rPr lang="en-US" baseline="0" dirty="0" err="1" smtClean="0"/>
              <a:t>sẽ</a:t>
            </a:r>
            <a:r>
              <a:rPr lang="en-US" baseline="0" dirty="0" smtClean="0"/>
              <a:t> </a:t>
            </a:r>
            <a:r>
              <a:rPr lang="en-US" baseline="0" dirty="0" err="1" smtClean="0"/>
              <a:t>duyệt</a:t>
            </a:r>
            <a:r>
              <a:rPr lang="en-US" baseline="0" dirty="0" smtClean="0"/>
              <a:t> qua </a:t>
            </a:r>
            <a:r>
              <a:rPr lang="en-US" baseline="0" dirty="0" err="1" smtClean="0"/>
              <a:t>các</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bằng</a:t>
            </a:r>
            <a:r>
              <a:rPr lang="en-US" baseline="0" dirty="0" smtClean="0"/>
              <a:t> </a:t>
            </a:r>
            <a:r>
              <a:rPr lang="en-US" baseline="0" dirty="0" err="1" smtClean="0"/>
              <a:t>vòng</a:t>
            </a:r>
            <a:r>
              <a:rPr lang="en-US" baseline="0" dirty="0" smtClean="0"/>
              <a:t> </a:t>
            </a:r>
            <a:r>
              <a:rPr lang="en-US" baseline="0" dirty="0" err="1" smtClean="0"/>
              <a:t>lặp</a:t>
            </a:r>
            <a:r>
              <a:rPr lang="en-US" baseline="0" dirty="0" smtClean="0"/>
              <a:t> while, </a:t>
            </a:r>
            <a:r>
              <a:rPr lang="en-US" baseline="0" dirty="0" err="1" smtClean="0"/>
              <a:t>nếu</a:t>
            </a:r>
            <a:r>
              <a:rPr lang="en-US" baseline="0" dirty="0" smtClean="0"/>
              <a:t> </a:t>
            </a:r>
            <a:r>
              <a:rPr lang="en-US" baseline="0" dirty="0" err="1" smtClean="0"/>
              <a:t>tìm</a:t>
            </a:r>
            <a:r>
              <a:rPr lang="en-US" baseline="0" dirty="0" smtClean="0"/>
              <a:t> </a:t>
            </a:r>
            <a:r>
              <a:rPr lang="en-US" baseline="0" dirty="0" err="1" smtClean="0"/>
              <a:t>thấy</a:t>
            </a:r>
            <a:r>
              <a:rPr lang="en-US" baseline="0" dirty="0" smtClean="0"/>
              <a:t> </a:t>
            </a:r>
            <a:r>
              <a:rPr lang="en-US" baseline="0" dirty="0" err="1" smtClean="0"/>
              <a:t>sẽ</a:t>
            </a:r>
            <a:r>
              <a:rPr lang="en-US" baseline="0" dirty="0" smtClean="0"/>
              <a:t> </a:t>
            </a:r>
            <a:r>
              <a:rPr lang="en-US" baseline="0" dirty="0" err="1" smtClean="0"/>
              <a:t>chuyển</a:t>
            </a:r>
            <a:r>
              <a:rPr lang="en-US" baseline="0" dirty="0" smtClean="0"/>
              <a:t> Next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trỏ</a:t>
            </a:r>
            <a:r>
              <a:rPr lang="en-US" baseline="0" dirty="0" smtClean="0"/>
              <a:t> </a:t>
            </a:r>
            <a:r>
              <a:rPr lang="en-US" baseline="0" dirty="0" err="1" smtClean="0"/>
              <a:t>đến</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đứng</a:t>
            </a:r>
            <a:r>
              <a:rPr lang="en-US" baseline="0" dirty="0" smtClean="0"/>
              <a:t> </a:t>
            </a:r>
            <a:r>
              <a:rPr lang="en-US" baseline="0" dirty="0" err="1" smtClean="0"/>
              <a:t>đằng</a:t>
            </a:r>
            <a:r>
              <a:rPr lang="en-US" baseline="0" dirty="0" smtClean="0"/>
              <a:t> </a:t>
            </a:r>
            <a:r>
              <a:rPr lang="en-US" baseline="0" dirty="0" err="1" smtClean="0"/>
              <a:t>sau</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cần</a:t>
            </a:r>
            <a:r>
              <a:rPr lang="en-US" baseline="0" dirty="0" smtClean="0"/>
              <a:t> </a:t>
            </a:r>
            <a:r>
              <a:rPr lang="en-US" baseline="0" dirty="0" err="1" smtClean="0"/>
              <a:t>xóa</a:t>
            </a:r>
            <a:r>
              <a:rPr lang="en-US" baseline="0" dirty="0" smtClean="0"/>
              <a:t>.</a:t>
            </a:r>
          </a:p>
          <a:p>
            <a:r>
              <a:rPr lang="en-US" baseline="0" dirty="0" smtClean="0"/>
              <a:t>Trong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không</a:t>
            </a:r>
            <a:r>
              <a:rPr lang="en-US" baseline="0" dirty="0" smtClean="0"/>
              <a:t> </a:t>
            </a:r>
            <a:r>
              <a:rPr lang="en-US" baseline="0" dirty="0" err="1" smtClean="0"/>
              <a:t>tìm</a:t>
            </a:r>
            <a:r>
              <a:rPr lang="en-US" baseline="0" dirty="0" smtClean="0"/>
              <a:t> </a:t>
            </a:r>
            <a:r>
              <a:rPr lang="en-US" baseline="0" dirty="0" err="1" smtClean="0"/>
              <a:t>thấy</a:t>
            </a:r>
            <a:r>
              <a:rPr lang="en-US" baseline="0" dirty="0" smtClean="0"/>
              <a:t>, </a:t>
            </a:r>
            <a:r>
              <a:rPr lang="en-US" baseline="0" dirty="0" err="1" smtClean="0"/>
              <a:t>hàm</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NULL</a:t>
            </a:r>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Có</a:t>
            </a:r>
            <a:r>
              <a:rPr lang="en-US" baseline="0" dirty="0" smtClean="0"/>
              <a:t> một số dạng biến thể của linked list, thứ nhất là dạng Last In First Out (LIFO), trong dạng này, các phần tử luôn được thêm vào Head, tức là phần tử nào thêm vào sau cùng, thì có thể lấy ra đầu tiên.</a:t>
            </a:r>
          </a:p>
          <a:p>
            <a:r>
              <a:rPr lang="en-US" baseline="0" dirty="0" smtClean="0"/>
              <a:t>Một dạng khác của linked list là First In First Out (FIFO), trong dạng bộ chứa này, con trỏ trỏ tới phần tử cuối cùng được giữ nguyên. </a:t>
            </a:r>
          </a:p>
        </p:txBody>
      </p:sp>
      <p:sp>
        <p:nvSpPr>
          <p:cNvPr id="4" name="Slide Number Placeholder 3"/>
          <p:cNvSpPr>
            <a:spLocks noGrp="1"/>
          </p:cNvSpPr>
          <p:nvPr>
            <p:ph type="sldNum" sz="quarter" idx="10"/>
          </p:nvPr>
        </p:nvSpPr>
        <p:spPr/>
        <p:txBody>
          <a:bodyPr/>
          <a:lstStyle/>
          <a:p>
            <a:fld id="{CED1E6E6-0329-4BFB-B25B-783EED0FAEC6}"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Kết</a:t>
            </a:r>
            <a:r>
              <a:rPr lang="en-US" baseline="0" dirty="0" smtClean="0"/>
              <a:t> </a:t>
            </a:r>
            <a:r>
              <a:rPr lang="en-US" baseline="0" dirty="0" err="1" smtClean="0"/>
              <a:t>thúc</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a:t>
            </a:r>
            <a:r>
              <a:rPr lang="en-US" baseline="0" dirty="0" err="1" smtClean="0"/>
              <a:t>ngày</a:t>
            </a:r>
            <a:r>
              <a:rPr lang="en-US" baseline="0" dirty="0" smtClean="0"/>
              <a:t> </a:t>
            </a:r>
            <a:r>
              <a:rPr lang="en-US" baseline="0" dirty="0" err="1" smtClean="0"/>
              <a:t>hôm</a:t>
            </a:r>
            <a:r>
              <a:rPr lang="en-US" baseline="0" dirty="0" smtClean="0"/>
              <a:t> nay,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endParaRPr lang="en-US" dirty="0" smtClean="0"/>
          </a:p>
          <a:p>
            <a:pPr>
              <a:buFontTx/>
              <a:buChar char="-"/>
            </a:pPr>
            <a:r>
              <a:rPr lang="vi-VN" dirty="0" smtClean="0"/>
              <a:t>Hiểu v</a:t>
            </a:r>
            <a:r>
              <a:rPr lang="en-US" dirty="0" smtClean="0"/>
              <a:t>ề</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endParaRPr lang="en-US" baseline="0" dirty="0" smtClean="0"/>
          </a:p>
          <a:p>
            <a:pPr>
              <a:buFontTx/>
              <a:buChar char="-"/>
            </a:pPr>
            <a:r>
              <a:rPr lang="en-US" baseline="0" dirty="0" err="1" smtClean="0"/>
              <a:t>Hiểu</a:t>
            </a:r>
            <a:r>
              <a:rPr lang="en-US" baseline="0" dirty="0" smtClean="0"/>
              <a:t> </a:t>
            </a:r>
            <a:r>
              <a:rPr lang="en-US" baseline="0" dirty="0" err="1" smtClean="0"/>
              <a:t>về</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collections </a:t>
            </a:r>
            <a:r>
              <a:rPr lang="en-US" baseline="0" dirty="0" err="1" smtClean="0"/>
              <a:t>và</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cơ</a:t>
            </a:r>
            <a:r>
              <a:rPr lang="en-US" baseline="0" dirty="0" smtClean="0"/>
              <a:t> </a:t>
            </a:r>
            <a:r>
              <a:rPr lang="en-US" baseline="0" dirty="0" err="1" smtClean="0"/>
              <a:t>bản</a:t>
            </a:r>
            <a:endParaRPr lang="en-US" baseline="0" dirty="0" smtClean="0"/>
          </a:p>
          <a:p>
            <a:pPr>
              <a:buFontTx/>
              <a:buChar char="-"/>
            </a:pPr>
            <a:r>
              <a:rPr lang="en-US" baseline="0" dirty="0" err="1" smtClean="0"/>
              <a:t>Hiểu</a:t>
            </a:r>
            <a:r>
              <a:rPr lang="en-US" baseline="0" dirty="0" smtClean="0"/>
              <a:t> </a:t>
            </a:r>
            <a:r>
              <a:rPr lang="en-US" baseline="0" dirty="0" err="1" smtClean="0"/>
              <a:t>về</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nâng</a:t>
            </a:r>
            <a:r>
              <a:rPr lang="en-US" baseline="0" dirty="0" smtClean="0"/>
              <a:t> </a:t>
            </a:r>
            <a:r>
              <a:rPr lang="en-US" baseline="0" dirty="0" err="1" smtClean="0"/>
              <a:t>cao</a:t>
            </a:r>
            <a:endParaRPr lang="en-US" dirty="0" smtClean="0"/>
          </a:p>
          <a:p>
            <a:pPr>
              <a:spcBef>
                <a:spcPct val="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Một</a:t>
            </a:r>
            <a:r>
              <a:rPr lang="en-US" baseline="0" dirty="0" smtClean="0"/>
              <a:t> dạng biến thể khác của Linked list là Doubly linked.</a:t>
            </a:r>
          </a:p>
          <a:p>
            <a:r>
              <a:rPr lang="en-US" dirty="0" smtClean="0"/>
              <a:t>Nếu</a:t>
            </a:r>
            <a:r>
              <a:rPr lang="en-US" baseline="0" dirty="0" smtClean="0"/>
              <a:t> như một linked list làm việc với node có con trỏ trỏ tới những phần tử đứng sau nó, thì doubly linked có cả 2 con trỏ trỏ tới các phần tử bên cạnh, đứng trước nó và đứng sau nó. Do vậy, mỗi một node đều có con trỏ trỏ tới phần tử đứng trước và đứng sau, đồng thời, bạn có thể truy xuất tới phần tử đầu tiên và cuối cùng của danh sách, head và tail, nên những thao tác trên doubly linked sẽ rất nhanh.</a:t>
            </a:r>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Binary tree</a:t>
            </a:r>
            <a:r>
              <a:rPr lang="en-US" baseline="0" dirty="0" smtClean="0"/>
              <a:t> hay là Cây nhị phân</a:t>
            </a:r>
          </a:p>
          <a:p>
            <a:r>
              <a:rPr lang="en-US" baseline="0" dirty="0" smtClean="0"/>
              <a:t>Binary tree là một cấu trúc dữ liệu dạng cây trong đó mỗi một node có nhiều nhất là 2 node con, chúng thường được gọi là left child và right child, con bên trái và con bên phải.</a:t>
            </a:r>
          </a:p>
          <a:p>
            <a:r>
              <a:rPr lang="en-US" dirty="0" err="1" smtClean="0"/>
              <a:t>Một</a:t>
            </a:r>
            <a:r>
              <a:rPr lang="en-US" baseline="0" dirty="0" smtClean="0"/>
              <a:t> Binary tree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có</a:t>
            </a:r>
            <a:r>
              <a:rPr lang="en-US" baseline="0" dirty="0" smtClean="0"/>
              <a:t> node ROOT,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node con, </a:t>
            </a:r>
            <a:r>
              <a:rPr lang="en-US" baseline="0" dirty="0" err="1" smtClean="0"/>
              <a:t>những</a:t>
            </a:r>
            <a:r>
              <a:rPr lang="en-US" baseline="0" dirty="0" smtClean="0"/>
              <a:t> nodes ở </a:t>
            </a:r>
            <a:r>
              <a:rPr lang="en-US" baseline="0" dirty="0" err="1" smtClean="0"/>
              <a:t>cấp</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của</a:t>
            </a:r>
            <a:r>
              <a:rPr lang="en-US" baseline="0" dirty="0" smtClean="0"/>
              <a:t> </a:t>
            </a:r>
            <a:r>
              <a:rPr lang="en-US" baseline="0" dirty="0" err="1" smtClean="0"/>
              <a:t>cây</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leaves hay </a:t>
            </a:r>
            <a:r>
              <a:rPr lang="en-US" baseline="0" dirty="0" err="1" smtClean="0"/>
              <a:t>lá</a:t>
            </a:r>
            <a:r>
              <a:rPr lang="en-US" baseline="0" dirty="0" smtClean="0"/>
              <a:t>.</a:t>
            </a:r>
          </a:p>
          <a:p>
            <a:r>
              <a:rPr lang="en-US" baseline="0" dirty="0" err="1" smtClean="0"/>
              <a:t>Một</a:t>
            </a:r>
            <a:r>
              <a:rPr lang="en-US" baseline="0" dirty="0" smtClean="0"/>
              <a:t> </a:t>
            </a:r>
            <a:r>
              <a:rPr lang="en-US" baseline="0" dirty="0" err="1" smtClean="0"/>
              <a:t>cây</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a:t>
            </a:r>
            <a:r>
              <a:rPr lang="en-US" baseline="0" dirty="0" err="1" smtClean="0"/>
              <a:t>khi</a:t>
            </a:r>
            <a:r>
              <a:rPr lang="en-US" baseline="0" dirty="0" smtClean="0"/>
              <a:t> key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nodes </a:t>
            </a:r>
            <a:r>
              <a:rPr lang="en-US" baseline="0" dirty="0" err="1" smtClean="0"/>
              <a:t>trong</a:t>
            </a:r>
            <a:r>
              <a:rPr lang="en-US" baseline="0" dirty="0" smtClean="0"/>
              <a:t> </a:t>
            </a:r>
            <a:r>
              <a:rPr lang="en-US" baseline="0" dirty="0" err="1" smtClean="0"/>
              <a:t>cây</a:t>
            </a:r>
            <a:r>
              <a:rPr lang="en-US" baseline="0" dirty="0" smtClean="0"/>
              <a:t> </a:t>
            </a:r>
            <a:r>
              <a:rPr lang="en-US" baseline="0" dirty="0" err="1" smtClean="0"/>
              <a:t>tuân</a:t>
            </a:r>
            <a:r>
              <a:rPr lang="en-US" baseline="0" dirty="0" smtClean="0"/>
              <a:t> </a:t>
            </a:r>
            <a:r>
              <a:rPr lang="en-US" baseline="0" dirty="0" err="1" smtClean="0"/>
              <a:t>thủ</a:t>
            </a:r>
            <a:r>
              <a:rPr lang="en-US" baseline="0" dirty="0" smtClean="0"/>
              <a:t> </a:t>
            </a:r>
            <a:r>
              <a:rPr lang="en-US" baseline="0" dirty="0" err="1" smtClean="0"/>
              <a:t>các</a:t>
            </a:r>
            <a:r>
              <a:rPr lang="en-US" baseline="0" dirty="0" smtClean="0"/>
              <a:t> </a:t>
            </a:r>
            <a:r>
              <a:rPr lang="en-US" baseline="0" dirty="0" err="1" smtClean="0"/>
              <a:t>nguyên</a:t>
            </a:r>
            <a:r>
              <a:rPr lang="en-US" baseline="0" dirty="0" smtClean="0"/>
              <a:t> </a:t>
            </a:r>
            <a:r>
              <a:rPr lang="en-US" baseline="0" dirty="0" err="1" smtClean="0"/>
              <a:t>tắc</a:t>
            </a:r>
            <a:r>
              <a:rPr lang="en-US" baseline="0" dirty="0" smtClean="0"/>
              <a:t> </a:t>
            </a:r>
            <a:r>
              <a:rPr lang="en-US" baseline="0" dirty="0" err="1" smtClean="0"/>
              <a:t>sau</a:t>
            </a:r>
            <a:r>
              <a:rPr lang="en-US" baseline="0" dirty="0" smtClean="0"/>
              <a:t>:</a:t>
            </a:r>
          </a:p>
          <a:p>
            <a:pPr>
              <a:buFontTx/>
              <a:buChar char="-"/>
            </a:pPr>
            <a:r>
              <a:rPr lang="en-US" baseline="0" dirty="0" err="1" smtClean="0"/>
              <a:t>Cây</a:t>
            </a:r>
            <a:r>
              <a:rPr lang="en-US" baseline="0" dirty="0" smtClean="0"/>
              <a:t> con </a:t>
            </a:r>
            <a:r>
              <a:rPr lang="en-US" baseline="0" dirty="0" err="1" smtClean="0"/>
              <a:t>bên</a:t>
            </a:r>
            <a:r>
              <a:rPr lang="en-US" baseline="0" dirty="0" smtClean="0"/>
              <a:t> </a:t>
            </a:r>
            <a:r>
              <a:rPr lang="en-US" baseline="0" dirty="0" err="1" smtClean="0"/>
              <a:t>trái</a:t>
            </a:r>
            <a:r>
              <a:rPr lang="en-US" baseline="0" dirty="0" smtClean="0"/>
              <a:t> </a:t>
            </a:r>
            <a:r>
              <a:rPr lang="en-US" baseline="0" dirty="0" err="1" smtClean="0"/>
              <a:t>nhỏ</a:t>
            </a:r>
            <a:r>
              <a:rPr lang="en-US" baseline="0" dirty="0" smtClean="0"/>
              <a:t> </a:t>
            </a:r>
            <a:r>
              <a:rPr lang="en-US" baseline="0" dirty="0" err="1" smtClean="0"/>
              <a:t>hơn</a:t>
            </a:r>
            <a:r>
              <a:rPr lang="en-US" baseline="0" dirty="0" smtClean="0"/>
              <a:t> root</a:t>
            </a:r>
          </a:p>
          <a:p>
            <a:pPr>
              <a:buFontTx/>
              <a:buChar char="-"/>
            </a:pPr>
            <a:r>
              <a:rPr lang="en-US" baseline="0" dirty="0" smtClean="0"/>
              <a:t>Keys </a:t>
            </a:r>
            <a:r>
              <a:rPr lang="en-US" baseline="0" dirty="0" err="1" smtClean="0"/>
              <a:t>của</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nodes </a:t>
            </a:r>
            <a:r>
              <a:rPr lang="en-US" baseline="0" dirty="0" err="1" smtClean="0"/>
              <a:t>trong</a:t>
            </a:r>
            <a:r>
              <a:rPr lang="en-US" baseline="0" dirty="0" smtClean="0"/>
              <a:t> </a:t>
            </a:r>
            <a:r>
              <a:rPr lang="en-US" baseline="0" dirty="0" err="1" smtClean="0"/>
              <a:t>cây</a:t>
            </a:r>
            <a:r>
              <a:rPr lang="en-US" baseline="0" dirty="0" smtClean="0"/>
              <a:t> con </a:t>
            </a:r>
            <a:r>
              <a:rPr lang="en-US" baseline="0" dirty="0" err="1" smtClean="0"/>
              <a:t>bên</a:t>
            </a:r>
            <a:r>
              <a:rPr lang="en-US" baseline="0" dirty="0" smtClean="0"/>
              <a:t> </a:t>
            </a:r>
            <a:r>
              <a:rPr lang="en-US" baseline="0" dirty="0" err="1" smtClean="0"/>
              <a:t>phải</a:t>
            </a:r>
            <a:r>
              <a:rPr lang="en-US" baseline="0" dirty="0" smtClean="0"/>
              <a:t> </a:t>
            </a:r>
            <a:r>
              <a:rPr lang="en-US" baseline="0" dirty="0" err="1" smtClean="0"/>
              <a:t>lớn</a:t>
            </a:r>
            <a:r>
              <a:rPr lang="en-US" baseline="0" dirty="0" smtClean="0"/>
              <a:t> </a:t>
            </a:r>
            <a:r>
              <a:rPr lang="en-US" baseline="0" dirty="0" err="1" smtClean="0"/>
              <a:t>hơn</a:t>
            </a:r>
            <a:r>
              <a:rPr lang="en-US" baseline="0" dirty="0" smtClean="0"/>
              <a:t> root</a:t>
            </a:r>
          </a:p>
          <a:p>
            <a:pPr>
              <a:buFontTx/>
              <a:buChar char="-"/>
            </a:pPr>
            <a:r>
              <a:rPr lang="en-US" baseline="0" dirty="0" err="1" smtClean="0"/>
              <a:t>Bản</a:t>
            </a:r>
            <a:r>
              <a:rPr lang="en-US" baseline="0" dirty="0" smtClean="0"/>
              <a:t> </a:t>
            </a:r>
            <a:r>
              <a:rPr lang="en-US" baseline="0" dirty="0" err="1" smtClean="0"/>
              <a:t>thân</a:t>
            </a:r>
            <a:r>
              <a:rPr lang="en-US" baseline="0" dirty="0" smtClean="0"/>
              <a:t> </a:t>
            </a:r>
            <a:r>
              <a:rPr lang="en-US" baseline="0" dirty="0" err="1" smtClean="0"/>
              <a:t>các</a:t>
            </a:r>
            <a:r>
              <a:rPr lang="en-US" baseline="0" dirty="0" smtClean="0"/>
              <a:t> </a:t>
            </a:r>
            <a:r>
              <a:rPr lang="en-US" baseline="0" dirty="0" err="1" smtClean="0"/>
              <a:t>cây</a:t>
            </a:r>
            <a:r>
              <a:rPr lang="en-US" baseline="0" dirty="0" smtClean="0"/>
              <a:t> con </a:t>
            </a:r>
            <a:r>
              <a:rPr lang="en-US" baseline="0" dirty="0" err="1" smtClean="0"/>
              <a:t>trái</a:t>
            </a:r>
            <a:r>
              <a:rPr lang="en-US" baseline="0" dirty="0" smtClean="0"/>
              <a:t> </a:t>
            </a:r>
            <a:r>
              <a:rPr lang="en-US" baseline="0" dirty="0" err="1" smtClean="0"/>
              <a:t>và</a:t>
            </a:r>
            <a:r>
              <a:rPr lang="en-US" baseline="0" dirty="0" smtClean="0"/>
              <a:t> </a:t>
            </a:r>
            <a:r>
              <a:rPr lang="en-US" baseline="0" dirty="0" err="1" smtClean="0"/>
              <a:t>phải</a:t>
            </a:r>
            <a:r>
              <a:rPr lang="en-US" baseline="0" dirty="0" smtClean="0"/>
              <a:t> </a:t>
            </a:r>
            <a:r>
              <a:rPr lang="en-US" baseline="0" dirty="0" err="1" smtClean="0"/>
              <a:t>đều</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Một</a:t>
            </a:r>
            <a:r>
              <a:rPr lang="en-US" dirty="0" smtClean="0"/>
              <a:t> </a:t>
            </a:r>
            <a:r>
              <a:rPr lang="en-US" dirty="0" err="1" smtClean="0"/>
              <a:t>số</a:t>
            </a:r>
            <a:r>
              <a:rPr lang="en-US" baseline="0" dirty="0" smtClean="0"/>
              <a:t> </a:t>
            </a:r>
            <a:r>
              <a:rPr lang="en-US" baseline="0" dirty="0" err="1" smtClean="0"/>
              <a:t>thuật</a:t>
            </a:r>
            <a:r>
              <a:rPr lang="en-US" baseline="0" dirty="0" smtClean="0"/>
              <a:t> </a:t>
            </a:r>
            <a:r>
              <a:rPr lang="en-US" baseline="0" dirty="0" err="1" smtClean="0"/>
              <a:t>ngữ</a:t>
            </a:r>
            <a:r>
              <a:rPr lang="en-US" baseline="0" dirty="0" smtClean="0"/>
              <a:t> </a:t>
            </a:r>
            <a:r>
              <a:rPr lang="en-US" baseline="0" dirty="0" err="1" smtClean="0"/>
              <a:t>và</a:t>
            </a:r>
            <a:r>
              <a:rPr lang="en-US" baseline="0" dirty="0" smtClean="0"/>
              <a:t> </a:t>
            </a:r>
            <a:r>
              <a:rPr lang="en-US" baseline="0" dirty="0" err="1" smtClean="0"/>
              <a:t>cách</a:t>
            </a:r>
            <a:r>
              <a:rPr lang="en-US" baseline="0" dirty="0" smtClean="0"/>
              <a:t> </a:t>
            </a:r>
            <a:r>
              <a:rPr lang="en-US" baseline="0" dirty="0" err="1" smtClean="0"/>
              <a:t>gọi</a:t>
            </a:r>
            <a:r>
              <a:rPr lang="en-US" baseline="0" dirty="0" smtClean="0"/>
              <a:t> </a:t>
            </a:r>
            <a:r>
              <a:rPr lang="en-US" baseline="0" dirty="0" err="1" smtClean="0"/>
              <a:t>khi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Binary tree:</a:t>
            </a:r>
          </a:p>
          <a:p>
            <a:r>
              <a:rPr lang="en-US" baseline="0" dirty="0" err="1" smtClean="0"/>
              <a:t>Nếu</a:t>
            </a:r>
            <a:r>
              <a:rPr lang="en-US" baseline="0" dirty="0" smtClean="0"/>
              <a:t> A </a:t>
            </a:r>
            <a:r>
              <a:rPr lang="en-US" baseline="0" dirty="0" err="1" smtClean="0"/>
              <a:t>là</a:t>
            </a:r>
            <a:r>
              <a:rPr lang="en-US" baseline="0" dirty="0" smtClean="0"/>
              <a:t> node root </a:t>
            </a:r>
            <a:r>
              <a:rPr lang="en-US" baseline="0" dirty="0" err="1" smtClean="0"/>
              <a:t>của</a:t>
            </a:r>
            <a:r>
              <a:rPr lang="en-US" baseline="0" dirty="0" smtClean="0"/>
              <a:t> </a:t>
            </a:r>
            <a:r>
              <a:rPr lang="en-US" baseline="0" dirty="0" err="1" smtClean="0"/>
              <a:t>cây</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và</a:t>
            </a:r>
            <a:r>
              <a:rPr lang="en-US" baseline="0" dirty="0" smtClean="0"/>
              <a:t> B </a:t>
            </a:r>
            <a:r>
              <a:rPr lang="en-US" baseline="0" dirty="0" err="1" smtClean="0"/>
              <a:t>là</a:t>
            </a:r>
            <a:r>
              <a:rPr lang="en-US" baseline="0" dirty="0" smtClean="0"/>
              <a:t> node root </a:t>
            </a:r>
            <a:r>
              <a:rPr lang="en-US" baseline="0" dirty="0" err="1" smtClean="0"/>
              <a:t>của</a:t>
            </a:r>
            <a:r>
              <a:rPr lang="en-US" baseline="0" dirty="0" smtClean="0"/>
              <a:t> </a:t>
            </a:r>
            <a:r>
              <a:rPr lang="en-US" baseline="0" dirty="0" err="1" smtClean="0"/>
              <a:t>cây</a:t>
            </a:r>
            <a:r>
              <a:rPr lang="en-US" baseline="0" dirty="0" smtClean="0"/>
              <a:t> con </a:t>
            </a:r>
            <a:r>
              <a:rPr lang="en-US" baseline="0" dirty="0" err="1" smtClean="0"/>
              <a:t>bên</a:t>
            </a:r>
            <a:r>
              <a:rPr lang="en-US" baseline="0" dirty="0" smtClean="0"/>
              <a:t> </a:t>
            </a:r>
            <a:r>
              <a:rPr lang="en-US" baseline="0" dirty="0" err="1" smtClean="0"/>
              <a:t>phải</a:t>
            </a:r>
            <a:r>
              <a:rPr lang="en-US" baseline="0" dirty="0" smtClean="0"/>
              <a:t> </a:t>
            </a:r>
            <a:r>
              <a:rPr lang="en-US" baseline="0" dirty="0" err="1" smtClean="0"/>
              <a:t>và</a:t>
            </a:r>
            <a:r>
              <a:rPr lang="en-US" baseline="0" dirty="0" smtClean="0"/>
              <a:t> </a:t>
            </a:r>
            <a:r>
              <a:rPr lang="en-US" baseline="0" dirty="0" err="1" smtClean="0"/>
              <a:t>bên</a:t>
            </a:r>
            <a:r>
              <a:rPr lang="en-US" baseline="0" dirty="0" smtClean="0"/>
              <a:t> </a:t>
            </a:r>
            <a:r>
              <a:rPr lang="en-US" baseline="0" dirty="0" err="1" smtClean="0"/>
              <a:t>trái</a:t>
            </a:r>
            <a:r>
              <a:rPr lang="en-US" baseline="0" dirty="0" smtClean="0"/>
              <a:t> </a:t>
            </a:r>
            <a:r>
              <a:rPr lang="en-US" baseline="0" dirty="0" err="1" smtClean="0"/>
              <a:t>của</a:t>
            </a:r>
            <a:r>
              <a:rPr lang="en-US" baseline="0" dirty="0" smtClean="0"/>
              <a:t> </a:t>
            </a:r>
            <a:r>
              <a:rPr lang="en-US" baseline="0" dirty="0" err="1" smtClean="0"/>
              <a:t>nó</a:t>
            </a:r>
            <a:r>
              <a:rPr lang="en-US" baseline="0" dirty="0" smtClean="0"/>
              <a:t> </a:t>
            </a:r>
            <a:r>
              <a:rPr lang="en-US" baseline="0" dirty="0" err="1" smtClean="0"/>
              <a:t>thì</a:t>
            </a:r>
            <a:r>
              <a:rPr lang="en-US" baseline="0" dirty="0" smtClean="0"/>
              <a:t> : A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cha </a:t>
            </a:r>
            <a:r>
              <a:rPr lang="en-US" baseline="0" dirty="0" err="1" smtClean="0"/>
              <a:t>của</a:t>
            </a:r>
            <a:r>
              <a:rPr lang="en-US" baseline="0" dirty="0" smtClean="0"/>
              <a:t> B, B </a:t>
            </a:r>
            <a:r>
              <a:rPr lang="en-US" baseline="0" dirty="0" err="1" smtClean="0"/>
              <a:t>là</a:t>
            </a:r>
            <a:r>
              <a:rPr lang="en-US" baseline="0" dirty="0" smtClean="0"/>
              <a:t> con </a:t>
            </a:r>
            <a:r>
              <a:rPr lang="en-US" baseline="0" dirty="0" err="1" smtClean="0"/>
              <a:t>của</a:t>
            </a:r>
            <a:r>
              <a:rPr lang="en-US" baseline="0" dirty="0" smtClean="0"/>
              <a:t> A.</a:t>
            </a:r>
          </a:p>
          <a:p>
            <a:r>
              <a:rPr lang="en-US" dirty="0" smtClean="0"/>
              <a:t>2 nodes </a:t>
            </a:r>
            <a:r>
              <a:rPr lang="en-US" dirty="0" err="1" smtClean="0"/>
              <a:t>là</a:t>
            </a:r>
            <a:r>
              <a:rPr lang="en-US" baseline="0" dirty="0" smtClean="0"/>
              <a:t> </a:t>
            </a:r>
            <a:r>
              <a:rPr lang="en-US" baseline="0" dirty="0" err="1" smtClean="0"/>
              <a:t>anh</a:t>
            </a:r>
            <a:r>
              <a:rPr lang="en-US" baseline="0" dirty="0" smtClean="0"/>
              <a:t> </a:t>
            </a:r>
            <a:r>
              <a:rPr lang="en-US" baseline="0" dirty="0" err="1" smtClean="0"/>
              <a:t>em</a:t>
            </a:r>
            <a:r>
              <a:rPr lang="en-US" baseline="0" dirty="0" smtClean="0"/>
              <a:t> </a:t>
            </a:r>
            <a:r>
              <a:rPr lang="en-US" baseline="0" dirty="0" err="1" smtClean="0"/>
              <a:t>nếu</a:t>
            </a:r>
            <a:r>
              <a:rPr lang="en-US" baseline="0" dirty="0" smtClean="0"/>
              <a:t> </a:t>
            </a:r>
            <a:r>
              <a:rPr lang="en-US" baseline="0" dirty="0" err="1" smtClean="0"/>
              <a:t>chúng</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con </a:t>
            </a:r>
            <a:r>
              <a:rPr lang="en-US" baseline="0" dirty="0" err="1" smtClean="0"/>
              <a:t>bên</a:t>
            </a:r>
            <a:r>
              <a:rPr lang="en-US" baseline="0" dirty="0" smtClean="0"/>
              <a:t> </a:t>
            </a:r>
            <a:r>
              <a:rPr lang="en-US" baseline="0" dirty="0" err="1" smtClean="0"/>
              <a:t>phải</a:t>
            </a:r>
            <a:r>
              <a:rPr lang="en-US" baseline="0" dirty="0" smtClean="0"/>
              <a:t> </a:t>
            </a:r>
            <a:r>
              <a:rPr lang="en-US" baseline="0" dirty="0" err="1" smtClean="0"/>
              <a:t>và</a:t>
            </a:r>
            <a:r>
              <a:rPr lang="en-US" baseline="0" dirty="0" smtClean="0"/>
              <a:t> </a:t>
            </a:r>
            <a:r>
              <a:rPr lang="en-US" baseline="0" dirty="0" err="1" smtClean="0"/>
              <a:t>bên</a:t>
            </a:r>
            <a:r>
              <a:rPr lang="en-US" baseline="0" dirty="0" smtClean="0"/>
              <a:t> </a:t>
            </a:r>
            <a:r>
              <a:rPr lang="en-US" baseline="0" dirty="0" err="1" smtClean="0"/>
              <a:t>trái</a:t>
            </a:r>
            <a:r>
              <a:rPr lang="en-US" baseline="0" dirty="0" smtClean="0"/>
              <a:t> </a:t>
            </a:r>
            <a:r>
              <a:rPr lang="en-US" baseline="0" dirty="0" err="1" smtClean="0"/>
              <a:t>của</a:t>
            </a:r>
            <a:r>
              <a:rPr lang="en-US" baseline="0" dirty="0" smtClean="0"/>
              <a:t> </a:t>
            </a:r>
            <a:r>
              <a:rPr lang="en-US" baseline="0" dirty="0" err="1" smtClean="0"/>
              <a:t>cùng</a:t>
            </a:r>
            <a:r>
              <a:rPr lang="en-US" baseline="0" dirty="0" smtClean="0"/>
              <a:t> </a:t>
            </a:r>
            <a:r>
              <a:rPr lang="en-US" baseline="0" dirty="0" err="1" smtClean="0"/>
              <a:t>một</a:t>
            </a:r>
            <a:r>
              <a:rPr lang="en-US" baseline="0" dirty="0" smtClean="0"/>
              <a:t> node cha</a:t>
            </a:r>
          </a:p>
          <a:p>
            <a:r>
              <a:rPr lang="en-US" baseline="0" dirty="0" err="1" smtClean="0"/>
              <a:t>Giả</a:t>
            </a:r>
            <a:r>
              <a:rPr lang="en-US" baseline="0" dirty="0" smtClean="0"/>
              <a:t> </a:t>
            </a:r>
            <a:r>
              <a:rPr lang="en-US" baseline="0" dirty="0" err="1" smtClean="0"/>
              <a:t>sử</a:t>
            </a:r>
            <a:r>
              <a:rPr lang="en-US" baseline="0" dirty="0" smtClean="0"/>
              <a:t> node n1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cấp</a:t>
            </a:r>
            <a:r>
              <a:rPr lang="en-US" baseline="0" dirty="0" smtClean="0"/>
              <a:t> </a:t>
            </a:r>
            <a:r>
              <a:rPr lang="en-US" baseline="0" dirty="0" err="1" smtClean="0"/>
              <a:t>trên</a:t>
            </a:r>
            <a:r>
              <a:rPr lang="en-US" baseline="0" dirty="0" smtClean="0"/>
              <a:t> - ancestor </a:t>
            </a:r>
            <a:r>
              <a:rPr lang="en-US" baseline="0" dirty="0" err="1" smtClean="0"/>
              <a:t>của</a:t>
            </a:r>
            <a:r>
              <a:rPr lang="en-US" baseline="0" dirty="0" smtClean="0"/>
              <a:t> node n2 (</a:t>
            </a:r>
            <a:r>
              <a:rPr lang="en-US" baseline="0" dirty="0" err="1" smtClean="0"/>
              <a:t>hoặc</a:t>
            </a:r>
            <a:r>
              <a:rPr lang="en-US" baseline="0" dirty="0" smtClean="0"/>
              <a:t> n2 </a:t>
            </a:r>
            <a:r>
              <a:rPr lang="en-US" baseline="0" dirty="0" err="1" smtClean="0"/>
              <a:t>là</a:t>
            </a:r>
            <a:r>
              <a:rPr lang="en-US" baseline="0" dirty="0" smtClean="0"/>
              <a:t> node </a:t>
            </a:r>
            <a:r>
              <a:rPr lang="en-US" baseline="0" dirty="0" err="1" smtClean="0"/>
              <a:t>cấp</a:t>
            </a:r>
            <a:r>
              <a:rPr lang="en-US" baseline="0" dirty="0" smtClean="0"/>
              <a:t> </a:t>
            </a:r>
            <a:r>
              <a:rPr lang="en-US" baseline="0" dirty="0" err="1" smtClean="0"/>
              <a:t>dưới</a:t>
            </a:r>
            <a:r>
              <a:rPr lang="en-US" baseline="0" dirty="0" smtClean="0"/>
              <a:t> - descendant </a:t>
            </a:r>
            <a:r>
              <a:rPr lang="en-US" baseline="0" dirty="0" err="1" smtClean="0"/>
              <a:t>của</a:t>
            </a:r>
            <a:r>
              <a:rPr lang="en-US" baseline="0" dirty="0" smtClean="0"/>
              <a:t> node n1), </a:t>
            </a:r>
            <a:r>
              <a:rPr lang="en-US" baseline="0" dirty="0" err="1" smtClean="0"/>
              <a:t>nếu</a:t>
            </a:r>
            <a:r>
              <a:rPr lang="en-US" baseline="0" dirty="0" smtClean="0"/>
              <a:t> n1 </a:t>
            </a:r>
            <a:r>
              <a:rPr lang="en-US" baseline="0" dirty="0" err="1" smtClean="0"/>
              <a:t>là</a:t>
            </a:r>
            <a:r>
              <a:rPr lang="en-US" baseline="0" dirty="0" smtClean="0"/>
              <a:t> cha </a:t>
            </a:r>
            <a:r>
              <a:rPr lang="en-US" baseline="0" dirty="0" err="1" smtClean="0"/>
              <a:t>của</a:t>
            </a:r>
            <a:r>
              <a:rPr lang="en-US" baseline="0" dirty="0" smtClean="0"/>
              <a:t> n2 </a:t>
            </a:r>
            <a:r>
              <a:rPr lang="en-US" baseline="0" dirty="0" err="1" smtClean="0"/>
              <a:t>hoặc</a:t>
            </a:r>
            <a:r>
              <a:rPr lang="en-US" baseline="0" dirty="0" smtClean="0"/>
              <a:t> </a:t>
            </a:r>
            <a:r>
              <a:rPr lang="en-US" baseline="0" dirty="0" err="1" smtClean="0"/>
              <a:t>là</a:t>
            </a:r>
            <a:r>
              <a:rPr lang="en-US" baseline="0" dirty="0" smtClean="0"/>
              <a:t> cha </a:t>
            </a:r>
            <a:r>
              <a:rPr lang="en-US" baseline="0" dirty="0" err="1" smtClean="0"/>
              <a:t>của</a:t>
            </a:r>
            <a:r>
              <a:rPr lang="en-US" baseline="0" dirty="0" smtClean="0"/>
              <a:t> </a:t>
            </a:r>
            <a:r>
              <a:rPr lang="en-US" baseline="0" dirty="0" err="1" smtClean="0"/>
              <a:t>một</a:t>
            </a:r>
            <a:r>
              <a:rPr lang="en-US" baseline="0" dirty="0" smtClean="0"/>
              <a:t> </a:t>
            </a:r>
            <a:r>
              <a:rPr lang="en-US" baseline="0" dirty="0" err="1" smtClean="0"/>
              <a:t>cấp</a:t>
            </a:r>
            <a:r>
              <a:rPr lang="en-US" baseline="0" dirty="0" smtClean="0"/>
              <a:t> </a:t>
            </a:r>
            <a:r>
              <a:rPr lang="en-US" baseline="0" dirty="0" err="1" smtClean="0"/>
              <a:t>trên</a:t>
            </a:r>
            <a:r>
              <a:rPr lang="en-US" baseline="0" dirty="0" smtClean="0"/>
              <a:t> </a:t>
            </a:r>
            <a:r>
              <a:rPr lang="en-US" baseline="0" dirty="0" err="1" smtClean="0"/>
              <a:t>nào</a:t>
            </a:r>
            <a:r>
              <a:rPr lang="en-US" baseline="0" dirty="0" smtClean="0"/>
              <a:t> </a:t>
            </a:r>
            <a:r>
              <a:rPr lang="en-US" baseline="0" dirty="0" err="1" smtClean="0"/>
              <a:t>đó</a:t>
            </a:r>
            <a:r>
              <a:rPr lang="en-US" baseline="0" dirty="0" smtClean="0"/>
              <a:t> </a:t>
            </a:r>
            <a:r>
              <a:rPr lang="en-US" baseline="0" dirty="0" err="1" smtClean="0"/>
              <a:t>của</a:t>
            </a:r>
            <a:r>
              <a:rPr lang="en-US" baseline="0" dirty="0" smtClean="0"/>
              <a:t> n2</a:t>
            </a:r>
          </a:p>
          <a:p>
            <a:r>
              <a:rPr lang="en-US" dirty="0" err="1" smtClean="0"/>
              <a:t>Một</a:t>
            </a:r>
            <a:r>
              <a:rPr lang="en-US" baseline="0" dirty="0" smtClean="0"/>
              <a:t> </a:t>
            </a:r>
            <a:r>
              <a:rPr lang="en-US" baseline="0" dirty="0" err="1" smtClean="0"/>
              <a:t>cây</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chuẩn</a:t>
            </a:r>
            <a:r>
              <a:rPr lang="en-US" baseline="0" dirty="0" smtClean="0"/>
              <a:t> – strictly binary tree: </a:t>
            </a:r>
            <a:r>
              <a:rPr lang="en-US" baseline="0" dirty="0" err="1" smtClean="0"/>
              <a:t>nếu</a:t>
            </a:r>
            <a:r>
              <a:rPr lang="en-US" baseline="0" dirty="0" smtClean="0"/>
              <a:t> </a:t>
            </a:r>
            <a:r>
              <a:rPr lang="en-US" baseline="0" dirty="0" err="1" smtClean="0"/>
              <a:t>như</a:t>
            </a:r>
            <a:r>
              <a:rPr lang="en-US" baseline="0" dirty="0" smtClean="0"/>
              <a:t> </a:t>
            </a:r>
            <a:r>
              <a:rPr lang="en-US" baseline="0" dirty="0" err="1" smtClean="0"/>
              <a:t>mọi</a:t>
            </a:r>
            <a:r>
              <a:rPr lang="en-US" baseline="0" dirty="0" smtClean="0"/>
              <a:t> node leaf </a:t>
            </a:r>
            <a:r>
              <a:rPr lang="en-US" baseline="0" dirty="0" err="1" smtClean="0"/>
              <a:t>cây</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cây</a:t>
            </a:r>
            <a:r>
              <a:rPr lang="en-US" baseline="0" dirty="0" smtClean="0"/>
              <a:t> con </a:t>
            </a:r>
            <a:r>
              <a:rPr lang="en-US" baseline="0" dirty="0" err="1" smtClean="0"/>
              <a:t>bên</a:t>
            </a:r>
            <a:r>
              <a:rPr lang="en-US" baseline="0" dirty="0" smtClean="0"/>
              <a:t> </a:t>
            </a:r>
            <a:r>
              <a:rPr lang="en-US" baseline="0" dirty="0" err="1" smtClean="0"/>
              <a:t>trái</a:t>
            </a:r>
            <a:r>
              <a:rPr lang="en-US" baseline="0" dirty="0" smtClean="0"/>
              <a:t> hay </a:t>
            </a:r>
            <a:r>
              <a:rPr lang="en-US" baseline="0" dirty="0" err="1" smtClean="0"/>
              <a:t>bên</a:t>
            </a:r>
            <a:r>
              <a:rPr lang="en-US" baseline="0" dirty="0" smtClean="0"/>
              <a:t> </a:t>
            </a:r>
            <a:r>
              <a:rPr lang="en-US" baseline="0" dirty="0" err="1" smtClean="0"/>
              <a:t>phải</a:t>
            </a:r>
            <a:r>
              <a:rPr lang="en-US" baseline="0" dirty="0" smtClean="0"/>
              <a:t> </a:t>
            </a:r>
            <a:r>
              <a:rPr lang="en-US" baseline="0" dirty="0" err="1" smtClean="0"/>
              <a:t>nào</a:t>
            </a:r>
            <a:r>
              <a:rPr lang="en-US" baseline="0" dirty="0" smtClean="0"/>
              <a:t>.</a:t>
            </a:r>
          </a:p>
          <a:p>
            <a:r>
              <a:rPr lang="en-US" baseline="0" dirty="0" err="1" smtClean="0"/>
              <a:t>Cấp</a:t>
            </a:r>
            <a:r>
              <a:rPr lang="en-US" baseline="0" dirty="0" smtClean="0"/>
              <a:t> </a:t>
            </a:r>
            <a:r>
              <a:rPr lang="en-US" baseline="0" dirty="0" err="1" smtClean="0"/>
              <a:t>bậc</a:t>
            </a:r>
            <a:r>
              <a:rPr lang="en-US" baseline="0" dirty="0" smtClean="0"/>
              <a:t> </a:t>
            </a:r>
            <a:r>
              <a:rPr lang="en-US" baseline="0" dirty="0" err="1" smtClean="0"/>
              <a:t>của</a:t>
            </a:r>
            <a:r>
              <a:rPr lang="en-US" baseline="0" dirty="0" smtClean="0"/>
              <a:t> node: level of a node: Root </a:t>
            </a:r>
            <a:r>
              <a:rPr lang="en-US" baseline="0" dirty="0" err="1" smtClean="0"/>
              <a:t>có</a:t>
            </a:r>
            <a:r>
              <a:rPr lang="en-US" baseline="0" dirty="0" smtClean="0"/>
              <a:t> </a:t>
            </a:r>
            <a:r>
              <a:rPr lang="en-US" baseline="0" dirty="0" err="1" smtClean="0"/>
              <a:t>cấp</a:t>
            </a:r>
            <a:r>
              <a:rPr lang="en-US" baseline="0" dirty="0" smtClean="0"/>
              <a:t> </a:t>
            </a:r>
            <a:r>
              <a:rPr lang="en-US" baseline="0" dirty="0" err="1" smtClean="0"/>
              <a:t>bằng</a:t>
            </a:r>
            <a:r>
              <a:rPr lang="en-US" baseline="0" dirty="0" smtClean="0"/>
              <a:t> 0, </a:t>
            </a:r>
            <a:r>
              <a:rPr lang="en-US" baseline="0" dirty="0" err="1" smtClean="0"/>
              <a:t>cấp</a:t>
            </a:r>
            <a:r>
              <a:rPr lang="en-US" baseline="0" dirty="0" smtClean="0"/>
              <a:t> </a:t>
            </a:r>
            <a:r>
              <a:rPr lang="en-US" baseline="0" dirty="0" err="1" smtClean="0"/>
              <a:t>của</a:t>
            </a:r>
            <a:r>
              <a:rPr lang="en-US" baseline="0" dirty="0" smtClean="0"/>
              <a:t> </a:t>
            </a:r>
            <a:r>
              <a:rPr lang="en-US" baseline="0" dirty="0" err="1" smtClean="0"/>
              <a:t>mọi</a:t>
            </a:r>
            <a:r>
              <a:rPr lang="en-US" baseline="0" dirty="0" smtClean="0"/>
              <a:t> node </a:t>
            </a:r>
            <a:r>
              <a:rPr lang="en-US" baseline="0" dirty="0" err="1" smtClean="0"/>
              <a:t>cao</a:t>
            </a:r>
            <a:r>
              <a:rPr lang="en-US" baseline="0" dirty="0" smtClean="0"/>
              <a:t> </a:t>
            </a:r>
            <a:r>
              <a:rPr lang="en-US" baseline="0" dirty="0" err="1" smtClean="0"/>
              <a:t>hơn</a:t>
            </a:r>
            <a:r>
              <a:rPr lang="en-US" baseline="0" dirty="0" smtClean="0"/>
              <a:t> </a:t>
            </a:r>
            <a:r>
              <a:rPr lang="en-US" baseline="0" dirty="0" err="1" smtClean="0"/>
              <a:t>một</a:t>
            </a:r>
            <a:r>
              <a:rPr lang="en-US" baseline="0" dirty="0" smtClean="0"/>
              <a:t> </a:t>
            </a:r>
            <a:r>
              <a:rPr lang="en-US" baseline="0" dirty="0" err="1" smtClean="0"/>
              <a:t>cấp</a:t>
            </a:r>
            <a:r>
              <a:rPr lang="en-US" baseline="0" dirty="0" smtClean="0"/>
              <a:t> so </a:t>
            </a:r>
            <a:r>
              <a:rPr lang="en-US" baseline="0" dirty="0" err="1" smtClean="0"/>
              <a:t>với</a:t>
            </a:r>
            <a:r>
              <a:rPr lang="en-US" baseline="0" dirty="0" smtClean="0"/>
              <a:t> node </a:t>
            </a:r>
            <a:r>
              <a:rPr lang="en-US" baseline="0" dirty="0" err="1" smtClean="0"/>
              <a:t>của</a:t>
            </a:r>
            <a:r>
              <a:rPr lang="en-US" baseline="0" dirty="0" smtClean="0"/>
              <a:t> </a:t>
            </a:r>
            <a:r>
              <a:rPr lang="en-US" baseline="0" dirty="0" err="1" smtClean="0"/>
              <a:t>của</a:t>
            </a:r>
            <a:r>
              <a:rPr lang="en-US" baseline="0" dirty="0" smtClean="0"/>
              <a:t> </a:t>
            </a:r>
            <a:r>
              <a:rPr lang="en-US" baseline="0" dirty="0" err="1" smtClean="0"/>
              <a:t>nó</a:t>
            </a:r>
            <a:endParaRPr lang="en-US" baseline="0" dirty="0" smtClean="0"/>
          </a:p>
          <a:p>
            <a:r>
              <a:rPr lang="en-US" baseline="0" dirty="0" err="1" smtClean="0"/>
              <a:t>Độ</a:t>
            </a:r>
            <a:r>
              <a:rPr lang="en-US" baseline="0" dirty="0" smtClean="0"/>
              <a:t> </a:t>
            </a:r>
            <a:r>
              <a:rPr lang="en-US" baseline="0" dirty="0" err="1" smtClean="0"/>
              <a:t>sâu</a:t>
            </a:r>
            <a:r>
              <a:rPr lang="en-US" baseline="0" dirty="0" smtClean="0"/>
              <a:t> – depth: </a:t>
            </a:r>
            <a:r>
              <a:rPr lang="en-US" baseline="0" dirty="0" err="1" smtClean="0"/>
              <a:t>cấp</a:t>
            </a:r>
            <a:r>
              <a:rPr lang="en-US" baseline="0" dirty="0" smtClean="0"/>
              <a:t> </a:t>
            </a:r>
            <a:r>
              <a:rPr lang="en-US" baseline="0" dirty="0" err="1" smtClean="0"/>
              <a:t>lớn</a:t>
            </a:r>
            <a:r>
              <a:rPr lang="en-US" baseline="0" dirty="0" smtClean="0"/>
              <a:t> </a:t>
            </a:r>
            <a:r>
              <a:rPr lang="en-US" baseline="0" dirty="0" err="1" smtClean="0"/>
              <a:t>nhất</a:t>
            </a:r>
            <a:r>
              <a:rPr lang="en-US" baseline="0" dirty="0" smtClean="0"/>
              <a:t> </a:t>
            </a:r>
            <a:r>
              <a:rPr lang="en-US" baseline="0" dirty="0" err="1" smtClean="0"/>
              <a:t>của</a:t>
            </a:r>
            <a:r>
              <a:rPr lang="en-US" baseline="0" dirty="0" smtClean="0"/>
              <a:t> </a:t>
            </a:r>
            <a:r>
              <a:rPr lang="en-US" baseline="0" dirty="0" err="1" smtClean="0"/>
              <a:t>một</a:t>
            </a:r>
            <a:r>
              <a:rPr lang="en-US" baseline="0" dirty="0" smtClean="0"/>
              <a:t> leaf </a:t>
            </a:r>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trong</a:t>
            </a:r>
            <a:r>
              <a:rPr lang="en-US" baseline="0" dirty="0" smtClean="0"/>
              <a:t> tree. </a:t>
            </a:r>
            <a:r>
              <a:rPr lang="en-US" baseline="0" dirty="0" err="1" smtClean="0"/>
              <a:t>Một</a:t>
            </a:r>
            <a:r>
              <a:rPr lang="en-US" baseline="0" dirty="0" smtClean="0"/>
              <a:t> </a:t>
            </a:r>
            <a:r>
              <a:rPr lang="en-US" baseline="0" dirty="0" err="1" smtClean="0"/>
              <a:t>cây</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chứa</a:t>
            </a:r>
            <a:r>
              <a:rPr lang="en-US" baseline="0" dirty="0" smtClean="0"/>
              <a:t> 2 </a:t>
            </a:r>
            <a:r>
              <a:rPr lang="en-US" baseline="0" dirty="0" err="1" smtClean="0"/>
              <a:t>mũ</a:t>
            </a:r>
            <a:r>
              <a:rPr lang="en-US" baseline="0" dirty="0" smtClean="0"/>
              <a:t> l node </a:t>
            </a:r>
            <a:r>
              <a:rPr lang="en-US" baseline="0" dirty="0" err="1" smtClean="0"/>
              <a:t>tại</a:t>
            </a:r>
            <a:r>
              <a:rPr lang="en-US" baseline="0" dirty="0" smtClean="0"/>
              <a:t> </a:t>
            </a:r>
            <a:r>
              <a:rPr lang="en-US" baseline="0" dirty="0" err="1" smtClean="0"/>
              <a:t>cấp</a:t>
            </a:r>
            <a:r>
              <a:rPr lang="en-US" baseline="0" dirty="0" smtClean="0"/>
              <a:t> l </a:t>
            </a:r>
            <a:r>
              <a:rPr lang="en-US" baseline="0" dirty="0" err="1" smtClean="0"/>
              <a:t>nào</a:t>
            </a:r>
            <a:r>
              <a:rPr lang="en-US" baseline="0" dirty="0" smtClean="0"/>
              <a:t> </a:t>
            </a:r>
            <a:r>
              <a:rPr lang="en-US" baseline="0" dirty="0" err="1" smtClean="0"/>
              <a:t>đó</a:t>
            </a:r>
            <a:r>
              <a:rPr lang="en-US" baseline="0" dirty="0" smtClean="0"/>
              <a:t>.</a:t>
            </a:r>
          </a:p>
          <a:p>
            <a:r>
              <a:rPr lang="en-US" baseline="0" dirty="0" err="1" smtClean="0"/>
              <a:t>Tổng</a:t>
            </a:r>
            <a:r>
              <a:rPr lang="en-US" baseline="0" dirty="0" smtClean="0"/>
              <a:t> </a:t>
            </a:r>
            <a:r>
              <a:rPr lang="en-US" baseline="0" dirty="0" err="1" smtClean="0"/>
              <a:t>số</a:t>
            </a:r>
            <a:r>
              <a:rPr lang="en-US" baseline="0" dirty="0" smtClean="0"/>
              <a:t> node </a:t>
            </a:r>
            <a:r>
              <a:rPr lang="en-US" baseline="0" dirty="0" err="1" smtClean="0"/>
              <a:t>trong</a:t>
            </a:r>
            <a:r>
              <a:rPr lang="en-US" baseline="0" dirty="0" smtClean="0"/>
              <a:t> </a:t>
            </a:r>
            <a:r>
              <a:rPr lang="en-US" baseline="0" dirty="0" err="1" smtClean="0"/>
              <a:t>cây</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tính</a:t>
            </a:r>
            <a:r>
              <a:rPr lang="en-US" baseline="0" dirty="0" smtClean="0"/>
              <a:t> </a:t>
            </a:r>
            <a:r>
              <a:rPr lang="en-US" baseline="0" dirty="0" err="1" smtClean="0"/>
              <a:t>theo</a:t>
            </a:r>
            <a:r>
              <a:rPr lang="en-US" baseline="0" dirty="0" smtClean="0"/>
              <a:t> </a:t>
            </a:r>
            <a:r>
              <a:rPr lang="en-US" baseline="0" dirty="0" err="1" smtClean="0"/>
              <a:t>công</a:t>
            </a:r>
            <a:r>
              <a:rPr lang="en-US" baseline="0" dirty="0" smtClean="0"/>
              <a:t> </a:t>
            </a:r>
            <a:r>
              <a:rPr lang="en-US" baseline="0" dirty="0" err="1" smtClean="0"/>
              <a:t>thức</a:t>
            </a:r>
            <a:r>
              <a:rPr lang="en-US" baseline="0" dirty="0" smtClean="0"/>
              <a:t> 2 </a:t>
            </a:r>
            <a:r>
              <a:rPr lang="en-US" baseline="0" dirty="0" err="1" smtClean="0"/>
              <a:t>mũ</a:t>
            </a:r>
            <a:r>
              <a:rPr lang="en-US" baseline="0" dirty="0" smtClean="0"/>
              <a:t> d </a:t>
            </a:r>
            <a:r>
              <a:rPr lang="en-US" baseline="0" dirty="0" err="1" smtClean="0"/>
              <a:t>công</a:t>
            </a:r>
            <a:r>
              <a:rPr lang="en-US" baseline="0" dirty="0" smtClean="0"/>
              <a:t> 1, </a:t>
            </a:r>
            <a:r>
              <a:rPr lang="en-US" baseline="0" dirty="0" err="1" smtClean="0"/>
              <a:t>trừ</a:t>
            </a:r>
            <a:r>
              <a:rPr lang="en-US" baseline="0" dirty="0" smtClean="0"/>
              <a:t> 1, </a:t>
            </a:r>
            <a:r>
              <a:rPr lang="en-US" baseline="0" dirty="0" err="1" smtClean="0"/>
              <a:t>trong</a:t>
            </a:r>
            <a:r>
              <a:rPr lang="en-US" baseline="0" dirty="0" smtClean="0"/>
              <a:t> </a:t>
            </a:r>
            <a:r>
              <a:rPr lang="en-US" baseline="0" dirty="0" err="1" smtClean="0"/>
              <a:t>đó</a:t>
            </a:r>
            <a:r>
              <a:rPr lang="en-US" baseline="0" dirty="0" smtClean="0"/>
              <a:t>, d </a:t>
            </a:r>
            <a:r>
              <a:rPr lang="en-US" baseline="0" dirty="0" err="1" smtClean="0"/>
              <a:t>là</a:t>
            </a:r>
            <a:r>
              <a:rPr lang="en-US" baseline="0" dirty="0" smtClean="0"/>
              <a:t> </a:t>
            </a:r>
            <a:r>
              <a:rPr lang="en-US" baseline="0" dirty="0" err="1" smtClean="0"/>
              <a:t>độ</a:t>
            </a:r>
            <a:r>
              <a:rPr lang="en-US" baseline="0" dirty="0" smtClean="0"/>
              <a:t> </a:t>
            </a:r>
            <a:r>
              <a:rPr lang="en-US" baseline="0" dirty="0" err="1" smtClean="0"/>
              <a:t>sâu</a:t>
            </a:r>
            <a:r>
              <a:rPr lang="en-US" baseline="0" dirty="0" smtClean="0"/>
              <a:t> </a:t>
            </a:r>
            <a:r>
              <a:rPr lang="en-US" baseline="0" dirty="0" err="1" smtClean="0"/>
              <a:t>của</a:t>
            </a:r>
            <a:r>
              <a:rPr lang="en-US" baseline="0" dirty="0" smtClean="0"/>
              <a:t> </a:t>
            </a:r>
            <a:r>
              <a:rPr lang="en-US" baseline="0" dirty="0" err="1" smtClean="0"/>
              <a:t>cây</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Sau</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phần</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Binary tree, </a:t>
            </a:r>
          </a:p>
          <a:p>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source code demo </a:t>
            </a:r>
            <a:r>
              <a:rPr lang="en-US" baseline="0" dirty="0" err="1" smtClean="0"/>
              <a:t>trong</a:t>
            </a:r>
            <a:r>
              <a:rPr lang="en-US" baseline="0" dirty="0" smtClean="0"/>
              <a:t> resource </a:t>
            </a:r>
            <a:r>
              <a:rPr lang="en-US" baseline="0" dirty="0" err="1" smtClean="0"/>
              <a:t>của</a:t>
            </a:r>
            <a:r>
              <a:rPr lang="en-US" baseline="0" dirty="0" smtClean="0"/>
              <a:t> </a:t>
            </a:r>
            <a:r>
              <a:rPr lang="en-US" baseline="0" dirty="0" err="1" smtClean="0"/>
              <a:t>khóa</a:t>
            </a:r>
            <a:r>
              <a:rPr lang="en-US" baseline="0" dirty="0" smtClean="0"/>
              <a:t> </a:t>
            </a:r>
            <a:r>
              <a:rPr lang="en-US" baseline="0" dirty="0" err="1" smtClean="0"/>
              <a:t>học</a:t>
            </a:r>
            <a:r>
              <a:rPr lang="en-US" baseline="0" dirty="0" smtClean="0"/>
              <a:t>, project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BinaryTree</a:t>
            </a:r>
            <a:r>
              <a:rPr lang="en-US" baseline="0" dirty="0" smtClean="0"/>
              <a:t>.</a:t>
            </a:r>
          </a:p>
          <a:p>
            <a:r>
              <a:rPr lang="en-US" baseline="0" dirty="0" smtClean="0"/>
              <a:t>Ban </a:t>
            </a:r>
            <a:r>
              <a:rPr lang="en-US" baseline="0" dirty="0" err="1" smtClean="0"/>
              <a:t>đầu</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struct</a:t>
            </a:r>
            <a:r>
              <a:rPr lang="en-US" baseline="0" dirty="0" smtClean="0"/>
              <a:t> </a:t>
            </a:r>
            <a:r>
              <a:rPr lang="en-US" baseline="0" dirty="0" err="1" smtClean="0"/>
              <a:t>t_node</a:t>
            </a:r>
            <a:r>
              <a:rPr lang="en-US" baseline="0" dirty="0" smtClean="0"/>
              <a:t>, </a:t>
            </a:r>
            <a:r>
              <a:rPr lang="en-US" baseline="0" dirty="0" err="1" smtClean="0"/>
              <a:t>và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những</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con </a:t>
            </a:r>
            <a:r>
              <a:rPr lang="en-US" baseline="0" dirty="0" err="1" smtClean="0"/>
              <a:t>trỏ</a:t>
            </a:r>
            <a:r>
              <a:rPr lang="en-US" baseline="0" dirty="0" smtClean="0"/>
              <a:t> structure </a:t>
            </a:r>
            <a:r>
              <a:rPr lang="en-US" baseline="0" dirty="0" err="1" smtClean="0"/>
              <a:t>trỏ</a:t>
            </a:r>
            <a:r>
              <a:rPr lang="en-US" baseline="0" dirty="0" smtClean="0"/>
              <a:t> </a:t>
            </a:r>
            <a:r>
              <a:rPr lang="en-US" baseline="0" dirty="0" err="1" smtClean="0"/>
              <a:t>đến</a:t>
            </a:r>
            <a:r>
              <a:rPr lang="en-US" baseline="0" dirty="0" smtClean="0"/>
              <a:t> node </a:t>
            </a:r>
            <a:r>
              <a:rPr lang="en-US" baseline="0" dirty="0" err="1" smtClean="0"/>
              <a:t>bên</a:t>
            </a:r>
            <a:r>
              <a:rPr lang="en-US" baseline="0" dirty="0" smtClean="0"/>
              <a:t> </a:t>
            </a:r>
            <a:r>
              <a:rPr lang="en-US" baseline="0" dirty="0" err="1" smtClean="0"/>
              <a:t>trái</a:t>
            </a:r>
            <a:r>
              <a:rPr lang="en-US" baseline="0" dirty="0" smtClean="0"/>
              <a:t> </a:t>
            </a:r>
            <a:r>
              <a:rPr lang="en-US" baseline="0" dirty="0" err="1" smtClean="0"/>
              <a:t>và</a:t>
            </a:r>
            <a:r>
              <a:rPr lang="en-US" baseline="0" dirty="0" smtClean="0"/>
              <a:t> </a:t>
            </a:r>
            <a:r>
              <a:rPr lang="en-US" baseline="0" dirty="0" err="1" smtClean="0"/>
              <a:t>bên</a:t>
            </a:r>
            <a:r>
              <a:rPr lang="en-US" baseline="0" dirty="0" smtClean="0"/>
              <a:t> </a:t>
            </a:r>
            <a:r>
              <a:rPr lang="en-US" baseline="0" dirty="0" err="1" smtClean="0"/>
              <a:t>phải</a:t>
            </a:r>
            <a:r>
              <a:rPr lang="en-US" baseline="0" dirty="0" smtClean="0"/>
              <a:t> </a:t>
            </a:r>
            <a:r>
              <a:rPr lang="en-US" baseline="0" dirty="0" err="1" smtClean="0"/>
              <a:t>của</a:t>
            </a:r>
            <a:r>
              <a:rPr lang="en-US" baseline="0" dirty="0" smtClean="0"/>
              <a:t> node </a:t>
            </a:r>
            <a:r>
              <a:rPr lang="en-US" baseline="0" dirty="0" err="1" smtClean="0"/>
              <a:t>hiện</a:t>
            </a:r>
            <a:r>
              <a:rPr lang="en-US" baseline="0" dirty="0" smtClean="0"/>
              <a:t> </a:t>
            </a:r>
            <a:r>
              <a:rPr lang="en-US" baseline="0" dirty="0" err="1" smtClean="0"/>
              <a:t>tại</a:t>
            </a:r>
            <a:r>
              <a:rPr lang="en-US" baseline="0" dirty="0" smtClean="0"/>
              <a:t>.</a:t>
            </a:r>
          </a:p>
          <a:p>
            <a:r>
              <a:rPr lang="en-US" baseline="0" dirty="0" smtClean="0"/>
              <a:t>Trong source code demo,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hàm</a:t>
            </a:r>
            <a:r>
              <a:rPr lang="en-US" baseline="0" dirty="0" smtClean="0"/>
              <a:t> </a:t>
            </a:r>
            <a:r>
              <a:rPr lang="en-US" baseline="0" dirty="0" err="1" smtClean="0"/>
              <a:t>chèn</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in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và</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node </a:t>
            </a:r>
            <a:r>
              <a:rPr lang="en-US" baseline="0" dirty="0" err="1" smtClean="0"/>
              <a:t>trong</a:t>
            </a:r>
            <a:r>
              <a:rPr lang="en-US" baseline="0" dirty="0" smtClean="0"/>
              <a:t> tree </a:t>
            </a:r>
            <a:r>
              <a:rPr lang="en-US" baseline="0" dirty="0" err="1" smtClean="0"/>
              <a:t>có</a:t>
            </a:r>
            <a:r>
              <a:rPr lang="en-US" baseline="0" dirty="0" smtClean="0"/>
              <a:t> </a:t>
            </a:r>
            <a:r>
              <a:rPr lang="en-US" baseline="0" dirty="0" err="1" smtClean="0"/>
              <a:t>sẵn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Những</a:t>
            </a:r>
            <a:r>
              <a:rPr lang="en-US" dirty="0" smtClean="0"/>
              <a:t> </a:t>
            </a:r>
            <a:r>
              <a:rPr lang="en-US" dirty="0" err="1" smtClean="0"/>
              <a:t>ứng</a:t>
            </a:r>
            <a:r>
              <a:rPr lang="en-US" baseline="0" dirty="0" smtClean="0"/>
              <a:t> </a:t>
            </a:r>
            <a:r>
              <a:rPr lang="en-US" baseline="0" dirty="0" err="1" smtClean="0"/>
              <a:t>dụng</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Binary tree,</a:t>
            </a:r>
          </a:p>
          <a:p>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cây</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là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hữu</a:t>
            </a:r>
            <a:r>
              <a:rPr lang="en-US" baseline="0" dirty="0" smtClean="0"/>
              <a:t> </a:t>
            </a:r>
            <a:r>
              <a:rPr lang="en-US" baseline="0" dirty="0" err="1" smtClean="0"/>
              <a:t>dụng</a:t>
            </a:r>
            <a:r>
              <a:rPr lang="en-US" baseline="0" dirty="0" smtClean="0"/>
              <a:t> </a:t>
            </a:r>
            <a:r>
              <a:rPr lang="en-US" baseline="0" dirty="0" err="1" smtClean="0"/>
              <a:t>khi</a:t>
            </a:r>
            <a:r>
              <a:rPr lang="en-US" baseline="0" dirty="0" smtClean="0"/>
              <a:t> </a:t>
            </a:r>
            <a:r>
              <a:rPr lang="en-US" baseline="0" dirty="0" err="1" smtClean="0"/>
              <a:t>cần</a:t>
            </a:r>
            <a:r>
              <a:rPr lang="en-US" baseline="0" dirty="0" smtClean="0"/>
              <a:t> </a:t>
            </a:r>
            <a:r>
              <a:rPr lang="en-US" baseline="0" dirty="0" err="1" smtClean="0"/>
              <a:t>có</a:t>
            </a:r>
            <a:r>
              <a:rPr lang="en-US" baseline="0" dirty="0" smtClean="0"/>
              <a:t> 2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cần</a:t>
            </a:r>
            <a:r>
              <a:rPr lang="en-US" baseline="0" dirty="0" smtClean="0"/>
              <a:t> </a:t>
            </a:r>
            <a:r>
              <a:rPr lang="en-US" baseline="0" dirty="0" err="1" smtClean="0"/>
              <a:t>tìm</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có</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giống</a:t>
            </a:r>
            <a:r>
              <a:rPr lang="en-US" baseline="0" dirty="0" smtClean="0"/>
              <a:t> </a:t>
            </a:r>
            <a:r>
              <a:rPr lang="en-US" baseline="0" dirty="0" err="1" smtClean="0"/>
              <a:t>nhau</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số</a:t>
            </a:r>
            <a:r>
              <a:rPr lang="en-US" baseline="0" dirty="0" smtClean="0"/>
              <a:t>.</a:t>
            </a:r>
          </a:p>
          <a:p>
            <a:r>
              <a:rPr lang="en-US" baseline="0" dirty="0" smtClean="0"/>
              <a:t>Cây nhị phân có thể được sử dụng để thay thế cho biểu thức chứa toán hạng là các node leaf  và toán tử là các node không phải là leaf.</a:t>
            </a:r>
          </a:p>
          <a:p>
            <a:r>
              <a:rPr lang="en-US" dirty="0" smtClean="0"/>
              <a:t>Hai cây</a:t>
            </a:r>
            <a:r>
              <a:rPr lang="en-US" baseline="0" dirty="0" smtClean="0"/>
              <a:t> nhị phần được gọi là “gần đối xứng” khi chúng đều trống rỗng, hoặc nếu chúng không rỗng, thì cây con bên trái của mỗi cây là đối xứng với cây con bên phải.</a:t>
            </a:r>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Cây</a:t>
            </a:r>
            <a:r>
              <a:rPr lang="en-US" baseline="0" dirty="0" smtClean="0"/>
              <a:t> tổng quát.</a:t>
            </a:r>
          </a:p>
          <a:p>
            <a:r>
              <a:rPr lang="en-US" baseline="0" dirty="0" smtClean="0"/>
              <a:t>Một cây tổng quát, là một tập hợp hữu hạn những phần tử mà trong đó, có một phần tử được gọi là gốc – ROOT và những phần tử khác được phân chia thành một số lớn hơn không những phân vùng khác nhau, mỗi một tập con như vậy là một cây.</a:t>
            </a:r>
          </a:p>
          <a:p>
            <a:r>
              <a:rPr lang="en-US" baseline="0" dirty="0" smtClean="0"/>
              <a:t>Có một số loại khác nhau của cây, đó là cây nhị phân hay binary tree, cây n phân hay n-ary tree, cây đỏ đen hay red-black tree, cây AVL hay AVL tree, cây AVL là cây nhị phân tìm kiếm trong đó mối node có thêm một hệ số cân bằng đại diện cho việc khác biệt về chiều cao giữa nhánh trái và phải, hệ số cân bằng không vượt quá 1.</a:t>
            </a:r>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Sau</a:t>
            </a:r>
            <a:r>
              <a:rPr lang="en-US" baseline="0" dirty="0" smtClean="0"/>
              <a:t> đây ta có sự so sánh giữa </a:t>
            </a:r>
            <a:r>
              <a:rPr lang="en-US" baseline="0" dirty="0" err="1" smtClean="0"/>
              <a:t>các</a:t>
            </a:r>
            <a:r>
              <a:rPr lang="en-US" baseline="0" dirty="0" smtClean="0"/>
              <a:t> </a:t>
            </a:r>
            <a:r>
              <a:rPr lang="en-US" baseline="0" dirty="0" err="1" smtClean="0"/>
              <a:t>cấu</a:t>
            </a:r>
            <a:r>
              <a:rPr lang="en-US" baseline="0" dirty="0" smtClean="0"/>
              <a:t> trúc dữ liệu, </a:t>
            </a:r>
          </a:p>
          <a:p>
            <a:r>
              <a:rPr lang="en-US" baseline="0" dirty="0" smtClean="0"/>
              <a:t>Đối với Arrays, việc khai báo và sử dụng đơn giản, tuy nhiên, hàm không linh hoạt trong việc thêm hoặc xóa phần tử trong mảng.</a:t>
            </a:r>
          </a:p>
          <a:p>
            <a:r>
              <a:rPr lang="en-US" baseline="0" dirty="0" smtClean="0"/>
              <a:t>Linked list, việc khai báo và sử dụng đơn giản và hiệu quả, còn đối với tree, càng hiệu quả hơn với việc tìm kiếm.</a:t>
            </a:r>
          </a:p>
          <a:p>
            <a:r>
              <a:rPr lang="en-US" baseline="0" dirty="0" smtClean="0"/>
              <a:t>Trong quá trình thêm phần tử, đối với Array, có độ phức tạp hằng số Big-O một đến độ phức tập tuyến tính Big-O n, đối với Linked list, cũng có độ phức tạp hằng số, còn đối với Tree, có độ phức tạp logarit.</a:t>
            </a:r>
          </a:p>
          <a:p>
            <a:r>
              <a:rPr lang="en-US" baseline="0" dirty="0" smtClean="0"/>
              <a:t>Trong quá trình xóa đối tượng, đối với Array, có độ phức tạp tuyến tính, với Linked list, có đô phức tạp hằng số đến độ phức tạp tuyến tính. Còn đối với Tree, có độ phức tạp logarit.</a:t>
            </a:r>
          </a:p>
          <a:p>
            <a:r>
              <a:rPr lang="en-US" baseline="0" dirty="0" smtClean="0"/>
              <a:t>Cuối cùng là quá trình tìm kiếm đối tượng, đối với Array, có độ phức </a:t>
            </a:r>
            <a:r>
              <a:rPr lang="en-US" baseline="0" dirty="0" err="1" smtClean="0"/>
              <a:t>tạp</a:t>
            </a:r>
            <a:r>
              <a:rPr lang="en-US" baseline="0" dirty="0" smtClean="0"/>
              <a:t> </a:t>
            </a:r>
            <a:r>
              <a:rPr lang="en-US" baseline="0" dirty="0" err="1" smtClean="0"/>
              <a:t>từ</a:t>
            </a:r>
            <a:r>
              <a:rPr lang="en-US" baseline="0" dirty="0" smtClean="0"/>
              <a:t> </a:t>
            </a:r>
            <a:r>
              <a:rPr lang="en-US" baseline="0" dirty="0" err="1" smtClean="0"/>
              <a:t>tuyến</a:t>
            </a:r>
            <a:r>
              <a:rPr lang="en-US" baseline="0" dirty="0" smtClean="0"/>
              <a:t> tính tới độ phức </a:t>
            </a:r>
            <a:r>
              <a:rPr lang="en-US" baseline="0" dirty="0" err="1" smtClean="0"/>
              <a:t>tạp</a:t>
            </a:r>
            <a:r>
              <a:rPr lang="en-US" baseline="0" dirty="0" smtClean="0"/>
              <a:t> </a:t>
            </a:r>
            <a:r>
              <a:rPr lang="en-US" baseline="0" dirty="0" err="1" smtClean="0"/>
              <a:t>logarit</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có</a:t>
            </a:r>
            <a:r>
              <a:rPr lang="en-US" baseline="0" dirty="0" smtClean="0"/>
              <a:t> </a:t>
            </a:r>
            <a:r>
              <a:rPr lang="en-US" baseline="0" dirty="0" err="1" smtClean="0"/>
              <a:t>độ</a:t>
            </a:r>
            <a:r>
              <a:rPr lang="en-US" baseline="0" dirty="0" smtClean="0"/>
              <a:t> phức tạp logarit trong trường hợp tìm kiếm kiểu nhị phân. Đối với linked list, có độ phức tạp tuyến tính và với Tree, quá trình tìm kiếm có độ phức tạp logarit.</a:t>
            </a:r>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112032F0-720E-422B-9664-9CA40FB31873}" type="slidenum">
              <a:rPr lang="en-GB"/>
              <a:pPr/>
              <a:t>27</a:t>
            </a:fld>
            <a:endParaRPr lang="en-GB"/>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r>
              <a:rPr lang="en-US" dirty="0" smtClean="0"/>
              <a:t>Phần</a:t>
            </a:r>
            <a:r>
              <a:rPr lang="en-US" baseline="0" dirty="0" smtClean="0"/>
              <a:t> cuối cùng trong bài học ngày hôm, tôi xin nhắc lại một số dạng biến thể của linked list, đó là Queues và Stacks.</a:t>
            </a:r>
          </a:p>
          <a:p>
            <a:r>
              <a:rPr lang="en-US" dirty="0" smtClean="0"/>
              <a:t>Trước hết</a:t>
            </a:r>
            <a:r>
              <a:rPr lang="en-US" baseline="0" dirty="0" smtClean="0"/>
              <a:t> là queues, queues là một dạng bộ chứa động mà trong đó, có một số quy luật sắp xếp.</a:t>
            </a:r>
          </a:p>
          <a:p>
            <a:r>
              <a:rPr lang="en-US" baseline="0" dirty="0" smtClean="0"/>
              <a:t>FIFO queue, một queue mà trong đó phần tử đầu tiên được thêm vào luôn là phần tử cuối cùng có thể lấy ra.</a:t>
            </a:r>
          </a:p>
          <a:p>
            <a:r>
              <a:rPr lang="en-US" baseline="0" dirty="0" smtClean="0"/>
              <a:t>LIFO queue, một queue mà trong đó phần tử được thêm vào gần nhất sẽ là phần tử được lấy ra trước tiên.</a:t>
            </a:r>
          </a:p>
          <a:p>
            <a:r>
              <a:rPr lang="en-US" baseline="0" dirty="0" smtClean="0"/>
              <a:t>Priority queue, một queue mà trong đó các phần tử được sắp xếp sao cho phần tử có quyền ưu tiên cao nhất luôn luôn đứng liền sau phần tử được lấy ra.</a:t>
            </a: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Tiếp theo là</a:t>
            </a:r>
            <a:r>
              <a:rPr lang="en-US" baseline="0" dirty="0" smtClean="0"/>
              <a:t> Stacks,</a:t>
            </a:r>
          </a:p>
          <a:p>
            <a:r>
              <a:rPr lang="en-US" baseline="0" dirty="0" smtClean="0"/>
              <a:t>Stacks là một dạng đặc biệt của bộ chứa với cấu trúc Last in first out.</a:t>
            </a:r>
          </a:p>
          <a:p>
            <a:r>
              <a:rPr lang="en-US" baseline="0" dirty="0" smtClean="0"/>
              <a:t>Một bộ chứa stack có 2 phương thức quan trọng là: push và pop, phương thức push sử dụng để thêm phần tử vào đầu – the top bộ chứa stack; phương thức pop dùng để xóa phần từ gần nhất được thêm vào từ phần đầu của bộ chứa.</a:t>
            </a:r>
          </a:p>
          <a:p>
            <a:r>
              <a:rPr lang="en-US" baseline="0" dirty="0" smtClean="0"/>
              <a:t>Các bạn có thể hình dung bộ chứa stack giống như ống chứa có đáy, nhưng phần tử được thêm vào sau thì sẽ được lấy ra trước.</a:t>
            </a:r>
          </a:p>
          <a:p>
            <a:r>
              <a:rPr lang="en-US" baseline="0" dirty="0" smtClean="0"/>
              <a:t>Ngoài ra, trong bộ chứa stack còn có thêm các hàm IsEmpty dùng để kiểm tra bộ chứa có rỗng hay không; và hàm Top sử dụng để lấy về con trỏ tới phần tử ở trên cùng mà không xóa đi phần tử đó.</a:t>
            </a:r>
          </a:p>
          <a:p>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Phần</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trong</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Data Structures </a:t>
            </a:r>
            <a:r>
              <a:rPr lang="en-US" baseline="0" dirty="0" err="1" smtClean="0"/>
              <a:t>ngày</a:t>
            </a:r>
            <a:r>
              <a:rPr lang="en-US" baseline="0" dirty="0" smtClean="0"/>
              <a:t> </a:t>
            </a:r>
            <a:r>
              <a:rPr lang="en-US" baseline="0" dirty="0" err="1" smtClean="0"/>
              <a:t>hôm</a:t>
            </a:r>
            <a:r>
              <a:rPr lang="en-US" baseline="0" dirty="0" smtClean="0"/>
              <a:t> nay,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một</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về</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Stack.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lưu</a:t>
            </a:r>
            <a:r>
              <a:rPr lang="en-US" baseline="0" dirty="0" smtClean="0"/>
              <a:t> ý </a:t>
            </a:r>
            <a:r>
              <a:rPr lang="en-US" baseline="0" dirty="0" err="1" smtClean="0"/>
              <a:t>bộ</a:t>
            </a:r>
            <a:r>
              <a:rPr lang="en-US" baseline="0" dirty="0" smtClean="0"/>
              <a:t> </a:t>
            </a:r>
            <a:r>
              <a:rPr lang="en-US" baseline="0" dirty="0" err="1" smtClean="0"/>
              <a:t>chứa</a:t>
            </a:r>
            <a:r>
              <a:rPr lang="en-US" baseline="0" dirty="0" smtClean="0"/>
              <a:t> Stack </a:t>
            </a:r>
            <a:r>
              <a:rPr lang="en-US" baseline="0" dirty="0" err="1" smtClean="0"/>
              <a:t>là</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có</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Last in first out, </a:t>
            </a:r>
            <a:r>
              <a:rPr lang="en-US" baseline="0" dirty="0" err="1" smtClean="0"/>
              <a:t>tức</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nào</a:t>
            </a:r>
            <a:r>
              <a:rPr lang="en-US" baseline="0" dirty="0" smtClean="0"/>
              <a:t> </a:t>
            </a:r>
            <a:r>
              <a:rPr lang="en-US" baseline="0" dirty="0" err="1" smtClean="0"/>
              <a:t>được</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lấy</a:t>
            </a:r>
            <a:r>
              <a:rPr lang="en-US" baseline="0" dirty="0" smtClean="0"/>
              <a:t> </a:t>
            </a:r>
            <a:r>
              <a:rPr lang="en-US" baseline="0" dirty="0" err="1" smtClean="0"/>
              <a:t>ra</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Ban </a:t>
            </a:r>
            <a:r>
              <a:rPr lang="en-US" baseline="0" dirty="0" err="1" smtClean="0"/>
              <a:t>đầu</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một</a:t>
            </a:r>
            <a:r>
              <a:rPr lang="en-US" baseline="0" dirty="0" smtClean="0"/>
              <a:t> </a:t>
            </a:r>
            <a:r>
              <a:rPr lang="en-US" baseline="0" dirty="0" err="1" smtClean="0"/>
              <a:t>kiểu</a:t>
            </a:r>
            <a:r>
              <a:rPr lang="en-US" baseline="0" dirty="0" smtClean="0"/>
              <a:t> </a:t>
            </a:r>
            <a:r>
              <a:rPr lang="en-US" baseline="0" dirty="0" err="1" smtClean="0"/>
              <a:t>struct</a:t>
            </a:r>
            <a:r>
              <a:rPr lang="en-US" baseline="0" dirty="0" smtClean="0"/>
              <a:t>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 Stack,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capicity</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phần</a:t>
            </a:r>
            <a:r>
              <a:rPr lang="en-US" baseline="0" dirty="0" smtClean="0"/>
              <a:t> </a:t>
            </a:r>
            <a:r>
              <a:rPr lang="en-US" baseline="0" dirty="0" err="1" smtClean="0"/>
              <a:t>từ</a:t>
            </a:r>
            <a:r>
              <a:rPr lang="en-US" baseline="0" dirty="0" smtClean="0"/>
              <a:t> </a:t>
            </a:r>
            <a:r>
              <a:rPr lang="en-US" baseline="0" dirty="0" err="1" smtClean="0"/>
              <a:t>lớn</a:t>
            </a:r>
            <a:r>
              <a:rPr lang="en-US" baseline="0" dirty="0" smtClean="0"/>
              <a:t> </a:t>
            </a:r>
            <a:r>
              <a:rPr lang="en-US" baseline="0" dirty="0" err="1" smtClean="0"/>
              <a:t>nhất</a:t>
            </a:r>
            <a:r>
              <a:rPr lang="en-US" baseline="0" dirty="0" smtClean="0"/>
              <a:t> </a:t>
            </a:r>
            <a:r>
              <a:rPr lang="en-US" baseline="0" dirty="0" err="1" smtClean="0"/>
              <a:t>mà</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chứa</a:t>
            </a:r>
            <a:r>
              <a:rPr lang="en-US" baseline="0" dirty="0" smtClean="0"/>
              <a:t>. Size </a:t>
            </a:r>
            <a:r>
              <a:rPr lang="en-US" baseline="0" dirty="0" err="1" smtClean="0"/>
              <a:t>là</a:t>
            </a:r>
            <a:r>
              <a:rPr lang="en-US" baseline="0" dirty="0" smtClean="0"/>
              <a:t> </a:t>
            </a: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thực</a:t>
            </a:r>
            <a:r>
              <a:rPr lang="en-US" baseline="0" dirty="0" smtClean="0"/>
              <a:t> tế </a:t>
            </a:r>
            <a:r>
              <a:rPr lang="en-US" baseline="0" dirty="0" err="1" smtClean="0"/>
              <a:t>mà</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có</a:t>
            </a:r>
            <a:r>
              <a:rPr lang="en-US" baseline="0" dirty="0" smtClean="0"/>
              <a:t>, </a:t>
            </a:r>
            <a:r>
              <a:rPr lang="en-US" baseline="0" dirty="0" err="1" smtClean="0"/>
              <a:t>và</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element, </a:t>
            </a:r>
            <a:r>
              <a:rPr lang="en-US" baseline="0" dirty="0" err="1" smtClean="0"/>
              <a:t>đây</a:t>
            </a:r>
            <a:r>
              <a:rPr lang="en-US" baseline="0" dirty="0" smtClean="0"/>
              <a:t> </a:t>
            </a:r>
            <a:r>
              <a:rPr lang="en-US" baseline="0" dirty="0" err="1" smtClean="0"/>
              <a:t>là</a:t>
            </a:r>
            <a:r>
              <a:rPr lang="en-US" baseline="0" dirty="0" smtClean="0"/>
              <a:t> con </a:t>
            </a:r>
            <a:r>
              <a:rPr lang="en-US" baseline="0" dirty="0" err="1" smtClean="0"/>
              <a:t>trỏ</a:t>
            </a:r>
            <a:r>
              <a:rPr lang="en-US" baseline="0" dirty="0" smtClean="0"/>
              <a:t> </a:t>
            </a:r>
            <a:r>
              <a:rPr lang="en-US" baseline="0" dirty="0" err="1" smtClean="0"/>
              <a:t>kiểu</a:t>
            </a:r>
            <a:r>
              <a:rPr lang="en-US" baseline="0" dirty="0" smtClean="0"/>
              <a:t> </a:t>
            </a:r>
            <a:r>
              <a:rPr lang="en-US" baseline="0" dirty="0" err="1" smtClean="0"/>
              <a:t>int</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trỏ</a:t>
            </a:r>
            <a:r>
              <a:rPr lang="en-US" baseline="0" dirty="0" smtClean="0"/>
              <a:t> </a:t>
            </a:r>
            <a:r>
              <a:rPr lang="en-US" baseline="0" dirty="0" err="1" smtClean="0"/>
              <a:t>đến</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p>
          <a:p>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khởi</a:t>
            </a:r>
            <a:r>
              <a:rPr lang="en-US" baseline="0" dirty="0" smtClean="0"/>
              <a:t> tạo </a:t>
            </a:r>
            <a:r>
              <a:rPr lang="en-US" baseline="0" dirty="0" err="1" smtClean="0"/>
              <a:t>bộ</a:t>
            </a:r>
            <a:r>
              <a:rPr lang="en-US" baseline="0" dirty="0" smtClean="0"/>
              <a:t> </a:t>
            </a:r>
            <a:r>
              <a:rPr lang="en-US" baseline="0" dirty="0" err="1" smtClean="0"/>
              <a:t>chứa</a:t>
            </a:r>
            <a:r>
              <a:rPr lang="en-US" baseline="0" dirty="0" smtClean="0"/>
              <a:t> stack </a:t>
            </a:r>
            <a:r>
              <a:rPr lang="en-US" baseline="0" dirty="0" err="1" smtClean="0"/>
              <a:t>bằng</a:t>
            </a:r>
            <a:r>
              <a:rPr lang="en-US" baseline="0" dirty="0" smtClean="0"/>
              <a:t> </a:t>
            </a:r>
            <a:r>
              <a:rPr lang="en-US" baseline="0" dirty="0" err="1" smtClean="0"/>
              <a:t>cách</a:t>
            </a:r>
            <a:r>
              <a:rPr lang="en-US" baseline="0" dirty="0" smtClean="0"/>
              <a:t> </a:t>
            </a:r>
            <a:r>
              <a:rPr lang="en-US" baseline="0" dirty="0" err="1" smtClean="0"/>
              <a:t>viết</a:t>
            </a:r>
            <a:r>
              <a:rPr lang="en-US" baseline="0" dirty="0" smtClean="0"/>
              <a:t> </a:t>
            </a:r>
            <a:r>
              <a:rPr lang="en-US" baseline="0" dirty="0" err="1" smtClean="0"/>
              <a:t>hàm</a:t>
            </a:r>
            <a:r>
              <a:rPr lang="en-US" baseline="0" dirty="0" smtClean="0"/>
              <a:t> Create Stack, </a:t>
            </a:r>
            <a:r>
              <a:rPr lang="en-US" baseline="0" dirty="0" err="1" smtClean="0"/>
              <a:t>và</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lớn</a:t>
            </a:r>
            <a:r>
              <a:rPr lang="en-US" baseline="0" dirty="0" smtClean="0"/>
              <a:t> </a:t>
            </a:r>
            <a:r>
              <a:rPr lang="en-US" baseline="0" dirty="0" err="1" smtClean="0"/>
              <a:t>nhất</a:t>
            </a:r>
            <a:r>
              <a:rPr lang="en-US" baseline="0" dirty="0" smtClean="0"/>
              <a:t> </a:t>
            </a:r>
            <a:r>
              <a:rPr lang="en-US" baseline="0" dirty="0" err="1" smtClean="0"/>
              <a:t>mà</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Stack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Ở </a:t>
            </a:r>
            <a:r>
              <a:rPr lang="en-US" baseline="0" dirty="0" err="1" smtClean="0"/>
              <a:t>đây</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r>
              <a:rPr lang="en-US" baseline="0" dirty="0" smtClean="0"/>
              <a:t> </a:t>
            </a:r>
            <a:r>
              <a:rPr lang="en-US" baseline="0" dirty="0" err="1" smtClean="0"/>
              <a:t>malloc</a:t>
            </a:r>
            <a:r>
              <a:rPr lang="en-US" baseline="0" dirty="0" smtClean="0"/>
              <a:t> </a:t>
            </a:r>
            <a:r>
              <a:rPr lang="en-US" baseline="0" dirty="0" err="1" smtClean="0"/>
              <a:t>để</a:t>
            </a:r>
            <a:r>
              <a:rPr lang="en-US" baseline="0" dirty="0" smtClean="0"/>
              <a:t> </a:t>
            </a:r>
            <a:r>
              <a:rPr lang="en-US" baseline="0" dirty="0" err="1" smtClean="0"/>
              <a:t>cấp</a:t>
            </a:r>
            <a:r>
              <a:rPr lang="en-US" baseline="0" dirty="0" smtClean="0"/>
              <a:t> </a:t>
            </a:r>
            <a:r>
              <a:rPr lang="en-US" baseline="0" dirty="0" err="1" smtClean="0"/>
              <a:t>phát</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a:t>
            </a:r>
            <a:r>
              <a:rPr lang="en-US" baseline="0" dirty="0" err="1" smtClean="0"/>
              <a:t>cho</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Stack. </a:t>
            </a:r>
            <a:r>
              <a:rPr lang="en-US" baseline="0" dirty="0" err="1" smtClean="0"/>
              <a:t>Sau</a:t>
            </a:r>
            <a:r>
              <a:rPr lang="en-US" baseline="0" dirty="0" smtClean="0"/>
              <a:t> </a:t>
            </a:r>
            <a:r>
              <a:rPr lang="en-US" baseline="0" dirty="0" err="1" smtClean="0"/>
              <a:t>khi</a:t>
            </a:r>
            <a:r>
              <a:rPr lang="en-US" baseline="0" dirty="0" smtClean="0"/>
              <a:t> </a:t>
            </a:r>
            <a:r>
              <a:rPr lang="en-US" baseline="0" dirty="0" err="1" smtClean="0"/>
              <a:t>cấp</a:t>
            </a:r>
            <a:r>
              <a:rPr lang="en-US" baseline="0" dirty="0" smtClean="0"/>
              <a:t> </a:t>
            </a:r>
            <a:r>
              <a:rPr lang="en-US" baseline="0" dirty="0" err="1" smtClean="0"/>
              <a:t>phát</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a:t>
            </a:r>
            <a:r>
              <a:rPr lang="en-US" baseline="0" dirty="0" err="1" smtClean="0"/>
              <a:t>cho</a:t>
            </a:r>
            <a:r>
              <a:rPr lang="en-US" baseline="0" dirty="0" smtClean="0"/>
              <a:t> </a:t>
            </a:r>
            <a:r>
              <a:rPr lang="en-US" baseline="0" dirty="0" err="1" smtClean="0"/>
              <a:t>biến</a:t>
            </a:r>
            <a:r>
              <a:rPr lang="en-US" baseline="0" dirty="0" smtClean="0"/>
              <a:t> Stack, Stack </a:t>
            </a:r>
            <a:r>
              <a:rPr lang="en-US" baseline="0" dirty="0" err="1" smtClean="0"/>
              <a:t>là</a:t>
            </a:r>
            <a:r>
              <a:rPr lang="en-US" baseline="0" dirty="0" smtClean="0"/>
              <a:t> </a:t>
            </a:r>
            <a:r>
              <a:rPr lang="en-US" baseline="0" dirty="0" err="1" smtClean="0"/>
              <a:t>một</a:t>
            </a:r>
            <a:r>
              <a:rPr lang="en-US" baseline="0" dirty="0" smtClean="0"/>
              <a:t> con </a:t>
            </a:r>
            <a:r>
              <a:rPr lang="en-US" baseline="0" dirty="0" err="1" smtClean="0"/>
              <a:t>trỏ</a:t>
            </a:r>
            <a:r>
              <a:rPr lang="en-US" baseline="0" dirty="0" smtClean="0"/>
              <a:t> </a:t>
            </a:r>
            <a:r>
              <a:rPr lang="en-US" baseline="0" dirty="0" err="1" smtClean="0"/>
              <a:t>của</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struct</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khởi</a:t>
            </a:r>
            <a:r>
              <a:rPr lang="en-US" baseline="0" dirty="0" smtClean="0"/>
              <a:t> tạo </a:t>
            </a:r>
            <a:r>
              <a:rPr lang="en-US" baseline="0" dirty="0" err="1" smtClean="0"/>
              <a:t>những</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cho</a:t>
            </a:r>
            <a:r>
              <a:rPr lang="en-US" baseline="0" dirty="0" smtClean="0"/>
              <a:t> </a:t>
            </a:r>
            <a:r>
              <a:rPr lang="en-US" baseline="0" dirty="0" err="1" smtClean="0"/>
              <a:t>nó</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element. Element </a:t>
            </a:r>
            <a:r>
              <a:rPr lang="en-US" baseline="0" dirty="0" err="1" smtClean="0"/>
              <a:t>là</a:t>
            </a:r>
            <a:r>
              <a:rPr lang="en-US" baseline="0" dirty="0" smtClean="0"/>
              <a:t> </a:t>
            </a:r>
            <a:r>
              <a:rPr lang="en-US" baseline="0" dirty="0" err="1" smtClean="0"/>
              <a:t>một</a:t>
            </a:r>
            <a:r>
              <a:rPr lang="en-US" baseline="0" dirty="0" smtClean="0"/>
              <a:t> con </a:t>
            </a:r>
            <a:r>
              <a:rPr lang="en-US" baseline="0" dirty="0" err="1" smtClean="0"/>
              <a:t>trỏ</a:t>
            </a:r>
            <a:r>
              <a:rPr lang="en-US" baseline="0" dirty="0" smtClean="0"/>
              <a:t> </a:t>
            </a:r>
            <a:r>
              <a:rPr lang="en-US" baseline="0" dirty="0" err="1" smtClean="0"/>
              <a:t>kiểu</a:t>
            </a:r>
            <a:r>
              <a:rPr lang="en-US" baseline="0" dirty="0" smtClean="0"/>
              <a:t> </a:t>
            </a:r>
            <a:r>
              <a:rPr lang="en-US" baseline="0" dirty="0" err="1" smtClean="0"/>
              <a:t>int</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cũng</a:t>
            </a:r>
            <a:r>
              <a:rPr lang="en-US" baseline="0" dirty="0" smtClean="0"/>
              <a:t> </a:t>
            </a:r>
            <a:r>
              <a:rPr lang="en-US" baseline="0" dirty="0" err="1" smtClean="0"/>
              <a:t>cấp</a:t>
            </a:r>
            <a:r>
              <a:rPr lang="en-US" baseline="0" dirty="0" smtClean="0"/>
              <a:t> </a:t>
            </a:r>
            <a:r>
              <a:rPr lang="en-US" baseline="0" dirty="0" err="1" smtClean="0"/>
              <a:t>phát</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a:t>
            </a:r>
            <a:r>
              <a:rPr lang="en-US" baseline="0" dirty="0" err="1" smtClean="0"/>
              <a:t>cho</a:t>
            </a:r>
            <a:r>
              <a:rPr lang="en-US" baseline="0" dirty="0" smtClean="0"/>
              <a:t> con </a:t>
            </a:r>
            <a:r>
              <a:rPr lang="en-US" baseline="0" dirty="0" err="1" smtClean="0"/>
              <a:t>trỏ</a:t>
            </a:r>
            <a:r>
              <a:rPr lang="en-US" baseline="0" dirty="0" smtClean="0"/>
              <a:t> </a:t>
            </a:r>
            <a:r>
              <a:rPr lang="en-US" baseline="0" dirty="0" err="1" smtClean="0"/>
              <a:t>này</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cấp</a:t>
            </a:r>
            <a:r>
              <a:rPr lang="en-US" baseline="0" dirty="0" smtClean="0"/>
              <a:t> </a:t>
            </a:r>
            <a:r>
              <a:rPr lang="en-US" baseline="0" dirty="0" err="1" smtClean="0"/>
              <a:t>phát</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a:t>
            </a:r>
            <a:r>
              <a:rPr lang="en-US" baseline="0" dirty="0" err="1" smtClean="0"/>
              <a:t>cho</a:t>
            </a:r>
            <a:r>
              <a:rPr lang="en-US" baseline="0" dirty="0" smtClean="0"/>
              <a:t> con </a:t>
            </a:r>
            <a:r>
              <a:rPr lang="en-US" baseline="0" dirty="0" err="1" smtClean="0"/>
              <a:t>trỏ</a:t>
            </a:r>
            <a:r>
              <a:rPr lang="en-US" baseline="0" dirty="0" smtClean="0"/>
              <a:t> </a:t>
            </a:r>
            <a:r>
              <a:rPr lang="en-US" baseline="0" dirty="0" err="1" smtClean="0"/>
              <a:t>này</a:t>
            </a:r>
            <a:r>
              <a:rPr lang="en-US" baseline="0" dirty="0" smtClean="0"/>
              <a:t> </a:t>
            </a:r>
            <a:r>
              <a:rPr lang="en-US" baseline="0" dirty="0" err="1" smtClean="0"/>
              <a:t>bằng</a:t>
            </a:r>
            <a:r>
              <a:rPr lang="en-US" baseline="0" dirty="0" smtClean="0"/>
              <a:t> </a:t>
            </a:r>
            <a:r>
              <a:rPr lang="en-US" baseline="0" dirty="0" err="1" smtClean="0"/>
              <a:t>cách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r>
              <a:rPr lang="en-US" baseline="0" dirty="0" smtClean="0"/>
              <a:t> </a:t>
            </a:r>
            <a:r>
              <a:rPr lang="en-US" baseline="0" dirty="0" err="1" smtClean="0"/>
              <a:t>malloc</a:t>
            </a:r>
            <a:r>
              <a:rPr lang="en-US" baseline="0" dirty="0" smtClean="0"/>
              <a:t>, </a:t>
            </a:r>
            <a:r>
              <a:rPr lang="en-US" baseline="0" dirty="0" err="1" smtClean="0"/>
              <a:t>và</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lớn</a:t>
            </a:r>
            <a:r>
              <a:rPr lang="en-US" baseline="0" dirty="0" smtClean="0"/>
              <a:t> </a:t>
            </a:r>
            <a:r>
              <a:rPr lang="en-US" baseline="0" dirty="0" err="1" smtClean="0"/>
              <a:t>nhất</a:t>
            </a:r>
            <a:r>
              <a:rPr lang="en-US" baseline="0" dirty="0" smtClean="0"/>
              <a:t> </a:t>
            </a:r>
            <a:r>
              <a:rPr lang="en-US" baseline="0" dirty="0" err="1" smtClean="0"/>
              <a:t>mà</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stack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chứa</a:t>
            </a:r>
            <a:r>
              <a:rPr lang="en-US" baseline="0" dirty="0" smtClean="0"/>
              <a:t>. </a:t>
            </a:r>
            <a:r>
              <a:rPr lang="en-US" baseline="0" dirty="0" err="1" smtClean="0"/>
              <a:t>Các</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khác</a:t>
            </a:r>
            <a:r>
              <a:rPr lang="en-US" baseline="0" dirty="0" smtClean="0"/>
              <a:t> </a:t>
            </a:r>
            <a:r>
              <a:rPr lang="en-US" baseline="0" dirty="0" err="1" smtClean="0"/>
              <a:t>của</a:t>
            </a:r>
            <a:r>
              <a:rPr lang="en-US" baseline="0" dirty="0" smtClean="0"/>
              <a:t> Stack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có</a:t>
            </a:r>
            <a:r>
              <a:rPr lang="en-US" baseline="0" dirty="0" smtClean="0"/>
              <a:t>, </a:t>
            </a:r>
            <a:r>
              <a:rPr lang="en-US" baseline="0" dirty="0" err="1" smtClean="0"/>
              <a:t>capicity</a:t>
            </a:r>
            <a:r>
              <a:rPr lang="en-US" baseline="0" dirty="0" smtClean="0"/>
              <a:t>, </a:t>
            </a:r>
            <a:r>
              <a:rPr lang="en-US" baseline="0" dirty="0" err="1" smtClean="0"/>
              <a:t>capicity</a:t>
            </a:r>
            <a:r>
              <a:rPr lang="en-US" baseline="0" dirty="0" smtClean="0"/>
              <a:t> </a:t>
            </a:r>
            <a:r>
              <a:rPr lang="en-US" baseline="0" dirty="0" err="1" smtClean="0"/>
              <a:t>là</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lớn</a:t>
            </a:r>
            <a:r>
              <a:rPr lang="en-US" baseline="0" dirty="0" smtClean="0"/>
              <a:t> </a:t>
            </a:r>
            <a:r>
              <a:rPr lang="en-US" baseline="0" dirty="0" err="1" smtClean="0"/>
              <a:t>nhất</a:t>
            </a:r>
            <a:r>
              <a:rPr lang="en-US" baseline="0" dirty="0" smtClean="0"/>
              <a:t> </a:t>
            </a:r>
            <a:r>
              <a:rPr lang="en-US" baseline="0" dirty="0" err="1" smtClean="0"/>
              <a:t>mà</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chứa</a:t>
            </a:r>
            <a:r>
              <a:rPr lang="en-US" baseline="0" dirty="0" smtClean="0"/>
              <a:t> </a:t>
            </a:r>
            <a:r>
              <a:rPr lang="en-US" baseline="0" dirty="0" err="1" smtClean="0"/>
              <a:t>và</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size, ban </a:t>
            </a:r>
            <a:r>
              <a:rPr lang="en-US" baseline="0" dirty="0" err="1" smtClean="0"/>
              <a:t>đầu</a:t>
            </a:r>
            <a:r>
              <a:rPr lang="en-US" baseline="0" dirty="0" smtClean="0"/>
              <a:t> </a:t>
            </a:r>
            <a:r>
              <a:rPr lang="en-US" baseline="0" dirty="0" err="1" smtClean="0"/>
              <a:t>kích</a:t>
            </a:r>
            <a:r>
              <a:rPr lang="en-US" baseline="0" dirty="0" smtClean="0"/>
              <a:t> </a:t>
            </a:r>
            <a:r>
              <a:rPr lang="en-US" baseline="0" dirty="0" err="1" smtClean="0"/>
              <a:t>cỡ</a:t>
            </a:r>
            <a:r>
              <a:rPr lang="en-US" baseline="0" dirty="0" smtClean="0"/>
              <a:t> </a:t>
            </a:r>
            <a:r>
              <a:rPr lang="en-US" baseline="0" dirty="0" err="1" smtClean="0"/>
              <a:t>của</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bằng</a:t>
            </a:r>
            <a:r>
              <a:rPr lang="en-US" baseline="0" dirty="0" smtClean="0"/>
              <a:t> 0 </a:t>
            </a:r>
            <a:r>
              <a:rPr lang="en-US" baseline="0" dirty="0" err="1" smtClean="0"/>
              <a:t>vì</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chưa</a:t>
            </a:r>
            <a:r>
              <a:rPr lang="en-US" baseline="0" dirty="0" smtClean="0"/>
              <a:t> </a:t>
            </a:r>
            <a:r>
              <a:rPr lang="en-US" baseline="0" dirty="0" err="1" smtClean="0"/>
              <a:t>có</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nào</a:t>
            </a:r>
            <a:r>
              <a:rPr lang="en-US" baseline="0" dirty="0" smtClean="0"/>
              <a:t>. </a:t>
            </a:r>
            <a:r>
              <a:rPr lang="en-US" baseline="0" dirty="0" err="1" smtClean="0"/>
              <a:t>Và</a:t>
            </a:r>
            <a:r>
              <a:rPr lang="en-US" baseline="0" dirty="0" smtClean="0"/>
              <a:t> </a:t>
            </a:r>
            <a:r>
              <a:rPr lang="en-US" baseline="0" dirty="0" err="1" smtClean="0"/>
              <a:t>capicity</a:t>
            </a:r>
            <a:r>
              <a:rPr lang="en-US" baseline="0" dirty="0" smtClean="0"/>
              <a:t> </a:t>
            </a:r>
            <a:r>
              <a:rPr lang="en-US" baseline="0" dirty="0" err="1" smtClean="0"/>
              <a:t>sẽ</a:t>
            </a:r>
            <a:r>
              <a:rPr lang="en-US" baseline="0" dirty="0" smtClean="0"/>
              <a:t> </a:t>
            </a:r>
            <a:r>
              <a:rPr lang="en-US" baseline="0" dirty="0" err="1" smtClean="0"/>
              <a:t>mang</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bằng</a:t>
            </a:r>
            <a:r>
              <a:rPr lang="en-US" baseline="0" dirty="0" smtClean="0"/>
              <a:t> max Element.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stack,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dạng</a:t>
            </a:r>
            <a:r>
              <a:rPr lang="en-US" baseline="0" dirty="0" smtClean="0"/>
              <a:t> con </a:t>
            </a:r>
            <a:r>
              <a:rPr lang="en-US" baseline="0" dirty="0" err="1" smtClean="0"/>
              <a:t>trỏ</a:t>
            </a:r>
            <a:r>
              <a:rPr lang="en-US" baseline="0" dirty="0" smtClean="0"/>
              <a:t>.</a:t>
            </a:r>
          </a:p>
          <a:p>
            <a:r>
              <a:rPr lang="en-US" baseline="0" dirty="0" err="1" smtClean="0"/>
              <a:t>Sau</a:t>
            </a:r>
            <a:r>
              <a:rPr lang="en-US" baseline="0" dirty="0" smtClean="0"/>
              <a:t> </a:t>
            </a:r>
            <a:r>
              <a:rPr lang="en-US" baseline="0" dirty="0" err="1" smtClean="0"/>
              <a:t>khi</a:t>
            </a:r>
            <a:r>
              <a:rPr lang="en-US" baseline="0" dirty="0" smtClean="0"/>
              <a:t> tạo </a:t>
            </a:r>
            <a:r>
              <a:rPr lang="en-US" baseline="0" dirty="0" err="1" smtClean="0"/>
              <a:t>ra</a:t>
            </a:r>
            <a:r>
              <a:rPr lang="en-US" baseline="0" dirty="0" smtClean="0"/>
              <a:t> </a:t>
            </a:r>
            <a:r>
              <a:rPr lang="en-US" baseline="0" dirty="0" err="1" smtClean="0"/>
              <a:t>hàm</a:t>
            </a:r>
            <a:r>
              <a:rPr lang="en-US" baseline="0" dirty="0" smtClean="0"/>
              <a:t> Create Stack,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thử</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r>
              <a:rPr lang="en-US" baseline="0" dirty="0" smtClean="0"/>
              <a:t> </a:t>
            </a:r>
            <a:r>
              <a:rPr lang="en-US" baseline="0" dirty="0" err="1" smtClean="0"/>
              <a:t>này</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tạo </a:t>
            </a:r>
            <a:r>
              <a:rPr lang="en-US" baseline="0" dirty="0" err="1" smtClean="0"/>
              <a:t>ra</a:t>
            </a:r>
            <a:r>
              <a:rPr lang="en-US" baseline="0" dirty="0" smtClean="0"/>
              <a:t> </a:t>
            </a:r>
            <a:r>
              <a:rPr lang="en-US" baseline="0" dirty="0" err="1" smtClean="0"/>
              <a:t>một</a:t>
            </a:r>
            <a:r>
              <a:rPr lang="en-US" baseline="0" dirty="0" smtClean="0"/>
              <a:t> con </a:t>
            </a:r>
            <a:r>
              <a:rPr lang="en-US" baseline="0" dirty="0" err="1" smtClean="0"/>
              <a:t>trỏ</a:t>
            </a:r>
            <a:r>
              <a:rPr lang="en-US" baseline="0" dirty="0" smtClean="0"/>
              <a:t> </a:t>
            </a:r>
            <a:r>
              <a:rPr lang="en-US" baseline="0" dirty="0" err="1" smtClean="0"/>
              <a:t>dạng</a:t>
            </a:r>
            <a:r>
              <a:rPr lang="en-US" baseline="0" dirty="0" smtClean="0"/>
              <a:t> Stack </a:t>
            </a:r>
            <a:r>
              <a:rPr lang="en-US" baseline="0" dirty="0" err="1" smtClean="0"/>
              <a:t>sao</a:t>
            </a:r>
            <a:r>
              <a:rPr lang="en-US" baseline="0" dirty="0" smtClean="0"/>
              <a:t> S </a:t>
            </a:r>
            <a:r>
              <a:rPr lang="en-US" baseline="0" dirty="0" err="1" smtClean="0"/>
              <a:t>và</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Create Stack </a:t>
            </a:r>
            <a:r>
              <a:rPr lang="en-US" baseline="0" dirty="0" err="1" smtClean="0"/>
              <a:t>truyền</a:t>
            </a:r>
            <a:r>
              <a:rPr lang="en-US" baseline="0" dirty="0" smtClean="0"/>
              <a:t> </a:t>
            </a:r>
            <a:r>
              <a:rPr lang="en-US" baseline="0" dirty="0" err="1" smtClean="0"/>
              <a:t>vào</a:t>
            </a:r>
            <a:r>
              <a:rPr lang="en-US" baseline="0" dirty="0" smtClean="0"/>
              <a:t> 5.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tạo </a:t>
            </a:r>
            <a:r>
              <a:rPr lang="en-US" baseline="0" dirty="0" err="1" smtClean="0"/>
              <a:t>ra</a:t>
            </a:r>
            <a:r>
              <a:rPr lang="en-US" baseline="0" dirty="0" smtClean="0"/>
              <a:t> </a:t>
            </a:r>
            <a:r>
              <a:rPr lang="en-US" baseline="0" dirty="0" err="1" smtClean="0"/>
              <a:t>một</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Stack </a:t>
            </a:r>
            <a:r>
              <a:rPr lang="en-US" baseline="0" dirty="0" err="1" smtClean="0"/>
              <a:t>có</a:t>
            </a:r>
            <a:r>
              <a:rPr lang="en-US" baseline="0" dirty="0" smtClean="0"/>
              <a:t> </a:t>
            </a:r>
            <a:r>
              <a:rPr lang="en-US" baseline="0" dirty="0" err="1" smtClean="0"/>
              <a:t>chứa</a:t>
            </a:r>
            <a:r>
              <a:rPr lang="en-US" baseline="0" dirty="0" smtClean="0"/>
              <a:t> </a:t>
            </a:r>
            <a:r>
              <a:rPr lang="en-US" baseline="0" dirty="0" err="1" smtClean="0"/>
              <a:t>tối</a:t>
            </a:r>
            <a:r>
              <a:rPr lang="en-US" baseline="0" dirty="0" smtClean="0"/>
              <a:t> </a:t>
            </a:r>
            <a:r>
              <a:rPr lang="en-US" baseline="0" dirty="0" err="1" smtClean="0"/>
              <a:t>đa</a:t>
            </a:r>
            <a:r>
              <a:rPr lang="en-US" baseline="0" dirty="0" smtClean="0"/>
              <a:t> 5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r>
              <a:rPr lang="en-US" baseline="0" dirty="0" smtClean="0"/>
              <a:t> push, </a:t>
            </a:r>
            <a:r>
              <a:rPr lang="en-US" baseline="0" dirty="0" err="1" smtClean="0"/>
              <a:t>hàm</a:t>
            </a:r>
            <a:r>
              <a:rPr lang="en-US" baseline="0" dirty="0" smtClean="0"/>
              <a:t> push </a:t>
            </a:r>
            <a:r>
              <a:rPr lang="en-US" baseline="0" dirty="0" err="1" smtClean="0"/>
              <a:t>đối</a:t>
            </a:r>
            <a:r>
              <a:rPr lang="en-US" baseline="0" dirty="0" smtClean="0"/>
              <a:t> </a:t>
            </a:r>
            <a:r>
              <a:rPr lang="en-US" baseline="0" dirty="0" err="1" smtClean="0"/>
              <a:t>với</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Stack </a:t>
            </a:r>
            <a:r>
              <a:rPr lang="en-US" baseline="0" dirty="0" err="1" smtClean="0"/>
              <a:t>là</a:t>
            </a:r>
            <a:r>
              <a:rPr lang="en-US" baseline="0" dirty="0" smtClean="0"/>
              <a:t> </a:t>
            </a:r>
            <a:r>
              <a:rPr lang="en-US" baseline="0" dirty="0" err="1" smtClean="0"/>
              <a:t>hàm</a:t>
            </a:r>
            <a:r>
              <a:rPr lang="en-US" baseline="0" dirty="0" smtClean="0"/>
              <a:t> </a:t>
            </a:r>
            <a:r>
              <a:rPr lang="en-US" baseline="0" dirty="0" err="1" smtClean="0"/>
              <a:t>sẽ</a:t>
            </a:r>
            <a:r>
              <a:rPr lang="en-US" baseline="0" dirty="0" smtClean="0"/>
              <a:t> insert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vào</a:t>
            </a:r>
            <a:r>
              <a:rPr lang="en-US" baseline="0" dirty="0" smtClean="0"/>
              <a:t> </a:t>
            </a:r>
            <a:r>
              <a:rPr lang="en-US" baseline="0" dirty="0" err="1" smtClean="0"/>
              <a:t>phần</a:t>
            </a:r>
            <a:r>
              <a:rPr lang="en-US" baseline="0" dirty="0" smtClean="0"/>
              <a:t> </a:t>
            </a:r>
            <a:r>
              <a:rPr lang="en-US" baseline="0" dirty="0" err="1" smtClean="0"/>
              <a:t>đầu</a:t>
            </a:r>
            <a:r>
              <a:rPr lang="en-US" baseline="0" dirty="0" smtClean="0"/>
              <a:t> </a:t>
            </a:r>
            <a:r>
              <a:rPr lang="en-US" baseline="0" dirty="0" err="1" smtClean="0"/>
              <a:t>của</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viết</a:t>
            </a:r>
            <a:r>
              <a:rPr lang="en-US" baseline="0" dirty="0" smtClean="0"/>
              <a:t> </a:t>
            </a:r>
            <a:r>
              <a:rPr lang="en-US" baseline="0" dirty="0" err="1" smtClean="0"/>
              <a:t>một</a:t>
            </a:r>
            <a:r>
              <a:rPr lang="en-US" baseline="0" dirty="0" smtClean="0"/>
              <a:t> </a:t>
            </a:r>
            <a:r>
              <a:rPr lang="en-US" baseline="0" dirty="0" err="1" smtClean="0"/>
              <a:t>hàm</a:t>
            </a:r>
            <a:r>
              <a:rPr lang="en-US" baseline="0" dirty="0" smtClean="0"/>
              <a:t> push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Stack </a:t>
            </a:r>
            <a:r>
              <a:rPr lang="en-US" baseline="0" dirty="0" err="1" smtClean="0"/>
              <a:t>và</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một</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int</a:t>
            </a:r>
            <a:r>
              <a:rPr lang="en-US" baseline="0" dirty="0" smtClean="0"/>
              <a:t> element, </a:t>
            </a:r>
            <a:r>
              <a:rPr lang="en-US" baseline="0" dirty="0" err="1" smtClean="0"/>
              <a:t>nếu</a:t>
            </a:r>
            <a:r>
              <a:rPr lang="en-US" baseline="0" dirty="0" smtClean="0"/>
              <a:t>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full, </a:t>
            </a:r>
            <a:r>
              <a:rPr lang="en-US" baseline="0" dirty="0" err="1" smtClean="0"/>
              <a:t>tức</a:t>
            </a:r>
            <a:r>
              <a:rPr lang="en-US" baseline="0" dirty="0" smtClean="0"/>
              <a:t> </a:t>
            </a:r>
            <a:r>
              <a:rPr lang="en-US" baseline="0" dirty="0" err="1" smtClean="0"/>
              <a:t>là</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đã</a:t>
            </a:r>
            <a:r>
              <a:rPr lang="en-US" baseline="0" dirty="0" smtClean="0"/>
              <a:t> </a:t>
            </a:r>
            <a:r>
              <a:rPr lang="en-US" baseline="0" dirty="0" err="1" smtClean="0"/>
              <a:t>bằng</a:t>
            </a:r>
            <a:r>
              <a:rPr lang="en-US" baseline="0" dirty="0" smtClean="0"/>
              <a:t> </a:t>
            </a:r>
            <a:r>
              <a:rPr lang="en-US" baseline="0" dirty="0" err="1" smtClean="0"/>
              <a:t>capicity</a:t>
            </a:r>
            <a:r>
              <a:rPr lang="en-US" baseline="0" dirty="0" smtClean="0"/>
              <a:t> </a:t>
            </a:r>
            <a:r>
              <a:rPr lang="en-US" baseline="0" dirty="0" err="1" smtClean="0"/>
              <a:t>thì</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không</a:t>
            </a:r>
            <a:r>
              <a:rPr lang="en-US" baseline="0" dirty="0" smtClean="0"/>
              <a:t> insert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vào</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gán</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thứ</a:t>
            </a:r>
            <a:r>
              <a:rPr lang="en-US" baseline="0" dirty="0" smtClean="0"/>
              <a:t> size </a:t>
            </a:r>
            <a:r>
              <a:rPr lang="en-US" baseline="0" dirty="0" err="1" smtClean="0"/>
              <a:t>cộng</a:t>
            </a:r>
            <a:r>
              <a:rPr lang="en-US" baseline="0" dirty="0" smtClean="0"/>
              <a:t> 1, </a:t>
            </a:r>
            <a:r>
              <a:rPr lang="en-US" baseline="0" dirty="0" err="1" smtClean="0"/>
              <a:t>gán</a:t>
            </a:r>
            <a:r>
              <a:rPr lang="en-US" baseline="0" dirty="0" smtClean="0"/>
              <a:t> </a:t>
            </a:r>
            <a:r>
              <a:rPr lang="en-US" baseline="0" dirty="0" err="1" smtClean="0"/>
              <a:t>bằng</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element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Stack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thêm</a:t>
            </a:r>
            <a:r>
              <a:rPr lang="en-US" baseline="0" dirty="0" smtClean="0"/>
              <a:t> </a:t>
            </a:r>
            <a:r>
              <a:rPr lang="en-US" baseline="0" dirty="0" err="1" smtClean="0"/>
              <a:t>một</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và</a:t>
            </a:r>
            <a:r>
              <a:rPr lang="en-US" baseline="0" dirty="0" smtClean="0"/>
              <a:t> </a:t>
            </a:r>
            <a:r>
              <a:rPr lang="en-US" baseline="0" dirty="0" err="1" smtClean="0"/>
              <a:t>kích</a:t>
            </a:r>
            <a:r>
              <a:rPr lang="en-US" baseline="0" dirty="0" smtClean="0"/>
              <a:t> </a:t>
            </a:r>
            <a:r>
              <a:rPr lang="en-US" baseline="0" dirty="0" err="1" smtClean="0"/>
              <a:t>cỡ</a:t>
            </a:r>
            <a:r>
              <a:rPr lang="en-US" baseline="0" dirty="0" smtClean="0"/>
              <a:t> size </a:t>
            </a:r>
            <a:r>
              <a:rPr lang="en-US" baseline="0" dirty="0" err="1" smtClean="0"/>
              <a:t>được</a:t>
            </a:r>
            <a:r>
              <a:rPr lang="en-US" baseline="0" dirty="0" smtClean="0"/>
              <a:t> </a:t>
            </a:r>
            <a:r>
              <a:rPr lang="en-US" baseline="0" dirty="0" err="1" smtClean="0"/>
              <a:t>tăng</a:t>
            </a:r>
            <a:r>
              <a:rPr lang="en-US" baseline="0" dirty="0" smtClean="0"/>
              <a:t> </a:t>
            </a:r>
            <a:r>
              <a:rPr lang="en-US" baseline="0" dirty="0" err="1" smtClean="0"/>
              <a:t>thêm</a:t>
            </a:r>
            <a:r>
              <a:rPr lang="en-US" baseline="0" dirty="0" smtClean="0"/>
              <a:t> 1. </a:t>
            </a:r>
          </a:p>
          <a:p>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push </a:t>
            </a:r>
            <a:r>
              <a:rPr lang="en-US" baseline="0" dirty="0" err="1" smtClean="0"/>
              <a:t>truyền</a:t>
            </a:r>
            <a:r>
              <a:rPr lang="en-US" baseline="0" dirty="0" smtClean="0"/>
              <a:t> </a:t>
            </a:r>
            <a:r>
              <a:rPr lang="en-US" baseline="0" dirty="0" err="1" smtClean="0"/>
              <a:t>vào</a:t>
            </a:r>
            <a:r>
              <a:rPr lang="en-US" baseline="0" dirty="0" smtClean="0"/>
              <a:t> S, 7; S 5; S 21 </a:t>
            </a:r>
            <a:r>
              <a:rPr lang="en-US" baseline="0" dirty="0" err="1" smtClean="0"/>
              <a:t>và</a:t>
            </a:r>
            <a:r>
              <a:rPr lang="en-US" baseline="0" dirty="0" smtClean="0"/>
              <a:t> S -1.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với</a:t>
            </a:r>
            <a:r>
              <a:rPr lang="en-US" baseline="0" dirty="0" smtClean="0"/>
              <a:t> </a:t>
            </a:r>
            <a:r>
              <a:rPr lang="en-US" baseline="0" dirty="0" err="1" smtClean="0"/>
              <a:t>mỗi</a:t>
            </a:r>
            <a:r>
              <a:rPr lang="en-US" baseline="0" dirty="0" smtClean="0"/>
              <a:t> </a:t>
            </a:r>
            <a:r>
              <a:rPr lang="en-US" baseline="0" dirty="0" err="1" smtClean="0"/>
              <a:t>một</a:t>
            </a:r>
            <a:r>
              <a:rPr lang="en-US" baseline="0" dirty="0" smtClean="0"/>
              <a:t> </a:t>
            </a:r>
            <a:r>
              <a:rPr lang="en-US" baseline="0" dirty="0" err="1" smtClean="0"/>
              <a:t>lần</a:t>
            </a:r>
            <a:r>
              <a:rPr lang="en-US" baseline="0" dirty="0" smtClean="0"/>
              <a:t> </a:t>
            </a:r>
            <a:r>
              <a:rPr lang="en-US" baseline="0" dirty="0" err="1" smtClean="0"/>
              <a:t>gọi</a:t>
            </a:r>
            <a:r>
              <a:rPr lang="en-US" baseline="0" dirty="0" smtClean="0"/>
              <a:t> push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sẽ</a:t>
            </a:r>
            <a:r>
              <a:rPr lang="en-US" baseline="0" dirty="0" smtClean="0"/>
              <a:t> insert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lên</a:t>
            </a:r>
            <a:r>
              <a:rPr lang="en-US" baseline="0" dirty="0" smtClean="0"/>
              <a:t> </a:t>
            </a:r>
            <a:r>
              <a:rPr lang="en-US" baseline="0" dirty="0" err="1" smtClean="0"/>
              <a:t>phía</a:t>
            </a:r>
            <a:r>
              <a:rPr lang="en-US" baseline="0" dirty="0" smtClean="0"/>
              <a:t> </a:t>
            </a:r>
            <a:r>
              <a:rPr lang="en-US" baseline="0" dirty="0" err="1" smtClean="0"/>
              <a:t>đầu</a:t>
            </a:r>
            <a:r>
              <a:rPr lang="en-US" baseline="0" dirty="0" smtClean="0"/>
              <a:t> </a:t>
            </a:r>
            <a:r>
              <a:rPr lang="en-US" baseline="0" dirty="0" err="1" smtClean="0"/>
              <a:t>của</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và</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gọi</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top </a:t>
            </a:r>
            <a:r>
              <a:rPr lang="en-US" baseline="0" dirty="0" err="1" smtClean="0"/>
              <a:t>của</a:t>
            </a:r>
            <a:r>
              <a:rPr lang="en-US" baseline="0" dirty="0" smtClean="0"/>
              <a:t> Stack. </a:t>
            </a:r>
            <a:r>
              <a:rPr lang="en-US" baseline="0" dirty="0" err="1" smtClean="0"/>
              <a:t>Hàm</a:t>
            </a:r>
            <a:r>
              <a:rPr lang="en-US" baseline="0" dirty="0" smtClean="0"/>
              <a:t> top </a:t>
            </a:r>
            <a:r>
              <a:rPr lang="en-US" baseline="0" dirty="0" err="1" smtClean="0"/>
              <a:t>truyền</a:t>
            </a:r>
            <a:r>
              <a:rPr lang="en-US" baseline="0" dirty="0" smtClean="0"/>
              <a:t> </a:t>
            </a:r>
            <a:r>
              <a:rPr lang="en-US" baseline="0" dirty="0" err="1" smtClean="0"/>
              <a:t>vào</a:t>
            </a:r>
            <a:r>
              <a:rPr lang="en-US" baseline="0" dirty="0" smtClean="0"/>
              <a:t> Stack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phía</a:t>
            </a:r>
            <a:r>
              <a:rPr lang="en-US" baseline="0" dirty="0" smtClean="0"/>
              <a:t> </a:t>
            </a:r>
            <a:r>
              <a:rPr lang="en-US" baseline="0" dirty="0" err="1" smtClean="0"/>
              <a:t>trên</a:t>
            </a:r>
            <a:r>
              <a:rPr lang="en-US" baseline="0" dirty="0" smtClean="0"/>
              <a:t> </a:t>
            </a:r>
            <a:r>
              <a:rPr lang="en-US" baseline="0" dirty="0" err="1" smtClean="0"/>
              <a:t>cùng</a:t>
            </a:r>
            <a:r>
              <a:rPr lang="en-US" baseline="0" dirty="0" smtClean="0"/>
              <a:t> </a:t>
            </a:r>
            <a:r>
              <a:rPr lang="en-US" baseline="0" dirty="0" err="1" smtClean="0"/>
              <a:t>của</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biên</a:t>
            </a:r>
            <a:r>
              <a:rPr lang="en-US" baseline="0" dirty="0" smtClean="0"/>
              <a:t> </a:t>
            </a:r>
            <a:r>
              <a:rPr lang="en-US" baseline="0" dirty="0" err="1" smtClean="0"/>
              <a:t>dịch</a:t>
            </a:r>
            <a:r>
              <a:rPr lang="en-US" baseline="0" dirty="0" smtClean="0"/>
              <a:t> </a:t>
            </a:r>
            <a:r>
              <a:rPr lang="en-US" baseline="0" dirty="0" err="1" smtClean="0"/>
              <a:t>và</a:t>
            </a:r>
            <a:r>
              <a:rPr lang="en-US" baseline="0" dirty="0" smtClean="0"/>
              <a:t> </a:t>
            </a:r>
            <a:r>
              <a:rPr lang="en-US" baseline="0" dirty="0" err="1" smtClean="0"/>
              <a:t>chạy</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phía</a:t>
            </a:r>
            <a:r>
              <a:rPr lang="en-US" baseline="0" dirty="0" smtClean="0"/>
              <a:t> </a:t>
            </a:r>
            <a:r>
              <a:rPr lang="en-US" baseline="0" dirty="0" err="1" smtClean="0"/>
              <a:t>trên</a:t>
            </a:r>
            <a:r>
              <a:rPr lang="en-US" baseline="0" dirty="0" smtClean="0"/>
              <a:t> </a:t>
            </a:r>
            <a:r>
              <a:rPr lang="en-US" baseline="0" dirty="0" err="1" smtClean="0"/>
              <a:t>đầu</a:t>
            </a:r>
            <a:r>
              <a:rPr lang="en-US" baseline="0" dirty="0" smtClean="0"/>
              <a:t> </a:t>
            </a:r>
            <a:r>
              <a:rPr lang="en-US" baseline="0" dirty="0" err="1" smtClean="0"/>
              <a:t>của</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1. </a:t>
            </a:r>
            <a:r>
              <a:rPr lang="en-US" baseline="0" dirty="0" err="1" smtClean="0"/>
              <a:t>Đây</a:t>
            </a:r>
            <a:r>
              <a:rPr lang="en-US" baseline="0" dirty="0" smtClean="0"/>
              <a:t> chính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insert </a:t>
            </a:r>
            <a:r>
              <a:rPr lang="en-US" baseline="0" dirty="0" err="1" smtClean="0"/>
              <a:t>lần</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vào</a:t>
            </a:r>
            <a:r>
              <a:rPr lang="en-US" baseline="0" dirty="0" smtClean="0"/>
              <a:t> </a:t>
            </a:r>
            <a:r>
              <a:rPr lang="en-US" baseline="0" dirty="0" err="1" smtClean="0"/>
              <a:t>bên</a:t>
            </a:r>
            <a:r>
              <a:rPr lang="en-US" baseline="0" dirty="0" smtClean="0"/>
              <a:t> </a:t>
            </a:r>
            <a:r>
              <a:rPr lang="en-US" baseline="0" dirty="0" err="1" smtClean="0"/>
              <a:t>trong</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Stack. </a:t>
            </a:r>
          </a:p>
          <a:p>
            <a:r>
              <a:rPr lang="en-US" baseline="0" dirty="0" err="1" smtClean="0"/>
              <a:t>Ngoài</a:t>
            </a:r>
            <a:r>
              <a:rPr lang="en-US" baseline="0" dirty="0" smtClean="0"/>
              <a:t> </a:t>
            </a:r>
            <a:r>
              <a:rPr lang="en-US" baseline="0" dirty="0" err="1" smtClean="0"/>
              <a:t>hàm</a:t>
            </a:r>
            <a:r>
              <a:rPr lang="en-US" baseline="0" dirty="0" smtClean="0"/>
              <a:t> push,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còn</a:t>
            </a:r>
            <a:r>
              <a:rPr lang="en-US" baseline="0" dirty="0" smtClean="0"/>
              <a:t> </a:t>
            </a:r>
            <a:r>
              <a:rPr lang="en-US" baseline="0" dirty="0" err="1" smtClean="0"/>
              <a:t>có</a:t>
            </a:r>
            <a:r>
              <a:rPr lang="en-US" baseline="0" dirty="0" smtClean="0"/>
              <a:t> </a:t>
            </a:r>
            <a:r>
              <a:rPr lang="en-US" baseline="0" dirty="0" err="1" smtClean="0"/>
              <a:t>hàm</a:t>
            </a:r>
            <a:r>
              <a:rPr lang="en-US" baseline="0" dirty="0" smtClean="0"/>
              <a:t> pop,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hàm</a:t>
            </a:r>
            <a:r>
              <a:rPr lang="en-US" baseline="0" dirty="0" smtClean="0"/>
              <a:t> </a:t>
            </a:r>
            <a:r>
              <a:rPr lang="en-US" baseline="0" dirty="0" err="1" smtClean="0"/>
              <a:t>sẽ</a:t>
            </a:r>
            <a:r>
              <a:rPr lang="en-US" baseline="0" dirty="0" smtClean="0"/>
              <a:t> </a:t>
            </a:r>
            <a:r>
              <a:rPr lang="en-US" baseline="0" dirty="0" err="1" smtClean="0"/>
              <a:t>xóa</a:t>
            </a:r>
            <a:r>
              <a:rPr lang="en-US" baseline="0" dirty="0" smtClean="0"/>
              <a:t> </a:t>
            </a:r>
            <a:r>
              <a:rPr lang="en-US" baseline="0" dirty="0" err="1" smtClean="0"/>
              <a:t>đi</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phía</a:t>
            </a:r>
            <a:r>
              <a:rPr lang="en-US" baseline="0" dirty="0" smtClean="0"/>
              <a:t> </a:t>
            </a:r>
            <a:r>
              <a:rPr lang="en-US" baseline="0" dirty="0" err="1" smtClean="0"/>
              <a:t>trên</a:t>
            </a:r>
            <a:r>
              <a:rPr lang="en-US" baseline="0" dirty="0" smtClean="0"/>
              <a:t> </a:t>
            </a:r>
            <a:r>
              <a:rPr lang="en-US" baseline="0" dirty="0" err="1" smtClean="0"/>
              <a:t>đầu</a:t>
            </a:r>
            <a:r>
              <a:rPr lang="en-US" baseline="0" dirty="0" smtClean="0"/>
              <a:t> </a:t>
            </a:r>
            <a:r>
              <a:rPr lang="en-US" baseline="0" dirty="0" err="1" smtClean="0"/>
              <a:t>của</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Nếu</a:t>
            </a:r>
            <a:r>
              <a:rPr lang="en-US" baseline="0" dirty="0" smtClean="0"/>
              <a:t>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có</a:t>
            </a:r>
            <a:r>
              <a:rPr lang="en-US" baseline="0" dirty="0" smtClean="0"/>
              <a:t> size </a:t>
            </a:r>
            <a:r>
              <a:rPr lang="en-US" baseline="0" dirty="0" err="1" smtClean="0"/>
              <a:t>bằng</a:t>
            </a:r>
            <a:r>
              <a:rPr lang="en-US" baseline="0" dirty="0" smtClean="0"/>
              <a:t> 0, </a:t>
            </a:r>
            <a:r>
              <a:rPr lang="en-US" baseline="0" dirty="0" err="1" smtClean="0"/>
              <a:t>tức</a:t>
            </a:r>
            <a:r>
              <a:rPr lang="en-US" baseline="0" dirty="0" smtClean="0"/>
              <a:t> </a:t>
            </a:r>
            <a:r>
              <a:rPr lang="en-US" baseline="0" dirty="0" err="1" smtClean="0"/>
              <a:t>là</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nào</a:t>
            </a:r>
            <a:r>
              <a:rPr lang="en-US" baseline="0" dirty="0" smtClean="0"/>
              <a:t> </a:t>
            </a:r>
            <a:r>
              <a:rPr lang="en-US" baseline="0" dirty="0" err="1" smtClean="0"/>
              <a:t>thì</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không</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phép</a:t>
            </a:r>
            <a:r>
              <a:rPr lang="en-US" baseline="0" dirty="0" smtClean="0"/>
              <a:t> </a:t>
            </a:r>
            <a:r>
              <a:rPr lang="en-US" baseline="0" dirty="0" err="1" smtClean="0"/>
              <a:t>xóa</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xóa</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bằng</a:t>
            </a:r>
            <a:r>
              <a:rPr lang="en-US" baseline="0" dirty="0" smtClean="0"/>
              <a:t> </a:t>
            </a:r>
            <a:r>
              <a:rPr lang="en-US" baseline="0" dirty="0" err="1" smtClean="0"/>
              <a:t>cách</a:t>
            </a:r>
            <a:r>
              <a:rPr lang="en-US" baseline="0" dirty="0" smtClean="0"/>
              <a:t> </a:t>
            </a:r>
            <a:r>
              <a:rPr lang="en-US" baseline="0" dirty="0" err="1" smtClean="0"/>
              <a:t>giảm</a:t>
            </a:r>
            <a:r>
              <a:rPr lang="en-US" baseline="0" dirty="0" smtClean="0"/>
              <a:t> </a:t>
            </a:r>
            <a:r>
              <a:rPr lang="en-US" baseline="0" dirty="0" err="1" smtClean="0"/>
              <a:t>kích</a:t>
            </a:r>
            <a:r>
              <a:rPr lang="en-US" baseline="0" dirty="0" smtClean="0"/>
              <a:t> </a:t>
            </a:r>
            <a:r>
              <a:rPr lang="en-US" baseline="0" dirty="0" err="1" smtClean="0"/>
              <a:t>cỡ</a:t>
            </a:r>
            <a:r>
              <a:rPr lang="en-US" baseline="0" dirty="0" smtClean="0"/>
              <a:t> </a:t>
            </a:r>
            <a:r>
              <a:rPr lang="en-US" baseline="0" dirty="0" err="1" smtClean="0"/>
              <a:t>của</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xuống</a:t>
            </a:r>
            <a:r>
              <a:rPr lang="en-US" baseline="0" dirty="0" smtClean="0"/>
              <a:t> 1. </a:t>
            </a:r>
            <a:r>
              <a:rPr lang="en-US" baseline="0" dirty="0" err="1" smtClean="0"/>
              <a:t>Tôi</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test </a:t>
            </a:r>
            <a:r>
              <a:rPr lang="en-US" baseline="0" dirty="0" err="1" smtClean="0"/>
              <a:t>những</a:t>
            </a:r>
            <a:r>
              <a:rPr lang="en-US" baseline="0" dirty="0" smtClean="0"/>
              <a:t> </a:t>
            </a:r>
            <a:r>
              <a:rPr lang="en-US" baseline="0" dirty="0" err="1" smtClean="0"/>
              <a:t>hàm</a:t>
            </a:r>
            <a:r>
              <a:rPr lang="en-US" baseline="0" dirty="0" smtClean="0"/>
              <a:t> pop, </a:t>
            </a:r>
            <a:r>
              <a:rPr lang="en-US" baseline="0" dirty="0" err="1" smtClean="0"/>
              <a:t>hàm</a:t>
            </a:r>
            <a:r>
              <a:rPr lang="en-US" baseline="0" dirty="0" smtClean="0"/>
              <a:t> pop </a:t>
            </a:r>
            <a:r>
              <a:rPr lang="en-US" baseline="0" dirty="0" err="1" smtClean="0"/>
              <a:t>sẽ</a:t>
            </a:r>
            <a:r>
              <a:rPr lang="en-US" baseline="0" dirty="0" smtClean="0"/>
              <a:t> </a:t>
            </a:r>
            <a:r>
              <a:rPr lang="en-US" baseline="0" dirty="0" err="1" smtClean="0"/>
              <a:t>xóa</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phía</a:t>
            </a:r>
            <a:r>
              <a:rPr lang="en-US" baseline="0" dirty="0" smtClean="0"/>
              <a:t> </a:t>
            </a:r>
            <a:r>
              <a:rPr lang="en-US" baseline="0" dirty="0" err="1" smtClean="0"/>
              <a:t>trên</a:t>
            </a:r>
            <a:r>
              <a:rPr lang="en-US" baseline="0" dirty="0" smtClean="0"/>
              <a:t> </a:t>
            </a:r>
            <a:r>
              <a:rPr lang="en-US" baseline="0" dirty="0" err="1" smtClean="0"/>
              <a:t>cùng</a:t>
            </a:r>
            <a:r>
              <a:rPr lang="en-US" baseline="0" dirty="0" smtClean="0"/>
              <a:t> </a:t>
            </a:r>
            <a:r>
              <a:rPr lang="en-US" baseline="0" dirty="0" err="1" smtClean="0"/>
              <a:t>của</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và</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gọi</a:t>
            </a:r>
            <a:r>
              <a:rPr lang="en-US" baseline="0" dirty="0" smtClean="0"/>
              <a:t> </a:t>
            </a:r>
            <a:r>
              <a:rPr lang="en-US" baseline="0" dirty="0" err="1" smtClean="0"/>
              <a:t>lại</a:t>
            </a:r>
            <a:r>
              <a:rPr lang="en-US" baseline="0" dirty="0" smtClean="0"/>
              <a:t> </a:t>
            </a:r>
            <a:r>
              <a:rPr lang="en-US" baseline="0" dirty="0" err="1" smtClean="0"/>
              <a:t>hàm</a:t>
            </a:r>
            <a:r>
              <a:rPr lang="en-US" baseline="0" dirty="0" smtClean="0"/>
              <a:t> top. </a:t>
            </a:r>
            <a:r>
              <a:rPr lang="en-US" baseline="0" dirty="0" err="1" smtClean="0"/>
              <a:t>Chạy</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có</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bằng</a:t>
            </a:r>
            <a:r>
              <a:rPr lang="en-US" baseline="0" dirty="0" smtClean="0"/>
              <a:t> -1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xóa</a:t>
            </a:r>
            <a:r>
              <a:rPr lang="en-US" baseline="0" dirty="0" smtClean="0"/>
              <a:t> </a:t>
            </a:r>
            <a:r>
              <a:rPr lang="en-US" baseline="0" dirty="0" err="1" smtClean="0"/>
              <a:t>đi</a:t>
            </a:r>
            <a:r>
              <a:rPr lang="en-US" baseline="0" dirty="0" smtClean="0"/>
              <a:t> </a:t>
            </a:r>
            <a:r>
              <a:rPr lang="en-US" baseline="0" dirty="0" err="1" smtClean="0"/>
              <a:t>và</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bây</a:t>
            </a:r>
            <a:r>
              <a:rPr lang="en-US" baseline="0" dirty="0" smtClean="0"/>
              <a:t> </a:t>
            </a:r>
            <a:r>
              <a:rPr lang="en-US" baseline="0" dirty="0" err="1" smtClean="0"/>
              <a:t>giờ</a:t>
            </a:r>
            <a:r>
              <a:rPr lang="en-US" baseline="0" dirty="0" smtClean="0"/>
              <a:t> </a:t>
            </a:r>
            <a:r>
              <a:rPr lang="en-US" baseline="0" dirty="0" err="1" smtClean="0"/>
              <a:t>là</a:t>
            </a:r>
            <a:r>
              <a:rPr lang="en-US" baseline="0" dirty="0" smtClean="0"/>
              <a:t> 21. </a:t>
            </a:r>
          </a:p>
          <a:p>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một</a:t>
            </a:r>
            <a:r>
              <a:rPr lang="en-US" baseline="0" dirty="0" smtClean="0"/>
              <a:t> </a:t>
            </a:r>
            <a:r>
              <a:rPr lang="en-US" baseline="0" dirty="0" err="1" smtClean="0"/>
              <a:t>vài</a:t>
            </a:r>
            <a:r>
              <a:rPr lang="en-US" baseline="0" dirty="0" smtClean="0"/>
              <a:t> </a:t>
            </a:r>
            <a:r>
              <a:rPr lang="en-US" baseline="0" dirty="0" err="1" smtClean="0"/>
              <a:t>hàm</a:t>
            </a:r>
            <a:r>
              <a:rPr lang="en-US" baseline="0" dirty="0" smtClean="0"/>
              <a:t> pop, </a:t>
            </a:r>
            <a:r>
              <a:rPr lang="en-US" baseline="0" dirty="0" err="1" smtClean="0"/>
              <a:t>tức</a:t>
            </a:r>
            <a:r>
              <a:rPr lang="en-US" baseline="0" dirty="0" smtClean="0"/>
              <a:t> </a:t>
            </a:r>
            <a:r>
              <a:rPr lang="en-US" baseline="0" dirty="0" err="1" smtClean="0"/>
              <a:t>là</a:t>
            </a:r>
            <a:r>
              <a:rPr lang="en-US" baseline="0" dirty="0" smtClean="0"/>
              <a:t> </a:t>
            </a:r>
            <a:r>
              <a:rPr lang="en-US" baseline="0" dirty="0" err="1" smtClean="0"/>
              <a:t>hàm</a:t>
            </a:r>
            <a:r>
              <a:rPr lang="en-US" baseline="0" dirty="0" smtClean="0"/>
              <a:t> </a:t>
            </a:r>
            <a:r>
              <a:rPr lang="en-US" baseline="0" dirty="0" err="1" smtClean="0"/>
              <a:t>xóa</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phía</a:t>
            </a:r>
            <a:r>
              <a:rPr lang="en-US" baseline="0" dirty="0" smtClean="0"/>
              <a:t> </a:t>
            </a:r>
            <a:r>
              <a:rPr lang="en-US" baseline="0" dirty="0" err="1" smtClean="0"/>
              <a:t>trên</a:t>
            </a:r>
            <a:r>
              <a:rPr lang="en-US" baseline="0" dirty="0" smtClean="0"/>
              <a:t> </a:t>
            </a:r>
            <a:r>
              <a:rPr lang="en-US" baseline="0" dirty="0" err="1" smtClean="0"/>
              <a:t>đầu</a:t>
            </a:r>
            <a:r>
              <a:rPr lang="en-US" baseline="0" dirty="0" smtClean="0"/>
              <a:t> </a:t>
            </a:r>
            <a:r>
              <a:rPr lang="en-US" baseline="0" dirty="0" err="1" smtClean="0"/>
              <a:t>của</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Stack,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2 </a:t>
            </a:r>
            <a:r>
              <a:rPr lang="en-US" baseline="0" dirty="0" err="1" smtClean="0"/>
              <a:t>lần</a:t>
            </a:r>
            <a:r>
              <a:rPr lang="en-US" baseline="0" dirty="0" smtClean="0"/>
              <a:t> </a:t>
            </a:r>
            <a:r>
              <a:rPr lang="en-US" baseline="0" dirty="0" err="1" smtClean="0"/>
              <a:t>nữa</a:t>
            </a:r>
            <a:r>
              <a:rPr lang="en-US" baseline="0" dirty="0" smtClean="0"/>
              <a:t>. </a:t>
            </a:r>
            <a:r>
              <a:rPr lang="en-US" baseline="0" dirty="0" err="1" smtClean="0"/>
              <a:t>Dịch</a:t>
            </a:r>
            <a:r>
              <a:rPr lang="en-US" baseline="0" dirty="0" smtClean="0"/>
              <a:t> </a:t>
            </a:r>
            <a:r>
              <a:rPr lang="en-US" baseline="0" dirty="0" err="1" smtClean="0"/>
              <a:t>và</a:t>
            </a:r>
            <a:r>
              <a:rPr lang="en-US" baseline="0" dirty="0" smtClean="0"/>
              <a:t> </a:t>
            </a:r>
            <a:r>
              <a:rPr lang="en-US" baseline="0" dirty="0" err="1" smtClean="0"/>
              <a:t>chạy</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mỗi</a:t>
            </a:r>
            <a:r>
              <a:rPr lang="en-US" baseline="0" dirty="0" smtClean="0"/>
              <a:t> 1 </a:t>
            </a:r>
            <a:r>
              <a:rPr lang="en-US" baseline="0" dirty="0" err="1" smtClean="0"/>
              <a:t>lần</a:t>
            </a:r>
            <a:r>
              <a:rPr lang="en-US" baseline="0" dirty="0" smtClean="0"/>
              <a:t> </a:t>
            </a:r>
            <a:r>
              <a:rPr lang="en-US" baseline="0" dirty="0" err="1" smtClean="0"/>
              <a:t>xóa</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trong</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thì</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của</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đẩy</a:t>
            </a:r>
            <a:r>
              <a:rPr lang="en-US" baseline="0" dirty="0" smtClean="0"/>
              <a:t> </a:t>
            </a:r>
            <a:r>
              <a:rPr lang="en-US" baseline="0" dirty="0" err="1" smtClean="0"/>
              <a:t>lên</a:t>
            </a:r>
            <a:r>
              <a:rPr lang="en-US" baseline="0" dirty="0" smtClean="0"/>
              <a:t> </a:t>
            </a:r>
            <a:r>
              <a:rPr lang="en-US" baseline="0" dirty="0" err="1" smtClean="0"/>
              <a:t>phía</a:t>
            </a:r>
            <a:r>
              <a:rPr lang="en-US" baseline="0" dirty="0" smtClean="0"/>
              <a:t> </a:t>
            </a:r>
            <a:r>
              <a:rPr lang="en-US" baseline="0" dirty="0" err="1" smtClean="0"/>
              <a:t>trên</a:t>
            </a:r>
            <a:r>
              <a:rPr lang="en-US" baseline="0" dirty="0" smtClean="0"/>
              <a:t> </a:t>
            </a:r>
            <a:r>
              <a:rPr lang="en-US" baseline="0" dirty="0" err="1" smtClean="0"/>
              <a:t>và</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lần</a:t>
            </a:r>
            <a:r>
              <a:rPr lang="en-US" baseline="0" dirty="0" smtClean="0"/>
              <a:t> </a:t>
            </a:r>
            <a:r>
              <a:rPr lang="en-US" baseline="0" dirty="0" err="1" smtClean="0"/>
              <a:t>lượnt</a:t>
            </a:r>
            <a:r>
              <a:rPr lang="en-US" baseline="0" dirty="0" smtClean="0"/>
              <a:t> </a:t>
            </a:r>
            <a:r>
              <a:rPr lang="en-US" baseline="0" dirty="0" err="1" smtClean="0"/>
              <a:t>những</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phía</a:t>
            </a:r>
            <a:r>
              <a:rPr lang="en-US" baseline="0" dirty="0" smtClean="0"/>
              <a:t> </a:t>
            </a:r>
            <a:r>
              <a:rPr lang="en-US" baseline="0" dirty="0" err="1" smtClean="0"/>
              <a:t>trên</a:t>
            </a:r>
            <a:r>
              <a:rPr lang="en-US" baseline="0" dirty="0" smtClean="0"/>
              <a:t> top </a:t>
            </a:r>
            <a:r>
              <a:rPr lang="en-US" baseline="0" dirty="0" err="1" smtClean="0"/>
              <a:t>là</a:t>
            </a:r>
            <a:r>
              <a:rPr lang="en-US" baseline="0" dirty="0" smtClean="0"/>
              <a:t> 21 </a:t>
            </a:r>
            <a:r>
              <a:rPr lang="en-US" baseline="0" dirty="0" err="1" smtClean="0"/>
              <a:t>phần</a:t>
            </a:r>
            <a:r>
              <a:rPr lang="en-US" baseline="0" dirty="0" smtClean="0"/>
              <a:t> </a:t>
            </a:r>
            <a:r>
              <a:rPr lang="en-US" baseline="0" dirty="0" err="1" smtClean="0"/>
              <a:t>tử</a:t>
            </a:r>
            <a:r>
              <a:rPr lang="en-US" baseline="0" dirty="0" smtClean="0"/>
              <a:t> 5 </a:t>
            </a:r>
            <a:r>
              <a:rPr lang="en-US" baseline="0" dirty="0" err="1" smtClean="0"/>
              <a:t>và</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7.</a:t>
            </a:r>
          </a:p>
          <a:p>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Trong </a:t>
            </a:r>
            <a:r>
              <a:rPr lang="en-US" dirty="0" err="1" smtClean="0"/>
              <a:t>bài</a:t>
            </a:r>
            <a:r>
              <a:rPr lang="en-US" baseline="0" dirty="0" smtClean="0"/>
              <a:t> </a:t>
            </a:r>
            <a:r>
              <a:rPr lang="en-US" baseline="0" dirty="0" err="1" smtClean="0"/>
              <a:t>học</a:t>
            </a:r>
            <a:r>
              <a:rPr lang="en-US" baseline="0" dirty="0" smtClean="0"/>
              <a:t> </a:t>
            </a:r>
            <a:r>
              <a:rPr lang="en-US" baseline="0" dirty="0" err="1" smtClean="0"/>
              <a:t>ngày</a:t>
            </a:r>
            <a:r>
              <a:rPr lang="en-US" baseline="0" dirty="0" smtClean="0"/>
              <a:t> </a:t>
            </a:r>
            <a:r>
              <a:rPr lang="en-US" baseline="0" dirty="0" err="1" smtClean="0"/>
              <a:t>hôm</a:t>
            </a:r>
            <a:r>
              <a:rPr lang="en-US" baseline="0" dirty="0" smtClean="0"/>
              <a:t> nay,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về</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là</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dạng</a:t>
            </a:r>
            <a:r>
              <a:rPr lang="en-US" baseline="0" dirty="0" smtClean="0"/>
              <a:t> Collections hay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cùng</a:t>
            </a:r>
            <a:r>
              <a:rPr lang="en-US" baseline="0" dirty="0" smtClean="0"/>
              <a:t> </a:t>
            </a:r>
            <a:r>
              <a:rPr lang="en-US" baseline="0" dirty="0" err="1" smtClean="0"/>
              <a:t>với</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thuận</a:t>
            </a:r>
            <a:r>
              <a:rPr lang="en-US" baseline="0" dirty="0" smtClean="0"/>
              <a:t> </a:t>
            </a:r>
            <a:r>
              <a:rPr lang="en-US" baseline="0" dirty="0" err="1" smtClean="0"/>
              <a:t>toán</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để</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khái</a:t>
            </a:r>
            <a:r>
              <a:rPr lang="en-US" baseline="0" dirty="0" smtClean="0"/>
              <a:t> </a:t>
            </a:r>
            <a:r>
              <a:rPr lang="en-US" baseline="0" dirty="0" err="1" smtClean="0"/>
              <a:t>niệm</a:t>
            </a:r>
            <a:r>
              <a:rPr lang="en-US" baseline="0" dirty="0" smtClean="0"/>
              <a:t> </a:t>
            </a:r>
            <a:r>
              <a:rPr lang="en-US" baseline="0" dirty="0" err="1" smtClean="0"/>
              <a:t>về</a:t>
            </a:r>
            <a:r>
              <a:rPr lang="en-US" baseline="0" dirty="0" smtClean="0"/>
              <a:t> </a:t>
            </a:r>
            <a:r>
              <a:rPr lang="en-US" baseline="0" dirty="0" err="1" smtClean="0"/>
              <a:t>những</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nâng</a:t>
            </a:r>
            <a:r>
              <a:rPr lang="en-US" baseline="0" dirty="0" smtClean="0"/>
              <a:t> </a:t>
            </a:r>
            <a:r>
              <a:rPr lang="en-US" baseline="0" dirty="0" err="1" smtClean="0"/>
              <a:t>cao</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Arrays, Linked Lists, Binary Tree, General Tree, Queues </a:t>
            </a:r>
            <a:r>
              <a:rPr lang="en-US" baseline="0" dirty="0" err="1" smtClean="0"/>
              <a:t>và</a:t>
            </a:r>
            <a:r>
              <a:rPr lang="en-US" baseline="0" dirty="0" smtClean="0"/>
              <a:t> Stacks.</a:t>
            </a:r>
            <a:endParaRPr lang="en-US" dirty="0" smtClean="0"/>
          </a:p>
          <a:p>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p:spPr>
        <p:txBody>
          <a:bodyPr/>
          <a:lstStyle/>
          <a:p>
            <a:fld id="{9471E77F-674B-4EF6-AFB6-D7C478FBED9B}" type="slidenum">
              <a:rPr lang="vi-VN" smtClean="0"/>
              <a:pPr/>
              <a:t>30</a:t>
            </a:fld>
            <a:endParaRPr lang="vi-VN" smtClean="0"/>
          </a:p>
        </p:txBody>
      </p:sp>
      <p:sp>
        <p:nvSpPr>
          <p:cNvPr id="8601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6020" name="Rectangle 2"/>
          <p:cNvSpPr>
            <a:spLocks noGrp="1" noChangeArrowheads="1"/>
          </p:cNvSpPr>
          <p:nvPr>
            <p:ph type="body" idx="1"/>
          </p:nvPr>
        </p:nvSpPr>
        <p:spPr>
          <a:xfrm>
            <a:off x="685800" y="4343400"/>
            <a:ext cx="5486400" cy="4114800"/>
          </a:xfrm>
          <a:noFill/>
          <a:ln/>
        </p:spPr>
        <p:txBody>
          <a:bodyPr wrap="none" anchor="ctr"/>
          <a:lstStyle/>
          <a:p>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vậy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hôm</a:t>
            </a:r>
            <a:r>
              <a:rPr lang="en-US" sz="1200" kern="1200" dirty="0" smtClean="0">
                <a:solidFill>
                  <a:schemeClr val="tx1"/>
                </a:solidFill>
                <a:latin typeface="+mn-lt"/>
                <a:ea typeface="+mn-ea"/>
                <a:cs typeface="+mn-cs"/>
              </a:rPr>
              <a:t> nay, </a:t>
            </a:r>
            <a:r>
              <a:rPr lang="en-US" sz="1200" kern="1200" dirty="0" err="1" smtClean="0">
                <a:solidFill>
                  <a:schemeClr val="tx1"/>
                </a:solidFill>
                <a:latin typeface="+mn-lt"/>
                <a:ea typeface="+mn-ea"/>
                <a:cs typeface="+mn-cs"/>
              </a:rPr>
              <a:t>chúng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trúc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toán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bản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việc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chứa</a:t>
            </a:r>
            <a:r>
              <a:rPr lang="en-US" sz="1200" kern="1200" baseline="0" dirty="0" smtClean="0">
                <a:solidFill>
                  <a:schemeClr val="tx1"/>
                </a:solidFill>
                <a:latin typeface="+mn-lt"/>
                <a:ea typeface="+mn-ea"/>
                <a:cs typeface="+mn-cs"/>
              </a:rPr>
              <a:t> collections.</a:t>
            </a:r>
          </a:p>
          <a:p>
            <a:pPr lvl="1"/>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cuối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trúc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nâng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gồm</a:t>
            </a:r>
            <a:r>
              <a:rPr lang="en-US" sz="1200" kern="1200" baseline="0" dirty="0" smtClean="0">
                <a:solidFill>
                  <a:schemeClr val="tx1"/>
                </a:solidFill>
                <a:latin typeface="+mn-lt"/>
                <a:ea typeface="+mn-ea"/>
                <a:cs typeface="+mn-cs"/>
              </a:rPr>
              <a:t>: </a:t>
            </a:r>
            <a:r>
              <a:rPr lang="vi-VN" sz="2000" dirty="0" smtClean="0"/>
              <a:t>Arrays</a:t>
            </a:r>
            <a:r>
              <a:rPr lang="en-US" sz="2000" dirty="0" smtClean="0"/>
              <a:t>, </a:t>
            </a:r>
            <a:r>
              <a:rPr lang="vi-VN" sz="2000" dirty="0" smtClean="0"/>
              <a:t>Linked Lists</a:t>
            </a:r>
            <a:r>
              <a:rPr lang="en-US" sz="2000" dirty="0" smtClean="0"/>
              <a:t>, </a:t>
            </a:r>
            <a:r>
              <a:rPr lang="vi-VN" sz="2000" dirty="0" smtClean="0"/>
              <a:t>Binary Tree</a:t>
            </a:r>
            <a:r>
              <a:rPr lang="en-US" sz="2000" dirty="0" smtClean="0"/>
              <a:t>, </a:t>
            </a:r>
            <a:r>
              <a:rPr lang="vi-VN" sz="2000" dirty="0" smtClean="0"/>
              <a:t>General Tree</a:t>
            </a:r>
            <a:r>
              <a:rPr lang="en-US" sz="2000" dirty="0" smtClean="0"/>
              <a:t>, </a:t>
            </a:r>
            <a:r>
              <a:rPr lang="vi-VN" sz="2000" dirty="0" smtClean="0"/>
              <a:t>Heaps</a:t>
            </a:r>
            <a:r>
              <a:rPr lang="en-US" sz="2000" dirty="0" smtClean="0"/>
              <a:t>, </a:t>
            </a:r>
            <a:r>
              <a:rPr lang="vi-VN" sz="2000" dirty="0" smtClean="0"/>
              <a:t>Queues</a:t>
            </a:r>
            <a:r>
              <a:rPr lang="en-US" sz="2000" dirty="0" smtClean="0"/>
              <a:t> </a:t>
            </a:r>
            <a:r>
              <a:rPr lang="en-US" sz="2000" dirty="0" err="1" smtClean="0"/>
              <a:t>và</a:t>
            </a:r>
            <a:r>
              <a:rPr lang="en-US" sz="2000" baseline="0" dirty="0" smtClean="0"/>
              <a:t> </a:t>
            </a:r>
            <a:r>
              <a:rPr lang="vi-VN" sz="2000" dirty="0" smtClean="0"/>
              <a:t>Stacks</a:t>
            </a:r>
            <a:endParaRPr lang="en-US" sz="2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Để củng cố bài giảng, mời các bạn thực hiện bài quiz sau đây: </a:t>
            </a:r>
            <a:endParaRPr lang="en-US" dirty="0" smtClean="0"/>
          </a:p>
          <a:p>
            <a:endParaRPr lang="en-US" sz="1200" kern="1200" baseline="0" dirty="0" smtClean="0">
              <a:solidFill>
                <a:schemeClr val="tx1"/>
              </a:solidFill>
              <a:latin typeface="+mn-lt"/>
              <a:ea typeface="+mn-ea"/>
              <a:cs typeface="+mn-cs"/>
            </a:endParaRPr>
          </a:p>
          <a:p>
            <a:endParaRPr lang="en-US" dirty="0"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p:spPr>
        <p:txBody>
          <a:bodyPr/>
          <a:lstStyle/>
          <a:p>
            <a:fld id="{9471E77F-674B-4EF6-AFB6-D7C478FBED9B}" type="slidenum">
              <a:rPr lang="vi-VN" smtClean="0"/>
              <a:pPr/>
              <a:t>31</a:t>
            </a:fld>
            <a:endParaRPr lang="vi-VN" smtClean="0"/>
          </a:p>
        </p:txBody>
      </p:sp>
      <p:sp>
        <p:nvSpPr>
          <p:cNvPr id="8601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6020" name="Rectangle 2"/>
          <p:cNvSpPr>
            <a:spLocks noGrp="1" noChangeArrowheads="1"/>
          </p:cNvSpPr>
          <p:nvPr>
            <p:ph type="body" idx="1"/>
          </p:nvPr>
        </p:nvSpPr>
        <p:spPr>
          <a:xfrm>
            <a:off x="685800" y="4343400"/>
            <a:ext cx="5486400" cy="4114800"/>
          </a:xfrm>
          <a:noFill/>
          <a:ln/>
        </p:spPr>
        <p:txBody>
          <a:bodyPr wrap="none" anchor="ctr"/>
          <a:lstStyle/>
          <a:p>
            <a:r>
              <a:rPr lang="en-US" dirty="0" err="1" smtClean="0"/>
              <a:t>Kết</a:t>
            </a:r>
            <a:r>
              <a:rPr lang="en-US" dirty="0" smtClean="0"/>
              <a:t> </a:t>
            </a:r>
            <a:r>
              <a:rPr lang="en-US" dirty="0" err="1" smtClean="0"/>
              <a:t>thúc</a:t>
            </a:r>
            <a:r>
              <a:rPr lang="en-US" dirty="0" smtClean="0"/>
              <a:t> </a:t>
            </a:r>
            <a:r>
              <a:rPr lang="en-US" dirty="0" err="1" smtClean="0"/>
              <a:t>bài</a:t>
            </a:r>
            <a:r>
              <a:rPr lang="en-US" dirty="0" smtClean="0"/>
              <a:t> 7, </a:t>
            </a:r>
          </a:p>
          <a:p>
            <a:r>
              <a:rPr lang="en-US" dirty="0" err="1" smtClean="0"/>
              <a:t>Bài</a:t>
            </a:r>
            <a:r>
              <a:rPr lang="en-US" dirty="0" smtClean="0"/>
              <a:t> </a:t>
            </a:r>
            <a:r>
              <a:rPr lang="en-US" dirty="0" err="1" smtClean="0"/>
              <a:t>học</a:t>
            </a:r>
            <a:r>
              <a:rPr lang="en-US" dirty="0" smtClean="0"/>
              <a:t> </a:t>
            </a:r>
            <a:r>
              <a:rPr lang="en-US" dirty="0" err="1" smtClean="0"/>
              <a:t>tiếp</a:t>
            </a:r>
            <a:r>
              <a:rPr lang="en-US" dirty="0" smtClean="0"/>
              <a:t> </a:t>
            </a:r>
            <a:r>
              <a:rPr lang="en-US" dirty="0" err="1" smtClean="0"/>
              <a:t>theo</a:t>
            </a:r>
            <a:r>
              <a:rPr lang="en-US" dirty="0" smtClean="0"/>
              <a:t> </a:t>
            </a:r>
            <a:r>
              <a:rPr lang="en-US" dirty="0" err="1" smtClean="0"/>
              <a:t>chúng</a:t>
            </a:r>
            <a:r>
              <a:rPr lang="en-US" dirty="0" smtClean="0"/>
              <a:t> </a:t>
            </a:r>
            <a:r>
              <a:rPr lang="en-US" dirty="0" err="1" smtClean="0"/>
              <a:t>ta</a:t>
            </a:r>
            <a:r>
              <a:rPr lang="en-US" dirty="0" smtClean="0"/>
              <a:t> </a:t>
            </a:r>
            <a:r>
              <a:rPr lang="en-US" dirty="0" err="1" smtClean="0"/>
              <a:t>sẽ</a:t>
            </a:r>
            <a:r>
              <a:rPr lang="en-US" dirty="0" smtClean="0"/>
              <a:t> </a:t>
            </a:r>
            <a:r>
              <a:rPr lang="en-US" dirty="0" err="1" smtClean="0"/>
              <a:t>thảo</a:t>
            </a:r>
            <a:r>
              <a:rPr lang="en-US" dirty="0" smtClean="0"/>
              <a:t> </a:t>
            </a:r>
            <a:r>
              <a:rPr lang="en-US" dirty="0" err="1" smtClean="0"/>
              <a:t>luận</a:t>
            </a:r>
            <a:r>
              <a:rPr lang="en-US" dirty="0" smtClean="0"/>
              <a:t> </a:t>
            </a:r>
            <a:r>
              <a:rPr lang="en-US" dirty="0" err="1" smtClean="0"/>
              <a:t>về</a:t>
            </a:r>
            <a:r>
              <a:rPr lang="en-US" dirty="0" smtClean="0"/>
              <a:t> </a:t>
            </a:r>
            <a:r>
              <a:rPr lang="en-US" dirty="0" err="1" smtClean="0"/>
              <a:t>việc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các</a:t>
            </a:r>
            <a:r>
              <a:rPr lang="en-US" dirty="0" smtClean="0"/>
              <a:t> </a:t>
            </a:r>
            <a:r>
              <a:rPr lang="en-US" dirty="0" err="1" smtClean="0"/>
              <a:t>dạng</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khi</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bao</a:t>
            </a:r>
            <a:r>
              <a:rPr lang="en-US" dirty="0" smtClean="0"/>
              <a:t> </a:t>
            </a:r>
            <a:r>
              <a:rPr lang="en-US" dirty="0" err="1" smtClean="0"/>
              <a:t>gồm</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và</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tìm</a:t>
            </a:r>
            <a:r>
              <a:rPr lang="en-US" dirty="0" smtClean="0"/>
              <a:t> </a:t>
            </a:r>
            <a:r>
              <a:rPr lang="en-US" dirty="0" err="1" smtClean="0"/>
              <a:t>kiếm</a:t>
            </a:r>
            <a:r>
              <a:rPr lang="en-US" dirty="0" smtClean="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Mở</a:t>
            </a:r>
            <a:r>
              <a:rPr lang="en-US" baseline="0" dirty="0" smtClean="0"/>
              <a:t> </a:t>
            </a:r>
            <a:r>
              <a:rPr lang="en-US" baseline="0" dirty="0" err="1" smtClean="0"/>
              <a:t>đầu</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a:t>
            </a:r>
            <a:r>
              <a:rPr lang="en-US" baseline="0" dirty="0" err="1" smtClean="0"/>
              <a:t>chúng</a:t>
            </a:r>
            <a:r>
              <a:rPr lang="en-US" baseline="0" dirty="0" smtClean="0"/>
              <a:t> ta </a:t>
            </a:r>
            <a:r>
              <a:rPr lang="en-US" baseline="0" dirty="0" err="1" smtClean="0"/>
              <a:t>cùng</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về</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4</a:t>
            </a:fld>
            <a:endParaRPr lang="en-US"/>
          </a:p>
        </p:txBody>
      </p:sp>
    </p:spTree>
    <p:extLst>
      <p:ext uri="{BB962C8B-B14F-4D97-AF65-F5344CB8AC3E}">
        <p14:creationId xmlns:p14="http://schemas.microsoft.com/office/powerpoint/2010/main" val="1164455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Dẫn</a:t>
            </a:r>
            <a:r>
              <a:rPr lang="en-US" baseline="0" dirty="0" smtClean="0"/>
              <a:t> </a:t>
            </a:r>
            <a:r>
              <a:rPr lang="en-US" baseline="0" dirty="0" err="1" smtClean="0"/>
              <a:t>lời</a:t>
            </a:r>
            <a:r>
              <a:rPr lang="en-US" baseline="0" dirty="0" smtClean="0"/>
              <a:t> </a:t>
            </a:r>
            <a:r>
              <a:rPr lang="en-US" baseline="0" dirty="0" err="1" smtClean="0"/>
              <a:t>của</a:t>
            </a:r>
            <a:r>
              <a:rPr lang="en-US" baseline="0" dirty="0" smtClean="0"/>
              <a:t> </a:t>
            </a:r>
            <a:r>
              <a:rPr lang="en-US" sz="1200" b="0" i="0" kern="1200" dirty="0" smtClean="0">
                <a:solidFill>
                  <a:schemeClr val="tx1"/>
                </a:solidFill>
                <a:latin typeface="+mn-lt"/>
                <a:ea typeface="+mn-ea"/>
                <a:cs typeface="+mn-cs"/>
              </a:rPr>
              <a:t>Robert </a:t>
            </a:r>
            <a:r>
              <a:rPr lang="en-US" sz="1200" b="0" i="0" kern="1200" dirty="0" err="1" smtClean="0">
                <a:solidFill>
                  <a:schemeClr val="tx1"/>
                </a:solidFill>
                <a:latin typeface="+mn-lt"/>
                <a:ea typeface="+mn-ea"/>
                <a:cs typeface="+mn-cs"/>
              </a:rPr>
              <a:t>Tarjan</a:t>
            </a:r>
            <a:r>
              <a:rPr lang="en-US" sz="1200" b="0" i="0" kern="1200" dirty="0" smtClean="0">
                <a:solidFill>
                  <a:schemeClr val="tx1"/>
                </a:solidFill>
                <a:latin typeface="+mn-lt"/>
                <a:ea typeface="+mn-ea"/>
                <a:cs typeface="+mn-cs"/>
              </a:rPr>
              <a:t>,</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nhà</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toán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học</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người</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Mỹ</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Khi</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bạn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viết</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chương</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trình</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với</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những</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thuận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toán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phức</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tạp</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chương</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trình</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sẽ</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luôn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luôn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chạy</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vô</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cùng</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nhanh</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Máy</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tính</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không</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cần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hiểu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về</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thuận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toán</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nhiệm</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vụ</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của</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nó</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chỉ</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là</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chạy</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chương</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trình</a:t>
            </a:r>
            <a:r>
              <a:rPr lang="en-US" sz="1200" b="0" i="0" kern="1200" baseline="0" dirty="0" smtClean="0">
                <a:solidFill>
                  <a:schemeClr val="tx1"/>
                </a:solidFill>
                <a:latin typeface="+mn-lt"/>
                <a:ea typeface="+mn-ea"/>
                <a:cs typeface="+mn-cs"/>
              </a:rPr>
              <a:t>.”</a:t>
            </a:r>
          </a:p>
          <a:p>
            <a:r>
              <a:rPr lang="en-US" dirty="0" err="1" smtClean="0"/>
              <a:t>Có</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của</a:t>
            </a:r>
            <a:r>
              <a:rPr lang="en-US" baseline="0" dirty="0" smtClean="0"/>
              <a:t> </a:t>
            </a:r>
            <a:r>
              <a:rPr lang="en-US" baseline="0" dirty="0" err="1" smtClean="0"/>
              <a:t>một</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tốt</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chạy</a:t>
            </a:r>
            <a:r>
              <a:rPr lang="en-US" baseline="0" dirty="0" smtClean="0"/>
              <a:t> </a:t>
            </a:r>
            <a:r>
              <a:rPr lang="en-US" baseline="0" dirty="0" err="1" smtClean="0"/>
              <a:t>đúng</a:t>
            </a:r>
            <a:r>
              <a:rPr lang="en-US" baseline="0" dirty="0" smtClean="0"/>
              <a:t>, </a:t>
            </a:r>
            <a:r>
              <a:rPr lang="en-US" baseline="0" dirty="0" err="1" smtClean="0"/>
              <a:t>chạy</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dễ</a:t>
            </a:r>
            <a:r>
              <a:rPr lang="en-US" baseline="0" dirty="0" smtClean="0"/>
              <a:t> </a:t>
            </a:r>
            <a:r>
              <a:rPr lang="en-US" baseline="0" dirty="0" err="1" smtClean="0"/>
              <a:t>đọc</a:t>
            </a:r>
            <a:r>
              <a:rPr lang="en-US" baseline="0" dirty="0" smtClean="0"/>
              <a:t> </a:t>
            </a:r>
            <a:r>
              <a:rPr lang="en-US" baseline="0" dirty="0" err="1" smtClean="0"/>
              <a:t>và</a:t>
            </a:r>
            <a:r>
              <a:rPr lang="en-US" baseline="0" dirty="0" smtClean="0"/>
              <a:t> </a:t>
            </a:r>
            <a:r>
              <a:rPr lang="en-US" baseline="0" dirty="0" err="1" smtClean="0"/>
              <a:t>dễ</a:t>
            </a:r>
            <a:r>
              <a:rPr lang="en-US" baseline="0" dirty="0" smtClean="0"/>
              <a:t> </a:t>
            </a:r>
            <a:r>
              <a:rPr lang="en-US" baseline="0" dirty="0" err="1" smtClean="0"/>
              <a:t>hiểu</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dễ</a:t>
            </a:r>
            <a:r>
              <a:rPr lang="en-US" baseline="0" dirty="0" smtClean="0"/>
              <a:t> </a:t>
            </a:r>
            <a:r>
              <a:rPr lang="en-US" baseline="0" dirty="0" err="1" smtClean="0"/>
              <a:t>dàng</a:t>
            </a:r>
            <a:r>
              <a:rPr lang="en-US" baseline="0" dirty="0" smtClean="0"/>
              <a:t> debug </a:t>
            </a:r>
            <a:r>
              <a:rPr lang="en-US" baseline="0" dirty="0" err="1" smtClean="0"/>
              <a:t>và</a:t>
            </a:r>
            <a:r>
              <a:rPr lang="en-US" baseline="0" dirty="0" smtClean="0"/>
              <a:t>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được</a:t>
            </a:r>
            <a:r>
              <a:rPr lang="en-US" baseline="0" dirty="0" smtClean="0"/>
              <a:t> </a:t>
            </a:r>
            <a:r>
              <a:rPr lang="en-US" baseline="0" dirty="0" err="1" smtClean="0"/>
              <a:t>chỉnh</a:t>
            </a:r>
            <a:r>
              <a:rPr lang="en-US" baseline="0" dirty="0" smtClean="0"/>
              <a:t> </a:t>
            </a:r>
            <a:r>
              <a:rPr lang="en-US" baseline="0" dirty="0" err="1" smtClean="0"/>
              <a:t>sửa</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đạt</a:t>
            </a:r>
            <a:r>
              <a:rPr lang="en-US" baseline="0" dirty="0" smtClean="0"/>
              <a:t> </a:t>
            </a:r>
            <a:r>
              <a:rPr lang="en-US" baseline="0" dirty="0" err="1" smtClean="0"/>
              <a:t>được</a:t>
            </a:r>
            <a:r>
              <a:rPr lang="en-US" baseline="0" dirty="0" smtClean="0"/>
              <a:t> </a:t>
            </a:r>
            <a:r>
              <a:rPr lang="en-US" baseline="0" dirty="0" err="1" smtClean="0"/>
              <a:t>những</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trên</a:t>
            </a:r>
            <a:r>
              <a:rPr lang="en-US" baseline="0" dirty="0" smtClean="0"/>
              <a:t> </a:t>
            </a:r>
            <a:r>
              <a:rPr lang="en-US" baseline="0" dirty="0" err="1" smtClean="0"/>
              <a:t>chỉ</a:t>
            </a:r>
            <a:r>
              <a:rPr lang="en-US" baseline="0" dirty="0" smtClean="0"/>
              <a:t> </a:t>
            </a:r>
            <a:r>
              <a:rPr lang="en-US" baseline="0" dirty="0" err="1" smtClean="0"/>
              <a:t>khi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hợp</a:t>
            </a:r>
            <a:r>
              <a:rPr lang="en-US" baseline="0" dirty="0" smtClean="0"/>
              <a:t> </a:t>
            </a:r>
            <a:r>
              <a:rPr lang="en-US" baseline="0" dirty="0" err="1" smtClean="0"/>
              <a:t>lý</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Vậy</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là</a:t>
            </a:r>
            <a:r>
              <a:rPr lang="en-US" baseline="0" dirty="0" smtClean="0"/>
              <a:t> </a:t>
            </a:r>
            <a:r>
              <a:rPr lang="en-US" baseline="0" dirty="0" err="1" smtClean="0"/>
              <a:t>gì</a:t>
            </a:r>
            <a:r>
              <a:rPr lang="en-US" baseline="0" dirty="0" smtClean="0"/>
              <a:t>?</a:t>
            </a:r>
          </a:p>
          <a:p>
            <a:r>
              <a:rPr lang="en-US" dirty="0" err="1" smtClean="0"/>
              <a:t>Đó</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kế</a:t>
            </a:r>
            <a:r>
              <a:rPr lang="en-US" baseline="0" dirty="0" smtClean="0"/>
              <a:t> </a:t>
            </a:r>
            <a:r>
              <a:rPr lang="en-US" baseline="0" dirty="0" err="1" smtClean="0"/>
              <a:t>hoạch</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những</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của</a:t>
            </a:r>
            <a:r>
              <a:rPr lang="en-US" baseline="0" dirty="0" smtClean="0"/>
              <a:t> </a:t>
            </a:r>
            <a:r>
              <a:rPr lang="en-US" baseline="0" dirty="0" err="1" smtClean="0"/>
              <a:t>thông</a:t>
            </a:r>
            <a:r>
              <a:rPr lang="en-US" baseline="0" dirty="0" smtClean="0"/>
              <a:t> tin.</a:t>
            </a:r>
          </a:p>
          <a:p>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là</a:t>
            </a:r>
            <a:r>
              <a:rPr lang="en-US" baseline="0" dirty="0" smtClean="0"/>
              <a:t> </a:t>
            </a:r>
            <a:r>
              <a:rPr lang="en-US" baseline="0" dirty="0" err="1" smtClean="0"/>
              <a:t>cách</a:t>
            </a:r>
            <a:r>
              <a:rPr lang="en-US" baseline="0" dirty="0" smtClean="0"/>
              <a:t> </a:t>
            </a:r>
            <a:r>
              <a:rPr lang="en-US" baseline="0" dirty="0" err="1" smtClean="0"/>
              <a:t>làm</a:t>
            </a:r>
            <a:r>
              <a:rPr lang="en-US" baseline="0" dirty="0" smtClean="0"/>
              <a:t> </a:t>
            </a:r>
            <a:r>
              <a:rPr lang="en-US" baseline="0" dirty="0" err="1" smtClean="0"/>
              <a:t>mà</a:t>
            </a:r>
            <a:r>
              <a:rPr lang="en-US" baseline="0" dirty="0" smtClean="0"/>
              <a:t> </a:t>
            </a:r>
            <a:r>
              <a:rPr lang="en-US" baseline="0" dirty="0" err="1" smtClean="0"/>
              <a:t>trong</a:t>
            </a:r>
            <a:r>
              <a:rPr lang="en-US" baseline="0" dirty="0" smtClean="0"/>
              <a:t> </a:t>
            </a:r>
            <a:r>
              <a:rPr lang="en-US" baseline="0" dirty="0" err="1" smtClean="0"/>
              <a:t>đó</a:t>
            </a:r>
            <a:r>
              <a:rPr lang="en-US" baseline="0" dirty="0" smtClean="0"/>
              <a:t>, </a:t>
            </a:r>
            <a:r>
              <a:rPr lang="en-US" baseline="0" dirty="0" err="1" smtClean="0"/>
              <a:t>những</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được</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thành</a:t>
            </a:r>
            <a:r>
              <a:rPr lang="en-US" baseline="0" dirty="0" smtClean="0"/>
              <a:t> </a:t>
            </a:r>
            <a:r>
              <a:rPr lang="en-US" baseline="0" dirty="0" err="1" smtClean="0"/>
              <a:t>những</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riêng</a:t>
            </a:r>
            <a:r>
              <a:rPr lang="en-US" baseline="0" dirty="0" smtClean="0"/>
              <a:t> </a:t>
            </a:r>
            <a:r>
              <a:rPr lang="en-US" baseline="0" dirty="0" err="1" smtClean="0"/>
              <a:t>biệt</a:t>
            </a:r>
            <a:r>
              <a:rPr lang="en-US" baseline="0" dirty="0" smtClean="0"/>
              <a:t>.</a:t>
            </a:r>
          </a:p>
          <a:p>
            <a:r>
              <a:rPr lang="en-US" baseline="0" dirty="0" err="1" smtClean="0"/>
              <a:t>Một</a:t>
            </a:r>
            <a:r>
              <a:rPr lang="en-US" baseline="0" dirty="0" smtClean="0"/>
              <a:t> </a:t>
            </a:r>
            <a:r>
              <a:rPr lang="en-US" baseline="0" dirty="0" err="1" smtClean="0"/>
              <a:t>định</a:t>
            </a:r>
            <a:r>
              <a:rPr lang="en-US" baseline="0" dirty="0" smtClean="0"/>
              <a:t> </a:t>
            </a:r>
            <a:r>
              <a:rPr lang="en-US" baseline="0" dirty="0" err="1" smtClean="0"/>
              <a:t>dạng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phiên</a:t>
            </a:r>
            <a:r>
              <a:rPr lang="en-US" baseline="0" dirty="0" smtClean="0"/>
              <a:t> </a:t>
            </a:r>
            <a:r>
              <a:rPr lang="en-US" baseline="0" dirty="0" err="1" smtClean="0"/>
              <a:t>dịch</a:t>
            </a:r>
            <a:r>
              <a:rPr lang="en-US" baseline="0" dirty="0" smtClean="0"/>
              <a:t> </a:t>
            </a:r>
            <a:r>
              <a:rPr lang="en-US" baseline="0" dirty="0" err="1" smtClean="0"/>
              <a:t>được</a:t>
            </a:r>
            <a:r>
              <a:rPr lang="en-US" baseline="0" dirty="0" smtClean="0"/>
              <a:t> </a:t>
            </a:r>
            <a:r>
              <a:rPr lang="en-US" baseline="0" dirty="0" err="1" smtClean="0"/>
              <a:t>trên</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lưu</a:t>
            </a:r>
            <a:r>
              <a:rPr lang="en-US" baseline="0" dirty="0" smtClean="0"/>
              <a:t> </a:t>
            </a:r>
            <a:r>
              <a:rPr lang="en-US" baseline="0" dirty="0" err="1" smtClean="0"/>
              <a:t>trư</a:t>
            </a:r>
            <a:r>
              <a:rPr lang="en-US" baseline="0" dirty="0" smtClean="0"/>
              <a:t>, </a:t>
            </a:r>
            <a:r>
              <a:rPr lang="en-US" baseline="0" dirty="0" err="1" smtClean="0"/>
              <a:t>truy</a:t>
            </a:r>
            <a:r>
              <a:rPr lang="en-US" baseline="0" dirty="0" smtClean="0"/>
              <a:t> </a:t>
            </a:r>
            <a:r>
              <a:rPr lang="en-US" baseline="0" dirty="0" err="1" smtClean="0"/>
              <a:t>xuất</a:t>
            </a:r>
            <a:r>
              <a:rPr lang="en-US" baseline="0" dirty="0" smtClean="0"/>
              <a:t>, </a:t>
            </a:r>
            <a:r>
              <a:rPr lang="en-US" baseline="0" dirty="0" err="1" smtClean="0"/>
              <a:t>truyển</a:t>
            </a:r>
            <a:r>
              <a:rPr lang="en-US" baseline="0" dirty="0" smtClean="0"/>
              <a:t> </a:t>
            </a:r>
            <a:r>
              <a:rPr lang="en-US" baseline="0" dirty="0" err="1" smtClean="0"/>
              <a:t>tải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a:t>
            </a:r>
          </a:p>
          <a:p>
            <a:r>
              <a:rPr lang="en-US" baseline="0" dirty="0" err="1" smtClean="0"/>
              <a:t>Những</a:t>
            </a:r>
            <a:r>
              <a:rPr lang="en-US" baseline="0" dirty="0" smtClean="0"/>
              <a:t> </a:t>
            </a:r>
            <a:r>
              <a:rPr lang="en-US" baseline="0" dirty="0" err="1" smtClean="0"/>
              <a:t>cách</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a:t>
            </a:r>
            <a:r>
              <a:rPr lang="en-US" baseline="0" dirty="0" err="1" smtClean="0"/>
              <a:t>dạng</a:t>
            </a:r>
            <a:r>
              <a:rPr lang="en-US" baseline="0" dirty="0" smtClean="0"/>
              <a:t> list, </a:t>
            </a:r>
            <a:r>
              <a:rPr lang="en-US" baseline="0" dirty="0" err="1" smtClean="0"/>
              <a:t>dạng</a:t>
            </a:r>
            <a:r>
              <a:rPr lang="en-US" baseline="0" dirty="0" smtClean="0"/>
              <a:t> array, </a:t>
            </a:r>
            <a:r>
              <a:rPr lang="en-US" baseline="0" dirty="0" err="1" smtClean="0"/>
              <a:t>dạng</a:t>
            </a:r>
            <a:r>
              <a:rPr lang="en-US" baseline="0" dirty="0" smtClean="0"/>
              <a:t> stack, queue hay tree.</a:t>
            </a:r>
          </a:p>
          <a:p>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khái</a:t>
            </a:r>
            <a:r>
              <a:rPr lang="en-US" baseline="0" dirty="0" smtClean="0"/>
              <a:t> </a:t>
            </a:r>
            <a:r>
              <a:rPr lang="en-US" baseline="0" dirty="0" err="1" smtClean="0"/>
              <a:t>niệm</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về</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định</a:t>
            </a:r>
            <a:r>
              <a:rPr lang="en-US" baseline="0" dirty="0" smtClean="0"/>
              <a:t> </a:t>
            </a:r>
            <a:r>
              <a:rPr lang="en-US" baseline="0" dirty="0" err="1" smtClean="0"/>
              <a:t>dạng</a:t>
            </a:r>
            <a:r>
              <a:rPr lang="en-US" baseline="0" dirty="0" smtClean="0"/>
              <a:t> </a:t>
            </a:r>
            <a:r>
              <a:rPr lang="en-US" baseline="0" dirty="0" err="1" smtClean="0"/>
              <a:t>đặc</a:t>
            </a:r>
            <a:r>
              <a:rPr lang="en-US" baseline="0" dirty="0" smtClean="0"/>
              <a:t> </a:t>
            </a:r>
            <a:r>
              <a:rPr lang="en-US" baseline="0" dirty="0" err="1" smtClean="0"/>
              <a:t>biệt</a:t>
            </a:r>
            <a:r>
              <a:rPr lang="en-US" baseline="0" dirty="0" smtClean="0"/>
              <a:t> </a:t>
            </a:r>
            <a:r>
              <a:rPr lang="en-US" baseline="0" dirty="0" err="1" smtClean="0"/>
              <a:t>phục</a:t>
            </a:r>
            <a:r>
              <a:rPr lang="en-US" baseline="0" dirty="0" smtClean="0"/>
              <a:t> </a:t>
            </a:r>
            <a:r>
              <a:rPr lang="en-US" baseline="0" dirty="0" err="1" smtClean="0"/>
              <a:t>vụ</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và</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để</a:t>
            </a:r>
            <a:r>
              <a:rPr lang="en-US" baseline="0" dirty="0" smtClean="0"/>
              <a:t>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truy</a:t>
            </a:r>
            <a:r>
              <a:rPr lang="en-US" baseline="0" dirty="0" smtClean="0"/>
              <a:t> </a:t>
            </a:r>
            <a:r>
              <a:rPr lang="en-US" baseline="0" dirty="0" err="1" smtClean="0"/>
              <a:t>xuất</a:t>
            </a:r>
            <a:r>
              <a:rPr lang="en-US" baseline="0" dirty="0" smtClean="0"/>
              <a:t> </a:t>
            </a:r>
            <a:r>
              <a:rPr lang="en-US" baseline="0" dirty="0" err="1" smtClean="0"/>
              <a:t>và</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theo</a:t>
            </a:r>
            <a:r>
              <a:rPr lang="en-US" baseline="0" dirty="0" smtClean="0"/>
              <a:t> </a:t>
            </a:r>
            <a:r>
              <a:rPr lang="en-US" baseline="0" dirty="0" err="1" smtClean="0"/>
              <a:t>những</a:t>
            </a:r>
            <a:r>
              <a:rPr lang="en-US" baseline="0" dirty="0" smtClean="0"/>
              <a:t> </a:t>
            </a:r>
            <a:r>
              <a:rPr lang="en-US" baseline="0" dirty="0" err="1" smtClean="0"/>
              <a:t>cách</a:t>
            </a:r>
            <a:r>
              <a:rPr lang="en-US" baseline="0" dirty="0" smtClean="0"/>
              <a:t> </a:t>
            </a:r>
            <a:r>
              <a:rPr lang="en-US" baseline="0" dirty="0" err="1" smtClean="0"/>
              <a:t>thích</a:t>
            </a:r>
            <a:r>
              <a:rPr lang="en-US" baseline="0" dirty="0" smtClean="0"/>
              <a:t> </a:t>
            </a:r>
            <a:r>
              <a:rPr lang="en-US" baseline="0" dirty="0" err="1" smtClean="0"/>
              <a:t>hợp</a:t>
            </a:r>
            <a:r>
              <a:rPr lang="en-US" baseline="0" dirty="0" smtClean="0"/>
              <a:t> </a:t>
            </a:r>
            <a:r>
              <a:rPr lang="en-US" baseline="0" dirty="0" err="1" smtClean="0"/>
              <a:t>và</a:t>
            </a:r>
            <a:r>
              <a:rPr lang="en-US" baseline="0" dirty="0" smtClean="0"/>
              <a:t> </a:t>
            </a:r>
            <a:r>
              <a:rPr lang="en-US" baseline="0" dirty="0" err="1" smtClean="0"/>
              <a:t>giúp</a:t>
            </a:r>
            <a:r>
              <a:rPr lang="en-US" baseline="0" dirty="0" smtClean="0"/>
              <a:t> </a:t>
            </a:r>
            <a:r>
              <a:rPr lang="en-US" baseline="0" dirty="0" err="1" smtClean="0"/>
              <a:t>tạo</a:t>
            </a:r>
            <a:r>
              <a:rPr lang="en-US" baseline="0" dirty="0" smtClean="0"/>
              <a:t> </a:t>
            </a:r>
            <a:r>
              <a:rPr lang="en-US" baseline="0" dirty="0" err="1" smtClean="0"/>
              <a:t>nên</a:t>
            </a:r>
            <a:r>
              <a:rPr lang="en-US" baseline="0" dirty="0" smtClean="0"/>
              <a:t> </a:t>
            </a:r>
            <a:r>
              <a:rPr lang="en-US" baseline="0" dirty="0" err="1" smtClean="0"/>
              <a:t>một</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chạy</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Cấu</a:t>
            </a:r>
            <a:r>
              <a:rPr lang="en-US" dirty="0" smtClean="0"/>
              <a:t> </a:t>
            </a:r>
            <a:r>
              <a:rPr lang="en-US" dirty="0" err="1" smtClean="0"/>
              <a:t>trú</a:t>
            </a:r>
            <a:r>
              <a:rPr lang="en-US" baseline="0" dirty="0" err="1" smtClean="0"/>
              <a:t>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chia</a:t>
            </a:r>
            <a:r>
              <a:rPr lang="en-US" baseline="0" dirty="0" smtClean="0"/>
              <a:t> </a:t>
            </a:r>
            <a:r>
              <a:rPr lang="en-US" baseline="0" dirty="0" err="1" smtClean="0"/>
              <a:t>thành</a:t>
            </a:r>
            <a:r>
              <a:rPr lang="en-US" baseline="0" dirty="0" smtClean="0"/>
              <a:t> 2 </a:t>
            </a:r>
            <a:r>
              <a:rPr lang="en-US" baseline="0" dirty="0" err="1" smtClean="0"/>
              <a:t>dạng</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 </a:t>
            </a:r>
            <a:r>
              <a:rPr lang="en-US" baseline="0" dirty="0" err="1" smtClean="0"/>
              <a:t>dạng</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nguyên</a:t>
            </a:r>
            <a:r>
              <a:rPr lang="en-US" baseline="0" dirty="0" smtClean="0"/>
              <a:t> </a:t>
            </a:r>
            <a:r>
              <a:rPr lang="en-US" baseline="0" dirty="0" err="1" smtClean="0"/>
              <a:t>thủy</a:t>
            </a:r>
            <a:r>
              <a:rPr lang="en-US" baseline="0" dirty="0" smtClean="0"/>
              <a:t> </a:t>
            </a:r>
            <a:r>
              <a:rPr lang="en-US" baseline="0" dirty="0" err="1" smtClean="0"/>
              <a:t>và</a:t>
            </a:r>
            <a:r>
              <a:rPr lang="en-US" baseline="0" dirty="0" smtClean="0"/>
              <a:t> </a:t>
            </a:r>
            <a:r>
              <a:rPr lang="en-US" baseline="0" dirty="0" err="1" smtClean="0"/>
              <a:t>dạng</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nâng</a:t>
            </a:r>
            <a:r>
              <a:rPr lang="en-US" baseline="0" dirty="0" smtClean="0"/>
              <a:t> </a:t>
            </a:r>
            <a:r>
              <a:rPr lang="en-US" baseline="0" dirty="0" err="1" smtClean="0"/>
              <a:t>cao</a:t>
            </a:r>
            <a:r>
              <a:rPr lang="en-US" baseline="0" dirty="0" smtClean="0"/>
              <a:t>.</a:t>
            </a:r>
          </a:p>
          <a:p>
            <a:r>
              <a:rPr lang="en-US" baseline="0" dirty="0" err="1" smtClean="0"/>
              <a:t>Dạng</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nguyên</a:t>
            </a:r>
            <a:r>
              <a:rPr lang="en-US" baseline="0" dirty="0" smtClean="0"/>
              <a:t> </a:t>
            </a:r>
            <a:r>
              <a:rPr lang="en-US" baseline="0" dirty="0" err="1" smtClean="0"/>
              <a:t>thủy</a:t>
            </a:r>
            <a:r>
              <a:rPr lang="en-US" baseline="0" dirty="0" smtClean="0"/>
              <a:t>: </a:t>
            </a:r>
            <a:r>
              <a:rPr lang="en-US" baseline="0" dirty="0" err="1" smtClean="0"/>
              <a:t>ví</a:t>
            </a:r>
            <a:r>
              <a:rPr lang="en-US" baseline="0" dirty="0" smtClean="0"/>
              <a:t> du </a:t>
            </a:r>
            <a:r>
              <a:rPr lang="en-US" baseline="0" dirty="0" err="1" smtClean="0"/>
              <a:t>như</a:t>
            </a:r>
            <a:r>
              <a:rPr lang="en-US" baseline="0" dirty="0" smtClean="0"/>
              <a:t> </a:t>
            </a:r>
            <a:r>
              <a:rPr lang="en-US" baseline="0" dirty="0" err="1" smtClean="0"/>
              <a:t>dạng</a:t>
            </a:r>
            <a:r>
              <a:rPr lang="en-US" baseline="0" dirty="0" smtClean="0"/>
              <a:t> </a:t>
            </a:r>
            <a:r>
              <a:rPr lang="en-US" baseline="0" dirty="0" err="1" smtClean="0"/>
              <a:t>int</a:t>
            </a:r>
            <a:r>
              <a:rPr lang="en-US" baseline="0" dirty="0" smtClean="0"/>
              <a:t>, </a:t>
            </a:r>
            <a:r>
              <a:rPr lang="en-US" baseline="0" dirty="0" err="1" smtClean="0"/>
              <a:t>dạng</a:t>
            </a:r>
            <a:r>
              <a:rPr lang="en-US" baseline="0" dirty="0" smtClean="0"/>
              <a:t> float, char hay double, </a:t>
            </a:r>
            <a:r>
              <a:rPr lang="en-US" baseline="0" dirty="0" err="1" smtClean="0"/>
              <a:t>những</a:t>
            </a:r>
            <a:r>
              <a:rPr lang="en-US" baseline="0" dirty="0" smtClean="0"/>
              <a:t> </a:t>
            </a:r>
            <a:r>
              <a:rPr lang="en-US" baseline="0" dirty="0" err="1" smtClean="0"/>
              <a:t>dạng</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này</a:t>
            </a:r>
            <a:r>
              <a:rPr lang="en-US" baseline="0" dirty="0" smtClean="0"/>
              <a:t> </a:t>
            </a:r>
            <a:r>
              <a:rPr lang="en-US" baseline="0" dirty="0" err="1" smtClean="0"/>
              <a:t>đều</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thông</a:t>
            </a:r>
            <a:r>
              <a:rPr lang="en-US" baseline="0" dirty="0" smtClean="0"/>
              <a:t> </a:t>
            </a:r>
            <a:r>
              <a:rPr lang="en-US" baseline="0" dirty="0" err="1" smtClean="0"/>
              <a:t>quan</a:t>
            </a:r>
            <a:r>
              <a:rPr lang="en-US" baseline="0" dirty="0" smtClean="0"/>
              <a:t> </a:t>
            </a:r>
            <a:r>
              <a:rPr lang="en-US" baseline="0" dirty="0" err="1" smtClean="0"/>
              <a:t>chỉ</a:t>
            </a:r>
            <a:r>
              <a:rPr lang="en-US" baseline="0" dirty="0" smtClean="0"/>
              <a:t> </a:t>
            </a:r>
            <a:r>
              <a:rPr lang="en-US" baseline="0" dirty="0" err="1" smtClean="0"/>
              <a:t>thị</a:t>
            </a:r>
            <a:r>
              <a:rPr lang="en-US" baseline="0" dirty="0" smtClean="0"/>
              <a:t> </a:t>
            </a:r>
            <a:r>
              <a:rPr lang="en-US" baseline="0" dirty="0" err="1" smtClean="0"/>
              <a:t>của</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a:t>
            </a:r>
          </a:p>
          <a:p>
            <a:r>
              <a:rPr lang="en-US" baseline="0" dirty="0" err="1" smtClean="0"/>
              <a:t>Dạng</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nâng</a:t>
            </a:r>
            <a:r>
              <a:rPr lang="en-US" baseline="0" dirty="0" smtClean="0"/>
              <a:t> </a:t>
            </a:r>
            <a:r>
              <a:rPr lang="en-US" baseline="0" dirty="0" err="1" smtClean="0"/>
              <a:t>cao</a:t>
            </a:r>
            <a:r>
              <a:rPr lang="en-US" baseline="0" dirty="0" smtClean="0"/>
              <a:t>: </a:t>
            </a:r>
            <a:r>
              <a:rPr lang="en-US" baseline="0" dirty="0" err="1" smtClean="0"/>
              <a:t>những</a:t>
            </a:r>
            <a:r>
              <a:rPr lang="en-US" baseline="0" dirty="0" smtClean="0"/>
              <a:t> </a:t>
            </a:r>
            <a:r>
              <a:rPr lang="en-US" baseline="0" dirty="0" err="1" smtClean="0"/>
              <a:t>dạng</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này</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thông</a:t>
            </a:r>
            <a:r>
              <a:rPr lang="en-US" baseline="0" dirty="0" smtClean="0"/>
              <a:t> qua </a:t>
            </a:r>
            <a:r>
              <a:rPr lang="en-US" baseline="0" dirty="0" err="1" smtClean="0"/>
              <a:t>chỉ</a:t>
            </a:r>
            <a:r>
              <a:rPr lang="en-US" baseline="0" dirty="0" smtClean="0"/>
              <a:t> </a:t>
            </a:r>
            <a:r>
              <a:rPr lang="en-US" baseline="0" dirty="0" err="1" smtClean="0"/>
              <a:t>thị</a:t>
            </a:r>
            <a:r>
              <a:rPr lang="en-US" baseline="0" dirty="0" smtClean="0"/>
              <a:t> </a:t>
            </a:r>
            <a:r>
              <a:rPr lang="en-US" baseline="0" dirty="0" err="1" smtClean="0"/>
              <a:t>của</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như</a:t>
            </a:r>
            <a:r>
              <a:rPr lang="en-US" baseline="0" dirty="0" smtClean="0"/>
              <a:t> array, linked list, file..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dạng</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nâng</a:t>
            </a:r>
            <a:r>
              <a:rPr lang="en-US" baseline="0" dirty="0" smtClean="0"/>
              <a:t> </a:t>
            </a:r>
            <a:r>
              <a:rPr lang="en-US" baseline="0" dirty="0" err="1" smtClean="0"/>
              <a:t>cao</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chia</a:t>
            </a:r>
            <a:r>
              <a:rPr lang="en-US" baseline="0" dirty="0" smtClean="0"/>
              <a:t> </a:t>
            </a:r>
            <a:r>
              <a:rPr lang="en-US" baseline="0" dirty="0" err="1" smtClean="0"/>
              <a:t>ra</a:t>
            </a:r>
            <a:r>
              <a:rPr lang="en-US" baseline="0" dirty="0" smtClean="0"/>
              <a:t> </a:t>
            </a:r>
            <a:r>
              <a:rPr lang="en-US" baseline="0" dirty="0" err="1" smtClean="0"/>
              <a:t>thành</a:t>
            </a:r>
            <a:r>
              <a:rPr lang="en-US" baseline="0" dirty="0" smtClean="0"/>
              <a:t> 2 </a:t>
            </a:r>
            <a:r>
              <a:rPr lang="en-US" baseline="0" dirty="0" err="1" smtClean="0"/>
              <a:t>loại</a:t>
            </a:r>
            <a:r>
              <a:rPr lang="en-US" baseline="0" dirty="0" smtClean="0"/>
              <a:t>: linear data structures hay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tuyến</a:t>
            </a:r>
            <a:r>
              <a:rPr lang="en-US" baseline="0" dirty="0" smtClean="0"/>
              <a:t> </a:t>
            </a:r>
            <a:r>
              <a:rPr lang="en-US" baseline="0" dirty="0" err="1" smtClean="0"/>
              <a:t>tính</a:t>
            </a:r>
            <a:r>
              <a:rPr lang="en-US" baseline="0" dirty="0" smtClean="0"/>
              <a:t> </a:t>
            </a:r>
            <a:r>
              <a:rPr lang="en-US" baseline="0" dirty="0" err="1" smtClean="0"/>
              <a:t>và</a:t>
            </a:r>
            <a:r>
              <a:rPr lang="en-US" baseline="0" dirty="0" smtClean="0"/>
              <a:t> non-linear data structures hay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phi </a:t>
            </a:r>
            <a:r>
              <a:rPr lang="en-US" baseline="0" dirty="0" err="1" smtClean="0"/>
              <a:t>tuyến</a:t>
            </a:r>
            <a:r>
              <a:rPr lang="en-US" baseline="0" dirty="0" smtClean="0"/>
              <a:t> </a:t>
            </a:r>
            <a:r>
              <a:rPr lang="en-US" baseline="0" dirty="0" err="1" smtClean="0"/>
              <a:t>tính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được</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và</a:t>
            </a:r>
            <a:r>
              <a:rPr lang="en-US" baseline="0" dirty="0" smtClean="0"/>
              <a:t> </a:t>
            </a:r>
            <a:r>
              <a:rPr lang="en-US" baseline="0" dirty="0" err="1" smtClean="0"/>
              <a:t>những</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a:t>
            </a:r>
          </a:p>
          <a:p>
            <a:r>
              <a:rPr lang="en-US" baseline="0" dirty="0" err="1" smtClean="0"/>
              <a:t>Có</a:t>
            </a:r>
            <a:r>
              <a:rPr lang="en-US" baseline="0" dirty="0" smtClean="0"/>
              <a:t> 2 </a:t>
            </a:r>
            <a:r>
              <a:rPr lang="en-US" baseline="0" dirty="0" err="1" smtClean="0"/>
              <a:t>dạng</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cho</a:t>
            </a:r>
            <a:r>
              <a:rPr lang="en-US" baseline="0" dirty="0" smtClean="0"/>
              <a:t> </a:t>
            </a:r>
            <a:r>
              <a:rPr lang="en-US" baseline="0" dirty="0" err="1" smtClean="0"/>
              <a:t>mọi</a:t>
            </a:r>
            <a:r>
              <a:rPr lang="en-US" baseline="0" dirty="0" smtClean="0"/>
              <a:t> </a:t>
            </a:r>
            <a:r>
              <a:rPr lang="en-US" baseline="0" dirty="0" err="1" smtClean="0"/>
              <a:t>dạng</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a:t>
            </a:r>
          </a:p>
          <a:p>
            <a:r>
              <a:rPr lang="en-US" baseline="0" dirty="0" err="1" smtClean="0"/>
              <a:t>Thứ</a:t>
            </a:r>
            <a:r>
              <a:rPr lang="en-US" baseline="0" dirty="0" smtClean="0"/>
              <a:t> </a:t>
            </a:r>
            <a:r>
              <a:rPr lang="en-US" baseline="0" dirty="0" err="1" smtClean="0"/>
              <a:t>nhất</a:t>
            </a:r>
            <a:r>
              <a:rPr lang="en-US" baseline="0" dirty="0" smtClean="0"/>
              <a:t> </a:t>
            </a:r>
            <a:r>
              <a:rPr lang="en-US" baseline="0" dirty="0" err="1" smtClean="0"/>
              <a:t>là</a:t>
            </a:r>
            <a:r>
              <a:rPr lang="en-US" baseline="0" dirty="0" smtClean="0"/>
              <a:t> </a:t>
            </a:r>
            <a:r>
              <a:rPr lang="en-US" baseline="0" dirty="0" err="1" smtClean="0"/>
              <a:t>dạng</a:t>
            </a:r>
            <a:r>
              <a:rPr lang="en-US" baseline="0" dirty="0" smtClean="0"/>
              <a:t> interface hay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dạng</a:t>
            </a:r>
            <a:r>
              <a:rPr lang="en-US" baseline="0" dirty="0" smtClean="0"/>
              <a:t> </a:t>
            </a:r>
            <a:r>
              <a:rPr lang="en-US" baseline="0" dirty="0" err="1" smtClean="0"/>
              <a:t>truy</a:t>
            </a:r>
            <a:r>
              <a:rPr lang="en-US" baseline="0" dirty="0" smtClean="0"/>
              <a:t> </a:t>
            </a:r>
            <a:r>
              <a:rPr lang="en-US" baseline="0" dirty="0" err="1" smtClean="0"/>
              <a:t>xuất</a:t>
            </a:r>
            <a:r>
              <a:rPr lang="en-US" baseline="0" dirty="0" smtClean="0"/>
              <a:t> public. </a:t>
            </a:r>
            <a:r>
              <a:rPr lang="en-US" baseline="0" dirty="0" err="1" smtClean="0"/>
              <a:t>Các</a:t>
            </a:r>
            <a:r>
              <a:rPr lang="en-US" baseline="0" dirty="0" smtClean="0"/>
              <a:t> </a:t>
            </a:r>
            <a:r>
              <a:rPr lang="en-US" baseline="0" dirty="0" err="1" smtClean="0"/>
              <a:t>hàm</a:t>
            </a:r>
            <a:r>
              <a:rPr lang="en-US" baseline="0" dirty="0" smtClean="0"/>
              <a:t> </a:t>
            </a:r>
            <a:r>
              <a:rPr lang="en-US" baseline="0" dirty="0" err="1" smtClean="0"/>
              <a:t>được</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giống</a:t>
            </a:r>
            <a:r>
              <a:rPr lang="en-US" baseline="0" dirty="0" smtClean="0"/>
              <a:t> </a:t>
            </a:r>
            <a:r>
              <a:rPr lang="en-US" baseline="0" dirty="0" err="1" smtClean="0"/>
              <a:t>như</a:t>
            </a:r>
            <a:r>
              <a:rPr lang="en-US" baseline="0" dirty="0" smtClean="0"/>
              <a:t> </a:t>
            </a:r>
            <a:r>
              <a:rPr lang="en-US" baseline="0" dirty="0" err="1" smtClean="0"/>
              <a:t>các</a:t>
            </a:r>
            <a:r>
              <a:rPr lang="en-US" baseline="0" dirty="0" smtClean="0"/>
              <a:t> </a:t>
            </a:r>
            <a:r>
              <a:rPr lang="en-US" baseline="0" dirty="0" err="1" smtClean="0"/>
              <a:t>hàm</a:t>
            </a:r>
            <a:r>
              <a:rPr lang="en-US" baseline="0" dirty="0" smtClean="0"/>
              <a:t> tạo </a:t>
            </a:r>
            <a:r>
              <a:rPr lang="en-US" baseline="0" dirty="0" err="1" smtClean="0"/>
              <a:t>và</a:t>
            </a:r>
            <a:r>
              <a:rPr lang="en-US" baseline="0" dirty="0" smtClean="0"/>
              <a:t> </a:t>
            </a:r>
            <a:r>
              <a:rPr lang="en-US" baseline="0" dirty="0" err="1" smtClean="0"/>
              <a:t>hàm</a:t>
            </a:r>
            <a:r>
              <a:rPr lang="en-US" baseline="0" dirty="0" smtClean="0"/>
              <a:t> </a:t>
            </a:r>
            <a:r>
              <a:rPr lang="en-US" baseline="0" dirty="0" err="1" smtClean="0"/>
              <a:t>hủy</a:t>
            </a:r>
            <a:r>
              <a:rPr lang="en-US" baseline="0" dirty="0" smtClean="0"/>
              <a:t> </a:t>
            </a:r>
            <a:r>
              <a:rPr lang="en-US" baseline="0" dirty="0" err="1" smtClean="0"/>
              <a:t>của</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chèn</a:t>
            </a:r>
            <a:r>
              <a:rPr lang="en-US" baseline="0" dirty="0" smtClean="0"/>
              <a:t> </a:t>
            </a:r>
            <a:r>
              <a:rPr lang="en-US" baseline="0" dirty="0" err="1" smtClean="0"/>
              <a:t>và</a:t>
            </a:r>
            <a:r>
              <a:rPr lang="en-US" baseline="0" dirty="0" smtClean="0"/>
              <a:t> </a:t>
            </a:r>
            <a:r>
              <a:rPr lang="en-US" baseline="0" dirty="0" err="1" smtClean="0"/>
              <a:t>xóa</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nếu</a:t>
            </a:r>
            <a:r>
              <a:rPr lang="en-US" baseline="0" dirty="0" smtClean="0"/>
              <a:t> </a:t>
            </a:r>
            <a:r>
              <a:rPr lang="en-US" baseline="0" dirty="0" err="1" smtClean="0"/>
              <a:t>trong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chứa</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hay </a:t>
            </a:r>
            <a:r>
              <a:rPr lang="en-US" baseline="0" dirty="0" err="1" smtClean="0"/>
              <a:t>những</a:t>
            </a:r>
            <a:r>
              <a:rPr lang="en-US" baseline="0" dirty="0" smtClean="0"/>
              <a:t> </a:t>
            </a:r>
            <a:r>
              <a:rPr lang="en-US" baseline="0" dirty="0" err="1" smtClean="0"/>
              <a:t>hàm</a:t>
            </a:r>
            <a:r>
              <a:rPr lang="en-US" baseline="0" dirty="0" smtClean="0"/>
              <a:t> </a:t>
            </a:r>
            <a:r>
              <a:rPr lang="en-US" baseline="0" dirty="0" err="1" smtClean="0"/>
              <a:t>truy</a:t>
            </a:r>
            <a:r>
              <a:rPr lang="en-US" baseline="0" dirty="0" smtClean="0"/>
              <a:t> </a:t>
            </a:r>
            <a:r>
              <a:rPr lang="en-US" baseline="0" dirty="0" err="1" smtClean="0"/>
              <a:t>xuất</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vân</a:t>
            </a:r>
            <a:r>
              <a:rPr lang="en-US" baseline="0" dirty="0" smtClean="0"/>
              <a:t> </a:t>
            </a:r>
            <a:r>
              <a:rPr lang="en-US" baseline="0" dirty="0" err="1" smtClean="0"/>
              <a:t>vân</a:t>
            </a:r>
            <a:endParaRPr lang="en-US" baseline="0" dirty="0" smtClean="0"/>
          </a:p>
          <a:p>
            <a:r>
              <a:rPr lang="en-US" baseline="0" dirty="0" err="1" smtClean="0"/>
              <a:t>Thứ</a:t>
            </a:r>
            <a:r>
              <a:rPr lang="en-US" baseline="0" dirty="0" smtClean="0"/>
              <a:t> </a:t>
            </a:r>
            <a:r>
              <a:rPr lang="en-US" baseline="0" dirty="0" err="1" smtClean="0"/>
              <a:t>hai</a:t>
            </a:r>
            <a:r>
              <a:rPr lang="en-US" baseline="0" dirty="0" smtClean="0"/>
              <a:t> </a:t>
            </a:r>
            <a:r>
              <a:rPr lang="en-US" baseline="0" dirty="0" err="1" smtClean="0"/>
              <a:t>là</a:t>
            </a:r>
            <a:r>
              <a:rPr lang="en-US" baseline="0" dirty="0" smtClean="0"/>
              <a:t> </a:t>
            </a:r>
            <a:r>
              <a:rPr lang="en-US" baseline="0" dirty="0" err="1" smtClean="0"/>
              <a:t>dạng</a:t>
            </a:r>
            <a:r>
              <a:rPr lang="en-US" baseline="0" dirty="0" smtClean="0"/>
              <a:t> </a:t>
            </a:r>
            <a:r>
              <a:rPr lang="en-US" baseline="0" dirty="0" err="1" smtClean="0"/>
              <a:t>thực</a:t>
            </a:r>
            <a:r>
              <a:rPr lang="en-US" baseline="0" dirty="0" smtClean="0"/>
              <a:t> thi, </a:t>
            </a:r>
            <a:r>
              <a:rPr lang="en-US" baseline="0" dirty="0" err="1" smtClean="0"/>
              <a:t>dạng</a:t>
            </a:r>
            <a:r>
              <a:rPr lang="en-US" baseline="0" dirty="0" smtClean="0"/>
              <a:t> </a:t>
            </a:r>
            <a:r>
              <a:rPr lang="en-US" baseline="0" dirty="0" err="1" smtClean="0"/>
              <a:t>thực</a:t>
            </a:r>
            <a:r>
              <a:rPr lang="en-US" baseline="0" dirty="0" smtClean="0"/>
              <a:t> thi </a:t>
            </a:r>
            <a:r>
              <a:rPr lang="en-US" baseline="0" dirty="0" err="1" smtClean="0"/>
              <a:t>độc</a:t>
            </a:r>
            <a:r>
              <a:rPr lang="en-US" baseline="0" dirty="0" smtClean="0"/>
              <a:t> </a:t>
            </a:r>
            <a:r>
              <a:rPr lang="en-US" baseline="0" dirty="0" err="1" smtClean="0"/>
              <a:t>lập</a:t>
            </a:r>
            <a:r>
              <a:rPr lang="en-US" baseline="0" dirty="0" smtClean="0"/>
              <a:t> </a:t>
            </a:r>
            <a:r>
              <a:rPr lang="en-US" baseline="0" dirty="0" err="1" smtClean="0"/>
              <a:t>với</a:t>
            </a:r>
            <a:r>
              <a:rPr lang="en-US" baseline="0" dirty="0" smtClean="0"/>
              <a:t> </a:t>
            </a:r>
            <a:r>
              <a:rPr lang="en-US" baseline="0" dirty="0" err="1" smtClean="0"/>
              <a:t>dạng</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Do </a:t>
            </a:r>
            <a:r>
              <a:rPr lang="en-US" baseline="0" dirty="0" err="1" smtClean="0"/>
              <a:t>đó</a:t>
            </a:r>
            <a:r>
              <a:rPr lang="en-US" baseline="0" dirty="0" smtClean="0"/>
              <a:t>, chi </a:t>
            </a:r>
            <a:r>
              <a:rPr lang="en-US" baseline="0" dirty="0" err="1" smtClean="0"/>
              <a:t>tiết</a:t>
            </a:r>
            <a:r>
              <a:rPr lang="en-US" baseline="0" dirty="0" smtClean="0"/>
              <a:t> </a:t>
            </a:r>
            <a:r>
              <a:rPr lang="en-US" baseline="0" dirty="0" err="1" smtClean="0"/>
              <a:t>của</a:t>
            </a:r>
            <a:r>
              <a:rPr lang="en-US" baseline="0" dirty="0" smtClean="0"/>
              <a:t> </a:t>
            </a:r>
            <a:r>
              <a:rPr lang="en-US" baseline="0" dirty="0" err="1" smtClean="0"/>
              <a:t>dạng</a:t>
            </a:r>
            <a:r>
              <a:rPr lang="en-US" baseline="0" dirty="0" smtClean="0"/>
              <a:t> </a:t>
            </a:r>
            <a:r>
              <a:rPr lang="en-US" baseline="0" dirty="0" err="1" smtClean="0"/>
              <a:t>thực</a:t>
            </a:r>
            <a:r>
              <a:rPr lang="en-US" baseline="0" dirty="0" smtClean="0"/>
              <a:t> thi </a:t>
            </a:r>
            <a:r>
              <a:rPr lang="en-US" baseline="0" dirty="0" err="1" smtClean="0"/>
              <a:t>sẽ</a:t>
            </a:r>
            <a:r>
              <a:rPr lang="en-US" baseline="0" dirty="0" smtClean="0"/>
              <a:t> </a:t>
            </a:r>
            <a:r>
              <a:rPr lang="en-US" baseline="0" dirty="0" err="1" smtClean="0"/>
              <a:t>không</a:t>
            </a:r>
            <a:r>
              <a:rPr lang="en-US" baseline="0" dirty="0" smtClean="0"/>
              <a:t> </a:t>
            </a:r>
            <a:r>
              <a:rPr lang="en-US" baseline="0" dirty="0" err="1" smtClean="0"/>
              <a:t>được</a:t>
            </a:r>
            <a:r>
              <a:rPr lang="en-US" baseline="0" dirty="0" smtClean="0"/>
              <a:t> </a:t>
            </a:r>
            <a:r>
              <a:rPr lang="en-US" baseline="0" dirty="0" err="1" smtClean="0"/>
              <a:t>người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nhìn</a:t>
            </a:r>
            <a:r>
              <a:rPr lang="en-US" baseline="0" dirty="0" smtClean="0"/>
              <a:t> </a:t>
            </a:r>
            <a:r>
              <a:rPr lang="en-US" baseline="0" dirty="0" err="1" smtClean="0"/>
              <a:t>thấy</a:t>
            </a:r>
            <a:r>
              <a:rPr lang="en-US" baseline="0" dirty="0" smtClean="0"/>
              <a:t>.</a:t>
            </a:r>
          </a:p>
          <a:p>
            <a:r>
              <a:rPr lang="en-US" baseline="0" dirty="0" err="1" smtClean="0"/>
              <a:t>Việc</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phần</a:t>
            </a:r>
            <a:r>
              <a:rPr lang="en-US" baseline="0" dirty="0" smtClean="0"/>
              <a:t> </a:t>
            </a:r>
            <a:r>
              <a:rPr lang="en-US" baseline="0" dirty="0" err="1" smtClean="0"/>
              <a:t>thực</a:t>
            </a:r>
            <a:r>
              <a:rPr lang="en-US" baseline="0" dirty="0" smtClean="0"/>
              <a:t> thi </a:t>
            </a:r>
            <a:r>
              <a:rPr lang="en-US" baseline="0" dirty="0" err="1" smtClean="0"/>
              <a:t>và</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được</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rõ</a:t>
            </a:r>
            <a:r>
              <a:rPr lang="en-US" baseline="0" dirty="0" smtClean="0"/>
              <a:t> </a:t>
            </a:r>
            <a:r>
              <a:rPr lang="en-US" baseline="0" dirty="0" err="1" smtClean="0"/>
              <a:t>hơn</a:t>
            </a:r>
            <a:r>
              <a:rPr lang="en-US" baseline="0" dirty="0" smtClean="0"/>
              <a:t> </a:t>
            </a:r>
            <a:r>
              <a:rPr lang="en-US" baseline="0" dirty="0" err="1" smtClean="0"/>
              <a:t>trong</a:t>
            </a:r>
            <a:r>
              <a:rPr lang="en-US" baseline="0" dirty="0" smtClean="0"/>
              <a:t> </a:t>
            </a:r>
            <a:r>
              <a:rPr lang="en-US" baseline="0" dirty="0" err="1" smtClean="0"/>
              <a:t>những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hướng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Collections</a:t>
            </a:r>
            <a:r>
              <a:rPr lang="en-US" baseline="0" dirty="0" smtClean="0"/>
              <a:t> hay </a:t>
            </a:r>
            <a:r>
              <a:rPr lang="en-US" baseline="0" dirty="0" err="1" smtClean="0"/>
              <a:t>bộ</a:t>
            </a:r>
            <a:r>
              <a:rPr lang="en-US" baseline="0" dirty="0" smtClean="0"/>
              <a:t> </a:t>
            </a:r>
            <a:r>
              <a:rPr lang="en-US" baseline="0" dirty="0" err="1" smtClean="0"/>
              <a:t>chứa</a:t>
            </a:r>
            <a:endParaRPr lang="en-US" baseline="0" dirty="0" smtClean="0"/>
          </a:p>
          <a:p>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thường</a:t>
            </a:r>
            <a:r>
              <a:rPr lang="en-US" baseline="0" dirty="0" smtClean="0"/>
              <a:t> </a:t>
            </a:r>
            <a:r>
              <a:rPr lang="en-US" baseline="0" dirty="0" err="1" smtClean="0"/>
              <a:t>phân</a:t>
            </a:r>
            <a:r>
              <a:rPr lang="en-US" baseline="0" dirty="0" smtClean="0"/>
              <a:t> </a:t>
            </a:r>
            <a:r>
              <a:rPr lang="en-US" baseline="0" dirty="0" err="1" smtClean="0"/>
              <a:t>chia</a:t>
            </a:r>
            <a:r>
              <a:rPr lang="en-US" baseline="0" dirty="0" smtClean="0"/>
              <a:t> </a:t>
            </a:r>
            <a:r>
              <a:rPr lang="en-US" baseline="0" dirty="0" err="1" smtClean="0"/>
              <a:t>thành</a:t>
            </a:r>
            <a:r>
              <a:rPr lang="en-US" baseline="0" dirty="0" smtClean="0"/>
              <a:t> </a:t>
            </a:r>
            <a:r>
              <a:rPr lang="en-US" baseline="0" dirty="0" err="1" smtClean="0"/>
              <a:t>những</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những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những</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theo</a:t>
            </a:r>
            <a:r>
              <a:rPr lang="en-US" baseline="0" dirty="0" smtClean="0"/>
              <a:t> </a:t>
            </a:r>
            <a:r>
              <a:rPr lang="en-US" baseline="0" dirty="0" err="1" smtClean="0"/>
              <a:t>nhiều</a:t>
            </a:r>
            <a:r>
              <a:rPr lang="en-US" baseline="0" dirty="0" smtClean="0"/>
              <a:t> </a:t>
            </a:r>
            <a:r>
              <a:rPr lang="en-US" baseline="0" dirty="0" err="1" smtClean="0"/>
              <a:t>cách</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và</a:t>
            </a:r>
            <a:r>
              <a:rPr lang="en-US" baseline="0" dirty="0" smtClean="0"/>
              <a:t> </a:t>
            </a:r>
            <a:r>
              <a:rPr lang="en-US" baseline="0" dirty="0" err="1" smtClean="0"/>
              <a:t>dùng</a:t>
            </a:r>
            <a:r>
              <a:rPr lang="en-US" baseline="0" dirty="0" smtClean="0"/>
              <a:t> </a:t>
            </a:r>
            <a:r>
              <a:rPr lang="en-US" baseline="0" dirty="0" err="1" smtClean="0"/>
              <a:t>nhiều</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để</a:t>
            </a:r>
            <a:r>
              <a:rPr lang="en-US" baseline="0" dirty="0" smtClean="0"/>
              <a:t> </a:t>
            </a:r>
            <a:r>
              <a:rPr lang="en-US" baseline="0" dirty="0" err="1" smtClean="0"/>
              <a:t>hiển</a:t>
            </a:r>
            <a:r>
              <a:rPr lang="en-US" baseline="0" dirty="0" smtClean="0"/>
              <a:t> </a:t>
            </a:r>
            <a:r>
              <a:rPr lang="en-US" baseline="0" dirty="0" err="1" smtClean="0"/>
              <a:t>thị</a:t>
            </a:r>
            <a:r>
              <a:rPr lang="en-US" baseline="0" dirty="0" smtClean="0"/>
              <a:t>, </a:t>
            </a:r>
            <a:r>
              <a:rPr lang="en-US" baseline="0" dirty="0" err="1" smtClean="0"/>
              <a:t>tuy</a:t>
            </a:r>
            <a:r>
              <a:rPr lang="en-US" baseline="0" dirty="0" smtClean="0"/>
              <a:t> </a:t>
            </a:r>
            <a:r>
              <a:rPr lang="en-US" baseline="0" dirty="0" err="1" smtClean="0"/>
              <a:t>nhiên</a:t>
            </a:r>
            <a:r>
              <a:rPr lang="en-US" baseline="0" dirty="0" smtClean="0"/>
              <a:t>, ở </a:t>
            </a:r>
            <a:r>
              <a:rPr lang="en-US" baseline="0" dirty="0" err="1" smtClean="0"/>
              <a:t>mức</a:t>
            </a:r>
            <a:r>
              <a:rPr lang="en-US" baseline="0" dirty="0" smtClean="0"/>
              <a:t> </a:t>
            </a:r>
            <a:r>
              <a:rPr lang="en-US" baseline="0" dirty="0" err="1" smtClean="0"/>
              <a:t>độ</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mọi</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đầu</a:t>
            </a:r>
            <a:r>
              <a:rPr lang="en-US" baseline="0" dirty="0" smtClean="0"/>
              <a:t> </a:t>
            </a:r>
            <a:r>
              <a:rPr lang="en-US" baseline="0" dirty="0" err="1" smtClean="0"/>
              <a:t>có</a:t>
            </a:r>
            <a:r>
              <a:rPr lang="en-US" baseline="0" dirty="0" smtClean="0"/>
              <a:t> </a:t>
            </a:r>
            <a:r>
              <a:rPr lang="en-US" baseline="0" dirty="0" err="1" smtClean="0"/>
              <a:t>những</a:t>
            </a:r>
            <a:r>
              <a:rPr lang="en-US" baseline="0" dirty="0" smtClean="0"/>
              <a:t> </a:t>
            </a:r>
            <a:r>
              <a:rPr lang="en-US" baseline="0" dirty="0" err="1" smtClean="0"/>
              <a:t>hàm</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a:t>
            </a:r>
          </a:p>
          <a:p>
            <a:r>
              <a:rPr lang="en-US" baseline="0" dirty="0" smtClean="0"/>
              <a:t>Create: </a:t>
            </a:r>
            <a:r>
              <a:rPr lang="en-US" baseline="0" dirty="0" err="1" smtClean="0"/>
              <a:t>hàm</a:t>
            </a:r>
            <a:r>
              <a:rPr lang="en-US" baseline="0" dirty="0" smtClean="0"/>
              <a:t> </a:t>
            </a:r>
            <a:r>
              <a:rPr lang="en-US" baseline="0" dirty="0" err="1" smtClean="0"/>
              <a:t>tạo</a:t>
            </a:r>
            <a:r>
              <a:rPr lang="en-US" baseline="0" dirty="0" smtClean="0"/>
              <a:t> </a:t>
            </a:r>
            <a:r>
              <a:rPr lang="en-US" baseline="0" dirty="0" err="1" smtClean="0"/>
              <a:t>một</a:t>
            </a:r>
            <a:r>
              <a:rPr lang="en-US" baseline="0" dirty="0" smtClean="0"/>
              <a:t> </a:t>
            </a:r>
            <a:r>
              <a:rPr lang="en-US" baseline="0" dirty="0" err="1" smtClean="0"/>
              <a:t>bộ</a:t>
            </a:r>
            <a:r>
              <a:rPr lang="en-US" baseline="0" dirty="0" smtClean="0"/>
              <a:t> </a:t>
            </a:r>
            <a:r>
              <a:rPr lang="en-US" baseline="0" dirty="0" err="1" smtClean="0"/>
              <a:t>chứa</a:t>
            </a:r>
            <a:r>
              <a:rPr lang="en-US" baseline="0" dirty="0" smtClean="0"/>
              <a:t> </a:t>
            </a:r>
            <a:r>
              <a:rPr lang="en-US" baseline="0" dirty="0" err="1" smtClean="0"/>
              <a:t>mới</a:t>
            </a:r>
            <a:endParaRPr lang="en-US" baseline="0" dirty="0" smtClean="0"/>
          </a:p>
          <a:p>
            <a:r>
              <a:rPr lang="en-US" baseline="0" dirty="0" smtClean="0"/>
              <a:t>Add: </a:t>
            </a:r>
            <a:r>
              <a:rPr lang="en-US" baseline="0" dirty="0" err="1" smtClean="0"/>
              <a:t>hàm</a:t>
            </a:r>
            <a:r>
              <a:rPr lang="en-US" baseline="0" dirty="0" smtClean="0"/>
              <a:t> </a:t>
            </a:r>
            <a:r>
              <a:rPr lang="en-US" baseline="0" dirty="0" err="1" smtClean="0"/>
              <a:t>thêm</a:t>
            </a:r>
            <a:r>
              <a:rPr lang="en-US" baseline="0" dirty="0" smtClean="0"/>
              <a:t> </a:t>
            </a:r>
            <a:r>
              <a:rPr lang="en-US" baseline="0" dirty="0" err="1" smtClean="0"/>
              <a:t>một</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vào</a:t>
            </a:r>
            <a:r>
              <a:rPr lang="en-US" baseline="0" dirty="0" smtClean="0"/>
              <a:t> </a:t>
            </a:r>
            <a:r>
              <a:rPr lang="en-US" baseline="0" dirty="0" err="1" smtClean="0"/>
              <a:t>trong</a:t>
            </a:r>
            <a:r>
              <a:rPr lang="en-US" baseline="0" dirty="0" smtClean="0"/>
              <a:t> </a:t>
            </a:r>
            <a:r>
              <a:rPr lang="en-US" baseline="0" dirty="0" err="1" smtClean="0"/>
              <a:t>bộ</a:t>
            </a:r>
            <a:r>
              <a:rPr lang="en-US" baseline="0" dirty="0" smtClean="0"/>
              <a:t> </a:t>
            </a:r>
            <a:r>
              <a:rPr lang="en-US" baseline="0" dirty="0" err="1" smtClean="0"/>
              <a:t>chứa</a:t>
            </a:r>
            <a:endParaRPr lang="en-US" baseline="0" dirty="0" smtClean="0"/>
          </a:p>
          <a:p>
            <a:r>
              <a:rPr lang="en-US" baseline="0" dirty="0" smtClean="0"/>
              <a:t>Delete: </a:t>
            </a:r>
            <a:r>
              <a:rPr lang="en-US" baseline="0" dirty="0" err="1" smtClean="0"/>
              <a:t>hàm</a:t>
            </a:r>
            <a:r>
              <a:rPr lang="en-US" baseline="0" dirty="0" smtClean="0"/>
              <a:t> </a:t>
            </a:r>
            <a:r>
              <a:rPr lang="en-US" baseline="0" dirty="0" err="1" smtClean="0"/>
              <a:t>xóa</a:t>
            </a:r>
            <a:r>
              <a:rPr lang="en-US" baseline="0" dirty="0" smtClean="0"/>
              <a:t> </a:t>
            </a:r>
            <a:r>
              <a:rPr lang="en-US" baseline="0" dirty="0" err="1" smtClean="0"/>
              <a:t>một</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từ</a:t>
            </a:r>
            <a:r>
              <a:rPr lang="en-US" baseline="0" dirty="0" smtClean="0"/>
              <a:t> </a:t>
            </a:r>
            <a:r>
              <a:rPr lang="en-US" baseline="0" dirty="0" err="1" smtClean="0"/>
              <a:t>bộ</a:t>
            </a:r>
            <a:r>
              <a:rPr lang="en-US" baseline="0" dirty="0" smtClean="0"/>
              <a:t> </a:t>
            </a:r>
            <a:r>
              <a:rPr lang="en-US" baseline="0" dirty="0" err="1" smtClean="0"/>
              <a:t>chứa</a:t>
            </a:r>
            <a:endParaRPr lang="en-US" baseline="0" dirty="0" smtClean="0"/>
          </a:p>
          <a:p>
            <a:r>
              <a:rPr lang="en-US" baseline="0" dirty="0" smtClean="0"/>
              <a:t>Find: </a:t>
            </a:r>
            <a:r>
              <a:rPr lang="en-US" baseline="0" dirty="0" err="1" smtClean="0"/>
              <a:t>hàm</a:t>
            </a:r>
            <a:r>
              <a:rPr lang="en-US" baseline="0" dirty="0" smtClean="0"/>
              <a:t> </a:t>
            </a:r>
            <a:r>
              <a:rPr lang="en-US" baseline="0" dirty="0" err="1" smtClean="0"/>
              <a:t>tìm</a:t>
            </a:r>
            <a:r>
              <a:rPr lang="en-US" baseline="0" dirty="0" smtClean="0"/>
              <a:t> </a:t>
            </a:r>
            <a:r>
              <a:rPr lang="en-US" baseline="0" dirty="0" err="1" smtClean="0"/>
              <a:t>một</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theo</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tiêu</a:t>
            </a:r>
            <a:r>
              <a:rPr lang="en-US" baseline="0" dirty="0" smtClean="0"/>
              <a:t> </a:t>
            </a:r>
            <a:r>
              <a:rPr lang="en-US" baseline="0" dirty="0" err="1" smtClean="0"/>
              <a:t>chí</a:t>
            </a:r>
            <a:r>
              <a:rPr lang="en-US" baseline="0" dirty="0" smtClean="0"/>
              <a:t> </a:t>
            </a:r>
            <a:r>
              <a:rPr lang="en-US" baseline="0" dirty="0" err="1" smtClean="0"/>
              <a:t>nhất</a:t>
            </a:r>
            <a:r>
              <a:rPr lang="en-US" baseline="0" dirty="0" smtClean="0"/>
              <a:t> </a:t>
            </a:r>
            <a:r>
              <a:rPr lang="en-US" baseline="0" dirty="0" err="1" smtClean="0"/>
              <a:t>định</a:t>
            </a:r>
            <a:endParaRPr lang="en-US" baseline="0" dirty="0" smtClean="0"/>
          </a:p>
          <a:p>
            <a:r>
              <a:rPr lang="en-US" baseline="0" dirty="0" smtClean="0"/>
              <a:t>Destroy: </a:t>
            </a:r>
            <a:r>
              <a:rPr lang="en-US" baseline="0" dirty="0" err="1" smtClean="0"/>
              <a:t>hàm</a:t>
            </a:r>
            <a:r>
              <a:rPr lang="en-US" baseline="0" dirty="0" smtClean="0"/>
              <a:t> </a:t>
            </a:r>
            <a:r>
              <a:rPr lang="en-US" baseline="0" dirty="0" err="1" smtClean="0"/>
              <a:t>hủy</a:t>
            </a:r>
            <a:r>
              <a:rPr lang="en-US" baseline="0" dirty="0" smtClean="0"/>
              <a:t> </a:t>
            </a:r>
            <a:r>
              <a:rPr lang="en-US" baseline="0" dirty="0" err="1" smtClean="0"/>
              <a:t>bộ</a:t>
            </a:r>
            <a:r>
              <a:rPr lang="en-US" baseline="0" dirty="0" smtClean="0"/>
              <a:t> </a:t>
            </a:r>
            <a:r>
              <a:rPr lang="en-US" baseline="0" dirty="0" err="1" smtClean="0"/>
              <a:t>chứa</a:t>
            </a:r>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1219200"/>
            <a:ext cx="9144000" cy="2133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Z:\Trangdof\thang 2\CTC logo\2LOGO-01.png"/>
          <p:cNvPicPr>
            <a:picLocks noChangeAspect="1" noChangeArrowheads="1"/>
          </p:cNvPicPr>
          <p:nvPr userDrawn="1"/>
        </p:nvPicPr>
        <p:blipFill>
          <a:blip r:embed="rId2"/>
          <a:srcRect/>
          <a:stretch>
            <a:fillRect/>
          </a:stretch>
        </p:blipFill>
        <p:spPr bwMode="auto">
          <a:xfrm>
            <a:off x="7181850" y="-76200"/>
            <a:ext cx="2106397" cy="1010386"/>
          </a:xfrm>
          <a:prstGeom prst="rect">
            <a:avLst/>
          </a:prstGeom>
          <a:noFill/>
        </p:spPr>
      </p:pic>
      <p:pic>
        <p:nvPicPr>
          <p:cNvPr id="10" name="Picture 11" descr="Z:\Trangdof\thang4\NEW TRAILER\cuder5td.png"/>
          <p:cNvPicPr>
            <a:picLocks noChangeAspect="1" noChangeArrowheads="1"/>
          </p:cNvPicPr>
          <p:nvPr userDrawn="1"/>
        </p:nvPicPr>
        <p:blipFill>
          <a:blip r:embed="rId3" cstate="print"/>
          <a:srcRect/>
          <a:stretch>
            <a:fillRect/>
          </a:stretch>
        </p:blipFill>
        <p:spPr bwMode="auto">
          <a:xfrm flipH="1">
            <a:off x="1060450" y="387350"/>
            <a:ext cx="2901950" cy="2889250"/>
          </a:xfrm>
          <a:prstGeom prst="rect">
            <a:avLst/>
          </a:prstGeom>
          <a:noFill/>
        </p:spPr>
      </p:pic>
      <p:grpSp>
        <p:nvGrpSpPr>
          <p:cNvPr id="2" name="Group 10"/>
          <p:cNvGrpSpPr/>
          <p:nvPr userDrawn="1"/>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D8E187-33C7-4BA2-852B-A29DD8A095FF}" type="datetime1">
              <a:rPr lang="en-US" smtClean="0"/>
              <a:pPr/>
              <a:t>12/17/2014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42392-659B-4F29-8A4C-2ADEB08B8712}" type="datetime1">
              <a:rPr lang="en-US" smtClean="0"/>
              <a:pPr/>
              <a:t>12/17/2014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6" name="Rectangle 55"/>
          <p:cNvSpPr/>
          <p:nvPr userDrawn="1"/>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userDrawn="1"/>
        </p:nvPicPr>
        <p:blipFill>
          <a:blip r:embed="rId2" cstate="print"/>
          <a:srcRect/>
          <a:stretch>
            <a:fillRect/>
          </a:stretch>
        </p:blipFill>
        <p:spPr bwMode="auto">
          <a:xfrm>
            <a:off x="7696200" y="76200"/>
            <a:ext cx="1370616" cy="685800"/>
          </a:xfrm>
          <a:prstGeom prst="rect">
            <a:avLst/>
          </a:prstGeom>
          <a:noFill/>
        </p:spPr>
      </p:pic>
      <p:sp>
        <p:nvSpPr>
          <p:cNvPr id="7" name="Oval 6"/>
          <p:cNvSpPr/>
          <p:nvPr userDrawn="1"/>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userDrawn="1"/>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userDrawn="1"/>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userDrawn="1"/>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userDrawn="1"/>
        </p:nvPicPr>
        <p:blipFill>
          <a:blip r:embed="rId3" cstate="print"/>
          <a:srcRect/>
          <a:stretch>
            <a:fillRect/>
          </a:stretch>
        </p:blipFill>
        <p:spPr bwMode="auto">
          <a:xfrm>
            <a:off x="220981" y="129541"/>
            <a:ext cx="365760" cy="365760"/>
          </a:xfrm>
          <a:prstGeom prst="rect">
            <a:avLst/>
          </a:prstGeom>
          <a:noFill/>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Rectangle 11"/>
          <p:cNvSpPr/>
          <p:nvPr userDrawn="1"/>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descr="Z:\Trangdof\thang 2\CTC logo\logo am ban-01.png"/>
          <p:cNvPicPr>
            <a:picLocks noChangeAspect="1" noChangeArrowheads="1"/>
          </p:cNvPicPr>
          <p:nvPr userDrawn="1"/>
        </p:nvPicPr>
        <p:blipFill>
          <a:blip r:embed="rId2" cstate="print"/>
          <a:srcRect/>
          <a:stretch>
            <a:fillRect/>
          </a:stretch>
        </p:blipFill>
        <p:spPr bwMode="auto">
          <a:xfrm>
            <a:off x="7696200" y="76200"/>
            <a:ext cx="1370616" cy="685800"/>
          </a:xfrm>
          <a:prstGeom prst="rect">
            <a:avLst/>
          </a:prstGeom>
          <a:noFill/>
        </p:spPr>
      </p:pic>
      <p:sp>
        <p:nvSpPr>
          <p:cNvPr id="8" name="Oval 7"/>
          <p:cNvSpPr/>
          <p:nvPr userDrawn="1"/>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8" descr="Z:\Trangdof\thang4\NEW TRAILER\cuder5.png"/>
          <p:cNvPicPr>
            <a:picLocks noChangeAspect="1" noChangeArrowheads="1"/>
          </p:cNvPicPr>
          <p:nvPr userDrawn="1"/>
        </p:nvPicPr>
        <p:blipFill>
          <a:blip r:embed="rId3" cstate="print"/>
          <a:srcRect/>
          <a:stretch>
            <a:fillRect/>
          </a:stretch>
        </p:blipFill>
        <p:spPr bwMode="auto">
          <a:xfrm>
            <a:off x="571500" y="171450"/>
            <a:ext cx="304800" cy="304800"/>
          </a:xfrm>
          <a:prstGeom prst="rect">
            <a:avLst/>
          </a:prstGeom>
          <a:noFill/>
        </p:spPr>
      </p:pic>
      <p:sp>
        <p:nvSpPr>
          <p:cNvPr id="13" name="Isosceles Triangle 12"/>
          <p:cNvSpPr/>
          <p:nvPr userDrawn="1"/>
        </p:nvSpPr>
        <p:spPr>
          <a:xfrm>
            <a:off x="457200" y="500742"/>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userDrawn="1"/>
        </p:nvGrpSpPr>
        <p:grpSpPr>
          <a:xfrm>
            <a:off x="152400" y="6400800"/>
            <a:ext cx="1371600" cy="276999"/>
            <a:chOff x="292100" y="6403201"/>
            <a:chExt cx="1371600" cy="276999"/>
          </a:xfrm>
        </p:grpSpPr>
        <p:sp>
          <p:nvSpPr>
            <p:cNvPr id="16" name="Rectangle 15"/>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userDrawn="1"/>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3" descr="Z:\Trangdof\thang 2\CTC logo\logo am ban-01.png"/>
          <p:cNvPicPr>
            <a:picLocks noChangeAspect="1" noChangeArrowheads="1"/>
          </p:cNvPicPr>
          <p:nvPr userDrawn="1"/>
        </p:nvPicPr>
        <p:blipFill>
          <a:blip r:embed="rId2" cstate="print"/>
          <a:srcRect/>
          <a:stretch>
            <a:fillRect/>
          </a:stretch>
        </p:blipFill>
        <p:spPr bwMode="auto">
          <a:xfrm>
            <a:off x="7696200" y="76200"/>
            <a:ext cx="1370616" cy="685800"/>
          </a:xfrm>
          <a:prstGeom prst="rect">
            <a:avLst/>
          </a:prstGeom>
          <a:noFill/>
        </p:spPr>
      </p:pic>
      <p:sp>
        <p:nvSpPr>
          <p:cNvPr id="10" name="Oval 9"/>
          <p:cNvSpPr/>
          <p:nvPr userDrawn="1"/>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userDrawn="1"/>
        </p:nvSpPr>
        <p:spPr>
          <a:xfrm>
            <a:off x="783429" y="492915"/>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Z:\Trangdof\thang4\NEW TRAILER\cuderxanhla.png"/>
          <p:cNvPicPr>
            <a:picLocks noChangeAspect="1" noChangeArrowheads="1"/>
          </p:cNvPicPr>
          <p:nvPr userDrawn="1"/>
        </p:nvPicPr>
        <p:blipFill>
          <a:blip r:embed="rId3" cstate="print"/>
          <a:srcRect/>
          <a:stretch>
            <a:fillRect/>
          </a:stretch>
        </p:blipFill>
        <p:spPr bwMode="auto">
          <a:xfrm>
            <a:off x="895352" y="173829"/>
            <a:ext cx="304800" cy="304800"/>
          </a:xfrm>
          <a:prstGeom prst="rect">
            <a:avLst/>
          </a:prstGeom>
          <a:noFill/>
        </p:spPr>
      </p:pic>
      <p:grpSp>
        <p:nvGrpSpPr>
          <p:cNvPr id="2" name="Group 16"/>
          <p:cNvGrpSpPr/>
          <p:nvPr userDrawn="1"/>
        </p:nvGrpSpPr>
        <p:grpSpPr>
          <a:xfrm>
            <a:off x="152400" y="6400800"/>
            <a:ext cx="1371600" cy="276999"/>
            <a:chOff x="292100" y="6403201"/>
            <a:chExt cx="1371600" cy="276999"/>
          </a:xfrm>
        </p:grpSpPr>
        <p:sp>
          <p:nvSpPr>
            <p:cNvPr id="16" name="Rectangle 15"/>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0B35D5-9241-45FB-9336-D29BD8A5A526}" type="datetime1">
              <a:rPr lang="en-US" smtClean="0"/>
              <a:pPr/>
              <a:t>12/17/2014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456898-624B-48AF-8D33-E7A89143495A}" type="datetime1">
              <a:rPr lang="en-US" smtClean="0"/>
              <a:pPr/>
              <a:t>12/17/2014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361B5-1D89-4319-B241-B57310A94517}" type="datetime1">
              <a:rPr lang="en-US" smtClean="0"/>
              <a:pPr/>
              <a:t>12/17/2014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878474-F71A-4053-BE00-041D2D4F7CE1}" type="datetime1">
              <a:rPr lang="en-US" smtClean="0"/>
              <a:pPr/>
              <a:t>12/17/2014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9A0E03-79F9-42A4-80F1-304457DA881D}" type="datetime1">
              <a:rPr lang="en-US" smtClean="0"/>
              <a:pPr/>
              <a:t>12/17/2014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1DCC3">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991E3-1491-465B-BFD7-0F113CB44759}" type="datetime1">
              <a:rPr lang="en-US" smtClean="0"/>
              <a:pPr/>
              <a:t>12/17/2014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8F4D4-695E-471B-A0EE-569A0D8A2E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video" Target="file:///D:\FSOFT\CPP\GIAO%20TRINH\ONLINE\BTCB\Slides\Demo\VIDEO\Lecture7\Lecture7.1.mp4" TargetMode="Externa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857620" y="1500174"/>
            <a:ext cx="3914780" cy="1470025"/>
          </a:xfrm>
        </p:spPr>
        <p:txBody>
          <a:bodyPr/>
          <a:lstStyle/>
          <a:p>
            <a:pPr algn="l"/>
            <a:r>
              <a:rPr lang="en-US" sz="4000" dirty="0" smtClean="0">
                <a:solidFill>
                  <a:schemeClr val="bg1"/>
                </a:solidFill>
              </a:rPr>
              <a:t>Lecture 7</a:t>
            </a:r>
            <a:r>
              <a:rPr lang="en-US" b="1" dirty="0" smtClean="0">
                <a:solidFill>
                  <a:schemeClr val="bg1"/>
                </a:solidFill>
              </a:rPr>
              <a:t/>
            </a:r>
            <a:br>
              <a:rPr lang="en-US" b="1" dirty="0" smtClean="0">
                <a:solidFill>
                  <a:schemeClr val="bg1"/>
                </a:solidFill>
              </a:rPr>
            </a:br>
            <a:r>
              <a:rPr lang="en-US" b="1" dirty="0" smtClean="0">
                <a:solidFill>
                  <a:schemeClr val="bg1"/>
                </a:solidFill>
              </a:rPr>
              <a:t>Data Structures</a:t>
            </a:r>
            <a:endParaRPr lang="en-US" b="1" dirty="0">
              <a:solidFill>
                <a:schemeClr val="bg1"/>
              </a:solidFill>
            </a:endParaRPr>
          </a:p>
        </p:txBody>
      </p:sp>
      <p:pic>
        <p:nvPicPr>
          <p:cNvPr id="5" name="Picture 2" descr="Z:\Trangdof\thang7\template 48\next.gif"/>
          <p:cNvPicPr>
            <a:picLocks noChangeAspect="1" noChangeArrowheads="1" noCrop="1"/>
          </p:cNvPicPr>
          <p:nvPr/>
        </p:nvPicPr>
        <p:blipFill>
          <a:blip r:embed="rId3" cstate="print"/>
          <a:srcRect/>
          <a:stretch>
            <a:fillRect/>
          </a:stretch>
        </p:blipFill>
        <p:spPr bwMode="auto">
          <a:xfrm>
            <a:off x="8534400" y="3581400"/>
            <a:ext cx="423862" cy="423862"/>
          </a:xfrm>
          <a:prstGeom prst="rect">
            <a:avLst/>
          </a:prstGeom>
          <a:noFill/>
        </p:spPr>
      </p:pic>
      <p:sp>
        <p:nvSpPr>
          <p:cNvPr id="6" name="TextBox 5"/>
          <p:cNvSpPr txBox="1"/>
          <p:nvPr/>
        </p:nvSpPr>
        <p:spPr>
          <a:xfrm>
            <a:off x="7543800" y="3606902"/>
            <a:ext cx="2438400" cy="369332"/>
          </a:xfrm>
          <a:prstGeom prst="rect">
            <a:avLst/>
          </a:prstGeom>
          <a:noFill/>
        </p:spPr>
        <p:txBody>
          <a:bodyPr wrap="square" rtlCol="0">
            <a:spAutoFit/>
          </a:bodyPr>
          <a:lstStyle/>
          <a:p>
            <a:r>
              <a:rPr lang="en-US" b="1" dirty="0" smtClean="0">
                <a:latin typeface="Arial" pitchFamily="34" charset="0"/>
                <a:cs typeface="Arial" pitchFamily="34" charset="0"/>
              </a:rPr>
              <a:t>START</a:t>
            </a:r>
            <a:endParaRPr lang="en-US" b="1" dirty="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idx="4294967295"/>
          </p:nvPr>
        </p:nvSpPr>
        <p:spPr>
          <a:xfrm>
            <a:off x="642910" y="1457348"/>
            <a:ext cx="7953375" cy="4686296"/>
          </a:xfrm>
        </p:spPr>
        <p:txBody>
          <a:bodyPr>
            <a:noAutofit/>
          </a:bodyPr>
          <a:lstStyle/>
          <a:p>
            <a:pPr>
              <a:spcBef>
                <a:spcPts val="0"/>
              </a:spcBef>
              <a:spcAft>
                <a:spcPts val="0"/>
              </a:spcAft>
              <a:buBlip>
                <a:blip r:embed="rId3"/>
              </a:buBlip>
            </a:pPr>
            <a:r>
              <a:rPr lang="en-US" sz="2000" b="1" dirty="0" smtClean="0"/>
              <a:t>Simple statement sequence</a:t>
            </a:r>
          </a:p>
          <a:p>
            <a:pPr lvl="1">
              <a:spcBef>
                <a:spcPts val="0"/>
              </a:spcBef>
              <a:spcAft>
                <a:spcPts val="0"/>
              </a:spcAft>
              <a:buClr>
                <a:schemeClr val="tx1"/>
              </a:buClr>
              <a:buFontTx/>
              <a:buChar char=" "/>
            </a:pPr>
            <a:r>
              <a:rPr lang="en-US" sz="2000" dirty="0" smtClean="0">
                <a:solidFill>
                  <a:schemeClr val="tx1"/>
                </a:solidFill>
              </a:rPr>
              <a:t>s</a:t>
            </a:r>
            <a:r>
              <a:rPr lang="en-US" sz="2000" baseline="-25000" dirty="0" smtClean="0">
                <a:solidFill>
                  <a:schemeClr val="tx1"/>
                </a:solidFill>
              </a:rPr>
              <a:t>1</a:t>
            </a:r>
            <a:r>
              <a:rPr lang="en-US" sz="2000" dirty="0" smtClean="0">
                <a:solidFill>
                  <a:schemeClr val="tx1"/>
                </a:solidFill>
              </a:rPr>
              <a:t>; s</a:t>
            </a:r>
            <a:r>
              <a:rPr lang="en-US" sz="2000" baseline="-25000" dirty="0" smtClean="0">
                <a:solidFill>
                  <a:schemeClr val="tx1"/>
                </a:solidFill>
              </a:rPr>
              <a:t>2</a:t>
            </a:r>
            <a:r>
              <a:rPr lang="en-US" sz="2000" dirty="0" smtClean="0">
                <a:solidFill>
                  <a:schemeClr val="tx1"/>
                </a:solidFill>
              </a:rPr>
              <a:t>; …. ; </a:t>
            </a:r>
            <a:r>
              <a:rPr lang="en-US" sz="2000" dirty="0" err="1" smtClean="0">
                <a:solidFill>
                  <a:schemeClr val="tx1"/>
                </a:solidFill>
              </a:rPr>
              <a:t>s</a:t>
            </a:r>
            <a:r>
              <a:rPr lang="en-US" sz="2000" baseline="-25000" dirty="0" err="1" smtClean="0">
                <a:solidFill>
                  <a:schemeClr val="tx1"/>
                </a:solidFill>
              </a:rPr>
              <a:t>k</a:t>
            </a:r>
            <a:endParaRPr lang="en-US" sz="2000" dirty="0" smtClean="0"/>
          </a:p>
          <a:p>
            <a:pPr lvl="1">
              <a:spcBef>
                <a:spcPts val="0"/>
              </a:spcBef>
              <a:spcAft>
                <a:spcPts val="0"/>
              </a:spcAft>
            </a:pPr>
            <a:r>
              <a:rPr lang="en-US" sz="2000" i="1" dirty="0" smtClean="0">
                <a:solidFill>
                  <a:schemeClr val="accent2"/>
                </a:solidFill>
              </a:rPr>
              <a:t>Complexity is O(</a:t>
            </a:r>
            <a:r>
              <a:rPr lang="en-US" sz="2000" dirty="0" smtClean="0">
                <a:solidFill>
                  <a:schemeClr val="accent2"/>
                </a:solidFill>
              </a:rPr>
              <a:t>1</a:t>
            </a:r>
            <a:r>
              <a:rPr lang="en-US" sz="2000" i="1" dirty="0" smtClean="0">
                <a:solidFill>
                  <a:schemeClr val="accent2"/>
                </a:solidFill>
              </a:rPr>
              <a:t>) </a:t>
            </a:r>
            <a:r>
              <a:rPr lang="en-US" sz="2000" dirty="0" smtClean="0">
                <a:solidFill>
                  <a:schemeClr val="accent2"/>
                </a:solidFill>
              </a:rPr>
              <a:t> as long as </a:t>
            </a:r>
            <a:r>
              <a:rPr lang="en-US" sz="2000" i="1" dirty="0" smtClean="0">
                <a:solidFill>
                  <a:schemeClr val="accent2"/>
                </a:solidFill>
              </a:rPr>
              <a:t>k</a:t>
            </a:r>
            <a:r>
              <a:rPr lang="en-US" sz="2000" dirty="0" smtClean="0">
                <a:solidFill>
                  <a:schemeClr val="accent2"/>
                </a:solidFill>
              </a:rPr>
              <a:t> is constant</a:t>
            </a:r>
          </a:p>
          <a:p>
            <a:pPr>
              <a:spcBef>
                <a:spcPts val="0"/>
              </a:spcBef>
              <a:spcAft>
                <a:spcPts val="0"/>
              </a:spcAft>
              <a:buBlip>
                <a:blip r:embed="rId3"/>
              </a:buBlip>
            </a:pPr>
            <a:r>
              <a:rPr lang="en-US" sz="2000" b="1" dirty="0" smtClean="0"/>
              <a:t>Simple loops</a:t>
            </a:r>
          </a:p>
          <a:p>
            <a:pPr lvl="1">
              <a:spcBef>
                <a:spcPts val="0"/>
              </a:spcBef>
              <a:spcAft>
                <a:spcPts val="0"/>
              </a:spcAft>
              <a:buClr>
                <a:srgbClr val="063DE8"/>
              </a:buClr>
              <a:buFontTx/>
              <a:buChar char=" "/>
            </a:pPr>
            <a:r>
              <a:rPr lang="en-US" sz="2000" dirty="0" smtClean="0">
                <a:solidFill>
                  <a:schemeClr val="tx1"/>
                </a:solidFill>
              </a:rPr>
              <a:t>for(</a:t>
            </a:r>
            <a:r>
              <a:rPr lang="en-US" sz="2000" dirty="0" err="1" smtClean="0">
                <a:solidFill>
                  <a:schemeClr val="tx1"/>
                </a:solidFill>
              </a:rPr>
              <a:t>i</a:t>
            </a:r>
            <a:r>
              <a:rPr lang="en-US" sz="2000" dirty="0" smtClean="0">
                <a:solidFill>
                  <a:schemeClr val="tx1"/>
                </a:solidFill>
              </a:rPr>
              <a:t>=0;i&lt;</a:t>
            </a:r>
            <a:r>
              <a:rPr lang="en-US" sz="2000" dirty="0" err="1" smtClean="0">
                <a:solidFill>
                  <a:schemeClr val="tx1"/>
                </a:solidFill>
              </a:rPr>
              <a:t>n;i</a:t>
            </a:r>
            <a:r>
              <a:rPr lang="en-US" sz="2000" dirty="0" smtClean="0">
                <a:solidFill>
                  <a:schemeClr val="tx1"/>
                </a:solidFill>
              </a:rPr>
              <a:t>++) { s; }</a:t>
            </a:r>
            <a:r>
              <a:rPr lang="en-US" sz="2000" dirty="0" smtClean="0"/>
              <a:t>    where </a:t>
            </a:r>
            <a:r>
              <a:rPr lang="en-US" sz="2000" dirty="0" smtClean="0">
                <a:solidFill>
                  <a:schemeClr val="tx1"/>
                </a:solidFill>
              </a:rPr>
              <a:t>s</a:t>
            </a:r>
            <a:r>
              <a:rPr lang="en-US" sz="2000" dirty="0" smtClean="0"/>
              <a:t> is </a:t>
            </a:r>
            <a:r>
              <a:rPr lang="en-US" sz="2000" i="1" dirty="0" smtClean="0">
                <a:solidFill>
                  <a:schemeClr val="tx1"/>
                </a:solidFill>
              </a:rPr>
              <a:t>O(</a:t>
            </a:r>
            <a:r>
              <a:rPr lang="en-US" sz="2000" dirty="0" smtClean="0">
                <a:solidFill>
                  <a:schemeClr val="tx1"/>
                </a:solidFill>
              </a:rPr>
              <a:t>1</a:t>
            </a:r>
            <a:r>
              <a:rPr lang="en-US" sz="2000" i="1" dirty="0" smtClean="0">
                <a:solidFill>
                  <a:schemeClr val="tx1"/>
                </a:solidFill>
              </a:rPr>
              <a:t>)</a:t>
            </a:r>
            <a:endParaRPr lang="en-US" sz="2000" dirty="0" smtClean="0"/>
          </a:p>
          <a:p>
            <a:pPr lvl="1">
              <a:spcBef>
                <a:spcPts val="0"/>
              </a:spcBef>
              <a:spcAft>
                <a:spcPts val="0"/>
              </a:spcAft>
            </a:pPr>
            <a:r>
              <a:rPr lang="en-US" sz="2000" dirty="0" smtClean="0">
                <a:solidFill>
                  <a:schemeClr val="accent2"/>
                </a:solidFill>
              </a:rPr>
              <a:t>Complexity is   </a:t>
            </a:r>
            <a:r>
              <a:rPr lang="en-US" sz="2000" i="1" dirty="0" smtClean="0">
                <a:solidFill>
                  <a:schemeClr val="accent2"/>
                </a:solidFill>
              </a:rPr>
              <a:t>n O(</a:t>
            </a:r>
            <a:r>
              <a:rPr lang="en-US" sz="2000" dirty="0" smtClean="0">
                <a:solidFill>
                  <a:schemeClr val="accent2"/>
                </a:solidFill>
              </a:rPr>
              <a:t>1</a:t>
            </a:r>
            <a:r>
              <a:rPr lang="en-US" sz="2000" i="1" dirty="0" smtClean="0">
                <a:solidFill>
                  <a:schemeClr val="accent2"/>
                </a:solidFill>
              </a:rPr>
              <a:t>)</a:t>
            </a:r>
            <a:r>
              <a:rPr lang="en-US" sz="2000" dirty="0" smtClean="0">
                <a:solidFill>
                  <a:schemeClr val="accent2"/>
                </a:solidFill>
              </a:rPr>
              <a:t>   or   </a:t>
            </a:r>
            <a:r>
              <a:rPr lang="en-US" sz="2000" i="1" dirty="0" smtClean="0">
                <a:solidFill>
                  <a:schemeClr val="accent2"/>
                </a:solidFill>
              </a:rPr>
              <a:t>O(n)</a:t>
            </a:r>
            <a:endParaRPr lang="en-US" sz="2000" dirty="0" smtClean="0">
              <a:solidFill>
                <a:schemeClr val="accent2"/>
              </a:solidFill>
            </a:endParaRPr>
          </a:p>
          <a:p>
            <a:pPr>
              <a:spcBef>
                <a:spcPts val="0"/>
              </a:spcBef>
              <a:spcAft>
                <a:spcPts val="0"/>
              </a:spcAft>
              <a:buBlip>
                <a:blip r:embed="rId3"/>
              </a:buBlip>
            </a:pPr>
            <a:r>
              <a:rPr lang="en-US" sz="2000" b="1" dirty="0" smtClean="0"/>
              <a:t>Loop index doesn’t vary linearly</a:t>
            </a:r>
          </a:p>
          <a:p>
            <a:pPr lvl="1">
              <a:spcBef>
                <a:spcPts val="0"/>
              </a:spcBef>
              <a:spcAft>
                <a:spcPts val="0"/>
              </a:spcAft>
              <a:buFontTx/>
              <a:buNone/>
            </a:pPr>
            <a:r>
              <a:rPr lang="en-US" sz="2000" dirty="0" smtClean="0">
                <a:solidFill>
                  <a:schemeClr val="tx1"/>
                </a:solidFill>
              </a:rPr>
              <a:t>	h = 1;</a:t>
            </a:r>
            <a:br>
              <a:rPr lang="en-US" sz="2000" dirty="0" smtClean="0">
                <a:solidFill>
                  <a:schemeClr val="tx1"/>
                </a:solidFill>
              </a:rPr>
            </a:br>
            <a:r>
              <a:rPr lang="en-US" sz="2000" dirty="0" smtClean="0">
                <a:solidFill>
                  <a:schemeClr val="tx1"/>
                </a:solidFill>
              </a:rPr>
              <a:t>while ( h &lt;= n ) 	{ s;  h = 2 * h;}</a:t>
            </a:r>
            <a:endParaRPr lang="en-US" sz="2000" dirty="0" smtClean="0">
              <a:solidFill>
                <a:srgbClr val="063DE8"/>
              </a:solidFill>
            </a:endParaRPr>
          </a:p>
          <a:p>
            <a:pPr lvl="1">
              <a:spcBef>
                <a:spcPts val="0"/>
              </a:spcBef>
              <a:spcAft>
                <a:spcPts val="0"/>
              </a:spcAft>
            </a:pPr>
            <a:r>
              <a:rPr lang="en-US" sz="2000" dirty="0" smtClean="0">
                <a:solidFill>
                  <a:schemeClr val="accent2"/>
                </a:solidFill>
              </a:rPr>
              <a:t>Complexity   </a:t>
            </a:r>
            <a:r>
              <a:rPr lang="en-US" sz="2000" i="1" dirty="0" smtClean="0">
                <a:solidFill>
                  <a:schemeClr val="accent2"/>
                </a:solidFill>
              </a:rPr>
              <a:t>O(</a:t>
            </a:r>
            <a:r>
              <a:rPr lang="en-US" sz="2000" dirty="0" smtClean="0">
                <a:solidFill>
                  <a:schemeClr val="accent2"/>
                </a:solidFill>
              </a:rPr>
              <a:t>log</a:t>
            </a:r>
            <a:r>
              <a:rPr lang="en-US" sz="2000" i="1" dirty="0" smtClean="0">
                <a:solidFill>
                  <a:schemeClr val="accent2"/>
                </a:solidFill>
              </a:rPr>
              <a:t> n)</a:t>
            </a:r>
          </a:p>
          <a:p>
            <a:pPr>
              <a:spcBef>
                <a:spcPts val="0"/>
              </a:spcBef>
              <a:spcAft>
                <a:spcPts val="0"/>
              </a:spcAft>
              <a:buBlip>
                <a:blip r:embed="rId3"/>
              </a:buBlip>
            </a:pPr>
            <a:r>
              <a:rPr lang="en-US" sz="2000" b="1" dirty="0" smtClean="0"/>
              <a:t>Nested loops (loop index depends on outer loop index)</a:t>
            </a:r>
          </a:p>
          <a:p>
            <a:pPr lvl="1">
              <a:spcBef>
                <a:spcPts val="0"/>
              </a:spcBef>
              <a:spcAft>
                <a:spcPts val="0"/>
              </a:spcAft>
              <a:buClr>
                <a:srgbClr val="063DE8"/>
              </a:buClr>
              <a:buFontTx/>
              <a:buChar char=" "/>
            </a:pPr>
            <a:r>
              <a:rPr lang="en-US" sz="2000" dirty="0" smtClean="0">
                <a:solidFill>
                  <a:schemeClr val="tx1"/>
                </a:solidFill>
              </a:rPr>
              <a:t>for(</a:t>
            </a:r>
            <a:r>
              <a:rPr lang="en-US" sz="2000" dirty="0" err="1" smtClean="0">
                <a:solidFill>
                  <a:schemeClr val="tx1"/>
                </a:solidFill>
              </a:rPr>
              <a:t>i</a:t>
            </a:r>
            <a:r>
              <a:rPr lang="en-US" sz="2000" dirty="0" smtClean="0">
                <a:solidFill>
                  <a:schemeClr val="tx1"/>
                </a:solidFill>
              </a:rPr>
              <a:t>=0;i&lt;</a:t>
            </a:r>
            <a:r>
              <a:rPr lang="en-US" sz="2000" dirty="0" err="1" smtClean="0">
                <a:solidFill>
                  <a:schemeClr val="tx1"/>
                </a:solidFill>
              </a:rPr>
              <a:t>n;i</a:t>
            </a:r>
            <a:r>
              <a:rPr lang="en-US" sz="2000" dirty="0" smtClean="0">
                <a:solidFill>
                  <a:schemeClr val="tx1"/>
                </a:solidFill>
              </a:rPr>
              <a:t>++)   f</a:t>
            </a:r>
          </a:p>
          <a:p>
            <a:pPr lvl="1">
              <a:spcBef>
                <a:spcPts val="0"/>
              </a:spcBef>
              <a:spcAft>
                <a:spcPts val="0"/>
              </a:spcAft>
              <a:buClr>
                <a:srgbClr val="063DE8"/>
              </a:buClr>
              <a:buFontTx/>
              <a:buChar char=" "/>
            </a:pPr>
            <a:r>
              <a:rPr lang="en-US" sz="2000" dirty="0" smtClean="0">
                <a:solidFill>
                  <a:schemeClr val="tx1"/>
                </a:solidFill>
              </a:rPr>
              <a:t>for(j=0;j&lt;</a:t>
            </a:r>
            <a:r>
              <a:rPr lang="en-US" sz="2000" dirty="0" err="1" smtClean="0">
                <a:solidFill>
                  <a:schemeClr val="tx1"/>
                </a:solidFill>
              </a:rPr>
              <a:t>n;j</a:t>
            </a:r>
            <a:r>
              <a:rPr lang="en-US" sz="2000" dirty="0" smtClean="0">
                <a:solidFill>
                  <a:schemeClr val="tx1"/>
                </a:solidFill>
              </a:rPr>
              <a:t>++)   { s; }</a:t>
            </a:r>
            <a:endParaRPr lang="en-US" sz="2000" dirty="0" smtClean="0"/>
          </a:p>
          <a:p>
            <a:pPr lvl="1">
              <a:spcBef>
                <a:spcPts val="0"/>
              </a:spcBef>
              <a:spcAft>
                <a:spcPts val="0"/>
              </a:spcAft>
            </a:pPr>
            <a:r>
              <a:rPr lang="en-US" sz="2000" dirty="0" smtClean="0">
                <a:solidFill>
                  <a:schemeClr val="accent2"/>
                </a:solidFill>
              </a:rPr>
              <a:t>Complexity is   </a:t>
            </a:r>
            <a:r>
              <a:rPr lang="en-US" sz="2000" i="1" dirty="0" smtClean="0">
                <a:solidFill>
                  <a:schemeClr val="accent2"/>
                </a:solidFill>
              </a:rPr>
              <a:t>n O(n)   </a:t>
            </a:r>
            <a:r>
              <a:rPr lang="en-US" sz="2000" dirty="0" smtClean="0">
                <a:solidFill>
                  <a:schemeClr val="accent2"/>
                </a:solidFill>
              </a:rPr>
              <a:t>or   </a:t>
            </a:r>
            <a:r>
              <a:rPr lang="en-US" sz="2000" i="1" dirty="0" smtClean="0">
                <a:solidFill>
                  <a:schemeClr val="accent2"/>
                </a:solidFill>
              </a:rPr>
              <a:t>O(n</a:t>
            </a:r>
            <a:r>
              <a:rPr lang="en-US" sz="2000" baseline="30000" dirty="0" smtClean="0">
                <a:solidFill>
                  <a:schemeClr val="accent2"/>
                </a:solidFill>
              </a:rPr>
              <a:t>2</a:t>
            </a:r>
            <a:r>
              <a:rPr lang="en-US" sz="2000" i="1" dirty="0" smtClean="0">
                <a:solidFill>
                  <a:schemeClr val="accent2"/>
                </a:solidFill>
              </a:rPr>
              <a:t>)</a:t>
            </a:r>
          </a:p>
          <a:p>
            <a:pPr lvl="1">
              <a:spcBef>
                <a:spcPts val="0"/>
              </a:spcBef>
              <a:spcAft>
                <a:spcPts val="0"/>
              </a:spcAft>
              <a:buFontTx/>
              <a:buNone/>
            </a:pPr>
            <a:endParaRPr lang="en-US" sz="2000" i="1" dirty="0" smtClean="0">
              <a:solidFill>
                <a:schemeClr val="accent2"/>
              </a:solidFill>
            </a:endParaRPr>
          </a:p>
        </p:txBody>
      </p:sp>
      <p:sp>
        <p:nvSpPr>
          <p:cNvPr id="4" name="TextBox 3"/>
          <p:cNvSpPr txBox="1"/>
          <p:nvPr/>
        </p:nvSpPr>
        <p:spPr>
          <a:xfrm>
            <a:off x="0" y="685800"/>
            <a:ext cx="8286776"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Analyzing an Algorithm</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3090" y="3244334"/>
            <a:ext cx="3339376" cy="369332"/>
          </a:xfrm>
          <a:prstGeom prst="rect">
            <a:avLst/>
          </a:prstGeom>
        </p:spPr>
        <p:txBody>
          <a:bodyPr wrap="none">
            <a:spAutoFit/>
          </a:bodyPr>
          <a:lstStyle/>
          <a:p>
            <a:r>
              <a:rPr lang="en-US" dirty="0" smtClean="0">
                <a:latin typeface="Arial" pitchFamily="34" charset="0"/>
                <a:cs typeface="Arial" pitchFamily="34" charset="0"/>
              </a:rPr>
              <a:t>4-Non-primitive </a:t>
            </a:r>
            <a:r>
              <a:rPr lang="en-US" dirty="0">
                <a:latin typeface="Arial" pitchFamily="34" charset="0"/>
                <a:cs typeface="Arial" pitchFamily="34" charset="0"/>
              </a:rPr>
              <a:t>data structures</a:t>
            </a:r>
          </a:p>
        </p:txBody>
      </p:sp>
    </p:spTree>
    <p:extLst>
      <p:ext uri="{BB962C8B-B14F-4D97-AF65-F5344CB8AC3E}">
        <p14:creationId xmlns:p14="http://schemas.microsoft.com/office/powerpoint/2010/main" val="4270887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4294967295"/>
          </p:nvPr>
        </p:nvSpPr>
        <p:spPr>
          <a:xfrm>
            <a:off x="476277" y="1368448"/>
            <a:ext cx="7953375" cy="5275262"/>
          </a:xfrm>
        </p:spPr>
        <p:txBody>
          <a:bodyPr>
            <a:normAutofit/>
          </a:bodyPr>
          <a:lstStyle/>
          <a:p>
            <a:pPr marL="400050" indent="-400050" algn="just">
              <a:spcAft>
                <a:spcPts val="400"/>
              </a:spcAft>
              <a:buBlip>
                <a:blip r:embed="rId3"/>
              </a:buBlip>
            </a:pPr>
            <a:r>
              <a:rPr lang="en-US" sz="2200" dirty="0" smtClean="0"/>
              <a:t>Simple and Fast but must specify size during construction</a:t>
            </a:r>
          </a:p>
          <a:p>
            <a:pPr marL="400050" indent="-400050" algn="just">
              <a:spcAft>
                <a:spcPts val="400"/>
              </a:spcAft>
              <a:buBlip>
                <a:blip r:embed="rId3"/>
              </a:buBlip>
            </a:pPr>
            <a:endParaRPr lang="en-US" sz="2200" dirty="0" smtClean="0"/>
          </a:p>
          <a:p>
            <a:pPr marL="400050" indent="-400050" algn="just">
              <a:spcAft>
                <a:spcPts val="400"/>
              </a:spcAft>
              <a:buBlip>
                <a:blip r:embed="rId3"/>
              </a:buBlip>
            </a:pPr>
            <a:r>
              <a:rPr lang="en-US" sz="2200" dirty="0" smtClean="0"/>
              <a:t>If you want to insert/ remove an element to/ from a fixed position in the list, then you must move elements already in the list to make room for the subsequent elements in the list.</a:t>
            </a:r>
          </a:p>
          <a:p>
            <a:pPr marL="400050" indent="-400050" algn="just">
              <a:spcAft>
                <a:spcPts val="400"/>
              </a:spcAft>
              <a:buBlip>
                <a:blip r:embed="rId3"/>
              </a:buBlip>
            </a:pPr>
            <a:r>
              <a:rPr lang="en-US" sz="2200" dirty="0" smtClean="0"/>
              <a:t>Thus, on an average, you probably copy half the elements. </a:t>
            </a:r>
          </a:p>
          <a:p>
            <a:pPr marL="400050" indent="-400050" algn="just">
              <a:spcAft>
                <a:spcPts val="400"/>
              </a:spcAft>
              <a:buBlip>
                <a:blip r:embed="rId3"/>
              </a:buBlip>
            </a:pPr>
            <a:r>
              <a:rPr lang="en-US" sz="2200" dirty="0" smtClean="0"/>
              <a:t>In the worst case, inserting into position 1 requires to move all the elements. </a:t>
            </a:r>
          </a:p>
          <a:p>
            <a:pPr marL="400050" indent="-400050" algn="just">
              <a:spcAft>
                <a:spcPts val="400"/>
              </a:spcAft>
              <a:buBlip>
                <a:blip r:embed="rId3"/>
              </a:buBlip>
            </a:pPr>
            <a:endParaRPr lang="en-US" sz="2200" dirty="0" smtClean="0"/>
          </a:p>
          <a:p>
            <a:pPr marL="400050" indent="-400050" algn="just">
              <a:spcAft>
                <a:spcPts val="400"/>
              </a:spcAft>
              <a:buBlip>
                <a:blip r:embed="rId3"/>
              </a:buBlip>
            </a:pPr>
            <a:r>
              <a:rPr lang="en-US" sz="2200" dirty="0" smtClean="0"/>
              <a:t>An array cannot be extended dynamically, one have to allocate a new array of the appropriate size and copy the old array to the new array</a:t>
            </a:r>
          </a:p>
        </p:txBody>
      </p:sp>
      <p:sp>
        <p:nvSpPr>
          <p:cNvPr id="4" name="TextBox 3"/>
          <p:cNvSpPr txBox="1"/>
          <p:nvPr/>
        </p:nvSpPr>
        <p:spPr>
          <a:xfrm>
            <a:off x="0" y="685800"/>
            <a:ext cx="8286776"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Array : Limitations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4294967295"/>
          </p:nvPr>
        </p:nvSpPr>
        <p:spPr>
          <a:xfrm>
            <a:off x="571472" y="1285860"/>
            <a:ext cx="7924800" cy="5170487"/>
          </a:xfrm>
        </p:spPr>
        <p:txBody>
          <a:bodyPr>
            <a:noAutofit/>
          </a:bodyPr>
          <a:lstStyle/>
          <a:p>
            <a:pPr>
              <a:buBlip>
                <a:blip r:embed="rId3"/>
              </a:buBlip>
            </a:pPr>
            <a:r>
              <a:rPr lang="en-US" sz="2400" b="1" dirty="0" smtClean="0"/>
              <a:t>The linked list is a very flexible dynamic data structure: items may be added to it or deleted from it at will</a:t>
            </a:r>
          </a:p>
          <a:p>
            <a:pPr lvl="1">
              <a:lnSpc>
                <a:spcPts val="2000"/>
              </a:lnSpc>
              <a:spcAft>
                <a:spcPts val="400"/>
              </a:spcAft>
            </a:pPr>
            <a:r>
              <a:rPr lang="en-US" sz="2000" dirty="0" smtClean="0"/>
              <a:t>Dynamically allocate space for each element as needed</a:t>
            </a:r>
          </a:p>
          <a:p>
            <a:pPr lvl="1">
              <a:lnSpc>
                <a:spcPts val="2000"/>
              </a:lnSpc>
              <a:spcAft>
                <a:spcPts val="400"/>
              </a:spcAft>
            </a:pPr>
            <a:r>
              <a:rPr lang="en-US" sz="2000" dirty="0" smtClean="0"/>
              <a:t>Include a pointer to the next item</a:t>
            </a:r>
          </a:p>
          <a:p>
            <a:pPr lvl="1">
              <a:lnSpc>
                <a:spcPts val="2000"/>
              </a:lnSpc>
              <a:spcAft>
                <a:spcPts val="400"/>
              </a:spcAft>
            </a:pPr>
            <a:r>
              <a:rPr lang="en-US" sz="2000" dirty="0" smtClean="0"/>
              <a:t>the number of items that may be added to a list is limited only by the amount of memory available</a:t>
            </a:r>
          </a:p>
          <a:p>
            <a:pPr>
              <a:lnSpc>
                <a:spcPts val="2000"/>
              </a:lnSpc>
              <a:spcAft>
                <a:spcPts val="400"/>
              </a:spcAft>
              <a:buClr>
                <a:schemeClr val="tx1"/>
              </a:buClr>
              <a:buFont typeface="Monotype Sorts" pitchFamily="2" charset="2"/>
              <a:buNone/>
            </a:pPr>
            <a:r>
              <a:rPr lang="en-US" sz="2400" dirty="0" smtClean="0">
                <a:solidFill>
                  <a:srgbClr val="FC0128"/>
                </a:solidFill>
              </a:rPr>
              <a:t>     </a:t>
            </a:r>
            <a:r>
              <a:rPr lang="en-US" sz="2400" dirty="0" smtClean="0">
                <a:solidFill>
                  <a:schemeClr val="tx1"/>
                </a:solidFill>
              </a:rPr>
              <a:t>Linked list can be perceived as connected (linked) </a:t>
            </a:r>
            <a:r>
              <a:rPr lang="en-US" sz="2400" dirty="0" smtClean="0">
                <a:solidFill>
                  <a:srgbClr val="A11D26"/>
                </a:solidFill>
              </a:rPr>
              <a:t>nodes</a:t>
            </a:r>
          </a:p>
          <a:p>
            <a:pPr>
              <a:lnSpc>
                <a:spcPts val="2000"/>
              </a:lnSpc>
              <a:spcAft>
                <a:spcPts val="400"/>
              </a:spcAft>
              <a:buClr>
                <a:schemeClr val="tx1"/>
              </a:buClr>
              <a:buFont typeface="Monotype Sorts" pitchFamily="2" charset="2"/>
              <a:buNone/>
            </a:pPr>
            <a:r>
              <a:rPr lang="en-US" sz="4000" dirty="0" smtClean="0">
                <a:solidFill>
                  <a:srgbClr val="FC0128"/>
                </a:solidFill>
              </a:rPr>
              <a:t>     </a:t>
            </a:r>
            <a:r>
              <a:rPr lang="en-US" sz="2000" dirty="0" smtClean="0"/>
              <a:t>Each </a:t>
            </a:r>
            <a:r>
              <a:rPr lang="en-US" sz="2000" dirty="0" smtClean="0">
                <a:solidFill>
                  <a:schemeClr val="accent2"/>
                </a:solidFill>
              </a:rPr>
              <a:t>node</a:t>
            </a:r>
            <a:r>
              <a:rPr lang="en-US" sz="2000" dirty="0" smtClean="0"/>
              <a:t> of the list contains</a:t>
            </a:r>
          </a:p>
          <a:p>
            <a:pPr lvl="2">
              <a:lnSpc>
                <a:spcPts val="2000"/>
              </a:lnSpc>
              <a:spcBef>
                <a:spcPct val="0"/>
              </a:spcBef>
              <a:spcAft>
                <a:spcPts val="400"/>
              </a:spcAft>
            </a:pPr>
            <a:r>
              <a:rPr lang="en-US" sz="2000" dirty="0" smtClean="0"/>
              <a:t>the data item</a:t>
            </a:r>
          </a:p>
          <a:p>
            <a:pPr lvl="2">
              <a:lnSpc>
                <a:spcPts val="2000"/>
              </a:lnSpc>
              <a:spcBef>
                <a:spcPct val="0"/>
              </a:spcBef>
              <a:spcAft>
                <a:spcPts val="400"/>
              </a:spcAft>
            </a:pPr>
            <a:r>
              <a:rPr lang="en-US" sz="2000" dirty="0" smtClean="0"/>
              <a:t>a pointer to the next node</a:t>
            </a:r>
          </a:p>
          <a:p>
            <a:pPr lvl="2">
              <a:lnSpc>
                <a:spcPts val="2000"/>
              </a:lnSpc>
              <a:spcBef>
                <a:spcPct val="0"/>
              </a:spcBef>
              <a:spcAft>
                <a:spcPts val="400"/>
              </a:spcAft>
            </a:pPr>
            <a:r>
              <a:rPr lang="en-US" sz="2000" dirty="0" smtClean="0"/>
              <a:t>The last node in the list contains a NULL pointer to </a:t>
            </a:r>
          </a:p>
          <a:p>
            <a:pPr lvl="2">
              <a:lnSpc>
                <a:spcPts val="2000"/>
              </a:lnSpc>
              <a:spcBef>
                <a:spcPct val="0"/>
              </a:spcBef>
              <a:spcAft>
                <a:spcPts val="400"/>
              </a:spcAft>
              <a:buNone/>
            </a:pPr>
            <a:r>
              <a:rPr lang="en-US" sz="2000" dirty="0" smtClean="0"/>
              <a:t>	indicate that it is the end or </a:t>
            </a:r>
            <a:r>
              <a:rPr lang="en-US" sz="2000" i="1" dirty="0" smtClean="0"/>
              <a:t>tail</a:t>
            </a:r>
            <a:r>
              <a:rPr lang="en-US" sz="2000" dirty="0" smtClean="0"/>
              <a:t> of the list.</a:t>
            </a:r>
          </a:p>
        </p:txBody>
      </p:sp>
      <p:sp>
        <p:nvSpPr>
          <p:cNvPr id="14340" name="Rectangle 4"/>
          <p:cNvSpPr>
            <a:spLocks noChangeArrowheads="1"/>
          </p:cNvSpPr>
          <p:nvPr/>
        </p:nvSpPr>
        <p:spPr bwMode="auto">
          <a:xfrm>
            <a:off x="6419800" y="3933056"/>
            <a:ext cx="914400" cy="609600"/>
          </a:xfrm>
          <a:prstGeom prst="rect">
            <a:avLst/>
          </a:prstGeom>
          <a:solidFill>
            <a:srgbClr val="FFFF00"/>
          </a:solidFill>
          <a:ln w="38100">
            <a:solidFill>
              <a:schemeClr val="tx1"/>
            </a:solidFill>
            <a:miter lim="800000"/>
            <a:headEnd/>
            <a:tailEnd/>
          </a:ln>
        </p:spPr>
        <p:txBody>
          <a:bodyPr wrap="none" anchor="ctr"/>
          <a:lstStyle/>
          <a:p>
            <a:endParaRPr lang="en-GB" dirty="0"/>
          </a:p>
        </p:txBody>
      </p:sp>
      <p:sp>
        <p:nvSpPr>
          <p:cNvPr id="14341" name="Rectangle 5"/>
          <p:cNvSpPr>
            <a:spLocks noChangeArrowheads="1"/>
          </p:cNvSpPr>
          <p:nvPr/>
        </p:nvSpPr>
        <p:spPr bwMode="auto">
          <a:xfrm>
            <a:off x="7334200" y="3933056"/>
            <a:ext cx="838200" cy="609600"/>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4342" name="Oval 6"/>
          <p:cNvSpPr>
            <a:spLocks noChangeArrowheads="1"/>
          </p:cNvSpPr>
          <p:nvPr/>
        </p:nvSpPr>
        <p:spPr bwMode="auto">
          <a:xfrm>
            <a:off x="6800800" y="5076056"/>
            <a:ext cx="1219200" cy="533400"/>
          </a:xfrm>
          <a:prstGeom prst="ellipse">
            <a:avLst/>
          </a:prstGeom>
          <a:solidFill>
            <a:schemeClr val="accent1"/>
          </a:solidFill>
          <a:ln w="38100">
            <a:solidFill>
              <a:srgbClr val="063DE8"/>
            </a:solidFill>
            <a:round/>
            <a:headEnd/>
            <a:tailEnd/>
          </a:ln>
        </p:spPr>
        <p:txBody>
          <a:bodyPr wrap="none" anchor="ctr"/>
          <a:lstStyle/>
          <a:p>
            <a:endParaRPr lang="en-GB"/>
          </a:p>
        </p:txBody>
      </p:sp>
      <p:sp>
        <p:nvSpPr>
          <p:cNvPr id="14343" name="Oval 7"/>
          <p:cNvSpPr>
            <a:spLocks noChangeArrowheads="1"/>
          </p:cNvSpPr>
          <p:nvPr/>
        </p:nvSpPr>
        <p:spPr bwMode="auto">
          <a:xfrm>
            <a:off x="6800800" y="4314056"/>
            <a:ext cx="152400" cy="152400"/>
          </a:xfrm>
          <a:prstGeom prst="ellipse">
            <a:avLst/>
          </a:prstGeom>
          <a:solidFill>
            <a:srgbClr val="063DE8"/>
          </a:solidFill>
          <a:ln w="12700">
            <a:solidFill>
              <a:srgbClr val="063DE8"/>
            </a:solidFill>
            <a:round/>
            <a:headEnd/>
            <a:tailEnd/>
          </a:ln>
        </p:spPr>
        <p:txBody>
          <a:bodyPr wrap="none" anchor="ctr"/>
          <a:lstStyle/>
          <a:p>
            <a:endParaRPr lang="en-US" b="0">
              <a:solidFill>
                <a:srgbClr val="FC0128"/>
              </a:solidFill>
            </a:endParaRPr>
          </a:p>
        </p:txBody>
      </p:sp>
      <p:cxnSp>
        <p:nvCxnSpPr>
          <p:cNvPr id="14344" name="AutoShape 8"/>
          <p:cNvCxnSpPr>
            <a:cxnSpLocks noChangeShapeType="1"/>
            <a:stCxn id="14343" idx="4"/>
            <a:endCxn id="14342" idx="0"/>
          </p:cNvCxnSpPr>
          <p:nvPr/>
        </p:nvCxnSpPr>
        <p:spPr bwMode="auto">
          <a:xfrm rot="16200000" flipH="1">
            <a:off x="6848425" y="4495031"/>
            <a:ext cx="590550" cy="533400"/>
          </a:xfrm>
          <a:prstGeom prst="curvedConnector3">
            <a:avLst>
              <a:gd name="adj1" fmla="val 51611"/>
            </a:avLst>
          </a:prstGeom>
          <a:noFill/>
          <a:ln w="38100">
            <a:solidFill>
              <a:srgbClr val="063DE8"/>
            </a:solidFill>
            <a:round/>
            <a:headEnd/>
            <a:tailEnd type="triangle" w="med" len="med"/>
          </a:ln>
        </p:spPr>
      </p:cxnSp>
      <p:grpSp>
        <p:nvGrpSpPr>
          <p:cNvPr id="2" name="Group 9"/>
          <p:cNvGrpSpPr>
            <a:grpSpLocks/>
          </p:cNvGrpSpPr>
          <p:nvPr/>
        </p:nvGrpSpPr>
        <p:grpSpPr bwMode="auto">
          <a:xfrm>
            <a:off x="6496000" y="4009256"/>
            <a:ext cx="1649413" cy="1600200"/>
            <a:chOff x="1104" y="3120"/>
            <a:chExt cx="1039" cy="1008"/>
          </a:xfrm>
        </p:grpSpPr>
        <p:sp>
          <p:nvSpPr>
            <p:cNvPr id="14346" name="Text Box 10"/>
            <p:cNvSpPr txBox="1">
              <a:spLocks noChangeArrowheads="1"/>
            </p:cNvSpPr>
            <p:nvPr/>
          </p:nvSpPr>
          <p:spPr bwMode="auto">
            <a:xfrm>
              <a:off x="1104" y="3120"/>
              <a:ext cx="463" cy="250"/>
            </a:xfrm>
            <a:prstGeom prst="rect">
              <a:avLst/>
            </a:prstGeom>
            <a:noFill/>
            <a:ln w="12700">
              <a:noFill/>
              <a:miter lim="800000"/>
              <a:headEnd/>
              <a:tailEnd/>
            </a:ln>
          </p:spPr>
          <p:txBody>
            <a:bodyPr wrap="none">
              <a:spAutoFit/>
            </a:bodyPr>
            <a:lstStyle/>
            <a:p>
              <a:pPr algn="l"/>
              <a:r>
                <a:rPr lang="en-US" sz="2000">
                  <a:latin typeface="Arial" charset="0"/>
                </a:rPr>
                <a:t>Data</a:t>
              </a:r>
              <a:endParaRPr lang="en-US" b="0"/>
            </a:p>
          </p:txBody>
        </p:sp>
        <p:sp>
          <p:nvSpPr>
            <p:cNvPr id="14347" name="Text Box 11"/>
            <p:cNvSpPr txBox="1">
              <a:spLocks noChangeArrowheads="1"/>
            </p:cNvSpPr>
            <p:nvPr/>
          </p:nvSpPr>
          <p:spPr bwMode="auto">
            <a:xfrm>
              <a:off x="1680" y="3120"/>
              <a:ext cx="463" cy="250"/>
            </a:xfrm>
            <a:prstGeom prst="rect">
              <a:avLst/>
            </a:prstGeom>
            <a:noFill/>
            <a:ln w="12700">
              <a:noFill/>
              <a:miter lim="800000"/>
              <a:headEnd/>
              <a:tailEnd/>
            </a:ln>
          </p:spPr>
          <p:txBody>
            <a:bodyPr wrap="none">
              <a:spAutoFit/>
            </a:bodyPr>
            <a:lstStyle/>
            <a:p>
              <a:pPr algn="l"/>
              <a:r>
                <a:rPr lang="en-US" sz="2000" dirty="0">
                  <a:latin typeface="Arial" charset="0"/>
                </a:rPr>
                <a:t>Next</a:t>
              </a:r>
              <a:endParaRPr lang="en-US" b="0" dirty="0"/>
            </a:p>
          </p:txBody>
        </p:sp>
        <p:sp>
          <p:nvSpPr>
            <p:cNvPr id="14348" name="Text Box 12"/>
            <p:cNvSpPr txBox="1">
              <a:spLocks noChangeArrowheads="1"/>
            </p:cNvSpPr>
            <p:nvPr/>
          </p:nvSpPr>
          <p:spPr bwMode="auto">
            <a:xfrm>
              <a:off x="1392" y="3878"/>
              <a:ext cx="587" cy="250"/>
            </a:xfrm>
            <a:prstGeom prst="rect">
              <a:avLst/>
            </a:prstGeom>
            <a:noFill/>
            <a:ln w="12700">
              <a:noFill/>
              <a:miter lim="800000"/>
              <a:headEnd/>
              <a:tailEnd/>
            </a:ln>
          </p:spPr>
          <p:txBody>
            <a:bodyPr wrap="none">
              <a:spAutoFit/>
            </a:bodyPr>
            <a:lstStyle/>
            <a:p>
              <a:pPr algn="l"/>
              <a:r>
                <a:rPr lang="en-US" sz="2000">
                  <a:latin typeface="Arial" charset="0"/>
                </a:rPr>
                <a:t>object</a:t>
              </a:r>
              <a:endParaRPr lang="en-US" b="0"/>
            </a:p>
          </p:txBody>
        </p:sp>
      </p:grpSp>
      <p:sp>
        <p:nvSpPr>
          <p:cNvPr id="13" name="TextBox 12"/>
          <p:cNvSpPr txBox="1"/>
          <p:nvPr/>
        </p:nvSpPr>
        <p:spPr>
          <a:xfrm>
            <a:off x="0" y="685800"/>
            <a:ext cx="8286776"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Linked Lists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4294967295"/>
          </p:nvPr>
        </p:nvSpPr>
        <p:spPr>
          <a:xfrm>
            <a:off x="857224" y="1414684"/>
            <a:ext cx="7924800" cy="3078163"/>
          </a:xfrm>
        </p:spPr>
        <p:txBody>
          <a:bodyPr>
            <a:normAutofit/>
          </a:bodyPr>
          <a:lstStyle/>
          <a:p>
            <a:pPr>
              <a:spcAft>
                <a:spcPts val="500"/>
              </a:spcAft>
              <a:buBlip>
                <a:blip r:embed="rId3"/>
              </a:buBlip>
            </a:pPr>
            <a:r>
              <a:rPr lang="en-US" sz="1900" dirty="0" smtClean="0"/>
              <a:t>Collection structure has a pointer to the list </a:t>
            </a:r>
            <a:r>
              <a:rPr lang="en-US" sz="1900" dirty="0" smtClean="0">
                <a:solidFill>
                  <a:srgbClr val="FC0128"/>
                </a:solidFill>
              </a:rPr>
              <a:t>head</a:t>
            </a:r>
          </a:p>
          <a:p>
            <a:pPr lvl="1">
              <a:spcAft>
                <a:spcPts val="500"/>
              </a:spcAft>
            </a:pPr>
            <a:r>
              <a:rPr lang="en-US" sz="1900" dirty="0" smtClean="0"/>
              <a:t>Initially NULL</a:t>
            </a:r>
          </a:p>
          <a:p>
            <a:pPr>
              <a:spcAft>
                <a:spcPts val="500"/>
              </a:spcAft>
              <a:buBlip>
                <a:blip r:embed="rId3"/>
              </a:buBlip>
            </a:pPr>
            <a:r>
              <a:rPr lang="en-US" sz="1900" dirty="0" smtClean="0"/>
              <a:t>Add first item</a:t>
            </a:r>
          </a:p>
          <a:p>
            <a:pPr lvl="1">
              <a:spcAft>
                <a:spcPts val="500"/>
              </a:spcAft>
            </a:pPr>
            <a:r>
              <a:rPr lang="en-US" sz="1900" dirty="0" smtClean="0"/>
              <a:t>Allocate space for node</a:t>
            </a:r>
          </a:p>
          <a:p>
            <a:pPr lvl="1">
              <a:spcAft>
                <a:spcPts val="500"/>
              </a:spcAft>
            </a:pPr>
            <a:r>
              <a:rPr lang="en-US" sz="1900" dirty="0" smtClean="0"/>
              <a:t>Set its data pointer to object</a:t>
            </a:r>
          </a:p>
          <a:p>
            <a:pPr lvl="1">
              <a:spcAft>
                <a:spcPts val="500"/>
              </a:spcAft>
            </a:pPr>
            <a:r>
              <a:rPr lang="en-US" sz="1900" dirty="0" smtClean="0"/>
              <a:t>Set Next to NULL</a:t>
            </a:r>
          </a:p>
          <a:p>
            <a:pPr lvl="1">
              <a:spcAft>
                <a:spcPts val="500"/>
              </a:spcAft>
            </a:pPr>
            <a:r>
              <a:rPr lang="en-US" sz="1900" dirty="0" smtClean="0"/>
              <a:t>Set Head to point to new node</a:t>
            </a:r>
          </a:p>
        </p:txBody>
      </p:sp>
      <p:grpSp>
        <p:nvGrpSpPr>
          <p:cNvPr id="2" name="Group 4"/>
          <p:cNvGrpSpPr>
            <a:grpSpLocks/>
          </p:cNvGrpSpPr>
          <p:nvPr/>
        </p:nvGrpSpPr>
        <p:grpSpPr bwMode="auto">
          <a:xfrm>
            <a:off x="4133824" y="5038748"/>
            <a:ext cx="1752600" cy="1676400"/>
            <a:chOff x="1056" y="3120"/>
            <a:chExt cx="1104" cy="1056"/>
          </a:xfrm>
        </p:grpSpPr>
        <p:sp>
          <p:nvSpPr>
            <p:cNvPr id="15376" name="Rectangle 5"/>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5377" name="Rectangle 6"/>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5378" name="Text Box 7"/>
            <p:cNvSpPr txBox="1">
              <a:spLocks noChangeArrowheads="1"/>
            </p:cNvSpPr>
            <p:nvPr/>
          </p:nvSpPr>
          <p:spPr bwMode="auto">
            <a:xfrm>
              <a:off x="1104" y="3120"/>
              <a:ext cx="463" cy="250"/>
            </a:xfrm>
            <a:prstGeom prst="rect">
              <a:avLst/>
            </a:prstGeom>
            <a:noFill/>
            <a:ln w="12700">
              <a:noFill/>
              <a:miter lim="800000"/>
              <a:headEnd/>
              <a:tailEnd/>
            </a:ln>
          </p:spPr>
          <p:txBody>
            <a:bodyPr wrap="none">
              <a:spAutoFit/>
            </a:bodyPr>
            <a:lstStyle/>
            <a:p>
              <a:pPr algn="l"/>
              <a:r>
                <a:rPr lang="en-US" sz="2000">
                  <a:latin typeface="Arial" charset="0"/>
                </a:rPr>
                <a:t>Data</a:t>
              </a:r>
              <a:endParaRPr lang="en-US" b="0"/>
            </a:p>
          </p:txBody>
        </p:sp>
        <p:sp>
          <p:nvSpPr>
            <p:cNvPr id="15379" name="Text Box 8"/>
            <p:cNvSpPr txBox="1">
              <a:spLocks noChangeArrowheads="1"/>
            </p:cNvSpPr>
            <p:nvPr/>
          </p:nvSpPr>
          <p:spPr bwMode="auto">
            <a:xfrm>
              <a:off x="1680" y="3120"/>
              <a:ext cx="463" cy="250"/>
            </a:xfrm>
            <a:prstGeom prst="rect">
              <a:avLst/>
            </a:prstGeom>
            <a:noFill/>
            <a:ln w="12700">
              <a:noFill/>
              <a:miter lim="800000"/>
              <a:headEnd/>
              <a:tailEnd/>
            </a:ln>
          </p:spPr>
          <p:txBody>
            <a:bodyPr wrap="none">
              <a:spAutoFit/>
            </a:bodyPr>
            <a:lstStyle/>
            <a:p>
              <a:pPr algn="l"/>
              <a:r>
                <a:rPr lang="en-US" sz="2000">
                  <a:latin typeface="Arial" charset="0"/>
                </a:rPr>
                <a:t>Next</a:t>
              </a:r>
              <a:endParaRPr lang="en-US" b="0"/>
            </a:p>
          </p:txBody>
        </p:sp>
        <p:sp>
          <p:nvSpPr>
            <p:cNvPr id="15380" name="Oval 9"/>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p:spPr>
          <p:txBody>
            <a:bodyPr wrap="none" anchor="ctr"/>
            <a:lstStyle/>
            <a:p>
              <a:endParaRPr lang="en-GB"/>
            </a:p>
          </p:txBody>
        </p:sp>
        <p:sp>
          <p:nvSpPr>
            <p:cNvPr id="15381" name="Oval 10"/>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p:spPr>
          <p:txBody>
            <a:bodyPr wrap="none" anchor="ctr"/>
            <a:lstStyle/>
            <a:p>
              <a:endParaRPr lang="en-US" b="0">
                <a:solidFill>
                  <a:srgbClr val="FC0128"/>
                </a:solidFill>
              </a:endParaRPr>
            </a:p>
          </p:txBody>
        </p:sp>
        <p:cxnSp>
          <p:nvCxnSpPr>
            <p:cNvPr id="15382" name="AutoShape 11"/>
            <p:cNvCxnSpPr>
              <a:cxnSpLocks noChangeShapeType="1"/>
              <a:stCxn id="15381" idx="4"/>
              <a:endCxn id="15380" idx="0"/>
            </p:cNvCxnSpPr>
            <p:nvPr/>
          </p:nvCxnSpPr>
          <p:spPr bwMode="auto">
            <a:xfrm rot="16200000" flipH="1">
              <a:off x="1326" y="3474"/>
              <a:ext cx="372" cy="336"/>
            </a:xfrm>
            <a:prstGeom prst="curvedConnector3">
              <a:avLst>
                <a:gd name="adj1" fmla="val 51611"/>
              </a:avLst>
            </a:prstGeom>
            <a:noFill/>
            <a:ln w="38100">
              <a:solidFill>
                <a:srgbClr val="063DE8"/>
              </a:solidFill>
              <a:round/>
              <a:headEnd/>
              <a:tailEnd type="triangle" w="med" len="med"/>
            </a:ln>
          </p:spPr>
        </p:cxnSp>
        <p:sp>
          <p:nvSpPr>
            <p:cNvPr id="15383" name="Text Box 12"/>
            <p:cNvSpPr txBox="1">
              <a:spLocks noChangeArrowheads="1"/>
            </p:cNvSpPr>
            <p:nvPr/>
          </p:nvSpPr>
          <p:spPr bwMode="auto">
            <a:xfrm>
              <a:off x="1392" y="3878"/>
              <a:ext cx="587" cy="250"/>
            </a:xfrm>
            <a:prstGeom prst="rect">
              <a:avLst/>
            </a:prstGeom>
            <a:noFill/>
            <a:ln w="12700">
              <a:noFill/>
              <a:miter lim="800000"/>
              <a:headEnd/>
              <a:tailEnd/>
            </a:ln>
          </p:spPr>
          <p:txBody>
            <a:bodyPr wrap="none">
              <a:spAutoFit/>
            </a:bodyPr>
            <a:lstStyle/>
            <a:p>
              <a:pPr algn="l"/>
              <a:r>
                <a:rPr lang="en-US" sz="2000">
                  <a:latin typeface="Arial" charset="0"/>
                </a:rPr>
                <a:t>object</a:t>
              </a:r>
              <a:endParaRPr lang="en-US" b="0"/>
            </a:p>
          </p:txBody>
        </p:sp>
      </p:grpSp>
      <p:sp>
        <p:nvSpPr>
          <p:cNvPr id="15365" name="Rectangle 13"/>
          <p:cNvSpPr>
            <a:spLocks noChangeArrowheads="1"/>
          </p:cNvSpPr>
          <p:nvPr/>
        </p:nvSpPr>
        <p:spPr bwMode="auto">
          <a:xfrm>
            <a:off x="1619224" y="4733948"/>
            <a:ext cx="914400" cy="609600"/>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5366" name="Text Box 14"/>
          <p:cNvSpPr txBox="1">
            <a:spLocks noChangeArrowheads="1"/>
          </p:cNvSpPr>
          <p:nvPr/>
        </p:nvSpPr>
        <p:spPr bwMode="auto">
          <a:xfrm>
            <a:off x="1695424" y="4733948"/>
            <a:ext cx="806450" cy="396875"/>
          </a:xfrm>
          <a:prstGeom prst="rect">
            <a:avLst/>
          </a:prstGeom>
          <a:noFill/>
          <a:ln w="12700">
            <a:noFill/>
            <a:miter lim="800000"/>
            <a:headEnd/>
            <a:tailEnd/>
          </a:ln>
        </p:spPr>
        <p:txBody>
          <a:bodyPr wrap="none">
            <a:spAutoFit/>
          </a:bodyPr>
          <a:lstStyle/>
          <a:p>
            <a:pPr algn="l"/>
            <a:r>
              <a:rPr lang="en-US" sz="2000">
                <a:latin typeface="Arial" charset="0"/>
              </a:rPr>
              <a:t>Head</a:t>
            </a:r>
            <a:endParaRPr lang="en-US" b="0"/>
          </a:p>
        </p:txBody>
      </p:sp>
      <p:sp>
        <p:nvSpPr>
          <p:cNvPr id="15367" name="Oval 15"/>
          <p:cNvSpPr>
            <a:spLocks noChangeArrowheads="1"/>
          </p:cNvSpPr>
          <p:nvPr/>
        </p:nvSpPr>
        <p:spPr bwMode="auto">
          <a:xfrm>
            <a:off x="2000224" y="5114948"/>
            <a:ext cx="152400" cy="152400"/>
          </a:xfrm>
          <a:prstGeom prst="ellipse">
            <a:avLst/>
          </a:prstGeom>
          <a:solidFill>
            <a:srgbClr val="063DE8"/>
          </a:solidFill>
          <a:ln w="12700">
            <a:solidFill>
              <a:srgbClr val="063DE8"/>
            </a:solidFill>
            <a:round/>
            <a:headEnd/>
            <a:tailEnd/>
          </a:ln>
        </p:spPr>
        <p:txBody>
          <a:bodyPr wrap="none" anchor="ctr"/>
          <a:lstStyle/>
          <a:p>
            <a:endParaRPr lang="en-US" b="0">
              <a:solidFill>
                <a:srgbClr val="FC0128"/>
              </a:solidFill>
            </a:endParaRPr>
          </a:p>
        </p:txBody>
      </p:sp>
      <p:cxnSp>
        <p:nvCxnSpPr>
          <p:cNvPr id="15368" name="AutoShape 16"/>
          <p:cNvCxnSpPr>
            <a:cxnSpLocks noChangeShapeType="1"/>
            <a:stCxn id="15367" idx="6"/>
          </p:cNvCxnSpPr>
          <p:nvPr/>
        </p:nvCxnSpPr>
        <p:spPr bwMode="auto">
          <a:xfrm>
            <a:off x="2152624" y="5191148"/>
            <a:ext cx="1962150" cy="152400"/>
          </a:xfrm>
          <a:prstGeom prst="curvedConnector3">
            <a:avLst>
              <a:gd name="adj1" fmla="val 50486"/>
            </a:avLst>
          </a:prstGeom>
          <a:noFill/>
          <a:ln w="38100">
            <a:solidFill>
              <a:srgbClr val="063DE8"/>
            </a:solidFill>
            <a:round/>
            <a:headEnd/>
            <a:tailEnd type="triangle" w="med" len="med"/>
          </a:ln>
        </p:spPr>
      </p:cxnSp>
      <p:sp>
        <p:nvSpPr>
          <p:cNvPr id="15369" name="Text Box 17"/>
          <p:cNvSpPr txBox="1">
            <a:spLocks noChangeArrowheads="1"/>
          </p:cNvSpPr>
          <p:nvPr/>
        </p:nvSpPr>
        <p:spPr bwMode="auto">
          <a:xfrm>
            <a:off x="1162024" y="4276748"/>
            <a:ext cx="1411288" cy="396875"/>
          </a:xfrm>
          <a:prstGeom prst="rect">
            <a:avLst/>
          </a:prstGeom>
          <a:noFill/>
          <a:ln w="12700">
            <a:noFill/>
            <a:miter lim="800000"/>
            <a:headEnd/>
            <a:tailEnd/>
          </a:ln>
        </p:spPr>
        <p:txBody>
          <a:bodyPr wrap="none">
            <a:spAutoFit/>
          </a:bodyPr>
          <a:lstStyle/>
          <a:p>
            <a:pPr algn="l"/>
            <a:r>
              <a:rPr lang="en-US" sz="2000">
                <a:latin typeface="Arial" charset="0"/>
              </a:rPr>
              <a:t>Collection</a:t>
            </a:r>
            <a:endParaRPr lang="en-US" b="0"/>
          </a:p>
        </p:txBody>
      </p:sp>
      <p:sp>
        <p:nvSpPr>
          <p:cNvPr id="15370" name="Text Box 18"/>
          <p:cNvSpPr txBox="1">
            <a:spLocks noChangeArrowheads="1"/>
          </p:cNvSpPr>
          <p:nvPr/>
        </p:nvSpPr>
        <p:spPr bwMode="auto">
          <a:xfrm>
            <a:off x="3981424" y="4581548"/>
            <a:ext cx="792163" cy="396875"/>
          </a:xfrm>
          <a:prstGeom prst="rect">
            <a:avLst/>
          </a:prstGeom>
          <a:noFill/>
          <a:ln w="12700">
            <a:noFill/>
            <a:miter lim="800000"/>
            <a:headEnd/>
            <a:tailEnd/>
          </a:ln>
        </p:spPr>
        <p:txBody>
          <a:bodyPr wrap="none">
            <a:spAutoFit/>
          </a:bodyPr>
          <a:lstStyle/>
          <a:p>
            <a:pPr algn="l"/>
            <a:r>
              <a:rPr lang="en-US" sz="2000">
                <a:latin typeface="Arial" charset="0"/>
              </a:rPr>
              <a:t>node</a:t>
            </a:r>
            <a:endParaRPr lang="en-US" b="0"/>
          </a:p>
        </p:txBody>
      </p:sp>
      <p:sp>
        <p:nvSpPr>
          <p:cNvPr id="15371" name="Oval 19"/>
          <p:cNvSpPr>
            <a:spLocks noChangeArrowheads="1"/>
          </p:cNvSpPr>
          <p:nvPr/>
        </p:nvSpPr>
        <p:spPr bwMode="auto">
          <a:xfrm>
            <a:off x="5429224" y="5419748"/>
            <a:ext cx="152400" cy="152400"/>
          </a:xfrm>
          <a:prstGeom prst="ellipse">
            <a:avLst/>
          </a:prstGeom>
          <a:solidFill>
            <a:srgbClr val="063DE8"/>
          </a:solidFill>
          <a:ln w="12700">
            <a:solidFill>
              <a:srgbClr val="063DE8"/>
            </a:solidFill>
            <a:round/>
            <a:headEnd/>
            <a:tailEnd/>
          </a:ln>
        </p:spPr>
        <p:txBody>
          <a:bodyPr wrap="none" anchor="ctr"/>
          <a:lstStyle/>
          <a:p>
            <a:endParaRPr lang="en-US" b="0">
              <a:solidFill>
                <a:srgbClr val="FC0128"/>
              </a:solidFill>
            </a:endParaRPr>
          </a:p>
        </p:txBody>
      </p:sp>
      <p:sp>
        <p:nvSpPr>
          <p:cNvPr id="15372" name="Rectangle 20"/>
          <p:cNvSpPr>
            <a:spLocks noChangeArrowheads="1"/>
          </p:cNvSpPr>
          <p:nvPr/>
        </p:nvSpPr>
        <p:spPr bwMode="auto">
          <a:xfrm>
            <a:off x="6648424" y="5038748"/>
            <a:ext cx="914400" cy="609600"/>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5373" name="Text Box 21"/>
          <p:cNvSpPr txBox="1">
            <a:spLocks noChangeArrowheads="1"/>
          </p:cNvSpPr>
          <p:nvPr/>
        </p:nvSpPr>
        <p:spPr bwMode="auto">
          <a:xfrm>
            <a:off x="6724624" y="5114948"/>
            <a:ext cx="620713" cy="396875"/>
          </a:xfrm>
          <a:prstGeom prst="rect">
            <a:avLst/>
          </a:prstGeom>
          <a:noFill/>
          <a:ln w="12700">
            <a:noFill/>
            <a:miter lim="800000"/>
            <a:headEnd/>
            <a:tailEnd/>
          </a:ln>
        </p:spPr>
        <p:txBody>
          <a:bodyPr wrap="none">
            <a:spAutoFit/>
          </a:bodyPr>
          <a:lstStyle/>
          <a:p>
            <a:pPr algn="l"/>
            <a:r>
              <a:rPr lang="en-US" sz="2000">
                <a:latin typeface="Arial" charset="0"/>
              </a:rPr>
              <a:t>Tail</a:t>
            </a:r>
            <a:endParaRPr lang="en-US" b="0"/>
          </a:p>
        </p:txBody>
      </p:sp>
      <p:cxnSp>
        <p:nvCxnSpPr>
          <p:cNvPr id="15374" name="AutoShape 22"/>
          <p:cNvCxnSpPr>
            <a:cxnSpLocks noChangeShapeType="1"/>
            <a:stCxn id="15371" idx="7"/>
          </p:cNvCxnSpPr>
          <p:nvPr/>
        </p:nvCxnSpPr>
        <p:spPr bwMode="auto">
          <a:xfrm rot="-5400000">
            <a:off x="6073750" y="4859360"/>
            <a:ext cx="68262" cy="1096963"/>
          </a:xfrm>
          <a:prstGeom prst="curvedConnector2">
            <a:avLst/>
          </a:prstGeom>
          <a:noFill/>
          <a:ln w="38100">
            <a:solidFill>
              <a:srgbClr val="063DE8"/>
            </a:solidFill>
            <a:round/>
            <a:headEnd/>
            <a:tailEnd type="triangle" w="med" len="med"/>
          </a:ln>
        </p:spPr>
      </p:cxnSp>
      <p:sp>
        <p:nvSpPr>
          <p:cNvPr id="15375" name="Text Box 23"/>
          <p:cNvSpPr txBox="1">
            <a:spLocks noChangeArrowheads="1"/>
          </p:cNvSpPr>
          <p:nvPr/>
        </p:nvSpPr>
        <p:spPr bwMode="auto">
          <a:xfrm>
            <a:off x="4667224" y="2100484"/>
            <a:ext cx="3124200" cy="1625600"/>
          </a:xfrm>
          <a:prstGeom prst="rect">
            <a:avLst/>
          </a:prstGeom>
          <a:noFill/>
          <a:ln w="9525">
            <a:solidFill>
              <a:schemeClr val="tx1"/>
            </a:solidFill>
            <a:miter lim="800000"/>
            <a:headEnd/>
            <a:tailEnd/>
          </a:ln>
        </p:spPr>
        <p:txBody>
          <a:bodyPr>
            <a:spAutoFit/>
          </a:bodyPr>
          <a:lstStyle/>
          <a:p>
            <a:pPr>
              <a:spcBef>
                <a:spcPct val="50000"/>
              </a:spcBef>
            </a:pPr>
            <a:r>
              <a:rPr lang="en-US" sz="2000" dirty="0">
                <a:solidFill>
                  <a:srgbClr val="A11D26"/>
                </a:solidFill>
                <a:latin typeface="Arial" charset="0"/>
              </a:rPr>
              <a:t>The variable (or handle) which represents the list is simply a pointer to the node at the </a:t>
            </a:r>
            <a:r>
              <a:rPr lang="en-US" sz="2000" i="1" dirty="0">
                <a:solidFill>
                  <a:srgbClr val="A11D26"/>
                </a:solidFill>
                <a:latin typeface="Arial" charset="0"/>
              </a:rPr>
              <a:t>head</a:t>
            </a:r>
            <a:r>
              <a:rPr lang="en-US" sz="2000" dirty="0">
                <a:solidFill>
                  <a:srgbClr val="A11D26"/>
                </a:solidFill>
                <a:latin typeface="Arial" charset="0"/>
              </a:rPr>
              <a:t> of the list. </a:t>
            </a:r>
          </a:p>
        </p:txBody>
      </p:sp>
      <p:sp>
        <p:nvSpPr>
          <p:cNvPr id="24" name="TextBox 23"/>
          <p:cNvSpPr txBox="1"/>
          <p:nvPr/>
        </p:nvSpPr>
        <p:spPr>
          <a:xfrm>
            <a:off x="0" y="685800"/>
            <a:ext cx="8286776"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Linked Lists (cont.)</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4294967295"/>
          </p:nvPr>
        </p:nvSpPr>
        <p:spPr>
          <a:xfrm>
            <a:off x="2000232" y="1357298"/>
            <a:ext cx="5857916" cy="1905000"/>
          </a:xfrm>
        </p:spPr>
        <p:txBody>
          <a:bodyPr>
            <a:normAutofit lnSpcReduction="10000"/>
          </a:bodyPr>
          <a:lstStyle/>
          <a:p>
            <a:pPr>
              <a:spcAft>
                <a:spcPts val="500"/>
              </a:spcAft>
              <a:buBlip>
                <a:blip r:embed="rId3"/>
              </a:buBlip>
            </a:pPr>
            <a:r>
              <a:rPr lang="en-US" sz="1900" b="1" dirty="0" smtClean="0"/>
              <a:t>Add a node</a:t>
            </a:r>
          </a:p>
          <a:p>
            <a:pPr lvl="1">
              <a:spcAft>
                <a:spcPts val="500"/>
              </a:spcAft>
            </a:pPr>
            <a:r>
              <a:rPr lang="en-US" sz="1900" dirty="0" smtClean="0"/>
              <a:t>Allocate space for node</a:t>
            </a:r>
          </a:p>
          <a:p>
            <a:pPr lvl="1">
              <a:spcAft>
                <a:spcPts val="500"/>
              </a:spcAft>
            </a:pPr>
            <a:r>
              <a:rPr lang="en-US" sz="1900" dirty="0" smtClean="0"/>
              <a:t>Set its data pointer to object</a:t>
            </a:r>
          </a:p>
          <a:p>
            <a:pPr lvl="1">
              <a:spcAft>
                <a:spcPts val="500"/>
              </a:spcAft>
            </a:pPr>
            <a:r>
              <a:rPr lang="en-US" sz="1900" dirty="0" smtClean="0"/>
              <a:t>Set Next to current Head</a:t>
            </a:r>
          </a:p>
          <a:p>
            <a:pPr lvl="1">
              <a:spcAft>
                <a:spcPts val="500"/>
              </a:spcAft>
            </a:pPr>
            <a:r>
              <a:rPr lang="en-US" sz="1900" dirty="0" smtClean="0"/>
              <a:t>Set Head to point to new node</a:t>
            </a:r>
          </a:p>
        </p:txBody>
      </p:sp>
      <p:grpSp>
        <p:nvGrpSpPr>
          <p:cNvPr id="2" name="Group 4"/>
          <p:cNvGrpSpPr>
            <a:grpSpLocks/>
          </p:cNvGrpSpPr>
          <p:nvPr/>
        </p:nvGrpSpPr>
        <p:grpSpPr bwMode="auto">
          <a:xfrm>
            <a:off x="5105400" y="4800600"/>
            <a:ext cx="1752600" cy="1676400"/>
            <a:chOff x="1056" y="3120"/>
            <a:chExt cx="1104" cy="1056"/>
          </a:xfrm>
        </p:grpSpPr>
        <p:sp>
          <p:nvSpPr>
            <p:cNvPr id="16411" name="Rectangle 5"/>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6412" name="Rectangle 6"/>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6413" name="Text Box 7"/>
            <p:cNvSpPr txBox="1">
              <a:spLocks noChangeArrowheads="1"/>
            </p:cNvSpPr>
            <p:nvPr/>
          </p:nvSpPr>
          <p:spPr bwMode="auto">
            <a:xfrm>
              <a:off x="1104" y="3120"/>
              <a:ext cx="463" cy="250"/>
            </a:xfrm>
            <a:prstGeom prst="rect">
              <a:avLst/>
            </a:prstGeom>
            <a:noFill/>
            <a:ln w="12700">
              <a:noFill/>
              <a:miter lim="800000"/>
              <a:headEnd/>
              <a:tailEnd/>
            </a:ln>
          </p:spPr>
          <p:txBody>
            <a:bodyPr wrap="none">
              <a:spAutoFit/>
            </a:bodyPr>
            <a:lstStyle/>
            <a:p>
              <a:pPr algn="l"/>
              <a:r>
                <a:rPr lang="en-US" sz="2000">
                  <a:latin typeface="Arial" charset="0"/>
                </a:rPr>
                <a:t>Data</a:t>
              </a:r>
              <a:endParaRPr lang="en-US" b="0"/>
            </a:p>
          </p:txBody>
        </p:sp>
        <p:sp>
          <p:nvSpPr>
            <p:cNvPr id="16414" name="Text Box 8"/>
            <p:cNvSpPr txBox="1">
              <a:spLocks noChangeArrowheads="1"/>
            </p:cNvSpPr>
            <p:nvPr/>
          </p:nvSpPr>
          <p:spPr bwMode="auto">
            <a:xfrm>
              <a:off x="1680" y="3120"/>
              <a:ext cx="463" cy="250"/>
            </a:xfrm>
            <a:prstGeom prst="rect">
              <a:avLst/>
            </a:prstGeom>
            <a:noFill/>
            <a:ln w="12700">
              <a:noFill/>
              <a:miter lim="800000"/>
              <a:headEnd/>
              <a:tailEnd/>
            </a:ln>
          </p:spPr>
          <p:txBody>
            <a:bodyPr wrap="none">
              <a:spAutoFit/>
            </a:bodyPr>
            <a:lstStyle/>
            <a:p>
              <a:pPr algn="l"/>
              <a:r>
                <a:rPr lang="en-US" sz="2000">
                  <a:latin typeface="Arial" charset="0"/>
                </a:rPr>
                <a:t>Next</a:t>
              </a:r>
              <a:endParaRPr lang="en-US" b="0"/>
            </a:p>
          </p:txBody>
        </p:sp>
        <p:sp>
          <p:nvSpPr>
            <p:cNvPr id="16415" name="Oval 9"/>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p:spPr>
          <p:txBody>
            <a:bodyPr wrap="none" anchor="ctr"/>
            <a:lstStyle/>
            <a:p>
              <a:endParaRPr lang="en-GB"/>
            </a:p>
          </p:txBody>
        </p:sp>
        <p:sp>
          <p:nvSpPr>
            <p:cNvPr id="16416" name="Oval 10"/>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p:spPr>
          <p:txBody>
            <a:bodyPr wrap="none" anchor="ctr"/>
            <a:lstStyle/>
            <a:p>
              <a:endParaRPr lang="en-US" b="0">
                <a:solidFill>
                  <a:srgbClr val="FC0128"/>
                </a:solidFill>
              </a:endParaRPr>
            </a:p>
          </p:txBody>
        </p:sp>
        <p:cxnSp>
          <p:nvCxnSpPr>
            <p:cNvPr id="16417" name="AutoShape 11"/>
            <p:cNvCxnSpPr>
              <a:cxnSpLocks noChangeShapeType="1"/>
              <a:stCxn id="16416" idx="4"/>
              <a:endCxn id="16415" idx="0"/>
            </p:cNvCxnSpPr>
            <p:nvPr/>
          </p:nvCxnSpPr>
          <p:spPr bwMode="auto">
            <a:xfrm rot="16200000" flipH="1">
              <a:off x="1326" y="3474"/>
              <a:ext cx="372" cy="336"/>
            </a:xfrm>
            <a:prstGeom prst="curvedConnector3">
              <a:avLst>
                <a:gd name="adj1" fmla="val 51611"/>
              </a:avLst>
            </a:prstGeom>
            <a:noFill/>
            <a:ln w="38100">
              <a:solidFill>
                <a:srgbClr val="063DE8"/>
              </a:solidFill>
              <a:round/>
              <a:headEnd/>
              <a:tailEnd type="triangle" w="med" len="med"/>
            </a:ln>
          </p:spPr>
        </p:cxnSp>
        <p:sp>
          <p:nvSpPr>
            <p:cNvPr id="16418" name="Text Box 12"/>
            <p:cNvSpPr txBox="1">
              <a:spLocks noChangeArrowheads="1"/>
            </p:cNvSpPr>
            <p:nvPr/>
          </p:nvSpPr>
          <p:spPr bwMode="auto">
            <a:xfrm>
              <a:off x="1392" y="3878"/>
              <a:ext cx="587" cy="250"/>
            </a:xfrm>
            <a:prstGeom prst="rect">
              <a:avLst/>
            </a:prstGeom>
            <a:noFill/>
            <a:ln w="12700">
              <a:noFill/>
              <a:miter lim="800000"/>
              <a:headEnd/>
              <a:tailEnd/>
            </a:ln>
          </p:spPr>
          <p:txBody>
            <a:bodyPr wrap="none">
              <a:spAutoFit/>
            </a:bodyPr>
            <a:lstStyle/>
            <a:p>
              <a:pPr algn="l"/>
              <a:r>
                <a:rPr lang="en-US" sz="2000">
                  <a:latin typeface="Arial" charset="0"/>
                </a:rPr>
                <a:t>object</a:t>
              </a:r>
              <a:endParaRPr lang="en-US" b="0"/>
            </a:p>
          </p:txBody>
        </p:sp>
      </p:grpSp>
      <p:sp>
        <p:nvSpPr>
          <p:cNvPr id="16389" name="Rectangle 13"/>
          <p:cNvSpPr>
            <a:spLocks noChangeArrowheads="1"/>
          </p:cNvSpPr>
          <p:nvPr/>
        </p:nvSpPr>
        <p:spPr bwMode="auto">
          <a:xfrm>
            <a:off x="1143000" y="3657600"/>
            <a:ext cx="914400" cy="609600"/>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6390" name="Text Box 14"/>
          <p:cNvSpPr txBox="1">
            <a:spLocks noChangeArrowheads="1"/>
          </p:cNvSpPr>
          <p:nvPr/>
        </p:nvSpPr>
        <p:spPr bwMode="auto">
          <a:xfrm>
            <a:off x="1219200" y="3717925"/>
            <a:ext cx="806450" cy="396875"/>
          </a:xfrm>
          <a:prstGeom prst="rect">
            <a:avLst/>
          </a:prstGeom>
          <a:noFill/>
          <a:ln w="12700">
            <a:noFill/>
            <a:miter lim="800000"/>
            <a:headEnd/>
            <a:tailEnd/>
          </a:ln>
        </p:spPr>
        <p:txBody>
          <a:bodyPr wrap="none">
            <a:spAutoFit/>
          </a:bodyPr>
          <a:lstStyle/>
          <a:p>
            <a:pPr algn="l"/>
            <a:r>
              <a:rPr lang="en-US" sz="2000">
                <a:latin typeface="Arial" charset="0"/>
              </a:rPr>
              <a:t>Head</a:t>
            </a:r>
            <a:endParaRPr lang="en-US" b="0"/>
          </a:p>
        </p:txBody>
      </p:sp>
      <p:sp>
        <p:nvSpPr>
          <p:cNvPr id="16391" name="Oval 15"/>
          <p:cNvSpPr>
            <a:spLocks noChangeArrowheads="1"/>
          </p:cNvSpPr>
          <p:nvPr/>
        </p:nvSpPr>
        <p:spPr bwMode="auto">
          <a:xfrm>
            <a:off x="1524000" y="4038600"/>
            <a:ext cx="152400" cy="152400"/>
          </a:xfrm>
          <a:prstGeom prst="ellipse">
            <a:avLst/>
          </a:prstGeom>
          <a:solidFill>
            <a:srgbClr val="063DE8"/>
          </a:solidFill>
          <a:ln w="12700">
            <a:solidFill>
              <a:srgbClr val="063DE8"/>
            </a:solidFill>
            <a:round/>
            <a:headEnd/>
            <a:tailEnd/>
          </a:ln>
        </p:spPr>
        <p:txBody>
          <a:bodyPr wrap="none" anchor="ctr"/>
          <a:lstStyle/>
          <a:p>
            <a:endParaRPr lang="en-US" b="0">
              <a:solidFill>
                <a:srgbClr val="FC0128"/>
              </a:solidFill>
            </a:endParaRPr>
          </a:p>
        </p:txBody>
      </p:sp>
      <p:cxnSp>
        <p:nvCxnSpPr>
          <p:cNvPr id="16392" name="AutoShape 16"/>
          <p:cNvCxnSpPr>
            <a:cxnSpLocks noChangeShapeType="1"/>
          </p:cNvCxnSpPr>
          <p:nvPr/>
        </p:nvCxnSpPr>
        <p:spPr bwMode="auto">
          <a:xfrm>
            <a:off x="1676400" y="4114800"/>
            <a:ext cx="3409950" cy="990600"/>
          </a:xfrm>
          <a:prstGeom prst="curvedConnector3">
            <a:avLst>
              <a:gd name="adj1" fmla="val 50278"/>
            </a:avLst>
          </a:prstGeom>
          <a:noFill/>
          <a:ln w="38100">
            <a:solidFill>
              <a:srgbClr val="063DE8"/>
            </a:solidFill>
            <a:round/>
            <a:headEnd/>
            <a:tailEnd type="triangle" w="med" len="med"/>
          </a:ln>
        </p:spPr>
      </p:cxnSp>
      <p:sp>
        <p:nvSpPr>
          <p:cNvPr id="16393" name="Text Box 17"/>
          <p:cNvSpPr txBox="1">
            <a:spLocks noChangeArrowheads="1"/>
          </p:cNvSpPr>
          <p:nvPr/>
        </p:nvSpPr>
        <p:spPr bwMode="auto">
          <a:xfrm>
            <a:off x="685800" y="3200400"/>
            <a:ext cx="1411288" cy="396875"/>
          </a:xfrm>
          <a:prstGeom prst="rect">
            <a:avLst/>
          </a:prstGeom>
          <a:noFill/>
          <a:ln w="12700">
            <a:noFill/>
            <a:miter lim="800000"/>
            <a:headEnd/>
            <a:tailEnd/>
          </a:ln>
        </p:spPr>
        <p:txBody>
          <a:bodyPr wrap="none">
            <a:spAutoFit/>
          </a:bodyPr>
          <a:lstStyle/>
          <a:p>
            <a:pPr algn="l"/>
            <a:r>
              <a:rPr lang="en-US" sz="2000">
                <a:latin typeface="Arial" charset="0"/>
              </a:rPr>
              <a:t>Collection</a:t>
            </a:r>
            <a:endParaRPr lang="en-US" b="0"/>
          </a:p>
        </p:txBody>
      </p:sp>
      <p:sp>
        <p:nvSpPr>
          <p:cNvPr id="16394" name="Text Box 18"/>
          <p:cNvSpPr txBox="1">
            <a:spLocks noChangeArrowheads="1"/>
          </p:cNvSpPr>
          <p:nvPr/>
        </p:nvSpPr>
        <p:spPr bwMode="auto">
          <a:xfrm>
            <a:off x="5486400" y="4343400"/>
            <a:ext cx="792163" cy="396875"/>
          </a:xfrm>
          <a:prstGeom prst="rect">
            <a:avLst/>
          </a:prstGeom>
          <a:noFill/>
          <a:ln w="12700">
            <a:noFill/>
            <a:miter lim="800000"/>
            <a:headEnd/>
            <a:tailEnd/>
          </a:ln>
        </p:spPr>
        <p:txBody>
          <a:bodyPr wrap="none">
            <a:spAutoFit/>
          </a:bodyPr>
          <a:lstStyle/>
          <a:p>
            <a:pPr algn="l"/>
            <a:r>
              <a:rPr lang="en-US" sz="2000">
                <a:latin typeface="Arial" charset="0"/>
              </a:rPr>
              <a:t>node</a:t>
            </a:r>
            <a:endParaRPr lang="en-US" b="0"/>
          </a:p>
        </p:txBody>
      </p:sp>
      <p:sp>
        <p:nvSpPr>
          <p:cNvPr id="16395" name="Oval 19"/>
          <p:cNvSpPr>
            <a:spLocks noChangeArrowheads="1"/>
          </p:cNvSpPr>
          <p:nvPr/>
        </p:nvSpPr>
        <p:spPr bwMode="auto">
          <a:xfrm>
            <a:off x="6781800" y="5334000"/>
            <a:ext cx="152400" cy="152400"/>
          </a:xfrm>
          <a:prstGeom prst="ellipse">
            <a:avLst/>
          </a:prstGeom>
          <a:solidFill>
            <a:srgbClr val="063DE8"/>
          </a:solidFill>
          <a:ln w="12700">
            <a:solidFill>
              <a:srgbClr val="063DE8"/>
            </a:solidFill>
            <a:round/>
            <a:headEnd/>
            <a:tailEnd/>
          </a:ln>
        </p:spPr>
        <p:txBody>
          <a:bodyPr wrap="none" anchor="ctr"/>
          <a:lstStyle/>
          <a:p>
            <a:endParaRPr lang="en-US" b="0">
              <a:solidFill>
                <a:srgbClr val="FC0128"/>
              </a:solidFill>
            </a:endParaRPr>
          </a:p>
        </p:txBody>
      </p:sp>
      <p:grpSp>
        <p:nvGrpSpPr>
          <p:cNvPr id="3" name="Group 20"/>
          <p:cNvGrpSpPr>
            <a:grpSpLocks/>
          </p:cNvGrpSpPr>
          <p:nvPr/>
        </p:nvGrpSpPr>
        <p:grpSpPr bwMode="auto">
          <a:xfrm>
            <a:off x="2667000" y="4800600"/>
            <a:ext cx="1752600" cy="1676400"/>
            <a:chOff x="1056" y="3120"/>
            <a:chExt cx="1104" cy="1056"/>
          </a:xfrm>
        </p:grpSpPr>
        <p:sp>
          <p:nvSpPr>
            <p:cNvPr id="16403" name="Rectangle 21"/>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6404" name="Rectangle 22"/>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p:spPr>
          <p:txBody>
            <a:bodyPr wrap="none" anchor="ctr"/>
            <a:lstStyle/>
            <a:p>
              <a:endParaRPr lang="en-GB"/>
            </a:p>
          </p:txBody>
        </p:sp>
        <p:sp>
          <p:nvSpPr>
            <p:cNvPr id="16405" name="Text Box 23"/>
            <p:cNvSpPr txBox="1">
              <a:spLocks noChangeArrowheads="1"/>
            </p:cNvSpPr>
            <p:nvPr/>
          </p:nvSpPr>
          <p:spPr bwMode="auto">
            <a:xfrm>
              <a:off x="1104" y="3120"/>
              <a:ext cx="463" cy="250"/>
            </a:xfrm>
            <a:prstGeom prst="rect">
              <a:avLst/>
            </a:prstGeom>
            <a:noFill/>
            <a:ln w="12700">
              <a:noFill/>
              <a:miter lim="800000"/>
              <a:headEnd/>
              <a:tailEnd/>
            </a:ln>
          </p:spPr>
          <p:txBody>
            <a:bodyPr wrap="none">
              <a:spAutoFit/>
            </a:bodyPr>
            <a:lstStyle/>
            <a:p>
              <a:pPr algn="l"/>
              <a:r>
                <a:rPr lang="en-US" sz="2000">
                  <a:latin typeface="Arial" charset="0"/>
                </a:rPr>
                <a:t>Data</a:t>
              </a:r>
              <a:endParaRPr lang="en-US" b="0"/>
            </a:p>
          </p:txBody>
        </p:sp>
        <p:sp>
          <p:nvSpPr>
            <p:cNvPr id="16406" name="Text Box 24"/>
            <p:cNvSpPr txBox="1">
              <a:spLocks noChangeArrowheads="1"/>
            </p:cNvSpPr>
            <p:nvPr/>
          </p:nvSpPr>
          <p:spPr bwMode="auto">
            <a:xfrm>
              <a:off x="1680" y="3120"/>
              <a:ext cx="463" cy="250"/>
            </a:xfrm>
            <a:prstGeom prst="rect">
              <a:avLst/>
            </a:prstGeom>
            <a:noFill/>
            <a:ln w="12700">
              <a:noFill/>
              <a:miter lim="800000"/>
              <a:headEnd/>
              <a:tailEnd/>
            </a:ln>
          </p:spPr>
          <p:txBody>
            <a:bodyPr wrap="none">
              <a:spAutoFit/>
            </a:bodyPr>
            <a:lstStyle/>
            <a:p>
              <a:pPr algn="l"/>
              <a:r>
                <a:rPr lang="en-US" sz="2000">
                  <a:latin typeface="Arial" charset="0"/>
                </a:rPr>
                <a:t>Next</a:t>
              </a:r>
              <a:endParaRPr lang="en-US" b="0"/>
            </a:p>
          </p:txBody>
        </p:sp>
        <p:sp>
          <p:nvSpPr>
            <p:cNvPr id="16407" name="Oval 25"/>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p:spPr>
          <p:txBody>
            <a:bodyPr wrap="none" anchor="ctr"/>
            <a:lstStyle/>
            <a:p>
              <a:endParaRPr lang="en-GB"/>
            </a:p>
          </p:txBody>
        </p:sp>
        <p:sp>
          <p:nvSpPr>
            <p:cNvPr id="16408" name="Oval 26"/>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p:spPr>
          <p:txBody>
            <a:bodyPr wrap="none" anchor="ctr"/>
            <a:lstStyle/>
            <a:p>
              <a:endParaRPr lang="en-US" b="0">
                <a:solidFill>
                  <a:srgbClr val="FC0128"/>
                </a:solidFill>
              </a:endParaRPr>
            </a:p>
          </p:txBody>
        </p:sp>
        <p:cxnSp>
          <p:nvCxnSpPr>
            <p:cNvPr id="16409" name="AutoShape 27"/>
            <p:cNvCxnSpPr>
              <a:cxnSpLocks noChangeShapeType="1"/>
              <a:stCxn id="16408" idx="4"/>
              <a:endCxn id="16407" idx="0"/>
            </p:cNvCxnSpPr>
            <p:nvPr/>
          </p:nvCxnSpPr>
          <p:spPr bwMode="auto">
            <a:xfrm rot="16200000" flipH="1">
              <a:off x="1326" y="3474"/>
              <a:ext cx="372" cy="336"/>
            </a:xfrm>
            <a:prstGeom prst="curvedConnector3">
              <a:avLst>
                <a:gd name="adj1" fmla="val 51611"/>
              </a:avLst>
            </a:prstGeom>
            <a:noFill/>
            <a:ln w="38100">
              <a:solidFill>
                <a:srgbClr val="063DE8"/>
              </a:solidFill>
              <a:round/>
              <a:headEnd/>
              <a:tailEnd type="triangle" w="med" len="med"/>
            </a:ln>
          </p:spPr>
        </p:cxnSp>
        <p:sp>
          <p:nvSpPr>
            <p:cNvPr id="16410" name="Text Box 28"/>
            <p:cNvSpPr txBox="1">
              <a:spLocks noChangeArrowheads="1"/>
            </p:cNvSpPr>
            <p:nvPr/>
          </p:nvSpPr>
          <p:spPr bwMode="auto">
            <a:xfrm>
              <a:off x="1392" y="3878"/>
              <a:ext cx="676" cy="250"/>
            </a:xfrm>
            <a:prstGeom prst="rect">
              <a:avLst/>
            </a:prstGeom>
            <a:noFill/>
            <a:ln w="12700">
              <a:noFill/>
              <a:miter lim="800000"/>
              <a:headEnd/>
              <a:tailEnd/>
            </a:ln>
          </p:spPr>
          <p:txBody>
            <a:bodyPr wrap="none">
              <a:spAutoFit/>
            </a:bodyPr>
            <a:lstStyle/>
            <a:p>
              <a:pPr algn="l"/>
              <a:r>
                <a:rPr lang="en-US" sz="2000">
                  <a:latin typeface="Arial" charset="0"/>
                </a:rPr>
                <a:t>object2</a:t>
              </a:r>
              <a:endParaRPr lang="en-US" b="0"/>
            </a:p>
          </p:txBody>
        </p:sp>
      </p:grpSp>
      <p:sp>
        <p:nvSpPr>
          <p:cNvPr id="16397" name="Text Box 29"/>
          <p:cNvSpPr txBox="1">
            <a:spLocks noChangeArrowheads="1"/>
          </p:cNvSpPr>
          <p:nvPr/>
        </p:nvSpPr>
        <p:spPr bwMode="auto">
          <a:xfrm>
            <a:off x="3048000" y="4267200"/>
            <a:ext cx="792163" cy="396875"/>
          </a:xfrm>
          <a:prstGeom prst="rect">
            <a:avLst/>
          </a:prstGeom>
          <a:noFill/>
          <a:ln w="12700">
            <a:noFill/>
            <a:miter lim="800000"/>
            <a:headEnd/>
            <a:tailEnd/>
          </a:ln>
        </p:spPr>
        <p:txBody>
          <a:bodyPr wrap="none">
            <a:spAutoFit/>
          </a:bodyPr>
          <a:lstStyle/>
          <a:p>
            <a:pPr algn="l"/>
            <a:r>
              <a:rPr lang="en-US" sz="2000">
                <a:latin typeface="Arial" charset="0"/>
              </a:rPr>
              <a:t>node</a:t>
            </a:r>
            <a:endParaRPr lang="en-US" b="0"/>
          </a:p>
        </p:txBody>
      </p:sp>
      <p:sp>
        <p:nvSpPr>
          <p:cNvPr id="16398" name="Oval 30"/>
          <p:cNvSpPr>
            <a:spLocks noChangeArrowheads="1"/>
          </p:cNvSpPr>
          <p:nvPr/>
        </p:nvSpPr>
        <p:spPr bwMode="auto">
          <a:xfrm>
            <a:off x="3962400" y="5181600"/>
            <a:ext cx="152400" cy="152400"/>
          </a:xfrm>
          <a:prstGeom prst="ellipse">
            <a:avLst/>
          </a:prstGeom>
          <a:solidFill>
            <a:srgbClr val="063DE8"/>
          </a:solidFill>
          <a:ln w="12700">
            <a:solidFill>
              <a:srgbClr val="063DE8"/>
            </a:solidFill>
            <a:round/>
            <a:headEnd/>
            <a:tailEnd/>
          </a:ln>
        </p:spPr>
        <p:txBody>
          <a:bodyPr wrap="none" anchor="ctr"/>
          <a:lstStyle/>
          <a:p>
            <a:endParaRPr lang="en-US" b="0">
              <a:solidFill>
                <a:srgbClr val="FC0128"/>
              </a:solidFill>
            </a:endParaRPr>
          </a:p>
        </p:txBody>
      </p:sp>
      <p:sp>
        <p:nvSpPr>
          <p:cNvPr id="16399" name="Line 33"/>
          <p:cNvSpPr>
            <a:spLocks noChangeShapeType="1"/>
          </p:cNvSpPr>
          <p:nvPr/>
        </p:nvSpPr>
        <p:spPr bwMode="auto">
          <a:xfrm flipH="1">
            <a:off x="2819400" y="4191000"/>
            <a:ext cx="228600" cy="152400"/>
          </a:xfrm>
          <a:prstGeom prst="line">
            <a:avLst/>
          </a:prstGeom>
          <a:noFill/>
          <a:ln w="38100">
            <a:solidFill>
              <a:srgbClr val="FC0128"/>
            </a:solidFill>
            <a:round/>
            <a:headEnd/>
            <a:tailEnd/>
          </a:ln>
        </p:spPr>
        <p:txBody>
          <a:bodyPr wrap="none" anchor="ctr"/>
          <a:lstStyle/>
          <a:p>
            <a:endParaRPr lang="en-US"/>
          </a:p>
        </p:txBody>
      </p:sp>
      <p:sp>
        <p:nvSpPr>
          <p:cNvPr id="16400" name="Line 34"/>
          <p:cNvSpPr>
            <a:spLocks noChangeShapeType="1"/>
          </p:cNvSpPr>
          <p:nvPr/>
        </p:nvSpPr>
        <p:spPr bwMode="auto">
          <a:xfrm>
            <a:off x="2819400" y="4191000"/>
            <a:ext cx="228600" cy="152400"/>
          </a:xfrm>
          <a:prstGeom prst="line">
            <a:avLst/>
          </a:prstGeom>
          <a:noFill/>
          <a:ln w="38100">
            <a:solidFill>
              <a:srgbClr val="FC0128"/>
            </a:solidFill>
            <a:round/>
            <a:headEnd/>
            <a:tailEnd/>
          </a:ln>
        </p:spPr>
        <p:txBody>
          <a:bodyPr wrap="none" anchor="ctr"/>
          <a:lstStyle/>
          <a:p>
            <a:endParaRPr lang="en-US"/>
          </a:p>
        </p:txBody>
      </p:sp>
      <p:cxnSp>
        <p:nvCxnSpPr>
          <p:cNvPr id="16401" name="AutoShape 35"/>
          <p:cNvCxnSpPr>
            <a:cxnSpLocks noChangeShapeType="1"/>
            <a:stCxn id="16391" idx="4"/>
            <a:endCxn id="16403" idx="1"/>
          </p:cNvCxnSpPr>
          <p:nvPr/>
        </p:nvCxnSpPr>
        <p:spPr bwMode="auto">
          <a:xfrm rot="16200000" flipH="1">
            <a:off x="1666875" y="4124325"/>
            <a:ext cx="914400" cy="1047750"/>
          </a:xfrm>
          <a:prstGeom prst="curvedConnector2">
            <a:avLst/>
          </a:prstGeom>
          <a:noFill/>
          <a:ln w="38100">
            <a:solidFill>
              <a:srgbClr val="063DE8"/>
            </a:solidFill>
            <a:round/>
            <a:headEnd/>
            <a:tailEnd type="triangle" w="med" len="med"/>
          </a:ln>
        </p:spPr>
      </p:cxnSp>
      <p:cxnSp>
        <p:nvCxnSpPr>
          <p:cNvPr id="16402" name="AutoShape 37"/>
          <p:cNvCxnSpPr>
            <a:cxnSpLocks noChangeShapeType="1"/>
          </p:cNvCxnSpPr>
          <p:nvPr/>
        </p:nvCxnSpPr>
        <p:spPr bwMode="auto">
          <a:xfrm>
            <a:off x="4114800" y="5257800"/>
            <a:ext cx="1047750" cy="1588"/>
          </a:xfrm>
          <a:prstGeom prst="curvedConnector3">
            <a:avLst>
              <a:gd name="adj1" fmla="val 50000"/>
            </a:avLst>
          </a:prstGeom>
          <a:noFill/>
          <a:ln w="38100">
            <a:solidFill>
              <a:srgbClr val="063DE8"/>
            </a:solidFill>
            <a:round/>
            <a:headEnd/>
            <a:tailEnd type="triangle" w="med" len="med"/>
          </a:ln>
        </p:spPr>
      </p:cxnSp>
      <p:sp>
        <p:nvSpPr>
          <p:cNvPr id="35" name="TextBox 34"/>
          <p:cNvSpPr txBox="1"/>
          <p:nvPr/>
        </p:nvSpPr>
        <p:spPr>
          <a:xfrm>
            <a:off x="0" y="685800"/>
            <a:ext cx="8286776"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Linked Lists (cont.)</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395386" y="2043098"/>
            <a:ext cx="3429000" cy="304800"/>
          </a:xfrm>
          <a:prstGeom prst="rect">
            <a:avLst/>
          </a:prstGeom>
          <a:solidFill>
            <a:srgbClr val="FFFF00"/>
          </a:solidFill>
          <a:ln w="12700">
            <a:noFill/>
            <a:miter lim="800000"/>
            <a:headEnd/>
            <a:tailEnd/>
          </a:ln>
        </p:spPr>
        <p:txBody>
          <a:bodyPr wrap="none" anchor="ctr"/>
          <a:lstStyle/>
          <a:p>
            <a:endParaRPr lang="en-GB"/>
          </a:p>
        </p:txBody>
      </p:sp>
      <p:sp>
        <p:nvSpPr>
          <p:cNvPr id="17413" name="Text Box 5"/>
          <p:cNvSpPr txBox="1">
            <a:spLocks noChangeArrowheads="1"/>
          </p:cNvSpPr>
          <p:nvPr/>
        </p:nvSpPr>
        <p:spPr bwMode="auto">
          <a:xfrm>
            <a:off x="785786" y="1357298"/>
            <a:ext cx="7651750" cy="4968875"/>
          </a:xfrm>
          <a:prstGeom prst="rect">
            <a:avLst/>
          </a:prstGeom>
          <a:noFill/>
          <a:ln w="12700">
            <a:noFill/>
            <a:miter lim="800000"/>
            <a:headEnd/>
            <a:tailEnd/>
          </a:ln>
        </p:spPr>
        <p:txBody>
          <a:bodyPr wrap="none">
            <a:spAutoFit/>
          </a:bodyPr>
          <a:lstStyle/>
          <a:p>
            <a:pPr algn="l"/>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a:t>
            </a:r>
          </a:p>
          <a:p>
            <a:pPr algn="l"/>
            <a:r>
              <a:rPr lang="en-US" sz="2000" dirty="0">
                <a:latin typeface="Courier New" pitchFamily="49" charset="0"/>
              </a:rPr>
              <a:t>    void *item;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*next;</a:t>
            </a:r>
            <a:br>
              <a:rPr lang="en-US" sz="2000" dirty="0">
                <a:latin typeface="Courier New" pitchFamily="49" charset="0"/>
              </a:rPr>
            </a:br>
            <a:r>
              <a:rPr lang="en-US" sz="2000" dirty="0">
                <a:latin typeface="Courier New" pitchFamily="49" charset="0"/>
              </a:rPr>
              <a:t>    } node;</a:t>
            </a:r>
          </a:p>
          <a:p>
            <a:pPr algn="l"/>
            <a:r>
              <a:rPr lang="en-US" sz="2000" dirty="0" err="1">
                <a:latin typeface="Courier New" pitchFamily="49" charset="0"/>
              </a:rPr>
              <a:t>typedef</a:t>
            </a: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*Node;</a:t>
            </a:r>
          </a:p>
          <a:p>
            <a:pPr algn="l"/>
            <a:r>
              <a:rPr lang="en-US" sz="2000" dirty="0" err="1">
                <a:latin typeface="Courier New" pitchFamily="49" charset="0"/>
              </a:rPr>
              <a:t>struct</a:t>
            </a:r>
            <a:r>
              <a:rPr lang="en-US" sz="2000" dirty="0">
                <a:latin typeface="Courier New" pitchFamily="49" charset="0"/>
              </a:rPr>
              <a:t> collection {</a:t>
            </a:r>
          </a:p>
          <a:p>
            <a:pPr algn="l"/>
            <a:r>
              <a:rPr lang="en-US" sz="2000" dirty="0">
                <a:latin typeface="Courier New" pitchFamily="49" charset="0"/>
              </a:rPr>
              <a:t>    Node head;</a:t>
            </a:r>
          </a:p>
          <a:p>
            <a:pPr algn="l"/>
            <a:r>
              <a:rPr lang="en-US" sz="2000" dirty="0">
                <a:latin typeface="Courier New" pitchFamily="49" charset="0"/>
              </a:rPr>
              <a:t>    ……</a:t>
            </a:r>
          </a:p>
          <a:p>
            <a:pPr algn="l"/>
            <a:r>
              <a:rPr lang="en-US" sz="2000" dirty="0">
                <a:latin typeface="Courier New" pitchFamily="49" charset="0"/>
              </a:rPr>
              <a:t>    };</a:t>
            </a:r>
          </a:p>
          <a:p>
            <a:pPr algn="l"/>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AddToCollection</a:t>
            </a:r>
            <a:r>
              <a:rPr lang="en-US" sz="2000" dirty="0">
                <a:latin typeface="Courier New" pitchFamily="49" charset="0"/>
              </a:rPr>
              <a:t>( Collection c, void *item ) {</a:t>
            </a:r>
          </a:p>
          <a:p>
            <a:pPr algn="l"/>
            <a:r>
              <a:rPr lang="en-US" sz="2000" dirty="0">
                <a:latin typeface="Courier New" pitchFamily="49" charset="0"/>
              </a:rPr>
              <a:t>    Node new = </a:t>
            </a:r>
            <a:r>
              <a:rPr lang="en-US" sz="2000" dirty="0" err="1">
                <a:latin typeface="Courier New" pitchFamily="49" charset="0"/>
              </a:rPr>
              <a:t>malloc</a:t>
            </a:r>
            <a:r>
              <a:rPr lang="en-US" sz="2000" dirty="0">
                <a:latin typeface="Courier New" pitchFamily="49" charset="0"/>
              </a:rPr>
              <a:t>( </a:t>
            </a:r>
            <a:r>
              <a:rPr lang="en-US" sz="2000" dirty="0" err="1">
                <a:latin typeface="Courier New" pitchFamily="49" charset="0"/>
              </a:rPr>
              <a:t>sizeof</a:t>
            </a: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 );</a:t>
            </a:r>
          </a:p>
          <a:p>
            <a:pPr algn="l"/>
            <a:r>
              <a:rPr lang="en-US" sz="2000" dirty="0">
                <a:latin typeface="Courier New" pitchFamily="49" charset="0"/>
              </a:rPr>
              <a:t>    new-&gt;item = item;</a:t>
            </a:r>
          </a:p>
          <a:p>
            <a:pPr algn="l"/>
            <a:r>
              <a:rPr lang="en-US" sz="2000" dirty="0">
                <a:latin typeface="Courier New" pitchFamily="49" charset="0"/>
              </a:rPr>
              <a:t>    new-&gt;next = c-&gt;head;</a:t>
            </a:r>
            <a:br>
              <a:rPr lang="en-US" sz="2000" dirty="0">
                <a:latin typeface="Courier New" pitchFamily="49" charset="0"/>
              </a:rPr>
            </a:br>
            <a:r>
              <a:rPr lang="en-US" sz="2000" dirty="0">
                <a:latin typeface="Courier New" pitchFamily="49" charset="0"/>
              </a:rPr>
              <a:t>    c-&gt;head = new;</a:t>
            </a:r>
          </a:p>
          <a:p>
            <a:pPr algn="l"/>
            <a:r>
              <a:rPr lang="en-US" sz="2000" dirty="0">
                <a:latin typeface="Courier New" pitchFamily="49" charset="0"/>
              </a:rPr>
              <a:t>    return TRUE;</a:t>
            </a:r>
          </a:p>
          <a:p>
            <a:pPr algn="l"/>
            <a:r>
              <a:rPr lang="en-US" sz="2000" dirty="0">
                <a:latin typeface="Courier New" pitchFamily="49" charset="0"/>
              </a:rPr>
              <a:t>    } </a:t>
            </a:r>
            <a:endParaRPr lang="en-US" b="0" dirty="0"/>
          </a:p>
        </p:txBody>
      </p:sp>
      <p:sp>
        <p:nvSpPr>
          <p:cNvPr id="17414" name="Text Box 6"/>
          <p:cNvSpPr txBox="1">
            <a:spLocks noChangeArrowheads="1"/>
          </p:cNvSpPr>
          <p:nvPr/>
        </p:nvSpPr>
        <p:spPr bwMode="auto">
          <a:xfrm>
            <a:off x="5052986" y="1814498"/>
            <a:ext cx="3355975" cy="701675"/>
          </a:xfrm>
          <a:prstGeom prst="rect">
            <a:avLst/>
          </a:prstGeom>
          <a:solidFill>
            <a:srgbClr val="FFFF00"/>
          </a:solidFill>
          <a:ln w="12700">
            <a:noFill/>
            <a:miter lim="800000"/>
            <a:headEnd/>
            <a:tailEnd/>
          </a:ln>
        </p:spPr>
        <p:txBody>
          <a:bodyPr wrap="none">
            <a:spAutoFit/>
          </a:bodyPr>
          <a:lstStyle/>
          <a:p>
            <a:r>
              <a:rPr lang="en-US" sz="2000" dirty="0">
                <a:latin typeface="Arial" charset="0"/>
              </a:rPr>
              <a:t>Recursive type definition -</a:t>
            </a:r>
          </a:p>
          <a:p>
            <a:r>
              <a:rPr lang="en-US" sz="2000" dirty="0">
                <a:latin typeface="Arial" charset="0"/>
              </a:rPr>
              <a:t>C allows it!</a:t>
            </a:r>
            <a:endParaRPr lang="en-US" b="0" dirty="0"/>
          </a:p>
        </p:txBody>
      </p:sp>
      <p:sp>
        <p:nvSpPr>
          <p:cNvPr id="17415" name="Line 7"/>
          <p:cNvSpPr>
            <a:spLocks noChangeShapeType="1"/>
          </p:cNvSpPr>
          <p:nvPr/>
        </p:nvSpPr>
        <p:spPr bwMode="auto">
          <a:xfrm flipH="1">
            <a:off x="4595786" y="2195498"/>
            <a:ext cx="457200" cy="0"/>
          </a:xfrm>
          <a:prstGeom prst="line">
            <a:avLst/>
          </a:prstGeom>
          <a:noFill/>
          <a:ln w="38100">
            <a:solidFill>
              <a:schemeClr val="hlink"/>
            </a:solidFill>
            <a:round/>
            <a:headEnd/>
            <a:tailEnd type="triangle" w="med" len="med"/>
          </a:ln>
        </p:spPr>
        <p:txBody>
          <a:bodyPr wrap="none" anchor="ctr"/>
          <a:lstStyle/>
          <a:p>
            <a:endParaRPr lang="en-US"/>
          </a:p>
        </p:txBody>
      </p:sp>
      <p:sp>
        <p:nvSpPr>
          <p:cNvPr id="17416" name="AutoShape 8"/>
          <p:cNvSpPr>
            <a:spLocks noChangeArrowheads="1"/>
          </p:cNvSpPr>
          <p:nvPr/>
        </p:nvSpPr>
        <p:spPr bwMode="auto">
          <a:xfrm>
            <a:off x="5518124" y="5395898"/>
            <a:ext cx="3109912" cy="796925"/>
          </a:xfrm>
          <a:prstGeom prst="roundRect">
            <a:avLst>
              <a:gd name="adj" fmla="val 16667"/>
            </a:avLst>
          </a:prstGeom>
          <a:solidFill>
            <a:srgbClr val="99CCFF"/>
          </a:solidFill>
          <a:ln w="28575">
            <a:solidFill>
              <a:srgbClr val="063DE8"/>
            </a:solidFill>
            <a:round/>
            <a:headEnd/>
            <a:tailEnd/>
          </a:ln>
        </p:spPr>
        <p:txBody>
          <a:bodyPr wrap="none">
            <a:spAutoFit/>
          </a:bodyPr>
          <a:lstStyle/>
          <a:p>
            <a:r>
              <a:rPr lang="en-US" sz="2000">
                <a:latin typeface="Arial" charset="0"/>
              </a:rPr>
              <a:t>Error checking, asserts</a:t>
            </a:r>
          </a:p>
          <a:p>
            <a:r>
              <a:rPr lang="en-US" sz="2000">
                <a:latin typeface="Arial" charset="0"/>
              </a:rPr>
              <a:t>omitted for clarity!</a:t>
            </a:r>
            <a:endParaRPr lang="en-US" b="0"/>
          </a:p>
        </p:txBody>
      </p:sp>
      <p:sp>
        <p:nvSpPr>
          <p:cNvPr id="17417" name="Line 9"/>
          <p:cNvSpPr>
            <a:spLocks noChangeShapeType="1"/>
          </p:cNvSpPr>
          <p:nvPr/>
        </p:nvSpPr>
        <p:spPr bwMode="auto">
          <a:xfrm>
            <a:off x="3909986" y="4786298"/>
            <a:ext cx="1143000" cy="0"/>
          </a:xfrm>
          <a:prstGeom prst="line">
            <a:avLst/>
          </a:prstGeom>
          <a:noFill/>
          <a:ln w="28575">
            <a:solidFill>
              <a:srgbClr val="063DE8"/>
            </a:solidFill>
            <a:round/>
            <a:headEnd type="triangle" w="med" len="med"/>
            <a:tailEnd/>
          </a:ln>
        </p:spPr>
        <p:txBody>
          <a:bodyPr wrap="none" anchor="ctr"/>
          <a:lstStyle/>
          <a:p>
            <a:endParaRPr lang="en-US"/>
          </a:p>
        </p:txBody>
      </p:sp>
      <p:sp>
        <p:nvSpPr>
          <p:cNvPr id="17418" name="Line 10"/>
          <p:cNvSpPr>
            <a:spLocks noChangeShapeType="1"/>
          </p:cNvSpPr>
          <p:nvPr/>
        </p:nvSpPr>
        <p:spPr bwMode="auto">
          <a:xfrm flipV="1">
            <a:off x="5052986" y="4786298"/>
            <a:ext cx="0" cy="762000"/>
          </a:xfrm>
          <a:prstGeom prst="line">
            <a:avLst/>
          </a:prstGeom>
          <a:noFill/>
          <a:ln w="28575">
            <a:solidFill>
              <a:srgbClr val="063DE8"/>
            </a:solidFill>
            <a:round/>
            <a:headEnd/>
            <a:tailEnd/>
          </a:ln>
        </p:spPr>
        <p:txBody>
          <a:bodyPr wrap="none" anchor="ctr"/>
          <a:lstStyle/>
          <a:p>
            <a:endParaRPr lang="en-US"/>
          </a:p>
        </p:txBody>
      </p:sp>
      <p:sp>
        <p:nvSpPr>
          <p:cNvPr id="17419" name="Line 11"/>
          <p:cNvSpPr>
            <a:spLocks noChangeShapeType="1"/>
          </p:cNvSpPr>
          <p:nvPr/>
        </p:nvSpPr>
        <p:spPr bwMode="auto">
          <a:xfrm flipH="1" flipV="1">
            <a:off x="5052986" y="5548298"/>
            <a:ext cx="457200" cy="0"/>
          </a:xfrm>
          <a:prstGeom prst="line">
            <a:avLst/>
          </a:prstGeom>
          <a:noFill/>
          <a:ln w="28575">
            <a:solidFill>
              <a:srgbClr val="063DE8"/>
            </a:solidFill>
            <a:round/>
            <a:headEnd/>
            <a:tailEnd/>
          </a:ln>
        </p:spPr>
        <p:txBody>
          <a:bodyPr wrap="none" anchor="ctr"/>
          <a:lstStyle/>
          <a:p>
            <a:endParaRPr lang="en-US"/>
          </a:p>
        </p:txBody>
      </p:sp>
      <p:sp>
        <p:nvSpPr>
          <p:cNvPr id="17420" name="Line 12"/>
          <p:cNvSpPr>
            <a:spLocks noChangeShapeType="1"/>
          </p:cNvSpPr>
          <p:nvPr/>
        </p:nvSpPr>
        <p:spPr bwMode="auto">
          <a:xfrm flipH="1" flipV="1">
            <a:off x="8405786" y="4481498"/>
            <a:ext cx="0" cy="914400"/>
          </a:xfrm>
          <a:prstGeom prst="line">
            <a:avLst/>
          </a:prstGeom>
          <a:noFill/>
          <a:ln w="28575">
            <a:solidFill>
              <a:srgbClr val="063DE8"/>
            </a:solidFill>
            <a:round/>
            <a:headEnd/>
            <a:tailEnd/>
          </a:ln>
        </p:spPr>
        <p:txBody>
          <a:bodyPr wrap="none" anchor="ctr"/>
          <a:lstStyle/>
          <a:p>
            <a:endParaRPr lang="en-US"/>
          </a:p>
        </p:txBody>
      </p:sp>
      <p:sp>
        <p:nvSpPr>
          <p:cNvPr id="17421" name="Line 13"/>
          <p:cNvSpPr>
            <a:spLocks noChangeShapeType="1"/>
          </p:cNvSpPr>
          <p:nvPr/>
        </p:nvSpPr>
        <p:spPr bwMode="auto">
          <a:xfrm>
            <a:off x="7338986" y="4481498"/>
            <a:ext cx="1066800" cy="0"/>
          </a:xfrm>
          <a:prstGeom prst="line">
            <a:avLst/>
          </a:prstGeom>
          <a:noFill/>
          <a:ln w="28575">
            <a:solidFill>
              <a:srgbClr val="063DE8"/>
            </a:solidFill>
            <a:round/>
            <a:headEnd type="triangle" w="med" len="med"/>
            <a:tailEnd/>
          </a:ln>
        </p:spPr>
        <p:txBody>
          <a:bodyPr wrap="none" anchor="ctr"/>
          <a:lstStyle/>
          <a:p>
            <a:endParaRPr lang="en-US"/>
          </a:p>
        </p:txBody>
      </p:sp>
      <p:sp>
        <p:nvSpPr>
          <p:cNvPr id="14" name="TextBox 13"/>
          <p:cNvSpPr txBox="1"/>
          <p:nvPr/>
        </p:nvSpPr>
        <p:spPr>
          <a:xfrm>
            <a:off x="0" y="685800"/>
            <a:ext cx="8286776"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Linked Lists – </a:t>
            </a:r>
            <a:r>
              <a:rPr lang="en-US" sz="3200" b="1" i="1" dirty="0" smtClean="0">
                <a:solidFill>
                  <a:srgbClr val="0070C0"/>
                </a:solidFill>
                <a:latin typeface="Arial" pitchFamily="34" charset="0"/>
                <a:cs typeface="Arial" pitchFamily="34" charset="0"/>
              </a:rPr>
              <a:t>Add</a:t>
            </a:r>
            <a:r>
              <a:rPr lang="en-US" sz="3200" b="1" i="1" dirty="0" smtClean="0">
                <a:solidFill>
                  <a:schemeClr val="tx1">
                    <a:lumMod val="85000"/>
                    <a:lumOff val="15000"/>
                  </a:schemeClr>
                </a:solidFill>
                <a:latin typeface="Arial" pitchFamily="34" charset="0"/>
                <a:cs typeface="Arial" pitchFamily="34" charset="0"/>
              </a:rPr>
              <a:t> implementation</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1115616" y="1588145"/>
            <a:ext cx="7450534" cy="4001095"/>
          </a:xfrm>
          <a:prstGeom prst="rect">
            <a:avLst/>
          </a:prstGeom>
          <a:noFill/>
          <a:ln w="12700">
            <a:noFill/>
            <a:miter lim="800000"/>
            <a:headEnd/>
            <a:tailEnd/>
          </a:ln>
        </p:spPr>
        <p:txBody>
          <a:bodyPr wrap="square">
            <a:spAutoFit/>
          </a:bodyPr>
          <a:lstStyle/>
          <a:p>
            <a:pPr algn="l"/>
            <a:r>
              <a:rPr lang="en-US" dirty="0" smtClean="0">
                <a:latin typeface="Courier New" pitchFamily="49" charset="0"/>
              </a:rPr>
              <a:t>void </a:t>
            </a:r>
            <a:r>
              <a:rPr lang="en-US" dirty="0">
                <a:latin typeface="Courier New" pitchFamily="49" charset="0"/>
              </a:rPr>
              <a:t>*</a:t>
            </a:r>
            <a:r>
              <a:rPr lang="en-US" dirty="0" err="1">
                <a:latin typeface="Courier New" pitchFamily="49" charset="0"/>
              </a:rPr>
              <a:t>FindinCollection</a:t>
            </a:r>
            <a:r>
              <a:rPr lang="en-US" dirty="0">
                <a:latin typeface="Courier New" pitchFamily="49" charset="0"/>
              </a:rPr>
              <a:t>( Collection c, void *key ) {</a:t>
            </a:r>
          </a:p>
          <a:p>
            <a:pPr algn="l"/>
            <a:r>
              <a:rPr lang="en-US" dirty="0">
                <a:latin typeface="Courier New" pitchFamily="49" charset="0"/>
              </a:rPr>
              <a:t>    Node n = c-&gt;head;</a:t>
            </a:r>
          </a:p>
          <a:p>
            <a:pPr algn="l"/>
            <a:r>
              <a:rPr lang="en-US" dirty="0">
                <a:latin typeface="Courier New" pitchFamily="49" charset="0"/>
              </a:rPr>
              <a:t>    while ( n != NULL ) {</a:t>
            </a:r>
          </a:p>
          <a:p>
            <a:pPr algn="l"/>
            <a:r>
              <a:rPr lang="en-US" dirty="0">
                <a:latin typeface="Courier New" pitchFamily="49" charset="0"/>
              </a:rPr>
              <a:t>	if ( </a:t>
            </a:r>
            <a:r>
              <a:rPr lang="en-US" dirty="0" err="1">
                <a:latin typeface="Courier New" pitchFamily="49" charset="0"/>
              </a:rPr>
              <a:t>KeyCmp</a:t>
            </a:r>
            <a:r>
              <a:rPr lang="en-US" dirty="0">
                <a:latin typeface="Courier New" pitchFamily="49" charset="0"/>
              </a:rPr>
              <a:t>( </a:t>
            </a:r>
            <a:r>
              <a:rPr lang="en-US" dirty="0" err="1">
                <a:latin typeface="Courier New" pitchFamily="49" charset="0"/>
              </a:rPr>
              <a:t>ItemKey</a:t>
            </a:r>
            <a:r>
              <a:rPr lang="en-US" dirty="0">
                <a:latin typeface="Courier New" pitchFamily="49" charset="0"/>
              </a:rPr>
              <a:t>( n-&gt;item ), key ) == 0 ) </a:t>
            </a:r>
            <a:r>
              <a:rPr lang="en-US" dirty="0" smtClean="0">
                <a:latin typeface="Courier New" pitchFamily="49" charset="0"/>
              </a:rPr>
              <a:t>	{</a:t>
            </a:r>
            <a:endParaRPr lang="en-US" dirty="0">
              <a:latin typeface="Courier New" pitchFamily="49" charset="0"/>
            </a:endParaRPr>
          </a:p>
          <a:p>
            <a:pPr algn="l"/>
            <a:r>
              <a:rPr lang="en-US" dirty="0">
                <a:latin typeface="Courier New" pitchFamily="49" charset="0"/>
              </a:rPr>
              <a:t>		return n-&gt;item;</a:t>
            </a:r>
          </a:p>
          <a:p>
            <a:pPr algn="l"/>
            <a:r>
              <a:rPr lang="en-US" dirty="0">
                <a:latin typeface="Courier New" pitchFamily="49" charset="0"/>
              </a:rPr>
              <a:t>      </a:t>
            </a:r>
            <a:r>
              <a:rPr lang="en-US" dirty="0" smtClean="0">
                <a:latin typeface="Courier New" pitchFamily="49" charset="0"/>
              </a:rPr>
              <a:t>		n </a:t>
            </a:r>
            <a:r>
              <a:rPr lang="en-US" dirty="0">
                <a:latin typeface="Courier New" pitchFamily="49" charset="0"/>
              </a:rPr>
              <a:t>= n-&gt;next;</a:t>
            </a:r>
          </a:p>
          <a:p>
            <a:pPr algn="l"/>
            <a:r>
              <a:rPr lang="en-US" dirty="0">
                <a:latin typeface="Courier New" pitchFamily="49" charset="0"/>
              </a:rPr>
              <a:t>      }</a:t>
            </a:r>
          </a:p>
          <a:p>
            <a:pPr algn="l"/>
            <a:r>
              <a:rPr lang="en-US" dirty="0">
                <a:latin typeface="Courier New" pitchFamily="49" charset="0"/>
              </a:rPr>
              <a:t>    </a:t>
            </a:r>
            <a:r>
              <a:rPr lang="en-US" dirty="0" smtClean="0">
                <a:latin typeface="Courier New" pitchFamily="49" charset="0"/>
              </a:rPr>
              <a:t>	return </a:t>
            </a:r>
            <a:r>
              <a:rPr lang="en-US" dirty="0">
                <a:latin typeface="Courier New" pitchFamily="49" charset="0"/>
              </a:rPr>
              <a:t>NULL;</a:t>
            </a:r>
          </a:p>
          <a:p>
            <a:pPr algn="l"/>
            <a:r>
              <a:rPr lang="en-US" dirty="0">
                <a:latin typeface="Courier New" pitchFamily="49" charset="0"/>
              </a:rPr>
              <a:t>    } </a:t>
            </a:r>
          </a:p>
          <a:p>
            <a:pPr algn="l"/>
            <a:endParaRPr lang="en-US" sz="2000" dirty="0">
              <a:latin typeface="Courier New" pitchFamily="49" charset="0"/>
            </a:endParaRPr>
          </a:p>
          <a:p>
            <a:pPr algn="l"/>
            <a:r>
              <a:rPr lang="en-US" dirty="0"/>
              <a:t>	</a:t>
            </a:r>
            <a:r>
              <a:rPr lang="en-US" dirty="0">
                <a:latin typeface="Arial" charset="0"/>
              </a:rPr>
              <a:t>Add time     </a:t>
            </a:r>
            <a:r>
              <a:rPr lang="en-US" dirty="0">
                <a:solidFill>
                  <a:srgbClr val="063DE8"/>
                </a:solidFill>
                <a:latin typeface="Arial" charset="0"/>
              </a:rPr>
              <a:t>Constant - independent of n</a:t>
            </a:r>
          </a:p>
          <a:p>
            <a:pPr algn="l"/>
            <a:r>
              <a:rPr lang="en-US" dirty="0">
                <a:latin typeface="Arial" charset="0"/>
              </a:rPr>
              <a:t>	Search time  </a:t>
            </a:r>
            <a:r>
              <a:rPr lang="en-US" dirty="0">
                <a:solidFill>
                  <a:srgbClr val="063DE8"/>
                </a:solidFill>
                <a:latin typeface="Arial" charset="0"/>
              </a:rPr>
              <a:t>Worst case - n</a:t>
            </a:r>
          </a:p>
          <a:p>
            <a:pPr algn="l"/>
            <a:endParaRPr lang="en-US" b="0" dirty="0">
              <a:latin typeface="Arial" charset="0"/>
            </a:endParaRPr>
          </a:p>
        </p:txBody>
      </p:sp>
      <p:sp>
        <p:nvSpPr>
          <p:cNvPr id="18437" name="Rectangle 5"/>
          <p:cNvSpPr>
            <a:spLocks noChangeArrowheads="1"/>
          </p:cNvSpPr>
          <p:nvPr/>
        </p:nvSpPr>
        <p:spPr bwMode="auto">
          <a:xfrm>
            <a:off x="762000" y="5715000"/>
            <a:ext cx="7924800" cy="609600"/>
          </a:xfrm>
          <a:prstGeom prst="rect">
            <a:avLst/>
          </a:prstGeom>
          <a:noFill/>
          <a:ln w="12700">
            <a:noFill/>
            <a:miter lim="800000"/>
            <a:headEnd/>
            <a:tailEnd/>
          </a:ln>
        </p:spPr>
        <p:txBody>
          <a:bodyPr lIns="90488" tIns="44450" rIns="90488" bIns="44450"/>
          <a:lstStyle/>
          <a:p>
            <a:pPr marL="285750" indent="-285750" algn="l">
              <a:lnSpc>
                <a:spcPts val="2700"/>
              </a:lnSpc>
              <a:spcAft>
                <a:spcPts val="1300"/>
              </a:spcAft>
              <a:buClr>
                <a:srgbClr val="1E6E04"/>
              </a:buClr>
              <a:buFontTx/>
              <a:buChar char="•"/>
            </a:pPr>
            <a:r>
              <a:rPr lang="en-US" sz="2100" i="1" dirty="0">
                <a:solidFill>
                  <a:srgbClr val="A11D26"/>
                </a:solidFill>
                <a:latin typeface="Arial" charset="0"/>
              </a:rPr>
              <a:t>A recursive implementation is also possible!</a:t>
            </a:r>
          </a:p>
        </p:txBody>
      </p:sp>
      <p:sp>
        <p:nvSpPr>
          <p:cNvPr id="6" name="TextBox 5"/>
          <p:cNvSpPr txBox="1"/>
          <p:nvPr/>
        </p:nvSpPr>
        <p:spPr>
          <a:xfrm>
            <a:off x="0" y="685800"/>
            <a:ext cx="8286776"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Linked Lists – </a:t>
            </a:r>
            <a:r>
              <a:rPr lang="en-US" sz="3200" b="1" i="1" dirty="0" smtClean="0">
                <a:solidFill>
                  <a:srgbClr val="0070C0"/>
                </a:solidFill>
                <a:latin typeface="Arial" pitchFamily="34" charset="0"/>
                <a:cs typeface="Arial" pitchFamily="34" charset="0"/>
              </a:rPr>
              <a:t>Find </a:t>
            </a:r>
            <a:r>
              <a:rPr lang="en-US" sz="3200" b="1" i="1" dirty="0" smtClean="0">
                <a:solidFill>
                  <a:schemeClr val="tx1">
                    <a:lumMod val="85000"/>
                    <a:lumOff val="15000"/>
                  </a:schemeClr>
                </a:solidFill>
                <a:latin typeface="Arial" pitchFamily="34" charset="0"/>
                <a:cs typeface="Arial" pitchFamily="34" charset="0"/>
              </a:rPr>
              <a:t>implementation</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304800" y="1700808"/>
            <a:ext cx="8566150" cy="4093428"/>
          </a:xfrm>
          <a:prstGeom prst="rect">
            <a:avLst/>
          </a:prstGeom>
          <a:noFill/>
          <a:ln w="12700">
            <a:noFill/>
            <a:miter lim="800000"/>
            <a:headEnd/>
            <a:tailEnd/>
          </a:ln>
        </p:spPr>
        <p:txBody>
          <a:bodyPr wrap="square">
            <a:spAutoFit/>
          </a:bodyPr>
          <a:lstStyle/>
          <a:p>
            <a:pPr algn="l"/>
            <a:r>
              <a:rPr lang="en-US" sz="2000" dirty="0" smtClean="0">
                <a:latin typeface="Courier New" pitchFamily="49" charset="0"/>
              </a:rPr>
              <a:t>void </a:t>
            </a:r>
            <a:r>
              <a:rPr lang="en-US" sz="2000" dirty="0">
                <a:latin typeface="Courier New" pitchFamily="49" charset="0"/>
              </a:rPr>
              <a:t>*</a:t>
            </a:r>
            <a:r>
              <a:rPr lang="en-US" sz="2000" dirty="0" err="1">
                <a:latin typeface="Courier New" pitchFamily="49" charset="0"/>
              </a:rPr>
              <a:t>DeleteFromCollection</a:t>
            </a:r>
            <a:r>
              <a:rPr lang="en-US" sz="2000" dirty="0">
                <a:latin typeface="Courier New" pitchFamily="49" charset="0"/>
              </a:rPr>
              <a:t>( Collection c, void *key ) {</a:t>
            </a:r>
          </a:p>
          <a:p>
            <a:pPr algn="l"/>
            <a:r>
              <a:rPr lang="en-US" sz="2000" dirty="0">
                <a:latin typeface="Courier New" pitchFamily="49" charset="0"/>
              </a:rPr>
              <a:t>    Node n, </a:t>
            </a:r>
            <a:r>
              <a:rPr lang="en-US" sz="2000" dirty="0" err="1">
                <a:latin typeface="Courier New" pitchFamily="49" charset="0"/>
              </a:rPr>
              <a:t>prev</a:t>
            </a:r>
            <a:r>
              <a:rPr lang="en-US" sz="2000" dirty="0">
                <a:latin typeface="Courier New" pitchFamily="49" charset="0"/>
              </a:rPr>
              <a:t>;</a:t>
            </a:r>
          </a:p>
          <a:p>
            <a:pPr algn="l"/>
            <a:r>
              <a:rPr lang="en-US" sz="2000" dirty="0">
                <a:latin typeface="Courier New" pitchFamily="49" charset="0"/>
              </a:rPr>
              <a:t>    n = </a:t>
            </a:r>
            <a:r>
              <a:rPr lang="en-US" sz="2000" dirty="0" err="1">
                <a:latin typeface="Courier New" pitchFamily="49" charset="0"/>
              </a:rPr>
              <a:t>prev</a:t>
            </a:r>
            <a:r>
              <a:rPr lang="en-US" sz="2000" dirty="0">
                <a:latin typeface="Courier New" pitchFamily="49" charset="0"/>
              </a:rPr>
              <a:t> = c-&gt;head;</a:t>
            </a:r>
          </a:p>
          <a:p>
            <a:pPr algn="l"/>
            <a:r>
              <a:rPr lang="en-US" sz="2000" dirty="0">
                <a:latin typeface="Courier New" pitchFamily="49" charset="0"/>
              </a:rPr>
              <a:t>    while ( n != NULL ) {</a:t>
            </a:r>
          </a:p>
          <a:p>
            <a:pPr algn="l"/>
            <a:r>
              <a:rPr lang="en-US" sz="2000" dirty="0">
                <a:latin typeface="Courier New" pitchFamily="49" charset="0"/>
              </a:rPr>
              <a:t>	if ( </a:t>
            </a:r>
            <a:r>
              <a:rPr lang="en-US" sz="2000" dirty="0" err="1">
                <a:latin typeface="Courier New" pitchFamily="49" charset="0"/>
              </a:rPr>
              <a:t>KeyCmp</a:t>
            </a:r>
            <a:r>
              <a:rPr lang="en-US" sz="2000" dirty="0">
                <a:latin typeface="Courier New" pitchFamily="49" charset="0"/>
              </a:rPr>
              <a:t>( </a:t>
            </a:r>
            <a:r>
              <a:rPr lang="en-US" sz="2000" dirty="0" err="1">
                <a:latin typeface="Courier New" pitchFamily="49" charset="0"/>
              </a:rPr>
              <a:t>ItemKey</a:t>
            </a:r>
            <a:r>
              <a:rPr lang="en-US" sz="2000" dirty="0">
                <a:latin typeface="Courier New" pitchFamily="49" charset="0"/>
              </a:rPr>
              <a:t>( n-&gt;item ), key ) == 0 ) {</a:t>
            </a:r>
          </a:p>
          <a:p>
            <a:pPr algn="l"/>
            <a:r>
              <a:rPr lang="en-US" sz="2000" dirty="0">
                <a:latin typeface="Courier New" pitchFamily="49" charset="0"/>
              </a:rPr>
              <a:t>		</a:t>
            </a:r>
            <a:r>
              <a:rPr lang="en-US" sz="2000" dirty="0" err="1">
                <a:latin typeface="Courier New" pitchFamily="49" charset="0"/>
              </a:rPr>
              <a:t>prev</a:t>
            </a:r>
            <a:r>
              <a:rPr lang="en-US" sz="2000" dirty="0">
                <a:latin typeface="Courier New" pitchFamily="49" charset="0"/>
              </a:rPr>
              <a:t>-&gt;next = n-&gt;next;</a:t>
            </a:r>
          </a:p>
          <a:p>
            <a:pPr algn="l"/>
            <a:r>
              <a:rPr lang="en-US" sz="2000" dirty="0">
                <a:latin typeface="Courier New" pitchFamily="49" charset="0"/>
              </a:rPr>
              <a:t>		return n;</a:t>
            </a:r>
          </a:p>
          <a:p>
            <a:pPr algn="l"/>
            <a:r>
              <a:rPr lang="en-US" sz="2000" dirty="0">
                <a:latin typeface="Courier New" pitchFamily="49" charset="0"/>
              </a:rPr>
              <a:t>            }</a:t>
            </a:r>
          </a:p>
          <a:p>
            <a:pPr algn="l"/>
            <a:r>
              <a:rPr lang="en-US" sz="2000" dirty="0">
                <a:latin typeface="Courier New" pitchFamily="49" charset="0"/>
              </a:rPr>
              <a:t>      </a:t>
            </a:r>
            <a:r>
              <a:rPr lang="en-US" sz="2000" dirty="0" err="1">
                <a:latin typeface="Courier New" pitchFamily="49" charset="0"/>
              </a:rPr>
              <a:t>prev</a:t>
            </a:r>
            <a:r>
              <a:rPr lang="en-US" sz="2000" dirty="0">
                <a:latin typeface="Courier New" pitchFamily="49" charset="0"/>
              </a:rPr>
              <a:t> = n;</a:t>
            </a:r>
            <a:br>
              <a:rPr lang="en-US" sz="2000" dirty="0">
                <a:latin typeface="Courier New" pitchFamily="49" charset="0"/>
              </a:rPr>
            </a:br>
            <a:r>
              <a:rPr lang="en-US" sz="2000" dirty="0">
                <a:latin typeface="Courier New" pitchFamily="49" charset="0"/>
              </a:rPr>
              <a:t>      n = n-&gt;next;</a:t>
            </a:r>
          </a:p>
          <a:p>
            <a:pPr algn="l"/>
            <a:r>
              <a:rPr lang="en-US" sz="2000" dirty="0">
                <a:latin typeface="Courier New" pitchFamily="49" charset="0"/>
              </a:rPr>
              <a:t>      }</a:t>
            </a:r>
          </a:p>
          <a:p>
            <a:pPr algn="l"/>
            <a:r>
              <a:rPr lang="en-US" sz="2000" dirty="0">
                <a:latin typeface="Courier New" pitchFamily="49" charset="0"/>
              </a:rPr>
              <a:t>    return NULL;</a:t>
            </a:r>
          </a:p>
          <a:p>
            <a:pPr algn="l"/>
            <a:r>
              <a:rPr lang="en-US" sz="2000" dirty="0">
                <a:latin typeface="Courier New" pitchFamily="49" charset="0"/>
              </a:rPr>
              <a:t>    } </a:t>
            </a:r>
            <a:endParaRPr lang="en-US" b="0" dirty="0"/>
          </a:p>
        </p:txBody>
      </p:sp>
      <p:grpSp>
        <p:nvGrpSpPr>
          <p:cNvPr id="2" name="Group 5"/>
          <p:cNvGrpSpPr>
            <a:grpSpLocks/>
          </p:cNvGrpSpPr>
          <p:nvPr/>
        </p:nvGrpSpPr>
        <p:grpSpPr bwMode="auto">
          <a:xfrm>
            <a:off x="4876800" y="5334000"/>
            <a:ext cx="914400" cy="381000"/>
            <a:chOff x="2688" y="3792"/>
            <a:chExt cx="576" cy="240"/>
          </a:xfrm>
        </p:grpSpPr>
        <p:sp>
          <p:nvSpPr>
            <p:cNvPr id="19480" name="Rectangle 6"/>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sp>
          <p:nvSpPr>
            <p:cNvPr id="19481" name="Rectangle 7"/>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19482" name="Oval 8"/>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3" name="Group 9"/>
          <p:cNvGrpSpPr>
            <a:grpSpLocks/>
          </p:cNvGrpSpPr>
          <p:nvPr/>
        </p:nvGrpSpPr>
        <p:grpSpPr bwMode="auto">
          <a:xfrm>
            <a:off x="6019800" y="5334000"/>
            <a:ext cx="914400" cy="381000"/>
            <a:chOff x="2688" y="3792"/>
            <a:chExt cx="576" cy="240"/>
          </a:xfrm>
        </p:grpSpPr>
        <p:sp>
          <p:nvSpPr>
            <p:cNvPr id="19477" name="Rectangle 10"/>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sp>
          <p:nvSpPr>
            <p:cNvPr id="19478" name="Rectangle 11"/>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19479" name="Oval 12"/>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4" name="Group 13"/>
          <p:cNvGrpSpPr>
            <a:grpSpLocks/>
          </p:cNvGrpSpPr>
          <p:nvPr/>
        </p:nvGrpSpPr>
        <p:grpSpPr bwMode="auto">
          <a:xfrm>
            <a:off x="7162800" y="5334000"/>
            <a:ext cx="914400" cy="381000"/>
            <a:chOff x="2688" y="3792"/>
            <a:chExt cx="576" cy="240"/>
          </a:xfrm>
        </p:grpSpPr>
        <p:sp>
          <p:nvSpPr>
            <p:cNvPr id="19474" name="Rectangle 14"/>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sp>
          <p:nvSpPr>
            <p:cNvPr id="19475" name="Rectangle 15"/>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19476" name="Oval 16"/>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5" name="Group 17"/>
          <p:cNvGrpSpPr>
            <a:grpSpLocks/>
          </p:cNvGrpSpPr>
          <p:nvPr/>
        </p:nvGrpSpPr>
        <p:grpSpPr bwMode="auto">
          <a:xfrm>
            <a:off x="3733800" y="5334000"/>
            <a:ext cx="381000" cy="381000"/>
            <a:chOff x="2592" y="3360"/>
            <a:chExt cx="240" cy="240"/>
          </a:xfrm>
        </p:grpSpPr>
        <p:sp>
          <p:nvSpPr>
            <p:cNvPr id="19472" name="Rectangle 18"/>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19473" name="Oval 19"/>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sp>
        <p:nvSpPr>
          <p:cNvPr id="19465" name="Text Box 20"/>
          <p:cNvSpPr txBox="1">
            <a:spLocks noChangeArrowheads="1"/>
          </p:cNvSpPr>
          <p:nvPr/>
        </p:nvSpPr>
        <p:spPr bwMode="auto">
          <a:xfrm>
            <a:off x="3505200" y="4953000"/>
            <a:ext cx="777875" cy="396875"/>
          </a:xfrm>
          <a:prstGeom prst="rect">
            <a:avLst/>
          </a:prstGeom>
          <a:noFill/>
          <a:ln w="12700">
            <a:noFill/>
            <a:miter lim="800000"/>
            <a:headEnd/>
            <a:tailEnd/>
          </a:ln>
        </p:spPr>
        <p:txBody>
          <a:bodyPr wrap="none">
            <a:spAutoFit/>
          </a:bodyPr>
          <a:lstStyle/>
          <a:p>
            <a:pPr algn="l"/>
            <a:r>
              <a:rPr lang="en-US" sz="2000">
                <a:latin typeface="Arial" charset="0"/>
              </a:rPr>
              <a:t>head</a:t>
            </a:r>
            <a:endParaRPr lang="en-US" b="0"/>
          </a:p>
        </p:txBody>
      </p:sp>
      <p:sp>
        <p:nvSpPr>
          <p:cNvPr id="19466" name="Line 21"/>
          <p:cNvSpPr>
            <a:spLocks noChangeShapeType="1"/>
          </p:cNvSpPr>
          <p:nvPr/>
        </p:nvSpPr>
        <p:spPr bwMode="auto">
          <a:xfrm>
            <a:off x="3886200" y="5524500"/>
            <a:ext cx="990600" cy="0"/>
          </a:xfrm>
          <a:prstGeom prst="line">
            <a:avLst/>
          </a:prstGeom>
          <a:noFill/>
          <a:ln w="38100">
            <a:solidFill>
              <a:srgbClr val="063DE8"/>
            </a:solidFill>
            <a:round/>
            <a:headEnd/>
            <a:tailEnd type="triangle" w="med" len="med"/>
          </a:ln>
        </p:spPr>
        <p:txBody>
          <a:bodyPr wrap="none" anchor="ctr"/>
          <a:lstStyle/>
          <a:p>
            <a:endParaRPr lang="en-US"/>
          </a:p>
        </p:txBody>
      </p:sp>
      <p:sp>
        <p:nvSpPr>
          <p:cNvPr id="19467" name="Line 22"/>
          <p:cNvSpPr>
            <a:spLocks noChangeShapeType="1"/>
          </p:cNvSpPr>
          <p:nvPr/>
        </p:nvSpPr>
        <p:spPr bwMode="auto">
          <a:xfrm>
            <a:off x="5562600" y="5524500"/>
            <a:ext cx="457200" cy="0"/>
          </a:xfrm>
          <a:prstGeom prst="line">
            <a:avLst/>
          </a:prstGeom>
          <a:noFill/>
          <a:ln w="38100">
            <a:solidFill>
              <a:srgbClr val="063DE8"/>
            </a:solidFill>
            <a:round/>
            <a:headEnd/>
            <a:tailEnd type="triangle" w="med" len="med"/>
          </a:ln>
        </p:spPr>
        <p:txBody>
          <a:bodyPr wrap="none" anchor="ctr"/>
          <a:lstStyle/>
          <a:p>
            <a:endParaRPr lang="en-US"/>
          </a:p>
        </p:txBody>
      </p:sp>
      <p:sp>
        <p:nvSpPr>
          <p:cNvPr id="19468" name="Line 23"/>
          <p:cNvSpPr>
            <a:spLocks noChangeShapeType="1"/>
          </p:cNvSpPr>
          <p:nvPr/>
        </p:nvSpPr>
        <p:spPr bwMode="auto">
          <a:xfrm>
            <a:off x="6705600" y="5524500"/>
            <a:ext cx="457200" cy="0"/>
          </a:xfrm>
          <a:prstGeom prst="line">
            <a:avLst/>
          </a:prstGeom>
          <a:noFill/>
          <a:ln w="38100">
            <a:solidFill>
              <a:srgbClr val="063DE8"/>
            </a:solidFill>
            <a:round/>
            <a:headEnd/>
            <a:tailEnd type="triangle" w="med" len="med"/>
          </a:ln>
        </p:spPr>
        <p:txBody>
          <a:bodyPr wrap="none" anchor="ctr"/>
          <a:lstStyle/>
          <a:p>
            <a:endParaRPr lang="en-US"/>
          </a:p>
        </p:txBody>
      </p:sp>
      <p:sp>
        <p:nvSpPr>
          <p:cNvPr id="19469" name="Line 24"/>
          <p:cNvSpPr>
            <a:spLocks noChangeShapeType="1"/>
          </p:cNvSpPr>
          <p:nvPr/>
        </p:nvSpPr>
        <p:spPr bwMode="auto">
          <a:xfrm flipH="1">
            <a:off x="6248400" y="5181600"/>
            <a:ext cx="533400" cy="685800"/>
          </a:xfrm>
          <a:prstGeom prst="line">
            <a:avLst/>
          </a:prstGeom>
          <a:noFill/>
          <a:ln w="28575">
            <a:solidFill>
              <a:srgbClr val="FC0128"/>
            </a:solidFill>
            <a:round/>
            <a:headEnd/>
            <a:tailEnd/>
          </a:ln>
        </p:spPr>
        <p:txBody>
          <a:bodyPr wrap="none" anchor="ctr"/>
          <a:lstStyle/>
          <a:p>
            <a:endParaRPr lang="en-US"/>
          </a:p>
        </p:txBody>
      </p:sp>
      <p:sp>
        <p:nvSpPr>
          <p:cNvPr id="19470" name="Line 25"/>
          <p:cNvSpPr>
            <a:spLocks noChangeShapeType="1"/>
          </p:cNvSpPr>
          <p:nvPr/>
        </p:nvSpPr>
        <p:spPr bwMode="auto">
          <a:xfrm>
            <a:off x="6248400" y="5181600"/>
            <a:ext cx="533400" cy="685800"/>
          </a:xfrm>
          <a:prstGeom prst="line">
            <a:avLst/>
          </a:prstGeom>
          <a:noFill/>
          <a:ln w="28575">
            <a:solidFill>
              <a:srgbClr val="FC0128"/>
            </a:solidFill>
            <a:round/>
            <a:headEnd/>
            <a:tailEnd/>
          </a:ln>
        </p:spPr>
        <p:txBody>
          <a:bodyPr wrap="none" anchor="ctr"/>
          <a:lstStyle/>
          <a:p>
            <a:endParaRPr lang="en-US"/>
          </a:p>
        </p:txBody>
      </p:sp>
      <p:sp>
        <p:nvSpPr>
          <p:cNvPr id="19471" name="Freeform 26"/>
          <p:cNvSpPr>
            <a:spLocks/>
          </p:cNvSpPr>
          <p:nvPr/>
        </p:nvSpPr>
        <p:spPr bwMode="auto">
          <a:xfrm>
            <a:off x="5638800" y="4686300"/>
            <a:ext cx="1752600" cy="876300"/>
          </a:xfrm>
          <a:custGeom>
            <a:avLst/>
            <a:gdLst>
              <a:gd name="T0" fmla="*/ 0 w 1104"/>
              <a:gd name="T1" fmla="*/ 552 h 552"/>
              <a:gd name="T2" fmla="*/ 336 w 1104"/>
              <a:gd name="T3" fmla="*/ 72 h 552"/>
              <a:gd name="T4" fmla="*/ 960 w 1104"/>
              <a:gd name="T5" fmla="*/ 120 h 552"/>
              <a:gd name="T6" fmla="*/ 1104 w 1104"/>
              <a:gd name="T7" fmla="*/ 408 h 552"/>
              <a:gd name="T8" fmla="*/ 0 60000 65536"/>
              <a:gd name="T9" fmla="*/ 0 60000 65536"/>
              <a:gd name="T10" fmla="*/ 0 60000 65536"/>
              <a:gd name="T11" fmla="*/ 0 60000 65536"/>
              <a:gd name="T12" fmla="*/ 0 w 1104"/>
              <a:gd name="T13" fmla="*/ 0 h 552"/>
              <a:gd name="T14" fmla="*/ 1104 w 1104"/>
              <a:gd name="T15" fmla="*/ 552 h 552"/>
            </a:gdLst>
            <a:ahLst/>
            <a:cxnLst>
              <a:cxn ang="T8">
                <a:pos x="T0" y="T1"/>
              </a:cxn>
              <a:cxn ang="T9">
                <a:pos x="T2" y="T3"/>
              </a:cxn>
              <a:cxn ang="T10">
                <a:pos x="T4" y="T5"/>
              </a:cxn>
              <a:cxn ang="T11">
                <a:pos x="T6" y="T7"/>
              </a:cxn>
            </a:cxnLst>
            <a:rect l="T12" t="T13" r="T14" b="T15"/>
            <a:pathLst>
              <a:path w="1104" h="552">
                <a:moveTo>
                  <a:pt x="0" y="552"/>
                </a:moveTo>
                <a:cubicBezTo>
                  <a:pt x="88" y="348"/>
                  <a:pt x="176" y="144"/>
                  <a:pt x="336" y="72"/>
                </a:cubicBezTo>
                <a:cubicBezTo>
                  <a:pt x="496" y="0"/>
                  <a:pt x="832" y="64"/>
                  <a:pt x="960" y="120"/>
                </a:cubicBezTo>
                <a:cubicBezTo>
                  <a:pt x="1088" y="176"/>
                  <a:pt x="1096" y="292"/>
                  <a:pt x="1104" y="408"/>
                </a:cubicBezTo>
              </a:path>
            </a:pathLst>
          </a:custGeom>
          <a:noFill/>
          <a:ln w="28575" cap="flat" cmpd="sng">
            <a:solidFill>
              <a:srgbClr val="063DE8"/>
            </a:solidFill>
            <a:prstDash val="solid"/>
            <a:round/>
            <a:headEnd type="none" w="med" len="med"/>
            <a:tailEnd type="triangle" w="med" len="med"/>
          </a:ln>
        </p:spPr>
        <p:txBody>
          <a:bodyPr wrap="none" anchor="ctr"/>
          <a:lstStyle/>
          <a:p>
            <a:endParaRPr lang="en-US"/>
          </a:p>
        </p:txBody>
      </p:sp>
      <p:sp>
        <p:nvSpPr>
          <p:cNvPr id="28" name="TextBox 27"/>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Linked Lists – </a:t>
            </a:r>
            <a:r>
              <a:rPr lang="en-US" sz="3200" b="1" i="1" dirty="0" smtClean="0">
                <a:solidFill>
                  <a:srgbClr val="0070C0"/>
                </a:solidFill>
                <a:latin typeface="Arial" pitchFamily="34" charset="0"/>
                <a:cs typeface="Arial" pitchFamily="34" charset="0"/>
              </a:rPr>
              <a:t>Delete </a:t>
            </a:r>
            <a:r>
              <a:rPr lang="en-US" sz="3200" b="1" i="1" dirty="0" smtClean="0">
                <a:solidFill>
                  <a:schemeClr val="tx1">
                    <a:lumMod val="85000"/>
                    <a:lumOff val="15000"/>
                  </a:schemeClr>
                </a:solidFill>
                <a:latin typeface="Arial" pitchFamily="34" charset="0"/>
                <a:cs typeface="Arial" pitchFamily="34" charset="0"/>
              </a:rPr>
              <a:t>implementation</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4294967295"/>
          </p:nvPr>
        </p:nvSpPr>
        <p:spPr>
          <a:xfrm>
            <a:off x="0" y="1212873"/>
            <a:ext cx="4103688" cy="2862263"/>
          </a:xfrm>
        </p:spPr>
        <p:txBody>
          <a:bodyPr>
            <a:normAutofit fontScale="85000" lnSpcReduction="10000"/>
          </a:bodyPr>
          <a:lstStyle/>
          <a:p>
            <a:pPr>
              <a:buBlip>
                <a:blip r:embed="rId3"/>
              </a:buBlip>
            </a:pPr>
            <a:r>
              <a:rPr lang="en-US" dirty="0" smtClean="0"/>
              <a:t>Simplest implementation</a:t>
            </a:r>
          </a:p>
          <a:p>
            <a:pPr lvl="1"/>
            <a:r>
              <a:rPr lang="en-US" dirty="0" smtClean="0"/>
              <a:t>Add to head</a:t>
            </a:r>
          </a:p>
          <a:p>
            <a:pPr lvl="1"/>
            <a:r>
              <a:rPr lang="en-US" dirty="0" smtClean="0">
                <a:solidFill>
                  <a:srgbClr val="A11D26"/>
                </a:solidFill>
              </a:rPr>
              <a:t>Last-In-First-Out </a:t>
            </a:r>
            <a:r>
              <a:rPr lang="en-US" dirty="0" smtClean="0"/>
              <a:t>(LIFO) semantics</a:t>
            </a:r>
          </a:p>
          <a:p>
            <a:pPr>
              <a:buBlip>
                <a:blip r:embed="rId3"/>
              </a:buBlip>
            </a:pPr>
            <a:r>
              <a:rPr lang="en-US" dirty="0" smtClean="0"/>
              <a:t>Modifications</a:t>
            </a:r>
          </a:p>
          <a:p>
            <a:pPr lvl="1"/>
            <a:r>
              <a:rPr lang="en-US" dirty="0" smtClean="0">
                <a:solidFill>
                  <a:srgbClr val="A11D26"/>
                </a:solidFill>
              </a:rPr>
              <a:t>First-In-First-Out </a:t>
            </a:r>
            <a:r>
              <a:rPr lang="en-US" dirty="0" smtClean="0"/>
              <a:t>(FIFO)</a:t>
            </a:r>
          </a:p>
          <a:p>
            <a:pPr lvl="1"/>
            <a:r>
              <a:rPr lang="en-US" dirty="0" smtClean="0">
                <a:solidFill>
                  <a:srgbClr val="A11D26"/>
                </a:solidFill>
              </a:rPr>
              <a:t>Keep a tail pointer</a:t>
            </a:r>
          </a:p>
        </p:txBody>
      </p:sp>
      <p:sp>
        <p:nvSpPr>
          <p:cNvPr id="20484" name="Text Box 4"/>
          <p:cNvSpPr txBox="1">
            <a:spLocks noChangeArrowheads="1"/>
          </p:cNvSpPr>
          <p:nvPr/>
        </p:nvSpPr>
        <p:spPr bwMode="auto">
          <a:xfrm>
            <a:off x="1066800" y="4184673"/>
            <a:ext cx="4451350" cy="2530475"/>
          </a:xfrm>
          <a:prstGeom prst="rect">
            <a:avLst/>
          </a:prstGeom>
          <a:noFill/>
          <a:ln w="12700">
            <a:noFill/>
            <a:miter lim="800000"/>
            <a:headEnd/>
            <a:tailEnd/>
          </a:ln>
        </p:spPr>
        <p:txBody>
          <a:bodyPr wrap="none">
            <a:spAutoFit/>
          </a:bodyPr>
          <a:lstStyle/>
          <a:p>
            <a:pPr algn="l"/>
            <a:r>
              <a:rPr lang="en-US" sz="2000">
                <a:latin typeface="Courier New" pitchFamily="49" charset="0"/>
              </a:rPr>
              <a:t>struct t_node {</a:t>
            </a:r>
          </a:p>
          <a:p>
            <a:pPr algn="l"/>
            <a:r>
              <a:rPr lang="en-US" sz="2000">
                <a:latin typeface="Courier New" pitchFamily="49" charset="0"/>
              </a:rPr>
              <a:t>    void *item;</a:t>
            </a:r>
            <a:br>
              <a:rPr lang="en-US" sz="2000">
                <a:latin typeface="Courier New" pitchFamily="49" charset="0"/>
              </a:rPr>
            </a:br>
            <a:r>
              <a:rPr lang="en-US" sz="2000">
                <a:latin typeface="Courier New" pitchFamily="49" charset="0"/>
              </a:rPr>
              <a:t>    struct t_node *next;</a:t>
            </a:r>
            <a:br>
              <a:rPr lang="en-US" sz="2000">
                <a:latin typeface="Courier New" pitchFamily="49" charset="0"/>
              </a:rPr>
            </a:br>
            <a:r>
              <a:rPr lang="en-US" sz="2000">
                <a:latin typeface="Courier New" pitchFamily="49" charset="0"/>
              </a:rPr>
              <a:t>    } node;</a:t>
            </a:r>
          </a:p>
          <a:p>
            <a:pPr algn="l"/>
            <a:r>
              <a:rPr lang="en-US" sz="2000">
                <a:latin typeface="Courier New" pitchFamily="49" charset="0"/>
              </a:rPr>
              <a:t>typedef struct t_node *Node;</a:t>
            </a:r>
          </a:p>
          <a:p>
            <a:pPr algn="l"/>
            <a:r>
              <a:rPr lang="en-US" sz="2000">
                <a:latin typeface="Courier New" pitchFamily="49" charset="0"/>
              </a:rPr>
              <a:t>struct collection {</a:t>
            </a:r>
          </a:p>
          <a:p>
            <a:pPr algn="l"/>
            <a:r>
              <a:rPr lang="en-US" sz="2000">
                <a:latin typeface="Courier New" pitchFamily="49" charset="0"/>
              </a:rPr>
              <a:t>    Node head, tail;</a:t>
            </a:r>
          </a:p>
          <a:p>
            <a:pPr algn="l"/>
            <a:r>
              <a:rPr lang="en-US" sz="2000">
                <a:latin typeface="Courier New" pitchFamily="49" charset="0"/>
              </a:rPr>
              <a:t>    };</a:t>
            </a:r>
          </a:p>
        </p:txBody>
      </p:sp>
      <p:grpSp>
        <p:nvGrpSpPr>
          <p:cNvPr id="2" name="Group 6"/>
          <p:cNvGrpSpPr>
            <a:grpSpLocks/>
          </p:cNvGrpSpPr>
          <p:nvPr/>
        </p:nvGrpSpPr>
        <p:grpSpPr bwMode="auto">
          <a:xfrm>
            <a:off x="5791200" y="3956073"/>
            <a:ext cx="914400" cy="381000"/>
            <a:chOff x="2688" y="3792"/>
            <a:chExt cx="576" cy="240"/>
          </a:xfrm>
        </p:grpSpPr>
        <p:sp>
          <p:nvSpPr>
            <p:cNvPr id="20508" name="Rectangle 7"/>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sp>
          <p:nvSpPr>
            <p:cNvPr id="20509" name="Rectangle 8"/>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0510" name="Oval 9"/>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3" name="Group 10"/>
          <p:cNvGrpSpPr>
            <a:grpSpLocks/>
          </p:cNvGrpSpPr>
          <p:nvPr/>
        </p:nvGrpSpPr>
        <p:grpSpPr bwMode="auto">
          <a:xfrm>
            <a:off x="6934200" y="3956073"/>
            <a:ext cx="914400" cy="381000"/>
            <a:chOff x="2688" y="3792"/>
            <a:chExt cx="576" cy="240"/>
          </a:xfrm>
        </p:grpSpPr>
        <p:sp>
          <p:nvSpPr>
            <p:cNvPr id="20505" name="Rectangle 11"/>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sp>
          <p:nvSpPr>
            <p:cNvPr id="20506" name="Rectangle 12"/>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0507" name="Oval 13"/>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4" name="Group 14"/>
          <p:cNvGrpSpPr>
            <a:grpSpLocks/>
          </p:cNvGrpSpPr>
          <p:nvPr/>
        </p:nvGrpSpPr>
        <p:grpSpPr bwMode="auto">
          <a:xfrm>
            <a:off x="8077200" y="3956073"/>
            <a:ext cx="914400" cy="381000"/>
            <a:chOff x="2688" y="3792"/>
            <a:chExt cx="576" cy="240"/>
          </a:xfrm>
        </p:grpSpPr>
        <p:sp>
          <p:nvSpPr>
            <p:cNvPr id="20502" name="Rectangle 15"/>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sp>
          <p:nvSpPr>
            <p:cNvPr id="20503" name="Rectangle 16"/>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0504" name="Oval 17"/>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5" name="Group 18"/>
          <p:cNvGrpSpPr>
            <a:grpSpLocks/>
          </p:cNvGrpSpPr>
          <p:nvPr/>
        </p:nvGrpSpPr>
        <p:grpSpPr bwMode="auto">
          <a:xfrm>
            <a:off x="5013325" y="3956073"/>
            <a:ext cx="381000" cy="381000"/>
            <a:chOff x="2592" y="3360"/>
            <a:chExt cx="240" cy="240"/>
          </a:xfrm>
        </p:grpSpPr>
        <p:sp>
          <p:nvSpPr>
            <p:cNvPr id="20500" name="Rectangle 19"/>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0501" name="Oval 20"/>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sp>
        <p:nvSpPr>
          <p:cNvPr id="20489" name="Text Box 21"/>
          <p:cNvSpPr txBox="1">
            <a:spLocks noChangeArrowheads="1"/>
          </p:cNvSpPr>
          <p:nvPr/>
        </p:nvSpPr>
        <p:spPr bwMode="auto">
          <a:xfrm>
            <a:off x="4784725" y="3575073"/>
            <a:ext cx="777875" cy="396875"/>
          </a:xfrm>
          <a:prstGeom prst="rect">
            <a:avLst/>
          </a:prstGeom>
          <a:noFill/>
          <a:ln w="12700">
            <a:noFill/>
            <a:miter lim="800000"/>
            <a:headEnd/>
            <a:tailEnd/>
          </a:ln>
        </p:spPr>
        <p:txBody>
          <a:bodyPr wrap="none">
            <a:spAutoFit/>
          </a:bodyPr>
          <a:lstStyle/>
          <a:p>
            <a:pPr algn="l"/>
            <a:r>
              <a:rPr lang="en-US" sz="2000">
                <a:latin typeface="Arial" charset="0"/>
              </a:rPr>
              <a:t>head</a:t>
            </a:r>
            <a:endParaRPr lang="en-US" b="0"/>
          </a:p>
        </p:txBody>
      </p:sp>
      <p:sp>
        <p:nvSpPr>
          <p:cNvPr id="20490" name="Line 22"/>
          <p:cNvSpPr>
            <a:spLocks noChangeShapeType="1"/>
          </p:cNvSpPr>
          <p:nvPr/>
        </p:nvSpPr>
        <p:spPr bwMode="auto">
          <a:xfrm>
            <a:off x="5257800" y="4146573"/>
            <a:ext cx="533400" cy="0"/>
          </a:xfrm>
          <a:prstGeom prst="line">
            <a:avLst/>
          </a:prstGeom>
          <a:noFill/>
          <a:ln w="38100">
            <a:solidFill>
              <a:srgbClr val="063DE8"/>
            </a:solidFill>
            <a:round/>
            <a:headEnd/>
            <a:tailEnd type="triangle" w="med" len="med"/>
          </a:ln>
        </p:spPr>
        <p:txBody>
          <a:bodyPr wrap="none" anchor="ctr"/>
          <a:lstStyle/>
          <a:p>
            <a:endParaRPr lang="en-US"/>
          </a:p>
        </p:txBody>
      </p:sp>
      <p:sp>
        <p:nvSpPr>
          <p:cNvPr id="20491" name="Line 23"/>
          <p:cNvSpPr>
            <a:spLocks noChangeShapeType="1"/>
          </p:cNvSpPr>
          <p:nvPr/>
        </p:nvSpPr>
        <p:spPr bwMode="auto">
          <a:xfrm>
            <a:off x="6477000" y="4146573"/>
            <a:ext cx="457200" cy="0"/>
          </a:xfrm>
          <a:prstGeom prst="line">
            <a:avLst/>
          </a:prstGeom>
          <a:noFill/>
          <a:ln w="38100">
            <a:solidFill>
              <a:srgbClr val="063DE8"/>
            </a:solidFill>
            <a:round/>
            <a:headEnd/>
            <a:tailEnd type="triangle" w="med" len="med"/>
          </a:ln>
        </p:spPr>
        <p:txBody>
          <a:bodyPr wrap="none" anchor="ctr"/>
          <a:lstStyle/>
          <a:p>
            <a:endParaRPr lang="en-US"/>
          </a:p>
        </p:txBody>
      </p:sp>
      <p:sp>
        <p:nvSpPr>
          <p:cNvPr id="20492" name="Line 24"/>
          <p:cNvSpPr>
            <a:spLocks noChangeShapeType="1"/>
          </p:cNvSpPr>
          <p:nvPr/>
        </p:nvSpPr>
        <p:spPr bwMode="auto">
          <a:xfrm>
            <a:off x="7620000" y="4146573"/>
            <a:ext cx="457200" cy="0"/>
          </a:xfrm>
          <a:prstGeom prst="line">
            <a:avLst/>
          </a:prstGeom>
          <a:noFill/>
          <a:ln w="38100">
            <a:solidFill>
              <a:srgbClr val="063DE8"/>
            </a:solidFill>
            <a:round/>
            <a:headEnd/>
            <a:tailEnd type="triangle" w="med" len="med"/>
          </a:ln>
        </p:spPr>
        <p:txBody>
          <a:bodyPr wrap="none" anchor="ctr"/>
          <a:lstStyle/>
          <a:p>
            <a:endParaRPr lang="en-US"/>
          </a:p>
        </p:txBody>
      </p:sp>
      <p:grpSp>
        <p:nvGrpSpPr>
          <p:cNvPr id="6" name="Group 25"/>
          <p:cNvGrpSpPr>
            <a:grpSpLocks/>
          </p:cNvGrpSpPr>
          <p:nvPr/>
        </p:nvGrpSpPr>
        <p:grpSpPr bwMode="auto">
          <a:xfrm>
            <a:off x="5029200" y="4641873"/>
            <a:ext cx="381000" cy="381000"/>
            <a:chOff x="2592" y="3360"/>
            <a:chExt cx="240" cy="240"/>
          </a:xfrm>
        </p:grpSpPr>
        <p:sp>
          <p:nvSpPr>
            <p:cNvPr id="20498" name="Rectangle 26"/>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0499" name="Oval 27"/>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sp>
        <p:nvSpPr>
          <p:cNvPr id="20494" name="Text Box 28"/>
          <p:cNvSpPr txBox="1">
            <a:spLocks noChangeArrowheads="1"/>
          </p:cNvSpPr>
          <p:nvPr/>
        </p:nvSpPr>
        <p:spPr bwMode="auto">
          <a:xfrm>
            <a:off x="4800600" y="4260873"/>
            <a:ext cx="549275" cy="396875"/>
          </a:xfrm>
          <a:prstGeom prst="rect">
            <a:avLst/>
          </a:prstGeom>
          <a:noFill/>
          <a:ln w="12700">
            <a:noFill/>
            <a:miter lim="800000"/>
            <a:headEnd/>
            <a:tailEnd/>
          </a:ln>
        </p:spPr>
        <p:txBody>
          <a:bodyPr wrap="none">
            <a:spAutoFit/>
          </a:bodyPr>
          <a:lstStyle/>
          <a:p>
            <a:pPr algn="l"/>
            <a:r>
              <a:rPr lang="en-US" sz="2000">
                <a:latin typeface="Arial" charset="0"/>
              </a:rPr>
              <a:t>tail</a:t>
            </a:r>
            <a:endParaRPr lang="en-US" b="0"/>
          </a:p>
        </p:txBody>
      </p:sp>
      <p:sp>
        <p:nvSpPr>
          <p:cNvPr id="20495" name="Line 29"/>
          <p:cNvSpPr>
            <a:spLocks noChangeShapeType="1"/>
          </p:cNvSpPr>
          <p:nvPr/>
        </p:nvSpPr>
        <p:spPr bwMode="auto">
          <a:xfrm flipV="1">
            <a:off x="8153400" y="4337073"/>
            <a:ext cx="0" cy="457200"/>
          </a:xfrm>
          <a:prstGeom prst="line">
            <a:avLst/>
          </a:prstGeom>
          <a:noFill/>
          <a:ln w="38100">
            <a:solidFill>
              <a:srgbClr val="063DE8"/>
            </a:solidFill>
            <a:round/>
            <a:headEnd/>
            <a:tailEnd type="triangle" w="med" len="med"/>
          </a:ln>
        </p:spPr>
        <p:txBody>
          <a:bodyPr wrap="none" anchor="ctr"/>
          <a:lstStyle/>
          <a:p>
            <a:endParaRPr lang="en-US"/>
          </a:p>
        </p:txBody>
      </p:sp>
      <p:sp>
        <p:nvSpPr>
          <p:cNvPr id="20496" name="Line 30"/>
          <p:cNvSpPr>
            <a:spLocks noChangeShapeType="1"/>
          </p:cNvSpPr>
          <p:nvPr/>
        </p:nvSpPr>
        <p:spPr bwMode="auto">
          <a:xfrm flipV="1">
            <a:off x="5257800" y="4794273"/>
            <a:ext cx="2895600" cy="0"/>
          </a:xfrm>
          <a:prstGeom prst="line">
            <a:avLst/>
          </a:prstGeom>
          <a:noFill/>
          <a:ln w="38100">
            <a:solidFill>
              <a:srgbClr val="063DE8"/>
            </a:solidFill>
            <a:round/>
            <a:headEnd/>
            <a:tailEnd/>
          </a:ln>
        </p:spPr>
        <p:txBody>
          <a:bodyPr wrap="none" anchor="ctr"/>
          <a:lstStyle/>
          <a:p>
            <a:endParaRPr lang="en-US"/>
          </a:p>
        </p:txBody>
      </p:sp>
      <p:sp>
        <p:nvSpPr>
          <p:cNvPr id="20497" name="Text Box 31"/>
          <p:cNvSpPr txBox="1">
            <a:spLocks noChangeArrowheads="1"/>
          </p:cNvSpPr>
          <p:nvPr/>
        </p:nvSpPr>
        <p:spPr bwMode="auto">
          <a:xfrm>
            <a:off x="5029200" y="1365273"/>
            <a:ext cx="3886200" cy="1751013"/>
          </a:xfrm>
          <a:prstGeom prst="rect">
            <a:avLst/>
          </a:prstGeom>
          <a:noFill/>
          <a:ln w="9525">
            <a:solidFill>
              <a:schemeClr val="tx1"/>
            </a:solidFill>
            <a:miter lim="800000"/>
            <a:headEnd/>
            <a:tailEnd/>
          </a:ln>
        </p:spPr>
        <p:txBody>
          <a:bodyPr>
            <a:spAutoFit/>
          </a:bodyPr>
          <a:lstStyle/>
          <a:p>
            <a:pPr>
              <a:spcBef>
                <a:spcPct val="50000"/>
              </a:spcBef>
            </a:pPr>
            <a:r>
              <a:rPr lang="en-US" sz="1800">
                <a:latin typeface="Arial" charset="0"/>
              </a:rPr>
              <a:t>By ensuring that the tail of the list is always pointing to the head, we can build a </a:t>
            </a:r>
            <a:r>
              <a:rPr lang="en-US" sz="1800">
                <a:solidFill>
                  <a:srgbClr val="A11D26"/>
                </a:solidFill>
                <a:latin typeface="Arial" charset="0"/>
              </a:rPr>
              <a:t>circularly linked list</a:t>
            </a:r>
          </a:p>
          <a:p>
            <a:pPr>
              <a:spcBef>
                <a:spcPct val="50000"/>
              </a:spcBef>
            </a:pPr>
            <a:r>
              <a:rPr lang="en-US" sz="1800">
                <a:solidFill>
                  <a:srgbClr val="A11D26"/>
                </a:solidFill>
                <a:latin typeface="Arial" charset="0"/>
              </a:rPr>
              <a:t>head is  tail-&gt;next</a:t>
            </a:r>
          </a:p>
          <a:p>
            <a:pPr>
              <a:spcBef>
                <a:spcPct val="50000"/>
              </a:spcBef>
            </a:pPr>
            <a:r>
              <a:rPr lang="en-US" sz="1800">
                <a:latin typeface="Arial" charset="0"/>
              </a:rPr>
              <a:t>LIFO or FIFO using ONE pointer</a:t>
            </a:r>
          </a:p>
        </p:txBody>
      </p:sp>
      <p:sp>
        <p:nvSpPr>
          <p:cNvPr id="31" name="TextBox 30"/>
          <p:cNvSpPr txBox="1"/>
          <p:nvPr/>
        </p:nvSpPr>
        <p:spPr>
          <a:xfrm>
            <a:off x="0" y="685800"/>
            <a:ext cx="8286776"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Linked Lists – Variations </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Learning Goals</a:t>
            </a:r>
            <a:endParaRPr lang="en-US" sz="3200" b="1" i="1" dirty="0">
              <a:solidFill>
                <a:schemeClr val="tx1">
                  <a:lumMod val="85000"/>
                  <a:lumOff val="15000"/>
                </a:schemeClr>
              </a:solidFill>
              <a:latin typeface="Arial" pitchFamily="34" charset="0"/>
              <a:cs typeface="Arial" pitchFamily="34" charset="0"/>
            </a:endParaRPr>
          </a:p>
        </p:txBody>
      </p:sp>
      <p:sp>
        <p:nvSpPr>
          <p:cNvPr id="5" name="TextBox 4"/>
          <p:cNvSpPr txBox="1"/>
          <p:nvPr/>
        </p:nvSpPr>
        <p:spPr>
          <a:xfrm>
            <a:off x="228600" y="1371600"/>
            <a:ext cx="6400800" cy="461665"/>
          </a:xfrm>
          <a:prstGeom prst="rect">
            <a:avLst/>
          </a:prstGeom>
          <a:noFill/>
        </p:spPr>
        <p:txBody>
          <a:bodyPr wrap="square" rtlCol="0">
            <a:spAutoFit/>
          </a:bodyPr>
          <a:lstStyle/>
          <a:p>
            <a:r>
              <a:rPr lang="en-US" dirty="0" smtClean="0">
                <a:latin typeface="Arial" pitchFamily="34" charset="0"/>
                <a:cs typeface="Arial" pitchFamily="34" charset="0"/>
              </a:rPr>
              <a:t>After the lecture, attendees will be able to:</a:t>
            </a:r>
            <a:endParaRPr lang="en-US" dirty="0">
              <a:latin typeface="Arial" pitchFamily="34" charset="0"/>
              <a:cs typeface="Arial" pitchFamily="34" charset="0"/>
            </a:endParaRPr>
          </a:p>
        </p:txBody>
      </p:sp>
      <p:grpSp>
        <p:nvGrpSpPr>
          <p:cNvPr id="6" name="Group 5"/>
          <p:cNvGrpSpPr/>
          <p:nvPr/>
        </p:nvGrpSpPr>
        <p:grpSpPr>
          <a:xfrm>
            <a:off x="0" y="1981200"/>
            <a:ext cx="9448800" cy="533400"/>
            <a:chOff x="0" y="1981200"/>
            <a:chExt cx="9448800" cy="533400"/>
          </a:xfrm>
        </p:grpSpPr>
        <p:sp>
          <p:nvSpPr>
            <p:cNvPr id="7" name="Rectangle 6"/>
            <p:cNvSpPr/>
            <p:nvPr/>
          </p:nvSpPr>
          <p:spPr>
            <a:xfrm>
              <a:off x="0" y="1981200"/>
              <a:ext cx="9144000" cy="533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09600" y="2057400"/>
              <a:ext cx="8839200" cy="369332"/>
            </a:xfrm>
            <a:prstGeom prst="rect">
              <a:avLst/>
            </a:prstGeom>
            <a:noFill/>
          </p:spPr>
          <p:txBody>
            <a:bodyPr wrap="square" rtlCol="0">
              <a:spAutoFit/>
            </a:bodyPr>
            <a:lstStyle/>
            <a:p>
              <a:r>
                <a:rPr lang="en-US" dirty="0" smtClean="0">
                  <a:latin typeface="Arial" pitchFamily="34" charset="0"/>
                  <a:cs typeface="Arial" pitchFamily="34" charset="0"/>
                </a:rPr>
                <a:t>Understand Data Structures</a:t>
              </a:r>
              <a:endParaRPr lang="en-US" dirty="0">
                <a:latin typeface="Arial" pitchFamily="34" charset="0"/>
                <a:cs typeface="Arial" pitchFamily="34" charset="0"/>
              </a:endParaRPr>
            </a:p>
          </p:txBody>
        </p:sp>
      </p:grpSp>
      <p:sp>
        <p:nvSpPr>
          <p:cNvPr id="9" name="Rectangle 8"/>
          <p:cNvSpPr/>
          <p:nvPr/>
        </p:nvSpPr>
        <p:spPr>
          <a:xfrm>
            <a:off x="0" y="3071810"/>
            <a:ext cx="9144000" cy="533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rot="5400000">
            <a:off x="289035" y="2149365"/>
            <a:ext cx="228600" cy="197069"/>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rot="5400000">
            <a:off x="293797" y="3244747"/>
            <a:ext cx="228600" cy="197069"/>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2517239"/>
            <a:ext cx="9144000" cy="55457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9600" y="2590800"/>
            <a:ext cx="8153400" cy="369332"/>
          </a:xfrm>
          <a:prstGeom prst="rect">
            <a:avLst/>
          </a:prstGeom>
          <a:noFill/>
        </p:spPr>
        <p:txBody>
          <a:bodyPr wrap="square" rtlCol="0">
            <a:spAutoFit/>
          </a:bodyPr>
          <a:lstStyle/>
          <a:p>
            <a:r>
              <a:rPr lang="en-US" dirty="0" smtClean="0">
                <a:latin typeface="Arial" pitchFamily="34" charset="0"/>
                <a:cs typeface="Arial" pitchFamily="34" charset="0"/>
              </a:rPr>
              <a:t>Understand Collections and Basic Algorithm  </a:t>
            </a:r>
            <a:endParaRPr lang="en-US" dirty="0">
              <a:latin typeface="Arial" pitchFamily="34" charset="0"/>
              <a:cs typeface="Arial" pitchFamily="34" charset="0"/>
            </a:endParaRPr>
          </a:p>
        </p:txBody>
      </p:sp>
      <p:sp>
        <p:nvSpPr>
          <p:cNvPr id="14" name="Isosceles Triangle 13"/>
          <p:cNvSpPr/>
          <p:nvPr/>
        </p:nvSpPr>
        <p:spPr>
          <a:xfrm rot="5400000">
            <a:off x="289034" y="2682766"/>
            <a:ext cx="228600" cy="197069"/>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09600" y="3105090"/>
            <a:ext cx="8153400" cy="369332"/>
          </a:xfrm>
          <a:prstGeom prst="rect">
            <a:avLst/>
          </a:prstGeom>
          <a:noFill/>
        </p:spPr>
        <p:txBody>
          <a:bodyPr wrap="square" rtlCol="0">
            <a:spAutoFit/>
          </a:bodyPr>
          <a:lstStyle/>
          <a:p>
            <a:r>
              <a:rPr lang="en-US" dirty="0" smtClean="0">
                <a:latin typeface="Arial" pitchFamily="34" charset="0"/>
              </a:rPr>
              <a:t>Understand </a:t>
            </a:r>
            <a:r>
              <a:rPr lang="en-US" dirty="0" smtClean="0">
                <a:latin typeface="Arial" pitchFamily="34" charset="0"/>
                <a:cs typeface="Arial" pitchFamily="34" charset="0"/>
              </a:rPr>
              <a:t>Non-primitive Data structures</a:t>
            </a:r>
            <a:endParaRPr lang="en-US"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124200" y="2890394"/>
            <a:ext cx="990600" cy="381000"/>
          </a:xfrm>
          <a:prstGeom prst="rect">
            <a:avLst/>
          </a:prstGeom>
          <a:solidFill>
            <a:srgbClr val="FFFF00"/>
          </a:solidFill>
          <a:ln w="12700">
            <a:noFill/>
            <a:miter lim="800000"/>
            <a:headEnd/>
            <a:tailEnd/>
          </a:ln>
        </p:spPr>
        <p:txBody>
          <a:bodyPr wrap="none" anchor="ctr"/>
          <a:lstStyle/>
          <a:p>
            <a:endParaRPr lang="en-GB"/>
          </a:p>
        </p:txBody>
      </p:sp>
      <p:sp>
        <p:nvSpPr>
          <p:cNvPr id="21508" name="Rectangle 4"/>
          <p:cNvSpPr>
            <a:spLocks noGrp="1" noChangeArrowheads="1"/>
          </p:cNvSpPr>
          <p:nvPr>
            <p:ph idx="4294967295"/>
          </p:nvPr>
        </p:nvSpPr>
        <p:spPr>
          <a:xfrm>
            <a:off x="0" y="1137794"/>
            <a:ext cx="5207000" cy="1358900"/>
          </a:xfrm>
        </p:spPr>
        <p:txBody>
          <a:bodyPr>
            <a:normAutofit fontScale="92500" lnSpcReduction="10000"/>
          </a:bodyPr>
          <a:lstStyle/>
          <a:p>
            <a:pPr>
              <a:buBlip>
                <a:blip r:embed="rId3"/>
              </a:buBlip>
            </a:pPr>
            <a:r>
              <a:rPr lang="en-US" dirty="0" smtClean="0">
                <a:solidFill>
                  <a:srgbClr val="A11D26"/>
                </a:solidFill>
              </a:rPr>
              <a:t>Doubly linked</a:t>
            </a:r>
            <a:r>
              <a:rPr lang="en-US" dirty="0" smtClean="0"/>
              <a:t> lists</a:t>
            </a:r>
          </a:p>
          <a:p>
            <a:pPr lvl="1"/>
            <a:r>
              <a:rPr lang="en-US" dirty="0" smtClean="0"/>
              <a:t>Can be scanned in </a:t>
            </a:r>
            <a:r>
              <a:rPr lang="en-US" dirty="0" smtClean="0">
                <a:solidFill>
                  <a:srgbClr val="A11D26"/>
                </a:solidFill>
              </a:rPr>
              <a:t>both directions</a:t>
            </a:r>
          </a:p>
          <a:p>
            <a:endParaRPr lang="en-US" dirty="0" smtClean="0"/>
          </a:p>
        </p:txBody>
      </p:sp>
      <p:sp>
        <p:nvSpPr>
          <p:cNvPr id="21509" name="Text Box 5"/>
          <p:cNvSpPr txBox="1">
            <a:spLocks noChangeArrowheads="1"/>
          </p:cNvSpPr>
          <p:nvPr/>
        </p:nvSpPr>
        <p:spPr bwMode="auto">
          <a:xfrm>
            <a:off x="959351" y="2424066"/>
            <a:ext cx="4044697" cy="2862322"/>
          </a:xfrm>
          <a:prstGeom prst="rect">
            <a:avLst/>
          </a:prstGeom>
          <a:noFill/>
          <a:ln w="12700">
            <a:noFill/>
            <a:miter lim="800000"/>
            <a:headEnd/>
            <a:tailEnd/>
          </a:ln>
        </p:spPr>
        <p:txBody>
          <a:bodyPr wrap="none">
            <a:spAutoFit/>
          </a:bodyPr>
          <a:lstStyle/>
          <a:p>
            <a:pPr algn="l"/>
            <a:r>
              <a:rPr lang="en-US" dirty="0" err="1">
                <a:latin typeface="Courier New" pitchFamily="49" charset="0"/>
              </a:rPr>
              <a:t>struct</a:t>
            </a:r>
            <a:r>
              <a:rPr lang="en-US" dirty="0">
                <a:latin typeface="Courier New" pitchFamily="49" charset="0"/>
              </a:rPr>
              <a:t> </a:t>
            </a:r>
            <a:r>
              <a:rPr lang="en-US" dirty="0" err="1">
                <a:latin typeface="Courier New" pitchFamily="49" charset="0"/>
              </a:rPr>
              <a:t>t_node</a:t>
            </a:r>
            <a:r>
              <a:rPr lang="en-US" dirty="0">
                <a:latin typeface="Courier New" pitchFamily="49" charset="0"/>
              </a:rPr>
              <a:t> {</a:t>
            </a:r>
          </a:p>
          <a:p>
            <a:pPr algn="l"/>
            <a:r>
              <a:rPr lang="en-US" dirty="0">
                <a:latin typeface="Courier New" pitchFamily="49" charset="0"/>
              </a:rPr>
              <a:t>    void *item;</a:t>
            </a:r>
            <a:br>
              <a:rPr lang="en-US" dirty="0">
                <a:latin typeface="Courier New" pitchFamily="49" charset="0"/>
              </a:rPr>
            </a:br>
            <a:r>
              <a:rPr lang="en-US" dirty="0">
                <a:latin typeface="Courier New" pitchFamily="49" charset="0"/>
              </a:rPr>
              <a:t>    </a:t>
            </a:r>
            <a:r>
              <a:rPr lang="en-US" dirty="0" err="1">
                <a:latin typeface="Courier New" pitchFamily="49" charset="0"/>
              </a:rPr>
              <a:t>struct</a:t>
            </a:r>
            <a:r>
              <a:rPr lang="en-US" dirty="0">
                <a:latin typeface="Courier New" pitchFamily="49" charset="0"/>
              </a:rPr>
              <a:t> </a:t>
            </a:r>
            <a:r>
              <a:rPr lang="en-US" dirty="0" err="1">
                <a:latin typeface="Courier New" pitchFamily="49" charset="0"/>
              </a:rPr>
              <a:t>t_node</a:t>
            </a:r>
            <a:r>
              <a:rPr lang="en-US" dirty="0">
                <a:latin typeface="Courier New" pitchFamily="49" charset="0"/>
              </a:rPr>
              <a:t> *</a:t>
            </a:r>
            <a:r>
              <a:rPr lang="en-US" dirty="0" err="1">
                <a:latin typeface="Courier New" pitchFamily="49" charset="0"/>
              </a:rPr>
              <a:t>prev</a:t>
            </a:r>
            <a:r>
              <a:rPr lang="en-US" dirty="0">
                <a:latin typeface="Courier New" pitchFamily="49" charset="0"/>
              </a:rPr>
              <a:t>,</a:t>
            </a:r>
          </a:p>
          <a:p>
            <a:pPr algn="l"/>
            <a:r>
              <a:rPr lang="en-US" dirty="0">
                <a:latin typeface="Courier New" pitchFamily="49" charset="0"/>
              </a:rPr>
              <a:t>                  *next;</a:t>
            </a:r>
            <a:br>
              <a:rPr lang="en-US" dirty="0">
                <a:latin typeface="Courier New" pitchFamily="49" charset="0"/>
              </a:rPr>
            </a:br>
            <a:r>
              <a:rPr lang="en-US" dirty="0">
                <a:latin typeface="Courier New" pitchFamily="49" charset="0"/>
              </a:rPr>
              <a:t>    } node;</a:t>
            </a:r>
          </a:p>
          <a:p>
            <a:pPr algn="l"/>
            <a:endParaRPr lang="en-US" dirty="0">
              <a:latin typeface="Courier New" pitchFamily="49" charset="0"/>
            </a:endParaRPr>
          </a:p>
          <a:p>
            <a:pPr algn="l"/>
            <a:r>
              <a:rPr lang="en-US" dirty="0" err="1">
                <a:latin typeface="Courier New" pitchFamily="49" charset="0"/>
              </a:rPr>
              <a:t>typedef</a:t>
            </a:r>
            <a:r>
              <a:rPr lang="en-US" dirty="0">
                <a:latin typeface="Courier New" pitchFamily="49" charset="0"/>
              </a:rPr>
              <a:t> </a:t>
            </a:r>
            <a:r>
              <a:rPr lang="en-US" dirty="0" err="1">
                <a:latin typeface="Courier New" pitchFamily="49" charset="0"/>
              </a:rPr>
              <a:t>struct</a:t>
            </a:r>
            <a:r>
              <a:rPr lang="en-US" dirty="0">
                <a:latin typeface="Courier New" pitchFamily="49" charset="0"/>
              </a:rPr>
              <a:t> </a:t>
            </a:r>
            <a:r>
              <a:rPr lang="en-US" dirty="0" err="1">
                <a:latin typeface="Courier New" pitchFamily="49" charset="0"/>
              </a:rPr>
              <a:t>t_node</a:t>
            </a:r>
            <a:r>
              <a:rPr lang="en-US" dirty="0">
                <a:latin typeface="Courier New" pitchFamily="49" charset="0"/>
              </a:rPr>
              <a:t> *Node;</a:t>
            </a:r>
          </a:p>
          <a:p>
            <a:pPr algn="l"/>
            <a:r>
              <a:rPr lang="en-US" dirty="0" err="1">
                <a:latin typeface="Courier New" pitchFamily="49" charset="0"/>
              </a:rPr>
              <a:t>struct</a:t>
            </a:r>
            <a:r>
              <a:rPr lang="en-US" dirty="0">
                <a:latin typeface="Courier New" pitchFamily="49" charset="0"/>
              </a:rPr>
              <a:t> collection {</a:t>
            </a:r>
          </a:p>
          <a:p>
            <a:pPr algn="l"/>
            <a:r>
              <a:rPr lang="en-US" dirty="0">
                <a:latin typeface="Courier New" pitchFamily="49" charset="0"/>
              </a:rPr>
              <a:t>    Node head, tail;</a:t>
            </a:r>
          </a:p>
          <a:p>
            <a:pPr algn="l"/>
            <a:r>
              <a:rPr lang="en-US" dirty="0">
                <a:latin typeface="Courier New" pitchFamily="49" charset="0"/>
              </a:rPr>
              <a:t>    };</a:t>
            </a:r>
          </a:p>
        </p:txBody>
      </p:sp>
      <p:grpSp>
        <p:nvGrpSpPr>
          <p:cNvPr id="2" name="Group 6"/>
          <p:cNvGrpSpPr>
            <a:grpSpLocks/>
          </p:cNvGrpSpPr>
          <p:nvPr/>
        </p:nvGrpSpPr>
        <p:grpSpPr bwMode="auto">
          <a:xfrm>
            <a:off x="3048000" y="5458544"/>
            <a:ext cx="381000" cy="381000"/>
            <a:chOff x="2592" y="3360"/>
            <a:chExt cx="240" cy="240"/>
          </a:xfrm>
        </p:grpSpPr>
        <p:sp>
          <p:nvSpPr>
            <p:cNvPr id="21555" name="Rectangle 7"/>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1556" name="Oval 8"/>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sp>
        <p:nvSpPr>
          <p:cNvPr id="21511" name="Text Box 9"/>
          <p:cNvSpPr txBox="1">
            <a:spLocks noChangeArrowheads="1"/>
          </p:cNvSpPr>
          <p:nvPr/>
        </p:nvSpPr>
        <p:spPr bwMode="auto">
          <a:xfrm>
            <a:off x="2819400" y="5077544"/>
            <a:ext cx="777875" cy="396875"/>
          </a:xfrm>
          <a:prstGeom prst="rect">
            <a:avLst/>
          </a:prstGeom>
          <a:noFill/>
          <a:ln w="12700">
            <a:noFill/>
            <a:miter lim="800000"/>
            <a:headEnd/>
            <a:tailEnd/>
          </a:ln>
        </p:spPr>
        <p:txBody>
          <a:bodyPr wrap="none">
            <a:spAutoFit/>
          </a:bodyPr>
          <a:lstStyle/>
          <a:p>
            <a:pPr algn="l"/>
            <a:r>
              <a:rPr lang="en-US" sz="2000">
                <a:latin typeface="Arial" charset="0"/>
              </a:rPr>
              <a:t>head</a:t>
            </a:r>
            <a:endParaRPr lang="en-US" b="0"/>
          </a:p>
        </p:txBody>
      </p:sp>
      <p:sp>
        <p:nvSpPr>
          <p:cNvPr id="21512" name="Line 10"/>
          <p:cNvSpPr>
            <a:spLocks noChangeShapeType="1"/>
          </p:cNvSpPr>
          <p:nvPr/>
        </p:nvSpPr>
        <p:spPr bwMode="auto">
          <a:xfrm>
            <a:off x="3292475" y="5649044"/>
            <a:ext cx="533400" cy="0"/>
          </a:xfrm>
          <a:prstGeom prst="line">
            <a:avLst/>
          </a:prstGeom>
          <a:noFill/>
          <a:ln w="38100">
            <a:solidFill>
              <a:srgbClr val="063DE8"/>
            </a:solidFill>
            <a:round/>
            <a:headEnd/>
            <a:tailEnd type="triangle" w="med" len="med"/>
          </a:ln>
        </p:spPr>
        <p:txBody>
          <a:bodyPr wrap="none" anchor="ctr"/>
          <a:lstStyle/>
          <a:p>
            <a:endParaRPr lang="en-US"/>
          </a:p>
        </p:txBody>
      </p:sp>
      <p:grpSp>
        <p:nvGrpSpPr>
          <p:cNvPr id="3" name="Group 11"/>
          <p:cNvGrpSpPr>
            <a:grpSpLocks/>
          </p:cNvGrpSpPr>
          <p:nvPr/>
        </p:nvGrpSpPr>
        <p:grpSpPr bwMode="auto">
          <a:xfrm>
            <a:off x="3063875" y="6144344"/>
            <a:ext cx="381000" cy="381000"/>
            <a:chOff x="2592" y="3360"/>
            <a:chExt cx="240" cy="240"/>
          </a:xfrm>
        </p:grpSpPr>
        <p:sp>
          <p:nvSpPr>
            <p:cNvPr id="21553" name="Rectangle 12"/>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1554" name="Oval 13"/>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sp>
        <p:nvSpPr>
          <p:cNvPr id="21514" name="Text Box 14"/>
          <p:cNvSpPr txBox="1">
            <a:spLocks noChangeArrowheads="1"/>
          </p:cNvSpPr>
          <p:nvPr/>
        </p:nvSpPr>
        <p:spPr bwMode="auto">
          <a:xfrm>
            <a:off x="2835275" y="5763344"/>
            <a:ext cx="549275" cy="396875"/>
          </a:xfrm>
          <a:prstGeom prst="rect">
            <a:avLst/>
          </a:prstGeom>
          <a:noFill/>
          <a:ln w="12700">
            <a:noFill/>
            <a:miter lim="800000"/>
            <a:headEnd/>
            <a:tailEnd/>
          </a:ln>
        </p:spPr>
        <p:txBody>
          <a:bodyPr wrap="none">
            <a:spAutoFit/>
          </a:bodyPr>
          <a:lstStyle/>
          <a:p>
            <a:pPr algn="l"/>
            <a:r>
              <a:rPr lang="en-US" sz="2000">
                <a:latin typeface="Arial" charset="0"/>
              </a:rPr>
              <a:t>tail</a:t>
            </a:r>
            <a:endParaRPr lang="en-US" b="0"/>
          </a:p>
        </p:txBody>
      </p:sp>
      <p:sp>
        <p:nvSpPr>
          <p:cNvPr id="21515" name="Line 15"/>
          <p:cNvSpPr>
            <a:spLocks noChangeShapeType="1"/>
          </p:cNvSpPr>
          <p:nvPr/>
        </p:nvSpPr>
        <p:spPr bwMode="auto">
          <a:xfrm flipV="1">
            <a:off x="7162800" y="5915744"/>
            <a:ext cx="0" cy="457200"/>
          </a:xfrm>
          <a:prstGeom prst="line">
            <a:avLst/>
          </a:prstGeom>
          <a:noFill/>
          <a:ln w="38100">
            <a:solidFill>
              <a:srgbClr val="063DE8"/>
            </a:solidFill>
            <a:round/>
            <a:headEnd/>
            <a:tailEnd type="triangle" w="med" len="med"/>
          </a:ln>
        </p:spPr>
        <p:txBody>
          <a:bodyPr wrap="none" anchor="ctr"/>
          <a:lstStyle/>
          <a:p>
            <a:endParaRPr lang="en-US"/>
          </a:p>
        </p:txBody>
      </p:sp>
      <p:sp>
        <p:nvSpPr>
          <p:cNvPr id="21516" name="Line 16"/>
          <p:cNvSpPr>
            <a:spLocks noChangeShapeType="1"/>
          </p:cNvSpPr>
          <p:nvPr/>
        </p:nvSpPr>
        <p:spPr bwMode="auto">
          <a:xfrm flipV="1">
            <a:off x="3276600" y="6372944"/>
            <a:ext cx="3886200" cy="0"/>
          </a:xfrm>
          <a:prstGeom prst="line">
            <a:avLst/>
          </a:prstGeom>
          <a:noFill/>
          <a:ln w="38100">
            <a:solidFill>
              <a:srgbClr val="063DE8"/>
            </a:solidFill>
            <a:round/>
            <a:headEnd/>
            <a:tailEnd/>
          </a:ln>
        </p:spPr>
        <p:txBody>
          <a:bodyPr wrap="none" anchor="ctr"/>
          <a:lstStyle/>
          <a:p>
            <a:endParaRPr lang="en-US"/>
          </a:p>
        </p:txBody>
      </p:sp>
      <p:grpSp>
        <p:nvGrpSpPr>
          <p:cNvPr id="4" name="Group 17"/>
          <p:cNvGrpSpPr>
            <a:grpSpLocks/>
          </p:cNvGrpSpPr>
          <p:nvPr/>
        </p:nvGrpSpPr>
        <p:grpSpPr bwMode="auto">
          <a:xfrm>
            <a:off x="3886200" y="5458544"/>
            <a:ext cx="1295400" cy="381000"/>
            <a:chOff x="3648" y="1632"/>
            <a:chExt cx="816" cy="240"/>
          </a:xfrm>
        </p:grpSpPr>
        <p:sp>
          <p:nvSpPr>
            <p:cNvPr id="21546" name="Rectangle 18"/>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grpSp>
          <p:nvGrpSpPr>
            <p:cNvPr id="5" name="Group 19"/>
            <p:cNvGrpSpPr>
              <a:grpSpLocks/>
            </p:cNvGrpSpPr>
            <p:nvPr/>
          </p:nvGrpSpPr>
          <p:grpSpPr bwMode="auto">
            <a:xfrm>
              <a:off x="3984" y="1632"/>
              <a:ext cx="240" cy="240"/>
              <a:chOff x="3984" y="1632"/>
              <a:chExt cx="240" cy="240"/>
            </a:xfrm>
          </p:grpSpPr>
          <p:sp>
            <p:nvSpPr>
              <p:cNvPr id="21551" name="Rectangle 20"/>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1552" name="Oval 21"/>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6" name="Group 22"/>
            <p:cNvGrpSpPr>
              <a:grpSpLocks/>
            </p:cNvGrpSpPr>
            <p:nvPr/>
          </p:nvGrpSpPr>
          <p:grpSpPr bwMode="auto">
            <a:xfrm>
              <a:off x="4224" y="1632"/>
              <a:ext cx="240" cy="240"/>
              <a:chOff x="3984" y="1632"/>
              <a:chExt cx="240" cy="240"/>
            </a:xfrm>
          </p:grpSpPr>
          <p:sp>
            <p:nvSpPr>
              <p:cNvPr id="21549" name="Rectangle 23"/>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1550" name="Oval 24"/>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sp>
        <p:nvSpPr>
          <p:cNvPr id="21518" name="Line 25"/>
          <p:cNvSpPr>
            <a:spLocks noChangeShapeType="1"/>
          </p:cNvSpPr>
          <p:nvPr/>
        </p:nvSpPr>
        <p:spPr bwMode="auto">
          <a:xfrm>
            <a:off x="5029200" y="5649044"/>
            <a:ext cx="457200" cy="0"/>
          </a:xfrm>
          <a:prstGeom prst="line">
            <a:avLst/>
          </a:prstGeom>
          <a:noFill/>
          <a:ln w="38100">
            <a:solidFill>
              <a:srgbClr val="063DE8"/>
            </a:solidFill>
            <a:round/>
            <a:headEnd/>
            <a:tailEnd type="triangle" w="med" len="med"/>
          </a:ln>
        </p:spPr>
        <p:txBody>
          <a:bodyPr wrap="none" anchor="ctr"/>
          <a:lstStyle/>
          <a:p>
            <a:endParaRPr lang="en-US"/>
          </a:p>
        </p:txBody>
      </p:sp>
      <p:sp>
        <p:nvSpPr>
          <p:cNvPr id="21519" name="Line 26"/>
          <p:cNvSpPr>
            <a:spLocks noChangeShapeType="1"/>
          </p:cNvSpPr>
          <p:nvPr/>
        </p:nvSpPr>
        <p:spPr bwMode="auto">
          <a:xfrm flipH="1">
            <a:off x="3962400" y="6068144"/>
            <a:ext cx="2286000" cy="0"/>
          </a:xfrm>
          <a:prstGeom prst="line">
            <a:avLst/>
          </a:prstGeom>
          <a:noFill/>
          <a:ln w="38100">
            <a:solidFill>
              <a:schemeClr val="accent2"/>
            </a:solidFill>
            <a:round/>
            <a:headEnd/>
            <a:tailEnd/>
          </a:ln>
        </p:spPr>
        <p:txBody>
          <a:bodyPr wrap="none" anchor="ctr"/>
          <a:lstStyle/>
          <a:p>
            <a:endParaRPr lang="en-US"/>
          </a:p>
        </p:txBody>
      </p:sp>
      <p:sp>
        <p:nvSpPr>
          <p:cNvPr id="21520" name="Line 27"/>
          <p:cNvSpPr>
            <a:spLocks noChangeShapeType="1"/>
          </p:cNvSpPr>
          <p:nvPr/>
        </p:nvSpPr>
        <p:spPr bwMode="auto">
          <a:xfrm flipH="1">
            <a:off x="3962400" y="5839544"/>
            <a:ext cx="0" cy="228600"/>
          </a:xfrm>
          <a:prstGeom prst="line">
            <a:avLst/>
          </a:prstGeom>
          <a:noFill/>
          <a:ln w="38100">
            <a:solidFill>
              <a:schemeClr val="accent2"/>
            </a:solidFill>
            <a:round/>
            <a:headEnd type="triangle" w="med" len="med"/>
            <a:tailEnd/>
          </a:ln>
        </p:spPr>
        <p:txBody>
          <a:bodyPr wrap="none" anchor="ctr"/>
          <a:lstStyle/>
          <a:p>
            <a:endParaRPr lang="en-US"/>
          </a:p>
        </p:txBody>
      </p:sp>
      <p:grpSp>
        <p:nvGrpSpPr>
          <p:cNvPr id="7" name="Group 28"/>
          <p:cNvGrpSpPr>
            <a:grpSpLocks/>
          </p:cNvGrpSpPr>
          <p:nvPr/>
        </p:nvGrpSpPr>
        <p:grpSpPr bwMode="auto">
          <a:xfrm>
            <a:off x="5486400" y="5458544"/>
            <a:ext cx="1295400" cy="381000"/>
            <a:chOff x="3648" y="1632"/>
            <a:chExt cx="816" cy="240"/>
          </a:xfrm>
        </p:grpSpPr>
        <p:sp>
          <p:nvSpPr>
            <p:cNvPr id="21539" name="Rectangle 29"/>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grpSp>
          <p:nvGrpSpPr>
            <p:cNvPr id="8" name="Group 30"/>
            <p:cNvGrpSpPr>
              <a:grpSpLocks/>
            </p:cNvGrpSpPr>
            <p:nvPr/>
          </p:nvGrpSpPr>
          <p:grpSpPr bwMode="auto">
            <a:xfrm>
              <a:off x="3984" y="1632"/>
              <a:ext cx="240" cy="240"/>
              <a:chOff x="3984" y="1632"/>
              <a:chExt cx="240" cy="240"/>
            </a:xfrm>
          </p:grpSpPr>
          <p:sp>
            <p:nvSpPr>
              <p:cNvPr id="21544" name="Rectangle 31"/>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1545" name="Oval 32"/>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9" name="Group 33"/>
            <p:cNvGrpSpPr>
              <a:grpSpLocks/>
            </p:cNvGrpSpPr>
            <p:nvPr/>
          </p:nvGrpSpPr>
          <p:grpSpPr bwMode="auto">
            <a:xfrm>
              <a:off x="4224" y="1632"/>
              <a:ext cx="240" cy="240"/>
              <a:chOff x="3984" y="1632"/>
              <a:chExt cx="240" cy="240"/>
            </a:xfrm>
          </p:grpSpPr>
          <p:sp>
            <p:nvSpPr>
              <p:cNvPr id="21542" name="Rectangle 34"/>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1543" name="Oval 35"/>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sp>
        <p:nvSpPr>
          <p:cNvPr id="21522" name="Line 36"/>
          <p:cNvSpPr>
            <a:spLocks noChangeShapeType="1"/>
          </p:cNvSpPr>
          <p:nvPr/>
        </p:nvSpPr>
        <p:spPr bwMode="auto">
          <a:xfrm>
            <a:off x="6629400" y="5649044"/>
            <a:ext cx="457200" cy="0"/>
          </a:xfrm>
          <a:prstGeom prst="line">
            <a:avLst/>
          </a:prstGeom>
          <a:noFill/>
          <a:ln w="38100">
            <a:solidFill>
              <a:srgbClr val="063DE8"/>
            </a:solidFill>
            <a:round/>
            <a:headEnd/>
            <a:tailEnd type="triangle" w="med" len="med"/>
          </a:ln>
        </p:spPr>
        <p:txBody>
          <a:bodyPr wrap="none" anchor="ctr"/>
          <a:lstStyle/>
          <a:p>
            <a:endParaRPr lang="en-US"/>
          </a:p>
        </p:txBody>
      </p:sp>
      <p:sp>
        <p:nvSpPr>
          <p:cNvPr id="21523" name="Line 37"/>
          <p:cNvSpPr>
            <a:spLocks noChangeShapeType="1"/>
          </p:cNvSpPr>
          <p:nvPr/>
        </p:nvSpPr>
        <p:spPr bwMode="auto">
          <a:xfrm flipH="1">
            <a:off x="5562600" y="6220544"/>
            <a:ext cx="2286000" cy="0"/>
          </a:xfrm>
          <a:prstGeom prst="line">
            <a:avLst/>
          </a:prstGeom>
          <a:noFill/>
          <a:ln w="38100">
            <a:solidFill>
              <a:schemeClr val="accent2"/>
            </a:solidFill>
            <a:round/>
            <a:headEnd/>
            <a:tailEnd/>
          </a:ln>
        </p:spPr>
        <p:txBody>
          <a:bodyPr wrap="none" anchor="ctr"/>
          <a:lstStyle/>
          <a:p>
            <a:endParaRPr lang="en-US"/>
          </a:p>
        </p:txBody>
      </p:sp>
      <p:sp>
        <p:nvSpPr>
          <p:cNvPr id="21524" name="Line 38"/>
          <p:cNvSpPr>
            <a:spLocks noChangeShapeType="1"/>
          </p:cNvSpPr>
          <p:nvPr/>
        </p:nvSpPr>
        <p:spPr bwMode="auto">
          <a:xfrm flipH="1">
            <a:off x="5562600" y="5839544"/>
            <a:ext cx="0" cy="381000"/>
          </a:xfrm>
          <a:prstGeom prst="line">
            <a:avLst/>
          </a:prstGeom>
          <a:noFill/>
          <a:ln w="38100">
            <a:solidFill>
              <a:schemeClr val="accent2"/>
            </a:solidFill>
            <a:round/>
            <a:headEnd type="triangle" w="med" len="med"/>
            <a:tailEnd/>
          </a:ln>
        </p:spPr>
        <p:txBody>
          <a:bodyPr wrap="none" anchor="ctr"/>
          <a:lstStyle/>
          <a:p>
            <a:endParaRPr lang="en-US"/>
          </a:p>
        </p:txBody>
      </p:sp>
      <p:grpSp>
        <p:nvGrpSpPr>
          <p:cNvPr id="10" name="Group 39"/>
          <p:cNvGrpSpPr>
            <a:grpSpLocks/>
          </p:cNvGrpSpPr>
          <p:nvPr/>
        </p:nvGrpSpPr>
        <p:grpSpPr bwMode="auto">
          <a:xfrm>
            <a:off x="7086600" y="5458544"/>
            <a:ext cx="1295400" cy="381000"/>
            <a:chOff x="3648" y="1632"/>
            <a:chExt cx="816" cy="240"/>
          </a:xfrm>
        </p:grpSpPr>
        <p:sp>
          <p:nvSpPr>
            <p:cNvPr id="21532" name="Rectangle 40"/>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p:spPr>
          <p:txBody>
            <a:bodyPr wrap="none" anchor="ctr"/>
            <a:lstStyle/>
            <a:p>
              <a:endParaRPr lang="en-GB"/>
            </a:p>
          </p:txBody>
        </p:sp>
        <p:grpSp>
          <p:nvGrpSpPr>
            <p:cNvPr id="11" name="Group 41"/>
            <p:cNvGrpSpPr>
              <a:grpSpLocks/>
            </p:cNvGrpSpPr>
            <p:nvPr/>
          </p:nvGrpSpPr>
          <p:grpSpPr bwMode="auto">
            <a:xfrm>
              <a:off x="3984" y="1632"/>
              <a:ext cx="240" cy="240"/>
              <a:chOff x="3984" y="1632"/>
              <a:chExt cx="240" cy="240"/>
            </a:xfrm>
          </p:grpSpPr>
          <p:sp>
            <p:nvSpPr>
              <p:cNvPr id="21537" name="Rectangle 42"/>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1538" name="Oval 43"/>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nvGrpSpPr>
            <p:cNvPr id="12" name="Group 44"/>
            <p:cNvGrpSpPr>
              <a:grpSpLocks/>
            </p:cNvGrpSpPr>
            <p:nvPr/>
          </p:nvGrpSpPr>
          <p:grpSpPr bwMode="auto">
            <a:xfrm>
              <a:off x="4224" y="1632"/>
              <a:ext cx="240" cy="240"/>
              <a:chOff x="3984" y="1632"/>
              <a:chExt cx="240" cy="240"/>
            </a:xfrm>
          </p:grpSpPr>
          <p:sp>
            <p:nvSpPr>
              <p:cNvPr id="21535" name="Rectangle 45"/>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p:spPr>
            <p:txBody>
              <a:bodyPr wrap="none" anchor="ctr"/>
              <a:lstStyle/>
              <a:p>
                <a:endParaRPr lang="en-GB"/>
              </a:p>
            </p:txBody>
          </p:sp>
          <p:sp>
            <p:nvSpPr>
              <p:cNvPr id="21536" name="Oval 46"/>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p:spPr>
            <p:txBody>
              <a:bodyPr wrap="none" anchor="ctr"/>
              <a:lstStyle/>
              <a:p>
                <a:endParaRPr lang="en-GB"/>
              </a:p>
            </p:txBody>
          </p:sp>
        </p:grpSp>
      </p:grpSp>
      <p:sp>
        <p:nvSpPr>
          <p:cNvPr id="21526" name="Line 47"/>
          <p:cNvSpPr>
            <a:spLocks noChangeShapeType="1"/>
          </p:cNvSpPr>
          <p:nvPr/>
        </p:nvSpPr>
        <p:spPr bwMode="auto">
          <a:xfrm flipH="1">
            <a:off x="7848600" y="5687144"/>
            <a:ext cx="0" cy="533400"/>
          </a:xfrm>
          <a:prstGeom prst="line">
            <a:avLst/>
          </a:prstGeom>
          <a:noFill/>
          <a:ln w="38100">
            <a:solidFill>
              <a:schemeClr val="accent2"/>
            </a:solidFill>
            <a:round/>
            <a:headEnd/>
            <a:tailEnd/>
          </a:ln>
        </p:spPr>
        <p:txBody>
          <a:bodyPr wrap="none" anchor="ctr"/>
          <a:lstStyle/>
          <a:p>
            <a:endParaRPr lang="en-US"/>
          </a:p>
        </p:txBody>
      </p:sp>
      <p:sp>
        <p:nvSpPr>
          <p:cNvPr id="21527" name="Line 48"/>
          <p:cNvSpPr>
            <a:spLocks noChangeShapeType="1"/>
          </p:cNvSpPr>
          <p:nvPr/>
        </p:nvSpPr>
        <p:spPr bwMode="auto">
          <a:xfrm flipH="1">
            <a:off x="6248400" y="5687144"/>
            <a:ext cx="0" cy="381000"/>
          </a:xfrm>
          <a:prstGeom prst="line">
            <a:avLst/>
          </a:prstGeom>
          <a:noFill/>
          <a:ln w="38100">
            <a:solidFill>
              <a:schemeClr val="accent2"/>
            </a:solidFill>
            <a:round/>
            <a:headEnd/>
            <a:tailEnd/>
          </a:ln>
        </p:spPr>
        <p:txBody>
          <a:bodyPr wrap="none" anchor="ctr"/>
          <a:lstStyle/>
          <a:p>
            <a:endParaRPr lang="en-US"/>
          </a:p>
        </p:txBody>
      </p:sp>
      <p:sp>
        <p:nvSpPr>
          <p:cNvPr id="21528" name="Text Box 49"/>
          <p:cNvSpPr txBox="1">
            <a:spLocks noChangeArrowheads="1"/>
          </p:cNvSpPr>
          <p:nvPr/>
        </p:nvSpPr>
        <p:spPr bwMode="auto">
          <a:xfrm>
            <a:off x="4343400" y="5153744"/>
            <a:ext cx="612775" cy="336550"/>
          </a:xfrm>
          <a:prstGeom prst="rect">
            <a:avLst/>
          </a:prstGeom>
          <a:noFill/>
          <a:ln w="12700">
            <a:noFill/>
            <a:miter lim="800000"/>
            <a:headEnd/>
            <a:tailEnd/>
          </a:ln>
        </p:spPr>
        <p:txBody>
          <a:bodyPr wrap="none">
            <a:spAutoFit/>
          </a:bodyPr>
          <a:lstStyle/>
          <a:p>
            <a:pPr algn="l"/>
            <a:r>
              <a:rPr lang="en-US" sz="1600">
                <a:latin typeface="Arial" charset="0"/>
              </a:rPr>
              <a:t>prev</a:t>
            </a:r>
            <a:endParaRPr lang="en-US" b="0"/>
          </a:p>
        </p:txBody>
      </p:sp>
      <p:sp>
        <p:nvSpPr>
          <p:cNvPr id="21529" name="Text Box 50"/>
          <p:cNvSpPr txBox="1">
            <a:spLocks noChangeArrowheads="1"/>
          </p:cNvSpPr>
          <p:nvPr/>
        </p:nvSpPr>
        <p:spPr bwMode="auto">
          <a:xfrm>
            <a:off x="5943600" y="5153744"/>
            <a:ext cx="612775" cy="336550"/>
          </a:xfrm>
          <a:prstGeom prst="rect">
            <a:avLst/>
          </a:prstGeom>
          <a:noFill/>
          <a:ln w="12700">
            <a:noFill/>
            <a:miter lim="800000"/>
            <a:headEnd/>
            <a:tailEnd/>
          </a:ln>
        </p:spPr>
        <p:txBody>
          <a:bodyPr wrap="none">
            <a:spAutoFit/>
          </a:bodyPr>
          <a:lstStyle/>
          <a:p>
            <a:pPr algn="l"/>
            <a:r>
              <a:rPr lang="en-US" sz="1600">
                <a:latin typeface="Arial" charset="0"/>
              </a:rPr>
              <a:t>prev</a:t>
            </a:r>
            <a:endParaRPr lang="en-US" b="0"/>
          </a:p>
        </p:txBody>
      </p:sp>
      <p:sp>
        <p:nvSpPr>
          <p:cNvPr id="21530" name="Text Box 51"/>
          <p:cNvSpPr txBox="1">
            <a:spLocks noChangeArrowheads="1"/>
          </p:cNvSpPr>
          <p:nvPr/>
        </p:nvSpPr>
        <p:spPr bwMode="auto">
          <a:xfrm>
            <a:off x="7543800" y="5153744"/>
            <a:ext cx="612775" cy="336550"/>
          </a:xfrm>
          <a:prstGeom prst="rect">
            <a:avLst/>
          </a:prstGeom>
          <a:noFill/>
          <a:ln w="12700">
            <a:noFill/>
            <a:miter lim="800000"/>
            <a:headEnd/>
            <a:tailEnd/>
          </a:ln>
        </p:spPr>
        <p:txBody>
          <a:bodyPr wrap="none">
            <a:spAutoFit/>
          </a:bodyPr>
          <a:lstStyle/>
          <a:p>
            <a:pPr algn="l"/>
            <a:r>
              <a:rPr lang="en-US" sz="1600">
                <a:latin typeface="Arial" charset="0"/>
              </a:rPr>
              <a:t>prev</a:t>
            </a:r>
            <a:endParaRPr lang="en-US" b="0"/>
          </a:p>
        </p:txBody>
      </p:sp>
      <p:sp>
        <p:nvSpPr>
          <p:cNvPr id="21531" name="Text Box 52"/>
          <p:cNvSpPr txBox="1">
            <a:spLocks noChangeArrowheads="1"/>
          </p:cNvSpPr>
          <p:nvPr/>
        </p:nvSpPr>
        <p:spPr bwMode="auto">
          <a:xfrm>
            <a:off x="5410200" y="1594994"/>
            <a:ext cx="2971800" cy="1544638"/>
          </a:xfrm>
          <a:prstGeom prst="rect">
            <a:avLst/>
          </a:prstGeom>
          <a:noFill/>
          <a:ln w="9525">
            <a:solidFill>
              <a:schemeClr val="tx1"/>
            </a:solidFill>
            <a:miter lim="800000"/>
            <a:headEnd/>
            <a:tailEnd/>
          </a:ln>
        </p:spPr>
        <p:txBody>
          <a:bodyPr>
            <a:spAutoFit/>
          </a:bodyPr>
          <a:lstStyle/>
          <a:p>
            <a:pPr>
              <a:spcBef>
                <a:spcPct val="50000"/>
              </a:spcBef>
            </a:pPr>
            <a:r>
              <a:rPr lang="en-US" sz="2100" b="0">
                <a:latin typeface="Arial" charset="0"/>
              </a:rPr>
              <a:t>Applications requiring both way search</a:t>
            </a:r>
          </a:p>
          <a:p>
            <a:pPr>
              <a:spcBef>
                <a:spcPct val="50000"/>
              </a:spcBef>
            </a:pPr>
            <a:r>
              <a:rPr lang="en-US" sz="2100" b="0">
                <a:latin typeface="Arial" charset="0"/>
              </a:rPr>
              <a:t>Eg. Name search in telephone directory</a:t>
            </a:r>
          </a:p>
        </p:txBody>
      </p:sp>
      <p:sp>
        <p:nvSpPr>
          <p:cNvPr id="53" name="TextBox 52"/>
          <p:cNvSpPr txBox="1"/>
          <p:nvPr/>
        </p:nvSpPr>
        <p:spPr>
          <a:xfrm>
            <a:off x="0" y="685800"/>
            <a:ext cx="8286776"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Linked Lists – Doubly linked</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tree"/>
          <p:cNvPicPr>
            <a:picLocks noChangeAspect="1" noChangeArrowheads="1"/>
          </p:cNvPicPr>
          <p:nvPr/>
        </p:nvPicPr>
        <p:blipFill>
          <a:blip r:embed="rId3" cstate="print"/>
          <a:srcRect/>
          <a:stretch>
            <a:fillRect/>
          </a:stretch>
        </p:blipFill>
        <p:spPr bwMode="auto">
          <a:xfrm>
            <a:off x="152400" y="2871936"/>
            <a:ext cx="5562600" cy="3200400"/>
          </a:xfrm>
          <a:prstGeom prst="rect">
            <a:avLst/>
          </a:prstGeom>
          <a:noFill/>
          <a:ln w="9525">
            <a:noFill/>
            <a:miter lim="800000"/>
            <a:headEnd/>
            <a:tailEnd/>
          </a:ln>
        </p:spPr>
      </p:pic>
      <p:sp>
        <p:nvSpPr>
          <p:cNvPr id="22532" name="Rectangle 5"/>
          <p:cNvSpPr>
            <a:spLocks noGrp="1" noChangeArrowheads="1"/>
          </p:cNvSpPr>
          <p:nvPr>
            <p:ph idx="4294967295"/>
          </p:nvPr>
        </p:nvSpPr>
        <p:spPr>
          <a:xfrm>
            <a:off x="0" y="1143000"/>
            <a:ext cx="7953375" cy="1981200"/>
          </a:xfrm>
        </p:spPr>
        <p:txBody>
          <a:bodyPr>
            <a:normAutofit fontScale="77500" lnSpcReduction="20000"/>
          </a:bodyPr>
          <a:lstStyle/>
          <a:p>
            <a:pPr>
              <a:lnSpc>
                <a:spcPts val="2000"/>
              </a:lnSpc>
              <a:spcAft>
                <a:spcPts val="500"/>
              </a:spcAft>
              <a:buBlip>
                <a:blip r:embed="rId4"/>
              </a:buBlip>
            </a:pPr>
            <a:r>
              <a:rPr lang="en-US" dirty="0" smtClean="0"/>
              <a:t>The simplest form of Tree is a </a:t>
            </a:r>
            <a:r>
              <a:rPr lang="en-US" dirty="0" smtClean="0">
                <a:solidFill>
                  <a:schemeClr val="accent2"/>
                </a:solidFill>
              </a:rPr>
              <a:t>Binary Tree</a:t>
            </a:r>
          </a:p>
          <a:p>
            <a:pPr lvl="1">
              <a:lnSpc>
                <a:spcPts val="2000"/>
              </a:lnSpc>
              <a:spcAft>
                <a:spcPts val="500"/>
              </a:spcAft>
            </a:pPr>
            <a:r>
              <a:rPr lang="en-US" dirty="0" smtClean="0"/>
              <a:t>Binary Tree Consists of</a:t>
            </a:r>
          </a:p>
          <a:p>
            <a:pPr lvl="2">
              <a:lnSpc>
                <a:spcPts val="1500"/>
              </a:lnSpc>
              <a:spcBef>
                <a:spcPts val="500"/>
              </a:spcBef>
            </a:pPr>
            <a:r>
              <a:rPr lang="en-US" sz="1800" dirty="0" smtClean="0"/>
              <a:t>Node (called the ROOT node)</a:t>
            </a:r>
          </a:p>
          <a:p>
            <a:pPr lvl="2">
              <a:lnSpc>
                <a:spcPts val="1500"/>
              </a:lnSpc>
              <a:spcBef>
                <a:spcPts val="500"/>
              </a:spcBef>
            </a:pPr>
            <a:r>
              <a:rPr lang="en-US" sz="1800" dirty="0" smtClean="0"/>
              <a:t>Left and Right sub-trees</a:t>
            </a:r>
          </a:p>
          <a:p>
            <a:pPr lvl="2">
              <a:lnSpc>
                <a:spcPts val="1500"/>
              </a:lnSpc>
              <a:spcBef>
                <a:spcPts val="500"/>
              </a:spcBef>
            </a:pPr>
            <a:r>
              <a:rPr lang="en-US" sz="1800" dirty="0" smtClean="0">
                <a:solidFill>
                  <a:schemeClr val="accent2"/>
                </a:solidFill>
              </a:rPr>
              <a:t>Both sub-trees are binary trees</a:t>
            </a:r>
          </a:p>
          <a:p>
            <a:pPr lvl="2">
              <a:lnSpc>
                <a:spcPts val="1500"/>
              </a:lnSpc>
              <a:spcBef>
                <a:spcPts val="500"/>
              </a:spcBef>
            </a:pPr>
            <a:r>
              <a:rPr lang="en-US" sz="1800" dirty="0" smtClean="0">
                <a:solidFill>
                  <a:schemeClr val="tx1"/>
                </a:solidFill>
              </a:rPr>
              <a:t>The nodes at the lowest levels of the tree (the ones with no sub-trees) are called leaves</a:t>
            </a:r>
          </a:p>
        </p:txBody>
      </p:sp>
      <p:sp>
        <p:nvSpPr>
          <p:cNvPr id="22533" name="AutoShape 6"/>
          <p:cNvSpPr>
            <a:spLocks noChangeArrowheads="1"/>
          </p:cNvSpPr>
          <p:nvPr/>
        </p:nvSpPr>
        <p:spPr bwMode="auto">
          <a:xfrm>
            <a:off x="6629400" y="1219200"/>
            <a:ext cx="1773238" cy="1306513"/>
          </a:xfrm>
          <a:prstGeom prst="roundRect">
            <a:avLst>
              <a:gd name="adj" fmla="val 16667"/>
            </a:avLst>
          </a:prstGeom>
          <a:solidFill>
            <a:srgbClr val="FFFF00"/>
          </a:solidFill>
          <a:ln w="12700">
            <a:noFill/>
            <a:round/>
            <a:headEnd/>
            <a:tailEnd/>
          </a:ln>
        </p:spPr>
        <p:txBody>
          <a:bodyPr wrap="none">
            <a:spAutoFit/>
          </a:bodyPr>
          <a:lstStyle/>
          <a:p>
            <a:r>
              <a:rPr lang="en-US">
                <a:latin typeface="Arial" charset="0"/>
              </a:rPr>
              <a:t>Note the</a:t>
            </a:r>
          </a:p>
          <a:p>
            <a:r>
              <a:rPr lang="en-US">
                <a:latin typeface="Arial" charset="0"/>
              </a:rPr>
              <a:t>recursive</a:t>
            </a:r>
          </a:p>
          <a:p>
            <a:r>
              <a:rPr lang="en-US">
                <a:latin typeface="Arial" charset="0"/>
              </a:rPr>
              <a:t>definition!</a:t>
            </a:r>
          </a:p>
        </p:txBody>
      </p:sp>
      <p:sp>
        <p:nvSpPr>
          <p:cNvPr id="22534" name="AutoShape 7" descr="Wide upward diagonal"/>
          <p:cNvSpPr>
            <a:spLocks noChangeArrowheads="1"/>
          </p:cNvSpPr>
          <p:nvPr/>
        </p:nvSpPr>
        <p:spPr bwMode="auto">
          <a:xfrm>
            <a:off x="4038600" y="5265886"/>
            <a:ext cx="2687638" cy="1187450"/>
          </a:xfrm>
          <a:prstGeom prst="roundRect">
            <a:avLst>
              <a:gd name="adj" fmla="val 16667"/>
            </a:avLst>
          </a:prstGeom>
          <a:pattFill prst="wdUpDiag">
            <a:fgClr>
              <a:srgbClr val="66FFFF"/>
            </a:fgClr>
            <a:bgClr>
              <a:srgbClr val="FFFFFF"/>
            </a:bgClr>
          </a:pattFill>
          <a:ln w="28575">
            <a:solidFill>
              <a:srgbClr val="00FFFF"/>
            </a:solidFill>
            <a:round/>
            <a:headEnd/>
            <a:tailEnd/>
          </a:ln>
        </p:spPr>
        <p:txBody>
          <a:bodyPr>
            <a:spAutoFit/>
          </a:bodyPr>
          <a:lstStyle/>
          <a:p>
            <a:r>
              <a:rPr lang="en-US" sz="2100">
                <a:latin typeface="Arial" charset="0"/>
              </a:rPr>
              <a:t>Each sub-tree</a:t>
            </a:r>
          </a:p>
          <a:p>
            <a:r>
              <a:rPr lang="en-US" sz="2100">
                <a:latin typeface="Arial" charset="0"/>
              </a:rPr>
              <a:t>is itself</a:t>
            </a:r>
          </a:p>
          <a:p>
            <a:r>
              <a:rPr lang="en-US" sz="2100">
                <a:latin typeface="Arial" charset="0"/>
              </a:rPr>
              <a:t>a binary tree</a:t>
            </a:r>
          </a:p>
        </p:txBody>
      </p:sp>
      <p:sp>
        <p:nvSpPr>
          <p:cNvPr id="22535" name="Text Box 10"/>
          <p:cNvSpPr txBox="1">
            <a:spLocks noChangeArrowheads="1"/>
          </p:cNvSpPr>
          <p:nvPr/>
        </p:nvSpPr>
        <p:spPr bwMode="auto">
          <a:xfrm>
            <a:off x="6019800" y="2971800"/>
            <a:ext cx="2971800" cy="2820988"/>
          </a:xfrm>
          <a:prstGeom prst="rect">
            <a:avLst/>
          </a:prstGeom>
          <a:noFill/>
          <a:ln w="9525">
            <a:solidFill>
              <a:schemeClr val="tx1"/>
            </a:solidFill>
            <a:miter lim="800000"/>
            <a:headEnd/>
            <a:tailEnd/>
          </a:ln>
        </p:spPr>
        <p:txBody>
          <a:bodyPr>
            <a:spAutoFit/>
          </a:bodyPr>
          <a:lstStyle/>
          <a:p>
            <a:pPr marL="457200" indent="-457200"/>
            <a:r>
              <a:rPr lang="en-US" sz="1800" b="0">
                <a:latin typeface="Arial" charset="0"/>
              </a:rPr>
              <a:t>In an </a:t>
            </a:r>
            <a:r>
              <a:rPr lang="en-US" sz="1800" i="1">
                <a:solidFill>
                  <a:schemeClr val="accent2"/>
                </a:solidFill>
                <a:latin typeface="Arial" charset="0"/>
              </a:rPr>
              <a:t>ordered binary tree</a:t>
            </a:r>
            <a:r>
              <a:rPr lang="en-US" sz="1600" b="0">
                <a:latin typeface="Arial" charset="0"/>
              </a:rPr>
              <a:t> </a:t>
            </a:r>
          </a:p>
          <a:p>
            <a:pPr marL="457200" indent="-457200" algn="l"/>
            <a:r>
              <a:rPr lang="en-US" sz="1600" b="0">
                <a:latin typeface="Arial" charset="0"/>
              </a:rPr>
              <a:t> the keys of all the nodes in </a:t>
            </a:r>
          </a:p>
          <a:p>
            <a:pPr marL="457200" indent="-457200" algn="l">
              <a:buFontTx/>
              <a:buChar char="•"/>
            </a:pPr>
            <a:r>
              <a:rPr lang="en-US" sz="1600" b="0">
                <a:latin typeface="Arial" charset="0"/>
              </a:rPr>
              <a:t>the left sub-tree are less than that of the root </a:t>
            </a:r>
          </a:p>
          <a:p>
            <a:pPr marL="457200" indent="-457200" algn="l">
              <a:buFontTx/>
              <a:buChar char="•"/>
            </a:pPr>
            <a:r>
              <a:rPr lang="en-US" sz="1600" b="0">
                <a:latin typeface="Arial" charset="0"/>
              </a:rPr>
              <a:t>the keys of all the nodes in the  right sub-tree are greater than that of the root, </a:t>
            </a:r>
          </a:p>
          <a:p>
            <a:pPr marL="457200" indent="-457200" algn="l">
              <a:buFontTx/>
              <a:buChar char="•"/>
            </a:pPr>
            <a:r>
              <a:rPr lang="en-US" sz="1600" b="0">
                <a:latin typeface="Arial" charset="0"/>
              </a:rPr>
              <a:t>the left and right sub-trees are themselves ordered binary trees. </a:t>
            </a:r>
          </a:p>
        </p:txBody>
      </p:sp>
      <p:sp>
        <p:nvSpPr>
          <p:cNvPr id="8" name="TextBox 7"/>
          <p:cNvSpPr txBox="1"/>
          <p:nvPr/>
        </p:nvSpPr>
        <p:spPr>
          <a:xfrm>
            <a:off x="0" y="685800"/>
            <a:ext cx="8286776"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Binary Tree</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Oval 6"/>
          <p:cNvSpPr>
            <a:spLocks noGrp="1" noChangeArrowheads="1"/>
          </p:cNvSpPr>
          <p:nvPr>
            <p:ph idx="4294967295"/>
          </p:nvPr>
        </p:nvSpPr>
        <p:spPr>
          <a:xfrm>
            <a:off x="6429388" y="2057400"/>
            <a:ext cx="457200" cy="457200"/>
          </a:xfrm>
          <a:prstGeom prst="ellipse">
            <a:avLst/>
          </a:prstGeom>
          <a:solidFill>
            <a:schemeClr val="accent1"/>
          </a:solidFill>
          <a:ln>
            <a:solidFill>
              <a:schemeClr val="tx1"/>
            </a:solidFill>
            <a:round/>
          </a:ln>
        </p:spPr>
        <p:txBody>
          <a:bodyPr>
            <a:normAutofit fontScale="92500" lnSpcReduction="20000"/>
          </a:bodyPr>
          <a:lstStyle/>
          <a:p>
            <a:pPr algn="ctr">
              <a:lnSpc>
                <a:spcPct val="100000"/>
              </a:lnSpc>
              <a:spcAft>
                <a:spcPct val="0"/>
              </a:spcAft>
              <a:buClrTx/>
              <a:buFontTx/>
              <a:buNone/>
            </a:pPr>
            <a:r>
              <a:rPr lang="en-US" sz="1800" b="1" smtClean="0">
                <a:solidFill>
                  <a:schemeClr val="tx1"/>
                </a:solidFill>
                <a:latin typeface="Times New Roman" pitchFamily="18" charset="0"/>
              </a:rPr>
              <a:t>B</a:t>
            </a:r>
          </a:p>
        </p:txBody>
      </p:sp>
      <p:sp>
        <p:nvSpPr>
          <p:cNvPr id="23555" name="Oval 4"/>
          <p:cNvSpPr>
            <a:spLocks noChangeArrowheads="1"/>
          </p:cNvSpPr>
          <p:nvPr/>
        </p:nvSpPr>
        <p:spPr bwMode="auto">
          <a:xfrm>
            <a:off x="6934200" y="1295400"/>
            <a:ext cx="457200" cy="457200"/>
          </a:xfrm>
          <a:prstGeom prst="ellipse">
            <a:avLst/>
          </a:prstGeom>
          <a:solidFill>
            <a:schemeClr val="accent1"/>
          </a:solidFill>
          <a:ln w="9525">
            <a:solidFill>
              <a:schemeClr val="tx1"/>
            </a:solidFill>
            <a:round/>
            <a:headEnd/>
            <a:tailEnd/>
          </a:ln>
        </p:spPr>
        <p:txBody>
          <a:bodyPr wrap="none" anchor="ctr"/>
          <a:lstStyle/>
          <a:p>
            <a:r>
              <a:rPr lang="en-US" sz="1800"/>
              <a:t>A</a:t>
            </a:r>
          </a:p>
        </p:txBody>
      </p:sp>
      <p:sp>
        <p:nvSpPr>
          <p:cNvPr id="23557" name="Oval 7"/>
          <p:cNvSpPr>
            <a:spLocks noChangeArrowheads="1"/>
          </p:cNvSpPr>
          <p:nvPr/>
        </p:nvSpPr>
        <p:spPr bwMode="auto">
          <a:xfrm>
            <a:off x="7620000" y="2057400"/>
            <a:ext cx="457200" cy="457200"/>
          </a:xfrm>
          <a:prstGeom prst="ellipse">
            <a:avLst/>
          </a:prstGeom>
          <a:solidFill>
            <a:schemeClr val="accent1"/>
          </a:solidFill>
          <a:ln w="9525">
            <a:solidFill>
              <a:schemeClr val="tx1"/>
            </a:solidFill>
            <a:round/>
            <a:headEnd/>
            <a:tailEnd/>
          </a:ln>
        </p:spPr>
        <p:txBody>
          <a:bodyPr wrap="none" anchor="ctr"/>
          <a:lstStyle/>
          <a:p>
            <a:r>
              <a:rPr lang="en-US" sz="1800"/>
              <a:t>C</a:t>
            </a:r>
          </a:p>
        </p:txBody>
      </p:sp>
      <p:sp>
        <p:nvSpPr>
          <p:cNvPr id="23558" name="Oval 8"/>
          <p:cNvSpPr>
            <a:spLocks noChangeArrowheads="1"/>
          </p:cNvSpPr>
          <p:nvPr/>
        </p:nvSpPr>
        <p:spPr bwMode="auto">
          <a:xfrm>
            <a:off x="7010400" y="2743200"/>
            <a:ext cx="457200" cy="457200"/>
          </a:xfrm>
          <a:prstGeom prst="ellipse">
            <a:avLst/>
          </a:prstGeom>
          <a:solidFill>
            <a:schemeClr val="accent1"/>
          </a:solidFill>
          <a:ln w="9525">
            <a:solidFill>
              <a:schemeClr val="tx1"/>
            </a:solidFill>
            <a:round/>
            <a:headEnd/>
            <a:tailEnd/>
          </a:ln>
        </p:spPr>
        <p:txBody>
          <a:bodyPr wrap="none" anchor="ctr"/>
          <a:lstStyle/>
          <a:p>
            <a:r>
              <a:rPr lang="en-US" sz="1800"/>
              <a:t>D</a:t>
            </a:r>
          </a:p>
        </p:txBody>
      </p:sp>
      <p:sp>
        <p:nvSpPr>
          <p:cNvPr id="23559" name="Oval 9"/>
          <p:cNvSpPr>
            <a:spLocks noChangeArrowheads="1"/>
          </p:cNvSpPr>
          <p:nvPr/>
        </p:nvSpPr>
        <p:spPr bwMode="auto">
          <a:xfrm>
            <a:off x="8229600" y="2895600"/>
            <a:ext cx="457200" cy="457200"/>
          </a:xfrm>
          <a:prstGeom prst="ellipse">
            <a:avLst/>
          </a:prstGeom>
          <a:solidFill>
            <a:schemeClr val="accent1"/>
          </a:solidFill>
          <a:ln w="9525">
            <a:solidFill>
              <a:schemeClr val="tx1"/>
            </a:solidFill>
            <a:round/>
            <a:headEnd/>
            <a:tailEnd/>
          </a:ln>
        </p:spPr>
        <p:txBody>
          <a:bodyPr wrap="none" anchor="ctr"/>
          <a:lstStyle/>
          <a:p>
            <a:r>
              <a:rPr lang="en-US" sz="1800"/>
              <a:t>E</a:t>
            </a:r>
          </a:p>
        </p:txBody>
      </p:sp>
      <p:sp>
        <p:nvSpPr>
          <p:cNvPr id="23560" name="Oval 10"/>
          <p:cNvSpPr>
            <a:spLocks noChangeArrowheads="1"/>
          </p:cNvSpPr>
          <p:nvPr/>
        </p:nvSpPr>
        <p:spPr bwMode="auto">
          <a:xfrm>
            <a:off x="6400800" y="3429000"/>
            <a:ext cx="457200" cy="457200"/>
          </a:xfrm>
          <a:prstGeom prst="ellipse">
            <a:avLst/>
          </a:prstGeom>
          <a:solidFill>
            <a:schemeClr val="accent1"/>
          </a:solidFill>
          <a:ln w="9525">
            <a:solidFill>
              <a:schemeClr val="tx1"/>
            </a:solidFill>
            <a:round/>
            <a:headEnd/>
            <a:tailEnd/>
          </a:ln>
        </p:spPr>
        <p:txBody>
          <a:bodyPr wrap="none" anchor="ctr"/>
          <a:lstStyle/>
          <a:p>
            <a:r>
              <a:rPr lang="en-US" sz="1800"/>
              <a:t>F</a:t>
            </a:r>
          </a:p>
        </p:txBody>
      </p:sp>
      <p:sp>
        <p:nvSpPr>
          <p:cNvPr id="23561" name="Oval 11"/>
          <p:cNvSpPr>
            <a:spLocks noChangeArrowheads="1"/>
          </p:cNvSpPr>
          <p:nvPr/>
        </p:nvSpPr>
        <p:spPr bwMode="auto">
          <a:xfrm>
            <a:off x="7620000" y="3429000"/>
            <a:ext cx="457200" cy="457200"/>
          </a:xfrm>
          <a:prstGeom prst="ellipse">
            <a:avLst/>
          </a:prstGeom>
          <a:solidFill>
            <a:schemeClr val="accent1"/>
          </a:solidFill>
          <a:ln w="9525">
            <a:solidFill>
              <a:schemeClr val="tx1"/>
            </a:solidFill>
            <a:round/>
            <a:headEnd/>
            <a:tailEnd/>
          </a:ln>
        </p:spPr>
        <p:txBody>
          <a:bodyPr wrap="none" anchor="ctr"/>
          <a:lstStyle/>
          <a:p>
            <a:r>
              <a:rPr lang="en-US" sz="1800"/>
              <a:t>G</a:t>
            </a:r>
          </a:p>
        </p:txBody>
      </p:sp>
      <p:sp>
        <p:nvSpPr>
          <p:cNvPr id="23562" name="Line 12"/>
          <p:cNvSpPr>
            <a:spLocks noChangeShapeType="1"/>
          </p:cNvSpPr>
          <p:nvPr/>
        </p:nvSpPr>
        <p:spPr bwMode="auto">
          <a:xfrm flipH="1">
            <a:off x="6705600" y="1676400"/>
            <a:ext cx="304800" cy="381000"/>
          </a:xfrm>
          <a:prstGeom prst="line">
            <a:avLst/>
          </a:prstGeom>
          <a:noFill/>
          <a:ln w="9525">
            <a:solidFill>
              <a:schemeClr val="tx1"/>
            </a:solidFill>
            <a:round/>
            <a:headEnd/>
            <a:tailEnd/>
          </a:ln>
        </p:spPr>
        <p:txBody>
          <a:bodyPr/>
          <a:lstStyle/>
          <a:p>
            <a:endParaRPr lang="en-US"/>
          </a:p>
        </p:txBody>
      </p:sp>
      <p:sp>
        <p:nvSpPr>
          <p:cNvPr id="23563" name="Line 14"/>
          <p:cNvSpPr>
            <a:spLocks noChangeShapeType="1"/>
          </p:cNvSpPr>
          <p:nvPr/>
        </p:nvSpPr>
        <p:spPr bwMode="auto">
          <a:xfrm>
            <a:off x="7315200" y="1676400"/>
            <a:ext cx="381000" cy="457200"/>
          </a:xfrm>
          <a:prstGeom prst="line">
            <a:avLst/>
          </a:prstGeom>
          <a:noFill/>
          <a:ln w="9525">
            <a:solidFill>
              <a:schemeClr val="tx1"/>
            </a:solidFill>
            <a:round/>
            <a:headEnd/>
            <a:tailEnd/>
          </a:ln>
        </p:spPr>
        <p:txBody>
          <a:bodyPr/>
          <a:lstStyle/>
          <a:p>
            <a:endParaRPr lang="en-US"/>
          </a:p>
        </p:txBody>
      </p:sp>
      <p:sp>
        <p:nvSpPr>
          <p:cNvPr id="23564" name="Line 15"/>
          <p:cNvSpPr>
            <a:spLocks noChangeShapeType="1"/>
          </p:cNvSpPr>
          <p:nvPr/>
        </p:nvSpPr>
        <p:spPr bwMode="auto">
          <a:xfrm flipH="1">
            <a:off x="7391400" y="2438400"/>
            <a:ext cx="304800" cy="381000"/>
          </a:xfrm>
          <a:prstGeom prst="line">
            <a:avLst/>
          </a:prstGeom>
          <a:noFill/>
          <a:ln w="9525">
            <a:solidFill>
              <a:schemeClr val="tx1"/>
            </a:solidFill>
            <a:round/>
            <a:headEnd/>
            <a:tailEnd/>
          </a:ln>
        </p:spPr>
        <p:txBody>
          <a:bodyPr/>
          <a:lstStyle/>
          <a:p>
            <a:endParaRPr lang="en-US"/>
          </a:p>
        </p:txBody>
      </p:sp>
      <p:sp>
        <p:nvSpPr>
          <p:cNvPr id="23565" name="Line 16"/>
          <p:cNvSpPr>
            <a:spLocks noChangeShapeType="1"/>
          </p:cNvSpPr>
          <p:nvPr/>
        </p:nvSpPr>
        <p:spPr bwMode="auto">
          <a:xfrm flipH="1">
            <a:off x="6781800" y="3124200"/>
            <a:ext cx="304800" cy="381000"/>
          </a:xfrm>
          <a:prstGeom prst="line">
            <a:avLst/>
          </a:prstGeom>
          <a:noFill/>
          <a:ln w="9525">
            <a:solidFill>
              <a:schemeClr val="tx1"/>
            </a:solidFill>
            <a:round/>
            <a:headEnd/>
            <a:tailEnd/>
          </a:ln>
        </p:spPr>
        <p:txBody>
          <a:bodyPr/>
          <a:lstStyle/>
          <a:p>
            <a:endParaRPr lang="en-US"/>
          </a:p>
        </p:txBody>
      </p:sp>
      <p:sp>
        <p:nvSpPr>
          <p:cNvPr id="23566" name="Line 17"/>
          <p:cNvSpPr>
            <a:spLocks noChangeShapeType="1"/>
          </p:cNvSpPr>
          <p:nvPr/>
        </p:nvSpPr>
        <p:spPr bwMode="auto">
          <a:xfrm>
            <a:off x="8001000" y="2438400"/>
            <a:ext cx="381000" cy="457200"/>
          </a:xfrm>
          <a:prstGeom prst="line">
            <a:avLst/>
          </a:prstGeom>
          <a:noFill/>
          <a:ln w="9525">
            <a:solidFill>
              <a:schemeClr val="tx1"/>
            </a:solidFill>
            <a:round/>
            <a:headEnd/>
            <a:tailEnd/>
          </a:ln>
        </p:spPr>
        <p:txBody>
          <a:bodyPr/>
          <a:lstStyle/>
          <a:p>
            <a:endParaRPr lang="en-US"/>
          </a:p>
        </p:txBody>
      </p:sp>
      <p:sp>
        <p:nvSpPr>
          <p:cNvPr id="23567" name="Line 18"/>
          <p:cNvSpPr>
            <a:spLocks noChangeShapeType="1"/>
          </p:cNvSpPr>
          <p:nvPr/>
        </p:nvSpPr>
        <p:spPr bwMode="auto">
          <a:xfrm>
            <a:off x="7391400" y="3124200"/>
            <a:ext cx="304800" cy="381000"/>
          </a:xfrm>
          <a:prstGeom prst="line">
            <a:avLst/>
          </a:prstGeom>
          <a:noFill/>
          <a:ln w="9525">
            <a:solidFill>
              <a:schemeClr val="tx1"/>
            </a:solidFill>
            <a:round/>
            <a:headEnd/>
            <a:tailEnd/>
          </a:ln>
        </p:spPr>
        <p:txBody>
          <a:bodyPr/>
          <a:lstStyle/>
          <a:p>
            <a:endParaRPr lang="en-US"/>
          </a:p>
        </p:txBody>
      </p:sp>
      <p:sp>
        <p:nvSpPr>
          <p:cNvPr id="23568" name="Rectangle 19"/>
          <p:cNvSpPr>
            <a:spLocks noChangeArrowheads="1"/>
          </p:cNvSpPr>
          <p:nvPr/>
        </p:nvSpPr>
        <p:spPr bwMode="auto">
          <a:xfrm>
            <a:off x="228600" y="1168896"/>
            <a:ext cx="5867400" cy="3124200"/>
          </a:xfrm>
          <a:prstGeom prst="rect">
            <a:avLst/>
          </a:prstGeom>
          <a:noFill/>
          <a:ln w="9525">
            <a:noFill/>
            <a:miter lim="800000"/>
            <a:headEnd/>
            <a:tailEnd/>
          </a:ln>
        </p:spPr>
        <p:txBody>
          <a:bodyPr lIns="90000" tIns="46800" rIns="90000" bIns="46800"/>
          <a:lstStyle/>
          <a:p>
            <a:pPr marL="285750" indent="-285750" algn="l">
              <a:buClr>
                <a:srgbClr val="1E6E04"/>
              </a:buClr>
              <a:buBlip>
                <a:blip r:embed="rId3"/>
              </a:buBlip>
            </a:pPr>
            <a:r>
              <a:rPr lang="en-US" sz="1800" b="0" dirty="0">
                <a:solidFill>
                  <a:srgbClr val="000000"/>
                </a:solidFill>
                <a:latin typeface="Arial" charset="0"/>
              </a:rPr>
              <a:t>If A is the root of a binary tree and B is the root</a:t>
            </a:r>
          </a:p>
          <a:p>
            <a:pPr marL="285750" indent="-285750" algn="l">
              <a:buClr>
                <a:srgbClr val="1E6E04"/>
              </a:buClr>
            </a:pPr>
            <a:r>
              <a:rPr lang="en-US" sz="1800" b="0" dirty="0">
                <a:solidFill>
                  <a:srgbClr val="000000"/>
                </a:solidFill>
                <a:latin typeface="Arial" charset="0"/>
              </a:rPr>
              <a:t>     of its left/right </a:t>
            </a:r>
            <a:r>
              <a:rPr lang="en-US" sz="1800" b="0" dirty="0" smtClean="0">
                <a:solidFill>
                  <a:srgbClr val="000000"/>
                </a:solidFill>
                <a:latin typeface="Arial" charset="0"/>
              </a:rPr>
              <a:t>sub-tree </a:t>
            </a:r>
            <a:r>
              <a:rPr lang="en-US" sz="1800" b="0" dirty="0">
                <a:solidFill>
                  <a:srgbClr val="000000"/>
                </a:solidFill>
                <a:latin typeface="Arial" charset="0"/>
              </a:rPr>
              <a:t>then </a:t>
            </a:r>
          </a:p>
          <a:p>
            <a:pPr marL="762000" lvl="1" indent="-285750" algn="l">
              <a:buClr>
                <a:srgbClr val="1E6E04"/>
              </a:buClr>
              <a:buFontTx/>
              <a:buChar char="o"/>
            </a:pPr>
            <a:r>
              <a:rPr lang="en-US" sz="1800" b="0" dirty="0">
                <a:solidFill>
                  <a:srgbClr val="000000"/>
                </a:solidFill>
                <a:latin typeface="Arial" charset="0"/>
              </a:rPr>
              <a:t>	A is the </a:t>
            </a:r>
            <a:r>
              <a:rPr lang="en-US" sz="1800" i="1" dirty="0">
                <a:solidFill>
                  <a:srgbClr val="000000"/>
                </a:solidFill>
                <a:latin typeface="Arial" charset="0"/>
              </a:rPr>
              <a:t>father</a:t>
            </a:r>
            <a:r>
              <a:rPr lang="en-US" sz="1800" b="0" i="1" dirty="0">
                <a:solidFill>
                  <a:srgbClr val="000000"/>
                </a:solidFill>
                <a:latin typeface="Arial" charset="0"/>
              </a:rPr>
              <a:t> </a:t>
            </a:r>
            <a:r>
              <a:rPr lang="en-US" sz="1800" b="0" dirty="0">
                <a:solidFill>
                  <a:srgbClr val="000000"/>
                </a:solidFill>
                <a:latin typeface="Arial" charset="0"/>
              </a:rPr>
              <a:t>of B</a:t>
            </a:r>
          </a:p>
          <a:p>
            <a:pPr marL="762000" lvl="1" indent="-285750" algn="l">
              <a:buClr>
                <a:srgbClr val="1E6E04"/>
              </a:buClr>
              <a:buFontTx/>
              <a:buChar char="o"/>
            </a:pPr>
            <a:r>
              <a:rPr lang="en-US" sz="1800" b="0" dirty="0">
                <a:solidFill>
                  <a:srgbClr val="000000"/>
                </a:solidFill>
                <a:latin typeface="Arial" charset="0"/>
              </a:rPr>
              <a:t>	B is the </a:t>
            </a:r>
            <a:r>
              <a:rPr lang="en-US" sz="1800" i="1" dirty="0">
                <a:solidFill>
                  <a:srgbClr val="000000"/>
                </a:solidFill>
                <a:latin typeface="Arial" charset="0"/>
              </a:rPr>
              <a:t>left/right son</a:t>
            </a:r>
            <a:r>
              <a:rPr lang="en-US" sz="1800" b="0" dirty="0">
                <a:solidFill>
                  <a:srgbClr val="000000"/>
                </a:solidFill>
                <a:latin typeface="Arial" charset="0"/>
              </a:rPr>
              <a:t> of A</a:t>
            </a:r>
          </a:p>
          <a:p>
            <a:pPr marL="762000" lvl="1" indent="-285750" algn="l">
              <a:buClr>
                <a:srgbClr val="1E6E04"/>
              </a:buClr>
            </a:pPr>
            <a:endParaRPr lang="en-US" sz="1800" b="0" dirty="0">
              <a:solidFill>
                <a:srgbClr val="000000"/>
              </a:solidFill>
              <a:latin typeface="Arial" charset="0"/>
            </a:endParaRPr>
          </a:p>
          <a:p>
            <a:pPr marL="285750" indent="-285750" algn="l">
              <a:buClr>
                <a:srgbClr val="1E6E04"/>
              </a:buClr>
              <a:buBlip>
                <a:blip r:embed="rId3"/>
              </a:buBlip>
            </a:pPr>
            <a:r>
              <a:rPr lang="en-US" sz="1800" b="0" dirty="0">
                <a:solidFill>
                  <a:srgbClr val="000000"/>
                </a:solidFill>
                <a:latin typeface="Arial" charset="0"/>
              </a:rPr>
              <a:t>Two nodes are </a:t>
            </a:r>
            <a:r>
              <a:rPr lang="en-US" sz="1800" i="1" dirty="0">
                <a:solidFill>
                  <a:srgbClr val="000000"/>
                </a:solidFill>
                <a:latin typeface="Arial" charset="0"/>
              </a:rPr>
              <a:t>brothers</a:t>
            </a:r>
            <a:r>
              <a:rPr lang="en-US" sz="1800" b="0" dirty="0">
                <a:solidFill>
                  <a:srgbClr val="000000"/>
                </a:solidFill>
                <a:latin typeface="Arial" charset="0"/>
              </a:rPr>
              <a:t> if they are left and right </a:t>
            </a:r>
          </a:p>
          <a:p>
            <a:pPr marL="285750" indent="-285750" algn="l">
              <a:buClr>
                <a:srgbClr val="1E6E04"/>
              </a:buClr>
            </a:pPr>
            <a:r>
              <a:rPr lang="en-US" dirty="0">
                <a:solidFill>
                  <a:srgbClr val="000000"/>
                </a:solidFill>
                <a:latin typeface="Arial" charset="0"/>
              </a:rPr>
              <a:t>	</a:t>
            </a:r>
            <a:r>
              <a:rPr lang="en-US" sz="1800" b="0" dirty="0" smtClean="0">
                <a:solidFill>
                  <a:srgbClr val="000000"/>
                </a:solidFill>
                <a:latin typeface="Arial" charset="0"/>
              </a:rPr>
              <a:t>sons </a:t>
            </a:r>
            <a:r>
              <a:rPr lang="en-US" sz="1800" b="0" dirty="0">
                <a:solidFill>
                  <a:srgbClr val="000000"/>
                </a:solidFill>
                <a:latin typeface="Arial" charset="0"/>
              </a:rPr>
              <a:t>of the same father</a:t>
            </a:r>
          </a:p>
          <a:p>
            <a:pPr marL="285750" indent="-285750" algn="l">
              <a:buClr>
                <a:srgbClr val="1E6E04"/>
              </a:buClr>
              <a:buBlip>
                <a:blip r:embed="rId3"/>
              </a:buBlip>
            </a:pPr>
            <a:endParaRPr lang="en-US" sz="1800" b="0" dirty="0">
              <a:solidFill>
                <a:srgbClr val="000000"/>
              </a:solidFill>
              <a:latin typeface="Arial" charset="0"/>
            </a:endParaRPr>
          </a:p>
          <a:p>
            <a:pPr marL="285750" indent="-285750" algn="l">
              <a:buClr>
                <a:srgbClr val="1E6E04"/>
              </a:buClr>
              <a:buBlip>
                <a:blip r:embed="rId3"/>
              </a:buBlip>
            </a:pPr>
            <a:r>
              <a:rPr lang="en-US" sz="1800" b="0" dirty="0">
                <a:solidFill>
                  <a:srgbClr val="000000"/>
                </a:solidFill>
                <a:latin typeface="Arial" charset="0"/>
              </a:rPr>
              <a:t>Node n1 is an </a:t>
            </a:r>
            <a:r>
              <a:rPr lang="en-US" sz="1800" i="1" dirty="0">
                <a:solidFill>
                  <a:srgbClr val="000000"/>
                </a:solidFill>
                <a:latin typeface="Arial" charset="0"/>
              </a:rPr>
              <a:t>ancestor</a:t>
            </a:r>
            <a:r>
              <a:rPr lang="en-US" sz="1800" b="0" dirty="0">
                <a:solidFill>
                  <a:srgbClr val="000000"/>
                </a:solidFill>
                <a:latin typeface="Arial" charset="0"/>
              </a:rPr>
              <a:t> of n2 (and n2 is </a:t>
            </a:r>
            <a:r>
              <a:rPr lang="en-US" sz="1800" i="1" dirty="0">
                <a:solidFill>
                  <a:srgbClr val="000000"/>
                </a:solidFill>
                <a:latin typeface="Arial" charset="0"/>
              </a:rPr>
              <a:t>descendant</a:t>
            </a:r>
            <a:r>
              <a:rPr lang="en-US" sz="1800" b="0" dirty="0">
                <a:solidFill>
                  <a:srgbClr val="000000"/>
                </a:solidFill>
                <a:latin typeface="Arial" charset="0"/>
              </a:rPr>
              <a:t> of n1) if n1 is either the father of n2 or the father of some ancestor of n2</a:t>
            </a:r>
          </a:p>
          <a:p>
            <a:pPr marL="285750" indent="-285750" algn="l">
              <a:buClr>
                <a:srgbClr val="1E6E04"/>
              </a:buClr>
              <a:buFontTx/>
              <a:buChar char="•"/>
            </a:pPr>
            <a:endParaRPr lang="en-US" sz="1800" b="0" dirty="0">
              <a:solidFill>
                <a:srgbClr val="000000"/>
              </a:solidFill>
              <a:latin typeface="Arial" charset="0"/>
            </a:endParaRPr>
          </a:p>
          <a:p>
            <a:pPr marL="285750" indent="-285750" algn="l">
              <a:buClr>
                <a:srgbClr val="1E6E04"/>
              </a:buClr>
              <a:buFontTx/>
              <a:buChar char="•"/>
            </a:pPr>
            <a:endParaRPr lang="en-US" sz="1800" b="0" dirty="0">
              <a:solidFill>
                <a:srgbClr val="000000"/>
              </a:solidFill>
              <a:latin typeface="Arial" charset="0"/>
            </a:endParaRPr>
          </a:p>
          <a:p>
            <a:pPr marL="285750" indent="-285750" algn="l">
              <a:buClr>
                <a:srgbClr val="1E6E04"/>
              </a:buClr>
            </a:pPr>
            <a:endParaRPr lang="en-US" sz="1800" b="0" dirty="0">
              <a:solidFill>
                <a:srgbClr val="000000"/>
              </a:solidFill>
              <a:latin typeface="Arial" charset="0"/>
            </a:endParaRPr>
          </a:p>
        </p:txBody>
      </p:sp>
      <p:sp>
        <p:nvSpPr>
          <p:cNvPr id="23569" name="Rectangle 20"/>
          <p:cNvSpPr>
            <a:spLocks noChangeArrowheads="1"/>
          </p:cNvSpPr>
          <p:nvPr/>
        </p:nvSpPr>
        <p:spPr bwMode="auto">
          <a:xfrm>
            <a:off x="228600" y="4343400"/>
            <a:ext cx="8458200" cy="2209800"/>
          </a:xfrm>
          <a:prstGeom prst="rect">
            <a:avLst/>
          </a:prstGeom>
          <a:noFill/>
          <a:ln w="9525">
            <a:noFill/>
            <a:miter lim="800000"/>
            <a:headEnd/>
            <a:tailEnd/>
          </a:ln>
        </p:spPr>
        <p:txBody>
          <a:bodyPr lIns="90000" tIns="46800" rIns="90000" bIns="46800"/>
          <a:lstStyle/>
          <a:p>
            <a:pPr marL="285750" indent="-285750" algn="l">
              <a:buClr>
                <a:srgbClr val="1E6E04"/>
              </a:buClr>
              <a:buBlip>
                <a:blip r:embed="rId3"/>
              </a:buBlip>
            </a:pPr>
            <a:r>
              <a:rPr lang="en-US" sz="1800" i="1" dirty="0">
                <a:solidFill>
                  <a:srgbClr val="000000"/>
                </a:solidFill>
                <a:latin typeface="Arial" charset="0"/>
              </a:rPr>
              <a:t>Strictly Binary Tree</a:t>
            </a:r>
            <a:r>
              <a:rPr lang="en-US" sz="1800" b="0" dirty="0">
                <a:solidFill>
                  <a:srgbClr val="000000"/>
                </a:solidFill>
                <a:latin typeface="Arial" charset="0"/>
              </a:rPr>
              <a:t>: If every </a:t>
            </a:r>
            <a:r>
              <a:rPr lang="en-US" sz="1800" b="0" dirty="0" smtClean="0">
                <a:solidFill>
                  <a:srgbClr val="000000"/>
                </a:solidFill>
                <a:latin typeface="Arial" charset="0"/>
              </a:rPr>
              <a:t>non-leaf </a:t>
            </a:r>
            <a:r>
              <a:rPr lang="en-US" sz="1800" b="0" dirty="0">
                <a:solidFill>
                  <a:srgbClr val="000000"/>
                </a:solidFill>
                <a:latin typeface="Arial" charset="0"/>
              </a:rPr>
              <a:t>node in a binary tree has non empty left and right </a:t>
            </a:r>
            <a:r>
              <a:rPr lang="en-US" sz="1800" b="0" dirty="0" smtClean="0">
                <a:solidFill>
                  <a:srgbClr val="000000"/>
                </a:solidFill>
                <a:latin typeface="Arial" charset="0"/>
              </a:rPr>
              <a:t>sub-trees</a:t>
            </a:r>
            <a:endParaRPr lang="en-US" sz="1800" b="0" dirty="0">
              <a:solidFill>
                <a:srgbClr val="000000"/>
              </a:solidFill>
              <a:latin typeface="Arial" charset="0"/>
            </a:endParaRPr>
          </a:p>
          <a:p>
            <a:pPr marL="285750" indent="-285750" algn="l">
              <a:buClr>
                <a:srgbClr val="1E6E04"/>
              </a:buClr>
              <a:buBlip>
                <a:blip r:embed="rId3"/>
              </a:buBlip>
            </a:pPr>
            <a:r>
              <a:rPr lang="en-US" sz="1800" i="1" dirty="0">
                <a:solidFill>
                  <a:srgbClr val="000000"/>
                </a:solidFill>
                <a:latin typeface="Arial" charset="0"/>
              </a:rPr>
              <a:t>Level</a:t>
            </a:r>
            <a:r>
              <a:rPr lang="en-US" sz="1800" dirty="0">
                <a:solidFill>
                  <a:srgbClr val="000000"/>
                </a:solidFill>
                <a:latin typeface="Arial" charset="0"/>
              </a:rPr>
              <a:t> </a:t>
            </a:r>
            <a:r>
              <a:rPr lang="en-US" sz="1800" b="0" dirty="0">
                <a:solidFill>
                  <a:srgbClr val="000000"/>
                </a:solidFill>
                <a:latin typeface="Arial" charset="0"/>
              </a:rPr>
              <a:t>of a node: Root has level 0. Level of any node is one more than the level of its father</a:t>
            </a:r>
          </a:p>
          <a:p>
            <a:pPr marL="285750" indent="-285750" algn="l">
              <a:buClr>
                <a:srgbClr val="1E6E04"/>
              </a:buClr>
              <a:buBlip>
                <a:blip r:embed="rId3"/>
              </a:buBlip>
            </a:pPr>
            <a:r>
              <a:rPr lang="en-US" sz="1800" i="1" dirty="0">
                <a:solidFill>
                  <a:srgbClr val="000000"/>
                </a:solidFill>
                <a:latin typeface="Arial" charset="0"/>
              </a:rPr>
              <a:t>Depth</a:t>
            </a:r>
            <a:r>
              <a:rPr lang="en-US" sz="1800" b="0" dirty="0">
                <a:solidFill>
                  <a:srgbClr val="000000"/>
                </a:solidFill>
                <a:latin typeface="Arial" charset="0"/>
              </a:rPr>
              <a:t>: Maximum level of any leaf in the tree</a:t>
            </a:r>
          </a:p>
          <a:p>
            <a:pPr marL="285750" indent="-285750" algn="l">
              <a:buClr>
                <a:srgbClr val="1E6E04"/>
              </a:buClr>
            </a:pPr>
            <a:r>
              <a:rPr lang="en-US" sz="1800" b="0" dirty="0">
                <a:solidFill>
                  <a:srgbClr val="000000"/>
                </a:solidFill>
                <a:latin typeface="Arial" charset="0"/>
              </a:rPr>
              <a:t>     A binary tree can contain at most 2</a:t>
            </a:r>
            <a:r>
              <a:rPr lang="en-US" sz="1800" b="0" baseline="50000" dirty="0">
                <a:solidFill>
                  <a:srgbClr val="000000"/>
                </a:solidFill>
                <a:latin typeface="Arial" charset="0"/>
              </a:rPr>
              <a:t>l</a:t>
            </a:r>
            <a:r>
              <a:rPr lang="en-US" sz="1800" b="0" dirty="0">
                <a:solidFill>
                  <a:srgbClr val="000000"/>
                </a:solidFill>
                <a:latin typeface="Arial" charset="0"/>
              </a:rPr>
              <a:t> nodes at level l </a:t>
            </a:r>
          </a:p>
          <a:p>
            <a:pPr marL="285750" indent="-285750" algn="l">
              <a:buClr>
                <a:srgbClr val="1E6E04"/>
              </a:buClr>
            </a:pPr>
            <a:r>
              <a:rPr lang="en-US" sz="1800" b="0" dirty="0">
                <a:solidFill>
                  <a:srgbClr val="000000"/>
                </a:solidFill>
                <a:latin typeface="Arial" charset="0"/>
              </a:rPr>
              <a:t>     Total nodes for a binary tree with depth d = 2</a:t>
            </a:r>
            <a:r>
              <a:rPr lang="en-US" sz="1800" b="0" baseline="50000" dirty="0">
                <a:solidFill>
                  <a:srgbClr val="000000"/>
                </a:solidFill>
                <a:latin typeface="Arial" charset="0"/>
              </a:rPr>
              <a:t>d+1</a:t>
            </a:r>
            <a:r>
              <a:rPr lang="en-US" sz="1800" b="0" dirty="0">
                <a:solidFill>
                  <a:srgbClr val="000000"/>
                </a:solidFill>
                <a:latin typeface="Arial" charset="0"/>
              </a:rPr>
              <a:t>  - 1</a:t>
            </a:r>
          </a:p>
        </p:txBody>
      </p:sp>
      <p:sp>
        <p:nvSpPr>
          <p:cNvPr id="18" name="TextBox 17"/>
          <p:cNvSpPr txBox="1"/>
          <p:nvPr/>
        </p:nvSpPr>
        <p:spPr>
          <a:xfrm>
            <a:off x="0" y="685800"/>
            <a:ext cx="8286776"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Binary Tree (cont.)</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tree_small"/>
          <p:cNvPicPr>
            <a:picLocks noChangeAspect="1" noChangeArrowheads="1"/>
          </p:cNvPicPr>
          <p:nvPr/>
        </p:nvPicPr>
        <p:blipFill>
          <a:blip r:embed="rId3" cstate="print"/>
          <a:srcRect/>
          <a:stretch>
            <a:fillRect/>
          </a:stretch>
        </p:blipFill>
        <p:spPr bwMode="auto">
          <a:xfrm>
            <a:off x="4419600" y="1066800"/>
            <a:ext cx="4162425" cy="1600200"/>
          </a:xfrm>
          <a:prstGeom prst="rect">
            <a:avLst/>
          </a:prstGeom>
          <a:noFill/>
          <a:ln w="9525">
            <a:noFill/>
            <a:miter lim="800000"/>
            <a:headEnd/>
            <a:tailEnd/>
          </a:ln>
        </p:spPr>
      </p:pic>
      <p:sp>
        <p:nvSpPr>
          <p:cNvPr id="24581" name="Text Box 5"/>
          <p:cNvSpPr txBox="1">
            <a:spLocks noChangeArrowheads="1"/>
          </p:cNvSpPr>
          <p:nvPr/>
        </p:nvSpPr>
        <p:spPr bwMode="auto">
          <a:xfrm>
            <a:off x="304800" y="1981200"/>
            <a:ext cx="5486400" cy="4473575"/>
          </a:xfrm>
          <a:prstGeom prst="rect">
            <a:avLst/>
          </a:prstGeom>
          <a:noFill/>
          <a:ln w="12700">
            <a:noFill/>
            <a:miter lim="800000"/>
            <a:headEnd/>
            <a:tailEnd/>
          </a:ln>
        </p:spPr>
        <p:txBody>
          <a:bodyPr>
            <a:spAutoFit/>
          </a:bodyPr>
          <a:lstStyle/>
          <a:p>
            <a:pPr algn="l"/>
            <a:r>
              <a:rPr lang="en-US">
                <a:latin typeface="Courier New" pitchFamily="49" charset="0"/>
              </a:rPr>
              <a:t>struct t_node {</a:t>
            </a:r>
          </a:p>
          <a:p>
            <a:pPr algn="l"/>
            <a:r>
              <a:rPr lang="en-US">
                <a:latin typeface="Courier New" pitchFamily="49" charset="0"/>
              </a:rPr>
              <a:t>     void *item;</a:t>
            </a:r>
            <a:br>
              <a:rPr lang="en-US">
                <a:latin typeface="Courier New" pitchFamily="49" charset="0"/>
              </a:rPr>
            </a:br>
            <a:r>
              <a:rPr lang="en-US">
                <a:latin typeface="Courier New" pitchFamily="49" charset="0"/>
              </a:rPr>
              <a:t>     struct t_node *left;</a:t>
            </a:r>
          </a:p>
          <a:p>
            <a:pPr algn="l"/>
            <a:r>
              <a:rPr lang="en-US">
                <a:latin typeface="Courier New" pitchFamily="49" charset="0"/>
              </a:rPr>
              <a:t>     struct t_node *right;</a:t>
            </a:r>
            <a:br>
              <a:rPr lang="en-US">
                <a:latin typeface="Courier New" pitchFamily="49" charset="0"/>
              </a:rPr>
            </a:br>
            <a:r>
              <a:rPr lang="en-US">
                <a:latin typeface="Courier New" pitchFamily="49" charset="0"/>
              </a:rPr>
              <a:t>     };</a:t>
            </a:r>
          </a:p>
          <a:p>
            <a:pPr algn="l"/>
            <a:endParaRPr lang="en-US">
              <a:latin typeface="Courier New" pitchFamily="49" charset="0"/>
            </a:endParaRPr>
          </a:p>
          <a:p>
            <a:pPr algn="l"/>
            <a:r>
              <a:rPr lang="en-US">
                <a:latin typeface="Courier New" pitchFamily="49" charset="0"/>
              </a:rPr>
              <a:t>typedef struct t_node *Node;</a:t>
            </a:r>
          </a:p>
          <a:p>
            <a:pPr algn="l"/>
            <a:endParaRPr lang="en-US">
              <a:latin typeface="Courier New" pitchFamily="49" charset="0"/>
            </a:endParaRPr>
          </a:p>
          <a:p>
            <a:pPr algn="l"/>
            <a:r>
              <a:rPr lang="en-US">
                <a:latin typeface="Courier New" pitchFamily="49" charset="0"/>
              </a:rPr>
              <a:t>struct t_collection {</a:t>
            </a:r>
            <a:br>
              <a:rPr lang="en-US">
                <a:latin typeface="Courier New" pitchFamily="49" charset="0"/>
              </a:rPr>
            </a:br>
            <a:r>
              <a:rPr lang="en-US">
                <a:latin typeface="Courier New" pitchFamily="49" charset="0"/>
              </a:rPr>
              <a:t>     Node root;</a:t>
            </a:r>
          </a:p>
          <a:p>
            <a:pPr algn="l"/>
            <a:r>
              <a:rPr lang="en-US">
                <a:latin typeface="Courier New" pitchFamily="49" charset="0"/>
              </a:rPr>
              <a:t>     ……</a:t>
            </a:r>
          </a:p>
          <a:p>
            <a:pPr algn="l"/>
            <a:r>
              <a:rPr lang="en-US">
                <a:latin typeface="Courier New" pitchFamily="49" charset="0"/>
              </a:rPr>
              <a:t>     };</a:t>
            </a:r>
            <a:endParaRPr lang="en-US" b="0"/>
          </a:p>
        </p:txBody>
      </p:sp>
      <p:sp>
        <p:nvSpPr>
          <p:cNvPr id="5" name="TextBox 4"/>
          <p:cNvSpPr txBox="1"/>
          <p:nvPr/>
        </p:nvSpPr>
        <p:spPr>
          <a:xfrm>
            <a:off x="0" y="685800"/>
            <a:ext cx="8286776"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Binary Tree - demo</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4294967295"/>
          </p:nvPr>
        </p:nvSpPr>
        <p:spPr>
          <a:xfrm>
            <a:off x="547715" y="1462110"/>
            <a:ext cx="7953375" cy="5181600"/>
          </a:xfrm>
        </p:spPr>
        <p:txBody>
          <a:bodyPr/>
          <a:lstStyle/>
          <a:p>
            <a:pPr>
              <a:buBlip>
                <a:blip r:embed="rId3"/>
              </a:buBlip>
            </a:pPr>
            <a:r>
              <a:rPr lang="en-US" sz="2400" dirty="0" smtClean="0"/>
              <a:t>A binary tree is a useful data structure when two-way decisions must be made at each point in a process</a:t>
            </a:r>
          </a:p>
          <a:p>
            <a:pPr lvl="1"/>
            <a:r>
              <a:rPr lang="en-US" sz="2400" dirty="0" smtClean="0"/>
              <a:t>Example: Finding duplicates in a list of numbers</a:t>
            </a:r>
          </a:p>
          <a:p>
            <a:pPr>
              <a:buBlip>
                <a:blip r:embed="rId3"/>
              </a:buBlip>
            </a:pPr>
            <a:r>
              <a:rPr lang="en-US" sz="2400" dirty="0" smtClean="0"/>
              <a:t>A binary tree can be used for representing an expression containing operands (leaf) and operators (non-leaf node).</a:t>
            </a:r>
          </a:p>
          <a:p>
            <a:pPr>
              <a:buFontTx/>
              <a:buNone/>
            </a:pPr>
            <a:r>
              <a:rPr lang="en-US" sz="2400" dirty="0" smtClean="0"/>
              <a:t>  Traversal of the tree will result in infix, prefix or postfix forms of expression</a:t>
            </a:r>
          </a:p>
          <a:p>
            <a:pPr>
              <a:buFontTx/>
              <a:buNone/>
            </a:pPr>
            <a:endParaRPr lang="en-US" sz="2400" dirty="0" smtClean="0"/>
          </a:p>
          <a:p>
            <a:pPr>
              <a:buBlip>
                <a:blip r:embed="rId3"/>
              </a:buBlip>
            </a:pPr>
            <a:r>
              <a:rPr lang="en-US" sz="2400" dirty="0" smtClean="0"/>
              <a:t>Two binary trees are MIRROR SIMILAR if they are both empty or if they are nonempty, the left sub-tree of each is mirror similar to the right sub-tree</a:t>
            </a:r>
          </a:p>
        </p:txBody>
      </p:sp>
      <p:sp>
        <p:nvSpPr>
          <p:cNvPr id="4" name="TextBox 3"/>
          <p:cNvSpPr txBox="1"/>
          <p:nvPr/>
        </p:nvSpPr>
        <p:spPr>
          <a:xfrm>
            <a:off x="0" y="685800"/>
            <a:ext cx="8286776"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Binary Tree - Applications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62"/>
          <p:cNvSpPr>
            <a:spLocks noGrp="1" noChangeArrowheads="1"/>
          </p:cNvSpPr>
          <p:nvPr>
            <p:ph idx="4294967295"/>
          </p:nvPr>
        </p:nvSpPr>
        <p:spPr>
          <a:xfrm>
            <a:off x="352452" y="1400196"/>
            <a:ext cx="8077200" cy="2362200"/>
          </a:xfrm>
          <a:noFill/>
        </p:spPr>
        <p:txBody>
          <a:bodyPr>
            <a:normAutofit fontScale="47500" lnSpcReduction="20000"/>
          </a:bodyPr>
          <a:lstStyle/>
          <a:p>
            <a:pPr marL="400050" indent="-400050"/>
            <a:r>
              <a:rPr lang="en-US" sz="6000" dirty="0" smtClean="0"/>
              <a:t>A tree is a finite nonempty set of elements in which one element is called the ROOT and remaining element partitioned into m &gt;=0 disjoint subsets, each of which is itself a tree</a:t>
            </a:r>
          </a:p>
          <a:p>
            <a:pPr marL="400050" indent="-400050"/>
            <a:r>
              <a:rPr lang="en-US" sz="6000" dirty="0" smtClean="0"/>
              <a:t>Different types of trees – binary tree, n-</a:t>
            </a:r>
            <a:r>
              <a:rPr lang="en-US" sz="6000" dirty="0" err="1" smtClean="0"/>
              <a:t>ary</a:t>
            </a:r>
            <a:r>
              <a:rPr lang="en-US" sz="6000" dirty="0" smtClean="0"/>
              <a:t> tree, red-black tree,  AVL tree</a:t>
            </a:r>
          </a:p>
          <a:p>
            <a:pPr marL="400050" indent="-400050">
              <a:lnSpc>
                <a:spcPts val="2000"/>
              </a:lnSpc>
              <a:spcAft>
                <a:spcPts val="500"/>
              </a:spcAft>
              <a:buFontTx/>
              <a:buNone/>
            </a:pPr>
            <a:endParaRPr lang="en-US" sz="1600" dirty="0" smtClean="0"/>
          </a:p>
        </p:txBody>
      </p:sp>
      <p:grpSp>
        <p:nvGrpSpPr>
          <p:cNvPr id="2" name="Group 27"/>
          <p:cNvGrpSpPr>
            <a:grpSpLocks/>
          </p:cNvGrpSpPr>
          <p:nvPr/>
        </p:nvGrpSpPr>
        <p:grpSpPr bwMode="auto">
          <a:xfrm>
            <a:off x="2044727" y="3506809"/>
            <a:ext cx="6384925" cy="2922587"/>
            <a:chOff x="2160" y="2160"/>
            <a:chExt cx="6411" cy="2880"/>
          </a:xfrm>
        </p:grpSpPr>
        <p:sp>
          <p:nvSpPr>
            <p:cNvPr id="29701" name="Rectangle 28"/>
            <p:cNvSpPr>
              <a:spLocks noChangeArrowheads="1"/>
            </p:cNvSpPr>
            <p:nvPr/>
          </p:nvSpPr>
          <p:spPr bwMode="auto">
            <a:xfrm>
              <a:off x="5328" y="2160"/>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02" name="Rectangle 29"/>
            <p:cNvSpPr>
              <a:spLocks noChangeArrowheads="1"/>
            </p:cNvSpPr>
            <p:nvPr/>
          </p:nvSpPr>
          <p:spPr bwMode="auto">
            <a:xfrm>
              <a:off x="3312" y="3024"/>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03" name="Rectangle 30"/>
            <p:cNvSpPr>
              <a:spLocks noChangeArrowheads="1"/>
            </p:cNvSpPr>
            <p:nvPr/>
          </p:nvSpPr>
          <p:spPr bwMode="auto">
            <a:xfrm>
              <a:off x="4896" y="3024"/>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04" name="Rectangle 31"/>
            <p:cNvSpPr>
              <a:spLocks noChangeArrowheads="1"/>
            </p:cNvSpPr>
            <p:nvPr/>
          </p:nvSpPr>
          <p:spPr bwMode="auto">
            <a:xfrm>
              <a:off x="6480" y="3024"/>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05" name="Rectangle 32"/>
            <p:cNvSpPr>
              <a:spLocks noChangeArrowheads="1"/>
            </p:cNvSpPr>
            <p:nvPr/>
          </p:nvSpPr>
          <p:spPr bwMode="auto">
            <a:xfrm>
              <a:off x="7428" y="3024"/>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06" name="Rectangle 33"/>
            <p:cNvSpPr>
              <a:spLocks noChangeArrowheads="1"/>
            </p:cNvSpPr>
            <p:nvPr/>
          </p:nvSpPr>
          <p:spPr bwMode="auto">
            <a:xfrm>
              <a:off x="2373" y="3888"/>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07" name="Rectangle 34"/>
            <p:cNvSpPr>
              <a:spLocks noChangeArrowheads="1"/>
            </p:cNvSpPr>
            <p:nvPr/>
          </p:nvSpPr>
          <p:spPr bwMode="auto">
            <a:xfrm>
              <a:off x="3267" y="3888"/>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08" name="Rectangle 35"/>
            <p:cNvSpPr>
              <a:spLocks noChangeArrowheads="1"/>
            </p:cNvSpPr>
            <p:nvPr/>
          </p:nvSpPr>
          <p:spPr bwMode="auto">
            <a:xfrm>
              <a:off x="4236" y="3888"/>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09" name="Rectangle 36"/>
            <p:cNvSpPr>
              <a:spLocks noChangeArrowheads="1"/>
            </p:cNvSpPr>
            <p:nvPr/>
          </p:nvSpPr>
          <p:spPr bwMode="auto">
            <a:xfrm>
              <a:off x="7140" y="3888"/>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10" name="Rectangle 37"/>
            <p:cNvSpPr>
              <a:spLocks noChangeArrowheads="1"/>
            </p:cNvSpPr>
            <p:nvPr/>
          </p:nvSpPr>
          <p:spPr bwMode="auto">
            <a:xfrm>
              <a:off x="8124" y="3888"/>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11" name="Rectangle 38"/>
            <p:cNvSpPr>
              <a:spLocks noChangeArrowheads="1"/>
            </p:cNvSpPr>
            <p:nvPr/>
          </p:nvSpPr>
          <p:spPr bwMode="auto">
            <a:xfrm>
              <a:off x="6261" y="4752"/>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12" name="Rectangle 39"/>
            <p:cNvSpPr>
              <a:spLocks noChangeArrowheads="1"/>
            </p:cNvSpPr>
            <p:nvPr/>
          </p:nvSpPr>
          <p:spPr bwMode="auto">
            <a:xfrm>
              <a:off x="7140" y="4752"/>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13" name="Rectangle 40"/>
            <p:cNvSpPr>
              <a:spLocks noChangeArrowheads="1"/>
            </p:cNvSpPr>
            <p:nvPr/>
          </p:nvSpPr>
          <p:spPr bwMode="auto">
            <a:xfrm>
              <a:off x="8139" y="4752"/>
              <a:ext cx="432" cy="288"/>
            </a:xfrm>
            <a:prstGeom prst="rect">
              <a:avLst/>
            </a:prstGeom>
            <a:solidFill>
              <a:srgbClr val="FFFFFF"/>
            </a:solidFill>
            <a:ln w="9525">
              <a:solidFill>
                <a:srgbClr val="000000"/>
              </a:solidFill>
              <a:miter lim="800000"/>
              <a:headEnd/>
              <a:tailEnd/>
            </a:ln>
          </p:spPr>
          <p:txBody>
            <a:bodyPr/>
            <a:lstStyle/>
            <a:p>
              <a:endParaRPr lang="en-GB"/>
            </a:p>
          </p:txBody>
        </p:sp>
        <p:sp>
          <p:nvSpPr>
            <p:cNvPr id="29714" name="Line 41"/>
            <p:cNvSpPr>
              <a:spLocks noChangeShapeType="1"/>
            </p:cNvSpPr>
            <p:nvPr/>
          </p:nvSpPr>
          <p:spPr bwMode="auto">
            <a:xfrm>
              <a:off x="3516" y="2736"/>
              <a:ext cx="4116" cy="0"/>
            </a:xfrm>
            <a:prstGeom prst="line">
              <a:avLst/>
            </a:prstGeom>
            <a:noFill/>
            <a:ln w="19050">
              <a:solidFill>
                <a:srgbClr val="000000"/>
              </a:solidFill>
              <a:round/>
              <a:headEnd/>
              <a:tailEnd/>
            </a:ln>
          </p:spPr>
          <p:txBody>
            <a:bodyPr/>
            <a:lstStyle/>
            <a:p>
              <a:endParaRPr lang="en-US"/>
            </a:p>
          </p:txBody>
        </p:sp>
        <p:sp>
          <p:nvSpPr>
            <p:cNvPr id="29715" name="Line 42"/>
            <p:cNvSpPr>
              <a:spLocks noChangeShapeType="1"/>
            </p:cNvSpPr>
            <p:nvPr/>
          </p:nvSpPr>
          <p:spPr bwMode="auto">
            <a:xfrm>
              <a:off x="2592" y="3600"/>
              <a:ext cx="1872" cy="0"/>
            </a:xfrm>
            <a:prstGeom prst="line">
              <a:avLst/>
            </a:prstGeom>
            <a:noFill/>
            <a:ln w="19050">
              <a:solidFill>
                <a:srgbClr val="000000"/>
              </a:solidFill>
              <a:round/>
              <a:headEnd/>
              <a:tailEnd/>
            </a:ln>
          </p:spPr>
          <p:txBody>
            <a:bodyPr/>
            <a:lstStyle/>
            <a:p>
              <a:endParaRPr lang="en-US"/>
            </a:p>
          </p:txBody>
        </p:sp>
        <p:sp>
          <p:nvSpPr>
            <p:cNvPr id="29716" name="Line 43"/>
            <p:cNvSpPr>
              <a:spLocks noChangeShapeType="1"/>
            </p:cNvSpPr>
            <p:nvPr/>
          </p:nvSpPr>
          <p:spPr bwMode="auto">
            <a:xfrm>
              <a:off x="6480" y="4464"/>
              <a:ext cx="1872" cy="0"/>
            </a:xfrm>
            <a:prstGeom prst="line">
              <a:avLst/>
            </a:prstGeom>
            <a:noFill/>
            <a:ln w="19050">
              <a:solidFill>
                <a:srgbClr val="000000"/>
              </a:solidFill>
              <a:round/>
              <a:headEnd/>
              <a:tailEnd/>
            </a:ln>
          </p:spPr>
          <p:txBody>
            <a:bodyPr/>
            <a:lstStyle/>
            <a:p>
              <a:endParaRPr lang="en-US"/>
            </a:p>
          </p:txBody>
        </p:sp>
        <p:sp>
          <p:nvSpPr>
            <p:cNvPr id="29717" name="Line 44"/>
            <p:cNvSpPr>
              <a:spLocks noChangeShapeType="1"/>
            </p:cNvSpPr>
            <p:nvPr/>
          </p:nvSpPr>
          <p:spPr bwMode="auto">
            <a:xfrm>
              <a:off x="7344" y="3600"/>
              <a:ext cx="1008" cy="0"/>
            </a:xfrm>
            <a:prstGeom prst="line">
              <a:avLst/>
            </a:prstGeom>
            <a:noFill/>
            <a:ln w="19050">
              <a:solidFill>
                <a:srgbClr val="000000"/>
              </a:solidFill>
              <a:round/>
              <a:headEnd/>
              <a:tailEnd/>
            </a:ln>
          </p:spPr>
          <p:txBody>
            <a:bodyPr/>
            <a:lstStyle/>
            <a:p>
              <a:endParaRPr lang="en-US"/>
            </a:p>
          </p:txBody>
        </p:sp>
        <p:sp>
          <p:nvSpPr>
            <p:cNvPr id="29718" name="Line 45"/>
            <p:cNvSpPr>
              <a:spLocks noChangeShapeType="1"/>
            </p:cNvSpPr>
            <p:nvPr/>
          </p:nvSpPr>
          <p:spPr bwMode="auto">
            <a:xfrm>
              <a:off x="5541" y="2448"/>
              <a:ext cx="0" cy="288"/>
            </a:xfrm>
            <a:prstGeom prst="line">
              <a:avLst/>
            </a:prstGeom>
            <a:noFill/>
            <a:ln w="19050">
              <a:solidFill>
                <a:srgbClr val="000000"/>
              </a:solidFill>
              <a:round/>
              <a:headEnd/>
              <a:tailEnd/>
            </a:ln>
          </p:spPr>
          <p:txBody>
            <a:bodyPr/>
            <a:lstStyle/>
            <a:p>
              <a:endParaRPr lang="en-US"/>
            </a:p>
          </p:txBody>
        </p:sp>
        <p:sp>
          <p:nvSpPr>
            <p:cNvPr id="29719" name="Line 46"/>
            <p:cNvSpPr>
              <a:spLocks noChangeShapeType="1"/>
            </p:cNvSpPr>
            <p:nvPr/>
          </p:nvSpPr>
          <p:spPr bwMode="auto">
            <a:xfrm>
              <a:off x="3525" y="2736"/>
              <a:ext cx="0" cy="288"/>
            </a:xfrm>
            <a:prstGeom prst="line">
              <a:avLst/>
            </a:prstGeom>
            <a:noFill/>
            <a:ln w="19050">
              <a:solidFill>
                <a:srgbClr val="000000"/>
              </a:solidFill>
              <a:round/>
              <a:headEnd/>
              <a:tailEnd/>
            </a:ln>
          </p:spPr>
          <p:txBody>
            <a:bodyPr/>
            <a:lstStyle/>
            <a:p>
              <a:endParaRPr lang="en-US"/>
            </a:p>
          </p:txBody>
        </p:sp>
        <p:sp>
          <p:nvSpPr>
            <p:cNvPr id="29720" name="Line 47"/>
            <p:cNvSpPr>
              <a:spLocks noChangeShapeType="1"/>
            </p:cNvSpPr>
            <p:nvPr/>
          </p:nvSpPr>
          <p:spPr bwMode="auto">
            <a:xfrm>
              <a:off x="5115" y="2736"/>
              <a:ext cx="0" cy="288"/>
            </a:xfrm>
            <a:prstGeom prst="line">
              <a:avLst/>
            </a:prstGeom>
            <a:noFill/>
            <a:ln w="19050">
              <a:solidFill>
                <a:srgbClr val="000000"/>
              </a:solidFill>
              <a:round/>
              <a:headEnd/>
              <a:tailEnd/>
            </a:ln>
          </p:spPr>
          <p:txBody>
            <a:bodyPr/>
            <a:lstStyle/>
            <a:p>
              <a:endParaRPr lang="en-US"/>
            </a:p>
          </p:txBody>
        </p:sp>
        <p:sp>
          <p:nvSpPr>
            <p:cNvPr id="29721" name="Line 48"/>
            <p:cNvSpPr>
              <a:spLocks noChangeShapeType="1"/>
            </p:cNvSpPr>
            <p:nvPr/>
          </p:nvSpPr>
          <p:spPr bwMode="auto">
            <a:xfrm>
              <a:off x="6684" y="2736"/>
              <a:ext cx="0" cy="288"/>
            </a:xfrm>
            <a:prstGeom prst="line">
              <a:avLst/>
            </a:prstGeom>
            <a:noFill/>
            <a:ln w="19050">
              <a:solidFill>
                <a:srgbClr val="000000"/>
              </a:solidFill>
              <a:round/>
              <a:headEnd/>
              <a:tailEnd/>
            </a:ln>
          </p:spPr>
          <p:txBody>
            <a:bodyPr/>
            <a:lstStyle/>
            <a:p>
              <a:endParaRPr lang="en-US"/>
            </a:p>
          </p:txBody>
        </p:sp>
        <p:sp>
          <p:nvSpPr>
            <p:cNvPr id="29722" name="Line 49"/>
            <p:cNvSpPr>
              <a:spLocks noChangeShapeType="1"/>
            </p:cNvSpPr>
            <p:nvPr/>
          </p:nvSpPr>
          <p:spPr bwMode="auto">
            <a:xfrm>
              <a:off x="7632" y="2736"/>
              <a:ext cx="0" cy="288"/>
            </a:xfrm>
            <a:prstGeom prst="line">
              <a:avLst/>
            </a:prstGeom>
            <a:noFill/>
            <a:ln w="19050">
              <a:solidFill>
                <a:srgbClr val="000000"/>
              </a:solidFill>
              <a:round/>
              <a:headEnd/>
              <a:tailEnd/>
            </a:ln>
          </p:spPr>
          <p:txBody>
            <a:bodyPr/>
            <a:lstStyle/>
            <a:p>
              <a:endParaRPr lang="en-US"/>
            </a:p>
          </p:txBody>
        </p:sp>
        <p:sp>
          <p:nvSpPr>
            <p:cNvPr id="29723" name="Line 50"/>
            <p:cNvSpPr>
              <a:spLocks noChangeShapeType="1"/>
            </p:cNvSpPr>
            <p:nvPr/>
          </p:nvSpPr>
          <p:spPr bwMode="auto">
            <a:xfrm>
              <a:off x="3516" y="3312"/>
              <a:ext cx="0" cy="288"/>
            </a:xfrm>
            <a:prstGeom prst="line">
              <a:avLst/>
            </a:prstGeom>
            <a:noFill/>
            <a:ln w="19050">
              <a:solidFill>
                <a:srgbClr val="000000"/>
              </a:solidFill>
              <a:round/>
              <a:headEnd/>
              <a:tailEnd/>
            </a:ln>
          </p:spPr>
          <p:txBody>
            <a:bodyPr/>
            <a:lstStyle/>
            <a:p>
              <a:endParaRPr lang="en-US"/>
            </a:p>
          </p:txBody>
        </p:sp>
        <p:sp>
          <p:nvSpPr>
            <p:cNvPr id="29724" name="Line 51"/>
            <p:cNvSpPr>
              <a:spLocks noChangeShapeType="1"/>
            </p:cNvSpPr>
            <p:nvPr/>
          </p:nvSpPr>
          <p:spPr bwMode="auto">
            <a:xfrm>
              <a:off x="2592" y="3600"/>
              <a:ext cx="0" cy="288"/>
            </a:xfrm>
            <a:prstGeom prst="line">
              <a:avLst/>
            </a:prstGeom>
            <a:noFill/>
            <a:ln w="19050">
              <a:solidFill>
                <a:srgbClr val="000000"/>
              </a:solidFill>
              <a:round/>
              <a:headEnd/>
              <a:tailEnd/>
            </a:ln>
          </p:spPr>
          <p:txBody>
            <a:bodyPr/>
            <a:lstStyle/>
            <a:p>
              <a:endParaRPr lang="en-US"/>
            </a:p>
          </p:txBody>
        </p:sp>
        <p:sp>
          <p:nvSpPr>
            <p:cNvPr id="29725" name="Line 52"/>
            <p:cNvSpPr>
              <a:spLocks noChangeShapeType="1"/>
            </p:cNvSpPr>
            <p:nvPr/>
          </p:nvSpPr>
          <p:spPr bwMode="auto">
            <a:xfrm>
              <a:off x="3516" y="3600"/>
              <a:ext cx="0" cy="288"/>
            </a:xfrm>
            <a:prstGeom prst="line">
              <a:avLst/>
            </a:prstGeom>
            <a:noFill/>
            <a:ln w="19050">
              <a:solidFill>
                <a:srgbClr val="000000"/>
              </a:solidFill>
              <a:round/>
              <a:headEnd/>
              <a:tailEnd/>
            </a:ln>
          </p:spPr>
          <p:txBody>
            <a:bodyPr/>
            <a:lstStyle/>
            <a:p>
              <a:endParaRPr lang="en-US"/>
            </a:p>
          </p:txBody>
        </p:sp>
        <p:sp>
          <p:nvSpPr>
            <p:cNvPr id="29726" name="Line 53"/>
            <p:cNvSpPr>
              <a:spLocks noChangeShapeType="1"/>
            </p:cNvSpPr>
            <p:nvPr/>
          </p:nvSpPr>
          <p:spPr bwMode="auto">
            <a:xfrm>
              <a:off x="4464" y="3600"/>
              <a:ext cx="0" cy="288"/>
            </a:xfrm>
            <a:prstGeom prst="line">
              <a:avLst/>
            </a:prstGeom>
            <a:noFill/>
            <a:ln w="19050">
              <a:solidFill>
                <a:srgbClr val="000000"/>
              </a:solidFill>
              <a:round/>
              <a:headEnd/>
              <a:tailEnd/>
            </a:ln>
          </p:spPr>
          <p:txBody>
            <a:bodyPr/>
            <a:lstStyle/>
            <a:p>
              <a:endParaRPr lang="en-US"/>
            </a:p>
          </p:txBody>
        </p:sp>
        <p:sp>
          <p:nvSpPr>
            <p:cNvPr id="29727" name="Line 54"/>
            <p:cNvSpPr>
              <a:spLocks noChangeShapeType="1"/>
            </p:cNvSpPr>
            <p:nvPr/>
          </p:nvSpPr>
          <p:spPr bwMode="auto">
            <a:xfrm>
              <a:off x="7626" y="3312"/>
              <a:ext cx="0" cy="288"/>
            </a:xfrm>
            <a:prstGeom prst="line">
              <a:avLst/>
            </a:prstGeom>
            <a:noFill/>
            <a:ln w="19050">
              <a:solidFill>
                <a:srgbClr val="000000"/>
              </a:solidFill>
              <a:round/>
              <a:headEnd/>
              <a:tailEnd/>
            </a:ln>
          </p:spPr>
          <p:txBody>
            <a:bodyPr/>
            <a:lstStyle/>
            <a:p>
              <a:endParaRPr lang="en-US"/>
            </a:p>
          </p:txBody>
        </p:sp>
        <p:sp>
          <p:nvSpPr>
            <p:cNvPr id="29728" name="Line 55"/>
            <p:cNvSpPr>
              <a:spLocks noChangeShapeType="1"/>
            </p:cNvSpPr>
            <p:nvPr/>
          </p:nvSpPr>
          <p:spPr bwMode="auto">
            <a:xfrm>
              <a:off x="8343" y="3600"/>
              <a:ext cx="0" cy="288"/>
            </a:xfrm>
            <a:prstGeom prst="line">
              <a:avLst/>
            </a:prstGeom>
            <a:noFill/>
            <a:ln w="19050">
              <a:solidFill>
                <a:srgbClr val="000000"/>
              </a:solidFill>
              <a:round/>
              <a:headEnd/>
              <a:tailEnd/>
            </a:ln>
          </p:spPr>
          <p:txBody>
            <a:bodyPr/>
            <a:lstStyle/>
            <a:p>
              <a:endParaRPr lang="en-US"/>
            </a:p>
          </p:txBody>
        </p:sp>
        <p:sp>
          <p:nvSpPr>
            <p:cNvPr id="29729" name="Line 56"/>
            <p:cNvSpPr>
              <a:spLocks noChangeShapeType="1"/>
            </p:cNvSpPr>
            <p:nvPr/>
          </p:nvSpPr>
          <p:spPr bwMode="auto">
            <a:xfrm>
              <a:off x="7344" y="3600"/>
              <a:ext cx="0" cy="288"/>
            </a:xfrm>
            <a:prstGeom prst="line">
              <a:avLst/>
            </a:prstGeom>
            <a:noFill/>
            <a:ln w="19050">
              <a:solidFill>
                <a:srgbClr val="000000"/>
              </a:solidFill>
              <a:round/>
              <a:headEnd/>
              <a:tailEnd/>
            </a:ln>
          </p:spPr>
          <p:txBody>
            <a:bodyPr/>
            <a:lstStyle/>
            <a:p>
              <a:endParaRPr lang="en-US"/>
            </a:p>
          </p:txBody>
        </p:sp>
        <p:sp>
          <p:nvSpPr>
            <p:cNvPr id="29730" name="Line 57"/>
            <p:cNvSpPr>
              <a:spLocks noChangeShapeType="1"/>
            </p:cNvSpPr>
            <p:nvPr/>
          </p:nvSpPr>
          <p:spPr bwMode="auto">
            <a:xfrm>
              <a:off x="7344" y="4176"/>
              <a:ext cx="0" cy="288"/>
            </a:xfrm>
            <a:prstGeom prst="line">
              <a:avLst/>
            </a:prstGeom>
            <a:noFill/>
            <a:ln w="19050">
              <a:solidFill>
                <a:srgbClr val="000000"/>
              </a:solidFill>
              <a:round/>
              <a:headEnd/>
              <a:tailEnd/>
            </a:ln>
          </p:spPr>
          <p:txBody>
            <a:bodyPr/>
            <a:lstStyle/>
            <a:p>
              <a:endParaRPr lang="en-US"/>
            </a:p>
          </p:txBody>
        </p:sp>
        <p:sp>
          <p:nvSpPr>
            <p:cNvPr id="29731" name="Line 58"/>
            <p:cNvSpPr>
              <a:spLocks noChangeShapeType="1"/>
            </p:cNvSpPr>
            <p:nvPr/>
          </p:nvSpPr>
          <p:spPr bwMode="auto">
            <a:xfrm>
              <a:off x="6480" y="4464"/>
              <a:ext cx="0" cy="288"/>
            </a:xfrm>
            <a:prstGeom prst="line">
              <a:avLst/>
            </a:prstGeom>
            <a:noFill/>
            <a:ln w="19050">
              <a:solidFill>
                <a:srgbClr val="000000"/>
              </a:solidFill>
              <a:round/>
              <a:headEnd/>
              <a:tailEnd/>
            </a:ln>
          </p:spPr>
          <p:txBody>
            <a:bodyPr/>
            <a:lstStyle/>
            <a:p>
              <a:endParaRPr lang="en-US"/>
            </a:p>
          </p:txBody>
        </p:sp>
        <p:sp>
          <p:nvSpPr>
            <p:cNvPr id="29732" name="Line 59"/>
            <p:cNvSpPr>
              <a:spLocks noChangeShapeType="1"/>
            </p:cNvSpPr>
            <p:nvPr/>
          </p:nvSpPr>
          <p:spPr bwMode="auto">
            <a:xfrm>
              <a:off x="7344" y="4464"/>
              <a:ext cx="0" cy="288"/>
            </a:xfrm>
            <a:prstGeom prst="line">
              <a:avLst/>
            </a:prstGeom>
            <a:noFill/>
            <a:ln w="19050">
              <a:solidFill>
                <a:srgbClr val="000000"/>
              </a:solidFill>
              <a:round/>
              <a:headEnd/>
              <a:tailEnd/>
            </a:ln>
          </p:spPr>
          <p:txBody>
            <a:bodyPr/>
            <a:lstStyle/>
            <a:p>
              <a:endParaRPr lang="en-US"/>
            </a:p>
          </p:txBody>
        </p:sp>
        <p:sp>
          <p:nvSpPr>
            <p:cNvPr id="29733" name="Line 60"/>
            <p:cNvSpPr>
              <a:spLocks noChangeShapeType="1"/>
            </p:cNvSpPr>
            <p:nvPr/>
          </p:nvSpPr>
          <p:spPr bwMode="auto">
            <a:xfrm>
              <a:off x="8352" y="4461"/>
              <a:ext cx="0" cy="288"/>
            </a:xfrm>
            <a:prstGeom prst="line">
              <a:avLst/>
            </a:prstGeom>
            <a:noFill/>
            <a:ln w="19050">
              <a:solidFill>
                <a:srgbClr val="000000"/>
              </a:solidFill>
              <a:round/>
              <a:headEnd/>
              <a:tailEnd/>
            </a:ln>
          </p:spPr>
          <p:txBody>
            <a:bodyPr/>
            <a:lstStyle/>
            <a:p>
              <a:endParaRPr lang="en-US"/>
            </a:p>
          </p:txBody>
        </p:sp>
        <p:sp>
          <p:nvSpPr>
            <p:cNvPr id="29734" name="Text Box 61"/>
            <p:cNvSpPr txBox="1">
              <a:spLocks noChangeArrowheads="1"/>
            </p:cNvSpPr>
            <p:nvPr/>
          </p:nvSpPr>
          <p:spPr bwMode="auto">
            <a:xfrm>
              <a:off x="2160" y="4464"/>
              <a:ext cx="3744" cy="576"/>
            </a:xfrm>
            <a:prstGeom prst="rect">
              <a:avLst/>
            </a:prstGeom>
            <a:solidFill>
              <a:srgbClr val="FFFFFF"/>
            </a:solidFill>
            <a:ln w="9525">
              <a:noFill/>
              <a:miter lim="800000"/>
              <a:headEnd/>
              <a:tailEnd/>
            </a:ln>
          </p:spPr>
          <p:txBody>
            <a:bodyPr/>
            <a:lstStyle/>
            <a:p>
              <a:r>
                <a:rPr lang="en-US" b="0"/>
                <a:t>A Hierarchical Tree</a:t>
              </a:r>
              <a:endParaRPr lang="en-US"/>
            </a:p>
          </p:txBody>
        </p:sp>
      </p:grpSp>
      <p:sp>
        <p:nvSpPr>
          <p:cNvPr id="39" name="TextBox 38"/>
          <p:cNvSpPr txBox="1"/>
          <p:nvPr/>
        </p:nvSpPr>
        <p:spPr>
          <a:xfrm>
            <a:off x="0" y="685800"/>
            <a:ext cx="8286776"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General Tree</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49696" y="3745224"/>
            <a:ext cx="8686800" cy="1143000"/>
          </a:xfrm>
          <a:prstGeom prst="rect">
            <a:avLst/>
          </a:prstGeom>
          <a:solidFill>
            <a:srgbClr val="FFFF00"/>
          </a:solidFill>
          <a:ln w="12700">
            <a:noFill/>
            <a:miter lim="800000"/>
            <a:headEnd/>
            <a:tailEnd/>
          </a:ln>
        </p:spPr>
        <p:txBody>
          <a:bodyPr wrap="none" anchor="ctr"/>
          <a:lstStyle/>
          <a:p>
            <a:endParaRPr lang="en-GB"/>
          </a:p>
        </p:txBody>
      </p:sp>
      <p:sp>
        <p:nvSpPr>
          <p:cNvPr id="34819" name="Rectangle 3"/>
          <p:cNvSpPr>
            <a:spLocks noChangeArrowheads="1"/>
          </p:cNvSpPr>
          <p:nvPr/>
        </p:nvSpPr>
        <p:spPr bwMode="auto">
          <a:xfrm>
            <a:off x="326776" y="2583968"/>
            <a:ext cx="8686800" cy="576064"/>
          </a:xfrm>
          <a:prstGeom prst="rect">
            <a:avLst/>
          </a:prstGeom>
          <a:solidFill>
            <a:srgbClr val="FFFF00"/>
          </a:solidFill>
          <a:ln w="12700">
            <a:noFill/>
            <a:miter lim="800000"/>
            <a:headEnd/>
            <a:tailEnd/>
          </a:ln>
        </p:spPr>
        <p:txBody>
          <a:bodyPr wrap="none" anchor="ctr"/>
          <a:lstStyle/>
          <a:p>
            <a:endParaRPr lang="en-GB"/>
          </a:p>
        </p:txBody>
      </p:sp>
      <p:sp>
        <p:nvSpPr>
          <p:cNvPr id="34821" name="Text Box 5"/>
          <p:cNvSpPr txBox="1">
            <a:spLocks noChangeArrowheads="1"/>
          </p:cNvSpPr>
          <p:nvPr/>
        </p:nvSpPr>
        <p:spPr bwMode="auto">
          <a:xfrm>
            <a:off x="2079376" y="1624027"/>
            <a:ext cx="1903413" cy="3805237"/>
          </a:xfrm>
          <a:prstGeom prst="rect">
            <a:avLst/>
          </a:prstGeom>
          <a:noFill/>
          <a:ln w="12700">
            <a:noFill/>
            <a:miter lim="800000"/>
            <a:headEnd/>
            <a:tailEnd/>
          </a:ln>
        </p:spPr>
        <p:txBody>
          <a:bodyPr wrap="none">
            <a:spAutoFit/>
          </a:bodyPr>
          <a:lstStyle/>
          <a:p>
            <a:pPr algn="l"/>
            <a:r>
              <a:rPr lang="en-US" sz="2800" dirty="0">
                <a:solidFill>
                  <a:srgbClr val="FC0128"/>
                </a:solidFill>
                <a:latin typeface="Arial" charset="0"/>
              </a:rPr>
              <a:t>Arrays</a:t>
            </a:r>
            <a:endParaRPr lang="en-US" dirty="0">
              <a:latin typeface="Arial" charset="0"/>
            </a:endParaRPr>
          </a:p>
          <a:p>
            <a:pPr algn="l"/>
            <a:r>
              <a:rPr lang="en-US" dirty="0">
                <a:latin typeface="Arial" charset="0"/>
              </a:rPr>
              <a:t>Simple, fast</a:t>
            </a:r>
          </a:p>
          <a:p>
            <a:pPr algn="l"/>
            <a:r>
              <a:rPr lang="en-US" dirty="0">
                <a:latin typeface="Arial" charset="0"/>
              </a:rPr>
              <a:t>Inflexible</a:t>
            </a:r>
          </a:p>
          <a:p>
            <a:pPr algn="l"/>
            <a:r>
              <a:rPr lang="en-US" dirty="0">
                <a:latin typeface="Arial" charset="0"/>
              </a:rPr>
              <a:t>O(1)</a:t>
            </a:r>
          </a:p>
          <a:p>
            <a:pPr algn="l"/>
            <a:r>
              <a:rPr lang="en-US" dirty="0">
                <a:latin typeface="Arial" charset="0"/>
              </a:rPr>
              <a:t>O(n) </a:t>
            </a:r>
            <a:r>
              <a:rPr lang="en-US" i="1" dirty="0"/>
              <a:t>inc sort</a:t>
            </a:r>
            <a:endParaRPr lang="en-US" dirty="0">
              <a:latin typeface="Arial" charset="0"/>
            </a:endParaRPr>
          </a:p>
          <a:p>
            <a:pPr algn="l"/>
            <a:r>
              <a:rPr lang="en-US" dirty="0">
                <a:latin typeface="Arial" charset="0"/>
              </a:rPr>
              <a:t>O(n)</a:t>
            </a:r>
          </a:p>
          <a:p>
            <a:pPr algn="l"/>
            <a:endParaRPr lang="en-US" dirty="0">
              <a:latin typeface="Arial" charset="0"/>
            </a:endParaRPr>
          </a:p>
          <a:p>
            <a:pPr algn="l"/>
            <a:r>
              <a:rPr lang="en-US" dirty="0">
                <a:latin typeface="Arial" charset="0"/>
              </a:rPr>
              <a:t>O(n)</a:t>
            </a:r>
          </a:p>
          <a:p>
            <a:pPr algn="l"/>
            <a:r>
              <a:rPr lang="en-US" dirty="0">
                <a:latin typeface="Arial" charset="0"/>
              </a:rPr>
              <a:t>O(logn)</a:t>
            </a:r>
          </a:p>
          <a:p>
            <a:pPr algn="l"/>
            <a:r>
              <a:rPr lang="en-US" i="1" dirty="0"/>
              <a:t>binary search</a:t>
            </a:r>
            <a:endParaRPr lang="en-US" dirty="0">
              <a:latin typeface="Arial" charset="0"/>
            </a:endParaRPr>
          </a:p>
        </p:txBody>
      </p:sp>
      <p:sp>
        <p:nvSpPr>
          <p:cNvPr id="34822" name="Text Box 6"/>
          <p:cNvSpPr txBox="1">
            <a:spLocks noChangeArrowheads="1"/>
          </p:cNvSpPr>
          <p:nvPr/>
        </p:nvSpPr>
        <p:spPr bwMode="auto">
          <a:xfrm>
            <a:off x="402976" y="1619264"/>
            <a:ext cx="1100138" cy="3440113"/>
          </a:xfrm>
          <a:prstGeom prst="rect">
            <a:avLst/>
          </a:prstGeom>
          <a:noFill/>
          <a:ln w="12700">
            <a:noFill/>
            <a:miter lim="800000"/>
            <a:headEnd/>
            <a:tailEnd/>
          </a:ln>
        </p:spPr>
        <p:txBody>
          <a:bodyPr wrap="none">
            <a:spAutoFit/>
          </a:bodyPr>
          <a:lstStyle/>
          <a:p>
            <a:pPr algn="l"/>
            <a:endParaRPr lang="en-US" sz="2800">
              <a:latin typeface="Arial" charset="0"/>
            </a:endParaRPr>
          </a:p>
          <a:p>
            <a:pPr algn="l"/>
            <a:endParaRPr lang="en-US">
              <a:latin typeface="Arial" charset="0"/>
            </a:endParaRPr>
          </a:p>
          <a:p>
            <a:pPr algn="l"/>
            <a:endParaRPr lang="en-US">
              <a:latin typeface="Arial" charset="0"/>
            </a:endParaRPr>
          </a:p>
          <a:p>
            <a:pPr algn="l"/>
            <a:r>
              <a:rPr lang="en-US">
                <a:solidFill>
                  <a:srgbClr val="FC0128"/>
                </a:solidFill>
                <a:latin typeface="Arial" charset="0"/>
              </a:rPr>
              <a:t>Add</a:t>
            </a:r>
            <a:endParaRPr lang="en-US">
              <a:latin typeface="Arial" charset="0"/>
            </a:endParaRPr>
          </a:p>
          <a:p>
            <a:pPr algn="l"/>
            <a:endParaRPr lang="en-US">
              <a:latin typeface="Arial" charset="0"/>
            </a:endParaRPr>
          </a:p>
          <a:p>
            <a:pPr algn="l"/>
            <a:r>
              <a:rPr lang="en-US">
                <a:solidFill>
                  <a:srgbClr val="FC0128"/>
                </a:solidFill>
                <a:latin typeface="Arial" charset="0"/>
              </a:rPr>
              <a:t>Delete</a:t>
            </a:r>
            <a:endParaRPr lang="en-US">
              <a:latin typeface="Arial" charset="0"/>
            </a:endParaRPr>
          </a:p>
          <a:p>
            <a:pPr algn="l"/>
            <a:endParaRPr lang="en-US">
              <a:latin typeface="Arial" charset="0"/>
            </a:endParaRPr>
          </a:p>
          <a:p>
            <a:pPr algn="l"/>
            <a:r>
              <a:rPr lang="en-US">
                <a:solidFill>
                  <a:srgbClr val="FC0128"/>
                </a:solidFill>
                <a:latin typeface="Arial" charset="0"/>
              </a:rPr>
              <a:t>Find</a:t>
            </a:r>
            <a:endParaRPr lang="en-US">
              <a:latin typeface="Arial" charset="0"/>
            </a:endParaRPr>
          </a:p>
          <a:p>
            <a:pPr algn="l"/>
            <a:endParaRPr lang="en-US">
              <a:latin typeface="Arial" charset="0"/>
            </a:endParaRPr>
          </a:p>
        </p:txBody>
      </p:sp>
      <p:sp>
        <p:nvSpPr>
          <p:cNvPr id="34823" name="Text Box 7"/>
          <p:cNvSpPr txBox="1">
            <a:spLocks noChangeArrowheads="1"/>
          </p:cNvSpPr>
          <p:nvPr/>
        </p:nvSpPr>
        <p:spPr bwMode="auto">
          <a:xfrm>
            <a:off x="4443164" y="1619264"/>
            <a:ext cx="2098675" cy="3440113"/>
          </a:xfrm>
          <a:prstGeom prst="rect">
            <a:avLst/>
          </a:prstGeom>
          <a:noFill/>
          <a:ln w="12700">
            <a:noFill/>
            <a:miter lim="800000"/>
            <a:headEnd/>
            <a:tailEnd/>
          </a:ln>
        </p:spPr>
        <p:txBody>
          <a:bodyPr wrap="none">
            <a:spAutoFit/>
          </a:bodyPr>
          <a:lstStyle/>
          <a:p>
            <a:pPr algn="l"/>
            <a:r>
              <a:rPr lang="en-US" sz="2800" dirty="0">
                <a:solidFill>
                  <a:srgbClr val="FC0128"/>
                </a:solidFill>
                <a:latin typeface="Arial" charset="0"/>
              </a:rPr>
              <a:t>Linked List</a:t>
            </a:r>
            <a:endParaRPr lang="en-US" dirty="0">
              <a:latin typeface="Arial" charset="0"/>
            </a:endParaRPr>
          </a:p>
          <a:p>
            <a:pPr algn="l"/>
            <a:r>
              <a:rPr lang="en-US" dirty="0">
                <a:latin typeface="Arial" charset="0"/>
              </a:rPr>
              <a:t>Simple</a:t>
            </a:r>
          </a:p>
          <a:p>
            <a:pPr algn="l"/>
            <a:r>
              <a:rPr lang="en-US" dirty="0">
                <a:latin typeface="Arial" charset="0"/>
              </a:rPr>
              <a:t>Flexible</a:t>
            </a:r>
          </a:p>
          <a:p>
            <a:pPr algn="l"/>
            <a:r>
              <a:rPr lang="en-US" dirty="0">
                <a:latin typeface="Arial" charset="0"/>
              </a:rPr>
              <a:t>O(1)</a:t>
            </a:r>
          </a:p>
          <a:p>
            <a:pPr algn="l"/>
            <a:r>
              <a:rPr lang="en-US" i="1" dirty="0"/>
              <a:t> sort -&gt; no adv</a:t>
            </a:r>
            <a:endParaRPr lang="en-US" dirty="0">
              <a:latin typeface="Arial" charset="0"/>
            </a:endParaRPr>
          </a:p>
          <a:p>
            <a:pPr algn="l"/>
            <a:r>
              <a:rPr lang="en-US" dirty="0">
                <a:latin typeface="Arial" charset="0"/>
              </a:rPr>
              <a:t>O(1) - </a:t>
            </a:r>
            <a:r>
              <a:rPr lang="en-US" i="1" dirty="0"/>
              <a:t>any</a:t>
            </a:r>
            <a:endParaRPr lang="en-US" dirty="0">
              <a:latin typeface="Arial" charset="0"/>
            </a:endParaRPr>
          </a:p>
          <a:p>
            <a:pPr algn="l"/>
            <a:r>
              <a:rPr lang="en-US" dirty="0">
                <a:latin typeface="Arial" charset="0"/>
              </a:rPr>
              <a:t>O(n) - </a:t>
            </a:r>
            <a:r>
              <a:rPr lang="en-US" i="1" dirty="0"/>
              <a:t>specific</a:t>
            </a:r>
            <a:endParaRPr lang="en-US" dirty="0">
              <a:latin typeface="Arial" charset="0"/>
            </a:endParaRPr>
          </a:p>
          <a:p>
            <a:pPr algn="l"/>
            <a:r>
              <a:rPr lang="en-US" dirty="0">
                <a:latin typeface="Arial" charset="0"/>
              </a:rPr>
              <a:t>O(n)</a:t>
            </a:r>
          </a:p>
          <a:p>
            <a:pPr algn="l"/>
            <a:r>
              <a:rPr lang="en-US" i="1" dirty="0"/>
              <a:t>(no bin search)</a:t>
            </a:r>
            <a:endParaRPr lang="en-US" dirty="0">
              <a:latin typeface="Arial" charset="0"/>
            </a:endParaRPr>
          </a:p>
        </p:txBody>
      </p:sp>
      <p:sp>
        <p:nvSpPr>
          <p:cNvPr id="34824" name="Text Box 8"/>
          <p:cNvSpPr txBox="1">
            <a:spLocks noChangeArrowheads="1"/>
          </p:cNvSpPr>
          <p:nvPr/>
        </p:nvSpPr>
        <p:spPr bwMode="auto">
          <a:xfrm>
            <a:off x="6914901" y="1619264"/>
            <a:ext cx="1824038" cy="3440113"/>
          </a:xfrm>
          <a:prstGeom prst="rect">
            <a:avLst/>
          </a:prstGeom>
          <a:noFill/>
          <a:ln w="12700">
            <a:noFill/>
            <a:miter lim="800000"/>
            <a:headEnd/>
            <a:tailEnd/>
          </a:ln>
        </p:spPr>
        <p:txBody>
          <a:bodyPr wrap="none">
            <a:spAutoFit/>
          </a:bodyPr>
          <a:lstStyle/>
          <a:p>
            <a:pPr algn="l"/>
            <a:r>
              <a:rPr lang="en-US" sz="2800">
                <a:solidFill>
                  <a:srgbClr val="FC0128"/>
                </a:solidFill>
                <a:latin typeface="Arial" charset="0"/>
              </a:rPr>
              <a:t>Trees</a:t>
            </a:r>
            <a:endParaRPr lang="en-US">
              <a:latin typeface="Arial" charset="0"/>
            </a:endParaRPr>
          </a:p>
          <a:p>
            <a:pPr algn="l"/>
            <a:r>
              <a:rPr lang="en-US">
                <a:latin typeface="Arial" charset="0"/>
              </a:rPr>
              <a:t>Still Simple</a:t>
            </a:r>
          </a:p>
          <a:p>
            <a:pPr algn="l"/>
            <a:r>
              <a:rPr lang="en-US">
                <a:latin typeface="Arial" charset="0"/>
              </a:rPr>
              <a:t>Flexible</a:t>
            </a:r>
          </a:p>
          <a:p>
            <a:pPr algn="l"/>
            <a:r>
              <a:rPr lang="en-US">
                <a:latin typeface="Arial" charset="0"/>
              </a:rPr>
              <a:t>O(log n)</a:t>
            </a:r>
          </a:p>
          <a:p>
            <a:pPr algn="l"/>
            <a:r>
              <a:rPr lang="en-US" i="1"/>
              <a:t> </a:t>
            </a:r>
            <a:endParaRPr lang="en-US">
              <a:latin typeface="Arial" charset="0"/>
            </a:endParaRPr>
          </a:p>
          <a:p>
            <a:pPr algn="l"/>
            <a:r>
              <a:rPr lang="en-US">
                <a:latin typeface="Arial" charset="0"/>
              </a:rPr>
              <a:t>O(log n)</a:t>
            </a:r>
          </a:p>
          <a:p>
            <a:pPr algn="l"/>
            <a:endParaRPr lang="en-US">
              <a:latin typeface="Arial" charset="0"/>
            </a:endParaRPr>
          </a:p>
          <a:p>
            <a:pPr algn="l"/>
            <a:r>
              <a:rPr lang="en-US">
                <a:latin typeface="Arial" charset="0"/>
              </a:rPr>
              <a:t>O(log n)</a:t>
            </a:r>
          </a:p>
          <a:p>
            <a:pPr algn="l"/>
            <a:endParaRPr lang="en-US">
              <a:latin typeface="Arial" charset="0"/>
            </a:endParaRPr>
          </a:p>
        </p:txBody>
      </p:sp>
      <p:sp>
        <p:nvSpPr>
          <p:cNvPr id="9" name="TextBox 8"/>
          <p:cNvSpPr txBox="1"/>
          <p:nvPr/>
        </p:nvSpPr>
        <p:spPr>
          <a:xfrm>
            <a:off x="0" y="685800"/>
            <a:ext cx="8286776"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Data Structure Comparisons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4294967295"/>
          </p:nvPr>
        </p:nvSpPr>
        <p:spPr>
          <a:xfrm>
            <a:off x="242918" y="1457348"/>
            <a:ext cx="8686800" cy="5257800"/>
          </a:xfrm>
        </p:spPr>
        <p:txBody>
          <a:bodyPr>
            <a:normAutofit fontScale="85000" lnSpcReduction="20000"/>
          </a:bodyPr>
          <a:lstStyle/>
          <a:p>
            <a:pPr marL="433388" indent="-433388">
              <a:spcAft>
                <a:spcPct val="0"/>
              </a:spcAft>
              <a:buFontTx/>
              <a:buNone/>
            </a:pPr>
            <a:r>
              <a:rPr lang="en-US" altLang="en-US" dirty="0" smtClean="0"/>
              <a:t>Queues are dynamic collections which have some concept of order </a:t>
            </a:r>
          </a:p>
          <a:p>
            <a:pPr marL="433388" indent="-433388"/>
            <a:r>
              <a:rPr lang="en-US" altLang="en-US" b="1" dirty="0" smtClean="0"/>
              <a:t>FIFO queue</a:t>
            </a:r>
            <a:r>
              <a:rPr lang="en-US" altLang="en-US" dirty="0" smtClean="0"/>
              <a:t> </a:t>
            </a:r>
          </a:p>
          <a:p>
            <a:pPr marL="909638" lvl="1" indent="-433388"/>
            <a:r>
              <a:rPr lang="en-US" altLang="en-US" dirty="0" smtClean="0"/>
              <a:t>A queue in which the first item added is always the first one out. </a:t>
            </a:r>
          </a:p>
          <a:p>
            <a:pPr marL="433388" indent="-433388"/>
            <a:r>
              <a:rPr lang="en-US" altLang="en-US" b="1" dirty="0" smtClean="0"/>
              <a:t>LIFO queue</a:t>
            </a:r>
            <a:r>
              <a:rPr lang="en-US" altLang="en-US" dirty="0" smtClean="0"/>
              <a:t> </a:t>
            </a:r>
          </a:p>
          <a:p>
            <a:pPr marL="909638" lvl="1" indent="-433388"/>
            <a:r>
              <a:rPr lang="en-US" altLang="en-US" dirty="0" smtClean="0"/>
              <a:t>A queue in which the item most recently added is always the first one out. </a:t>
            </a:r>
          </a:p>
          <a:p>
            <a:pPr marL="433388" indent="-433388"/>
            <a:r>
              <a:rPr lang="en-US" altLang="en-US" b="1" dirty="0" smtClean="0"/>
              <a:t>Priority queue</a:t>
            </a:r>
            <a:r>
              <a:rPr lang="en-US" altLang="en-US" dirty="0" smtClean="0"/>
              <a:t> </a:t>
            </a:r>
          </a:p>
          <a:p>
            <a:pPr marL="909638" lvl="1" indent="-433388"/>
            <a:r>
              <a:rPr lang="en-US" altLang="en-US" dirty="0" smtClean="0"/>
              <a:t>A queue in which the items are sorted so that the highest priority item is always the next one to be extracted. </a:t>
            </a:r>
          </a:p>
          <a:p>
            <a:pPr marL="433388" indent="-433388">
              <a:spcAft>
                <a:spcPct val="0"/>
              </a:spcAft>
              <a:buFontTx/>
              <a:buNone/>
            </a:pPr>
            <a:endParaRPr lang="en-US" altLang="en-US" dirty="0" smtClean="0"/>
          </a:p>
          <a:p>
            <a:pPr marL="433388" indent="-433388">
              <a:spcAft>
                <a:spcPct val="0"/>
              </a:spcAft>
              <a:buFontTx/>
              <a:buNone/>
            </a:pPr>
            <a:r>
              <a:rPr lang="en-US" altLang="en-US" dirty="0" smtClean="0"/>
              <a:t>		  </a:t>
            </a:r>
            <a:r>
              <a:rPr lang="en-US" altLang="en-US" b="1" dirty="0" smtClean="0">
                <a:solidFill>
                  <a:schemeClr val="accent2"/>
                </a:solidFill>
              </a:rPr>
              <a:t>Queues can be implemented by Linked Lists</a:t>
            </a:r>
          </a:p>
        </p:txBody>
      </p:sp>
      <p:sp>
        <p:nvSpPr>
          <p:cNvPr id="4" name="TextBox 3"/>
          <p:cNvSpPr txBox="1"/>
          <p:nvPr/>
        </p:nvSpPr>
        <p:spPr>
          <a:xfrm>
            <a:off x="0" y="685800"/>
            <a:ext cx="8286776"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Queues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4294967295"/>
          </p:nvPr>
        </p:nvSpPr>
        <p:spPr>
          <a:xfrm>
            <a:off x="428596" y="1038246"/>
            <a:ext cx="8458200" cy="5462588"/>
          </a:xfrm>
        </p:spPr>
        <p:txBody>
          <a:bodyPr>
            <a:noAutofit/>
          </a:bodyPr>
          <a:lstStyle/>
          <a:p>
            <a:pPr>
              <a:lnSpc>
                <a:spcPct val="120000"/>
              </a:lnSpc>
              <a:spcBef>
                <a:spcPts val="0"/>
              </a:spcBef>
              <a:spcAft>
                <a:spcPts val="0"/>
              </a:spcAft>
            </a:pPr>
            <a:r>
              <a:rPr lang="en-US" sz="2000" b="1" dirty="0" smtClean="0"/>
              <a:t>Stacks are a special form of collection with </a:t>
            </a:r>
            <a:r>
              <a:rPr lang="en-US" sz="2000" b="1" dirty="0" smtClean="0">
                <a:solidFill>
                  <a:schemeClr val="accent2"/>
                </a:solidFill>
              </a:rPr>
              <a:t>LIFO</a:t>
            </a:r>
            <a:r>
              <a:rPr lang="en-US" sz="2000" b="1" dirty="0" smtClean="0"/>
              <a:t> semantics</a:t>
            </a:r>
          </a:p>
          <a:p>
            <a:pPr>
              <a:lnSpc>
                <a:spcPct val="120000"/>
              </a:lnSpc>
              <a:spcBef>
                <a:spcPts val="0"/>
              </a:spcBef>
              <a:spcAft>
                <a:spcPts val="0"/>
              </a:spcAft>
            </a:pPr>
            <a:r>
              <a:rPr lang="en-US" sz="2000" dirty="0" smtClean="0"/>
              <a:t>Two methods</a:t>
            </a:r>
          </a:p>
          <a:p>
            <a:pPr lvl="1">
              <a:lnSpc>
                <a:spcPct val="120000"/>
              </a:lnSpc>
              <a:spcBef>
                <a:spcPts val="0"/>
              </a:spcBef>
              <a:spcAft>
                <a:spcPts val="0"/>
              </a:spcAft>
            </a:pPr>
            <a:r>
              <a:rPr lang="en-US" sz="1800" dirty="0" err="1" smtClean="0">
                <a:solidFill>
                  <a:schemeClr val="tx1"/>
                </a:solidFill>
                <a:latin typeface="Courier New" pitchFamily="49" charset="0"/>
              </a:rPr>
              <a:t>int</a:t>
            </a:r>
            <a:r>
              <a:rPr lang="en-US" sz="1800" dirty="0" smtClean="0">
                <a:solidFill>
                  <a:schemeClr val="tx1"/>
                </a:solidFill>
                <a:latin typeface="Courier New" pitchFamily="49" charset="0"/>
              </a:rPr>
              <a:t> push( Stack s, void *item );</a:t>
            </a:r>
            <a:br>
              <a:rPr lang="en-US" sz="1800" dirty="0" smtClean="0">
                <a:solidFill>
                  <a:schemeClr val="tx1"/>
                </a:solidFill>
                <a:latin typeface="Courier New" pitchFamily="49" charset="0"/>
              </a:rPr>
            </a:br>
            <a:r>
              <a:rPr lang="en-US" dirty="0" smtClean="0"/>
              <a:t> - </a:t>
            </a:r>
            <a:r>
              <a:rPr lang="en-US" sz="1800" b="1" dirty="0" smtClean="0">
                <a:solidFill>
                  <a:schemeClr val="accent2"/>
                </a:solidFill>
              </a:rPr>
              <a:t>add item to the top of the stack</a:t>
            </a:r>
            <a:endParaRPr lang="en-US" sz="1400" b="1" dirty="0" smtClean="0">
              <a:solidFill>
                <a:schemeClr val="accent2"/>
              </a:solidFill>
            </a:endParaRPr>
          </a:p>
          <a:p>
            <a:pPr lvl="1">
              <a:lnSpc>
                <a:spcPct val="120000"/>
              </a:lnSpc>
              <a:spcBef>
                <a:spcPts val="0"/>
              </a:spcBef>
              <a:spcAft>
                <a:spcPts val="0"/>
              </a:spcAft>
            </a:pPr>
            <a:r>
              <a:rPr lang="en-US" sz="1800" dirty="0" smtClean="0">
                <a:solidFill>
                  <a:schemeClr val="tx1"/>
                </a:solidFill>
                <a:latin typeface="Courier New" pitchFamily="49" charset="0"/>
              </a:rPr>
              <a:t>void *pop( Stack s );</a:t>
            </a:r>
            <a:br>
              <a:rPr lang="en-US" sz="1800" dirty="0" smtClean="0">
                <a:solidFill>
                  <a:schemeClr val="tx1"/>
                </a:solidFill>
                <a:latin typeface="Courier New" pitchFamily="49" charset="0"/>
              </a:rPr>
            </a:br>
            <a:r>
              <a:rPr lang="en-US" sz="3200" dirty="0" smtClean="0"/>
              <a:t> - </a:t>
            </a:r>
            <a:r>
              <a:rPr lang="en-US" sz="1800" b="1" dirty="0" smtClean="0">
                <a:solidFill>
                  <a:schemeClr val="accent2"/>
                </a:solidFill>
              </a:rPr>
              <a:t>remove most recently pushed item from the top of the stack</a:t>
            </a:r>
          </a:p>
          <a:p>
            <a:pPr>
              <a:lnSpc>
                <a:spcPct val="120000"/>
              </a:lnSpc>
              <a:spcBef>
                <a:spcPts val="0"/>
              </a:spcBef>
              <a:spcAft>
                <a:spcPts val="0"/>
              </a:spcAft>
            </a:pPr>
            <a:r>
              <a:rPr lang="en-US" sz="2000" dirty="0" smtClean="0"/>
              <a:t>Like a plate stacker</a:t>
            </a:r>
          </a:p>
          <a:p>
            <a:pPr>
              <a:lnSpc>
                <a:spcPct val="120000"/>
              </a:lnSpc>
              <a:spcBef>
                <a:spcPts val="0"/>
              </a:spcBef>
              <a:spcAft>
                <a:spcPts val="0"/>
              </a:spcAft>
            </a:pPr>
            <a:r>
              <a:rPr lang="en-US" sz="2000" dirty="0" smtClean="0"/>
              <a:t>Other methods</a:t>
            </a:r>
            <a:endParaRPr lang="en-US" sz="1600" dirty="0" smtClean="0"/>
          </a:p>
          <a:p>
            <a:pPr lvl="1">
              <a:lnSpc>
                <a:spcPct val="120000"/>
              </a:lnSpc>
              <a:spcBef>
                <a:spcPts val="0"/>
              </a:spcBef>
              <a:spcAft>
                <a:spcPts val="0"/>
              </a:spcAft>
              <a:buClr>
                <a:schemeClr val="tx1"/>
              </a:buClr>
              <a:buFontTx/>
              <a:buNone/>
            </a:pPr>
            <a:r>
              <a:rPr lang="en-US" sz="1800" dirty="0" err="1" smtClean="0">
                <a:solidFill>
                  <a:schemeClr val="tx1"/>
                </a:solidFill>
                <a:latin typeface="Courier New" pitchFamily="49" charset="0"/>
              </a:rPr>
              <a:t>int</a:t>
            </a:r>
            <a:r>
              <a:rPr lang="en-US" sz="1800" dirty="0" smtClean="0">
                <a:solidFill>
                  <a:schemeClr val="tx1"/>
                </a:solidFill>
                <a:latin typeface="Courier New" pitchFamily="49" charset="0"/>
              </a:rPr>
              <a:t> </a:t>
            </a:r>
            <a:r>
              <a:rPr lang="en-US" sz="1800" dirty="0" err="1" smtClean="0">
                <a:solidFill>
                  <a:schemeClr val="tx1"/>
                </a:solidFill>
                <a:latin typeface="Courier New" pitchFamily="49" charset="0"/>
              </a:rPr>
              <a:t>IsEmpty</a:t>
            </a:r>
            <a:r>
              <a:rPr lang="en-US" sz="1800" dirty="0" smtClean="0">
                <a:solidFill>
                  <a:schemeClr val="tx1"/>
                </a:solidFill>
                <a:latin typeface="Courier New" pitchFamily="49" charset="0"/>
              </a:rPr>
              <a:t>( Stack s ); </a:t>
            </a:r>
            <a:endParaRPr lang="en-US" sz="1000" dirty="0" smtClean="0">
              <a:solidFill>
                <a:schemeClr val="tx1"/>
              </a:solidFill>
              <a:latin typeface="Courier New" pitchFamily="49" charset="0"/>
            </a:endParaRPr>
          </a:p>
          <a:p>
            <a:pPr lvl="1">
              <a:lnSpc>
                <a:spcPct val="120000"/>
              </a:lnSpc>
              <a:spcBef>
                <a:spcPts val="0"/>
              </a:spcBef>
              <a:spcAft>
                <a:spcPts val="0"/>
              </a:spcAft>
              <a:buClr>
                <a:schemeClr val="tx1"/>
              </a:buClr>
              <a:buFontTx/>
              <a:buNone/>
            </a:pPr>
            <a:r>
              <a:rPr lang="en-US" sz="1600" b="1" dirty="0" smtClean="0">
                <a:solidFill>
                  <a:schemeClr val="accent2"/>
                </a:solidFill>
              </a:rPr>
              <a:t>Determines whether the stack has anything in it </a:t>
            </a:r>
          </a:p>
          <a:p>
            <a:pPr lvl="1">
              <a:lnSpc>
                <a:spcPct val="120000"/>
              </a:lnSpc>
              <a:spcBef>
                <a:spcPts val="0"/>
              </a:spcBef>
              <a:spcAft>
                <a:spcPts val="0"/>
              </a:spcAft>
              <a:buClr>
                <a:schemeClr val="tx1"/>
              </a:buClr>
              <a:buFontTx/>
              <a:buNone/>
            </a:pPr>
            <a:endParaRPr lang="en-US" sz="2000" dirty="0" smtClean="0">
              <a:solidFill>
                <a:schemeClr val="tx1"/>
              </a:solidFill>
              <a:latin typeface="Courier New" pitchFamily="49" charset="0"/>
            </a:endParaRPr>
          </a:p>
          <a:p>
            <a:pPr lvl="1">
              <a:lnSpc>
                <a:spcPct val="120000"/>
              </a:lnSpc>
              <a:spcBef>
                <a:spcPts val="0"/>
              </a:spcBef>
              <a:spcAft>
                <a:spcPts val="0"/>
              </a:spcAft>
              <a:buClr>
                <a:schemeClr val="tx1"/>
              </a:buClr>
              <a:buFontTx/>
              <a:buNone/>
            </a:pPr>
            <a:r>
              <a:rPr lang="en-US" sz="1800" dirty="0" smtClean="0">
                <a:solidFill>
                  <a:schemeClr val="tx1"/>
                </a:solidFill>
                <a:latin typeface="Courier New" pitchFamily="49" charset="0"/>
              </a:rPr>
              <a:t>void *Top( Stack s );</a:t>
            </a:r>
          </a:p>
          <a:p>
            <a:pPr lvl="1">
              <a:lnSpc>
                <a:spcPct val="120000"/>
              </a:lnSpc>
              <a:spcBef>
                <a:spcPts val="0"/>
              </a:spcBef>
              <a:spcAft>
                <a:spcPts val="0"/>
              </a:spcAft>
              <a:buClr>
                <a:schemeClr val="tx1"/>
              </a:buClr>
              <a:buFontTx/>
              <a:buNone/>
            </a:pPr>
            <a:r>
              <a:rPr lang="en-US" sz="1600" b="1" dirty="0" smtClean="0">
                <a:solidFill>
                  <a:schemeClr val="accent2"/>
                </a:solidFill>
              </a:rPr>
              <a:t>Return the item at the top without deleting it</a:t>
            </a:r>
          </a:p>
          <a:p>
            <a:pPr lvl="1">
              <a:lnSpc>
                <a:spcPct val="120000"/>
              </a:lnSpc>
              <a:spcBef>
                <a:spcPts val="0"/>
              </a:spcBef>
              <a:spcAft>
                <a:spcPts val="0"/>
              </a:spcAft>
              <a:buClr>
                <a:schemeClr val="tx1"/>
              </a:buClr>
              <a:buFontTx/>
              <a:buNone/>
            </a:pPr>
            <a:endParaRPr lang="en-US" sz="1800" b="1" dirty="0" smtClean="0">
              <a:solidFill>
                <a:schemeClr val="accent2"/>
              </a:solidFill>
            </a:endParaRPr>
          </a:p>
          <a:p>
            <a:pPr lvl="1">
              <a:lnSpc>
                <a:spcPct val="120000"/>
              </a:lnSpc>
              <a:spcBef>
                <a:spcPts val="0"/>
              </a:spcBef>
              <a:spcAft>
                <a:spcPts val="0"/>
              </a:spcAft>
              <a:buClr>
                <a:schemeClr val="tx1"/>
              </a:buClr>
              <a:buFontTx/>
              <a:buNone/>
            </a:pPr>
            <a:r>
              <a:rPr lang="en-US" sz="1800" b="1" dirty="0" smtClean="0">
                <a:solidFill>
                  <a:schemeClr val="tx1"/>
                </a:solidFill>
              </a:rPr>
              <a:t>* Stacks are  implemented by Arrays or Linked List</a:t>
            </a:r>
          </a:p>
        </p:txBody>
      </p:sp>
      <p:pic>
        <p:nvPicPr>
          <p:cNvPr id="36868" name="Picture 4" descr="stack"/>
          <p:cNvPicPr>
            <a:picLocks noChangeAspect="1" noChangeArrowheads="1"/>
          </p:cNvPicPr>
          <p:nvPr/>
        </p:nvPicPr>
        <p:blipFill>
          <a:blip r:embed="rId3" cstate="print"/>
          <a:srcRect/>
          <a:stretch>
            <a:fillRect/>
          </a:stretch>
        </p:blipFill>
        <p:spPr bwMode="auto">
          <a:xfrm>
            <a:off x="6629400" y="3505200"/>
            <a:ext cx="2152650" cy="2295525"/>
          </a:xfrm>
          <a:prstGeom prst="rect">
            <a:avLst/>
          </a:prstGeom>
          <a:noFill/>
          <a:ln w="9525">
            <a:noFill/>
            <a:miter lim="800000"/>
            <a:headEnd/>
            <a:tailEnd/>
          </a:ln>
        </p:spPr>
      </p:pic>
      <p:sp>
        <p:nvSpPr>
          <p:cNvPr id="5" name="TextBox 4"/>
          <p:cNvSpPr txBox="1"/>
          <p:nvPr/>
        </p:nvSpPr>
        <p:spPr>
          <a:xfrm>
            <a:off x="0" y="685800"/>
            <a:ext cx="8286776"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Stacks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685800"/>
            <a:ext cx="8286776"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Stacks - demo</a:t>
            </a:r>
            <a:endParaRPr lang="en-US" sz="3200" b="1" i="1" dirty="0">
              <a:solidFill>
                <a:schemeClr val="tx1">
                  <a:lumMod val="85000"/>
                  <a:lumOff val="15000"/>
                </a:schemeClr>
              </a:solidFill>
              <a:latin typeface="Arial" pitchFamily="34" charset="0"/>
              <a:cs typeface="Arial" pitchFamily="34" charset="0"/>
            </a:endParaRPr>
          </a:p>
        </p:txBody>
      </p:sp>
      <p:pic>
        <p:nvPicPr>
          <p:cNvPr id="10" name="Lecture7.1.mp4">
            <a:hlinkClick r:id="" action="ppaction://media"/>
          </p:cNvPr>
          <p:cNvPicPr>
            <a:picLocks noRot="1" noChangeAspect="1"/>
          </p:cNvPicPr>
          <p:nvPr>
            <a:videoFile r:link="rId1"/>
          </p:nvPr>
        </p:nvPicPr>
        <p:blipFill>
          <a:blip r:embed="rId4"/>
          <a:stretch>
            <a:fillRect/>
          </a:stretch>
        </p:blipFill>
        <p:spPr>
          <a:xfrm>
            <a:off x="928662" y="1250140"/>
            <a:ext cx="7000924" cy="525069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85870" y="1522433"/>
            <a:ext cx="6800840" cy="4906963"/>
          </a:xfrm>
        </p:spPr>
        <p:txBody>
          <a:bodyPr/>
          <a:lstStyle/>
          <a:p>
            <a:pPr>
              <a:buBlip>
                <a:blip r:embed="rId3"/>
              </a:buBlip>
            </a:pPr>
            <a:r>
              <a:rPr lang="vi-VN" sz="2400" dirty="0" smtClean="0"/>
              <a:t>Data Structures</a:t>
            </a:r>
            <a:endParaRPr lang="en-US" sz="2400" dirty="0" smtClean="0"/>
          </a:p>
          <a:p>
            <a:pPr>
              <a:buBlip>
                <a:blip r:embed="rId3"/>
              </a:buBlip>
            </a:pPr>
            <a:r>
              <a:rPr lang="vi-VN" sz="2400" dirty="0" smtClean="0"/>
              <a:t>Collections</a:t>
            </a:r>
            <a:endParaRPr lang="en-US" sz="2400" dirty="0" smtClean="0"/>
          </a:p>
          <a:p>
            <a:pPr>
              <a:buBlip>
                <a:blip r:embed="rId3"/>
              </a:buBlip>
            </a:pPr>
            <a:r>
              <a:rPr lang="vi-VN" sz="2400" dirty="0" smtClean="0"/>
              <a:t>Analyzing an Algorithm</a:t>
            </a:r>
            <a:endParaRPr lang="en-US" sz="2400" dirty="0" smtClean="0"/>
          </a:p>
          <a:p>
            <a:pPr>
              <a:buBlip>
                <a:blip r:embed="rId3"/>
              </a:buBlip>
            </a:pPr>
            <a:r>
              <a:rPr lang="en-US" sz="2400" dirty="0" smtClean="0">
                <a:latin typeface="Arial" pitchFamily="34" charset="0"/>
                <a:cs typeface="Arial" pitchFamily="34" charset="0"/>
              </a:rPr>
              <a:t>Non-primitive data structures</a:t>
            </a:r>
          </a:p>
          <a:p>
            <a:pPr lvl="1"/>
            <a:r>
              <a:rPr lang="vi-VN" sz="2000" dirty="0" smtClean="0"/>
              <a:t>Arrays</a:t>
            </a:r>
            <a:endParaRPr lang="en-US" sz="2000" dirty="0" smtClean="0"/>
          </a:p>
          <a:p>
            <a:pPr lvl="1"/>
            <a:r>
              <a:rPr lang="vi-VN" sz="2000" dirty="0" smtClean="0"/>
              <a:t>Linked Lists</a:t>
            </a:r>
            <a:endParaRPr lang="en-US" sz="2000" dirty="0" smtClean="0"/>
          </a:p>
          <a:p>
            <a:pPr lvl="1"/>
            <a:r>
              <a:rPr lang="vi-VN" sz="2000" dirty="0" smtClean="0"/>
              <a:t>Binary Tree</a:t>
            </a:r>
            <a:endParaRPr lang="en-US" sz="2000" dirty="0" smtClean="0"/>
          </a:p>
          <a:p>
            <a:pPr lvl="1"/>
            <a:r>
              <a:rPr lang="vi-VN" sz="2000" dirty="0" smtClean="0"/>
              <a:t>General Tree</a:t>
            </a:r>
            <a:endParaRPr lang="en-US" sz="2000" dirty="0" smtClean="0"/>
          </a:p>
          <a:p>
            <a:pPr lvl="1"/>
            <a:r>
              <a:rPr lang="vi-VN" sz="2000" dirty="0" smtClean="0"/>
              <a:t>Queues</a:t>
            </a:r>
            <a:endParaRPr lang="en-US" sz="2000" dirty="0" smtClean="0"/>
          </a:p>
          <a:p>
            <a:pPr lvl="1"/>
            <a:r>
              <a:rPr lang="vi-VN" sz="2000" dirty="0" smtClean="0"/>
              <a:t>Stacks</a:t>
            </a:r>
            <a:endParaRPr lang="en-US" sz="2000" dirty="0" smtClean="0"/>
          </a:p>
          <a:p>
            <a:endParaRPr lang="vi-VN" sz="2400" dirty="0"/>
          </a:p>
        </p:txBody>
      </p:sp>
      <p:sp>
        <p:nvSpPr>
          <p:cNvPr id="4" name="TextBox 3"/>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Table of contents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457200" y="0"/>
            <a:ext cx="8229600" cy="914400"/>
          </a:xfrm>
          <a:prstGeom prst="rect">
            <a:avLst/>
          </a:prstGeom>
          <a:noFill/>
          <a:ln w="9525">
            <a:noFill/>
            <a:round/>
            <a:headEnd/>
            <a:tailEnd/>
          </a:ln>
        </p:spPr>
        <p:txBody>
          <a:bodyPr wrap="none" anchor="ctr"/>
          <a:lstStyle/>
          <a:p>
            <a:endParaRPr lang="en-US"/>
          </a:p>
        </p:txBody>
      </p:sp>
      <p:sp>
        <p:nvSpPr>
          <p:cNvPr id="4" name="TextBox 3"/>
          <p:cNvSpPr txBox="1"/>
          <p:nvPr/>
        </p:nvSpPr>
        <p:spPr>
          <a:xfrm>
            <a:off x="-32" y="691202"/>
            <a:ext cx="8715436" cy="523220"/>
          </a:xfrm>
          <a:prstGeom prst="rect">
            <a:avLst/>
          </a:prstGeom>
          <a:noFill/>
        </p:spPr>
        <p:txBody>
          <a:bodyPr wrap="square" rtlCol="0">
            <a:spAutoFit/>
          </a:bodyPr>
          <a:lstStyle/>
          <a:p>
            <a:r>
              <a:rPr lang="en-US" sz="2800" b="1" i="1" dirty="0" smtClean="0">
                <a:solidFill>
                  <a:schemeClr val="tx1">
                    <a:lumMod val="85000"/>
                    <a:lumOff val="15000"/>
                  </a:schemeClr>
                </a:solidFill>
                <a:latin typeface="Arial" pitchFamily="34" charset="0"/>
                <a:cs typeface="Arial" pitchFamily="34" charset="0"/>
              </a:rPr>
              <a:t>Summary</a:t>
            </a:r>
            <a:endParaRPr lang="en-US" sz="2800" b="1" i="1" dirty="0">
              <a:solidFill>
                <a:schemeClr val="tx1">
                  <a:lumMod val="85000"/>
                  <a:lumOff val="15000"/>
                </a:schemeClr>
              </a:solidFill>
              <a:latin typeface="Arial" pitchFamily="34" charset="0"/>
              <a:cs typeface="Arial" pitchFamily="34" charset="0"/>
            </a:endParaRPr>
          </a:p>
        </p:txBody>
      </p:sp>
      <p:sp>
        <p:nvSpPr>
          <p:cNvPr id="5" name="Text Box 14"/>
          <p:cNvSpPr txBox="1">
            <a:spLocks noChangeArrowheads="1"/>
          </p:cNvSpPr>
          <p:nvPr/>
        </p:nvSpPr>
        <p:spPr bwMode="auto">
          <a:xfrm>
            <a:off x="685800" y="1524000"/>
            <a:ext cx="5149167" cy="2246769"/>
          </a:xfrm>
          <a:prstGeom prst="rect">
            <a:avLst/>
          </a:prstGeom>
          <a:noFill/>
          <a:ln w="9525">
            <a:noFill/>
            <a:miter lim="800000"/>
            <a:headEnd/>
            <a:tailEnd/>
          </a:ln>
        </p:spPr>
        <p:txBody>
          <a:bodyPr wrap="none">
            <a:spAutoFit/>
          </a:bodyPr>
          <a:lstStyle/>
          <a:p>
            <a:pPr>
              <a:buBlip>
                <a:blip r:embed="rId3"/>
              </a:buBlip>
            </a:pPr>
            <a:r>
              <a:rPr lang="vi-VN" sz="2800" dirty="0" smtClean="0"/>
              <a:t>Data Structures</a:t>
            </a:r>
            <a:endParaRPr lang="en-US" sz="2800" dirty="0" smtClean="0"/>
          </a:p>
          <a:p>
            <a:pPr>
              <a:buClr>
                <a:schemeClr val="folHlink"/>
              </a:buClr>
              <a:buBlip>
                <a:blip r:embed="rId3"/>
              </a:buBlip>
            </a:pPr>
            <a:endParaRPr lang="en-US" sz="2800" dirty="0"/>
          </a:p>
          <a:p>
            <a:pPr>
              <a:buBlip>
                <a:blip r:embed="rId3"/>
              </a:buBlip>
            </a:pPr>
            <a:r>
              <a:rPr lang="vi-VN" sz="2800" dirty="0" smtClean="0"/>
              <a:t>Analyzing an Algorithm</a:t>
            </a:r>
            <a:endParaRPr lang="en-US" sz="2800" dirty="0" smtClean="0"/>
          </a:p>
          <a:p>
            <a:pPr>
              <a:buBlip>
                <a:blip r:embed="rId3"/>
              </a:buBlip>
            </a:pPr>
            <a:endParaRPr lang="en-US" sz="2800" dirty="0" smtClean="0">
              <a:latin typeface="Arial" pitchFamily="34" charset="0"/>
            </a:endParaRPr>
          </a:p>
          <a:p>
            <a:pPr>
              <a:buBlip>
                <a:blip r:embed="rId3"/>
              </a:buBlip>
            </a:pPr>
            <a:r>
              <a:rPr lang="en-US" sz="2800" dirty="0" smtClean="0">
                <a:latin typeface="Arial" pitchFamily="34" charset="0"/>
                <a:cs typeface="Arial" pitchFamily="34" charset="0"/>
              </a:rPr>
              <a:t>Non-primitive data structures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457200" y="0"/>
            <a:ext cx="8229600" cy="914400"/>
          </a:xfrm>
          <a:prstGeom prst="rect">
            <a:avLst/>
          </a:prstGeom>
          <a:noFill/>
          <a:ln w="9525">
            <a:noFill/>
            <a:round/>
            <a:headEnd/>
            <a:tailEnd/>
          </a:ln>
        </p:spPr>
        <p:txBody>
          <a:bodyPr wrap="none" anchor="ctr"/>
          <a:lstStyle/>
          <a:p>
            <a:endParaRPr lang="en-US"/>
          </a:p>
        </p:txBody>
      </p:sp>
      <p:sp>
        <p:nvSpPr>
          <p:cNvPr id="4" name="TextBox 3"/>
          <p:cNvSpPr txBox="1"/>
          <p:nvPr/>
        </p:nvSpPr>
        <p:spPr>
          <a:xfrm>
            <a:off x="-32" y="691202"/>
            <a:ext cx="8715436" cy="523220"/>
          </a:xfrm>
          <a:prstGeom prst="rect">
            <a:avLst/>
          </a:prstGeom>
          <a:noFill/>
        </p:spPr>
        <p:txBody>
          <a:bodyPr wrap="square" rtlCol="0">
            <a:spAutoFit/>
          </a:bodyPr>
          <a:lstStyle/>
          <a:p>
            <a:r>
              <a:rPr lang="en-US" sz="2800" b="1" i="1" dirty="0" smtClean="0">
                <a:solidFill>
                  <a:schemeClr val="tx1">
                    <a:lumMod val="85000"/>
                    <a:lumOff val="15000"/>
                  </a:schemeClr>
                </a:solidFill>
                <a:latin typeface="Arial" pitchFamily="34" charset="0"/>
                <a:cs typeface="Arial" pitchFamily="34" charset="0"/>
              </a:rPr>
              <a:t>Exit</a:t>
            </a:r>
            <a:endParaRPr lang="en-US" sz="2800" b="1" i="1" dirty="0">
              <a:solidFill>
                <a:schemeClr val="tx1">
                  <a:lumMod val="85000"/>
                  <a:lumOff val="15000"/>
                </a:schemeClr>
              </a:solidFill>
              <a:latin typeface="Arial" pitchFamily="34" charset="0"/>
              <a:cs typeface="Arial" pitchFamily="34" charset="0"/>
            </a:endParaRPr>
          </a:p>
        </p:txBody>
      </p:sp>
      <p:grpSp>
        <p:nvGrpSpPr>
          <p:cNvPr id="6" name="Group 5"/>
          <p:cNvGrpSpPr/>
          <p:nvPr/>
        </p:nvGrpSpPr>
        <p:grpSpPr>
          <a:xfrm>
            <a:off x="1524000" y="1600200"/>
            <a:ext cx="6019800" cy="3429000"/>
            <a:chOff x="1524000" y="1600200"/>
            <a:chExt cx="6019800" cy="3429000"/>
          </a:xfrm>
        </p:grpSpPr>
        <p:sp>
          <p:nvSpPr>
            <p:cNvPr id="7" name="Isosceles Triangle 6"/>
            <p:cNvSpPr/>
            <p:nvPr/>
          </p:nvSpPr>
          <p:spPr>
            <a:xfrm rot="10800000">
              <a:off x="4267201" y="4191000"/>
              <a:ext cx="762000" cy="83820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0" y="1600200"/>
              <a:ext cx="6019800" cy="266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ounded Rectangle 8"/>
          <p:cNvSpPr/>
          <p:nvPr/>
        </p:nvSpPr>
        <p:spPr>
          <a:xfrm>
            <a:off x="4038600" y="5181600"/>
            <a:ext cx="1219200" cy="381000"/>
          </a:xfrm>
          <a:prstGeom prst="roundRect">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214414" y="2942272"/>
            <a:ext cx="6286544" cy="1477328"/>
          </a:xfrm>
          <a:prstGeom prst="rect">
            <a:avLst/>
          </a:prstGeom>
          <a:noFill/>
        </p:spPr>
        <p:txBody>
          <a:bodyPr wrap="square" rtlCol="0">
            <a:spAutoFit/>
          </a:bodyPr>
          <a:lstStyle/>
          <a:p>
            <a:pPr algn="ctr"/>
            <a:r>
              <a:rPr lang="en-US" sz="1800" dirty="0">
                <a:latin typeface="Arial" pitchFamily="34" charset="0"/>
                <a:cs typeface="Arial" pitchFamily="34" charset="0"/>
              </a:rPr>
              <a:t>You have completed "</a:t>
            </a:r>
            <a:r>
              <a:rPr lang="en-US" sz="1800" b="1" dirty="0">
                <a:latin typeface="Arial" pitchFamily="34" charset="0"/>
                <a:cs typeface="Arial" pitchFamily="34" charset="0"/>
              </a:rPr>
              <a:t>Lecture </a:t>
            </a:r>
            <a:r>
              <a:rPr lang="en-US" sz="1800" b="1" dirty="0" smtClean="0">
                <a:latin typeface="Arial" pitchFamily="34" charset="0"/>
                <a:cs typeface="Arial" pitchFamily="34" charset="0"/>
              </a:rPr>
              <a:t>7" </a:t>
            </a:r>
            <a:r>
              <a:rPr lang="en-US" sz="1800" b="1" dirty="0">
                <a:latin typeface="Arial" pitchFamily="34" charset="0"/>
                <a:cs typeface="Arial" pitchFamily="34" charset="0"/>
              </a:rPr>
              <a:t>course.</a:t>
            </a:r>
          </a:p>
          <a:p>
            <a:pPr algn="ctr"/>
            <a:endParaRPr lang="en-US" sz="1800" dirty="0">
              <a:latin typeface="Arial" pitchFamily="34" charset="0"/>
              <a:cs typeface="Arial" pitchFamily="34" charset="0"/>
            </a:endParaRPr>
          </a:p>
          <a:p>
            <a:pPr algn="ctr"/>
            <a:r>
              <a:rPr lang="en-US" sz="1800" dirty="0">
                <a:latin typeface="Arial" pitchFamily="34" charset="0"/>
                <a:cs typeface="Arial" pitchFamily="34" charset="0"/>
              </a:rPr>
              <a:t>Click EXIT button to exit course and discover the next Lecture </a:t>
            </a:r>
            <a:r>
              <a:rPr lang="en-US" sz="1800" dirty="0" smtClean="0">
                <a:latin typeface="Arial" pitchFamily="34" charset="0"/>
                <a:cs typeface="Arial" pitchFamily="34" charset="0"/>
              </a:rPr>
              <a:t>"</a:t>
            </a:r>
            <a:r>
              <a:rPr lang="en-US" sz="1800" b="1" dirty="0" smtClean="0">
                <a:latin typeface="Arial" pitchFamily="34" charset="0"/>
                <a:cs typeface="Arial" pitchFamily="34" charset="0"/>
              </a:rPr>
              <a:t> Lecture 8 – </a:t>
            </a:r>
            <a:r>
              <a:rPr lang="en-US" b="1" dirty="0" smtClean="0">
                <a:latin typeface="Arial" pitchFamily="34" charset="0"/>
                <a:cs typeface="Arial" pitchFamily="34" charset="0"/>
              </a:rPr>
              <a:t>Algorithms</a:t>
            </a:r>
            <a:r>
              <a:rPr lang="en-US" sz="1800" b="1" dirty="0" smtClean="0">
                <a:latin typeface="Arial" pitchFamily="34" charset="0"/>
                <a:cs typeface="Arial" pitchFamily="34" charset="0"/>
              </a:rPr>
              <a:t>".</a:t>
            </a:r>
            <a:endParaRPr lang="en-US" sz="1800" b="1" dirty="0">
              <a:latin typeface="Arial" pitchFamily="34" charset="0"/>
              <a:cs typeface="Arial" pitchFamily="34" charset="0"/>
            </a:endParaRPr>
          </a:p>
          <a:p>
            <a:endParaRPr lang="en-US" dirty="0">
              <a:latin typeface="Arial" pitchFamily="34" charset="0"/>
              <a:cs typeface="Arial" pitchFamily="34" charset="0"/>
            </a:endParaRPr>
          </a:p>
        </p:txBody>
      </p:sp>
      <p:sp>
        <p:nvSpPr>
          <p:cNvPr id="11" name="TextBox 10"/>
          <p:cNvSpPr txBox="1"/>
          <p:nvPr/>
        </p:nvSpPr>
        <p:spPr>
          <a:xfrm>
            <a:off x="2438400" y="1896070"/>
            <a:ext cx="4343400" cy="923330"/>
          </a:xfrm>
          <a:prstGeom prst="rect">
            <a:avLst/>
          </a:prstGeom>
          <a:noFill/>
        </p:spPr>
        <p:txBody>
          <a:bodyPr wrap="square" rtlCol="0">
            <a:spAutoFit/>
          </a:bodyPr>
          <a:lstStyle/>
          <a:p>
            <a:r>
              <a:rPr lang="en-US" sz="5400" b="1" dirty="0" smtClean="0">
                <a:solidFill>
                  <a:srgbClr val="FD9203"/>
                </a:solidFill>
                <a:latin typeface="Arial" pitchFamily="34" charset="0"/>
                <a:cs typeface="Arial" pitchFamily="34" charset="0"/>
              </a:rPr>
              <a:t>THANK YOU</a:t>
            </a:r>
            <a:endParaRPr lang="en-US" sz="5400" b="1" dirty="0">
              <a:solidFill>
                <a:srgbClr val="FD9203"/>
              </a:solidFill>
              <a:latin typeface="Arial" pitchFamily="34" charset="0"/>
              <a:cs typeface="Arial" pitchFamily="34" charset="0"/>
            </a:endParaRPr>
          </a:p>
        </p:txBody>
      </p:sp>
      <p:sp>
        <p:nvSpPr>
          <p:cNvPr id="12" name="TextBox 11"/>
          <p:cNvSpPr txBox="1"/>
          <p:nvPr/>
        </p:nvSpPr>
        <p:spPr>
          <a:xfrm>
            <a:off x="4312170" y="5181600"/>
            <a:ext cx="1219200" cy="381000"/>
          </a:xfrm>
          <a:prstGeom prst="rect">
            <a:avLst/>
          </a:prstGeom>
          <a:noFill/>
        </p:spPr>
        <p:txBody>
          <a:bodyPr wrap="square" rtlCol="0">
            <a:spAutoFit/>
          </a:bodyPr>
          <a:lstStyle/>
          <a:p>
            <a:r>
              <a:rPr lang="en-US" b="1" dirty="0" smtClean="0">
                <a:solidFill>
                  <a:schemeClr val="bg1">
                    <a:lumMod val="95000"/>
                  </a:schemeClr>
                </a:solidFill>
                <a:latin typeface="Arial" pitchFamily="34" charset="0"/>
                <a:cs typeface="Arial" pitchFamily="34" charset="0"/>
              </a:rPr>
              <a:t>EXIT</a:t>
            </a:r>
            <a:endParaRPr lang="en-US" b="1" dirty="0">
              <a:solidFill>
                <a:schemeClr val="bg1">
                  <a:lumMod val="95000"/>
                </a:schemeClr>
              </a:solidFill>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6351" y="3244334"/>
            <a:ext cx="1787669" cy="369332"/>
          </a:xfrm>
          <a:prstGeom prst="rect">
            <a:avLst/>
          </a:prstGeom>
        </p:spPr>
        <p:txBody>
          <a:bodyPr wrap="none">
            <a:spAutoFit/>
          </a:bodyPr>
          <a:lstStyle/>
          <a:p>
            <a:r>
              <a:rPr lang="vi-VN" dirty="0" smtClean="0"/>
              <a:t>Data </a:t>
            </a:r>
            <a:r>
              <a:rPr lang="vi-VN" dirty="0"/>
              <a:t>Structures</a:t>
            </a:r>
            <a:endParaRPr lang="en-US" dirty="0"/>
          </a:p>
        </p:txBody>
      </p:sp>
    </p:spTree>
    <p:extLst>
      <p:ext uri="{BB962C8B-B14F-4D97-AF65-F5344CB8AC3E}">
        <p14:creationId xmlns:p14="http://schemas.microsoft.com/office/powerpoint/2010/main" val="4224655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4294967295"/>
          </p:nvPr>
        </p:nvSpPr>
        <p:spPr>
          <a:xfrm>
            <a:off x="414366" y="1379557"/>
            <a:ext cx="8229600" cy="4906963"/>
          </a:xfrm>
        </p:spPr>
        <p:txBody>
          <a:bodyPr>
            <a:normAutofit fontScale="92500" lnSpcReduction="10000"/>
          </a:bodyPr>
          <a:lstStyle/>
          <a:p>
            <a:pPr algn="just">
              <a:buBlip>
                <a:blip r:embed="rId3"/>
              </a:buBlip>
            </a:pPr>
            <a:r>
              <a:rPr lang="en-US" dirty="0" smtClean="0">
                <a:cs typeface="Times New Roman" pitchFamily="18" charset="0"/>
              </a:rPr>
              <a:t>"Once you succeed in writing the programs for complicated algorithms, they usually run extremely fast. The  computer doesn't need to understand the algorithm, it’s task is only to run the programs.“</a:t>
            </a:r>
          </a:p>
          <a:p>
            <a:pPr>
              <a:buBlip>
                <a:blip r:embed="rId3"/>
              </a:buBlip>
            </a:pPr>
            <a:r>
              <a:rPr lang="en-US" dirty="0" smtClean="0"/>
              <a:t>There are a number of facets to good programs, they must</a:t>
            </a:r>
            <a:r>
              <a:rPr lang="en-US" sz="1800" dirty="0" smtClean="0"/>
              <a:t> </a:t>
            </a:r>
          </a:p>
          <a:p>
            <a:pPr lvl="1">
              <a:lnSpc>
                <a:spcPts val="2000"/>
              </a:lnSpc>
              <a:spcAft>
                <a:spcPct val="0"/>
              </a:spcAft>
            </a:pPr>
            <a:r>
              <a:rPr lang="en-US" sz="2600" dirty="0" smtClean="0"/>
              <a:t>run correctly </a:t>
            </a:r>
          </a:p>
          <a:p>
            <a:pPr lvl="1">
              <a:lnSpc>
                <a:spcPts val="2000"/>
              </a:lnSpc>
              <a:spcAft>
                <a:spcPct val="0"/>
              </a:spcAft>
            </a:pPr>
            <a:r>
              <a:rPr lang="en-US" sz="2600" dirty="0" smtClean="0"/>
              <a:t>run efficiently </a:t>
            </a:r>
          </a:p>
          <a:p>
            <a:pPr lvl="1">
              <a:lnSpc>
                <a:spcPts val="2000"/>
              </a:lnSpc>
              <a:spcAft>
                <a:spcPct val="0"/>
              </a:spcAft>
            </a:pPr>
            <a:r>
              <a:rPr lang="en-US" sz="2600" dirty="0" smtClean="0"/>
              <a:t>be easy to read and understand </a:t>
            </a:r>
          </a:p>
          <a:p>
            <a:pPr lvl="1">
              <a:lnSpc>
                <a:spcPts val="2000"/>
              </a:lnSpc>
              <a:spcAft>
                <a:spcPct val="0"/>
              </a:spcAft>
            </a:pPr>
            <a:r>
              <a:rPr lang="en-US" sz="2600" dirty="0" smtClean="0"/>
              <a:t>be easy to debug </a:t>
            </a:r>
            <a:r>
              <a:rPr lang="en-US" sz="2600" i="1" dirty="0" smtClean="0"/>
              <a:t>and</a:t>
            </a:r>
            <a:r>
              <a:rPr lang="en-US" sz="2600" dirty="0" smtClean="0"/>
              <a:t> </a:t>
            </a:r>
          </a:p>
          <a:p>
            <a:pPr lvl="1">
              <a:lnSpc>
                <a:spcPts val="2000"/>
              </a:lnSpc>
              <a:spcAft>
                <a:spcPct val="0"/>
              </a:spcAft>
            </a:pPr>
            <a:r>
              <a:rPr lang="en-US" sz="2600" dirty="0" smtClean="0"/>
              <a:t>be easy to modify</a:t>
            </a:r>
            <a:r>
              <a:rPr lang="en-US" sz="3900" dirty="0" smtClean="0"/>
              <a:t>. </a:t>
            </a:r>
          </a:p>
          <a:p>
            <a:pPr algn="just"/>
            <a:endParaRPr lang="en-US" dirty="0" smtClean="0">
              <a:cs typeface="Times New Roman" pitchFamily="18" charset="0"/>
            </a:endParaRPr>
          </a:p>
        </p:txBody>
      </p:sp>
      <p:sp>
        <p:nvSpPr>
          <p:cNvPr id="4" name="TextBox 3"/>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Foreword</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4294967295"/>
          </p:nvPr>
        </p:nvSpPr>
        <p:spPr>
          <a:xfrm>
            <a:off x="571472" y="1000108"/>
            <a:ext cx="7953375" cy="5351462"/>
          </a:xfrm>
        </p:spPr>
        <p:txBody>
          <a:bodyPr>
            <a:normAutofit/>
          </a:bodyPr>
          <a:lstStyle/>
          <a:p>
            <a:pPr>
              <a:buFontTx/>
              <a:buNone/>
            </a:pPr>
            <a:endParaRPr lang="en-US" sz="2500" dirty="0" smtClean="0"/>
          </a:p>
          <a:p>
            <a:pPr>
              <a:buBlip>
                <a:blip r:embed="rId3"/>
              </a:buBlip>
            </a:pPr>
            <a:r>
              <a:rPr lang="en-US" sz="2400" dirty="0" smtClean="0"/>
              <a:t> A scheme for organizing related pieces of information </a:t>
            </a:r>
            <a:endParaRPr lang="en-US" sz="2400" dirty="0" smtClean="0">
              <a:latin typeface="Garamond" pitchFamily="18" charset="0"/>
            </a:endParaRPr>
          </a:p>
          <a:p>
            <a:pPr>
              <a:buBlip>
                <a:blip r:embed="rId3"/>
              </a:buBlip>
            </a:pPr>
            <a:r>
              <a:rPr lang="en-US" sz="2400" dirty="0" smtClean="0"/>
              <a:t> A way in which sets of data are organized in a particular system</a:t>
            </a:r>
          </a:p>
          <a:p>
            <a:pPr>
              <a:buBlip>
                <a:blip r:embed="rId3"/>
              </a:buBlip>
            </a:pPr>
            <a:r>
              <a:rPr lang="en-US" sz="2400" dirty="0" smtClean="0"/>
              <a:t>A computer interpretable format used for storing, accessing, transferring  and archiving data </a:t>
            </a:r>
          </a:p>
          <a:p>
            <a:pPr>
              <a:buBlip>
                <a:blip r:embed="rId3"/>
              </a:buBlip>
            </a:pPr>
            <a:r>
              <a:rPr lang="en-US" sz="2400" dirty="0" smtClean="0"/>
              <a:t> The way data is organized to ensure efficient processing: this may be in  lists, arrays, stacks, queues or trees</a:t>
            </a:r>
            <a:r>
              <a:rPr lang="en-US" sz="4000" dirty="0" smtClean="0"/>
              <a:t> </a:t>
            </a:r>
            <a:endParaRPr lang="en-US" sz="2400" dirty="0" smtClean="0"/>
          </a:p>
          <a:p>
            <a:pPr>
              <a:buFontTx/>
              <a:buNone/>
            </a:pPr>
            <a:r>
              <a:rPr lang="en-US" sz="2400" dirty="0" smtClean="0"/>
              <a:t>    </a:t>
            </a:r>
            <a:r>
              <a:rPr lang="en-US" sz="2400" dirty="0" smtClean="0">
                <a:solidFill>
                  <a:srgbClr val="263582"/>
                </a:solidFill>
              </a:rPr>
              <a:t>Data structure is a specialized format for organizing and storing data so that it can be accessed and worked with in appropriate ways to make an a program efficient</a:t>
            </a:r>
          </a:p>
        </p:txBody>
      </p:sp>
      <p:sp>
        <p:nvSpPr>
          <p:cNvPr id="4" name="TextBox 3"/>
          <p:cNvSpPr txBox="1"/>
          <p:nvPr/>
        </p:nvSpPr>
        <p:spPr>
          <a:xfrm>
            <a:off x="0" y="685800"/>
            <a:ext cx="8286776"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What is Data Structure?</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85804" y="1379557"/>
            <a:ext cx="8229600" cy="4906963"/>
          </a:xfrm>
        </p:spPr>
        <p:txBody>
          <a:bodyPr/>
          <a:lstStyle/>
          <a:p>
            <a:pPr>
              <a:buBlip>
                <a:blip r:embed="rId3"/>
              </a:buBlip>
            </a:pPr>
            <a:r>
              <a:rPr lang="en-US" sz="2600" dirty="0" smtClean="0"/>
              <a:t>Data structures can be classified in to</a:t>
            </a:r>
          </a:p>
          <a:p>
            <a:pPr lvl="1"/>
            <a:r>
              <a:rPr lang="en-US" sz="2200" dirty="0" smtClean="0"/>
              <a:t>Primitive data structures</a:t>
            </a:r>
          </a:p>
          <a:p>
            <a:pPr lvl="1"/>
            <a:r>
              <a:rPr lang="en-US" sz="2200" dirty="0" smtClean="0"/>
              <a:t>Non primitive data structure</a:t>
            </a:r>
            <a:r>
              <a:rPr lang="en-US" dirty="0" smtClean="0"/>
              <a:t>. </a:t>
            </a:r>
          </a:p>
          <a:p>
            <a:pPr>
              <a:lnSpc>
                <a:spcPct val="90000"/>
              </a:lnSpc>
              <a:buBlip>
                <a:blip r:embed="rId3"/>
              </a:buBlip>
            </a:pPr>
            <a:r>
              <a:rPr lang="en-US" sz="2600" i="1" dirty="0" smtClean="0"/>
              <a:t>Primitive data structure: </a:t>
            </a:r>
          </a:p>
          <a:p>
            <a:pPr lvl="1">
              <a:lnSpc>
                <a:spcPct val="90000"/>
              </a:lnSpc>
            </a:pPr>
            <a:r>
              <a:rPr lang="en-US" sz="2200" dirty="0" smtClean="0"/>
              <a:t>These are data structures that can be manipulated directly by machine instructions.</a:t>
            </a:r>
          </a:p>
          <a:p>
            <a:pPr lvl="1">
              <a:lnSpc>
                <a:spcPct val="90000"/>
              </a:lnSpc>
            </a:pPr>
            <a:r>
              <a:rPr lang="en-US" sz="2200" dirty="0" smtClean="0"/>
              <a:t>In C language, the different primitive data structures are </a:t>
            </a:r>
            <a:r>
              <a:rPr lang="en-US" sz="2200" dirty="0" err="1" smtClean="0"/>
              <a:t>int</a:t>
            </a:r>
            <a:r>
              <a:rPr lang="en-US" sz="2200" dirty="0" smtClean="0"/>
              <a:t>, float, char, double.</a:t>
            </a:r>
          </a:p>
          <a:p>
            <a:pPr>
              <a:lnSpc>
                <a:spcPct val="90000"/>
              </a:lnSpc>
              <a:buBlip>
                <a:blip r:embed="rId3"/>
              </a:buBlip>
            </a:pPr>
            <a:r>
              <a:rPr lang="en-US" sz="2600" i="1" dirty="0" smtClean="0"/>
              <a:t>Non primitive data structures: </a:t>
            </a:r>
          </a:p>
          <a:p>
            <a:pPr lvl="1">
              <a:lnSpc>
                <a:spcPct val="90000"/>
              </a:lnSpc>
            </a:pPr>
            <a:r>
              <a:rPr lang="en-US" sz="2200" dirty="0" smtClean="0"/>
              <a:t>These are data structures that can not be manipulated directly by machine instructions. Arrays, linked lists, files etc., are some of non-primitive data structures and are classified into </a:t>
            </a:r>
            <a:r>
              <a:rPr lang="en-US" sz="2200" i="1" dirty="0" smtClean="0">
                <a:solidFill>
                  <a:srgbClr val="800080"/>
                </a:solidFill>
              </a:rPr>
              <a:t>linear data structures</a:t>
            </a:r>
            <a:r>
              <a:rPr lang="en-US" sz="2200" dirty="0" smtClean="0"/>
              <a:t> and </a:t>
            </a:r>
            <a:r>
              <a:rPr lang="en-US" sz="2200" i="1" dirty="0" smtClean="0">
                <a:solidFill>
                  <a:srgbClr val="800080"/>
                </a:solidFill>
              </a:rPr>
              <a:t>non-linear data structures</a:t>
            </a:r>
            <a:r>
              <a:rPr lang="en-US" sz="2200" dirty="0" smtClean="0"/>
              <a:t>.</a:t>
            </a:r>
          </a:p>
          <a:p>
            <a:endParaRPr lang="en-US" dirty="0"/>
          </a:p>
        </p:txBody>
      </p:sp>
      <p:sp>
        <p:nvSpPr>
          <p:cNvPr id="4" name="TextBox 3"/>
          <p:cNvSpPr txBox="1"/>
          <p:nvPr/>
        </p:nvSpPr>
        <p:spPr>
          <a:xfrm>
            <a:off x="0" y="685800"/>
            <a:ext cx="8286776"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Data Structure (1)</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4294967295"/>
          </p:nvPr>
        </p:nvSpPr>
        <p:spPr>
          <a:xfrm>
            <a:off x="619153" y="1196975"/>
            <a:ext cx="7953375" cy="5432425"/>
          </a:xfrm>
        </p:spPr>
        <p:txBody>
          <a:bodyPr>
            <a:normAutofit fontScale="85000" lnSpcReduction="10000"/>
          </a:bodyPr>
          <a:lstStyle/>
          <a:p>
            <a:pPr>
              <a:buNone/>
            </a:pPr>
            <a:r>
              <a:rPr lang="en-US" dirty="0" smtClean="0">
                <a:solidFill>
                  <a:srgbClr val="0070C0"/>
                </a:solidFill>
              </a:rPr>
              <a:t>Data Structure = Organized Data + Allowed Operations</a:t>
            </a:r>
          </a:p>
          <a:p>
            <a:pPr algn="just">
              <a:buNone/>
            </a:pPr>
            <a:r>
              <a:rPr lang="en-US" b="1" dirty="0" smtClean="0"/>
              <a:t>There are two design aspects to every data structure:</a:t>
            </a:r>
          </a:p>
          <a:p>
            <a:pPr>
              <a:spcAft>
                <a:spcPct val="0"/>
              </a:spcAft>
              <a:buBlip>
                <a:blip r:embed="rId3"/>
              </a:buBlip>
            </a:pPr>
            <a:r>
              <a:rPr lang="en-US" b="1" dirty="0" smtClean="0"/>
              <a:t>the interface part </a:t>
            </a:r>
            <a:r>
              <a:rPr lang="en-US" dirty="0" smtClean="0"/>
              <a:t>	</a:t>
            </a:r>
          </a:p>
          <a:p>
            <a:pPr>
              <a:spcAft>
                <a:spcPct val="0"/>
              </a:spcAft>
              <a:buFontTx/>
              <a:buNone/>
            </a:pPr>
            <a:r>
              <a:rPr lang="en-US" dirty="0" smtClean="0"/>
              <a:t>	The publicly accessible functions of the type. Functions like creation and destruction of the object, inserting and removing elements (if it is a container), assigning values etc.	</a:t>
            </a:r>
          </a:p>
          <a:p>
            <a:pPr>
              <a:spcAft>
                <a:spcPct val="0"/>
              </a:spcAft>
              <a:buFontTx/>
              <a:buNone/>
            </a:pPr>
            <a:endParaRPr lang="en-US" dirty="0" smtClean="0"/>
          </a:p>
          <a:p>
            <a:pPr>
              <a:spcAft>
                <a:spcPct val="0"/>
              </a:spcAft>
              <a:buBlip>
                <a:blip r:embed="rId3"/>
              </a:buBlip>
            </a:pPr>
            <a:r>
              <a:rPr lang="en-US" b="1" dirty="0" smtClean="0"/>
              <a:t>the implementation part</a:t>
            </a:r>
            <a:r>
              <a:rPr lang="en-US" dirty="0" smtClean="0"/>
              <a:t>	</a:t>
            </a:r>
          </a:p>
          <a:p>
            <a:pPr>
              <a:spcAft>
                <a:spcPct val="0"/>
              </a:spcAft>
              <a:buFontTx/>
              <a:buNone/>
            </a:pPr>
            <a:r>
              <a:rPr lang="en-US" dirty="0" smtClean="0"/>
              <a:t>	Internal implementation should be independent of the interface. Therefore, the details of the implementation aspect should be hidden out from the users.	</a:t>
            </a:r>
          </a:p>
          <a:p>
            <a:endParaRPr lang="en-US" dirty="0" smtClean="0"/>
          </a:p>
        </p:txBody>
      </p:sp>
      <p:sp>
        <p:nvSpPr>
          <p:cNvPr id="4" name="TextBox 3"/>
          <p:cNvSpPr txBox="1"/>
          <p:nvPr/>
        </p:nvSpPr>
        <p:spPr>
          <a:xfrm>
            <a:off x="0" y="685800"/>
            <a:ext cx="8286776"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Data Structure (2)</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0"/>
          <p:cNvSpPr>
            <a:spLocks noChangeArrowheads="1"/>
          </p:cNvSpPr>
          <p:nvPr/>
        </p:nvSpPr>
        <p:spPr bwMode="auto">
          <a:xfrm>
            <a:off x="533400" y="1268760"/>
            <a:ext cx="7696200" cy="2354491"/>
          </a:xfrm>
          <a:prstGeom prst="rect">
            <a:avLst/>
          </a:prstGeom>
          <a:noFill/>
          <a:ln w="9525">
            <a:noFill/>
            <a:miter lim="800000"/>
            <a:headEnd/>
            <a:tailEnd/>
          </a:ln>
        </p:spPr>
        <p:txBody>
          <a:bodyPr anchor="ctr">
            <a:spAutoFit/>
          </a:bodyPr>
          <a:lstStyle/>
          <a:p>
            <a:pPr algn="l">
              <a:buBlip>
                <a:blip r:embed="rId3"/>
              </a:buBlip>
            </a:pPr>
            <a:r>
              <a:rPr lang="en-US" sz="2100" b="0" dirty="0">
                <a:latin typeface="Arial" charset="0"/>
              </a:rPr>
              <a:t>Programs often deal with collections of items. </a:t>
            </a:r>
            <a:endParaRPr lang="en-US" sz="2100" b="0" dirty="0" smtClean="0">
              <a:latin typeface="Arial" charset="0"/>
            </a:endParaRPr>
          </a:p>
          <a:p>
            <a:pPr algn="l">
              <a:buBlip>
                <a:blip r:embed="rId3"/>
              </a:buBlip>
            </a:pPr>
            <a:endParaRPr lang="en-US" sz="2100" b="0" dirty="0">
              <a:latin typeface="Arial" charset="0"/>
            </a:endParaRPr>
          </a:p>
          <a:p>
            <a:pPr algn="l">
              <a:buBlip>
                <a:blip r:embed="rId3"/>
              </a:buBlip>
            </a:pPr>
            <a:r>
              <a:rPr lang="en-US" sz="2100" b="0" dirty="0">
                <a:latin typeface="Arial" charset="0"/>
              </a:rPr>
              <a:t>These collections may be </a:t>
            </a:r>
            <a:r>
              <a:rPr lang="en-US" sz="2100" b="0" dirty="0" smtClean="0">
                <a:latin typeface="Arial" charset="0"/>
              </a:rPr>
              <a:t>organized </a:t>
            </a:r>
            <a:r>
              <a:rPr lang="en-US" sz="2100" b="0" dirty="0">
                <a:latin typeface="Arial" charset="0"/>
              </a:rPr>
              <a:t>in many ways and use many different program structures to represent them, yet, from an abstract point of view, there will be a few common operations on any collection. </a:t>
            </a:r>
          </a:p>
          <a:p>
            <a:pPr algn="l"/>
            <a:endParaRPr lang="en-US" sz="2100" b="0" dirty="0">
              <a:latin typeface="Arial" charset="0"/>
            </a:endParaRPr>
          </a:p>
        </p:txBody>
      </p:sp>
      <p:graphicFrame>
        <p:nvGraphicFramePr>
          <p:cNvPr id="484438" name="Group 86"/>
          <p:cNvGraphicFramePr>
            <a:graphicFrameLocks noGrp="1"/>
          </p:cNvGraphicFramePr>
          <p:nvPr/>
        </p:nvGraphicFramePr>
        <p:xfrm>
          <a:off x="896963" y="3571892"/>
          <a:ext cx="7389813" cy="2286000"/>
        </p:xfrm>
        <a:graphic>
          <a:graphicData uri="http://schemas.openxmlformats.org/drawingml/2006/table">
            <a:tbl>
              <a:tblPr/>
              <a:tblGrid>
                <a:gridCol w="1066800"/>
                <a:gridCol w="6323013"/>
              </a:tblGrid>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8000"/>
                          </a:solidFill>
                          <a:effectLst/>
                          <a:latin typeface="Arial" charset="0"/>
                        </a:rPr>
                        <a:t>create</a:t>
                      </a:r>
                      <a:endParaRPr kumimoji="0" lang="en-US" sz="1800" b="1"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Create a new collection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8000"/>
                          </a:solidFill>
                          <a:effectLst/>
                          <a:latin typeface="Arial" charset="0"/>
                        </a:rPr>
                        <a:t>add</a:t>
                      </a:r>
                      <a:endParaRPr kumimoji="0" lang="en-US" sz="18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Add an item to a collection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8000"/>
                          </a:solidFill>
                          <a:effectLst/>
                          <a:latin typeface="Arial" charset="0"/>
                        </a:rPr>
                        <a:t>delete</a:t>
                      </a:r>
                      <a:endParaRPr kumimoji="0" lang="en-US" sz="18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Delete an item from a collection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8000"/>
                          </a:solidFill>
                          <a:effectLst/>
                          <a:latin typeface="Arial" charset="0"/>
                        </a:rPr>
                        <a:t>find</a:t>
                      </a:r>
                      <a:endParaRPr kumimoji="0" lang="en-US" sz="18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Find an item matching some criterion in the collection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8000"/>
                          </a:solidFill>
                          <a:effectLst/>
                          <a:latin typeface="Arial" charset="0"/>
                        </a:rPr>
                        <a:t>destroy</a:t>
                      </a:r>
                      <a:endParaRPr kumimoji="0" lang="en-US" sz="1800" b="1" i="0" u="none" strike="noStrike" cap="none" normalizeH="0" baseline="0" dirty="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Destroy the collection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216" name="Rectangle 83"/>
          <p:cNvSpPr>
            <a:spLocks noChangeArrowheads="1"/>
          </p:cNvSpPr>
          <p:nvPr/>
        </p:nvSpPr>
        <p:spPr bwMode="auto">
          <a:xfrm>
            <a:off x="284163" y="4754563"/>
            <a:ext cx="184150" cy="822325"/>
          </a:xfrm>
          <a:prstGeom prst="rect">
            <a:avLst/>
          </a:prstGeom>
          <a:noFill/>
          <a:ln w="9525">
            <a:noFill/>
            <a:miter lim="800000"/>
            <a:headEnd/>
            <a:tailEnd/>
          </a:ln>
        </p:spPr>
        <p:txBody>
          <a:bodyPr wrap="none" anchor="ctr">
            <a:spAutoFit/>
          </a:bodyPr>
          <a:lstStyle/>
          <a:p>
            <a:pPr algn="l"/>
            <a:endParaRPr lang="en-US" b="0"/>
          </a:p>
          <a:p>
            <a:pPr algn="l"/>
            <a:endParaRPr lang="en-US" b="0"/>
          </a:p>
        </p:txBody>
      </p:sp>
      <p:sp>
        <p:nvSpPr>
          <p:cNvPr id="6" name="TextBox 5"/>
          <p:cNvSpPr txBox="1"/>
          <p:nvPr/>
        </p:nvSpPr>
        <p:spPr>
          <a:xfrm>
            <a:off x="0" y="685800"/>
            <a:ext cx="8286776"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Collections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3_Template_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Template_Training Material</Template>
  <TotalTime>1394</TotalTime>
  <Words>5806</Words>
  <Application>Microsoft Office PowerPoint</Application>
  <PresentationFormat>On-screen Show (4:3)</PresentationFormat>
  <Paragraphs>510</Paragraphs>
  <Slides>31</Slides>
  <Notes>31</Notes>
  <HiddenSlides>0</HiddenSlides>
  <MMClips>1</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3_Template_Slide</vt:lpstr>
      <vt:lpstr>Lecture 7 Data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KienNT</dc:creator>
  <cp:lastModifiedBy>Le Thi Quynh Trang (FHO.FWA)</cp:lastModifiedBy>
  <cp:revision>207</cp:revision>
  <dcterms:created xsi:type="dcterms:W3CDTF">2012-08-01T01:52:34Z</dcterms:created>
  <dcterms:modified xsi:type="dcterms:W3CDTF">2014-12-17T10:54:26Z</dcterms:modified>
</cp:coreProperties>
</file>