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22"/>
  </p:notesMasterIdLst>
  <p:sldIdLst>
    <p:sldId id="256" r:id="rId2"/>
    <p:sldId id="309" r:id="rId3"/>
    <p:sldId id="318" r:id="rId4"/>
    <p:sldId id="311" r:id="rId5"/>
    <p:sldId id="312" r:id="rId6"/>
    <p:sldId id="313" r:id="rId7"/>
    <p:sldId id="315" r:id="rId8"/>
    <p:sldId id="316" r:id="rId9"/>
    <p:sldId id="314" r:id="rId10"/>
    <p:sldId id="317" r:id="rId11"/>
    <p:sldId id="291" r:id="rId12"/>
    <p:sldId id="305" r:id="rId13"/>
    <p:sldId id="304" r:id="rId14"/>
    <p:sldId id="306" r:id="rId15"/>
    <p:sldId id="307" r:id="rId16"/>
    <p:sldId id="308" r:id="rId17"/>
    <p:sldId id="292" r:id="rId18"/>
    <p:sldId id="293" r:id="rId19"/>
    <p:sldId id="310" r:id="rId20"/>
    <p:sldId id="31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8167" autoAdjust="0"/>
  </p:normalViewPr>
  <p:slideViewPr>
    <p:cSldViewPr>
      <p:cViewPr>
        <p:scale>
          <a:sx n="66" d="100"/>
          <a:sy n="66" d="100"/>
        </p:scale>
        <p:origin x="-1284" y="-72"/>
      </p:cViewPr>
      <p:guideLst>
        <p:guide orient="horz" pos="2160"/>
        <p:guide pos="288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28AAEF-362A-4D78-BC08-3C64BD04D953}" type="datetimeFigureOut">
              <a:rPr lang="en-US" smtClean="0"/>
              <a:pPr/>
              <a:t>12/3/2014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D1E6E6-0329-4BFB-B25B-783EED0FAEC6}" type="slidenum">
              <a:rPr lang="en-US" smtClean="0"/>
              <a:pPr/>
              <a:t>‹#›</a:t>
            </a:fld>
            <a:endParaRPr lang="en-US"/>
          </a:p>
        </p:txBody>
      </p:sp>
    </p:spTree>
    <p:extLst>
      <p:ext uri="{BB962C8B-B14F-4D97-AF65-F5344CB8AC3E}">
        <p14:creationId xmlns:p14="http://schemas.microsoft.com/office/powerpoint/2010/main" val="1027434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Bài</a:t>
            </a:r>
            <a:r>
              <a:rPr lang="en-US" baseline="0" dirty="0" smtClean="0"/>
              <a:t> </a:t>
            </a:r>
            <a:r>
              <a:rPr lang="en-US" baseline="0" dirty="0" err="1" smtClean="0"/>
              <a:t>học</a:t>
            </a:r>
            <a:r>
              <a:rPr lang="en-US" baseline="0" dirty="0" smtClean="0"/>
              <a:t> </a:t>
            </a:r>
            <a:r>
              <a:rPr lang="en-US" baseline="0" dirty="0" err="1" smtClean="0"/>
              <a:t>thứ</a:t>
            </a:r>
            <a:r>
              <a:rPr lang="en-US" baseline="0" dirty="0" smtClean="0"/>
              <a:t> 8 </a:t>
            </a:r>
            <a:r>
              <a:rPr lang="en-US" baseline="0" dirty="0" err="1" smtClean="0"/>
              <a:t>trong</a:t>
            </a:r>
            <a:r>
              <a:rPr lang="en-US" baseline="0" dirty="0" smtClean="0"/>
              <a:t> </a:t>
            </a:r>
            <a:r>
              <a:rPr lang="en-US" baseline="0" dirty="0" err="1" smtClean="0"/>
              <a:t>khóa</a:t>
            </a:r>
            <a:r>
              <a:rPr lang="en-US" baseline="0" dirty="0" smtClean="0"/>
              <a:t> </a:t>
            </a:r>
            <a:r>
              <a:rPr lang="en-US" baseline="0" dirty="0" err="1" smtClean="0"/>
              <a:t>học</a:t>
            </a:r>
            <a:r>
              <a:rPr lang="en-US" baseline="0" dirty="0" smtClean="0"/>
              <a:t> online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về</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C,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cùng</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tìm</a:t>
            </a:r>
            <a:r>
              <a:rPr lang="en-US" baseline="0" dirty="0" smtClean="0"/>
              <a:t> </a:t>
            </a:r>
            <a:r>
              <a:rPr lang="en-US" baseline="0" dirty="0" err="1" smtClean="0"/>
              <a:t>hiểu</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thông</a:t>
            </a:r>
            <a:r>
              <a:rPr lang="en-US" baseline="0" dirty="0" smtClean="0"/>
              <a:t> </a:t>
            </a:r>
            <a:r>
              <a:rPr lang="en-US" baseline="0" dirty="0" err="1" smtClean="0"/>
              <a:t>dụng</a:t>
            </a:r>
            <a:r>
              <a:rPr lang="en-US" baseline="0" dirty="0" smtClean="0"/>
              <a:t> </a:t>
            </a:r>
            <a:r>
              <a:rPr lang="en-US" baseline="0" dirty="0" err="1" smtClean="0"/>
              <a:t>trong</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C.</a:t>
            </a:r>
            <a:endParaRPr lang="en-US" dirty="0" smtClean="0"/>
          </a:p>
          <a:p>
            <a:endParaRPr lang="en-US"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err="1" smtClean="0"/>
              <a:t>Phương</a:t>
            </a:r>
            <a:r>
              <a:rPr lang="en-US" altLang="zh-CN" baseline="0" dirty="0" smtClean="0"/>
              <a:t> </a:t>
            </a:r>
            <a:r>
              <a:rPr lang="en-US" altLang="zh-CN" baseline="0" dirty="0" err="1" smtClean="0"/>
              <a:t>pháp</a:t>
            </a:r>
            <a:r>
              <a:rPr lang="en-US" altLang="zh-CN" baseline="0" dirty="0" smtClean="0"/>
              <a:t> </a:t>
            </a:r>
            <a:r>
              <a:rPr lang="en-US" altLang="zh-CN" baseline="0" dirty="0" err="1" smtClean="0"/>
              <a:t>sắp</a:t>
            </a:r>
            <a:r>
              <a:rPr lang="en-US" altLang="zh-CN" baseline="0" dirty="0" smtClean="0"/>
              <a:t> </a:t>
            </a:r>
            <a:r>
              <a:rPr lang="en-US" altLang="zh-CN" baseline="0" dirty="0" err="1" smtClean="0"/>
              <a:t>xếp</a:t>
            </a:r>
            <a:r>
              <a:rPr lang="en-US" altLang="zh-CN" baseline="0" dirty="0" smtClean="0"/>
              <a:t> Head Sort hay </a:t>
            </a:r>
            <a:r>
              <a:rPr lang="en-US" altLang="zh-CN" baseline="0" dirty="0" err="1" smtClean="0"/>
              <a:t>còn</a:t>
            </a:r>
            <a:r>
              <a:rPr lang="en-US" altLang="zh-CN" baseline="0" dirty="0" smtClean="0"/>
              <a:t> </a:t>
            </a:r>
            <a:r>
              <a:rPr lang="en-US" altLang="zh-CN" baseline="0" dirty="0" err="1" smtClean="0"/>
              <a:t>gọi</a:t>
            </a:r>
            <a:r>
              <a:rPr lang="en-US" altLang="zh-CN" baseline="0" dirty="0" smtClean="0"/>
              <a:t> </a:t>
            </a:r>
            <a:r>
              <a:rPr lang="en-US" altLang="zh-CN" baseline="0" dirty="0" err="1" smtClean="0"/>
              <a:t>là</a:t>
            </a:r>
            <a:r>
              <a:rPr lang="en-US" altLang="zh-CN" baseline="0" dirty="0" smtClean="0"/>
              <a:t> </a:t>
            </a:r>
            <a:r>
              <a:rPr lang="en-US" altLang="zh-CN" baseline="0" dirty="0" err="1" smtClean="0"/>
              <a:t>phương</a:t>
            </a:r>
            <a:r>
              <a:rPr lang="en-US" altLang="zh-CN" baseline="0" dirty="0" smtClean="0"/>
              <a:t> </a:t>
            </a:r>
            <a:r>
              <a:rPr lang="en-US" altLang="zh-CN" baseline="0" dirty="0" err="1" smtClean="0"/>
              <a:t>pháp</a:t>
            </a:r>
            <a:r>
              <a:rPr lang="en-US" altLang="zh-CN" baseline="0" dirty="0" smtClean="0"/>
              <a:t> </a:t>
            </a:r>
            <a:r>
              <a:rPr lang="en-US" altLang="zh-CN" baseline="0" dirty="0" err="1" smtClean="0"/>
              <a:t>vun</a:t>
            </a:r>
            <a:r>
              <a:rPr lang="en-US" altLang="zh-CN" baseline="0" dirty="0" smtClean="0"/>
              <a:t> </a:t>
            </a:r>
            <a:r>
              <a:rPr lang="en-US" altLang="zh-CN" baseline="0" dirty="0" err="1" smtClean="0"/>
              <a:t>đống</a:t>
            </a:r>
            <a:r>
              <a:rPr lang="en-US" altLang="zh-CN" baseline="0" dirty="0" smtClean="0"/>
              <a:t>, </a:t>
            </a:r>
            <a:r>
              <a:rPr lang="en-US" altLang="zh-CN" baseline="0" dirty="0" err="1" smtClean="0"/>
              <a:t>được</a:t>
            </a:r>
            <a:r>
              <a:rPr lang="en-US" altLang="zh-CN" baseline="0" dirty="0" smtClean="0"/>
              <a:t> </a:t>
            </a:r>
            <a:r>
              <a:rPr lang="en-US" altLang="zh-CN" baseline="0" dirty="0" err="1" smtClean="0"/>
              <a:t>thực</a:t>
            </a:r>
            <a:r>
              <a:rPr lang="en-US" altLang="zh-CN" baseline="0" dirty="0" smtClean="0"/>
              <a:t> </a:t>
            </a:r>
            <a:r>
              <a:rPr lang="en-US" altLang="zh-CN" baseline="0" dirty="0" err="1" smtClean="0"/>
              <a:t>hiện</a:t>
            </a:r>
            <a:r>
              <a:rPr lang="en-US" altLang="zh-CN" baseline="0" dirty="0" smtClean="0"/>
              <a:t> </a:t>
            </a:r>
            <a:r>
              <a:rPr lang="en-US" altLang="zh-CN" baseline="0" dirty="0" err="1" smtClean="0"/>
              <a:t>theo</a:t>
            </a:r>
            <a:r>
              <a:rPr lang="en-US" altLang="zh-CN" baseline="0" dirty="0" smtClean="0"/>
              <a:t> </a:t>
            </a:r>
            <a:r>
              <a:rPr lang="en-US" altLang="zh-CN" baseline="0" dirty="0" err="1" smtClean="0"/>
              <a:t>cách</a:t>
            </a:r>
            <a:r>
              <a:rPr lang="en-US" altLang="zh-CN" baseline="0" dirty="0" smtClean="0"/>
              <a:t> </a:t>
            </a:r>
            <a:r>
              <a:rPr lang="en-US" altLang="zh-CN" baseline="0" dirty="0" err="1" smtClean="0"/>
              <a:t>như</a:t>
            </a:r>
            <a:r>
              <a:rPr lang="en-US" altLang="zh-CN" baseline="0" dirty="0" smtClean="0"/>
              <a:t> </a:t>
            </a:r>
            <a:r>
              <a:rPr lang="en-US" altLang="zh-CN" baseline="0" dirty="0" err="1" smtClean="0"/>
              <a:t>sau</a:t>
            </a:r>
            <a:r>
              <a:rPr lang="en-US" altLang="zh-CN" baseline="0" dirty="0" smtClean="0"/>
              <a:t>:</a:t>
            </a:r>
          </a:p>
          <a:p>
            <a:r>
              <a:rPr lang="vi-VN" sz="1200" b="0" i="0" kern="1200" dirty="0" smtClean="0">
                <a:solidFill>
                  <a:schemeClr val="tx1"/>
                </a:solidFill>
                <a:latin typeface="+mn-lt"/>
                <a:ea typeface="+mn-ea"/>
                <a:cs typeface="+mn-cs"/>
              </a:rPr>
              <a:t>Heap là cây nhị phân </a:t>
            </a:r>
            <a:r>
              <a:rPr lang="vi-VN" sz="1200" b="1" i="0" kern="1200" dirty="0" smtClean="0">
                <a:solidFill>
                  <a:schemeClr val="tx1"/>
                </a:solidFill>
                <a:latin typeface="+mn-lt"/>
                <a:ea typeface="+mn-ea"/>
                <a:cs typeface="+mn-cs"/>
              </a:rPr>
              <a:t>gần đầy</a:t>
            </a:r>
            <a:r>
              <a:rPr lang="vi-VN" sz="1200" b="0" i="0" kern="1200" dirty="0" smtClean="0">
                <a:solidFill>
                  <a:schemeClr val="tx1"/>
                </a:solidFill>
                <a:latin typeface="+mn-lt"/>
                <a:ea typeface="+mn-ea"/>
                <a:cs typeface="+mn-cs"/>
              </a:rPr>
              <a:t> được cài đặt bằng </a:t>
            </a:r>
            <a:r>
              <a:rPr lang="vi-VN" sz="1200" b="1" i="0" kern="1200" dirty="0" smtClean="0">
                <a:solidFill>
                  <a:schemeClr val="tx1"/>
                </a:solidFill>
                <a:latin typeface="+mn-lt"/>
                <a:ea typeface="+mn-ea"/>
                <a:cs typeface="+mn-cs"/>
              </a:rPr>
              <a:t>mảng</a:t>
            </a:r>
            <a:r>
              <a:rPr lang="vi-VN" sz="1200" b="0" i="0" kern="1200" dirty="0" smtClean="0">
                <a:solidFill>
                  <a:schemeClr val="tx1"/>
                </a:solidFill>
                <a:latin typeface="+mn-lt"/>
                <a:ea typeface="+mn-ea"/>
                <a:cs typeface="+mn-cs"/>
              </a:rPr>
              <a:t> một chiều với các nút trên heap có nội dung </a:t>
            </a:r>
            <a:r>
              <a:rPr lang="vi-VN" sz="1200" b="1" i="0" kern="1200" dirty="0" smtClean="0">
                <a:solidFill>
                  <a:schemeClr val="tx1"/>
                </a:solidFill>
                <a:latin typeface="+mn-lt"/>
                <a:ea typeface="+mn-ea"/>
                <a:cs typeface="+mn-cs"/>
              </a:rPr>
              <a:t>lớn hơn</a:t>
            </a:r>
            <a:r>
              <a:rPr lang="vi-VN" sz="1200" b="0" i="0" kern="1200" dirty="0" smtClean="0">
                <a:solidFill>
                  <a:schemeClr val="tx1"/>
                </a:solidFill>
                <a:latin typeface="+mn-lt"/>
                <a:ea typeface="+mn-ea"/>
                <a:cs typeface="+mn-cs"/>
              </a:rPr>
              <a:t> hay </a:t>
            </a:r>
            <a:r>
              <a:rPr lang="vi-VN" sz="1200" b="1" i="0" kern="1200" dirty="0" smtClean="0">
                <a:solidFill>
                  <a:schemeClr val="tx1"/>
                </a:solidFill>
                <a:latin typeface="+mn-lt"/>
                <a:ea typeface="+mn-ea"/>
                <a:cs typeface="+mn-cs"/>
              </a:rPr>
              <a:t>bằng</a:t>
            </a:r>
            <a:r>
              <a:rPr lang="vi-VN" sz="1200" b="0" i="0" kern="1200" dirty="0" smtClean="0">
                <a:solidFill>
                  <a:schemeClr val="tx1"/>
                </a:solidFill>
                <a:latin typeface="+mn-lt"/>
                <a:ea typeface="+mn-ea"/>
                <a:cs typeface="+mn-cs"/>
              </a:rPr>
              <a:t> nội dung của các nút con tương ứng của nó.</a:t>
            </a:r>
            <a:endParaRPr lang="en-US" sz="1200" b="0" i="0" kern="1200" dirty="0" smtClean="0">
              <a:solidFill>
                <a:schemeClr val="tx1"/>
              </a:solidFill>
              <a:latin typeface="+mn-lt"/>
              <a:ea typeface="+mn-ea"/>
              <a:cs typeface="+mn-cs"/>
            </a:endParaRPr>
          </a:p>
          <a:p>
            <a:r>
              <a:rPr lang="vi-VN" sz="1200" b="0" i="0" kern="1200" dirty="0" smtClean="0">
                <a:solidFill>
                  <a:schemeClr val="tx1"/>
                </a:solidFill>
                <a:latin typeface="+mn-lt"/>
                <a:ea typeface="+mn-ea"/>
                <a:cs typeface="+mn-cs"/>
              </a:rPr>
              <a:t>Trong thuật toán heap sort, ta cần có một quá trình biến đổi một cây nhị phân thành heap. Quá trình này sẽ sắp xếp các nút sao cho nút gốc luôn lớn hai nút con tương ứng.</a:t>
            </a:r>
            <a:endParaRPr lang="en-US" sz="1200" b="0" i="0" kern="1200" dirty="0" smtClean="0">
              <a:solidFill>
                <a:schemeClr val="tx1"/>
              </a:solidFill>
              <a:latin typeface="+mn-lt"/>
              <a:ea typeface="+mn-ea"/>
              <a:cs typeface="+mn-cs"/>
            </a:endParaRPr>
          </a:p>
          <a:p>
            <a:r>
              <a:rPr lang="en-US" altLang="zh-CN" dirty="0" err="1" smtClean="0"/>
              <a:t>Các</a:t>
            </a:r>
            <a:r>
              <a:rPr lang="en-US" altLang="zh-CN" baseline="0" dirty="0" smtClean="0"/>
              <a:t> </a:t>
            </a:r>
            <a:r>
              <a:rPr lang="en-US" altLang="zh-CN" baseline="0" dirty="0" err="1" smtClean="0"/>
              <a:t>bạn</a:t>
            </a:r>
            <a:r>
              <a:rPr lang="en-US" altLang="zh-CN" baseline="0" dirty="0" smtClean="0"/>
              <a:t> </a:t>
            </a:r>
            <a:r>
              <a:rPr lang="en-US" altLang="zh-CN" baseline="0" dirty="0" err="1" smtClean="0"/>
              <a:t>sử</a:t>
            </a:r>
            <a:r>
              <a:rPr lang="en-US" altLang="zh-CN" baseline="0" dirty="0" smtClean="0"/>
              <a:t> </a:t>
            </a:r>
            <a:r>
              <a:rPr lang="en-US" altLang="zh-CN" baseline="0" dirty="0" err="1" smtClean="0"/>
              <a:t>dụng</a:t>
            </a:r>
            <a:r>
              <a:rPr lang="en-US" altLang="zh-CN" baseline="0" dirty="0" smtClean="0"/>
              <a:t> </a:t>
            </a:r>
            <a:r>
              <a:rPr lang="en-US" altLang="zh-CN" baseline="0" dirty="0" err="1" smtClean="0"/>
              <a:t>chương</a:t>
            </a:r>
            <a:r>
              <a:rPr lang="en-US" altLang="zh-CN" baseline="0" dirty="0" smtClean="0"/>
              <a:t> </a:t>
            </a:r>
            <a:r>
              <a:rPr lang="en-US" altLang="zh-CN" baseline="0" dirty="0" err="1" smtClean="0"/>
              <a:t>trình</a:t>
            </a:r>
            <a:r>
              <a:rPr lang="en-US" altLang="zh-CN" baseline="0" dirty="0" smtClean="0"/>
              <a:t> </a:t>
            </a:r>
            <a:r>
              <a:rPr lang="en-US" altLang="zh-CN" baseline="0" dirty="0" err="1" smtClean="0"/>
              <a:t>SortRepresent</a:t>
            </a:r>
            <a:r>
              <a:rPr lang="en-US" altLang="zh-CN" baseline="0" dirty="0" smtClean="0"/>
              <a:t> </a:t>
            </a:r>
            <a:r>
              <a:rPr lang="en-US" altLang="zh-CN" baseline="0" dirty="0" err="1" smtClean="0"/>
              <a:t>để</a:t>
            </a:r>
            <a:r>
              <a:rPr lang="en-US" altLang="zh-CN" baseline="0" dirty="0" smtClean="0"/>
              <a:t> </a:t>
            </a:r>
            <a:r>
              <a:rPr lang="en-US" altLang="zh-CN" baseline="0" dirty="0" err="1" smtClean="0"/>
              <a:t>sắp</a:t>
            </a:r>
            <a:r>
              <a:rPr lang="en-US" altLang="zh-CN" baseline="0" dirty="0" smtClean="0"/>
              <a:t> </a:t>
            </a:r>
            <a:r>
              <a:rPr lang="en-US" altLang="zh-CN" baseline="0" dirty="0" err="1" smtClean="0"/>
              <a:t>xếp</a:t>
            </a:r>
            <a:r>
              <a:rPr lang="en-US" altLang="zh-CN" baseline="0" dirty="0" smtClean="0"/>
              <a:t> </a:t>
            </a:r>
            <a:r>
              <a:rPr lang="en-US" altLang="zh-CN" baseline="0" dirty="0" err="1" smtClean="0"/>
              <a:t>thử</a:t>
            </a:r>
            <a:r>
              <a:rPr lang="en-US" altLang="zh-CN" baseline="0" dirty="0" smtClean="0"/>
              <a:t> </a:t>
            </a:r>
            <a:r>
              <a:rPr lang="en-US" altLang="zh-CN" baseline="0" dirty="0" err="1" smtClean="0"/>
              <a:t>một</a:t>
            </a:r>
            <a:r>
              <a:rPr lang="en-US" altLang="zh-CN" baseline="0" dirty="0" smtClean="0"/>
              <a:t> </a:t>
            </a:r>
            <a:r>
              <a:rPr lang="en-US" altLang="zh-CN" baseline="0" dirty="0" err="1" smtClean="0"/>
              <a:t>ví</a:t>
            </a:r>
            <a:r>
              <a:rPr lang="en-US" altLang="zh-CN" baseline="0" dirty="0" smtClean="0"/>
              <a:t> </a:t>
            </a:r>
            <a:r>
              <a:rPr lang="en-US" altLang="zh-CN" baseline="0" dirty="0" err="1" smtClean="0"/>
              <a:t>dụ</a:t>
            </a:r>
            <a:r>
              <a:rPr lang="en-US" altLang="zh-CN" baseline="0" dirty="0" smtClean="0"/>
              <a:t> </a:t>
            </a:r>
            <a:r>
              <a:rPr lang="en-US" altLang="zh-CN" baseline="0" dirty="0" err="1" smtClean="0"/>
              <a:t>và</a:t>
            </a:r>
            <a:r>
              <a:rPr lang="en-US" altLang="zh-CN" baseline="0" dirty="0" smtClean="0"/>
              <a:t> </a:t>
            </a:r>
            <a:r>
              <a:rPr lang="en-US" altLang="zh-CN" baseline="0" dirty="0" err="1" smtClean="0"/>
              <a:t>xem</a:t>
            </a:r>
            <a:r>
              <a:rPr lang="en-US" altLang="zh-CN" baseline="0" dirty="0" smtClean="0"/>
              <a:t> source code demo </a:t>
            </a:r>
            <a:r>
              <a:rPr lang="en-US" altLang="zh-CN" baseline="0" dirty="0" err="1" smtClean="0"/>
              <a:t>trong</a:t>
            </a:r>
            <a:r>
              <a:rPr lang="en-US" altLang="zh-CN" baseline="0" dirty="0" smtClean="0"/>
              <a:t> </a:t>
            </a:r>
            <a:r>
              <a:rPr lang="en-US" altLang="zh-CN" baseline="0" dirty="0" err="1" smtClean="0"/>
              <a:t>tài</a:t>
            </a:r>
            <a:r>
              <a:rPr lang="en-US" altLang="zh-CN" baseline="0" dirty="0" smtClean="0"/>
              <a:t> </a:t>
            </a:r>
            <a:r>
              <a:rPr lang="en-US" altLang="zh-CN" baseline="0" dirty="0" err="1" smtClean="0"/>
              <a:t>nguyên</a:t>
            </a:r>
            <a:r>
              <a:rPr lang="en-US" altLang="zh-CN" baseline="0" dirty="0" smtClean="0"/>
              <a:t> </a:t>
            </a:r>
            <a:r>
              <a:rPr lang="en-US" altLang="zh-CN" baseline="0" dirty="0" err="1" smtClean="0"/>
              <a:t>của</a:t>
            </a:r>
            <a:r>
              <a:rPr lang="en-US" altLang="zh-CN" baseline="0" dirty="0" smtClean="0"/>
              <a:t> </a:t>
            </a:r>
            <a:r>
              <a:rPr lang="en-US" altLang="zh-CN" baseline="0" dirty="0" err="1" smtClean="0"/>
              <a:t>khóa</a:t>
            </a:r>
            <a:r>
              <a:rPr lang="en-US" altLang="zh-CN" baseline="0" dirty="0" smtClean="0"/>
              <a:t> </a:t>
            </a:r>
            <a:r>
              <a:rPr lang="en-US" altLang="zh-CN" baseline="0" dirty="0" err="1" smtClean="0"/>
              <a:t>học</a:t>
            </a:r>
            <a:r>
              <a:rPr lang="en-US" altLang="zh-CN" baseline="0" dirty="0" smtClean="0"/>
              <a:t>.</a:t>
            </a:r>
            <a:endParaRPr lang="en-US" altLang="zh-CN" dirty="0" smtClean="0"/>
          </a:p>
          <a:p>
            <a:endParaRPr lang="en-US" altLang="zh-CN" dirty="0" smtClean="0"/>
          </a:p>
          <a:p>
            <a:r>
              <a:rPr lang="en-US" altLang="zh-CN" dirty="0" err="1" smtClean="0"/>
              <a:t>Heapify</a:t>
            </a:r>
            <a:r>
              <a:rPr lang="en-US" altLang="zh-CN" dirty="0" smtClean="0"/>
              <a:t> phase: </a:t>
            </a:r>
          </a:p>
          <a:p>
            <a:pPr lvl="1"/>
            <a:r>
              <a:rPr lang="en-US" altLang="zh-CN" dirty="0" smtClean="0"/>
              <a:t>Create a descending heap</a:t>
            </a:r>
          </a:p>
          <a:p>
            <a:pPr lvl="1"/>
            <a:r>
              <a:rPr lang="en-US" altLang="zh-CN" dirty="0" smtClean="0"/>
              <a:t>Add element to a binary tree from top to bottom and from left to right</a:t>
            </a:r>
          </a:p>
          <a:p>
            <a:pPr lvl="1"/>
            <a:r>
              <a:rPr lang="en-US" altLang="zh-CN" dirty="0" smtClean="0"/>
              <a:t>When adding a new element, if the element is out of order, perform “sift-up” operations (a sequence of swap with parent)</a:t>
            </a:r>
          </a:p>
          <a:p>
            <a:r>
              <a:rPr lang="en-US" altLang="zh-CN" baseline="0" dirty="0" smtClean="0"/>
              <a:t>    </a:t>
            </a:r>
            <a:r>
              <a:rPr lang="en-US" altLang="zh-CN" dirty="0" smtClean="0"/>
              <a:t>Example: {25, 57, 48, 37, 12}</a:t>
            </a:r>
            <a:endParaRPr lang="en-US" dirty="0" smtClean="0"/>
          </a:p>
          <a:p>
            <a:endParaRPr lang="en-US" altLang="zh-CN" dirty="0" smtClean="0"/>
          </a:p>
          <a:p>
            <a:r>
              <a:rPr lang="en-US" altLang="zh-CN" dirty="0" smtClean="0"/>
              <a:t>Sorting phase</a:t>
            </a:r>
          </a:p>
          <a:p>
            <a:pPr lvl="1"/>
            <a:r>
              <a:rPr lang="en-US" altLang="zh-CN" dirty="0" smtClean="0"/>
              <a:t>Work backwards from bottom to top and from right to left</a:t>
            </a:r>
          </a:p>
          <a:p>
            <a:pPr lvl="1"/>
            <a:r>
              <a:rPr lang="en-US" altLang="zh-CN" dirty="0" smtClean="0"/>
              <a:t>Swap current element with root</a:t>
            </a:r>
          </a:p>
          <a:p>
            <a:pPr lvl="1"/>
            <a:r>
              <a:rPr lang="en-US" altLang="zh-CN" dirty="0" smtClean="0"/>
              <a:t>For the new root, perform “sift-down” operations (swap with the larger son).</a:t>
            </a:r>
            <a:endParaRPr lang="en-US" dirty="0" smtClean="0"/>
          </a:p>
          <a:p>
            <a:endParaRPr lang="en-US" altLang="zh-CN" dirty="0" smtClean="0"/>
          </a:p>
          <a:p>
            <a:r>
              <a:rPr lang="en-US" altLang="zh-CN" dirty="0" smtClean="0"/>
              <a:t>Time complexity: </a:t>
            </a:r>
          </a:p>
          <a:p>
            <a:pPr lvl="1"/>
            <a:r>
              <a:rPr lang="en-US" altLang="zh-CN" dirty="0" err="1" smtClean="0"/>
              <a:t>Heapify</a:t>
            </a:r>
            <a:r>
              <a:rPr lang="en-US" altLang="zh-CN" dirty="0" smtClean="0"/>
              <a:t>: O(</a:t>
            </a:r>
            <a:r>
              <a:rPr lang="en-US" altLang="zh-CN" i="1" dirty="0" smtClean="0"/>
              <a:t>n</a:t>
            </a:r>
            <a:r>
              <a:rPr lang="en-US" altLang="zh-CN" dirty="0" smtClean="0"/>
              <a:t>log</a:t>
            </a:r>
            <a:r>
              <a:rPr lang="en-US" altLang="zh-CN" baseline="-25000" dirty="0" smtClean="0"/>
              <a:t>2</a:t>
            </a:r>
            <a:r>
              <a:rPr lang="en-US" altLang="zh-CN" i="1" dirty="0" smtClean="0"/>
              <a:t>n</a:t>
            </a:r>
            <a:r>
              <a:rPr lang="en-US" altLang="zh-CN" dirty="0" smtClean="0"/>
              <a:t>)</a:t>
            </a:r>
          </a:p>
          <a:p>
            <a:pPr lvl="1"/>
            <a:r>
              <a:rPr lang="en-US" altLang="zh-CN" dirty="0" smtClean="0"/>
              <a:t>Sorting: O(</a:t>
            </a:r>
            <a:r>
              <a:rPr lang="en-US" altLang="zh-CN" i="1" dirty="0" smtClean="0"/>
              <a:t>n</a:t>
            </a:r>
            <a:r>
              <a:rPr lang="en-US" altLang="zh-CN" dirty="0" smtClean="0"/>
              <a:t>log</a:t>
            </a:r>
            <a:r>
              <a:rPr lang="en-US" altLang="zh-CN" baseline="-25000" dirty="0" smtClean="0"/>
              <a:t>2</a:t>
            </a:r>
            <a:r>
              <a:rPr lang="en-US" altLang="zh-CN" i="1" dirty="0" smtClean="0"/>
              <a:t>n</a:t>
            </a:r>
            <a:r>
              <a:rPr lang="en-US" altLang="zh-CN" dirty="0" smtClean="0"/>
              <a:t>)</a:t>
            </a:r>
          </a:p>
          <a:p>
            <a:pPr lvl="1"/>
            <a:r>
              <a:rPr lang="en-US" altLang="zh-CN" dirty="0" smtClean="0"/>
              <a:t>Overall: O(</a:t>
            </a:r>
            <a:r>
              <a:rPr lang="en-US" altLang="zh-CN" i="1" dirty="0" smtClean="0"/>
              <a:t>n</a:t>
            </a:r>
            <a:r>
              <a:rPr lang="en-US" altLang="zh-CN" dirty="0" smtClean="0"/>
              <a:t>log</a:t>
            </a:r>
            <a:r>
              <a:rPr lang="en-US" altLang="zh-CN" baseline="-25000" dirty="0" smtClean="0"/>
              <a:t>2</a:t>
            </a:r>
            <a:r>
              <a:rPr lang="en-US" altLang="zh-CN" i="1" dirty="0" smtClean="0"/>
              <a:t>n</a:t>
            </a:r>
            <a:r>
              <a:rPr lang="en-US" altLang="zh-CN" dirty="0" smtClean="0"/>
              <a:t>) + O(</a:t>
            </a:r>
            <a:r>
              <a:rPr lang="en-US" altLang="zh-CN" i="1" dirty="0" smtClean="0"/>
              <a:t>n</a:t>
            </a:r>
            <a:r>
              <a:rPr lang="en-US" altLang="zh-CN" dirty="0" smtClean="0"/>
              <a:t>log</a:t>
            </a:r>
            <a:r>
              <a:rPr lang="en-US" altLang="zh-CN" baseline="-25000" dirty="0" smtClean="0"/>
              <a:t>2</a:t>
            </a:r>
            <a:r>
              <a:rPr lang="en-US" altLang="zh-CN" i="1" dirty="0" smtClean="0"/>
              <a:t>n</a:t>
            </a:r>
            <a:r>
              <a:rPr lang="en-US" altLang="zh-CN" dirty="0" smtClean="0"/>
              <a:t>) = O(</a:t>
            </a:r>
            <a:r>
              <a:rPr lang="en-US" altLang="zh-CN" i="1" dirty="0" smtClean="0"/>
              <a:t>n</a:t>
            </a:r>
            <a:r>
              <a:rPr lang="en-US" altLang="zh-CN" dirty="0" smtClean="0"/>
              <a:t>log</a:t>
            </a:r>
            <a:r>
              <a:rPr lang="en-US" altLang="zh-CN" baseline="-25000" dirty="0" smtClean="0"/>
              <a:t>2</a:t>
            </a:r>
            <a:r>
              <a:rPr lang="en-US" altLang="zh-CN" i="1" dirty="0" smtClean="0"/>
              <a:t>n</a:t>
            </a:r>
            <a:r>
              <a:rPr lang="en-US" altLang="zh-CN" dirty="0" smtClean="0"/>
              <a:t>)</a:t>
            </a:r>
          </a:p>
          <a:p>
            <a:endParaRPr lang="vi-VN"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Phần</a:t>
            </a:r>
            <a:r>
              <a:rPr lang="en-US" baseline="0" dirty="0" smtClean="0"/>
              <a:t> </a:t>
            </a:r>
            <a:r>
              <a:rPr lang="en-US" baseline="0" dirty="0" err="1" smtClean="0"/>
              <a:t>thứ</a:t>
            </a:r>
            <a:r>
              <a:rPr lang="en-US" baseline="0" dirty="0" smtClean="0"/>
              <a:t> </a:t>
            </a:r>
            <a:r>
              <a:rPr lang="en-US" baseline="0" dirty="0" err="1" smtClean="0"/>
              <a:t>hai</a:t>
            </a:r>
            <a:r>
              <a:rPr lang="en-US" baseline="0" dirty="0" smtClean="0"/>
              <a:t> </a:t>
            </a:r>
            <a:r>
              <a:rPr lang="en-US" baseline="0" dirty="0" err="1" smtClean="0"/>
              <a:t>trong</a:t>
            </a:r>
            <a:r>
              <a:rPr lang="en-US" baseline="0" dirty="0" smtClean="0"/>
              <a:t> </a:t>
            </a:r>
            <a:r>
              <a:rPr lang="en-US" baseline="0" dirty="0" err="1" smtClean="0"/>
              <a:t>bài</a:t>
            </a:r>
            <a:r>
              <a:rPr lang="en-US" baseline="0" dirty="0" smtClean="0"/>
              <a:t> </a:t>
            </a:r>
            <a:r>
              <a:rPr lang="en-US" baseline="0" dirty="0" err="1" smtClean="0"/>
              <a:t>học</a:t>
            </a:r>
            <a:r>
              <a:rPr lang="en-US" baseline="0" dirty="0" smtClean="0"/>
              <a:t> </a:t>
            </a:r>
            <a:r>
              <a:rPr lang="en-US" baseline="0" dirty="0" err="1" smtClean="0"/>
              <a:t>hôm</a:t>
            </a:r>
            <a:r>
              <a:rPr lang="en-US" baseline="0" dirty="0" smtClean="0"/>
              <a:t> nay,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sẽ</a:t>
            </a:r>
            <a:r>
              <a:rPr lang="en-US" baseline="0" dirty="0" smtClean="0"/>
              <a:t> </a:t>
            </a:r>
            <a:r>
              <a:rPr lang="en-US" baseline="0" dirty="0" err="1" smtClean="0"/>
              <a:t>đề</a:t>
            </a:r>
            <a:r>
              <a:rPr lang="en-US" baseline="0" dirty="0" smtClean="0"/>
              <a:t> </a:t>
            </a:r>
            <a:r>
              <a:rPr lang="en-US" baseline="0" dirty="0" err="1" smtClean="0"/>
              <a:t>cập</a:t>
            </a:r>
            <a:r>
              <a:rPr lang="en-US" baseline="0" dirty="0" smtClean="0"/>
              <a:t> </a:t>
            </a:r>
            <a:r>
              <a:rPr lang="en-US" baseline="0" dirty="0" err="1" smtClean="0"/>
              <a:t>đến</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tìm</a:t>
            </a:r>
            <a:r>
              <a:rPr lang="en-US" baseline="0" dirty="0" smtClean="0"/>
              <a:t> </a:t>
            </a:r>
            <a:r>
              <a:rPr lang="en-US" baseline="0" dirty="0" err="1" smtClean="0"/>
              <a:t>kiếm</a:t>
            </a:r>
            <a:endParaRPr lang="en-US" baseline="0" dirty="0" smtClean="0"/>
          </a:p>
          <a:p>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là</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nền</a:t>
            </a:r>
            <a:r>
              <a:rPr lang="en-US" baseline="0" dirty="0" smtClean="0"/>
              <a:t> </a:t>
            </a:r>
            <a:r>
              <a:rPr lang="en-US" baseline="0" dirty="0" err="1" smtClean="0"/>
              <a:t>tảng</a:t>
            </a:r>
            <a:r>
              <a:rPr lang="en-US" baseline="0" dirty="0" smtClean="0"/>
              <a:t> </a:t>
            </a:r>
            <a:r>
              <a:rPr lang="en-US" baseline="0" dirty="0" err="1" smtClean="0"/>
              <a:t>trong</a:t>
            </a:r>
            <a:r>
              <a:rPr lang="en-US" baseline="0" dirty="0" smtClean="0"/>
              <a:t> </a:t>
            </a:r>
            <a:r>
              <a:rPr lang="en-US" baseline="0" dirty="0" err="1" smtClean="0"/>
              <a:t>nhiều</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a:t>
            </a:r>
            <a:r>
              <a:rPr lang="en-US" baseline="0" dirty="0" err="1" smtClean="0"/>
              <a:t>giúp</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một</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trong</a:t>
            </a:r>
            <a:r>
              <a:rPr lang="en-US" baseline="0" dirty="0" smtClean="0"/>
              <a:t> </a:t>
            </a:r>
            <a:r>
              <a:rPr lang="en-US" baseline="0" dirty="0" err="1" smtClean="0"/>
              <a:t>một</a:t>
            </a:r>
            <a:r>
              <a:rPr lang="en-US" baseline="0" dirty="0" smtClean="0"/>
              <a:t> </a:t>
            </a:r>
            <a:r>
              <a:rPr lang="en-US" baseline="0" dirty="0" err="1" smtClean="0"/>
              <a:t>tập</a:t>
            </a:r>
            <a:r>
              <a:rPr lang="en-US" baseline="0" dirty="0" smtClean="0"/>
              <a:t> </a:t>
            </a:r>
            <a:r>
              <a:rPr lang="en-US" baseline="0" dirty="0" err="1" smtClean="0"/>
              <a:t>hợp</a:t>
            </a:r>
            <a:r>
              <a:rPr lang="en-US" baseline="0" dirty="0" smtClean="0"/>
              <a:t> </a:t>
            </a:r>
            <a:r>
              <a:rPr lang="en-US" baseline="0" dirty="0" err="1" smtClean="0"/>
              <a:t>lớn</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mỗi</a:t>
            </a:r>
            <a:r>
              <a:rPr lang="en-US" baseline="0" dirty="0" smtClean="0"/>
              <a:t> </a:t>
            </a:r>
            <a:r>
              <a:rPr lang="en-US" baseline="0" dirty="0" err="1" smtClean="0"/>
              <a:t>một</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trong</a:t>
            </a:r>
            <a:r>
              <a:rPr lang="en-US" baseline="0" dirty="0" smtClean="0"/>
              <a:t> </a:t>
            </a:r>
            <a:r>
              <a:rPr lang="en-US" baseline="0" dirty="0" err="1" smtClean="0"/>
              <a:t>tập</a:t>
            </a:r>
            <a:r>
              <a:rPr lang="en-US" baseline="0" dirty="0" smtClean="0"/>
              <a:t> </a:t>
            </a:r>
            <a:r>
              <a:rPr lang="en-US" baseline="0" dirty="0" err="1" smtClean="0"/>
              <a:t>hợp</a:t>
            </a:r>
            <a:r>
              <a:rPr lang="en-US" baseline="0" dirty="0" smtClean="0"/>
              <a:t> </a:t>
            </a:r>
            <a:r>
              <a:rPr lang="en-US" baseline="0" dirty="0" err="1" smtClean="0"/>
              <a:t>đều</a:t>
            </a:r>
            <a:r>
              <a:rPr lang="en-US" baseline="0" dirty="0" smtClean="0"/>
              <a:t> </a:t>
            </a:r>
            <a:r>
              <a:rPr lang="en-US" baseline="0" dirty="0" err="1" smtClean="0"/>
              <a:t>chứa</a:t>
            </a:r>
            <a:r>
              <a:rPr lang="en-US" baseline="0" dirty="0" smtClean="0"/>
              <a:t> </a:t>
            </a:r>
            <a:r>
              <a:rPr lang="en-US" baseline="0" dirty="0" err="1" smtClean="0"/>
              <a:t>một</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làm</a:t>
            </a:r>
            <a:r>
              <a:rPr lang="en-US" baseline="0" dirty="0" smtClean="0"/>
              <a:t> </a:t>
            </a:r>
            <a:r>
              <a:rPr lang="en-US" baseline="0" dirty="0" err="1" smtClean="0"/>
              <a:t>khóa</a:t>
            </a:r>
            <a:r>
              <a:rPr lang="en-US" baseline="0" dirty="0" smtClean="0"/>
              <a:t> hay key.</a:t>
            </a:r>
          </a:p>
          <a:p>
            <a:r>
              <a:rPr lang="en-US" baseline="0" dirty="0" err="1" smtClean="0"/>
              <a:t>Việc</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trong</a:t>
            </a:r>
            <a:r>
              <a:rPr lang="en-US" baseline="0" dirty="0" smtClean="0"/>
              <a:t> </a:t>
            </a:r>
            <a:r>
              <a:rPr lang="en-US" baseline="0" dirty="0" err="1" smtClean="0"/>
              <a:t>tập</a:t>
            </a:r>
            <a:r>
              <a:rPr lang="en-US" baseline="0" dirty="0" smtClean="0"/>
              <a:t> </a:t>
            </a:r>
            <a:r>
              <a:rPr lang="en-US" baseline="0" dirty="0" err="1" smtClean="0"/>
              <a:t>hợp</a:t>
            </a:r>
            <a:r>
              <a:rPr lang="en-US" baseline="0" dirty="0" smtClean="0"/>
              <a:t> </a:t>
            </a:r>
            <a:r>
              <a:rPr lang="en-US" baseline="0" dirty="0" err="1" smtClean="0"/>
              <a:t>sẽ</a:t>
            </a:r>
            <a:r>
              <a:rPr lang="en-US" baseline="0" dirty="0" smtClean="0"/>
              <a:t> </a:t>
            </a:r>
            <a:r>
              <a:rPr lang="en-US" baseline="0" dirty="0" err="1" smtClean="0"/>
              <a:t>tìm</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có</a:t>
            </a:r>
            <a:r>
              <a:rPr lang="en-US" baseline="0" dirty="0" smtClean="0"/>
              <a:t> </a:t>
            </a:r>
            <a:r>
              <a:rPr lang="en-US" baseline="0" dirty="0" err="1" smtClean="0"/>
              <a:t>khóa</a:t>
            </a:r>
            <a:r>
              <a:rPr lang="en-US" baseline="0" dirty="0" smtClean="0"/>
              <a:t> </a:t>
            </a:r>
            <a:r>
              <a:rPr lang="en-US" baseline="0" dirty="0" err="1" smtClean="0"/>
              <a:t>tương</a:t>
            </a:r>
            <a:r>
              <a:rPr lang="en-US" baseline="0" dirty="0" smtClean="0"/>
              <a:t> </a:t>
            </a: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khóa</a:t>
            </a:r>
            <a:r>
              <a:rPr lang="en-US" baseline="0" dirty="0" smtClean="0"/>
              <a:t> </a:t>
            </a:r>
            <a:r>
              <a:rPr lang="en-US" baseline="0" dirty="0" err="1" smtClean="0"/>
              <a:t>cần</a:t>
            </a:r>
            <a:r>
              <a:rPr lang="en-US" baseline="0" dirty="0" smtClean="0"/>
              <a:t> </a:t>
            </a:r>
            <a:r>
              <a:rPr lang="en-US" baseline="0" dirty="0" err="1" smtClean="0"/>
              <a:t>tìm</a:t>
            </a:r>
            <a:r>
              <a:rPr lang="en-US" baseline="0" dirty="0" smtClean="0"/>
              <a:t>, </a:t>
            </a:r>
            <a:r>
              <a:rPr lang="en-US" baseline="0" dirty="0" err="1" smtClean="0"/>
              <a:t>việc</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trong</a:t>
            </a:r>
            <a:r>
              <a:rPr lang="en-US" baseline="0" dirty="0" smtClean="0"/>
              <a:t> </a:t>
            </a:r>
            <a:r>
              <a:rPr lang="en-US" baseline="0" dirty="0" err="1" smtClean="0"/>
              <a:t>tập</a:t>
            </a:r>
            <a:r>
              <a:rPr lang="en-US" baseline="0" dirty="0" smtClean="0"/>
              <a:t> </a:t>
            </a:r>
            <a:r>
              <a:rPr lang="en-US" baseline="0" dirty="0" err="1" smtClean="0"/>
              <a:t>hợp</a:t>
            </a:r>
            <a:r>
              <a:rPr lang="en-US" baseline="0" dirty="0" smtClean="0"/>
              <a:t>, </a:t>
            </a:r>
            <a:r>
              <a:rPr lang="en-US" baseline="0" dirty="0" err="1" smtClean="0"/>
              <a:t>trong</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di</a:t>
            </a:r>
            <a:r>
              <a:rPr lang="en-US" baseline="0" dirty="0" smtClean="0"/>
              <a:t> </a:t>
            </a:r>
            <a:r>
              <a:rPr lang="en-US" baseline="0" dirty="0" err="1" smtClean="0"/>
              <a:t>chuyển</a:t>
            </a:r>
            <a:r>
              <a:rPr lang="en-US" baseline="0" dirty="0" smtClean="0"/>
              <a:t> </a:t>
            </a:r>
            <a:r>
              <a:rPr lang="en-US" baseline="0" dirty="0" err="1" smtClean="0"/>
              <a:t>đến</a:t>
            </a:r>
            <a:r>
              <a:rPr lang="en-US" baseline="0" dirty="0" smtClean="0"/>
              <a:t> </a:t>
            </a:r>
            <a:r>
              <a:rPr lang="en-US" baseline="0" dirty="0" err="1" smtClean="0"/>
              <a:t>bất</a:t>
            </a:r>
            <a:r>
              <a:rPr lang="en-US" baseline="0" dirty="0" smtClean="0"/>
              <a:t> </a:t>
            </a:r>
            <a:r>
              <a:rPr lang="en-US" baseline="0" dirty="0" err="1" smtClean="0"/>
              <a:t>kỳ</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nào</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a:t>
            </a:r>
          </a:p>
          <a:p>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với</a:t>
            </a:r>
            <a:r>
              <a:rPr lang="en-US" baseline="0" dirty="0" smtClean="0"/>
              <a:t> </a:t>
            </a:r>
            <a:r>
              <a:rPr lang="en-US" baseline="0" dirty="0" err="1" smtClean="0"/>
              <a:t>nhiều</a:t>
            </a:r>
            <a:r>
              <a:rPr lang="en-US" baseline="0" dirty="0" smtClean="0"/>
              <a:t> </a:t>
            </a:r>
            <a:r>
              <a:rPr lang="en-US" baseline="0" dirty="0" err="1" smtClean="0"/>
              <a:t>dạng</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và</a:t>
            </a:r>
            <a:r>
              <a:rPr lang="en-US" baseline="0" dirty="0" smtClean="0"/>
              <a:t> </a:t>
            </a:r>
            <a:r>
              <a:rPr lang="en-US" baseline="0" dirty="0" err="1" smtClean="0"/>
              <a:t>cũng</a:t>
            </a:r>
            <a:r>
              <a:rPr lang="en-US" baseline="0" dirty="0" smtClean="0"/>
              <a:t> </a:t>
            </a:r>
            <a:r>
              <a:rPr lang="en-US" baseline="0" dirty="0" err="1" smtClean="0"/>
              <a:t>tùy</a:t>
            </a:r>
            <a:r>
              <a:rPr lang="en-US" baseline="0" dirty="0" smtClean="0"/>
              <a:t> </a:t>
            </a:r>
            <a:r>
              <a:rPr lang="en-US" baseline="0" dirty="0" err="1" smtClean="0"/>
              <a:t>thuộc</a:t>
            </a:r>
            <a:r>
              <a:rPr lang="en-US" baseline="0" dirty="0" smtClean="0"/>
              <a:t> </a:t>
            </a:r>
            <a:r>
              <a:rPr lang="en-US" baseline="0" dirty="0" err="1" smtClean="0"/>
              <a:t>vào</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hiện</a:t>
            </a:r>
            <a:r>
              <a:rPr lang="en-US" baseline="0" dirty="0" smtClean="0"/>
              <a:t> </a:t>
            </a:r>
            <a:r>
              <a:rPr lang="en-US" baseline="0" dirty="0" err="1" smtClean="0"/>
              <a:t>có</a:t>
            </a:r>
            <a:r>
              <a:rPr lang="en-US" baseline="0" dirty="0" smtClean="0"/>
              <a:t> </a:t>
            </a:r>
            <a:r>
              <a:rPr lang="en-US" baseline="0" dirty="0" err="1" smtClean="0"/>
              <a:t>trong</a:t>
            </a:r>
            <a:r>
              <a:rPr lang="en-US" baseline="0" dirty="0" smtClean="0"/>
              <a:t> </a:t>
            </a:r>
            <a:r>
              <a:rPr lang="en-US" baseline="0" dirty="0" err="1" smtClean="0"/>
              <a:t>tập</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sẽ</a:t>
            </a:r>
            <a:r>
              <a:rPr lang="en-US" baseline="0" dirty="0" smtClean="0"/>
              <a:t> </a:t>
            </a:r>
            <a:r>
              <a:rPr lang="en-US" baseline="0" dirty="0" err="1" smtClean="0"/>
              <a:t>có</a:t>
            </a:r>
            <a:r>
              <a:rPr lang="en-US" baseline="0" dirty="0" smtClean="0"/>
              <a:t> </a:t>
            </a:r>
            <a:r>
              <a:rPr lang="en-US" baseline="0" dirty="0" err="1" smtClean="0"/>
              <a:t>những</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mất</a:t>
            </a:r>
            <a:r>
              <a:rPr lang="en-US" baseline="0" dirty="0" smtClean="0"/>
              <a:t> </a:t>
            </a:r>
            <a:r>
              <a:rPr lang="en-US" baseline="0" dirty="0" err="1" smtClean="0"/>
              <a:t>nhiều</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hoặc</a:t>
            </a:r>
            <a:r>
              <a:rPr lang="en-US" baseline="0" dirty="0" smtClean="0"/>
              <a:t> </a:t>
            </a:r>
            <a:r>
              <a:rPr lang="en-US" baseline="0" dirty="0" err="1" smtClean="0"/>
              <a:t>mất</a:t>
            </a:r>
            <a:r>
              <a:rPr lang="en-US" baseline="0" dirty="0" smtClean="0"/>
              <a:t> </a:t>
            </a:r>
            <a:r>
              <a:rPr lang="en-US" baseline="0" dirty="0" err="1" smtClean="0"/>
              <a:t>ít</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hoặc</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mất</a:t>
            </a:r>
            <a:r>
              <a:rPr lang="en-US" baseline="0" dirty="0" smtClean="0"/>
              <a:t> </a:t>
            </a:r>
            <a:r>
              <a:rPr lang="en-US" baseline="0" dirty="0" err="1" smtClean="0"/>
              <a:t>một</a:t>
            </a:r>
            <a:r>
              <a:rPr lang="en-US" baseline="0" dirty="0" smtClean="0"/>
              <a:t> </a:t>
            </a:r>
            <a:r>
              <a:rPr lang="en-US" baseline="0" dirty="0" err="1" smtClean="0"/>
              <a:t>khoảng</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trung</a:t>
            </a:r>
            <a:r>
              <a:rPr lang="en-US" baseline="0" dirty="0" smtClean="0"/>
              <a:t> </a:t>
            </a:r>
            <a:r>
              <a:rPr lang="en-US" baseline="0" dirty="0" err="1" smtClean="0"/>
              <a:t>bình</a:t>
            </a:r>
            <a:r>
              <a:rPr lang="en-US" baseline="0" dirty="0" smtClean="0"/>
              <a:t> </a:t>
            </a:r>
            <a:r>
              <a:rPr lang="en-US" baseline="0" dirty="0" err="1" smtClean="0"/>
              <a:t>nhất</a:t>
            </a:r>
            <a:r>
              <a:rPr lang="en-US" baseline="0" dirty="0" smtClean="0"/>
              <a:t> </a:t>
            </a:r>
            <a:r>
              <a:rPr lang="en-US" baseline="0" dirty="0" err="1" smtClean="0"/>
              <a:t>định</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Trước</a:t>
            </a:r>
            <a:r>
              <a:rPr lang="en-US" baseline="0" dirty="0" smtClean="0"/>
              <a:t> </a:t>
            </a:r>
            <a:r>
              <a:rPr lang="en-US" baseline="0" dirty="0" err="1" smtClean="0"/>
              <a:t>hết</a:t>
            </a:r>
            <a:r>
              <a:rPr lang="en-US" baseline="0" dirty="0" smtClean="0"/>
              <a:t> </a:t>
            </a:r>
            <a:r>
              <a:rPr lang="en-US" baseline="0" dirty="0" err="1" smtClean="0"/>
              <a:t>là</a:t>
            </a:r>
            <a:r>
              <a:rPr lang="en-US" baseline="0" dirty="0" smtClean="0"/>
              <a:t> </a:t>
            </a:r>
            <a:r>
              <a:rPr lang="en-US" baseline="0" dirty="0" err="1" smtClean="0"/>
              <a:t>phương</a:t>
            </a:r>
            <a:r>
              <a:rPr lang="en-US" baseline="0" dirty="0" smtClean="0"/>
              <a:t> </a:t>
            </a:r>
            <a:r>
              <a:rPr lang="en-US" baseline="0" dirty="0" err="1" smtClean="0"/>
              <a:t>pháp</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tuần</a:t>
            </a:r>
            <a:r>
              <a:rPr lang="en-US" baseline="0" dirty="0" smtClean="0"/>
              <a:t> </a:t>
            </a:r>
            <a:r>
              <a:rPr lang="en-US" baseline="0" dirty="0" err="1" smtClean="0"/>
              <a:t>tự</a:t>
            </a:r>
            <a:r>
              <a:rPr lang="en-US" baseline="0" dirty="0" smtClean="0"/>
              <a:t>, </a:t>
            </a:r>
            <a:r>
              <a:rPr lang="en-US" baseline="0" dirty="0" err="1" smtClean="0"/>
              <a:t>với</a:t>
            </a:r>
            <a:r>
              <a:rPr lang="en-US" baseline="0" dirty="0" smtClean="0"/>
              <a:t> </a:t>
            </a:r>
            <a:r>
              <a:rPr lang="en-US" baseline="0" dirty="0" err="1" smtClean="0"/>
              <a:t>một</a:t>
            </a:r>
            <a:r>
              <a:rPr lang="en-US" baseline="0" dirty="0" smtClean="0"/>
              <a:t> </a:t>
            </a:r>
            <a:r>
              <a:rPr lang="en-US" baseline="0" dirty="0" err="1" smtClean="0"/>
              <a:t>tập</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không</a:t>
            </a:r>
            <a:r>
              <a:rPr lang="en-US" baseline="0" dirty="0" smtClean="0"/>
              <a:t> </a:t>
            </a:r>
            <a:r>
              <a:rPr lang="en-US" baseline="0" dirty="0" err="1" smtClean="0"/>
              <a:t>được</a:t>
            </a:r>
            <a:r>
              <a:rPr lang="en-US" baseline="0" dirty="0" smtClean="0"/>
              <a:t> </a:t>
            </a:r>
            <a:r>
              <a:rPr lang="en-US" baseline="0" dirty="0" err="1" smtClean="0"/>
              <a:t>sắp</a:t>
            </a:r>
            <a:r>
              <a:rPr lang="en-US" baseline="0" dirty="0" smtClean="0"/>
              <a:t> </a:t>
            </a:r>
            <a:r>
              <a:rPr lang="en-US" baseline="0" dirty="0" err="1" smtClean="0"/>
              <a:t>xếp</a:t>
            </a:r>
            <a:r>
              <a:rPr lang="en-US" baseline="0" dirty="0" smtClean="0"/>
              <a:t>.</a:t>
            </a:r>
          </a:p>
          <a:p>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có</a:t>
            </a:r>
            <a:r>
              <a:rPr lang="en-US" baseline="0" dirty="0" smtClean="0"/>
              <a:t> </a:t>
            </a:r>
            <a:r>
              <a:rPr lang="en-US" baseline="0" dirty="0" err="1" smtClean="0"/>
              <a:t>hàm</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find </a:t>
            </a:r>
            <a:r>
              <a:rPr lang="en-US" baseline="0" dirty="0" err="1" smtClean="0"/>
              <a:t>sau</a:t>
            </a:r>
            <a:r>
              <a:rPr lang="en-US" baseline="0" dirty="0" smtClean="0"/>
              <a:t> </a:t>
            </a:r>
            <a:r>
              <a:rPr lang="en-US" baseline="0" dirty="0" err="1" smtClean="0"/>
              <a:t>đây</a:t>
            </a:r>
            <a:r>
              <a:rPr lang="en-US" baseline="0" dirty="0" smtClean="0"/>
              <a:t>, </a:t>
            </a:r>
            <a:r>
              <a:rPr lang="en-US" baseline="0" dirty="0" err="1" smtClean="0"/>
              <a:t>hàm</a:t>
            </a:r>
            <a:r>
              <a:rPr lang="en-US" baseline="0" dirty="0" smtClean="0"/>
              <a:t> </a:t>
            </a:r>
            <a:r>
              <a:rPr lang="en-US" baseline="0" dirty="0" err="1" smtClean="0"/>
              <a:t>này</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một</a:t>
            </a:r>
            <a:r>
              <a:rPr lang="en-US" baseline="0" dirty="0" smtClean="0"/>
              <a:t> con </a:t>
            </a:r>
            <a:r>
              <a:rPr lang="en-US" baseline="0" dirty="0" err="1" smtClean="0"/>
              <a:t>trỏ</a:t>
            </a:r>
            <a:r>
              <a:rPr lang="en-US" baseline="0" dirty="0" smtClean="0"/>
              <a:t> </a:t>
            </a:r>
            <a:r>
              <a:rPr lang="en-US" baseline="0" dirty="0" err="1" smtClean="0"/>
              <a:t>trỏ</a:t>
            </a:r>
            <a:r>
              <a:rPr lang="en-US" baseline="0" dirty="0" smtClean="0"/>
              <a:t> </a:t>
            </a:r>
            <a:r>
              <a:rPr lang="en-US" baseline="0" dirty="0" err="1" smtClean="0"/>
              <a:t>đến</a:t>
            </a:r>
            <a:r>
              <a:rPr lang="en-US" baseline="0" dirty="0" smtClean="0"/>
              <a:t> </a:t>
            </a:r>
            <a:r>
              <a:rPr lang="en-US" baseline="0" dirty="0" err="1" smtClean="0"/>
              <a:t>mảng</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sẽ</a:t>
            </a:r>
            <a:r>
              <a:rPr lang="en-US" baseline="0" dirty="0" smtClean="0"/>
              <a:t> </a:t>
            </a:r>
            <a:r>
              <a:rPr lang="en-US" baseline="0" dirty="0" err="1" smtClean="0"/>
              <a:t>duyệt</a:t>
            </a:r>
            <a:r>
              <a:rPr lang="en-US" baseline="0" dirty="0" smtClean="0"/>
              <a:t> qua </a:t>
            </a:r>
            <a:r>
              <a:rPr lang="en-US" baseline="0" dirty="0" err="1" smtClean="0"/>
              <a:t>từ</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thứ</a:t>
            </a:r>
            <a:r>
              <a:rPr lang="en-US" baseline="0" dirty="0" smtClean="0"/>
              <a:t> </a:t>
            </a:r>
            <a:r>
              <a:rPr lang="en-US" baseline="0" dirty="0" err="1" smtClean="0"/>
              <a:t>nhất</a:t>
            </a:r>
            <a:r>
              <a:rPr lang="en-US" baseline="0" dirty="0" smtClean="0"/>
              <a:t> </a:t>
            </a:r>
            <a:r>
              <a:rPr lang="en-US" baseline="0" dirty="0" err="1" smtClean="0"/>
              <a:t>cho</a:t>
            </a:r>
            <a:r>
              <a:rPr lang="en-US" baseline="0" dirty="0" smtClean="0"/>
              <a:t> </a:t>
            </a:r>
            <a:r>
              <a:rPr lang="en-US" baseline="0" dirty="0" err="1" smtClean="0"/>
              <a:t>đến</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thứ</a:t>
            </a:r>
            <a:r>
              <a:rPr lang="en-US" baseline="0" dirty="0" smtClean="0"/>
              <a:t> N, </a:t>
            </a:r>
            <a:r>
              <a:rPr lang="en-US" baseline="0" dirty="0" err="1" smtClean="0"/>
              <a:t>nếu</a:t>
            </a:r>
            <a:r>
              <a:rPr lang="en-US" baseline="0" dirty="0" smtClean="0"/>
              <a:t> </a:t>
            </a:r>
            <a:r>
              <a:rPr lang="en-US" baseline="0" dirty="0" err="1" smtClean="0"/>
              <a:t>tìm</a:t>
            </a:r>
            <a:r>
              <a:rPr lang="en-US" baseline="0" dirty="0" smtClean="0"/>
              <a:t> </a:t>
            </a:r>
            <a:r>
              <a:rPr lang="en-US" baseline="0" dirty="0" err="1" smtClean="0"/>
              <a:t>thấy</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nào</a:t>
            </a:r>
            <a:r>
              <a:rPr lang="en-US" baseline="0" dirty="0" smtClean="0"/>
              <a:t> </a:t>
            </a:r>
            <a:r>
              <a:rPr lang="en-US" baseline="0" dirty="0" err="1" smtClean="0"/>
              <a:t>có</a:t>
            </a:r>
            <a:r>
              <a:rPr lang="en-US" baseline="0" dirty="0" smtClean="0"/>
              <a:t> key </a:t>
            </a:r>
            <a:r>
              <a:rPr lang="en-US" baseline="0" dirty="0" err="1" smtClean="0"/>
              <a:t>là</a:t>
            </a:r>
            <a:r>
              <a:rPr lang="en-US" baseline="0" dirty="0" smtClean="0"/>
              <a:t> k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thì</a:t>
            </a:r>
            <a:r>
              <a:rPr lang="en-US" baseline="0" dirty="0" smtClean="0"/>
              <a:t> </a:t>
            </a:r>
            <a:r>
              <a:rPr lang="en-US" baseline="0" dirty="0" err="1" smtClean="0"/>
              <a:t>hàm</a:t>
            </a:r>
            <a:r>
              <a:rPr lang="en-US" baseline="0" dirty="0" smtClean="0"/>
              <a:t> </a:t>
            </a:r>
            <a:r>
              <a:rPr lang="en-US" baseline="0" dirty="0" err="1" smtClean="0"/>
              <a:t>sẽ</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đó</a:t>
            </a:r>
            <a:r>
              <a:rPr lang="en-US" baseline="0" dirty="0" smtClean="0"/>
              <a:t>.</a:t>
            </a:r>
          </a:p>
          <a:p>
            <a:r>
              <a:rPr lang="en-US" baseline="0" dirty="0" smtClean="0"/>
              <a:t>Trong </a:t>
            </a:r>
            <a:r>
              <a:rPr lang="en-US" baseline="0" dirty="0" err="1" smtClean="0"/>
              <a:t>trong</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không</a:t>
            </a:r>
            <a:r>
              <a:rPr lang="en-US" baseline="0" dirty="0" smtClean="0"/>
              <a:t> </a:t>
            </a:r>
            <a:r>
              <a:rPr lang="en-US" baseline="0" dirty="0" err="1" smtClean="0"/>
              <a:t>tìm</a:t>
            </a:r>
            <a:r>
              <a:rPr lang="en-US" baseline="0" dirty="0" smtClean="0"/>
              <a:t> </a:t>
            </a:r>
            <a:r>
              <a:rPr lang="en-US" baseline="0" dirty="0" err="1" smtClean="0"/>
              <a:t>thấy</a:t>
            </a:r>
            <a:r>
              <a:rPr lang="en-US" baseline="0" dirty="0" smtClean="0"/>
              <a:t>, </a:t>
            </a:r>
            <a:r>
              <a:rPr lang="en-US" baseline="0" dirty="0" err="1" smtClean="0"/>
              <a:t>hàm</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NULL. </a:t>
            </a:r>
            <a:endParaRPr lang="en-US"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Qua </a:t>
            </a:r>
            <a:r>
              <a:rPr lang="en-US" dirty="0" err="1" smtClean="0"/>
              <a:t>thuật</a:t>
            </a:r>
            <a:r>
              <a:rPr lang="en-US" baseline="0" dirty="0" smtClean="0"/>
              <a:t> </a:t>
            </a:r>
            <a:r>
              <a:rPr lang="en-US" baseline="0" dirty="0" err="1" smtClean="0"/>
              <a:t>toán</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tuần</a:t>
            </a:r>
            <a:r>
              <a:rPr lang="en-US" baseline="0" dirty="0" smtClean="0"/>
              <a:t> </a:t>
            </a:r>
            <a:r>
              <a:rPr lang="en-US" baseline="0" dirty="0" err="1" smtClean="0"/>
              <a:t>tự</a:t>
            </a:r>
            <a:r>
              <a:rPr lang="en-US" baseline="0" dirty="0" smtClean="0"/>
              <a:t> </a:t>
            </a:r>
            <a:r>
              <a:rPr lang="en-US" baseline="0" dirty="0" err="1" smtClean="0"/>
              <a:t>trên</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có</a:t>
            </a:r>
            <a:r>
              <a:rPr lang="en-US" baseline="0" dirty="0" smtClean="0"/>
              <a:t> </a:t>
            </a:r>
            <a:r>
              <a:rPr lang="en-US" baseline="0" dirty="0" err="1" smtClean="0"/>
              <a:t>phân</a:t>
            </a:r>
            <a:r>
              <a:rPr lang="en-US" baseline="0" dirty="0" smtClean="0"/>
              <a:t> </a:t>
            </a:r>
            <a:r>
              <a:rPr lang="en-US" baseline="0" dirty="0" err="1" smtClean="0"/>
              <a:t>tích</a:t>
            </a:r>
            <a:r>
              <a:rPr lang="en-US" baseline="0" dirty="0" smtClean="0"/>
              <a:t> </a:t>
            </a:r>
            <a:r>
              <a:rPr lang="en-US" baseline="0" dirty="0" err="1" smtClean="0"/>
              <a:t>như</a:t>
            </a:r>
            <a:r>
              <a:rPr lang="en-US" baseline="0" dirty="0" smtClean="0"/>
              <a:t> </a:t>
            </a:r>
            <a:r>
              <a:rPr lang="en-US" baseline="0" dirty="0" err="1" smtClean="0"/>
              <a:t>sau</a:t>
            </a:r>
            <a:r>
              <a:rPr lang="en-US" baseline="0" dirty="0" smtClean="0"/>
              <a:t>:</a:t>
            </a:r>
          </a:p>
          <a:p>
            <a:r>
              <a:rPr lang="en-US" baseline="0" dirty="0" err="1" smtClean="0"/>
              <a:t>Phương</a:t>
            </a:r>
            <a:r>
              <a:rPr lang="en-US" baseline="0" dirty="0" smtClean="0"/>
              <a:t> </a:t>
            </a:r>
            <a:r>
              <a:rPr lang="en-US" baseline="0" dirty="0" err="1" smtClean="0"/>
              <a:t>pháp</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tuần</a:t>
            </a:r>
            <a:r>
              <a:rPr lang="en-US" baseline="0" dirty="0" smtClean="0"/>
              <a:t> </a:t>
            </a:r>
            <a:r>
              <a:rPr lang="en-US" baseline="0" dirty="0" err="1" smtClean="0"/>
              <a:t>tự</a:t>
            </a:r>
            <a:r>
              <a:rPr lang="en-US" baseline="0" dirty="0" smtClean="0"/>
              <a:t>, </a:t>
            </a:r>
            <a:r>
              <a:rPr lang="en-US" baseline="0" dirty="0" err="1" smtClean="0"/>
              <a:t>là</a:t>
            </a:r>
            <a:r>
              <a:rPr lang="en-US" baseline="0" dirty="0" smtClean="0"/>
              <a:t> </a:t>
            </a:r>
            <a:r>
              <a:rPr lang="en-US" baseline="0" dirty="0" err="1" smtClean="0"/>
              <a:t>phương</a:t>
            </a:r>
            <a:r>
              <a:rPr lang="en-US" baseline="0" dirty="0" smtClean="0"/>
              <a:t> </a:t>
            </a:r>
            <a:r>
              <a:rPr lang="en-US" baseline="0" dirty="0" err="1" smtClean="0"/>
              <a:t>pháp</a:t>
            </a:r>
            <a:r>
              <a:rPr lang="en-US" baseline="0" dirty="0" smtClean="0"/>
              <a:t> </a:t>
            </a:r>
            <a:r>
              <a:rPr lang="en-US" baseline="0" dirty="0" err="1" smtClean="0"/>
              <a:t>đơn</a:t>
            </a:r>
            <a:r>
              <a:rPr lang="en-US" baseline="0" dirty="0" smtClean="0"/>
              <a:t> </a:t>
            </a:r>
            <a:r>
              <a:rPr lang="en-US" baseline="0" dirty="0" err="1" smtClean="0"/>
              <a:t>giản</a:t>
            </a:r>
            <a:r>
              <a:rPr lang="en-US" baseline="0" dirty="0" smtClean="0"/>
              <a:t> </a:t>
            </a:r>
            <a:r>
              <a:rPr lang="en-US" baseline="0" dirty="0" err="1" smtClean="0"/>
              <a:t>phổ</a:t>
            </a:r>
            <a:r>
              <a:rPr lang="en-US" baseline="0" dirty="0" smtClean="0"/>
              <a:t> </a:t>
            </a:r>
            <a:r>
              <a:rPr lang="en-US" baseline="0" dirty="0" err="1" smtClean="0"/>
              <a:t>biến</a:t>
            </a:r>
            <a:r>
              <a:rPr lang="en-US" baseline="0" dirty="0" smtClean="0"/>
              <a:t>, </a:t>
            </a:r>
            <a:r>
              <a:rPr lang="en-US" baseline="0" dirty="0" err="1" smtClean="0"/>
              <a:t>độ</a:t>
            </a:r>
            <a:r>
              <a:rPr lang="en-US" baseline="0" dirty="0" smtClean="0"/>
              <a:t> </a:t>
            </a:r>
            <a:r>
              <a:rPr lang="en-US" baseline="0" dirty="0" err="1" smtClean="0"/>
              <a:t>phức</a:t>
            </a:r>
            <a:r>
              <a:rPr lang="en-US" baseline="0" dirty="0" smtClean="0"/>
              <a:t> </a:t>
            </a:r>
            <a:r>
              <a:rPr lang="en-US" baseline="0" dirty="0" err="1" smtClean="0"/>
              <a:t>tạp</a:t>
            </a:r>
            <a:r>
              <a:rPr lang="en-US" baseline="0" dirty="0" smtClean="0"/>
              <a:t> </a:t>
            </a:r>
            <a:r>
              <a:rPr lang="en-US" baseline="0" dirty="0" err="1" smtClean="0"/>
              <a:t>của</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là</a:t>
            </a:r>
            <a:r>
              <a:rPr lang="en-US" baseline="0" dirty="0" smtClean="0"/>
              <a:t> </a:t>
            </a:r>
            <a:r>
              <a:rPr lang="en-US" baseline="0" dirty="0" err="1" smtClean="0"/>
              <a:t>độ</a:t>
            </a:r>
            <a:r>
              <a:rPr lang="en-US" baseline="0" dirty="0" smtClean="0"/>
              <a:t> </a:t>
            </a:r>
            <a:r>
              <a:rPr lang="en-US" baseline="0" dirty="0" err="1" smtClean="0"/>
              <a:t>phức</a:t>
            </a:r>
            <a:r>
              <a:rPr lang="en-US" baseline="0" dirty="0" smtClean="0"/>
              <a:t> </a:t>
            </a:r>
            <a:r>
              <a:rPr lang="en-US" baseline="0" dirty="0" err="1" smtClean="0"/>
              <a:t>tạp</a:t>
            </a:r>
            <a:r>
              <a:rPr lang="en-US" baseline="0" dirty="0" smtClean="0"/>
              <a:t> </a:t>
            </a:r>
            <a:r>
              <a:rPr lang="en-US" baseline="0" dirty="0" err="1" smtClean="0"/>
              <a:t>hằng</a:t>
            </a:r>
            <a:r>
              <a:rPr lang="en-US" baseline="0" dirty="0" smtClean="0"/>
              <a:t> </a:t>
            </a:r>
            <a:r>
              <a:rPr lang="en-US" baseline="0" dirty="0" err="1" smtClean="0"/>
              <a:t>số</a:t>
            </a:r>
            <a:r>
              <a:rPr lang="en-US" baseline="0" dirty="0" smtClean="0"/>
              <a:t> O 1.</a:t>
            </a:r>
          </a:p>
          <a:p>
            <a:r>
              <a:rPr lang="en-US" dirty="0" err="1" smtClean="0"/>
              <a:t>Thời</a:t>
            </a:r>
            <a:r>
              <a:rPr lang="en-US" baseline="0" dirty="0" smtClean="0"/>
              <a:t> </a:t>
            </a:r>
            <a:r>
              <a:rPr lang="en-US" baseline="0" dirty="0" err="1" smtClean="0"/>
              <a:t>gian</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tỉ</a:t>
            </a:r>
            <a:r>
              <a:rPr lang="en-US" baseline="0" dirty="0" smtClean="0"/>
              <a:t> </a:t>
            </a:r>
            <a:r>
              <a:rPr lang="en-US" baseline="0" dirty="0" err="1" smtClean="0"/>
              <a:t>lệ</a:t>
            </a:r>
            <a:r>
              <a:rPr lang="en-US" baseline="0" dirty="0" smtClean="0"/>
              <a:t> </a:t>
            </a:r>
            <a:r>
              <a:rPr lang="en-US" baseline="0" dirty="0" err="1" smtClean="0"/>
              <a:t>với</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của</a:t>
            </a:r>
            <a:r>
              <a:rPr lang="en-US" baseline="0" dirty="0" smtClean="0"/>
              <a:t> N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càng</a:t>
            </a:r>
            <a:r>
              <a:rPr lang="en-US" baseline="0" dirty="0" smtClean="0"/>
              <a:t> </a:t>
            </a:r>
            <a:r>
              <a:rPr lang="en-US" baseline="0" dirty="0" err="1" smtClean="0"/>
              <a:t>nhiều</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thì</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càng</a:t>
            </a:r>
            <a:r>
              <a:rPr lang="en-US" baseline="0" dirty="0" smtClean="0"/>
              <a:t> </a:t>
            </a:r>
            <a:r>
              <a:rPr lang="en-US" baseline="0" dirty="0" err="1" smtClean="0"/>
              <a:t>lâu</a:t>
            </a:r>
            <a:r>
              <a:rPr lang="en-US" baseline="0" dirty="0" smtClean="0"/>
              <a:t>.</a:t>
            </a:r>
          </a:p>
          <a:p>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gọi</a:t>
            </a:r>
            <a:r>
              <a:rPr lang="en-US" baseline="0" dirty="0" smtClean="0"/>
              <a:t> </a:t>
            </a:r>
            <a:r>
              <a:rPr lang="en-US" baseline="0" dirty="0" err="1" smtClean="0"/>
              <a:t>độ</a:t>
            </a:r>
            <a:r>
              <a:rPr lang="en-US" baseline="0" dirty="0" smtClean="0"/>
              <a:t> </a:t>
            </a:r>
            <a:r>
              <a:rPr lang="en-US" baseline="0" dirty="0" err="1" smtClean="0"/>
              <a:t>phực</a:t>
            </a:r>
            <a:r>
              <a:rPr lang="en-US" baseline="0" dirty="0" smtClean="0"/>
              <a:t> </a:t>
            </a:r>
            <a:r>
              <a:rPr lang="en-US" baseline="0" dirty="0" err="1" smtClean="0"/>
              <a:t>tạp</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là</a:t>
            </a:r>
            <a:r>
              <a:rPr lang="en-US" baseline="0" dirty="0" smtClean="0"/>
              <a:t> </a:t>
            </a:r>
            <a:r>
              <a:rPr lang="en-US" baseline="0" dirty="0" err="1" smtClean="0"/>
              <a:t>hàm</a:t>
            </a:r>
            <a:r>
              <a:rPr lang="en-US" baseline="0" dirty="0" smtClean="0"/>
              <a:t> </a:t>
            </a:r>
            <a:r>
              <a:rPr lang="en-US" baseline="0" dirty="0" err="1" smtClean="0"/>
              <a:t>số</a:t>
            </a:r>
            <a:r>
              <a:rPr lang="en-US" baseline="0" dirty="0" smtClean="0"/>
              <a:t> </a:t>
            </a:r>
            <a:r>
              <a:rPr lang="en-US" baseline="0" dirty="0" err="1" smtClean="0"/>
              <a:t>của</a:t>
            </a:r>
            <a:r>
              <a:rPr lang="en-US" baseline="0" dirty="0" smtClean="0"/>
              <a:t> n, </a:t>
            </a:r>
            <a:r>
              <a:rPr lang="en-US" baseline="0" dirty="0" err="1" smtClean="0"/>
              <a:t>trong</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xấu</a:t>
            </a:r>
            <a:r>
              <a:rPr lang="en-US" baseline="0" dirty="0" smtClean="0"/>
              <a:t> </a:t>
            </a:r>
            <a:r>
              <a:rPr lang="en-US" baseline="0" dirty="0" err="1" smtClean="0"/>
              <a:t>nhất</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nằm</a:t>
            </a:r>
            <a:r>
              <a:rPr lang="en-US" baseline="0" dirty="0" smtClean="0"/>
              <a:t> ở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trong</a:t>
            </a:r>
            <a:r>
              <a:rPr lang="en-US" baseline="0" dirty="0" smtClean="0"/>
              <a:t> </a:t>
            </a:r>
            <a:r>
              <a:rPr lang="en-US" baseline="0" dirty="0" err="1" smtClean="0"/>
              <a:t>tập</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thì</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sẽ</a:t>
            </a:r>
            <a:r>
              <a:rPr lang="en-US" baseline="0" dirty="0" smtClean="0"/>
              <a:t> </a:t>
            </a:r>
            <a:r>
              <a:rPr lang="en-US" baseline="0" dirty="0" err="1" smtClean="0"/>
              <a:t>cần</a:t>
            </a:r>
            <a:r>
              <a:rPr lang="en-US" baseline="0" dirty="0" smtClean="0"/>
              <a:t> n +1 </a:t>
            </a:r>
            <a:r>
              <a:rPr lang="en-US" baseline="0" dirty="0" err="1" smtClean="0"/>
              <a:t>phép</a:t>
            </a:r>
            <a:r>
              <a:rPr lang="en-US" baseline="0" dirty="0" smtClean="0"/>
              <a:t> so </a:t>
            </a:r>
            <a:r>
              <a:rPr lang="en-US" baseline="0" dirty="0" err="1" smtClean="0"/>
              <a:t>sánh</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lý</a:t>
            </a:r>
            <a:r>
              <a:rPr lang="en-US" baseline="0" dirty="0" smtClean="0"/>
              <a:t> </a:t>
            </a:r>
            <a:r>
              <a:rPr lang="en-US" baseline="0" dirty="0" err="1" smtClean="0"/>
              <a:t>tưởng</a:t>
            </a:r>
            <a:r>
              <a:rPr lang="en-US" baseline="0" dirty="0" smtClean="0"/>
              <a:t> </a:t>
            </a:r>
            <a:r>
              <a:rPr lang="en-US" baseline="0" dirty="0" err="1" smtClean="0"/>
              <a:t>sẽ</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ngay</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cần</a:t>
            </a:r>
            <a:r>
              <a:rPr lang="en-US" baseline="0" dirty="0" smtClean="0"/>
              <a:t> </a:t>
            </a:r>
            <a:r>
              <a:rPr lang="en-US" baseline="0" dirty="0" err="1" smtClean="0"/>
              <a:t>tìm</a:t>
            </a:r>
            <a:r>
              <a:rPr lang="en-US" baseline="0" dirty="0" smtClean="0"/>
              <a:t> </a:t>
            </a:r>
            <a:r>
              <a:rPr lang="en-US" baseline="0" dirty="0" err="1" smtClean="0"/>
              <a:t>khi</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phép</a:t>
            </a:r>
            <a:r>
              <a:rPr lang="en-US" baseline="0" dirty="0" smtClean="0"/>
              <a:t> so </a:t>
            </a:r>
            <a:r>
              <a:rPr lang="en-US" baseline="0" dirty="0" err="1" smtClean="0"/>
              <a:t>sánh</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Thông</a:t>
            </a:r>
            <a:r>
              <a:rPr lang="en-US" baseline="0" dirty="0" smtClean="0"/>
              <a:t> </a:t>
            </a:r>
            <a:r>
              <a:rPr lang="en-US" baseline="0" dirty="0" err="1" smtClean="0"/>
              <a:t>thường</a:t>
            </a:r>
            <a:r>
              <a:rPr lang="en-US" baseline="0" dirty="0" smtClean="0"/>
              <a:t>, </a:t>
            </a:r>
            <a:r>
              <a:rPr lang="en-US" baseline="0" dirty="0" err="1" smtClean="0"/>
              <a:t>trung</a:t>
            </a:r>
            <a:r>
              <a:rPr lang="en-US" baseline="0" dirty="0" smtClean="0"/>
              <a:t> </a:t>
            </a:r>
            <a:r>
              <a:rPr lang="en-US" baseline="0" dirty="0" err="1" smtClean="0"/>
              <a:t>bình</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sẽ</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khoảng</a:t>
            </a:r>
            <a:r>
              <a:rPr lang="en-US" baseline="0" dirty="0" smtClean="0"/>
              <a:t> N </a:t>
            </a:r>
            <a:r>
              <a:rPr lang="en-US" baseline="0" dirty="0" err="1" smtClean="0"/>
              <a:t>cộng</a:t>
            </a:r>
            <a:r>
              <a:rPr lang="en-US" baseline="0" dirty="0" smtClean="0"/>
              <a:t> 1, </a:t>
            </a:r>
            <a:r>
              <a:rPr lang="en-US" baseline="0" dirty="0" err="1" smtClean="0"/>
              <a:t>chia</a:t>
            </a:r>
            <a:r>
              <a:rPr lang="en-US" baseline="0" dirty="0" smtClean="0"/>
              <a:t> 2 </a:t>
            </a:r>
            <a:r>
              <a:rPr lang="en-US" baseline="0" dirty="0" err="1" smtClean="0"/>
              <a:t>phép</a:t>
            </a:r>
            <a:r>
              <a:rPr lang="en-US" baseline="0" dirty="0" smtClean="0"/>
              <a:t> so </a:t>
            </a:r>
            <a:r>
              <a:rPr lang="en-US" baseline="0" dirty="0" err="1" smtClean="0"/>
              <a:t>sánh</a:t>
            </a:r>
            <a:r>
              <a:rPr lang="en-US" baseline="0" dirty="0" smtClean="0"/>
              <a:t> </a:t>
            </a:r>
            <a:r>
              <a:rPr lang="en-US" baseline="0" dirty="0" err="1" smtClean="0"/>
              <a:t>thì</a:t>
            </a:r>
            <a:r>
              <a:rPr lang="en-US" baseline="0" dirty="0" smtClean="0"/>
              <a:t> </a:t>
            </a:r>
            <a:r>
              <a:rPr lang="en-US" baseline="0" dirty="0" err="1" smtClean="0"/>
              <a:t>mới</a:t>
            </a:r>
            <a:r>
              <a:rPr lang="en-US" baseline="0" dirty="0" smtClean="0"/>
              <a:t> </a:t>
            </a:r>
            <a:r>
              <a:rPr lang="en-US" baseline="0" dirty="0" err="1" smtClean="0"/>
              <a:t>tìm</a:t>
            </a:r>
            <a:r>
              <a:rPr lang="en-US" baseline="0" dirty="0" smtClean="0"/>
              <a:t> </a:t>
            </a:r>
            <a:r>
              <a:rPr lang="en-US" baseline="0" dirty="0" err="1" smtClean="0"/>
              <a:t>được</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cần</a:t>
            </a:r>
            <a:r>
              <a:rPr lang="en-US" baseline="0" dirty="0" smtClean="0"/>
              <a:t> </a:t>
            </a:r>
            <a:r>
              <a:rPr lang="en-US" baseline="0" dirty="0" err="1" smtClean="0"/>
              <a:t>tìm</a:t>
            </a:r>
            <a:r>
              <a:rPr lang="en-US" baseline="0" dirty="0" smtClean="0"/>
              <a:t>.</a:t>
            </a:r>
          </a:p>
          <a:p>
            <a:r>
              <a:rPr lang="en-US" baseline="0" dirty="0" err="1" smtClean="0"/>
              <a:t>Phép</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tuần</a:t>
            </a:r>
            <a:r>
              <a:rPr lang="en-US" baseline="0" dirty="0" smtClean="0"/>
              <a:t> </a:t>
            </a:r>
            <a:r>
              <a:rPr lang="en-US" baseline="0" dirty="0" err="1" smtClean="0"/>
              <a:t>tự</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cho</a:t>
            </a:r>
            <a:r>
              <a:rPr lang="en-US" baseline="0" dirty="0" smtClean="0"/>
              <a:t> </a:t>
            </a:r>
            <a:r>
              <a:rPr lang="en-US" baseline="0" dirty="0" err="1" smtClean="0"/>
              <a:t>mảng</a:t>
            </a:r>
            <a:r>
              <a:rPr lang="en-US" baseline="0" dirty="0" smtClean="0"/>
              <a:t> </a:t>
            </a:r>
            <a:r>
              <a:rPr lang="en-US" baseline="0" dirty="0" err="1" smtClean="0"/>
              <a:t>không</a:t>
            </a:r>
            <a:r>
              <a:rPr lang="en-US" baseline="0" dirty="0" smtClean="0"/>
              <a:t> </a:t>
            </a:r>
            <a:r>
              <a:rPr lang="en-US" baseline="0" dirty="0" err="1" smtClean="0"/>
              <a:t>được</a:t>
            </a:r>
            <a:r>
              <a:rPr lang="en-US" baseline="0" dirty="0" smtClean="0"/>
              <a:t> </a:t>
            </a:r>
            <a:r>
              <a:rPr lang="en-US" baseline="0" dirty="0" err="1" smtClean="0"/>
              <a:t>sắp</a:t>
            </a:r>
            <a:r>
              <a:rPr lang="en-US" baseline="0" dirty="0" smtClean="0"/>
              <a:t> </a:t>
            </a:r>
            <a:r>
              <a:rPr lang="en-US" baseline="0" dirty="0" err="1" smtClean="0"/>
              <a:t>xếp</a:t>
            </a:r>
            <a:r>
              <a:rPr lang="en-US" baseline="0" dirty="0" smtClean="0"/>
              <a:t> </a:t>
            </a:r>
            <a:r>
              <a:rPr lang="en-US" baseline="0" dirty="0" err="1" smtClean="0"/>
              <a:t>hoặc</a:t>
            </a:r>
            <a:r>
              <a:rPr lang="en-US" baseline="0" dirty="0" smtClean="0"/>
              <a:t> linked lists.</a:t>
            </a:r>
            <a:endParaRPr lang="en-US"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Đối</a:t>
            </a:r>
            <a:r>
              <a:rPr lang="en-US" baseline="0" dirty="0" smtClean="0"/>
              <a:t> </a:t>
            </a:r>
            <a:r>
              <a:rPr lang="en-US" baseline="0" dirty="0" err="1" smtClean="0"/>
              <a:t>với</a:t>
            </a:r>
            <a:r>
              <a:rPr lang="en-US" baseline="0" dirty="0" smtClean="0"/>
              <a:t> Linked list, </a:t>
            </a:r>
            <a:r>
              <a:rPr lang="en-US" baseline="0" dirty="0" err="1" smtClean="0"/>
              <a:t>nếu</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linked list </a:t>
            </a:r>
            <a:r>
              <a:rPr lang="en-US" baseline="0" dirty="0" err="1" smtClean="0"/>
              <a:t>là</a:t>
            </a:r>
            <a:r>
              <a:rPr lang="en-US" baseline="0" dirty="0" smtClean="0"/>
              <a:t> </a:t>
            </a:r>
            <a:r>
              <a:rPr lang="en-US" baseline="0" dirty="0" err="1" smtClean="0"/>
              <a:t>tập</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sắp</a:t>
            </a:r>
            <a:r>
              <a:rPr lang="en-US" baseline="0" dirty="0" smtClean="0"/>
              <a:t> </a:t>
            </a:r>
            <a:r>
              <a:rPr lang="en-US" baseline="0" dirty="0" err="1" smtClean="0"/>
              <a:t>xếp</a:t>
            </a:r>
            <a:r>
              <a:rPr lang="en-US" baseline="0" dirty="0" smtClean="0"/>
              <a:t>, </a:t>
            </a:r>
            <a:r>
              <a:rPr lang="en-US" baseline="0" dirty="0" err="1" smtClean="0"/>
              <a:t>thì</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bằng</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sau</a:t>
            </a:r>
            <a:r>
              <a:rPr lang="en-US" baseline="0" dirty="0" smtClean="0"/>
              <a:t> </a:t>
            </a:r>
            <a:r>
              <a:rPr lang="en-US" baseline="0" dirty="0" err="1" smtClean="0"/>
              <a:t>đây</a:t>
            </a:r>
            <a:r>
              <a:rPr lang="en-US" baseline="0" dirty="0" smtClean="0"/>
              <a:t>:</a:t>
            </a:r>
          </a:p>
          <a:p>
            <a:r>
              <a:rPr lang="en-US" dirty="0" err="1" smtClean="0"/>
              <a:t>Giả</a:t>
            </a:r>
            <a:r>
              <a:rPr lang="en-US" dirty="0" smtClean="0"/>
              <a:t> </a:t>
            </a:r>
            <a:r>
              <a:rPr lang="en-US" dirty="0" err="1" smtClean="0"/>
              <a:t>sử</a:t>
            </a:r>
            <a:r>
              <a:rPr lang="en-US" baseline="0" dirty="0" smtClean="0"/>
              <a:t> ban </a:t>
            </a:r>
            <a:r>
              <a:rPr lang="en-US" baseline="0" dirty="0" err="1" smtClean="0"/>
              <a:t>đầu</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cần</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có</a:t>
            </a:r>
            <a:r>
              <a:rPr lang="en-US" baseline="0" dirty="0" smtClean="0"/>
              <a:t> key </a:t>
            </a:r>
            <a:r>
              <a:rPr lang="en-US" baseline="0" dirty="0" err="1" smtClean="0"/>
              <a:t>là</a:t>
            </a:r>
            <a:r>
              <a:rPr lang="en-US" baseline="0" dirty="0" smtClean="0"/>
              <a:t> k </a:t>
            </a:r>
            <a:r>
              <a:rPr lang="en-US" baseline="0" dirty="0" err="1" smtClean="0"/>
              <a:t>nằm</a:t>
            </a:r>
            <a:r>
              <a:rPr lang="en-US" baseline="0" dirty="0" smtClean="0"/>
              <a:t> </a:t>
            </a:r>
            <a:r>
              <a:rPr lang="en-US" baseline="0" dirty="0" err="1" smtClean="0"/>
              <a:t>bên</a:t>
            </a:r>
            <a:r>
              <a:rPr lang="en-US" baseline="0" dirty="0" smtClean="0"/>
              <a:t> </a:t>
            </a:r>
            <a:r>
              <a:rPr lang="en-US" baseline="0" dirty="0" err="1" smtClean="0"/>
              <a:t>trong</a:t>
            </a:r>
            <a:r>
              <a:rPr lang="en-US" baseline="0" dirty="0" smtClean="0"/>
              <a:t> list l, </a:t>
            </a:r>
            <a:r>
              <a:rPr lang="en-US" baseline="0" dirty="0" err="1" smtClean="0"/>
              <a:t>lưu</a:t>
            </a:r>
            <a:r>
              <a:rPr lang="en-US" baseline="0" dirty="0" smtClean="0"/>
              <a:t> ý list l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sắp</a:t>
            </a:r>
            <a:r>
              <a:rPr lang="en-US" baseline="0" dirty="0" smtClean="0"/>
              <a:t> </a:t>
            </a:r>
            <a:r>
              <a:rPr lang="en-US" baseline="0" dirty="0" err="1" smtClean="0"/>
              <a:t>xếp</a:t>
            </a:r>
            <a:r>
              <a:rPr lang="en-US" baseline="0" dirty="0" smtClean="0"/>
              <a:t>.</a:t>
            </a:r>
          </a:p>
          <a:p>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một</a:t>
            </a:r>
            <a:r>
              <a:rPr lang="en-US" baseline="0" dirty="0" smtClean="0"/>
              <a:t> node  z </a:t>
            </a:r>
            <a:r>
              <a:rPr lang="en-US" baseline="0" dirty="0" err="1" smtClean="0"/>
              <a:t>và</a:t>
            </a:r>
            <a:r>
              <a:rPr lang="en-US" baseline="0" dirty="0" smtClean="0"/>
              <a:t> </a:t>
            </a:r>
            <a:r>
              <a:rPr lang="en-US" baseline="0" dirty="0" err="1" smtClean="0"/>
              <a:t>gán</a:t>
            </a:r>
            <a:r>
              <a:rPr lang="en-US" baseline="0" dirty="0" smtClean="0"/>
              <a:t> </a:t>
            </a:r>
            <a:r>
              <a:rPr lang="en-US" baseline="0" dirty="0" err="1" smtClean="0"/>
              <a:t>bằng</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của</a:t>
            </a:r>
            <a:r>
              <a:rPr lang="en-US" baseline="0" dirty="0" smtClean="0"/>
              <a:t> list l,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hàm</a:t>
            </a:r>
            <a:r>
              <a:rPr lang="en-US" baseline="0" dirty="0" smtClean="0"/>
              <a:t> </a:t>
            </a:r>
            <a:r>
              <a:rPr lang="en-US" baseline="0" dirty="0" err="1" smtClean="0"/>
              <a:t>setKey</a:t>
            </a:r>
            <a:r>
              <a:rPr lang="en-US" baseline="0" dirty="0" smtClean="0"/>
              <a:t> </a:t>
            </a:r>
            <a:r>
              <a:rPr lang="en-US" baseline="0" dirty="0" err="1" smtClean="0"/>
              <a:t>để</a:t>
            </a:r>
            <a:r>
              <a:rPr lang="en-US" baseline="0" dirty="0" smtClean="0"/>
              <a:t> </a:t>
            </a:r>
            <a:r>
              <a:rPr lang="en-US" baseline="0" dirty="0" err="1" smtClean="0"/>
              <a:t>gán</a:t>
            </a:r>
            <a:r>
              <a:rPr lang="en-US" baseline="0" dirty="0" smtClean="0"/>
              <a:t> key </a:t>
            </a:r>
            <a:r>
              <a:rPr lang="en-US" baseline="0" dirty="0" err="1" smtClean="0"/>
              <a:t>là</a:t>
            </a:r>
            <a:r>
              <a:rPr lang="en-US" baseline="0" dirty="0" smtClean="0"/>
              <a:t> k </a:t>
            </a:r>
            <a:r>
              <a:rPr lang="en-US" baseline="0" dirty="0" err="1" smtClean="0"/>
              <a:t>cho</a:t>
            </a:r>
            <a:r>
              <a:rPr lang="en-US" baseline="0" dirty="0" smtClean="0"/>
              <a:t> node </a:t>
            </a:r>
            <a:r>
              <a:rPr lang="en-US" baseline="0" dirty="0" err="1" smtClean="0"/>
              <a:t>cuối</a:t>
            </a:r>
            <a:r>
              <a:rPr lang="en-US" baseline="0" dirty="0" smtClean="0"/>
              <a:t> </a:t>
            </a:r>
            <a:r>
              <a:rPr lang="en-US" baseline="0" dirty="0" err="1" smtClean="0"/>
              <a:t>cùng</a:t>
            </a:r>
            <a:r>
              <a:rPr lang="en-US" baseline="0" dirty="0" smtClean="0"/>
              <a:t> z.</a:t>
            </a:r>
          </a:p>
          <a:p>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vòng</a:t>
            </a:r>
            <a:r>
              <a:rPr lang="en-US" baseline="0" dirty="0" smtClean="0"/>
              <a:t> </a:t>
            </a:r>
            <a:r>
              <a:rPr lang="en-US" baseline="0" dirty="0" err="1" smtClean="0"/>
              <a:t>lặp</a:t>
            </a:r>
            <a:r>
              <a:rPr lang="en-US" baseline="0" dirty="0" smtClean="0"/>
              <a:t> for, ban </a:t>
            </a:r>
            <a:r>
              <a:rPr lang="en-US" baseline="0" dirty="0" err="1" smtClean="0"/>
              <a:t>đầu</a:t>
            </a:r>
            <a:r>
              <a:rPr lang="en-US" baseline="0" dirty="0" smtClean="0"/>
              <a:t> </a:t>
            </a:r>
            <a:r>
              <a:rPr lang="en-US" baseline="0" dirty="0" err="1" smtClean="0"/>
              <a:t>gán</a:t>
            </a:r>
            <a:r>
              <a:rPr lang="en-US" baseline="0" dirty="0" smtClean="0"/>
              <a:t> node n </a:t>
            </a:r>
            <a:r>
              <a:rPr lang="en-US" baseline="0" dirty="0" err="1" smtClean="0"/>
              <a:t>bằng</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list l, </a:t>
            </a:r>
            <a:r>
              <a:rPr lang="en-US" baseline="0" dirty="0" err="1" smtClean="0"/>
              <a:t>với</a:t>
            </a:r>
            <a:r>
              <a:rPr lang="en-US" baseline="0" dirty="0" smtClean="0"/>
              <a:t> </a:t>
            </a:r>
            <a:r>
              <a:rPr lang="en-US" baseline="0" dirty="0" err="1" smtClean="0"/>
              <a:t>điều</a:t>
            </a:r>
            <a:r>
              <a:rPr lang="en-US" baseline="0" dirty="0" smtClean="0"/>
              <a:t> </a:t>
            </a:r>
            <a:r>
              <a:rPr lang="en-US" baseline="0" dirty="0" err="1" smtClean="0"/>
              <a:t>kiện</a:t>
            </a:r>
            <a:r>
              <a:rPr lang="en-US" baseline="0" dirty="0" smtClean="0"/>
              <a:t> key </a:t>
            </a:r>
            <a:r>
              <a:rPr lang="en-US" baseline="0" dirty="0" err="1" smtClean="0"/>
              <a:t>của</a:t>
            </a:r>
            <a:r>
              <a:rPr lang="en-US" baseline="0" dirty="0" smtClean="0"/>
              <a:t> node n </a:t>
            </a:r>
            <a:r>
              <a:rPr lang="en-US" baseline="0" dirty="0" err="1" smtClean="0"/>
              <a:t>không</a:t>
            </a:r>
            <a:r>
              <a:rPr lang="en-US" baseline="0" dirty="0" smtClean="0"/>
              <a:t> </a:t>
            </a:r>
            <a:r>
              <a:rPr lang="en-US" baseline="0" dirty="0" err="1" smtClean="0"/>
              <a:t>lớn</a:t>
            </a:r>
            <a:r>
              <a:rPr lang="en-US" baseline="0" dirty="0" smtClean="0"/>
              <a:t> </a:t>
            </a:r>
            <a:r>
              <a:rPr lang="en-US" baseline="0" dirty="0" err="1" smtClean="0"/>
              <a:t>hơn</a:t>
            </a:r>
            <a:r>
              <a:rPr lang="en-US" baseline="0" dirty="0" smtClean="0"/>
              <a:t> k, </a:t>
            </a:r>
            <a:r>
              <a:rPr lang="en-US" baseline="0" dirty="0" err="1" smtClean="0"/>
              <a:t>với</a:t>
            </a:r>
            <a:r>
              <a:rPr lang="en-US" baseline="0" dirty="0" smtClean="0"/>
              <a:t> </a:t>
            </a:r>
            <a:r>
              <a:rPr lang="en-US" baseline="0" dirty="0" err="1" smtClean="0"/>
              <a:t>mỗi</a:t>
            </a:r>
            <a:r>
              <a:rPr lang="en-US" baseline="0" dirty="0" smtClean="0"/>
              <a:t> </a:t>
            </a:r>
            <a:r>
              <a:rPr lang="en-US" baseline="0" dirty="0" err="1" smtClean="0"/>
              <a:t>một</a:t>
            </a:r>
            <a:r>
              <a:rPr lang="en-US" baseline="0" dirty="0" smtClean="0"/>
              <a:t> </a:t>
            </a:r>
            <a:r>
              <a:rPr lang="en-US" baseline="0" dirty="0" err="1" smtClean="0"/>
              <a:t>bước</a:t>
            </a:r>
            <a:r>
              <a:rPr lang="en-US" baseline="0" dirty="0" smtClean="0"/>
              <a:t> </a:t>
            </a:r>
            <a:r>
              <a:rPr lang="en-US" baseline="0" dirty="0" err="1" smtClean="0"/>
              <a:t>lặp</a:t>
            </a:r>
            <a:r>
              <a:rPr lang="en-US" baseline="0" dirty="0" smtClean="0"/>
              <a:t>, </a:t>
            </a:r>
            <a:r>
              <a:rPr lang="en-US" baseline="0" dirty="0" err="1" smtClean="0"/>
              <a:t>ta</a:t>
            </a:r>
            <a:r>
              <a:rPr lang="en-US" baseline="0" dirty="0" smtClean="0"/>
              <a:t> </a:t>
            </a:r>
            <a:r>
              <a:rPr lang="en-US" baseline="0" dirty="0" err="1" smtClean="0"/>
              <a:t>dịch</a:t>
            </a:r>
            <a:r>
              <a:rPr lang="en-US" baseline="0" dirty="0" smtClean="0"/>
              <a:t> </a:t>
            </a:r>
            <a:r>
              <a:rPr lang="en-US" baseline="0" dirty="0" err="1" smtClean="0"/>
              <a:t>chuyển</a:t>
            </a:r>
            <a:r>
              <a:rPr lang="en-US" baseline="0" dirty="0" smtClean="0"/>
              <a:t> node n </a:t>
            </a:r>
            <a:r>
              <a:rPr lang="en-US" baseline="0" dirty="0" err="1" smtClean="0"/>
              <a:t>trỏ</a:t>
            </a:r>
            <a:r>
              <a:rPr lang="en-US" baseline="0" dirty="0" smtClean="0"/>
              <a:t> </a:t>
            </a:r>
            <a:r>
              <a:rPr lang="en-US" baseline="0" dirty="0" err="1" smtClean="0"/>
              <a:t>đến</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kết</a:t>
            </a:r>
            <a:r>
              <a:rPr lang="en-US" baseline="0" dirty="0" smtClean="0"/>
              <a:t> </a:t>
            </a:r>
            <a:r>
              <a:rPr lang="en-US" baseline="0" dirty="0" err="1" smtClean="0"/>
              <a:t>tiếp</a:t>
            </a:r>
            <a:r>
              <a:rPr lang="en-US" baseline="0" dirty="0" smtClean="0"/>
              <a:t>,</a:t>
            </a:r>
          </a:p>
          <a:p>
            <a:r>
              <a:rPr lang="en-US" baseline="0" dirty="0" smtClean="0"/>
              <a:t>Trong </a:t>
            </a:r>
            <a:r>
              <a:rPr lang="en-US" baseline="0" dirty="0" err="1" smtClean="0"/>
              <a:t>vòng</a:t>
            </a:r>
            <a:r>
              <a:rPr lang="en-US" baseline="0" dirty="0" smtClean="0"/>
              <a:t> </a:t>
            </a:r>
            <a:r>
              <a:rPr lang="en-US" baseline="0" dirty="0" err="1" smtClean="0"/>
              <a:t>lặp</a:t>
            </a:r>
            <a:r>
              <a:rPr lang="en-US" baseline="0" dirty="0" smtClean="0"/>
              <a:t>, </a:t>
            </a:r>
            <a:r>
              <a:rPr lang="en-US" baseline="0" dirty="0" err="1" smtClean="0"/>
              <a:t>nếu</a:t>
            </a:r>
            <a:r>
              <a:rPr lang="en-US" baseline="0" dirty="0" smtClean="0"/>
              <a:t> key </a:t>
            </a:r>
            <a:r>
              <a:rPr lang="en-US" baseline="0" dirty="0" err="1" smtClean="0"/>
              <a:t>của</a:t>
            </a:r>
            <a:r>
              <a:rPr lang="en-US" baseline="0" dirty="0" smtClean="0"/>
              <a:t> </a:t>
            </a:r>
            <a:r>
              <a:rPr lang="en-US" baseline="0" dirty="0" err="1" smtClean="0"/>
              <a:t>phần</a:t>
            </a:r>
            <a:r>
              <a:rPr lang="en-US" baseline="0" dirty="0" smtClean="0"/>
              <a:t> </a:t>
            </a:r>
            <a:r>
              <a:rPr lang="en-US" baseline="0" dirty="0" err="1" smtClean="0"/>
              <a:t>từ</a:t>
            </a:r>
            <a:r>
              <a:rPr lang="en-US" baseline="0" dirty="0" smtClean="0"/>
              <a:t> node n </a:t>
            </a:r>
            <a:r>
              <a:rPr lang="en-US" baseline="0" dirty="0" err="1" smtClean="0"/>
              <a:t>không</a:t>
            </a:r>
            <a:r>
              <a:rPr lang="en-US" baseline="0" dirty="0" smtClean="0"/>
              <a:t> </a:t>
            </a:r>
            <a:r>
              <a:rPr lang="en-US" baseline="0" dirty="0" err="1" smtClean="0"/>
              <a:t>bằng</a:t>
            </a:r>
            <a:r>
              <a:rPr lang="en-US" baseline="0" dirty="0" smtClean="0"/>
              <a:t> k </a:t>
            </a:r>
            <a:r>
              <a:rPr lang="en-US" baseline="0" dirty="0" err="1" smtClean="0"/>
              <a:t>thì</a:t>
            </a:r>
            <a:r>
              <a:rPr lang="en-US" baseline="0" dirty="0" smtClean="0"/>
              <a:t> </a:t>
            </a:r>
            <a:r>
              <a:rPr lang="en-US" baseline="0" dirty="0" err="1" smtClean="0"/>
              <a:t>sẽ</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NULL, </a:t>
            </a:r>
            <a:r>
              <a:rPr lang="en-US" baseline="0" dirty="0" err="1" smtClean="0"/>
              <a:t>thoát</a:t>
            </a:r>
            <a:r>
              <a:rPr lang="en-US" baseline="0" dirty="0" smtClean="0"/>
              <a:t> </a:t>
            </a:r>
            <a:r>
              <a:rPr lang="en-US" baseline="0" dirty="0" err="1" smtClean="0"/>
              <a:t>khỏi</a:t>
            </a:r>
            <a:r>
              <a:rPr lang="en-US" baseline="0" dirty="0" smtClean="0"/>
              <a:t> </a:t>
            </a:r>
            <a:r>
              <a:rPr lang="en-US" baseline="0" dirty="0" err="1" smtClean="0"/>
              <a:t>vòng</a:t>
            </a:r>
            <a:r>
              <a:rPr lang="en-US" baseline="0" dirty="0" smtClean="0"/>
              <a:t> </a:t>
            </a:r>
            <a:r>
              <a:rPr lang="en-US" baseline="0" dirty="0" err="1" smtClean="0"/>
              <a:t>lặp</a:t>
            </a:r>
            <a:r>
              <a:rPr lang="en-US" baseline="0" dirty="0" smtClean="0"/>
              <a:t> node n chính </a:t>
            </a:r>
            <a:r>
              <a:rPr lang="en-US" baseline="0" dirty="0" err="1" smtClean="0"/>
              <a:t>là</a:t>
            </a:r>
            <a:r>
              <a:rPr lang="en-US" baseline="0" dirty="0" smtClean="0"/>
              <a:t> node </a:t>
            </a:r>
            <a:r>
              <a:rPr lang="en-US" baseline="0" dirty="0" err="1" smtClean="0"/>
              <a:t>cần</a:t>
            </a:r>
            <a:r>
              <a:rPr lang="en-US" baseline="0" dirty="0" smtClean="0"/>
              <a:t> </a:t>
            </a:r>
            <a:r>
              <a:rPr lang="en-US" baseline="0" dirty="0" err="1" smtClean="0"/>
              <a:t>tìm</a:t>
            </a:r>
            <a:r>
              <a:rPr lang="en-US" baseline="0" dirty="0" smtClean="0"/>
              <a:t> </a:t>
            </a:r>
            <a:r>
              <a:rPr lang="en-US" baseline="0" dirty="0" err="1" smtClean="0"/>
              <a:t>và</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Phân</a:t>
            </a:r>
            <a:r>
              <a:rPr lang="en-US" baseline="0" dirty="0" smtClean="0"/>
              <a:t> </a:t>
            </a:r>
            <a:r>
              <a:rPr lang="en-US" baseline="0" dirty="0" err="1" smtClean="0"/>
              <a:t>tích</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trên</a:t>
            </a:r>
            <a:r>
              <a:rPr lang="en-US" baseline="0" dirty="0" smtClean="0"/>
              <a:t>, </a:t>
            </a:r>
            <a:r>
              <a:rPr lang="en-US" baseline="0" dirty="0" err="1" smtClean="0"/>
              <a:t>ta</a:t>
            </a:r>
            <a:r>
              <a:rPr lang="en-US" baseline="0" dirty="0" smtClean="0"/>
              <a:t> </a:t>
            </a:r>
            <a:r>
              <a:rPr lang="en-US" baseline="0" dirty="0" err="1" smtClean="0"/>
              <a:t>thấy</a:t>
            </a:r>
            <a:r>
              <a:rPr lang="en-US" baseline="0" dirty="0" smtClean="0"/>
              <a:t>, </a:t>
            </a:r>
            <a:r>
              <a:rPr lang="en-US" baseline="0" dirty="0" err="1" smtClean="0"/>
              <a:t>độ</a:t>
            </a:r>
            <a:r>
              <a:rPr lang="en-US" baseline="0" dirty="0" smtClean="0"/>
              <a:t> </a:t>
            </a:r>
            <a:r>
              <a:rPr lang="en-US" baseline="0" dirty="0" err="1" smtClean="0"/>
              <a:t>phức</a:t>
            </a:r>
            <a:r>
              <a:rPr lang="en-US" baseline="0" dirty="0" smtClean="0"/>
              <a:t> </a:t>
            </a:r>
            <a:r>
              <a:rPr lang="en-US" baseline="0" dirty="0" err="1" smtClean="0"/>
              <a:t>tạp</a:t>
            </a:r>
            <a:r>
              <a:rPr lang="en-US" baseline="0" dirty="0" smtClean="0"/>
              <a:t> </a:t>
            </a:r>
            <a:r>
              <a:rPr lang="en-US" baseline="0" dirty="0" err="1" smtClean="0"/>
              <a:t>của</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là</a:t>
            </a:r>
            <a:r>
              <a:rPr lang="en-US" baseline="0" dirty="0" smtClean="0"/>
              <a:t> </a:t>
            </a:r>
            <a:r>
              <a:rPr lang="en-US" baseline="0" dirty="0" err="1" smtClean="0"/>
              <a:t>độ</a:t>
            </a:r>
            <a:r>
              <a:rPr lang="en-US" baseline="0" dirty="0" smtClean="0"/>
              <a:t> </a:t>
            </a:r>
            <a:r>
              <a:rPr lang="en-US" baseline="0" dirty="0" err="1" smtClean="0"/>
              <a:t>phức</a:t>
            </a:r>
            <a:r>
              <a:rPr lang="en-US" baseline="0" dirty="0" smtClean="0"/>
              <a:t> </a:t>
            </a:r>
            <a:r>
              <a:rPr lang="en-US" baseline="0" dirty="0" err="1" smtClean="0"/>
              <a:t>tạp</a:t>
            </a:r>
            <a:r>
              <a:rPr lang="en-US" baseline="0" dirty="0" smtClean="0"/>
              <a:t> </a:t>
            </a:r>
            <a:r>
              <a:rPr lang="en-US" baseline="0" dirty="0" err="1" smtClean="0"/>
              <a:t>hằng</a:t>
            </a:r>
            <a:r>
              <a:rPr lang="en-US" baseline="0" dirty="0" smtClean="0"/>
              <a:t> </a:t>
            </a:r>
            <a:r>
              <a:rPr lang="en-US" baseline="0" dirty="0" err="1" smtClean="0"/>
              <a:t>sô</a:t>
            </a:r>
            <a:r>
              <a:rPr lang="en-US" baseline="0" dirty="0" smtClean="0"/>
              <a:t> O 1,</a:t>
            </a:r>
          </a:p>
          <a:p>
            <a:r>
              <a:rPr lang="en-US" baseline="0" dirty="0" err="1" smtClean="0"/>
              <a:t>Về</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lý</a:t>
            </a:r>
            <a:r>
              <a:rPr lang="en-US" baseline="0" dirty="0" smtClean="0"/>
              <a:t> </a:t>
            </a:r>
            <a:r>
              <a:rPr lang="en-US" baseline="0" dirty="0" err="1" smtClean="0"/>
              <a:t>tưởng</a:t>
            </a:r>
            <a:r>
              <a:rPr lang="en-US" baseline="0" dirty="0" smtClean="0"/>
              <a:t>, </a:t>
            </a:r>
            <a:r>
              <a:rPr lang="en-US" baseline="0" dirty="0" err="1" smtClean="0"/>
              <a:t>chỉ</a:t>
            </a:r>
            <a:r>
              <a:rPr lang="en-US" baseline="0" dirty="0" smtClean="0"/>
              <a:t> </a:t>
            </a:r>
            <a:r>
              <a:rPr lang="en-US" baseline="0" dirty="0" err="1" smtClean="0"/>
              <a:t>cần</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1 </a:t>
            </a:r>
            <a:r>
              <a:rPr lang="en-US" baseline="0" dirty="0" err="1" smtClean="0"/>
              <a:t>phép</a:t>
            </a:r>
            <a:r>
              <a:rPr lang="en-US" baseline="0" dirty="0" smtClean="0"/>
              <a:t> so </a:t>
            </a:r>
            <a:r>
              <a:rPr lang="en-US" baseline="0" dirty="0" err="1" smtClean="0"/>
              <a:t>sánh</a:t>
            </a:r>
            <a:r>
              <a:rPr lang="en-US" baseline="0" dirty="0" smtClean="0"/>
              <a:t> </a:t>
            </a:r>
            <a:r>
              <a:rPr lang="en-US" baseline="0" dirty="0" err="1" smtClean="0"/>
              <a:t>thì</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kết</a:t>
            </a:r>
            <a:r>
              <a:rPr lang="en-US" baseline="0" dirty="0" smtClean="0"/>
              <a:t> </a:t>
            </a:r>
            <a:r>
              <a:rPr lang="en-US" baseline="0" dirty="0" err="1" smtClean="0"/>
              <a:t>thúc</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tìm</a:t>
            </a:r>
            <a:r>
              <a:rPr lang="en-US" baseline="0" dirty="0" smtClean="0"/>
              <a:t> </a:t>
            </a:r>
            <a:r>
              <a:rPr lang="en-US" baseline="0" dirty="0" err="1" smtClean="0"/>
              <a:t>kiếm</a:t>
            </a:r>
            <a:endParaRPr lang="en-US" baseline="0" dirty="0" smtClean="0"/>
          </a:p>
          <a:p>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thông</a:t>
            </a:r>
            <a:r>
              <a:rPr lang="en-US" baseline="0" dirty="0" smtClean="0"/>
              <a:t> </a:t>
            </a:r>
            <a:r>
              <a:rPr lang="en-US" baseline="0" dirty="0" err="1" smtClean="0"/>
              <a:t>thường</a:t>
            </a:r>
            <a:r>
              <a:rPr lang="en-US" baseline="0" dirty="0" smtClean="0"/>
              <a:t>, </a:t>
            </a:r>
            <a:r>
              <a:rPr lang="en-US" baseline="0" dirty="0" err="1" smtClean="0"/>
              <a:t>giống</a:t>
            </a:r>
            <a:r>
              <a:rPr lang="en-US" baseline="0" dirty="0" smtClean="0"/>
              <a:t> </a:t>
            </a:r>
            <a:r>
              <a:rPr lang="en-US" baseline="0" dirty="0" err="1" smtClean="0"/>
              <a:t>như</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tuần</a:t>
            </a:r>
            <a:r>
              <a:rPr lang="en-US" baseline="0" dirty="0" smtClean="0"/>
              <a:t> </a:t>
            </a:r>
            <a:r>
              <a:rPr lang="en-US" baseline="0" dirty="0" err="1" smtClean="0"/>
              <a:t>tự</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cũng</a:t>
            </a:r>
            <a:r>
              <a:rPr lang="en-US" baseline="0" dirty="0" smtClean="0"/>
              <a:t> </a:t>
            </a:r>
            <a:r>
              <a:rPr lang="en-US" baseline="0" dirty="0" err="1" smtClean="0"/>
              <a:t>phải</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N </a:t>
            </a:r>
            <a:r>
              <a:rPr lang="en-US" baseline="0" dirty="0" err="1" smtClean="0"/>
              <a:t>cộng</a:t>
            </a:r>
            <a:r>
              <a:rPr lang="en-US" baseline="0" dirty="0" smtClean="0"/>
              <a:t> 1 , </a:t>
            </a:r>
            <a:r>
              <a:rPr lang="en-US" baseline="0" dirty="0" err="1" smtClean="0"/>
              <a:t>trên</a:t>
            </a:r>
            <a:r>
              <a:rPr lang="en-US" baseline="0" dirty="0" smtClean="0"/>
              <a:t> 2 </a:t>
            </a:r>
            <a:r>
              <a:rPr lang="en-US" baseline="0" dirty="0" err="1" smtClean="0"/>
              <a:t>phép</a:t>
            </a:r>
            <a:r>
              <a:rPr lang="en-US" baseline="0" dirty="0" smtClean="0"/>
              <a:t> so </a:t>
            </a:r>
            <a:r>
              <a:rPr lang="en-US" baseline="0" dirty="0" err="1" smtClean="0"/>
              <a:t>sánh</a:t>
            </a:r>
            <a:r>
              <a:rPr lang="en-US" baseline="0" dirty="0" smtClean="0"/>
              <a:t> </a:t>
            </a:r>
            <a:r>
              <a:rPr lang="en-US" baseline="0" dirty="0" err="1" smtClean="0"/>
              <a:t>thì</a:t>
            </a:r>
            <a:r>
              <a:rPr lang="en-US" baseline="0" dirty="0" smtClean="0"/>
              <a:t> </a:t>
            </a:r>
            <a:r>
              <a:rPr lang="en-US" baseline="0" dirty="0" err="1" smtClean="0"/>
              <a:t>mới</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tìm</a:t>
            </a:r>
            <a:r>
              <a:rPr lang="en-US" baseline="0" dirty="0" smtClean="0"/>
              <a:t> </a:t>
            </a:r>
            <a:r>
              <a:rPr lang="en-US" baseline="0" dirty="0" err="1" smtClean="0"/>
              <a:t>thấy</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cần</a:t>
            </a:r>
            <a:r>
              <a:rPr lang="en-US" baseline="0" dirty="0" smtClean="0"/>
              <a:t> </a:t>
            </a:r>
            <a:r>
              <a:rPr lang="en-US" baseline="0" dirty="0" err="1" smtClean="0"/>
              <a:t>tìm</a:t>
            </a:r>
            <a:r>
              <a:rPr lang="en-US" baseline="0" dirty="0" smtClean="0"/>
              <a:t>.</a:t>
            </a:r>
          </a:p>
        </p:txBody>
      </p:sp>
      <p:sp>
        <p:nvSpPr>
          <p:cNvPr id="4" name="Slide Number Placeholder 3"/>
          <p:cNvSpPr>
            <a:spLocks noGrp="1"/>
          </p:cNvSpPr>
          <p:nvPr>
            <p:ph type="sldNum" sz="quarter" idx="10"/>
          </p:nvPr>
        </p:nvSpPr>
        <p:spPr/>
        <p:txBody>
          <a:bodyPr/>
          <a:lstStyle/>
          <a:p>
            <a:fld id="{CED1E6E6-0329-4BFB-B25B-783EED0FAEC6}"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Để</a:t>
            </a:r>
            <a:r>
              <a:rPr lang="en-US" dirty="0" smtClean="0"/>
              <a:t> </a:t>
            </a:r>
            <a:r>
              <a:rPr lang="en-US" dirty="0" err="1" smtClean="0"/>
              <a:t>tăng</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tuần</a:t>
            </a:r>
            <a:r>
              <a:rPr lang="en-US" baseline="0" dirty="0" smtClean="0"/>
              <a:t> </a:t>
            </a:r>
            <a:r>
              <a:rPr lang="en-US" baseline="0" dirty="0" err="1" smtClean="0"/>
              <a:t>tự</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nên</a:t>
            </a:r>
            <a:r>
              <a:rPr lang="en-US" baseline="0" dirty="0" smtClean="0"/>
              <a:t> </a:t>
            </a:r>
            <a:r>
              <a:rPr lang="en-US" baseline="0" dirty="0" err="1" smtClean="0"/>
              <a:t>áp</a:t>
            </a:r>
            <a:r>
              <a:rPr lang="en-US" baseline="0" dirty="0" smtClean="0"/>
              <a:t> </a:t>
            </a:r>
            <a:r>
              <a:rPr lang="en-US" baseline="0" dirty="0" err="1" smtClean="0"/>
              <a:t>dụng</a:t>
            </a:r>
            <a:r>
              <a:rPr lang="en-US" baseline="0" dirty="0" smtClean="0"/>
              <a:t> </a:t>
            </a:r>
            <a:r>
              <a:rPr lang="en-US" baseline="0" dirty="0" err="1" smtClean="0"/>
              <a:t>các</a:t>
            </a:r>
            <a:r>
              <a:rPr lang="en-US" baseline="0" dirty="0" smtClean="0"/>
              <a:t> </a:t>
            </a:r>
            <a:r>
              <a:rPr lang="en-US" baseline="0" dirty="0" err="1" smtClean="0"/>
              <a:t>phương</a:t>
            </a:r>
            <a:r>
              <a:rPr lang="en-US" baseline="0" dirty="0" smtClean="0"/>
              <a:t> </a:t>
            </a:r>
            <a:r>
              <a:rPr lang="en-US" baseline="0" dirty="0" err="1" smtClean="0"/>
              <a:t>pháp</a:t>
            </a:r>
            <a:r>
              <a:rPr lang="en-US" baseline="0" dirty="0" smtClean="0"/>
              <a:t> </a:t>
            </a:r>
            <a:r>
              <a:rPr lang="en-US" baseline="0" dirty="0" err="1" smtClean="0"/>
              <a:t>sau</a:t>
            </a:r>
            <a:r>
              <a:rPr lang="en-US" baseline="0" dirty="0" smtClean="0"/>
              <a:t> </a:t>
            </a:r>
            <a:r>
              <a:rPr lang="en-US" baseline="0" dirty="0" err="1" smtClean="0"/>
              <a:t>đây</a:t>
            </a:r>
            <a:r>
              <a:rPr lang="en-US" baseline="0" dirty="0" smtClean="0"/>
              <a:t>:</a:t>
            </a:r>
          </a:p>
          <a:p>
            <a:r>
              <a:rPr lang="en-US" baseline="0" dirty="0" smtClean="0"/>
              <a:t>Static caching: </a:t>
            </a:r>
            <a:r>
              <a:rPr lang="en-US" baseline="0" dirty="0" err="1" smtClean="0"/>
              <a:t>trong</a:t>
            </a:r>
            <a:r>
              <a:rPr lang="en-US" baseline="0" dirty="0" smtClean="0"/>
              <a:t> </a:t>
            </a:r>
            <a:r>
              <a:rPr lang="en-US" baseline="0" dirty="0" err="1" smtClean="0"/>
              <a:t>phương</a:t>
            </a:r>
            <a:r>
              <a:rPr lang="en-US" baseline="0" dirty="0" smtClean="0"/>
              <a:t> </a:t>
            </a:r>
            <a:r>
              <a:rPr lang="en-US" baseline="0" dirty="0" err="1" smtClean="0"/>
              <a:t>pháp</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tĩnh</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nên</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những</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thường</a:t>
            </a:r>
            <a:r>
              <a:rPr lang="en-US" baseline="0" dirty="0" smtClean="0"/>
              <a:t> </a:t>
            </a:r>
            <a:r>
              <a:rPr lang="en-US" baseline="0" dirty="0" err="1" smtClean="0"/>
              <a:t>được</a:t>
            </a:r>
            <a:r>
              <a:rPr lang="en-US" baseline="0" dirty="0" smtClean="0"/>
              <a:t> </a:t>
            </a:r>
            <a:r>
              <a:rPr lang="en-US" baseline="0" dirty="0" err="1" smtClean="0"/>
              <a:t>truy</a:t>
            </a:r>
            <a:r>
              <a:rPr lang="en-US" baseline="0" dirty="0" smtClean="0"/>
              <a:t> </a:t>
            </a:r>
            <a:r>
              <a:rPr lang="en-US" baseline="0" dirty="0" err="1" smtClean="0"/>
              <a:t>xuất</a:t>
            </a:r>
            <a:r>
              <a:rPr lang="en-US" baseline="0" dirty="0" smtClean="0"/>
              <a:t> </a:t>
            </a:r>
            <a:r>
              <a:rPr lang="en-US" baseline="0" dirty="0" err="1" smtClean="0"/>
              <a:t>nhiều</a:t>
            </a:r>
            <a:r>
              <a:rPr lang="en-US" baseline="0" dirty="0" smtClean="0"/>
              <a:t> </a:t>
            </a:r>
            <a:r>
              <a:rPr lang="en-US" baseline="0" dirty="0" err="1" smtClean="0"/>
              <a:t>hơn</a:t>
            </a:r>
            <a:r>
              <a:rPr lang="en-US" baseline="0" dirty="0" smtClean="0"/>
              <a:t> </a:t>
            </a:r>
            <a:r>
              <a:rPr lang="en-US" baseline="0" dirty="0" err="1" smtClean="0"/>
              <a:t>tại</a:t>
            </a:r>
            <a:r>
              <a:rPr lang="en-US" baseline="0" dirty="0" smtClean="0"/>
              <a:t> </a:t>
            </a:r>
            <a:r>
              <a:rPr lang="en-US" baseline="0" dirty="0" err="1" smtClean="0"/>
              <a:t>phần</a:t>
            </a:r>
            <a:r>
              <a:rPr lang="en-US" baseline="0" dirty="0" smtClean="0"/>
              <a:t> </a:t>
            </a:r>
            <a:r>
              <a:rPr lang="en-US" baseline="0" dirty="0" err="1" smtClean="0"/>
              <a:t>đầu</a:t>
            </a:r>
            <a:r>
              <a:rPr lang="en-US" baseline="0" dirty="0" smtClean="0"/>
              <a:t> </a:t>
            </a:r>
            <a:r>
              <a:rPr lang="en-US" baseline="0" dirty="0" err="1" smtClean="0"/>
              <a:t>của</a:t>
            </a:r>
            <a:r>
              <a:rPr lang="en-US" baseline="0" dirty="0" smtClean="0"/>
              <a:t> </a:t>
            </a:r>
            <a:r>
              <a:rPr lang="en-US" baseline="0" dirty="0" err="1" smtClean="0"/>
              <a:t>tập</a:t>
            </a:r>
            <a:r>
              <a:rPr lang="en-US" baseline="0" dirty="0" smtClean="0"/>
              <a:t> </a:t>
            </a:r>
            <a:r>
              <a:rPr lang="en-US" baseline="0" dirty="0" err="1" smtClean="0"/>
              <a:t>hợp</a:t>
            </a:r>
            <a:r>
              <a:rPr lang="en-US" baseline="0" dirty="0" smtClean="0"/>
              <a:t> </a:t>
            </a:r>
            <a:r>
              <a:rPr lang="en-US" baseline="0" dirty="0" err="1" smtClean="0"/>
              <a:t>hoặc</a:t>
            </a:r>
            <a:r>
              <a:rPr lang="en-US" baseline="0" dirty="0" smtClean="0"/>
              <a:t> </a:t>
            </a:r>
            <a:r>
              <a:rPr lang="en-US" baseline="0" dirty="0" err="1" smtClean="0"/>
              <a:t>phần</a:t>
            </a:r>
            <a:r>
              <a:rPr lang="en-US" baseline="0" dirty="0" smtClean="0"/>
              <a:t> </a:t>
            </a:r>
            <a:r>
              <a:rPr lang="en-US" baseline="0" dirty="0" err="1" smtClean="0"/>
              <a:t>đầu</a:t>
            </a:r>
            <a:r>
              <a:rPr lang="en-US" baseline="0" dirty="0" smtClean="0"/>
              <a:t> </a:t>
            </a:r>
            <a:r>
              <a:rPr lang="en-US" baseline="0" dirty="0" err="1" smtClean="0"/>
              <a:t>của</a:t>
            </a:r>
            <a:r>
              <a:rPr lang="en-US" baseline="0" dirty="0" smtClean="0"/>
              <a:t> </a:t>
            </a:r>
            <a:r>
              <a:rPr lang="en-US" baseline="0" dirty="0" err="1" smtClean="0"/>
              <a:t>mảng</a:t>
            </a:r>
            <a:r>
              <a:rPr lang="en-US" baseline="0" dirty="0" smtClean="0"/>
              <a:t>.</a:t>
            </a:r>
          </a:p>
          <a:p>
            <a:r>
              <a:rPr lang="en-US" baseline="0" dirty="0" smtClean="0"/>
              <a:t>Dynamic caching: </a:t>
            </a:r>
            <a:r>
              <a:rPr lang="en-US" baseline="0" dirty="0" err="1" smtClean="0"/>
              <a:t>trong</a:t>
            </a:r>
            <a:r>
              <a:rPr lang="en-US" baseline="0" dirty="0" smtClean="0"/>
              <a:t> </a:t>
            </a:r>
            <a:r>
              <a:rPr lang="en-US" baseline="0" dirty="0" err="1" smtClean="0"/>
              <a:t>phương</a:t>
            </a:r>
            <a:r>
              <a:rPr lang="en-US" baseline="0" dirty="0" smtClean="0"/>
              <a:t> </a:t>
            </a:r>
            <a:r>
              <a:rPr lang="en-US" baseline="0" dirty="0" err="1" smtClean="0"/>
              <a:t>pháp</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động</a:t>
            </a:r>
            <a:r>
              <a:rPr lang="en-US" baseline="0" dirty="0" smtClean="0"/>
              <a:t>, </a:t>
            </a:r>
            <a:r>
              <a:rPr lang="en-US" baseline="0" dirty="0" err="1" smtClean="0"/>
              <a:t>mỗi</a:t>
            </a:r>
            <a:r>
              <a:rPr lang="en-US" baseline="0" dirty="0" smtClean="0"/>
              <a:t> </a:t>
            </a:r>
            <a:r>
              <a:rPr lang="en-US" baseline="0" dirty="0" err="1" smtClean="0"/>
              <a:t>khi</a:t>
            </a:r>
            <a:r>
              <a:rPr lang="en-US" baseline="0" dirty="0" smtClean="0"/>
              <a:t> </a:t>
            </a:r>
            <a:r>
              <a:rPr lang="en-US" baseline="0" dirty="0" err="1" smtClean="0"/>
              <a:t>truy</a:t>
            </a:r>
            <a:r>
              <a:rPr lang="en-US" baseline="0" dirty="0" smtClean="0"/>
              <a:t> </a:t>
            </a:r>
            <a:r>
              <a:rPr lang="en-US" baseline="0" dirty="0" err="1" smtClean="0"/>
              <a:t>xuất</a:t>
            </a:r>
            <a:r>
              <a:rPr lang="en-US" baseline="0" dirty="0" smtClean="0"/>
              <a:t> </a:t>
            </a:r>
            <a:r>
              <a:rPr lang="en-US" baseline="0" dirty="0" err="1" smtClean="0"/>
              <a:t>đến</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trong</a:t>
            </a:r>
            <a:r>
              <a:rPr lang="en-US" baseline="0" dirty="0" smtClean="0"/>
              <a:t> </a:t>
            </a:r>
            <a:r>
              <a:rPr lang="en-US" baseline="0" dirty="0" err="1" smtClean="0"/>
              <a:t>tập</a:t>
            </a:r>
            <a:r>
              <a:rPr lang="en-US" baseline="0" dirty="0" smtClean="0"/>
              <a:t> </a:t>
            </a:r>
            <a:r>
              <a:rPr lang="en-US" baseline="0" dirty="0" err="1" smtClean="0"/>
              <a:t>hợp</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di</a:t>
            </a:r>
            <a:r>
              <a:rPr lang="en-US" baseline="0" dirty="0" smtClean="0"/>
              <a:t> </a:t>
            </a:r>
            <a:r>
              <a:rPr lang="en-US" baseline="0" dirty="0" err="1" smtClean="0"/>
              <a:t>chuyển</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từ</a:t>
            </a:r>
            <a:r>
              <a:rPr lang="en-US" baseline="0" dirty="0" smtClean="0"/>
              <a:t> </a:t>
            </a:r>
            <a:r>
              <a:rPr lang="en-US" baseline="0" dirty="0" err="1" smtClean="0"/>
              <a:t>được</a:t>
            </a:r>
            <a:r>
              <a:rPr lang="en-US" baseline="0" dirty="0" smtClean="0"/>
              <a:t> </a:t>
            </a:r>
            <a:r>
              <a:rPr lang="en-US" baseline="0" dirty="0" err="1" smtClean="0"/>
              <a:t>truy</a:t>
            </a:r>
            <a:r>
              <a:rPr lang="en-US" baseline="0" dirty="0" smtClean="0"/>
              <a:t> </a:t>
            </a:r>
            <a:r>
              <a:rPr lang="en-US" baseline="0" dirty="0" err="1" smtClean="0"/>
              <a:t>xuất</a:t>
            </a:r>
            <a:r>
              <a:rPr lang="en-US" baseline="0" dirty="0" smtClean="0"/>
              <a:t> </a:t>
            </a:r>
            <a:r>
              <a:rPr lang="en-US" baseline="0" dirty="0" err="1" smtClean="0"/>
              <a:t>tới</a:t>
            </a:r>
            <a:r>
              <a:rPr lang="en-US" baseline="0" dirty="0" smtClean="0"/>
              <a:t> </a:t>
            </a:r>
            <a:r>
              <a:rPr lang="en-US" baseline="0" dirty="0" err="1" smtClean="0"/>
              <a:t>phần</a:t>
            </a:r>
            <a:r>
              <a:rPr lang="en-US" baseline="0" dirty="0" smtClean="0"/>
              <a:t> </a:t>
            </a:r>
            <a:r>
              <a:rPr lang="en-US" baseline="0" dirty="0" err="1" smtClean="0"/>
              <a:t>đầu</a:t>
            </a:r>
            <a:r>
              <a:rPr lang="en-US" baseline="0" dirty="0" smtClean="0"/>
              <a:t> </a:t>
            </a:r>
            <a:r>
              <a:rPr lang="en-US" baseline="0" dirty="0" err="1" smtClean="0"/>
              <a:t>của</a:t>
            </a:r>
            <a:r>
              <a:rPr lang="en-US" baseline="0" dirty="0" smtClean="0"/>
              <a:t> </a:t>
            </a:r>
            <a:r>
              <a:rPr lang="en-US" baseline="0" dirty="0" err="1" smtClean="0"/>
              <a:t>mảng</a:t>
            </a:r>
            <a:r>
              <a:rPr lang="en-US" baseline="0" dirty="0" smtClean="0"/>
              <a:t> </a:t>
            </a:r>
            <a:r>
              <a:rPr lang="en-US" baseline="0" dirty="0" err="1" smtClean="0"/>
              <a:t>hoặc</a:t>
            </a:r>
            <a:r>
              <a:rPr lang="en-US" baseline="0" dirty="0" smtClean="0"/>
              <a:t> </a:t>
            </a:r>
            <a:r>
              <a:rPr lang="en-US" baseline="0" dirty="0" err="1" smtClean="0"/>
              <a:t>của</a:t>
            </a:r>
            <a:r>
              <a:rPr lang="en-US" baseline="0" dirty="0" smtClean="0"/>
              <a:t> </a:t>
            </a:r>
            <a:r>
              <a:rPr lang="en-US" baseline="0" dirty="0" err="1" smtClean="0"/>
              <a:t>tập</a:t>
            </a:r>
            <a:r>
              <a:rPr lang="en-US" baseline="0" dirty="0" smtClean="0"/>
              <a:t> </a:t>
            </a:r>
            <a:r>
              <a:rPr lang="en-US" baseline="0" dirty="0" err="1" smtClean="0"/>
              <a:t>hợp</a:t>
            </a:r>
            <a:r>
              <a:rPr lang="en-US" baseline="0" dirty="0" smtClean="0"/>
              <a:t>, </a:t>
            </a:r>
            <a:r>
              <a:rPr lang="en-US" baseline="0" dirty="0" err="1" smtClean="0"/>
              <a:t>phương</a:t>
            </a:r>
            <a:r>
              <a:rPr lang="en-US" baseline="0" dirty="0" smtClean="0"/>
              <a:t> </a:t>
            </a:r>
            <a:r>
              <a:rPr lang="en-US" baseline="0" dirty="0" err="1" smtClean="0"/>
              <a:t>pháp</a:t>
            </a:r>
            <a:r>
              <a:rPr lang="en-US" baseline="0" dirty="0" smtClean="0"/>
              <a:t> </a:t>
            </a:r>
            <a:r>
              <a:rPr lang="en-US" baseline="0" dirty="0" err="1" smtClean="0"/>
              <a:t>này</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 </a:t>
            </a:r>
            <a:r>
              <a:rPr lang="en-US" baseline="0" dirty="0" err="1" smtClean="0"/>
              <a:t>đối</a:t>
            </a:r>
            <a:r>
              <a:rPr lang="en-US" baseline="0" dirty="0" smtClean="0"/>
              <a:t> </a:t>
            </a:r>
            <a:r>
              <a:rPr lang="en-US" baseline="0" dirty="0" err="1" smtClean="0"/>
              <a:t>với</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linked list.</a:t>
            </a:r>
          </a:p>
          <a:p>
            <a:r>
              <a:rPr lang="en-US" dirty="0" err="1" smtClean="0"/>
              <a:t>Tuy</a:t>
            </a:r>
            <a:r>
              <a:rPr lang="en-US" baseline="0" dirty="0" smtClean="0"/>
              <a:t> </a:t>
            </a:r>
            <a:r>
              <a:rPr lang="en-US" baseline="0" dirty="0" err="1" smtClean="0"/>
              <a:t>có</a:t>
            </a:r>
            <a:r>
              <a:rPr lang="en-US" baseline="0" dirty="0" smtClean="0"/>
              <a:t> </a:t>
            </a:r>
            <a:r>
              <a:rPr lang="en-US" baseline="0" dirty="0" err="1" smtClean="0"/>
              <a:t>nhiều</a:t>
            </a:r>
            <a:r>
              <a:rPr lang="en-US" baseline="0" dirty="0" smtClean="0"/>
              <a:t> </a:t>
            </a:r>
            <a:r>
              <a:rPr lang="en-US" baseline="0" dirty="0" err="1" smtClean="0"/>
              <a:t>phương</a:t>
            </a:r>
            <a:r>
              <a:rPr lang="en-US" baseline="0" dirty="0" smtClean="0"/>
              <a:t> </a:t>
            </a:r>
            <a:r>
              <a:rPr lang="en-US" baseline="0" dirty="0" err="1" smtClean="0"/>
              <a:t>pháp</a:t>
            </a:r>
            <a:r>
              <a:rPr lang="en-US" baseline="0" dirty="0" smtClean="0"/>
              <a:t> </a:t>
            </a:r>
            <a:r>
              <a:rPr lang="en-US" baseline="0" dirty="0" err="1" smtClean="0"/>
              <a:t>làm</a:t>
            </a:r>
            <a:r>
              <a:rPr lang="en-US" baseline="0" dirty="0" smtClean="0"/>
              <a:t> </a:t>
            </a:r>
            <a:r>
              <a:rPr lang="en-US" baseline="0" dirty="0" err="1" smtClean="0"/>
              <a:t>tăng</a:t>
            </a:r>
            <a:r>
              <a:rPr lang="en-US" baseline="0" dirty="0" smtClean="0"/>
              <a:t> </a:t>
            </a:r>
            <a:r>
              <a:rPr lang="en-US" baseline="0" dirty="0" err="1" smtClean="0"/>
              <a:t>hiệu</a:t>
            </a:r>
            <a:r>
              <a:rPr lang="en-US" baseline="0" dirty="0" smtClean="0"/>
              <a:t> </a:t>
            </a:r>
            <a:r>
              <a:rPr lang="en-US" baseline="0" dirty="0" err="1" smtClean="0"/>
              <a:t>quả</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nhưng</a:t>
            </a:r>
            <a:r>
              <a:rPr lang="en-US" baseline="0" dirty="0" smtClean="0"/>
              <a:t> </a:t>
            </a:r>
            <a:r>
              <a:rPr lang="en-US" baseline="0" dirty="0" err="1" smtClean="0"/>
              <a:t>rất</a:t>
            </a:r>
            <a:r>
              <a:rPr lang="en-US" baseline="0" dirty="0" smtClean="0"/>
              <a:t> </a:t>
            </a:r>
            <a:r>
              <a:rPr lang="en-US" baseline="0" dirty="0" err="1" smtClean="0"/>
              <a:t>khó</a:t>
            </a:r>
            <a:r>
              <a:rPr lang="en-US" baseline="0" dirty="0" smtClean="0"/>
              <a:t> </a:t>
            </a:r>
            <a:r>
              <a:rPr lang="en-US" baseline="0" dirty="0" err="1" smtClean="0"/>
              <a:t>phân</a:t>
            </a:r>
            <a:r>
              <a:rPr lang="en-US" baseline="0" dirty="0" smtClean="0"/>
              <a:t> </a:t>
            </a:r>
            <a:r>
              <a:rPr lang="en-US" baseline="0" dirty="0" err="1" smtClean="0"/>
              <a:t>tích</a:t>
            </a:r>
            <a:r>
              <a:rPr lang="en-US" baseline="0" dirty="0" smtClean="0"/>
              <a:t> </a:t>
            </a:r>
            <a:r>
              <a:rPr lang="en-US" baseline="0" dirty="0" err="1" smtClean="0"/>
              <a:t>sự</a:t>
            </a:r>
            <a:r>
              <a:rPr lang="en-US" baseline="0" dirty="0" smtClean="0"/>
              <a:t> </a:t>
            </a:r>
            <a:r>
              <a:rPr lang="en-US" baseline="0" dirty="0" err="1" smtClean="0"/>
              <a:t>phức</a:t>
            </a:r>
            <a:r>
              <a:rPr lang="en-US" baseline="0" dirty="0" smtClean="0"/>
              <a:t> </a:t>
            </a:r>
            <a:r>
              <a:rPr lang="en-US" baseline="0" dirty="0" err="1" smtClean="0"/>
              <a:t>tạp</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trên</a:t>
            </a:r>
            <a:r>
              <a:rPr lang="en-US" baseline="0" dirty="0" smtClean="0"/>
              <a:t> </a:t>
            </a:r>
            <a:r>
              <a:rPr lang="en-US" baseline="0" dirty="0" err="1" smtClean="0"/>
              <a:t>lý</a:t>
            </a:r>
            <a:r>
              <a:rPr lang="en-US" baseline="0" dirty="0" smtClean="0"/>
              <a:t> </a:t>
            </a:r>
            <a:r>
              <a:rPr lang="en-US" baseline="0" dirty="0" err="1" smtClean="0"/>
              <a:t>thuyết</a:t>
            </a:r>
            <a:r>
              <a:rPr lang="en-US" baseline="0" dirty="0" smtClean="0"/>
              <a:t>, </a:t>
            </a:r>
            <a:r>
              <a:rPr lang="en-US" baseline="0" dirty="0" err="1" smtClean="0"/>
              <a:t>vì</a:t>
            </a:r>
            <a:r>
              <a:rPr lang="en-US" baseline="0" dirty="0" smtClean="0"/>
              <a:t> </a:t>
            </a:r>
            <a:r>
              <a:rPr lang="en-US" baseline="0" dirty="0" err="1" smtClean="0"/>
              <a:t>khi</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chạy</a:t>
            </a:r>
            <a:r>
              <a:rPr lang="en-US" baseline="0" dirty="0" smtClean="0"/>
              <a:t>, </a:t>
            </a:r>
            <a:r>
              <a:rPr lang="en-US" baseline="0" dirty="0" err="1" smtClean="0"/>
              <a:t>sự</a:t>
            </a:r>
            <a:r>
              <a:rPr lang="en-US" baseline="0" dirty="0" smtClean="0"/>
              <a:t> </a:t>
            </a:r>
            <a:r>
              <a:rPr lang="en-US" baseline="0" dirty="0" err="1" smtClean="0"/>
              <a:t>nhanh</a:t>
            </a:r>
            <a:r>
              <a:rPr lang="en-US" baseline="0" dirty="0" smtClean="0"/>
              <a:t> </a:t>
            </a:r>
            <a:r>
              <a:rPr lang="en-US" baseline="0" dirty="0" err="1" smtClean="0"/>
              <a:t>chậm</a:t>
            </a:r>
            <a:r>
              <a:rPr lang="en-US" baseline="0" dirty="0" smtClean="0"/>
              <a:t> </a:t>
            </a:r>
            <a:r>
              <a:rPr lang="en-US" baseline="0" dirty="0" err="1" smtClean="0"/>
              <a:t>của</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còn</a:t>
            </a:r>
            <a:r>
              <a:rPr lang="en-US" baseline="0" dirty="0" smtClean="0"/>
              <a:t> </a:t>
            </a:r>
            <a:r>
              <a:rPr lang="en-US" baseline="0" dirty="0" err="1" smtClean="0"/>
              <a:t>phụ</a:t>
            </a:r>
            <a:r>
              <a:rPr lang="en-US" baseline="0" dirty="0" smtClean="0"/>
              <a:t> </a:t>
            </a:r>
            <a:r>
              <a:rPr lang="en-US" baseline="0" dirty="0" err="1" smtClean="0"/>
              <a:t>thuộc</a:t>
            </a:r>
            <a:r>
              <a:rPr lang="en-US" baseline="0" dirty="0" smtClean="0"/>
              <a:t> </a:t>
            </a:r>
            <a:r>
              <a:rPr lang="en-US" baseline="0" dirty="0" err="1" smtClean="0"/>
              <a:t>vào</a:t>
            </a:r>
            <a:r>
              <a:rPr lang="en-US" baseline="0" dirty="0" smtClean="0"/>
              <a:t> </a:t>
            </a:r>
            <a:r>
              <a:rPr lang="en-US" baseline="0" dirty="0" err="1" smtClean="0"/>
              <a:t>nhiều</a:t>
            </a:r>
            <a:r>
              <a:rPr lang="en-US" baseline="0" dirty="0" smtClean="0"/>
              <a:t> </a:t>
            </a:r>
            <a:r>
              <a:rPr lang="en-US" baseline="0" dirty="0" err="1" smtClean="0"/>
              <a:t>yếu</a:t>
            </a:r>
            <a:r>
              <a:rPr lang="en-US" baseline="0" dirty="0" smtClean="0"/>
              <a:t> </a:t>
            </a:r>
            <a:r>
              <a:rPr lang="en-US" baseline="0" dirty="0" err="1" smtClean="0"/>
              <a:t>tố</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Phương</a:t>
            </a:r>
            <a:r>
              <a:rPr lang="en-US" baseline="0" dirty="0" smtClean="0"/>
              <a:t> </a:t>
            </a:r>
            <a:r>
              <a:rPr lang="en-US" baseline="0" dirty="0" err="1" smtClean="0"/>
              <a:t>pháp</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trong</a:t>
            </a:r>
            <a:r>
              <a:rPr lang="en-US" baseline="0" dirty="0" smtClean="0"/>
              <a:t> </a:t>
            </a:r>
            <a:r>
              <a:rPr lang="en-US" baseline="0" dirty="0" err="1" smtClean="0"/>
              <a:t>bài</a:t>
            </a:r>
            <a:r>
              <a:rPr lang="en-US" baseline="0" dirty="0" smtClean="0"/>
              <a:t> </a:t>
            </a:r>
            <a:r>
              <a:rPr lang="en-US" baseline="0" dirty="0" err="1" smtClean="0"/>
              <a:t>học</a:t>
            </a:r>
            <a:r>
              <a:rPr lang="en-US" baseline="0" dirty="0" smtClean="0"/>
              <a:t> </a:t>
            </a:r>
            <a:r>
              <a:rPr lang="en-US" baseline="0" dirty="0" err="1" smtClean="0"/>
              <a:t>ngày</a:t>
            </a:r>
            <a:r>
              <a:rPr lang="en-US" baseline="0" dirty="0" smtClean="0"/>
              <a:t> </a:t>
            </a:r>
            <a:r>
              <a:rPr lang="en-US" baseline="0" dirty="0" err="1" smtClean="0"/>
              <a:t>hôm</a:t>
            </a:r>
            <a:r>
              <a:rPr lang="en-US" baseline="0" dirty="0" smtClean="0"/>
              <a:t> nay,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phương</a:t>
            </a:r>
            <a:r>
              <a:rPr lang="en-US" baseline="0" dirty="0" smtClean="0"/>
              <a:t> </a:t>
            </a:r>
            <a:r>
              <a:rPr lang="en-US" baseline="0" dirty="0" err="1" smtClean="0"/>
              <a:t>pháp</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nhị</a:t>
            </a:r>
            <a:r>
              <a:rPr lang="en-US" baseline="0" dirty="0" smtClean="0"/>
              <a:t> </a:t>
            </a:r>
            <a:r>
              <a:rPr lang="en-US" baseline="0" dirty="0" err="1" smtClean="0"/>
              <a:t>phân</a:t>
            </a:r>
            <a:r>
              <a:rPr lang="en-US" baseline="0" dirty="0" smtClean="0"/>
              <a:t>:</a:t>
            </a:r>
          </a:p>
          <a:p>
            <a:r>
              <a:rPr lang="en-US" baseline="0" dirty="0" err="1" smtClean="0"/>
              <a:t>Phương</a:t>
            </a:r>
            <a:r>
              <a:rPr lang="en-US" baseline="0" dirty="0" smtClean="0"/>
              <a:t> </a:t>
            </a:r>
            <a:r>
              <a:rPr lang="en-US" baseline="0" dirty="0" err="1" smtClean="0"/>
              <a:t>pháp</a:t>
            </a:r>
            <a:r>
              <a:rPr lang="en-US" baseline="0" dirty="0" smtClean="0"/>
              <a:t> </a:t>
            </a:r>
            <a:r>
              <a:rPr lang="en-US" baseline="0" dirty="0" err="1" smtClean="0"/>
              <a:t>này</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với</a:t>
            </a:r>
            <a:r>
              <a:rPr lang="en-US" baseline="0" dirty="0" smtClean="0"/>
              <a:t> </a:t>
            </a:r>
            <a:r>
              <a:rPr lang="en-US" baseline="0" dirty="0" err="1" smtClean="0"/>
              <a:t>mảng</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sắp</a:t>
            </a:r>
            <a:r>
              <a:rPr lang="en-US" baseline="0" dirty="0" smtClean="0"/>
              <a:t> </a:t>
            </a:r>
            <a:r>
              <a:rPr lang="en-US" baseline="0" dirty="0" err="1" smtClean="0"/>
              <a:t>xếp</a:t>
            </a:r>
            <a:r>
              <a:rPr lang="en-US" baseline="0" dirty="0" smtClean="0"/>
              <a:t> </a:t>
            </a:r>
            <a:r>
              <a:rPr lang="en-US" baseline="0" dirty="0" err="1" smtClean="0"/>
              <a:t>theo</a:t>
            </a:r>
            <a:r>
              <a:rPr lang="en-US" baseline="0" dirty="0" smtClean="0"/>
              <a:t> </a:t>
            </a:r>
            <a:r>
              <a:rPr lang="en-US" baseline="0" dirty="0" err="1" smtClean="0"/>
              <a:t>một</a:t>
            </a:r>
            <a:r>
              <a:rPr lang="en-US" baseline="0" dirty="0" smtClean="0"/>
              <a:t> </a:t>
            </a:r>
            <a:r>
              <a:rPr lang="en-US" baseline="0" dirty="0" err="1" smtClean="0"/>
              <a:t>khóa</a:t>
            </a:r>
            <a:r>
              <a:rPr lang="en-US" baseline="0" dirty="0" smtClean="0"/>
              <a:t> key </a:t>
            </a:r>
            <a:r>
              <a:rPr lang="en-US" baseline="0" dirty="0" err="1" smtClean="0"/>
              <a:t>nhất</a:t>
            </a:r>
            <a:r>
              <a:rPr lang="en-US" baseline="0" dirty="0" smtClean="0"/>
              <a:t> </a:t>
            </a:r>
            <a:r>
              <a:rPr lang="en-US" baseline="0" dirty="0" err="1" smtClean="0"/>
              <a:t>định</a:t>
            </a:r>
            <a:endParaRPr lang="en-US" baseline="0" dirty="0" smtClean="0"/>
          </a:p>
          <a:p>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so </a:t>
            </a:r>
            <a:r>
              <a:rPr lang="en-US" baseline="0" dirty="0" err="1" smtClean="0"/>
              <a:t>sánh</a:t>
            </a:r>
            <a:r>
              <a:rPr lang="en-US" baseline="0" dirty="0" smtClean="0"/>
              <a:t> </a:t>
            </a:r>
            <a:r>
              <a:rPr lang="en-US" baseline="0" dirty="0" err="1" smtClean="0"/>
              <a:t>phần</a:t>
            </a:r>
            <a:r>
              <a:rPr lang="en-US" baseline="0" dirty="0" smtClean="0"/>
              <a:t> </a:t>
            </a:r>
            <a:r>
              <a:rPr lang="en-US" baseline="0" dirty="0" err="1" smtClean="0"/>
              <a:t>khóa</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với</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nằm</a:t>
            </a:r>
            <a:r>
              <a:rPr lang="en-US" baseline="0" dirty="0" smtClean="0"/>
              <a:t> ở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giữa</a:t>
            </a:r>
            <a:r>
              <a:rPr lang="en-US" baseline="0" dirty="0" smtClean="0"/>
              <a:t> </a:t>
            </a:r>
            <a:r>
              <a:rPr lang="en-US" baseline="0" dirty="0" err="1" smtClean="0"/>
              <a:t>mảng</a:t>
            </a:r>
            <a:r>
              <a:rPr lang="en-US" baseline="0" dirty="0" smtClean="0"/>
              <a:t>, </a:t>
            </a:r>
            <a:r>
              <a:rPr lang="en-US" baseline="0" dirty="0" err="1" smtClean="0"/>
              <a:t>nếu</a:t>
            </a:r>
            <a:r>
              <a:rPr lang="en-US" baseline="0" dirty="0" smtClean="0"/>
              <a:t> </a:t>
            </a:r>
            <a:r>
              <a:rPr lang="en-US" baseline="0" dirty="0" err="1" smtClean="0"/>
              <a:t>khóa</a:t>
            </a:r>
            <a:r>
              <a:rPr lang="en-US" baseline="0" dirty="0" smtClean="0"/>
              <a:t> </a:t>
            </a:r>
            <a:r>
              <a:rPr lang="en-US" baseline="0" dirty="0" err="1" smtClean="0"/>
              <a:t>trùng</a:t>
            </a:r>
            <a:r>
              <a:rPr lang="en-US" baseline="0" dirty="0" smtClean="0"/>
              <a:t> </a:t>
            </a:r>
            <a:r>
              <a:rPr lang="en-US" baseline="0" dirty="0" err="1" smtClean="0"/>
              <a:t>với</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này</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ngay</a:t>
            </a:r>
            <a:r>
              <a:rPr lang="en-US" baseline="0" dirty="0" smtClean="0"/>
              <a:t> </a:t>
            </a:r>
            <a:r>
              <a:rPr lang="en-US" baseline="0" dirty="0" err="1" smtClean="0"/>
              <a:t>lập</a:t>
            </a:r>
            <a:r>
              <a:rPr lang="en-US" baseline="0" dirty="0" smtClean="0"/>
              <a:t> </a:t>
            </a:r>
            <a:r>
              <a:rPr lang="en-US" baseline="0" dirty="0" err="1" smtClean="0"/>
              <a:t>tức</a:t>
            </a:r>
            <a:r>
              <a:rPr lang="en-US" baseline="0" dirty="0" smtClean="0"/>
              <a:t>.</a:t>
            </a:r>
          </a:p>
          <a:p>
            <a:r>
              <a:rPr lang="en-US" baseline="0" dirty="0" smtClean="0"/>
              <a:t>Trong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khóa</a:t>
            </a:r>
            <a:r>
              <a:rPr lang="en-US" baseline="0" dirty="0" smtClean="0"/>
              <a:t> </a:t>
            </a:r>
            <a:r>
              <a:rPr lang="en-US" baseline="0" dirty="0" err="1" smtClean="0"/>
              <a:t>nhỏ</a:t>
            </a:r>
            <a:r>
              <a:rPr lang="en-US" baseline="0" dirty="0" smtClean="0"/>
              <a:t> </a:t>
            </a:r>
            <a:r>
              <a:rPr lang="en-US" baseline="0" dirty="0" err="1" smtClean="0"/>
              <a:t>hơn</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nằm</a:t>
            </a:r>
            <a:r>
              <a:rPr lang="en-US" baseline="0" dirty="0" smtClean="0"/>
              <a:t> </a:t>
            </a:r>
            <a:r>
              <a:rPr lang="en-US" baseline="0" dirty="0" err="1" smtClean="0"/>
              <a:t>giữa</a:t>
            </a:r>
            <a:r>
              <a:rPr lang="en-US" baseline="0" dirty="0" smtClean="0"/>
              <a:t> </a:t>
            </a:r>
            <a:r>
              <a:rPr lang="en-US" baseline="0" dirty="0" err="1" smtClean="0"/>
              <a:t>mảng</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cần</a:t>
            </a:r>
            <a:r>
              <a:rPr lang="en-US" baseline="0" dirty="0" smtClean="0"/>
              <a:t> </a:t>
            </a:r>
            <a:r>
              <a:rPr lang="en-US" baseline="0" dirty="0" err="1" smtClean="0"/>
              <a:t>tìm</a:t>
            </a:r>
            <a:r>
              <a:rPr lang="en-US" baseline="0" dirty="0" smtClean="0"/>
              <a:t> </a:t>
            </a:r>
            <a:r>
              <a:rPr lang="en-US" baseline="0" dirty="0" err="1" smtClean="0"/>
              <a:t>phải</a:t>
            </a:r>
            <a:r>
              <a:rPr lang="en-US" baseline="0" dirty="0" smtClean="0"/>
              <a:t> </a:t>
            </a:r>
            <a:r>
              <a:rPr lang="en-US" baseline="0" dirty="0" err="1" smtClean="0"/>
              <a:t>nằm</a:t>
            </a:r>
            <a:r>
              <a:rPr lang="en-US" baseline="0" dirty="0" smtClean="0"/>
              <a:t> </a:t>
            </a:r>
            <a:r>
              <a:rPr lang="en-US" baseline="0" dirty="0" err="1" smtClean="0"/>
              <a:t>bên</a:t>
            </a:r>
            <a:r>
              <a:rPr lang="en-US" baseline="0" dirty="0" smtClean="0"/>
              <a:t> </a:t>
            </a:r>
            <a:r>
              <a:rPr lang="en-US" baseline="0" dirty="0" err="1" smtClean="0"/>
              <a:t>phần</a:t>
            </a:r>
            <a:r>
              <a:rPr lang="en-US" baseline="0" dirty="0" smtClean="0"/>
              <a:t> </a:t>
            </a:r>
            <a:r>
              <a:rPr lang="en-US" baseline="0" dirty="0" err="1" smtClean="0"/>
              <a:t>nửa</a:t>
            </a:r>
            <a:r>
              <a:rPr lang="en-US" baseline="0" dirty="0" smtClean="0"/>
              <a:t> </a:t>
            </a:r>
            <a:r>
              <a:rPr lang="en-US" baseline="0" dirty="0" err="1" smtClean="0"/>
              <a:t>có</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nhỏ</a:t>
            </a:r>
            <a:r>
              <a:rPr lang="en-US" baseline="0" dirty="0" smtClean="0"/>
              <a:t> </a:t>
            </a:r>
            <a:r>
              <a:rPr lang="en-US" baseline="0" dirty="0" err="1" smtClean="0"/>
              <a:t>hơn</a:t>
            </a:r>
            <a:r>
              <a:rPr lang="en-US" baseline="0" dirty="0" smtClean="0"/>
              <a:t> </a:t>
            </a:r>
            <a:r>
              <a:rPr lang="en-US" baseline="0" dirty="0" err="1" smtClean="0"/>
              <a:t>của</a:t>
            </a:r>
            <a:r>
              <a:rPr lang="en-US" baseline="0" dirty="0" smtClean="0"/>
              <a:t> </a:t>
            </a:r>
            <a:r>
              <a:rPr lang="en-US" baseline="0" dirty="0" err="1" smtClean="0"/>
              <a:t>mảng</a:t>
            </a:r>
            <a:r>
              <a:rPr lang="en-US" baseline="0" dirty="0" smtClean="0"/>
              <a:t>.</a:t>
            </a:r>
          </a:p>
          <a:p>
            <a:r>
              <a:rPr lang="en-US" baseline="0" dirty="0" err="1" smtClean="0"/>
              <a:t>Nếu</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khóa</a:t>
            </a:r>
            <a:r>
              <a:rPr lang="en-US" baseline="0" dirty="0" smtClean="0"/>
              <a:t> </a:t>
            </a:r>
            <a:r>
              <a:rPr lang="en-US" baseline="0" dirty="0" err="1" smtClean="0"/>
              <a:t>lớn</a:t>
            </a:r>
            <a:r>
              <a:rPr lang="en-US" baseline="0" dirty="0" smtClean="0"/>
              <a:t> </a:t>
            </a:r>
            <a:r>
              <a:rPr lang="en-US" baseline="0" dirty="0" err="1" smtClean="0"/>
              <a:t>hơn</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nằm</a:t>
            </a:r>
            <a:r>
              <a:rPr lang="en-US" baseline="0" dirty="0" smtClean="0"/>
              <a:t> </a:t>
            </a:r>
            <a:r>
              <a:rPr lang="en-US" baseline="0" dirty="0" err="1" smtClean="0"/>
              <a:t>giữa</a:t>
            </a:r>
            <a:r>
              <a:rPr lang="en-US" baseline="0" dirty="0" smtClean="0"/>
              <a:t> </a:t>
            </a:r>
            <a:r>
              <a:rPr lang="en-US" baseline="0" dirty="0" err="1" smtClean="0"/>
              <a:t>mảng</a:t>
            </a:r>
            <a:r>
              <a:rPr lang="en-US" baseline="0" dirty="0" smtClean="0"/>
              <a:t>, </a:t>
            </a:r>
            <a:r>
              <a:rPr lang="en-US" baseline="0" dirty="0" err="1" smtClean="0"/>
              <a:t>thì</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cần</a:t>
            </a:r>
            <a:r>
              <a:rPr lang="en-US" baseline="0" dirty="0" smtClean="0"/>
              <a:t> </a:t>
            </a:r>
            <a:r>
              <a:rPr lang="en-US" baseline="0" dirty="0" err="1" smtClean="0"/>
              <a:t>tìm</a:t>
            </a:r>
            <a:r>
              <a:rPr lang="en-US" baseline="0" dirty="0" smtClean="0"/>
              <a:t> </a:t>
            </a:r>
            <a:r>
              <a:rPr lang="en-US" baseline="0" dirty="0" err="1" smtClean="0"/>
              <a:t>phải</a:t>
            </a:r>
            <a:r>
              <a:rPr lang="en-US" baseline="0" dirty="0" smtClean="0"/>
              <a:t> </a:t>
            </a:r>
            <a:r>
              <a:rPr lang="en-US" baseline="0" dirty="0" err="1" smtClean="0"/>
              <a:t>nằm</a:t>
            </a:r>
            <a:r>
              <a:rPr lang="en-US" baseline="0" dirty="0" smtClean="0"/>
              <a:t> </a:t>
            </a:r>
            <a:r>
              <a:rPr lang="en-US" baseline="0" dirty="0" err="1" smtClean="0"/>
              <a:t>bên</a:t>
            </a:r>
            <a:r>
              <a:rPr lang="en-US" baseline="0" dirty="0" smtClean="0"/>
              <a:t> </a:t>
            </a:r>
            <a:r>
              <a:rPr lang="en-US" baseline="0" dirty="0" err="1" smtClean="0"/>
              <a:t>phần</a:t>
            </a:r>
            <a:r>
              <a:rPr lang="en-US" baseline="0" dirty="0" smtClean="0"/>
              <a:t> </a:t>
            </a:r>
            <a:r>
              <a:rPr lang="en-US" baseline="0" dirty="0" err="1" smtClean="0"/>
              <a:t>nửa</a:t>
            </a:r>
            <a:r>
              <a:rPr lang="en-US" baseline="0" dirty="0" smtClean="0"/>
              <a:t> </a:t>
            </a:r>
            <a:r>
              <a:rPr lang="en-US" baseline="0" dirty="0" err="1" smtClean="0"/>
              <a:t>có</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lớn</a:t>
            </a:r>
            <a:r>
              <a:rPr lang="en-US" baseline="0" dirty="0" smtClean="0"/>
              <a:t> </a:t>
            </a:r>
            <a:r>
              <a:rPr lang="en-US" baseline="0" dirty="0" err="1" smtClean="0"/>
              <a:t>hơn</a:t>
            </a:r>
            <a:r>
              <a:rPr lang="en-US" baseline="0" dirty="0" smtClean="0"/>
              <a:t> </a:t>
            </a:r>
            <a:r>
              <a:rPr lang="en-US" baseline="0" dirty="0" err="1" smtClean="0"/>
              <a:t>của</a:t>
            </a:r>
            <a:r>
              <a:rPr lang="en-US" baseline="0" dirty="0" smtClean="0"/>
              <a:t> </a:t>
            </a:r>
            <a:r>
              <a:rPr lang="en-US" baseline="0" dirty="0" err="1" smtClean="0"/>
              <a:t>mảng</a:t>
            </a:r>
            <a:r>
              <a:rPr lang="en-US" baseline="0" dirty="0" smtClean="0"/>
              <a:t>.</a:t>
            </a:r>
          </a:p>
          <a:p>
            <a:r>
              <a:rPr lang="en-US" baseline="0" dirty="0" err="1" smtClean="0"/>
              <a:t>Lặp</a:t>
            </a:r>
            <a:r>
              <a:rPr lang="en-US" baseline="0" dirty="0" smtClean="0"/>
              <a:t> </a:t>
            </a:r>
            <a:r>
              <a:rPr lang="en-US" baseline="0" dirty="0" err="1" smtClean="0"/>
              <a:t>lại</a:t>
            </a:r>
            <a:r>
              <a:rPr lang="en-US" baseline="0" dirty="0" smtClean="0"/>
              <a:t> </a:t>
            </a:r>
            <a:r>
              <a:rPr lang="en-US" baseline="0" dirty="0" err="1" smtClean="0"/>
              <a:t>các</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trên</a:t>
            </a:r>
            <a:r>
              <a:rPr lang="en-US" baseline="0" dirty="0" smtClean="0"/>
              <a:t> </a:t>
            </a:r>
            <a:r>
              <a:rPr lang="en-US" baseline="0" dirty="0" err="1" smtClean="0"/>
              <a:t>với</a:t>
            </a:r>
            <a:r>
              <a:rPr lang="en-US" baseline="0" dirty="0" smtClean="0"/>
              <a:t> </a:t>
            </a:r>
            <a:r>
              <a:rPr lang="en-US" baseline="0" dirty="0" err="1" smtClean="0"/>
              <a:t>phần</a:t>
            </a:r>
            <a:r>
              <a:rPr lang="en-US" baseline="0" dirty="0" smtClean="0"/>
              <a:t> </a:t>
            </a:r>
            <a:r>
              <a:rPr lang="en-US" baseline="0" dirty="0" err="1" smtClean="0"/>
              <a:t>nhỏ</a:t>
            </a:r>
            <a:r>
              <a:rPr lang="en-US" baseline="0" dirty="0" smtClean="0"/>
              <a:t> </a:t>
            </a:r>
            <a:r>
              <a:rPr lang="en-US" baseline="0" dirty="0" err="1" smtClean="0"/>
              <a:t>hơn</a:t>
            </a:r>
            <a:r>
              <a:rPr lang="en-US" baseline="0" dirty="0" smtClean="0"/>
              <a:t> </a:t>
            </a:r>
            <a:r>
              <a:rPr lang="en-US" baseline="0" dirty="0" err="1" smtClean="0"/>
              <a:t>hoặc</a:t>
            </a:r>
            <a:r>
              <a:rPr lang="en-US" baseline="0" dirty="0" smtClean="0"/>
              <a:t> </a:t>
            </a:r>
            <a:r>
              <a:rPr lang="en-US" baseline="0" dirty="0" err="1" smtClean="0"/>
              <a:t>phần</a:t>
            </a:r>
            <a:r>
              <a:rPr lang="en-US" baseline="0" dirty="0" smtClean="0"/>
              <a:t> </a:t>
            </a:r>
            <a:r>
              <a:rPr lang="en-US" baseline="0" dirty="0" err="1" smtClean="0"/>
              <a:t>lớn</a:t>
            </a:r>
            <a:r>
              <a:rPr lang="en-US" baseline="0" dirty="0" smtClean="0"/>
              <a:t> </a:t>
            </a:r>
            <a:r>
              <a:rPr lang="en-US" baseline="0" dirty="0" err="1" smtClean="0"/>
              <a:t>hơn</a:t>
            </a:r>
            <a:r>
              <a:rPr lang="en-US" baseline="0" dirty="0" smtClean="0"/>
              <a:t> </a:t>
            </a:r>
            <a:r>
              <a:rPr lang="en-US" baseline="0" dirty="0" err="1" smtClean="0"/>
              <a:t>trong</a:t>
            </a:r>
            <a:r>
              <a:rPr lang="en-US" baseline="0" dirty="0" smtClean="0"/>
              <a:t> </a:t>
            </a:r>
            <a:r>
              <a:rPr lang="en-US" baseline="0" dirty="0" err="1" smtClean="0"/>
              <a:t>mảng</a:t>
            </a:r>
            <a:r>
              <a:rPr lang="en-US" baseline="0" dirty="0" smtClean="0"/>
              <a:t> </a:t>
            </a:r>
            <a:r>
              <a:rPr lang="en-US" baseline="0" dirty="0" err="1" smtClean="0"/>
              <a:t>bằng</a:t>
            </a:r>
            <a:r>
              <a:rPr lang="en-US" baseline="0" dirty="0" smtClean="0"/>
              <a:t> </a:t>
            </a:r>
            <a:r>
              <a:rPr lang="en-US" baseline="0" dirty="0" err="1" smtClean="0"/>
              <a:t>phương</a:t>
            </a:r>
            <a:r>
              <a:rPr lang="en-US" baseline="0" dirty="0" smtClean="0"/>
              <a:t> </a:t>
            </a:r>
            <a:r>
              <a:rPr lang="en-US" baseline="0" dirty="0" err="1" smtClean="0"/>
              <a:t>pháp</a:t>
            </a:r>
            <a:r>
              <a:rPr lang="en-US" baseline="0" dirty="0" smtClean="0"/>
              <a:t> </a:t>
            </a:r>
            <a:r>
              <a:rPr lang="en-US" baseline="0" dirty="0" err="1" smtClean="0"/>
              <a:t>đệ</a:t>
            </a:r>
            <a:r>
              <a:rPr lang="en-US" baseline="0" dirty="0" smtClean="0"/>
              <a:t> </a:t>
            </a:r>
            <a:r>
              <a:rPr lang="en-US" baseline="0" dirty="0" err="1" smtClean="0"/>
              <a:t>quy</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sẽ</a:t>
            </a:r>
            <a:r>
              <a:rPr lang="en-US" baseline="0" dirty="0" smtClean="0"/>
              <a:t> </a:t>
            </a:r>
            <a:r>
              <a:rPr lang="en-US" baseline="0" dirty="0" err="1" smtClean="0"/>
              <a:t>tìm</a:t>
            </a:r>
            <a:r>
              <a:rPr lang="en-US" baseline="0" dirty="0" smtClean="0"/>
              <a:t> </a:t>
            </a:r>
            <a:r>
              <a:rPr lang="en-US" baseline="0" dirty="0" err="1" smtClean="0"/>
              <a:t>thấy</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với</a:t>
            </a:r>
            <a:r>
              <a:rPr lang="en-US" baseline="0" dirty="0" smtClean="0"/>
              <a:t> </a:t>
            </a:r>
            <a:r>
              <a:rPr lang="en-US" baseline="0" dirty="0" err="1" smtClean="0"/>
              <a:t>khóa</a:t>
            </a:r>
            <a:r>
              <a:rPr lang="en-US" baseline="0" dirty="0" smtClean="0"/>
              <a:t> </a:t>
            </a:r>
            <a:r>
              <a:rPr lang="en-US" baseline="0" dirty="0" err="1" smtClean="0"/>
              <a:t>cần</a:t>
            </a:r>
            <a:r>
              <a:rPr lang="en-US" baseline="0" dirty="0" smtClean="0"/>
              <a:t> </a:t>
            </a:r>
            <a:r>
              <a:rPr lang="en-US" baseline="0" dirty="0" err="1" smtClean="0"/>
              <a:t>tìm</a:t>
            </a:r>
            <a:r>
              <a:rPr lang="en-US" baseline="0" dirty="0" smtClean="0"/>
              <a:t>.</a:t>
            </a:r>
          </a:p>
          <a:p>
            <a:r>
              <a:rPr lang="en-US" baseline="0" dirty="0" err="1" smtClean="0"/>
              <a:t>Độ</a:t>
            </a:r>
            <a:r>
              <a:rPr lang="en-US" baseline="0" dirty="0" smtClean="0"/>
              <a:t> </a:t>
            </a:r>
            <a:r>
              <a:rPr lang="en-US" baseline="0" dirty="0" err="1" smtClean="0"/>
              <a:t>phức</a:t>
            </a:r>
            <a:r>
              <a:rPr lang="en-US" baseline="0" dirty="0" smtClean="0"/>
              <a:t> </a:t>
            </a:r>
            <a:r>
              <a:rPr lang="en-US" baseline="0" dirty="0" err="1" smtClean="0"/>
              <a:t>tạp</a:t>
            </a:r>
            <a:r>
              <a:rPr lang="en-US" baseline="0" dirty="0" smtClean="0"/>
              <a:t> </a:t>
            </a:r>
            <a:r>
              <a:rPr lang="en-US" baseline="0" dirty="0" err="1" smtClean="0"/>
              <a:t>của</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này</a:t>
            </a:r>
            <a:r>
              <a:rPr lang="en-US" baseline="0" dirty="0" smtClean="0"/>
              <a:t> </a:t>
            </a:r>
            <a:r>
              <a:rPr lang="en-US" baseline="0" dirty="0" err="1" smtClean="0"/>
              <a:t>là</a:t>
            </a:r>
            <a:r>
              <a:rPr lang="en-US" baseline="0" dirty="0" smtClean="0"/>
              <a:t> </a:t>
            </a:r>
            <a:r>
              <a:rPr lang="en-US" baseline="0" dirty="0" err="1" smtClean="0"/>
              <a:t>độ</a:t>
            </a:r>
            <a:r>
              <a:rPr lang="en-US" baseline="0" dirty="0" smtClean="0"/>
              <a:t> </a:t>
            </a:r>
            <a:r>
              <a:rPr lang="en-US" baseline="0" dirty="0" err="1" smtClean="0"/>
              <a:t>phức</a:t>
            </a:r>
            <a:r>
              <a:rPr lang="en-US" baseline="0" dirty="0" smtClean="0"/>
              <a:t> </a:t>
            </a:r>
            <a:r>
              <a:rPr lang="en-US" baseline="0" dirty="0" err="1" smtClean="0"/>
              <a:t>tạp</a:t>
            </a:r>
            <a:r>
              <a:rPr lang="en-US" baseline="0" dirty="0" smtClean="0"/>
              <a:t> </a:t>
            </a:r>
            <a:r>
              <a:rPr lang="en-US" baseline="0" dirty="0" err="1" smtClean="0"/>
              <a:t>logarit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quan</a:t>
            </a:r>
            <a:r>
              <a:rPr lang="en-US" baseline="0" dirty="0" smtClean="0"/>
              <a:t> </a:t>
            </a:r>
            <a:r>
              <a:rPr lang="en-US" baseline="0" dirty="0" err="1" smtClean="0"/>
              <a:t>sát</a:t>
            </a:r>
            <a:r>
              <a:rPr lang="en-US" baseline="0" dirty="0" smtClean="0"/>
              <a:t> code </a:t>
            </a:r>
            <a:r>
              <a:rPr lang="en-US" baseline="0" dirty="0" err="1" smtClean="0"/>
              <a:t>giả</a:t>
            </a:r>
            <a:r>
              <a:rPr lang="en-US" baseline="0" dirty="0" smtClean="0"/>
              <a:t> </a:t>
            </a:r>
            <a:r>
              <a:rPr lang="en-US" baseline="0" dirty="0" err="1" smtClean="0"/>
              <a:t>cho</a:t>
            </a:r>
            <a:r>
              <a:rPr lang="en-US" baseline="0" dirty="0" smtClean="0"/>
              <a:t> </a:t>
            </a:r>
            <a:r>
              <a:rPr lang="en-US" baseline="0" dirty="0" err="1" smtClean="0"/>
              <a:t>phần</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nhị</a:t>
            </a:r>
            <a:r>
              <a:rPr lang="en-US" baseline="0" dirty="0" smtClean="0"/>
              <a:t> </a:t>
            </a:r>
            <a:r>
              <a:rPr lang="en-US" baseline="0" dirty="0" err="1" smtClean="0"/>
              <a:t>phân</a:t>
            </a:r>
            <a:endParaRPr lang="en-US" baseline="0" dirty="0" smtClean="0"/>
          </a:p>
          <a:p>
            <a:r>
              <a:rPr lang="en-US" baseline="0" dirty="0" smtClean="0"/>
              <a:t>Trong </a:t>
            </a:r>
            <a:r>
              <a:rPr lang="en-US" baseline="0" dirty="0" err="1" smtClean="0"/>
              <a:t>đoạn</a:t>
            </a:r>
            <a:r>
              <a:rPr lang="en-US" baseline="0" dirty="0" smtClean="0"/>
              <a:t> code </a:t>
            </a:r>
            <a:r>
              <a:rPr lang="en-US" baseline="0" dirty="0" err="1" smtClean="0"/>
              <a:t>này</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quan</a:t>
            </a:r>
            <a:r>
              <a:rPr lang="en-US" baseline="0" dirty="0" smtClean="0"/>
              <a:t> </a:t>
            </a:r>
            <a:r>
              <a:rPr lang="en-US" baseline="0" dirty="0" err="1" smtClean="0"/>
              <a:t>sát</a:t>
            </a:r>
            <a:r>
              <a:rPr lang="en-US" baseline="0" dirty="0" smtClean="0"/>
              <a:t> </a:t>
            </a:r>
            <a:r>
              <a:rPr lang="en-US" baseline="0" dirty="0" err="1" smtClean="0"/>
              <a:t>thấy</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truyền</a:t>
            </a:r>
            <a:r>
              <a:rPr lang="en-US" baseline="0" dirty="0" smtClean="0"/>
              <a:t> </a:t>
            </a:r>
            <a:r>
              <a:rPr lang="en-US" baseline="0" dirty="0" err="1" smtClean="0"/>
              <a:t>cho</a:t>
            </a:r>
            <a:r>
              <a:rPr lang="en-US" baseline="0" dirty="0" smtClean="0"/>
              <a:t> </a:t>
            </a:r>
            <a:r>
              <a:rPr lang="en-US" baseline="0" dirty="0" err="1" smtClean="0"/>
              <a:t>hàm</a:t>
            </a:r>
            <a:r>
              <a:rPr lang="en-US" baseline="0" dirty="0" smtClean="0"/>
              <a:t>  </a:t>
            </a:r>
            <a:r>
              <a:rPr lang="en-US" sz="1200" dirty="0" err="1" smtClean="0"/>
              <a:t>bin_search</a:t>
            </a:r>
            <a:r>
              <a:rPr lang="en-US" sz="120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tập</a:t>
            </a:r>
            <a:r>
              <a:rPr lang="en-US" baseline="0" dirty="0" smtClean="0"/>
              <a:t> </a:t>
            </a:r>
            <a:r>
              <a:rPr lang="en-US" baseline="0" dirty="0" err="1" smtClean="0"/>
              <a:t>hợp</a:t>
            </a:r>
            <a:r>
              <a:rPr lang="en-US" baseline="0" dirty="0" smtClean="0"/>
              <a:t> c,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và</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trong</a:t>
            </a:r>
            <a:r>
              <a:rPr lang="en-US" baseline="0" dirty="0" smtClean="0"/>
              <a:t> </a:t>
            </a:r>
            <a:r>
              <a:rPr lang="en-US" baseline="0" dirty="0" err="1" smtClean="0"/>
              <a:t>tập</a:t>
            </a:r>
            <a:r>
              <a:rPr lang="en-US" baseline="0" dirty="0" smtClean="0"/>
              <a:t> </a:t>
            </a:r>
            <a:r>
              <a:rPr lang="en-US" baseline="0" dirty="0" err="1" smtClean="0"/>
              <a:t>hợp</a:t>
            </a:r>
            <a:r>
              <a:rPr lang="en-US" baseline="0" dirty="0" smtClean="0"/>
              <a:t> </a:t>
            </a:r>
            <a:r>
              <a:rPr lang="en-US" baseline="0" dirty="0" err="1" smtClean="0"/>
              <a:t>cần</a:t>
            </a:r>
            <a:r>
              <a:rPr lang="en-US" baseline="0" dirty="0" smtClean="0"/>
              <a:t> </a:t>
            </a:r>
            <a:r>
              <a:rPr lang="en-US" baseline="0" dirty="0" err="1" smtClean="0"/>
              <a:t>tìm</a:t>
            </a:r>
            <a:r>
              <a:rPr lang="en-US" baseline="0" dirty="0" smtClean="0"/>
              <a:t>, </a:t>
            </a:r>
            <a:r>
              <a:rPr lang="en-US" baseline="0" dirty="0" err="1" smtClean="0"/>
              <a:t>và</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con </a:t>
            </a:r>
            <a:r>
              <a:rPr lang="en-US" baseline="0" dirty="0" err="1" smtClean="0"/>
              <a:t>trỏ</a:t>
            </a:r>
            <a:r>
              <a:rPr lang="en-US" baseline="0" dirty="0" smtClean="0"/>
              <a:t> </a:t>
            </a:r>
            <a:r>
              <a:rPr lang="en-US" baseline="0" dirty="0" err="1" smtClean="0"/>
              <a:t>tới</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cần</a:t>
            </a:r>
            <a:r>
              <a:rPr lang="en-US" baseline="0" dirty="0" smtClean="0"/>
              <a:t> </a:t>
            </a:r>
            <a:r>
              <a:rPr lang="en-US" baseline="0" dirty="0" err="1" smtClean="0"/>
              <a:t>tìm</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phép</a:t>
            </a:r>
            <a:r>
              <a:rPr lang="en-US" baseline="0" dirty="0" smtClean="0"/>
              <a:t> so </a:t>
            </a:r>
            <a:r>
              <a:rPr lang="en-US" baseline="0" dirty="0" err="1" smtClean="0"/>
              <a:t>sánh</a:t>
            </a:r>
            <a:r>
              <a:rPr lang="en-US" baseline="0" dirty="0" smtClean="0"/>
              <a:t> </a:t>
            </a:r>
            <a:r>
              <a:rPr lang="en-US" baseline="0" dirty="0" err="1" smtClean="0"/>
              <a:t>khóa</a:t>
            </a:r>
            <a:r>
              <a:rPr lang="en-US" baseline="0" dirty="0" smtClean="0"/>
              <a:t> </a:t>
            </a:r>
            <a:r>
              <a:rPr lang="en-US" baseline="0" dirty="0" err="1" smtClean="0"/>
              <a:t>cần</a:t>
            </a:r>
            <a:r>
              <a:rPr lang="en-US" baseline="0" dirty="0" smtClean="0"/>
              <a:t> </a:t>
            </a:r>
            <a:r>
              <a:rPr lang="en-US" baseline="0" dirty="0" err="1" smtClean="0"/>
              <a:t>tìm</a:t>
            </a:r>
            <a:r>
              <a:rPr lang="en-US" baseline="0" dirty="0" smtClean="0"/>
              <a:t> </a:t>
            </a:r>
            <a:r>
              <a:rPr lang="en-US" baseline="0" dirty="0" err="1" smtClean="0"/>
              <a:t>với</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nằm</a:t>
            </a:r>
            <a:r>
              <a:rPr lang="en-US" baseline="0" dirty="0" smtClean="0"/>
              <a:t> </a:t>
            </a:r>
            <a:r>
              <a:rPr lang="en-US" baseline="0" dirty="0" err="1" smtClean="0"/>
              <a:t>giữa</a:t>
            </a:r>
            <a:r>
              <a:rPr lang="en-US" baseline="0" dirty="0" smtClean="0"/>
              <a:t> </a:t>
            </a:r>
            <a:r>
              <a:rPr lang="en-US" baseline="0" dirty="0" err="1" smtClean="0"/>
              <a:t>mảng</a:t>
            </a:r>
            <a:r>
              <a:rPr lang="en-US" baseline="0" dirty="0" smtClean="0"/>
              <a:t>:</a:t>
            </a:r>
          </a:p>
          <a:p>
            <a:r>
              <a:rPr lang="en-US" baseline="0" dirty="0" err="1" smtClean="0"/>
              <a:t>Nếu</a:t>
            </a:r>
            <a:r>
              <a:rPr lang="en-US" baseline="0" dirty="0" smtClean="0"/>
              <a:t> </a:t>
            </a:r>
            <a:r>
              <a:rPr lang="en-US" baseline="0" dirty="0" err="1" smtClean="0"/>
              <a:t>chúng</a:t>
            </a:r>
            <a:r>
              <a:rPr lang="en-US" baseline="0" dirty="0" smtClean="0"/>
              <a:t> </a:t>
            </a:r>
            <a:r>
              <a:rPr lang="en-US" baseline="0" dirty="0" err="1" smtClean="0"/>
              <a:t>bằng</a:t>
            </a:r>
            <a:r>
              <a:rPr lang="en-US" baseline="0" dirty="0" smtClean="0"/>
              <a:t> </a:t>
            </a:r>
            <a:r>
              <a:rPr lang="en-US" baseline="0" dirty="0" err="1" smtClean="0"/>
              <a:t>nhau</a:t>
            </a:r>
            <a:r>
              <a:rPr lang="en-US" baseline="0" dirty="0" smtClean="0"/>
              <a:t>, </a:t>
            </a:r>
            <a:r>
              <a:rPr lang="en-US" baseline="0" dirty="0" err="1" smtClean="0"/>
              <a:t>ngay</a:t>
            </a:r>
            <a:r>
              <a:rPr lang="en-US" baseline="0" dirty="0" smtClean="0"/>
              <a:t> </a:t>
            </a:r>
            <a:r>
              <a:rPr lang="en-US" baseline="0" dirty="0" err="1" smtClean="0"/>
              <a:t>lập</a:t>
            </a:r>
            <a:r>
              <a:rPr lang="en-US" baseline="0" dirty="0" smtClean="0"/>
              <a:t> </a:t>
            </a:r>
            <a:r>
              <a:rPr lang="en-US" baseline="0" dirty="0" err="1" smtClean="0"/>
              <a:t>tức</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items middle</a:t>
            </a:r>
          </a:p>
          <a:p>
            <a:r>
              <a:rPr lang="en-US" baseline="0" dirty="0" err="1" smtClean="0"/>
              <a:t>Nếu</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nằm</a:t>
            </a:r>
            <a:r>
              <a:rPr lang="en-US" baseline="0" dirty="0" smtClean="0"/>
              <a:t> </a:t>
            </a:r>
            <a:r>
              <a:rPr lang="en-US" baseline="0" dirty="0" err="1" smtClean="0"/>
              <a:t>giữa</a:t>
            </a:r>
            <a:r>
              <a:rPr lang="en-US" baseline="0" dirty="0" smtClean="0"/>
              <a:t> </a:t>
            </a:r>
            <a:r>
              <a:rPr lang="en-US" baseline="0" dirty="0" err="1" smtClean="0"/>
              <a:t>lớn</a:t>
            </a:r>
            <a:r>
              <a:rPr lang="en-US" baseline="0" dirty="0" smtClean="0"/>
              <a:t> </a:t>
            </a:r>
            <a:r>
              <a:rPr lang="en-US" baseline="0" dirty="0" err="1" smtClean="0"/>
              <a:t>hơn</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khóa</a:t>
            </a:r>
            <a:r>
              <a:rPr lang="en-US" baseline="0" dirty="0" smtClean="0"/>
              <a:t>, </a:t>
            </a:r>
            <a:r>
              <a:rPr lang="en-US" baseline="0" dirty="0" err="1" smtClean="0"/>
              <a:t>tiếp</a:t>
            </a:r>
            <a:r>
              <a:rPr lang="en-US" baseline="0" dirty="0" smtClean="0"/>
              <a:t> </a:t>
            </a:r>
            <a:r>
              <a:rPr lang="en-US" baseline="0" dirty="0" err="1" smtClean="0"/>
              <a:t>tục</a:t>
            </a:r>
            <a:r>
              <a:rPr lang="en-US" baseline="0" dirty="0" smtClean="0"/>
              <a:t> </a:t>
            </a:r>
            <a:r>
              <a:rPr lang="en-US" baseline="0" dirty="0" err="1" smtClean="0"/>
              <a:t>gọi</a:t>
            </a:r>
            <a:r>
              <a:rPr lang="en-US" baseline="0" dirty="0" smtClean="0"/>
              <a:t> </a:t>
            </a:r>
            <a:r>
              <a:rPr lang="en-US" baseline="0" dirty="0" err="1" smtClean="0"/>
              <a:t>đệ</a:t>
            </a:r>
            <a:r>
              <a:rPr lang="en-US" baseline="0" dirty="0" smtClean="0"/>
              <a:t> </a:t>
            </a:r>
            <a:r>
              <a:rPr lang="en-US" baseline="0" dirty="0" err="1" smtClean="0"/>
              <a:t>quy</a:t>
            </a:r>
            <a:r>
              <a:rPr lang="en-US" baseline="0" dirty="0" smtClean="0"/>
              <a:t> </a:t>
            </a:r>
            <a:r>
              <a:rPr lang="en-US" baseline="0" dirty="0" err="1" smtClean="0"/>
              <a:t>hàm</a:t>
            </a:r>
            <a:r>
              <a:rPr lang="en-US" baseline="0" dirty="0" smtClean="0"/>
              <a:t> </a:t>
            </a:r>
            <a:r>
              <a:rPr lang="en-US" baseline="0" dirty="0" err="1" smtClean="0"/>
              <a:t>với</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từ</a:t>
            </a:r>
            <a:r>
              <a:rPr lang="en-US" baseline="0" dirty="0" smtClean="0"/>
              <a:t> 0 </a:t>
            </a:r>
            <a:r>
              <a:rPr lang="en-US" baseline="0" dirty="0" err="1" smtClean="0"/>
              <a:t>đến</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nằm</a:t>
            </a:r>
            <a:r>
              <a:rPr lang="en-US" baseline="0" dirty="0" smtClean="0"/>
              <a:t> </a:t>
            </a:r>
            <a:r>
              <a:rPr lang="en-US" baseline="0" dirty="0" err="1" smtClean="0"/>
              <a:t>trước</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đứng</a:t>
            </a:r>
            <a:r>
              <a:rPr lang="en-US" baseline="0" dirty="0" smtClean="0"/>
              <a:t> </a:t>
            </a:r>
            <a:r>
              <a:rPr lang="en-US" baseline="0" dirty="0" err="1" smtClean="0"/>
              <a:t>giữa</a:t>
            </a:r>
            <a:r>
              <a:rPr lang="en-US" baseline="0" dirty="0" smtClean="0"/>
              <a:t> </a:t>
            </a:r>
            <a:r>
              <a:rPr lang="en-US" baseline="0" dirty="0" err="1" smtClean="0"/>
              <a:t>mảng</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Nếu</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nằm</a:t>
            </a:r>
            <a:r>
              <a:rPr lang="en-US" baseline="0" dirty="0" smtClean="0"/>
              <a:t> </a:t>
            </a:r>
            <a:r>
              <a:rPr lang="en-US" baseline="0" dirty="0" err="1" smtClean="0"/>
              <a:t>giữa</a:t>
            </a:r>
            <a:r>
              <a:rPr lang="en-US" baseline="0" dirty="0" smtClean="0"/>
              <a:t> </a:t>
            </a:r>
            <a:r>
              <a:rPr lang="en-US" baseline="0" dirty="0" err="1" smtClean="0"/>
              <a:t>nhỏ</a:t>
            </a:r>
            <a:r>
              <a:rPr lang="en-US" baseline="0" dirty="0" smtClean="0"/>
              <a:t> </a:t>
            </a:r>
            <a:r>
              <a:rPr lang="en-US" baseline="0" dirty="0" err="1" smtClean="0"/>
              <a:t>hơn</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khóa</a:t>
            </a:r>
            <a:r>
              <a:rPr lang="en-US" baseline="0" dirty="0" smtClean="0"/>
              <a:t>, </a:t>
            </a:r>
            <a:r>
              <a:rPr lang="en-US" baseline="0" dirty="0" err="1" smtClean="0"/>
              <a:t>tiếp</a:t>
            </a:r>
            <a:r>
              <a:rPr lang="en-US" baseline="0" dirty="0" smtClean="0"/>
              <a:t> </a:t>
            </a:r>
            <a:r>
              <a:rPr lang="en-US" baseline="0" dirty="0" err="1" smtClean="0"/>
              <a:t>tục</a:t>
            </a:r>
            <a:r>
              <a:rPr lang="en-US" baseline="0" dirty="0" smtClean="0"/>
              <a:t> </a:t>
            </a:r>
            <a:r>
              <a:rPr lang="en-US" baseline="0" dirty="0" err="1" smtClean="0"/>
              <a:t>gọi</a:t>
            </a:r>
            <a:r>
              <a:rPr lang="en-US" baseline="0" dirty="0" smtClean="0"/>
              <a:t> </a:t>
            </a:r>
            <a:r>
              <a:rPr lang="en-US" baseline="0" dirty="0" err="1" smtClean="0"/>
              <a:t>đệ</a:t>
            </a:r>
            <a:r>
              <a:rPr lang="en-US" baseline="0" dirty="0" smtClean="0"/>
              <a:t> </a:t>
            </a:r>
            <a:r>
              <a:rPr lang="en-US" baseline="0" dirty="0" err="1" smtClean="0"/>
              <a:t>quy</a:t>
            </a:r>
            <a:r>
              <a:rPr lang="en-US" baseline="0" dirty="0" smtClean="0"/>
              <a:t> </a:t>
            </a:r>
            <a:r>
              <a:rPr lang="en-US" baseline="0" dirty="0" err="1" smtClean="0"/>
              <a:t>hàm</a:t>
            </a:r>
            <a:r>
              <a:rPr lang="en-US" baseline="0" dirty="0" smtClean="0"/>
              <a:t> </a:t>
            </a:r>
            <a:r>
              <a:rPr lang="en-US" baseline="0" dirty="0" err="1" smtClean="0"/>
              <a:t>với</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sau</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giữa</a:t>
            </a:r>
            <a:r>
              <a:rPr lang="en-US" baseline="0" dirty="0" smtClean="0"/>
              <a:t> </a:t>
            </a:r>
            <a:r>
              <a:rPr lang="en-US" baseline="0" dirty="0" err="1" smtClean="0"/>
              <a:t>đến</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nằm</a:t>
            </a:r>
            <a:r>
              <a:rPr lang="en-US" baseline="0" dirty="0" smtClean="0"/>
              <a:t> </a:t>
            </a:r>
            <a:r>
              <a:rPr lang="en-US" baseline="0" dirty="0" err="1" smtClean="0"/>
              <a:t>tại</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của</a:t>
            </a:r>
            <a:r>
              <a:rPr lang="en-US" baseline="0" dirty="0" smtClean="0"/>
              <a:t> </a:t>
            </a:r>
            <a:r>
              <a:rPr lang="en-US" baseline="0" dirty="0" err="1" smtClean="0"/>
              <a:t>mảng</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nhị</a:t>
            </a:r>
            <a:r>
              <a:rPr lang="en-US" baseline="0" dirty="0" smtClean="0"/>
              <a:t> </a:t>
            </a:r>
            <a:r>
              <a:rPr lang="en-US" baseline="0" dirty="0" err="1" smtClean="0"/>
              <a:t>phần</a:t>
            </a:r>
            <a:r>
              <a:rPr lang="en-US" baseline="0" dirty="0" smtClean="0"/>
              <a:t> </a:t>
            </a:r>
            <a:r>
              <a:rPr lang="en-US" baseline="0" dirty="0" err="1" smtClean="0"/>
              <a:t>nhờ</a:t>
            </a:r>
            <a:r>
              <a:rPr lang="en-US" baseline="0" dirty="0" smtClean="0"/>
              <a:t> </a:t>
            </a:r>
            <a:r>
              <a:rPr lang="en-US" baseline="0" dirty="0" err="1" smtClean="0"/>
              <a:t>phương</a:t>
            </a:r>
            <a:r>
              <a:rPr lang="en-US" baseline="0" dirty="0" smtClean="0"/>
              <a:t> </a:t>
            </a:r>
            <a:r>
              <a:rPr lang="en-US" baseline="0" dirty="0" err="1" smtClean="0"/>
              <a:t>pháp</a:t>
            </a:r>
            <a:r>
              <a:rPr lang="en-US" baseline="0" dirty="0" smtClean="0"/>
              <a:t> </a:t>
            </a:r>
            <a:r>
              <a:rPr lang="en-US" baseline="0" dirty="0" err="1" smtClean="0"/>
              <a:t>đệ</a:t>
            </a:r>
            <a:r>
              <a:rPr lang="en-US" baseline="0" dirty="0" smtClean="0"/>
              <a:t> </a:t>
            </a:r>
            <a:r>
              <a:rPr lang="en-US" baseline="0" dirty="0" err="1" smtClean="0"/>
              <a:t>quy</a:t>
            </a:r>
            <a:r>
              <a:rPr lang="en-US" baseline="0" dirty="0" smtClean="0"/>
              <a:t>, </a:t>
            </a:r>
            <a:r>
              <a:rPr lang="en-US" baseline="0" dirty="0" err="1" smtClean="0"/>
              <a:t>thì</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không</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phép</a:t>
            </a:r>
            <a:r>
              <a:rPr lang="en-US" baseline="0" dirty="0" smtClean="0"/>
              <a:t> so </a:t>
            </a:r>
            <a:r>
              <a:rPr lang="en-US" baseline="0" dirty="0" err="1" smtClean="0"/>
              <a:t>sánh</a:t>
            </a:r>
            <a:r>
              <a:rPr lang="en-US" baseline="0" dirty="0" smtClean="0"/>
              <a:t> </a:t>
            </a:r>
            <a:r>
              <a:rPr lang="en-US" baseline="0" dirty="0" err="1" smtClean="0"/>
              <a:t>với</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trong</a:t>
            </a:r>
            <a:r>
              <a:rPr lang="en-US" baseline="0" dirty="0" smtClean="0"/>
              <a:t> </a:t>
            </a:r>
            <a:r>
              <a:rPr lang="en-US" baseline="0" dirty="0" err="1" smtClean="0"/>
              <a:t>mảng</a:t>
            </a:r>
            <a:r>
              <a:rPr lang="en-US" baseline="0" dirty="0" smtClean="0"/>
              <a:t>.</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p:nvPr>
        </p:nvSpPr>
        <p:spPr>
          <a:noFill/>
        </p:spPr>
        <p:txBody>
          <a:bodyPr/>
          <a:lstStyle/>
          <a:p>
            <a:fld id="{9471E77F-674B-4EF6-AFB6-D7C478FBED9B}" type="slidenum">
              <a:rPr lang="vi-VN" smtClean="0"/>
              <a:pPr/>
              <a:t>19</a:t>
            </a:fld>
            <a:endParaRPr lang="vi-VN" smtClean="0"/>
          </a:p>
        </p:txBody>
      </p:sp>
      <p:sp>
        <p:nvSpPr>
          <p:cNvPr id="8601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86020" name="Rectangle 2"/>
          <p:cNvSpPr>
            <a:spLocks noGrp="1" noChangeArrowheads="1"/>
          </p:cNvSpPr>
          <p:nvPr>
            <p:ph type="body" idx="1"/>
          </p:nvPr>
        </p:nvSpPr>
        <p:spPr>
          <a:xfrm>
            <a:off x="685800" y="4343400"/>
            <a:ext cx="5486400" cy="4114800"/>
          </a:xfrm>
          <a:noFill/>
          <a:ln/>
        </p:spPr>
        <p:txBody>
          <a:bodyPr wrap="none" anchor="ctr"/>
          <a:lstStyle/>
          <a:p>
            <a:r>
              <a:rPr lang="en-US" sz="1200" kern="1200" dirty="0" err="1" smtClean="0">
                <a:solidFill>
                  <a:schemeClr val="tx1"/>
                </a:solidFill>
                <a:latin typeface="+mn-lt"/>
                <a:ea typeface="+mn-ea"/>
                <a:cs typeface="+mn-cs"/>
              </a:rPr>
              <a:t>Như</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vậy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là</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trong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học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ngày</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hôm</a:t>
            </a:r>
            <a:r>
              <a:rPr lang="en-US" sz="1200" kern="1200" dirty="0" smtClean="0">
                <a:solidFill>
                  <a:schemeClr val="tx1"/>
                </a:solidFill>
                <a:latin typeface="+mn-lt"/>
                <a:ea typeface="+mn-ea"/>
                <a:cs typeface="+mn-cs"/>
              </a:rPr>
              <a:t> nay, </a:t>
            </a:r>
            <a:r>
              <a:rPr lang="en-US" sz="1200" kern="1200" dirty="0" err="1" smtClean="0">
                <a:solidFill>
                  <a:schemeClr val="tx1"/>
                </a:solidFill>
                <a:latin typeface="+mn-lt"/>
                <a:ea typeface="+mn-ea"/>
                <a:cs typeface="+mn-cs"/>
              </a:rPr>
              <a:t>chúng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hiểu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những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toán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sắp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xếp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tìm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kiếm</a:t>
            </a:r>
            <a:r>
              <a:rPr lang="en-US" sz="1200" kern="1200" baseline="0" dirty="0" smtClean="0">
                <a:solidFill>
                  <a:schemeClr val="tx1"/>
                </a:solidFill>
                <a:latin typeface="+mn-lt"/>
                <a:ea typeface="+mn-ea"/>
                <a:cs typeface="+mn-cs"/>
              </a:rPr>
              <a:t>.</a:t>
            </a:r>
          </a:p>
          <a:p>
            <a:r>
              <a:rPr lang="en-US" sz="1200" kern="1200" baseline="0" dirty="0" err="1" smtClean="0">
                <a:solidFill>
                  <a:schemeClr val="tx1"/>
                </a:solidFill>
                <a:latin typeface="+mn-lt"/>
                <a:ea typeface="+mn-ea"/>
                <a:cs typeface="+mn-cs"/>
              </a:rPr>
              <a:t>Những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toán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sắp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xếp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gồm</a:t>
            </a:r>
            <a:r>
              <a:rPr lang="en-US" sz="1200" kern="1200" baseline="0" dirty="0" smtClean="0">
                <a:solidFill>
                  <a:schemeClr val="tx1"/>
                </a:solidFill>
                <a:latin typeface="+mn-lt"/>
                <a:ea typeface="+mn-ea"/>
                <a:cs typeface="+mn-cs"/>
              </a:rPr>
              <a:t>, Insertion sort, Bubble sort, selection sort , quick sort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heap sort.</a:t>
            </a:r>
          </a:p>
          <a:p>
            <a:r>
              <a:rPr lang="en-US" sz="1200" kern="1200" baseline="0" dirty="0" err="1" smtClean="0">
                <a:solidFill>
                  <a:schemeClr val="tx1"/>
                </a:solidFill>
                <a:latin typeface="+mn-lt"/>
                <a:ea typeface="+mn-ea"/>
                <a:cs typeface="+mn-cs"/>
              </a:rPr>
              <a:t>Những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thuật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toán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tìm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kiếm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bao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gồm</a:t>
            </a:r>
            <a:r>
              <a:rPr lang="en-US" sz="1200" kern="1200" baseline="0" dirty="0" smtClean="0">
                <a:solidFill>
                  <a:schemeClr val="tx1"/>
                </a:solidFill>
                <a:latin typeface="+mn-lt"/>
                <a:ea typeface="+mn-ea"/>
                <a:cs typeface="+mn-cs"/>
              </a:rPr>
              <a:t>, sequential search hay </a:t>
            </a:r>
            <a:r>
              <a:rPr lang="en-US" sz="1200" kern="1200" baseline="0" dirty="0" err="1" smtClean="0">
                <a:solidFill>
                  <a:schemeClr val="tx1"/>
                </a:solidFill>
                <a:latin typeface="+mn-lt"/>
                <a:ea typeface="+mn-ea"/>
                <a:cs typeface="+mn-cs"/>
              </a:rPr>
              <a:t>tìm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kiếm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tuần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tự</a:t>
            </a:r>
            <a:r>
              <a:rPr lang="en-US" sz="1200" kern="1200" baseline="0" dirty="0" smtClean="0">
                <a:solidFill>
                  <a:schemeClr val="tx1"/>
                </a:solidFill>
                <a:latin typeface="+mn-lt"/>
                <a:ea typeface="+mn-ea"/>
                <a:cs typeface="+mn-cs"/>
              </a:rPr>
              <a:t>, binary search hay </a:t>
            </a:r>
            <a:r>
              <a:rPr lang="en-US" sz="1200" kern="1200" baseline="0" dirty="0" err="1" smtClean="0">
                <a:solidFill>
                  <a:schemeClr val="tx1"/>
                </a:solidFill>
                <a:latin typeface="+mn-lt"/>
                <a:ea typeface="+mn-ea"/>
                <a:cs typeface="+mn-cs"/>
              </a:rPr>
              <a:t>tìm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kiếm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nhị</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phân</a:t>
            </a:r>
            <a:r>
              <a:rPr lang="en-US" sz="1200" kern="1200" baseline="0" dirty="0" smtClean="0">
                <a:solidFill>
                  <a:schemeClr val="tx1"/>
                </a:solidFill>
                <a:latin typeface="+mn-lt"/>
                <a:ea typeface="+mn-ea"/>
                <a:cs typeface="+mn-cs"/>
              </a:rPr>
              <a:t>.</a:t>
            </a:r>
            <a:endParaRPr lang="en-US" sz="2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Để củng cố bài giảng, mời các bạn thực hiện bài quiz sau đây: </a:t>
            </a:r>
            <a:endParaRPr lang="en-US" dirty="0" smtClean="0"/>
          </a:p>
          <a:p>
            <a:endParaRPr lang="en-US" sz="1200" kern="1200" baseline="0" dirty="0" smtClean="0">
              <a:solidFill>
                <a:schemeClr val="tx1"/>
              </a:solidFill>
              <a:latin typeface="+mn-lt"/>
              <a:ea typeface="+mn-ea"/>
              <a:cs typeface="+mn-cs"/>
            </a:endParaRPr>
          </a:p>
          <a:p>
            <a:endParaRPr lang="en-US" dirty="0"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Kết</a:t>
            </a:r>
            <a:r>
              <a:rPr lang="en-US" baseline="0" dirty="0" smtClean="0"/>
              <a:t> </a:t>
            </a:r>
            <a:r>
              <a:rPr lang="en-US" baseline="0" dirty="0" err="1" smtClean="0"/>
              <a:t>thúc</a:t>
            </a:r>
            <a:r>
              <a:rPr lang="en-US" baseline="0" dirty="0" smtClean="0"/>
              <a:t> </a:t>
            </a:r>
            <a:r>
              <a:rPr lang="en-US" baseline="0" dirty="0" err="1" smtClean="0"/>
              <a:t>bài</a:t>
            </a:r>
            <a:r>
              <a:rPr lang="en-US" baseline="0" dirty="0" smtClean="0"/>
              <a:t> </a:t>
            </a:r>
            <a:r>
              <a:rPr lang="en-US" baseline="0" dirty="0" err="1" smtClean="0"/>
              <a:t>học</a:t>
            </a:r>
            <a:r>
              <a:rPr lang="en-US" baseline="0" dirty="0" smtClean="0"/>
              <a:t> </a:t>
            </a:r>
            <a:r>
              <a:rPr lang="en-US" baseline="0" dirty="0" err="1" smtClean="0"/>
              <a:t>ngày</a:t>
            </a:r>
            <a:r>
              <a:rPr lang="en-US" baseline="0" dirty="0" smtClean="0"/>
              <a:t> </a:t>
            </a:r>
            <a:r>
              <a:rPr lang="en-US" baseline="0" dirty="0" err="1" smtClean="0"/>
              <a:t>hôm</a:t>
            </a:r>
            <a:r>
              <a:rPr lang="en-US" baseline="0" dirty="0" smtClean="0"/>
              <a:t> nay,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endParaRPr lang="en-US" dirty="0" smtClean="0"/>
          </a:p>
          <a:p>
            <a:pPr>
              <a:buFontTx/>
              <a:buChar char="-"/>
            </a:pPr>
            <a:r>
              <a:rPr lang="vi-VN" dirty="0" smtClean="0"/>
              <a:t>Hiểu v</a:t>
            </a:r>
            <a:r>
              <a:rPr lang="en-US" dirty="0" smtClean="0"/>
              <a:t>à</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những</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sắp</a:t>
            </a:r>
            <a:r>
              <a:rPr lang="en-US" baseline="0" dirty="0" smtClean="0"/>
              <a:t> </a:t>
            </a:r>
            <a:r>
              <a:rPr lang="en-US" baseline="0" dirty="0" err="1" smtClean="0"/>
              <a:t>xếp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vi-VN" dirty="0" smtClean="0"/>
              <a:t>Hiểu v</a:t>
            </a:r>
            <a:r>
              <a:rPr lang="en-US" dirty="0" smtClean="0"/>
              <a:t>à</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những</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thông</a:t>
            </a:r>
            <a:r>
              <a:rPr lang="en-US" baseline="0" dirty="0" smtClean="0"/>
              <a:t> </a:t>
            </a:r>
            <a:r>
              <a:rPr lang="en-US" baseline="0" dirty="0" err="1" smtClean="0"/>
              <a:t>dụng</a:t>
            </a:r>
            <a:r>
              <a:rPr lang="en-US" baseline="0" dirty="0" smtClean="0"/>
              <a:t>.</a:t>
            </a:r>
          </a:p>
          <a:p>
            <a:pPr>
              <a:buFontTx/>
              <a:buChar char="-"/>
            </a:pPr>
            <a:endParaRPr lang="en-US" baseline="0" dirty="0" smtClean="0"/>
          </a:p>
          <a:p>
            <a:pPr>
              <a:spcBef>
                <a:spcPct val="0"/>
              </a:spcBef>
            </a:pPr>
            <a:endParaRPr lang="en-US" dirty="0" smtClean="0"/>
          </a:p>
          <a:p>
            <a:endParaRPr lang="en-US"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p:cNvSpPr>
            <a:spLocks noGrp="1" noChangeArrowheads="1"/>
          </p:cNvSpPr>
          <p:nvPr>
            <p:ph type="sldNum" sz="quarter"/>
          </p:nvPr>
        </p:nvSpPr>
        <p:spPr>
          <a:noFill/>
        </p:spPr>
        <p:txBody>
          <a:bodyPr/>
          <a:lstStyle/>
          <a:p>
            <a:fld id="{9471E77F-674B-4EF6-AFB6-D7C478FBED9B}" type="slidenum">
              <a:rPr lang="vi-VN" smtClean="0"/>
              <a:pPr/>
              <a:t>20</a:t>
            </a:fld>
            <a:endParaRPr lang="vi-VN" smtClean="0"/>
          </a:p>
        </p:txBody>
      </p:sp>
      <p:sp>
        <p:nvSpPr>
          <p:cNvPr id="86019" name="Rectangle 1"/>
          <p:cNvSpPr>
            <a:spLocks noGrp="1" noRot="1" noChangeAspect="1" noChangeArrowheads="1" noTextEdit="1"/>
          </p:cNvSpPr>
          <p:nvPr>
            <p:ph type="sldImg"/>
          </p:nvPr>
        </p:nvSpPr>
        <p:spPr>
          <a:xfrm>
            <a:off x="1143000" y="685800"/>
            <a:ext cx="4572000" cy="3429000"/>
          </a:xfrm>
          <a:solidFill>
            <a:srgbClr val="FFFFFF"/>
          </a:solidFill>
          <a:ln/>
        </p:spPr>
      </p:sp>
      <p:sp>
        <p:nvSpPr>
          <p:cNvPr id="86020" name="Rectangle 2"/>
          <p:cNvSpPr>
            <a:spLocks noGrp="1" noChangeArrowheads="1"/>
          </p:cNvSpPr>
          <p:nvPr>
            <p:ph type="body" idx="1"/>
          </p:nvPr>
        </p:nvSpPr>
        <p:spPr>
          <a:xfrm>
            <a:off x="685800" y="4343400"/>
            <a:ext cx="5486400" cy="4114800"/>
          </a:xfrm>
          <a:noFill/>
          <a:ln/>
        </p:spPr>
        <p:txBody>
          <a:bodyPr wrap="none" anchor="ctr"/>
          <a:lstStyle/>
          <a:p>
            <a:r>
              <a:rPr lang="en-US" sz="1200" kern="1200" dirty="0" err="1" smtClean="0">
                <a:solidFill>
                  <a:schemeClr val="tx1"/>
                </a:solidFill>
                <a:latin typeface="+mn-lt"/>
                <a:ea typeface="+mn-ea"/>
                <a:cs typeface="+mn-cs"/>
              </a:rPr>
              <a:t>Kết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thúc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bài</a:t>
            </a:r>
            <a:r>
              <a:rPr lang="en-US" sz="1200" kern="1200" dirty="0" smtClean="0">
                <a:solidFill>
                  <a:schemeClr val="tx1"/>
                </a:solidFill>
                <a:latin typeface="+mn-lt"/>
                <a:ea typeface="+mn-ea"/>
                <a:cs typeface="+mn-cs"/>
              </a:rPr>
              <a:t> 8, </a:t>
            </a:r>
          </a:p>
          <a:p>
            <a:r>
              <a:rPr lang="en-US" sz="1200" kern="1200" dirty="0" err="1" smtClean="0">
                <a:solidFill>
                  <a:schemeClr val="tx1"/>
                </a:solidFill>
                <a:latin typeface="+mn-lt"/>
                <a:ea typeface="+mn-ea"/>
                <a:cs typeface="+mn-cs"/>
              </a:rPr>
              <a:t>Bài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học</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theo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chúng</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ta</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sẽ</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thảo</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luận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về</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định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nghĩa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dữ</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Structure </a:t>
            </a:r>
            <a:r>
              <a:rPr lang="en-US" sz="1200" kern="1200" dirty="0" err="1" smtClean="0">
                <a:solidFill>
                  <a:schemeClr val="tx1"/>
                </a:solidFill>
                <a:latin typeface="+mn-lt"/>
                <a:ea typeface="+mn-ea"/>
                <a:cs typeface="+mn-cs"/>
              </a:rPr>
              <a:t>các</a:t>
            </a:r>
            <a:r>
              <a:rPr lang="en-US" sz="1200" kern="1200" baseline="0" dirty="0" err="1" smtClean="0">
                <a:solidFill>
                  <a:schemeClr val="tx1"/>
                </a:solidFill>
                <a:latin typeface="+mn-lt"/>
                <a:ea typeface="+mn-ea"/>
                <a:cs typeface="+mn-cs"/>
              </a:rPr>
              <a:t>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Structure</a:t>
            </a:r>
            <a:r>
              <a:rPr lang="en-US" sz="1200" kern="1200" dirty="0" smtClean="0">
                <a:solidFill>
                  <a:schemeClr val="tx1"/>
                </a:solidFill>
                <a:latin typeface="+mn-lt"/>
                <a:ea typeface="+mn-ea"/>
                <a:cs typeface="+mn-cs"/>
              </a:rPr>
              <a:t>.</a:t>
            </a:r>
            <a:endParaRPr lang="en-US" dirty="0"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Có</a:t>
            </a:r>
            <a:r>
              <a:rPr lang="en-US" baseline="0" dirty="0" smtClean="0"/>
              <a:t> 2 </a:t>
            </a:r>
            <a:r>
              <a:rPr lang="en-US" baseline="0" dirty="0" err="1" smtClean="0"/>
              <a:t>dạng</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chính </a:t>
            </a:r>
            <a:r>
              <a:rPr lang="en-US" baseline="0" dirty="0" err="1" smtClean="0"/>
              <a:t>trong</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sắp</a:t>
            </a:r>
            <a:r>
              <a:rPr lang="en-US" baseline="0" dirty="0" smtClean="0"/>
              <a:t> </a:t>
            </a:r>
            <a:r>
              <a:rPr lang="en-US" baseline="0" dirty="0" err="1" smtClean="0"/>
              <a:t>xếp</a:t>
            </a:r>
            <a:r>
              <a:rPr lang="en-US" baseline="0" dirty="0" smtClean="0"/>
              <a:t> </a:t>
            </a:r>
            <a:r>
              <a:rPr lang="en-US" baseline="0" dirty="0" err="1" smtClean="0"/>
              <a:t>và</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mỗi</a:t>
            </a:r>
            <a:r>
              <a:rPr lang="en-US" baseline="0" dirty="0" smtClean="0"/>
              <a:t> </a:t>
            </a:r>
            <a:r>
              <a:rPr lang="en-US" baseline="0" dirty="0" err="1" smtClean="0"/>
              <a:t>một</a:t>
            </a:r>
            <a:r>
              <a:rPr lang="en-US" baseline="0" dirty="0" smtClean="0"/>
              <a:t> </a:t>
            </a:r>
            <a:r>
              <a:rPr lang="en-US" baseline="0" dirty="0" err="1" smtClean="0"/>
              <a:t>dạng</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sẽ</a:t>
            </a:r>
            <a:r>
              <a:rPr lang="en-US" baseline="0" dirty="0" smtClean="0"/>
              <a:t> </a:t>
            </a:r>
            <a:r>
              <a:rPr lang="en-US" baseline="0" dirty="0" err="1" smtClean="0"/>
              <a:t>có</a:t>
            </a:r>
            <a:r>
              <a:rPr lang="en-US" baseline="0" dirty="0" smtClean="0"/>
              <a:t> </a:t>
            </a:r>
            <a:r>
              <a:rPr lang="en-US" baseline="0" dirty="0" err="1" smtClean="0"/>
              <a:t>nhiều</a:t>
            </a:r>
            <a:r>
              <a:rPr lang="en-US" baseline="0" dirty="0" smtClean="0"/>
              <a:t> </a:t>
            </a:r>
            <a:r>
              <a:rPr lang="en-US" baseline="0" dirty="0" err="1" smtClean="0"/>
              <a:t>cách</a:t>
            </a:r>
            <a:r>
              <a:rPr lang="en-US" baseline="0" dirty="0" smtClean="0"/>
              <a:t> </a:t>
            </a:r>
            <a:r>
              <a:rPr lang="en-US" baseline="0" dirty="0" err="1" smtClean="0"/>
              <a:t>làm</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err="1" smtClean="0"/>
              <a:t>mục</a:t>
            </a:r>
            <a:r>
              <a:rPr lang="en-US" baseline="0" dirty="0" smtClean="0"/>
              <a:t> </a:t>
            </a:r>
            <a:r>
              <a:rPr lang="en-US" baseline="0" dirty="0" err="1" smtClean="0"/>
              <a:t>tiêu</a:t>
            </a:r>
            <a:r>
              <a:rPr lang="en-US" baseline="0" dirty="0" smtClean="0"/>
              <a:t> </a:t>
            </a:r>
            <a:r>
              <a:rPr lang="en-US" baseline="0" dirty="0" err="1" smtClean="0"/>
              <a:t>giúp</a:t>
            </a:r>
            <a:r>
              <a:rPr lang="en-US" baseline="0" dirty="0" smtClean="0"/>
              <a:t> </a:t>
            </a:r>
            <a:r>
              <a:rPr lang="en-US" baseline="0" dirty="0" err="1" smtClean="0"/>
              <a:t>cho</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xử</a:t>
            </a:r>
            <a:r>
              <a:rPr lang="en-US" baseline="0" dirty="0" smtClean="0"/>
              <a:t> </a:t>
            </a:r>
            <a:r>
              <a:rPr lang="en-US" baseline="0" dirty="0" err="1" smtClean="0"/>
              <a:t>lý</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lớn</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với</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và</a:t>
            </a:r>
            <a:r>
              <a:rPr lang="en-US" baseline="0" dirty="0" smtClean="0"/>
              <a:t> </a:t>
            </a:r>
            <a:r>
              <a:rPr lang="en-US" baseline="0" dirty="0" err="1" smtClean="0"/>
              <a:t>hiệu</a:t>
            </a:r>
            <a:r>
              <a:rPr lang="en-US" baseline="0" dirty="0" smtClean="0"/>
              <a:t> </a:t>
            </a:r>
            <a:r>
              <a:rPr lang="en-US" baseline="0" dirty="0" err="1" smtClean="0"/>
              <a:t>xuất</a:t>
            </a:r>
            <a:r>
              <a:rPr lang="en-US" baseline="0" dirty="0" smtClean="0"/>
              <a:t> </a:t>
            </a:r>
            <a:r>
              <a:rPr lang="en-US" baseline="0" dirty="0" err="1" smtClean="0"/>
              <a:t>tốt</a:t>
            </a:r>
            <a:r>
              <a:rPr lang="en-US" baseline="0" dirty="0" smtClean="0"/>
              <a:t> </a:t>
            </a:r>
            <a:r>
              <a:rPr lang="en-US" baseline="0" dirty="0" err="1" smtClean="0"/>
              <a:t>nhất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ED1E6E6-0329-4BFB-B25B-783EED0FAEC6}"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fld id="{A5648FFF-6925-4AA4-8102-81F7408E0C68}" type="slidenum">
              <a:rPr lang="en-GB"/>
              <a:pPr/>
              <a:t>4</a:t>
            </a:fld>
            <a:endParaRPr lang="en-GB"/>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ln/>
        </p:spPr>
        <p:txBody>
          <a:bodyPr/>
          <a:lstStyle/>
          <a:p>
            <a:r>
              <a:rPr lang="en-US" dirty="0" err="1" smtClean="0"/>
              <a:t>Trước</a:t>
            </a:r>
            <a:r>
              <a:rPr lang="en-US" baseline="0" dirty="0" smtClean="0"/>
              <a:t> </a:t>
            </a:r>
            <a:r>
              <a:rPr lang="en-US" baseline="0" dirty="0" err="1" smtClean="0"/>
              <a:t>hết</a:t>
            </a:r>
            <a:r>
              <a:rPr lang="en-US" baseline="0" dirty="0" smtClean="0"/>
              <a:t> </a:t>
            </a:r>
            <a:r>
              <a:rPr lang="en-US" baseline="0" dirty="0" err="1" smtClean="0"/>
              <a:t>là</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sắp</a:t>
            </a:r>
            <a:r>
              <a:rPr lang="en-US" baseline="0" dirty="0" smtClean="0"/>
              <a:t> </a:t>
            </a:r>
            <a:r>
              <a:rPr lang="en-US" baseline="0" dirty="0" err="1" smtClean="0"/>
              <a:t>xếp</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có</a:t>
            </a:r>
            <a:r>
              <a:rPr lang="en-US" baseline="0" dirty="0" smtClean="0"/>
              <a:t> </a:t>
            </a:r>
            <a:r>
              <a:rPr lang="en-US" baseline="0" dirty="0" err="1" smtClean="0"/>
              <a:t>khái</a:t>
            </a:r>
            <a:r>
              <a:rPr lang="en-US" baseline="0" dirty="0" smtClean="0"/>
              <a:t> </a:t>
            </a:r>
            <a:r>
              <a:rPr lang="en-US" baseline="0" dirty="0" err="1" smtClean="0"/>
              <a:t>niệm</a:t>
            </a:r>
            <a:r>
              <a:rPr lang="en-US" baseline="0" dirty="0" smtClean="0"/>
              <a:t> ban </a:t>
            </a:r>
            <a:r>
              <a:rPr lang="en-US" baseline="0" dirty="0" err="1" smtClean="0"/>
              <a:t>đầu</a:t>
            </a:r>
            <a:r>
              <a:rPr lang="en-US" baseline="0" dirty="0" smtClean="0"/>
              <a:t> </a:t>
            </a:r>
            <a:r>
              <a:rPr lang="en-US" baseline="0" dirty="0" err="1" smtClean="0"/>
              <a:t>như</a:t>
            </a:r>
            <a:r>
              <a:rPr lang="en-US" baseline="0" dirty="0" smtClean="0"/>
              <a:t> </a:t>
            </a:r>
            <a:r>
              <a:rPr lang="en-US" baseline="0" dirty="0" err="1" smtClean="0"/>
              <a:t>sau</a:t>
            </a:r>
            <a:r>
              <a:rPr lang="en-US" baseline="0" dirty="0" smtClean="0"/>
              <a:t>:</a:t>
            </a:r>
            <a:endParaRPr lang="en-US" dirty="0" smtClean="0"/>
          </a:p>
          <a:p>
            <a:r>
              <a:rPr lang="en-US" dirty="0" err="1" smtClean="0"/>
              <a:t>Một</a:t>
            </a:r>
            <a:r>
              <a:rPr lang="en-US" baseline="0" dirty="0" smtClean="0"/>
              <a:t> </a:t>
            </a:r>
            <a:r>
              <a:rPr lang="en-US" baseline="0" dirty="0" err="1" smtClean="0"/>
              <a:t>nguồn</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được</a:t>
            </a:r>
            <a:r>
              <a:rPr lang="en-US" baseline="0" dirty="0" smtClean="0"/>
              <a:t> </a:t>
            </a:r>
            <a:r>
              <a:rPr lang="en-US" baseline="0" dirty="0" err="1" smtClean="0"/>
              <a:t>gọi</a:t>
            </a:r>
            <a:r>
              <a:rPr lang="en-US" baseline="0" dirty="0" smtClean="0"/>
              <a:t> </a:t>
            </a:r>
            <a:r>
              <a:rPr lang="en-US" baseline="0" dirty="0" err="1" smtClean="0"/>
              <a:t>là</a:t>
            </a:r>
            <a:r>
              <a:rPr lang="en-US" baseline="0" dirty="0" smtClean="0"/>
              <a:t> </a:t>
            </a:r>
            <a:r>
              <a:rPr lang="en-US" baseline="0" dirty="0" err="1" smtClean="0"/>
              <a:t>đã</a:t>
            </a:r>
            <a:r>
              <a:rPr lang="en-US" baseline="0" dirty="0" smtClean="0"/>
              <a:t> </a:t>
            </a:r>
            <a:r>
              <a:rPr lang="en-US" baseline="0" dirty="0" err="1" smtClean="0"/>
              <a:t>sắp</a:t>
            </a:r>
            <a:r>
              <a:rPr lang="en-US" baseline="0" dirty="0" smtClean="0"/>
              <a:t> </a:t>
            </a:r>
            <a:r>
              <a:rPr lang="en-US" baseline="0" dirty="0" err="1" smtClean="0"/>
              <a:t>xếp</a:t>
            </a:r>
            <a:r>
              <a:rPr lang="en-US" baseline="0" dirty="0" smtClean="0"/>
              <a:t> </a:t>
            </a:r>
            <a:r>
              <a:rPr lang="en-US" baseline="0" dirty="0" err="1" smtClean="0"/>
              <a:t>theo</a:t>
            </a:r>
            <a:r>
              <a:rPr lang="en-US" baseline="0" dirty="0" smtClean="0"/>
              <a:t> </a:t>
            </a:r>
            <a:r>
              <a:rPr lang="en-US" baseline="0" dirty="0" err="1" smtClean="0"/>
              <a:t>khóa</a:t>
            </a:r>
            <a:r>
              <a:rPr lang="en-US" baseline="0" dirty="0" smtClean="0"/>
              <a:t> key,  </a:t>
            </a:r>
            <a:r>
              <a:rPr lang="en-US" baseline="0" dirty="0" err="1" smtClean="0"/>
              <a:t>nếu</a:t>
            </a:r>
            <a:r>
              <a:rPr lang="en-US" baseline="0" dirty="0" smtClean="0"/>
              <a:t> </a:t>
            </a:r>
            <a:r>
              <a:rPr lang="en-US" baseline="0" dirty="0" err="1" smtClean="0"/>
              <a:t>như</a:t>
            </a:r>
            <a:r>
              <a:rPr lang="en-US" baseline="0" dirty="0" smtClean="0"/>
              <a:t> </a:t>
            </a:r>
            <a:r>
              <a:rPr lang="en-US" baseline="0" dirty="0" err="1" smtClean="0"/>
              <a:t>với</a:t>
            </a:r>
            <a:r>
              <a:rPr lang="en-US" baseline="0" dirty="0" smtClean="0"/>
              <a:t> </a:t>
            </a:r>
            <a:r>
              <a:rPr lang="en-US" baseline="0" dirty="0" err="1" smtClean="0"/>
              <a:t>i</a:t>
            </a:r>
            <a:r>
              <a:rPr lang="en-US" baseline="0" dirty="0" smtClean="0"/>
              <a:t> </a:t>
            </a:r>
            <a:r>
              <a:rPr lang="en-US" baseline="0" dirty="0" err="1" smtClean="0"/>
              <a:t>nhỏ</a:t>
            </a:r>
            <a:r>
              <a:rPr lang="en-US" baseline="0" dirty="0" smtClean="0"/>
              <a:t> </a:t>
            </a:r>
            <a:r>
              <a:rPr lang="en-US" baseline="0" dirty="0" err="1" smtClean="0"/>
              <a:t>hơn</a:t>
            </a:r>
            <a:r>
              <a:rPr lang="en-US" baseline="0" dirty="0" smtClean="0"/>
              <a:t> j, </a:t>
            </a:r>
            <a:r>
              <a:rPr lang="en-US" baseline="0" dirty="0" err="1" smtClean="0"/>
              <a:t>thì</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k </a:t>
            </a:r>
            <a:r>
              <a:rPr lang="en-US" baseline="0" dirty="0" err="1" smtClean="0"/>
              <a:t>i</a:t>
            </a:r>
            <a:r>
              <a:rPr lang="en-US" baseline="0" dirty="0" smtClean="0"/>
              <a:t> </a:t>
            </a:r>
            <a:r>
              <a:rPr lang="en-US" baseline="0" dirty="0" err="1" smtClean="0"/>
              <a:t>đứng</a:t>
            </a:r>
            <a:r>
              <a:rPr lang="en-US" baseline="0" dirty="0" smtClean="0"/>
              <a:t> </a:t>
            </a:r>
            <a:r>
              <a:rPr lang="en-US" baseline="0" dirty="0" err="1" smtClean="0"/>
              <a:t>trước</a:t>
            </a:r>
            <a:r>
              <a:rPr lang="en-US" baseline="0" dirty="0" smtClean="0"/>
              <a:t> k j </a:t>
            </a:r>
            <a:r>
              <a:rPr lang="en-US" baseline="0" dirty="0" err="1" smtClean="0"/>
              <a:t>theo</a:t>
            </a:r>
            <a:r>
              <a:rPr lang="en-US" baseline="0" dirty="0" smtClean="0"/>
              <a:t> </a:t>
            </a:r>
            <a:r>
              <a:rPr lang="en-US" baseline="0" dirty="0" err="1" smtClean="0"/>
              <a:t>một</a:t>
            </a:r>
            <a:r>
              <a:rPr lang="en-US" baseline="0" dirty="0" smtClean="0"/>
              <a:t> </a:t>
            </a:r>
            <a:r>
              <a:rPr lang="en-US" baseline="0" dirty="0" err="1" smtClean="0"/>
              <a:t>thứ</a:t>
            </a:r>
            <a:r>
              <a:rPr lang="en-US" baseline="0" dirty="0" smtClean="0"/>
              <a:t> </a:t>
            </a:r>
            <a:r>
              <a:rPr lang="en-US" baseline="0" dirty="0" err="1" smtClean="0"/>
              <a:t>tự</a:t>
            </a:r>
            <a:r>
              <a:rPr lang="en-US" baseline="0" dirty="0" smtClean="0"/>
              <a:t> </a:t>
            </a:r>
            <a:r>
              <a:rPr lang="en-US" baseline="0" dirty="0" err="1" smtClean="0"/>
              <a:t>nào</a:t>
            </a:r>
            <a:r>
              <a:rPr lang="en-US" baseline="0" dirty="0" smtClean="0"/>
              <a:t> </a:t>
            </a:r>
            <a:r>
              <a:rPr lang="en-US" baseline="0" dirty="0" err="1" smtClean="0"/>
              <a:t>đó</a:t>
            </a:r>
            <a:r>
              <a:rPr lang="en-US" baseline="0" dirty="0" smtClean="0"/>
              <a:t> </a:t>
            </a:r>
            <a:r>
              <a:rPr lang="en-US" baseline="0" dirty="0" err="1" smtClean="0"/>
              <a:t>của</a:t>
            </a:r>
            <a:r>
              <a:rPr lang="en-US" baseline="0" dirty="0" smtClean="0"/>
              <a:t> </a:t>
            </a:r>
            <a:r>
              <a:rPr lang="en-US" baseline="0" dirty="0" err="1" smtClean="0"/>
              <a:t>khóa</a:t>
            </a:r>
            <a:r>
              <a:rPr lang="en-US" baseline="0" dirty="0" smtClean="0"/>
              <a:t> key.</a:t>
            </a:r>
          </a:p>
          <a:p>
            <a:r>
              <a:rPr lang="en-US" baseline="0" dirty="0" err="1" smtClean="0"/>
              <a:t>Có</a:t>
            </a:r>
            <a:r>
              <a:rPr lang="en-US" baseline="0" dirty="0" smtClean="0"/>
              <a:t> </a:t>
            </a:r>
            <a:r>
              <a:rPr lang="en-US" baseline="0" dirty="0" err="1" smtClean="0"/>
              <a:t>những</a:t>
            </a:r>
            <a:r>
              <a:rPr lang="en-US" baseline="0" dirty="0" smtClean="0"/>
              <a:t> </a:t>
            </a:r>
            <a:r>
              <a:rPr lang="en-US" baseline="0" dirty="0" err="1" smtClean="0"/>
              <a:t>cách</a:t>
            </a:r>
            <a:r>
              <a:rPr lang="en-US" baseline="0" dirty="0" smtClean="0"/>
              <a:t> </a:t>
            </a:r>
            <a:r>
              <a:rPr lang="en-US" baseline="0" dirty="0" err="1" smtClean="0"/>
              <a:t>sắp</a:t>
            </a:r>
            <a:r>
              <a:rPr lang="en-US" baseline="0" dirty="0" smtClean="0"/>
              <a:t> </a:t>
            </a:r>
            <a:r>
              <a:rPr lang="en-US" baseline="0" dirty="0" err="1" smtClean="0"/>
              <a:t>xếp</a:t>
            </a:r>
            <a:r>
              <a:rPr lang="en-US" baseline="0" dirty="0" smtClean="0"/>
              <a:t> </a:t>
            </a:r>
            <a:r>
              <a:rPr lang="en-US" baseline="0" dirty="0" err="1" smtClean="0"/>
              <a:t>như</a:t>
            </a:r>
            <a:r>
              <a:rPr lang="en-US" baseline="0" dirty="0" smtClean="0"/>
              <a:t> </a:t>
            </a:r>
            <a:r>
              <a:rPr lang="en-US" baseline="0" dirty="0" err="1" smtClean="0"/>
              <a:t>sau</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Thứ</a:t>
            </a:r>
            <a:r>
              <a:rPr lang="en-US" baseline="0" dirty="0" smtClean="0"/>
              <a:t> </a:t>
            </a:r>
            <a:r>
              <a:rPr lang="en-US" baseline="0" dirty="0" err="1" smtClean="0"/>
              <a:t>nhất</a:t>
            </a:r>
            <a:r>
              <a:rPr lang="en-US" baseline="0" dirty="0" smtClean="0"/>
              <a:t> </a:t>
            </a:r>
            <a:r>
              <a:rPr lang="en-US" baseline="0" dirty="0" err="1" smtClean="0"/>
              <a:t>là</a:t>
            </a:r>
            <a:r>
              <a:rPr lang="en-US" baseline="0" dirty="0" smtClean="0"/>
              <a:t>: Insertion sorts, </a:t>
            </a:r>
            <a:r>
              <a:rPr lang="en-US" baseline="0" dirty="0" err="1" smtClean="0"/>
              <a:t>trong</a:t>
            </a:r>
            <a:r>
              <a:rPr lang="en-US" baseline="0" dirty="0" smtClean="0"/>
              <a:t> </a:t>
            </a:r>
            <a:r>
              <a:rPr lang="en-US" baseline="0" dirty="0" err="1" smtClean="0"/>
              <a:t>kỹ</a:t>
            </a:r>
            <a:r>
              <a:rPr lang="en-US" baseline="0" dirty="0" smtClean="0"/>
              <a:t> </a:t>
            </a:r>
            <a:r>
              <a:rPr lang="en-US" baseline="0" dirty="0" err="1" smtClean="0"/>
              <a:t>thuật</a:t>
            </a:r>
            <a:r>
              <a:rPr lang="en-US" baseline="0" dirty="0" smtClean="0"/>
              <a:t> </a:t>
            </a:r>
            <a:r>
              <a:rPr lang="en-US" baseline="0" dirty="0" err="1" smtClean="0"/>
              <a:t>sắp</a:t>
            </a:r>
            <a:r>
              <a:rPr lang="en-US" baseline="0" dirty="0" smtClean="0"/>
              <a:t> </a:t>
            </a:r>
            <a:r>
              <a:rPr lang="en-US" baseline="0" dirty="0" err="1" smtClean="0"/>
              <a:t>xếp</a:t>
            </a:r>
            <a:r>
              <a:rPr lang="en-US" baseline="0" dirty="0" smtClean="0"/>
              <a:t> </a:t>
            </a:r>
            <a:r>
              <a:rPr lang="en-US" baseline="0" dirty="0" err="1" smtClean="0"/>
              <a:t>này</a:t>
            </a:r>
            <a:r>
              <a:rPr lang="en-US" baseline="0" dirty="0" smtClean="0"/>
              <a:t>, </a:t>
            </a:r>
            <a:r>
              <a:rPr lang="en-US" baseline="0" dirty="0" err="1" smtClean="0"/>
              <a:t>chúng</a:t>
            </a:r>
            <a:r>
              <a:rPr lang="en-US" baseline="0" dirty="0" smtClean="0"/>
              <a:t> </a:t>
            </a:r>
            <a:r>
              <a:rPr lang="vi-VN" sz="1200" b="0" i="0" kern="1200" dirty="0" smtClean="0">
                <a:solidFill>
                  <a:schemeClr val="tx1"/>
                </a:solidFill>
                <a:latin typeface="+mn-lt"/>
                <a:ea typeface="+mn-ea"/>
                <a:cs typeface="+mn-cs"/>
              </a:rPr>
              <a:t>ta xét mỗi phần tử của mảng và đặt vào vị trí đúng của nó giữa các</a:t>
            </a:r>
            <a:r>
              <a:rPr lang="en-US" sz="1200" b="0" i="0" kern="1200" dirty="0" smtClean="0">
                <a:solidFill>
                  <a:schemeClr val="tx1"/>
                </a:solidFill>
                <a:latin typeface="+mn-lt"/>
                <a:ea typeface="+mn-ea"/>
                <a:cs typeface="+mn-cs"/>
              </a:rPr>
              <a:t> </a:t>
            </a:r>
            <a:r>
              <a:rPr lang="vi-VN" sz="1200" b="0" i="0" kern="1200" dirty="0" smtClean="0">
                <a:solidFill>
                  <a:schemeClr val="tx1"/>
                </a:solidFill>
                <a:latin typeface="+mn-lt"/>
                <a:ea typeface="+mn-ea"/>
                <a:cs typeface="+mn-cs"/>
              </a:rPr>
              <a:t>phần tử đã được sắp xếp. </a:t>
            </a:r>
            <a:endParaRPr lang="en-US" baseline="0" dirty="0" smtClean="0"/>
          </a:p>
          <a:p>
            <a:r>
              <a:rPr lang="en-US" baseline="0" dirty="0" err="1" smtClean="0"/>
              <a:t>Thứ</a:t>
            </a:r>
            <a:r>
              <a:rPr lang="en-US" baseline="0" dirty="0" smtClean="0"/>
              <a:t> </a:t>
            </a:r>
            <a:r>
              <a:rPr lang="en-US" baseline="0" dirty="0" err="1" smtClean="0"/>
              <a:t>hai</a:t>
            </a:r>
            <a:r>
              <a:rPr lang="en-US" baseline="0" dirty="0" smtClean="0"/>
              <a:t> </a:t>
            </a:r>
            <a:r>
              <a:rPr lang="en-US" baseline="0" dirty="0" err="1" smtClean="0"/>
              <a:t>là</a:t>
            </a:r>
            <a:r>
              <a:rPr lang="en-US" baseline="0" dirty="0" smtClean="0"/>
              <a:t>: Exchange Sorts,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có</a:t>
            </a:r>
            <a:r>
              <a:rPr lang="en-US" baseline="0" dirty="0" smtClean="0"/>
              <a:t> Bubble sort </a:t>
            </a:r>
            <a:r>
              <a:rPr lang="en-US" baseline="0" dirty="0" err="1" smtClean="0"/>
              <a:t>và</a:t>
            </a:r>
            <a:r>
              <a:rPr lang="en-US" baseline="0" dirty="0" smtClean="0"/>
              <a:t> Quick sort.</a:t>
            </a:r>
          </a:p>
          <a:p>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Selection sorts: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có</a:t>
            </a:r>
            <a:r>
              <a:rPr lang="en-US" baseline="0" dirty="0" smtClean="0"/>
              <a:t> Heap sort </a:t>
            </a:r>
            <a:r>
              <a:rPr lang="en-US" baseline="0" dirty="0" err="1" smtClean="0"/>
              <a:t>và</a:t>
            </a:r>
            <a:r>
              <a:rPr lang="en-US" baseline="0" dirty="0" smtClean="0"/>
              <a:t> Binary tree sort, chi </a:t>
            </a:r>
            <a:r>
              <a:rPr lang="en-US" baseline="0" dirty="0" err="1" smtClean="0"/>
              <a:t>tiết</a:t>
            </a:r>
            <a:r>
              <a:rPr lang="en-US" baseline="0" dirty="0" smtClean="0"/>
              <a:t> </a:t>
            </a:r>
            <a:r>
              <a:rPr lang="en-US" baseline="0" dirty="0" err="1" smtClean="0"/>
              <a:t>các</a:t>
            </a:r>
            <a:r>
              <a:rPr lang="en-US" baseline="0" dirty="0" smtClean="0"/>
              <a:t> </a:t>
            </a:r>
            <a:r>
              <a:rPr lang="en-US" baseline="0" dirty="0" err="1" smtClean="0"/>
              <a:t>xem</a:t>
            </a:r>
            <a:r>
              <a:rPr lang="en-US" baseline="0" dirty="0" smtClean="0"/>
              <a:t> ở slide </a:t>
            </a:r>
            <a:r>
              <a:rPr lang="en-US" baseline="0" dirty="0" err="1" smtClean="0"/>
              <a:t>tiếp</a:t>
            </a:r>
            <a:r>
              <a:rPr lang="en-US" baseline="0" dirty="0" smtClean="0"/>
              <a:t> </a:t>
            </a:r>
            <a:r>
              <a:rPr lang="en-US" baseline="0" dirty="0" err="1" smtClean="0"/>
              <a:t>theo</a:t>
            </a:r>
            <a:r>
              <a:rPr lang="en-US" baseline="0" dirty="0" smtClean="0"/>
              <a:t>.</a:t>
            </a:r>
          </a:p>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07662FB8-94FF-4EC7-AA89-BA8F63A16A6B}" type="slidenum">
              <a:rPr lang="en-GB"/>
              <a:pPr/>
              <a:t>5</a:t>
            </a:fld>
            <a:endParaRPr lang="en-GB"/>
          </a:p>
        </p:txBody>
      </p:sp>
      <p:sp>
        <p:nvSpPr>
          <p:cNvPr id="188419" name="Rectangle 2"/>
          <p:cNvSpPr>
            <a:spLocks noGrp="1" noRot="1" noChangeAspect="1" noChangeArrowheads="1" noTextEdit="1"/>
          </p:cNvSpPr>
          <p:nvPr>
            <p:ph type="sldImg"/>
          </p:nvPr>
        </p:nvSpPr>
        <p:spPr>
          <a:xfrm>
            <a:off x="1152525" y="692150"/>
            <a:ext cx="4554538" cy="3416300"/>
          </a:xfrm>
          <a:ln/>
        </p:spPr>
      </p:sp>
      <p:sp>
        <p:nvSpPr>
          <p:cNvPr id="188420" name="Rectangle 3"/>
          <p:cNvSpPr>
            <a:spLocks noGrp="1" noChangeArrowheads="1"/>
          </p:cNvSpPr>
          <p:nvPr>
            <p:ph type="body" idx="1"/>
          </p:nvPr>
        </p:nvSpPr>
        <p:spPr>
          <a:xfrm>
            <a:off x="913754" y="4343400"/>
            <a:ext cx="5030492" cy="4114800"/>
          </a:xfrm>
          <a:noFill/>
          <a:ln/>
        </p:spPr>
        <p:txBody>
          <a:bodyPr/>
          <a:lstStyle/>
          <a:p>
            <a:pPr marL="282575" indent="-282575">
              <a:lnSpc>
                <a:spcPct val="90000"/>
              </a:lnSpc>
            </a:pPr>
            <a:r>
              <a:rPr lang="en-US" altLang="zh-CN" sz="2000" dirty="0" smtClean="0"/>
              <a:t>Algorithm*:</a:t>
            </a:r>
          </a:p>
          <a:p>
            <a:pPr marL="914400" lvl="1" indent="-280988">
              <a:lnSpc>
                <a:spcPct val="90000"/>
              </a:lnSpc>
            </a:pPr>
            <a:r>
              <a:rPr lang="en-US" altLang="zh-CN" sz="1800" dirty="0" smtClean="0"/>
              <a:t>Start with the result being the first element of the input;</a:t>
            </a:r>
          </a:p>
          <a:p>
            <a:pPr marL="914400" lvl="1" indent="-280988">
              <a:lnSpc>
                <a:spcPct val="90000"/>
              </a:lnSpc>
            </a:pPr>
            <a:r>
              <a:rPr lang="en-US" sz="1800" dirty="0" smtClean="0"/>
              <a:t>Loop over the input array until it is empty, "removing" the first remaining (leftmost) element</a:t>
            </a:r>
            <a:r>
              <a:rPr lang="en-US" altLang="zh-CN" sz="1800" dirty="0" smtClean="0"/>
              <a:t>;</a:t>
            </a:r>
            <a:endParaRPr lang="en-US" sz="1800" dirty="0" smtClean="0"/>
          </a:p>
          <a:p>
            <a:pPr marL="914400" lvl="1" indent="-280988">
              <a:lnSpc>
                <a:spcPct val="90000"/>
              </a:lnSpc>
            </a:pPr>
            <a:r>
              <a:rPr lang="en-US" sz="1800" dirty="0" smtClean="0"/>
              <a:t>Compare the removed element against the current result, starting from the highest (rightmost) element, and working left towards the lowest element</a:t>
            </a:r>
            <a:r>
              <a:rPr lang="en-US" altLang="zh-CN" sz="1800" dirty="0" smtClean="0"/>
              <a:t>;</a:t>
            </a:r>
            <a:endParaRPr lang="en-US" sz="1800" dirty="0" smtClean="0"/>
          </a:p>
          <a:p>
            <a:pPr marL="914400" lvl="1" indent="-280988">
              <a:lnSpc>
                <a:spcPct val="90000"/>
              </a:lnSpc>
            </a:pPr>
            <a:r>
              <a:rPr lang="en-US" sz="1800" dirty="0" smtClean="0"/>
              <a:t>If the removed input element is lower than the current result element, copy that value into the following element to make room for the new element below, and repeat with the next lowest result element</a:t>
            </a:r>
            <a:r>
              <a:rPr lang="en-US" altLang="zh-CN" sz="1800" dirty="0" smtClean="0"/>
              <a:t>;</a:t>
            </a:r>
            <a:endParaRPr lang="en-US" sz="1800" dirty="0" smtClean="0"/>
          </a:p>
          <a:p>
            <a:pPr marL="914400" lvl="1" indent="-280988">
              <a:lnSpc>
                <a:spcPct val="90000"/>
              </a:lnSpc>
            </a:pPr>
            <a:r>
              <a:rPr lang="en-US" sz="1800" dirty="0" smtClean="0"/>
              <a:t>Otherwise, the new element is in the correct location; save it in the cell left by copying the last examined result up, and start again from </a:t>
            </a:r>
            <a:r>
              <a:rPr lang="en-US" altLang="zh-CN" sz="1800" dirty="0" smtClean="0"/>
              <a:t>step </a:t>
            </a:r>
            <a:r>
              <a:rPr lang="en-US" sz="1800" dirty="0" smtClean="0"/>
              <a:t>2 with the next input element</a:t>
            </a:r>
            <a:r>
              <a:rPr lang="en-US" altLang="zh-CN" sz="1800" dirty="0" smtClean="0"/>
              <a:t>.</a:t>
            </a:r>
            <a:endParaRPr lang="en-US" altLang="zh-CN" sz="1600" dirty="0" smtClean="0"/>
          </a:p>
          <a:p>
            <a:pPr marL="282575" marR="0" indent="-282575" algn="l" defTabSz="914400" rtl="0" eaLnBrk="1" fontAlgn="auto" latinLnBrk="0" hangingPunct="1">
              <a:lnSpc>
                <a:spcPct val="90000"/>
              </a:lnSpc>
              <a:spcBef>
                <a:spcPts val="0"/>
              </a:spcBef>
              <a:spcAft>
                <a:spcPts val="0"/>
              </a:spcAft>
              <a:buClrTx/>
              <a:buSzTx/>
              <a:buFontTx/>
              <a:buNone/>
              <a:tabLst/>
              <a:defRPr/>
            </a:pPr>
            <a:r>
              <a:rPr lang="en-US" altLang="zh-CN" sz="1800" dirty="0" smtClean="0"/>
              <a:t>Time complexity: O(</a:t>
            </a:r>
            <a:r>
              <a:rPr lang="en-US" altLang="zh-CN" sz="1800" i="1" dirty="0" smtClean="0"/>
              <a:t>n</a:t>
            </a:r>
            <a:r>
              <a:rPr lang="en-US" altLang="zh-CN" sz="1800" i="1" baseline="30000" dirty="0" smtClean="0"/>
              <a:t>2</a:t>
            </a:r>
            <a:r>
              <a:rPr lang="en-US" altLang="zh-CN" sz="1800" dirty="0" smtClean="0"/>
              <a:t>)</a:t>
            </a:r>
          </a:p>
          <a:p>
            <a:pPr marL="282575" indent="-282575">
              <a:lnSpc>
                <a:spcPct val="90000"/>
              </a:lnSpc>
            </a:pPr>
            <a:r>
              <a:rPr lang="en-US" altLang="zh-CN" sz="1800" dirty="0" smtClean="0"/>
              <a:t>Example: </a:t>
            </a:r>
            <a:r>
              <a:rPr lang="en-US" altLang="zh-CN" sz="1800" dirty="0" smtClean="0">
                <a:solidFill>
                  <a:srgbClr val="FF0000"/>
                </a:solidFill>
              </a:rPr>
              <a:t>Sort the list {12, 5, 7, 9, 2, 6}</a:t>
            </a:r>
            <a:endParaRPr lang="en-US" sz="1800" dirty="0" smtClean="0">
              <a:solidFill>
                <a:srgbClr val="FF0000"/>
              </a:solidFill>
            </a:endParaRPr>
          </a:p>
          <a:p>
            <a:endParaRPr lang="en-US" dirty="0" smtClean="0"/>
          </a:p>
          <a:p>
            <a:r>
              <a:rPr lang="en-US" dirty="0" err="1" smtClean="0"/>
              <a:t>Bây</a:t>
            </a:r>
            <a:r>
              <a:rPr lang="en-US" baseline="0" dirty="0" smtClean="0"/>
              <a:t> </a:t>
            </a:r>
            <a:r>
              <a:rPr lang="en-US" baseline="0" dirty="0" err="1" smtClean="0"/>
              <a:t>giờ</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bàn</a:t>
            </a:r>
            <a:r>
              <a:rPr lang="en-US" baseline="0" dirty="0" smtClean="0"/>
              <a:t> </a:t>
            </a:r>
            <a:r>
              <a:rPr lang="en-US" baseline="0" dirty="0" err="1" smtClean="0"/>
              <a:t>luận</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về</a:t>
            </a:r>
            <a:r>
              <a:rPr lang="en-US" baseline="0" dirty="0" smtClean="0"/>
              <a:t> Insertion Sort,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như</a:t>
            </a:r>
            <a:r>
              <a:rPr lang="en-US" baseline="0" dirty="0" smtClean="0"/>
              <a:t> </a:t>
            </a:r>
            <a:r>
              <a:rPr lang="en-US" baseline="0" dirty="0" err="1" smtClean="0"/>
              <a:t>sau</a:t>
            </a:r>
            <a:r>
              <a:rPr lang="en-US" baseline="0" dirty="0" smtClean="0"/>
              <a:t>:</a:t>
            </a:r>
          </a:p>
          <a:p>
            <a:r>
              <a:rPr lang="en-US" baseline="0" dirty="0" err="1" smtClean="0"/>
              <a:t>Bắt</a:t>
            </a:r>
            <a:r>
              <a:rPr lang="en-US" baseline="0" dirty="0" smtClean="0"/>
              <a:t> </a:t>
            </a:r>
            <a:r>
              <a:rPr lang="en-US" baseline="0" dirty="0" err="1" smtClean="0"/>
              <a:t>đầu</a:t>
            </a:r>
            <a:r>
              <a:rPr lang="en-US" baseline="0" dirty="0" smtClean="0"/>
              <a:t> </a:t>
            </a:r>
            <a:r>
              <a:rPr lang="en-US" baseline="0" dirty="0" err="1" smtClean="0"/>
              <a:t>với</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là</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được</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duyệt</a:t>
            </a:r>
            <a:r>
              <a:rPr lang="en-US" baseline="0" dirty="0" smtClean="0"/>
              <a:t> qua </a:t>
            </a:r>
            <a:r>
              <a:rPr lang="en-US" baseline="0" dirty="0" err="1" smtClean="0"/>
              <a:t>mảng</a:t>
            </a:r>
            <a:r>
              <a:rPr lang="en-US" baseline="0" dirty="0" smtClean="0"/>
              <a:t> </a:t>
            </a:r>
            <a:r>
              <a:rPr lang="en-US" baseline="0" dirty="0" err="1" smtClean="0"/>
              <a:t>được</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cho</a:t>
            </a:r>
            <a:r>
              <a:rPr lang="en-US" baseline="0" dirty="0" smtClean="0"/>
              <a:t> </a:t>
            </a:r>
            <a:r>
              <a:rPr lang="en-US" baseline="0" dirty="0" err="1" smtClean="0"/>
              <a:t>tới</a:t>
            </a:r>
            <a:r>
              <a:rPr lang="en-US" baseline="0" dirty="0" smtClean="0"/>
              <a:t> </a:t>
            </a:r>
            <a:r>
              <a:rPr lang="en-US" baseline="0" dirty="0" err="1" smtClean="0"/>
              <a:t>khi</a:t>
            </a:r>
            <a:r>
              <a:rPr lang="en-US" baseline="0" dirty="0" smtClean="0"/>
              <a:t> </a:t>
            </a:r>
            <a:r>
              <a:rPr lang="en-US" baseline="0" dirty="0" err="1" smtClean="0"/>
              <a:t>không</a:t>
            </a:r>
            <a:r>
              <a:rPr lang="en-US" baseline="0" dirty="0" smtClean="0"/>
              <a:t> </a:t>
            </a:r>
            <a:r>
              <a:rPr lang="en-US" baseline="0" dirty="0" err="1" smtClean="0"/>
              <a:t>còn</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nào</a:t>
            </a:r>
            <a:r>
              <a:rPr lang="en-US" baseline="0" dirty="0" smtClean="0"/>
              <a:t>, </a:t>
            </a:r>
            <a:r>
              <a:rPr lang="en-US" baseline="0" dirty="0" err="1" smtClean="0"/>
              <a:t>xóa</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còn</a:t>
            </a:r>
            <a:r>
              <a:rPr lang="en-US" baseline="0" dirty="0" smtClean="0"/>
              <a:t> </a:t>
            </a:r>
            <a:r>
              <a:rPr lang="en-US" baseline="0" dirty="0" err="1" smtClean="0"/>
              <a:t>lại</a:t>
            </a:r>
            <a:r>
              <a:rPr lang="en-US" baseline="0" dirty="0" smtClean="0"/>
              <a:t> ở </a:t>
            </a:r>
            <a:r>
              <a:rPr lang="en-US" baseline="0" dirty="0" err="1" smtClean="0"/>
              <a:t>bên</a:t>
            </a:r>
            <a:r>
              <a:rPr lang="en-US" baseline="0" dirty="0" smtClean="0"/>
              <a:t> </a:t>
            </a:r>
            <a:r>
              <a:rPr lang="en-US" baseline="0" dirty="0" err="1" smtClean="0"/>
              <a:t>trái</a:t>
            </a:r>
            <a:r>
              <a:rPr lang="en-US" baseline="0" dirty="0" smtClean="0"/>
              <a:t>, so </a:t>
            </a:r>
            <a:r>
              <a:rPr lang="en-US" baseline="0" dirty="0" err="1" smtClean="0"/>
              <a:t>sánh</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bị</a:t>
            </a:r>
            <a:r>
              <a:rPr lang="en-US" baseline="0" dirty="0" smtClean="0"/>
              <a:t> </a:t>
            </a:r>
            <a:r>
              <a:rPr lang="en-US" baseline="0" dirty="0" err="1" smtClean="0"/>
              <a:t>xóa</a:t>
            </a:r>
            <a:r>
              <a:rPr lang="en-US" baseline="0" dirty="0" smtClean="0"/>
              <a:t> </a:t>
            </a:r>
            <a:r>
              <a:rPr lang="en-US" baseline="0" dirty="0" err="1" smtClean="0"/>
              <a:t>với</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ở </a:t>
            </a:r>
            <a:r>
              <a:rPr lang="en-US" baseline="0" dirty="0" err="1" smtClean="0"/>
              <a:t>bên</a:t>
            </a:r>
            <a:r>
              <a:rPr lang="en-US" baseline="0" dirty="0" smtClean="0"/>
              <a:t> </a:t>
            </a:r>
            <a:r>
              <a:rPr lang="en-US" baseline="0" dirty="0" err="1" smtClean="0"/>
              <a:t>phải</a:t>
            </a:r>
            <a:r>
              <a:rPr lang="en-US" baseline="0" dirty="0" smtClean="0"/>
              <a:t>, </a:t>
            </a:r>
            <a:r>
              <a:rPr lang="en-US" baseline="0" dirty="0" err="1" smtClean="0"/>
              <a:t>bắt</a:t>
            </a:r>
            <a:r>
              <a:rPr lang="en-US" baseline="0" dirty="0" smtClean="0"/>
              <a:t> </a:t>
            </a:r>
            <a:r>
              <a:rPr lang="en-US" baseline="0" dirty="0" err="1" smtClean="0"/>
              <a:t>đầu</a:t>
            </a:r>
            <a:r>
              <a:rPr lang="en-US" baseline="0" dirty="0" smtClean="0"/>
              <a:t> </a:t>
            </a:r>
            <a:r>
              <a:rPr lang="en-US" baseline="0" dirty="0" err="1" smtClean="0"/>
              <a:t>từ</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có</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lớn</a:t>
            </a:r>
            <a:r>
              <a:rPr lang="en-US" baseline="0" dirty="0" smtClean="0"/>
              <a:t> </a:t>
            </a:r>
            <a:r>
              <a:rPr lang="en-US" baseline="0" dirty="0" err="1" smtClean="0"/>
              <a:t>nhất</a:t>
            </a:r>
            <a:r>
              <a:rPr lang="en-US" baseline="0" dirty="0" smtClean="0"/>
              <a:t> </a:t>
            </a:r>
            <a:r>
              <a:rPr lang="en-US" baseline="0" dirty="0" err="1" smtClean="0"/>
              <a:t>và</a:t>
            </a:r>
            <a:r>
              <a:rPr lang="en-US" baseline="0" dirty="0" smtClean="0"/>
              <a:t> </a:t>
            </a:r>
            <a:r>
              <a:rPr lang="en-US" baseline="0" dirty="0" err="1" smtClean="0"/>
              <a:t>làm</a:t>
            </a:r>
            <a:r>
              <a:rPr lang="en-US" baseline="0" dirty="0" smtClean="0"/>
              <a:t> </a:t>
            </a:r>
            <a:r>
              <a:rPr lang="en-US" baseline="0" dirty="0" err="1" smtClean="0"/>
              <a:t>việc</a:t>
            </a:r>
            <a:r>
              <a:rPr lang="en-US" baseline="0" dirty="0" smtClean="0"/>
              <a:t> </a:t>
            </a:r>
            <a:r>
              <a:rPr lang="en-US" baseline="0" dirty="0" err="1" smtClean="0"/>
              <a:t>đối</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nhỏ</a:t>
            </a:r>
            <a:r>
              <a:rPr lang="en-US" baseline="0" dirty="0" smtClean="0"/>
              <a:t> </a:t>
            </a:r>
            <a:r>
              <a:rPr lang="en-US" baseline="0" dirty="0" err="1" smtClean="0"/>
              <a:t>nhất</a:t>
            </a:r>
            <a:r>
              <a:rPr lang="en-US" baseline="0" dirty="0" smtClean="0"/>
              <a:t>.</a:t>
            </a:r>
          </a:p>
          <a:p>
            <a:r>
              <a:rPr lang="en-US" baseline="0" dirty="0" err="1" smtClean="0"/>
              <a:t>Nếu</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bị</a:t>
            </a:r>
            <a:r>
              <a:rPr lang="en-US" baseline="0" dirty="0" smtClean="0"/>
              <a:t> </a:t>
            </a:r>
            <a:r>
              <a:rPr lang="en-US" baseline="0" dirty="0" err="1" smtClean="0"/>
              <a:t>xóa</a:t>
            </a:r>
            <a:r>
              <a:rPr lang="en-US" baseline="0" dirty="0" smtClean="0"/>
              <a:t> </a:t>
            </a:r>
            <a:r>
              <a:rPr lang="en-US" baseline="0" dirty="0" err="1" smtClean="0"/>
              <a:t>nhỏ</a:t>
            </a:r>
            <a:r>
              <a:rPr lang="en-US" baseline="0" dirty="0" smtClean="0"/>
              <a:t> </a:t>
            </a:r>
            <a:r>
              <a:rPr lang="en-US" baseline="0" dirty="0" err="1" smtClean="0"/>
              <a:t>hơn</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hiện</a:t>
            </a:r>
            <a:r>
              <a:rPr lang="en-US" baseline="0" dirty="0" smtClean="0"/>
              <a:t> </a:t>
            </a:r>
            <a:r>
              <a:rPr lang="en-US" baseline="0" dirty="0" err="1" smtClean="0"/>
              <a:t>hành</a:t>
            </a:r>
            <a:r>
              <a:rPr lang="en-US" baseline="0" dirty="0" smtClean="0"/>
              <a:t> </a:t>
            </a:r>
            <a:r>
              <a:rPr lang="en-US" baseline="0" dirty="0" err="1" smtClean="0"/>
              <a:t>thì</a:t>
            </a:r>
            <a:r>
              <a:rPr lang="en-US" baseline="0" dirty="0" smtClean="0"/>
              <a:t>, copy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đó</a:t>
            </a:r>
            <a:r>
              <a:rPr lang="en-US" baseline="0" dirty="0" smtClean="0"/>
              <a:t> </a:t>
            </a:r>
            <a:r>
              <a:rPr lang="en-US" baseline="0" dirty="0" err="1" smtClean="0"/>
              <a:t>vào</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tiếp</a:t>
            </a:r>
            <a:r>
              <a:rPr lang="en-US" baseline="0" dirty="0" smtClean="0"/>
              <a:t> </a:t>
            </a:r>
            <a:r>
              <a:rPr lang="en-US" baseline="0" dirty="0" err="1" smtClean="0"/>
              <a:t>theo</a:t>
            </a:r>
            <a:r>
              <a:rPr lang="en-US" baseline="0" dirty="0" smtClean="0"/>
              <a:t> </a:t>
            </a:r>
            <a:r>
              <a:rPr lang="en-US" baseline="0" dirty="0" err="1" smtClean="0"/>
              <a:t>để</a:t>
            </a:r>
            <a:r>
              <a:rPr lang="en-US" baseline="0" dirty="0" smtClean="0"/>
              <a:t> tạo </a:t>
            </a:r>
            <a:r>
              <a:rPr lang="en-US" baseline="0" dirty="0" err="1" smtClean="0"/>
              <a:t>ra</a:t>
            </a:r>
            <a:r>
              <a:rPr lang="en-US" baseline="0" dirty="0" smtClean="0"/>
              <a:t> </a:t>
            </a:r>
            <a:r>
              <a:rPr lang="en-US" baseline="0" dirty="0" err="1" smtClean="0"/>
              <a:t>khoảng</a:t>
            </a:r>
            <a:r>
              <a:rPr lang="en-US" baseline="0" dirty="0" smtClean="0"/>
              <a:t> </a:t>
            </a:r>
            <a:r>
              <a:rPr lang="en-US" baseline="0" dirty="0" err="1" smtClean="0"/>
              <a:t>trống</a:t>
            </a:r>
            <a:r>
              <a:rPr lang="en-US" baseline="0" dirty="0" smtClean="0"/>
              <a:t> </a:t>
            </a:r>
            <a:r>
              <a:rPr lang="en-US" baseline="0" dirty="0" err="1" smtClean="0"/>
              <a:t>cho</a:t>
            </a:r>
            <a:r>
              <a:rPr lang="en-US" baseline="0" dirty="0" smtClean="0"/>
              <a:t> </a:t>
            </a:r>
            <a:r>
              <a:rPr lang="en-US" baseline="0" dirty="0" err="1" smtClean="0"/>
              <a:t>phần</a:t>
            </a:r>
            <a:r>
              <a:rPr lang="en-US" baseline="0" dirty="0" smtClean="0"/>
              <a:t> </a:t>
            </a:r>
            <a:r>
              <a:rPr lang="en-US" baseline="0" dirty="0" err="1" smtClean="0"/>
              <a:t>từ</a:t>
            </a:r>
            <a:r>
              <a:rPr lang="en-US" baseline="0" dirty="0" smtClean="0"/>
              <a:t> </a:t>
            </a:r>
            <a:r>
              <a:rPr lang="en-US" baseline="0" dirty="0" err="1" smtClean="0"/>
              <a:t>phía</a:t>
            </a:r>
            <a:r>
              <a:rPr lang="en-US" baseline="0" dirty="0" smtClean="0"/>
              <a:t> </a:t>
            </a:r>
            <a:r>
              <a:rPr lang="en-US" baseline="0" dirty="0" err="1" smtClean="0"/>
              <a:t>sau</a:t>
            </a:r>
            <a:r>
              <a:rPr lang="en-US" baseline="0" dirty="0" smtClean="0"/>
              <a:t>, </a:t>
            </a:r>
            <a:r>
              <a:rPr lang="en-US" baseline="0" dirty="0" err="1" smtClean="0"/>
              <a:t>và</a:t>
            </a:r>
            <a:r>
              <a:rPr lang="en-US" baseline="0" dirty="0" smtClean="0"/>
              <a:t> </a:t>
            </a:r>
            <a:r>
              <a:rPr lang="en-US" baseline="0" dirty="0" err="1" smtClean="0"/>
              <a:t>lặp</a:t>
            </a:r>
            <a:r>
              <a:rPr lang="en-US" baseline="0" dirty="0" smtClean="0"/>
              <a:t> </a:t>
            </a:r>
            <a:r>
              <a:rPr lang="en-US" baseline="0" dirty="0" err="1" smtClean="0"/>
              <a:t>lại</a:t>
            </a:r>
            <a:r>
              <a:rPr lang="en-US" baseline="0" dirty="0" smtClean="0"/>
              <a:t> </a:t>
            </a:r>
            <a:r>
              <a:rPr lang="en-US" baseline="0" dirty="0" err="1" smtClean="0"/>
              <a:t>với</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nhỏ</a:t>
            </a:r>
            <a:r>
              <a:rPr lang="en-US" baseline="0" dirty="0" smtClean="0"/>
              <a:t> </a:t>
            </a:r>
            <a:r>
              <a:rPr lang="en-US" baseline="0" dirty="0" err="1" smtClean="0"/>
              <a:t>nhất</a:t>
            </a:r>
            <a:r>
              <a:rPr lang="en-US" baseline="0" dirty="0" smtClean="0"/>
              <a:t> </a:t>
            </a:r>
            <a:r>
              <a:rPr lang="en-US" baseline="0" dirty="0" err="1" smtClean="0"/>
              <a:t>kế</a:t>
            </a:r>
            <a:r>
              <a:rPr lang="en-US" baseline="0" dirty="0" smtClean="0"/>
              <a:t> </a:t>
            </a:r>
            <a:r>
              <a:rPr lang="en-US" baseline="0" dirty="0" err="1" smtClean="0"/>
              <a:t>tiếp</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a:t>
            </a:r>
          </a:p>
          <a:p>
            <a:r>
              <a:rPr lang="en-US" baseline="0" dirty="0" err="1" smtClean="0"/>
              <a:t>Mặt</a:t>
            </a:r>
            <a:r>
              <a:rPr lang="en-US" baseline="0" dirty="0" smtClean="0"/>
              <a:t> </a:t>
            </a:r>
            <a:r>
              <a:rPr lang="en-US" baseline="0" dirty="0" err="1" smtClean="0"/>
              <a:t>khác</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mới</a:t>
            </a:r>
            <a:r>
              <a:rPr lang="en-US" baseline="0" dirty="0" smtClean="0"/>
              <a:t> </a:t>
            </a:r>
            <a:r>
              <a:rPr lang="en-US" baseline="0" dirty="0" err="1" smtClean="0"/>
              <a:t>tại</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đúng</a:t>
            </a:r>
            <a:r>
              <a:rPr lang="en-US" baseline="0" dirty="0" smtClean="0"/>
              <a:t>, </a:t>
            </a:r>
            <a:r>
              <a:rPr lang="en-US" baseline="0" dirty="0" err="1" smtClean="0"/>
              <a:t>được</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và</a:t>
            </a:r>
            <a:r>
              <a:rPr lang="en-US" baseline="0" dirty="0" smtClean="0"/>
              <a:t> copy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đã</a:t>
            </a:r>
            <a:r>
              <a:rPr lang="en-US" baseline="0" dirty="0" smtClean="0"/>
              <a:t> </a:t>
            </a:r>
            <a:r>
              <a:rPr lang="en-US" baseline="0" dirty="0" err="1" smtClean="0"/>
              <a:t>được</a:t>
            </a:r>
            <a:r>
              <a:rPr lang="en-US" baseline="0" dirty="0" smtClean="0"/>
              <a:t> </a:t>
            </a:r>
            <a:r>
              <a:rPr lang="en-US" baseline="0" dirty="0" err="1" smtClean="0"/>
              <a:t>kiểm</a:t>
            </a:r>
            <a:r>
              <a:rPr lang="en-US" baseline="0" dirty="0" smtClean="0"/>
              <a:t> </a:t>
            </a:r>
            <a:r>
              <a:rPr lang="en-US" baseline="0" dirty="0" err="1" smtClean="0"/>
              <a:t>tra</a:t>
            </a:r>
            <a:r>
              <a:rPr lang="en-US" baseline="0" dirty="0" smtClean="0"/>
              <a:t>, </a:t>
            </a:r>
            <a:r>
              <a:rPr lang="en-US" baseline="0" dirty="0" err="1" smtClean="0"/>
              <a:t>và</a:t>
            </a:r>
            <a:r>
              <a:rPr lang="en-US" baseline="0" dirty="0" smtClean="0"/>
              <a:t> </a:t>
            </a:r>
            <a:r>
              <a:rPr lang="en-US" baseline="0" dirty="0" err="1" smtClean="0"/>
              <a:t>bắt</a:t>
            </a:r>
            <a:r>
              <a:rPr lang="en-US" baseline="0" dirty="0" smtClean="0"/>
              <a:t> </a:t>
            </a:r>
            <a:r>
              <a:rPr lang="en-US" baseline="0" dirty="0" err="1" smtClean="0"/>
              <a:t>đầu</a:t>
            </a:r>
            <a:r>
              <a:rPr lang="en-US" baseline="0" dirty="0" smtClean="0"/>
              <a:t> </a:t>
            </a:r>
            <a:r>
              <a:rPr lang="en-US" baseline="0" dirty="0" err="1" smtClean="0"/>
              <a:t>từ</a:t>
            </a:r>
            <a:r>
              <a:rPr lang="en-US" baseline="0" dirty="0" smtClean="0"/>
              <a:t> </a:t>
            </a:r>
            <a:r>
              <a:rPr lang="en-US" baseline="0" dirty="0" err="1" smtClean="0"/>
              <a:t>bước</a:t>
            </a:r>
            <a:r>
              <a:rPr lang="en-US" baseline="0" dirty="0" smtClean="0"/>
              <a:t> 2 </a:t>
            </a:r>
            <a:r>
              <a:rPr lang="en-US" baseline="0" dirty="0" err="1" smtClean="0"/>
              <a:t>với</a:t>
            </a:r>
            <a:r>
              <a:rPr lang="en-US" baseline="0" dirty="0" smtClean="0"/>
              <a:t> </a:t>
            </a:r>
            <a:r>
              <a:rPr lang="en-US" baseline="0" dirty="0" err="1" smtClean="0"/>
              <a:t>phần</a:t>
            </a:r>
            <a:r>
              <a:rPr lang="en-US" baseline="0" dirty="0" smtClean="0"/>
              <a:t> </a:t>
            </a:r>
            <a:r>
              <a:rPr lang="en-US" baseline="0" dirty="0" err="1" smtClean="0"/>
              <a:t>từ</a:t>
            </a:r>
            <a:r>
              <a:rPr lang="en-US" baseline="0" dirty="0" smtClean="0"/>
              <a:t> </a:t>
            </a:r>
            <a:r>
              <a:rPr lang="en-US" baseline="0" dirty="0" err="1" smtClean="0"/>
              <a:t>kế</a:t>
            </a:r>
            <a:r>
              <a:rPr lang="en-US" baseline="0" dirty="0" smtClean="0"/>
              <a:t> </a:t>
            </a:r>
            <a:r>
              <a:rPr lang="en-US" baseline="0" dirty="0" err="1" smtClean="0"/>
              <a:t>tiếp</a:t>
            </a:r>
            <a:r>
              <a:rPr lang="en-US" baseline="0" dirty="0" smtClean="0"/>
              <a:t> </a:t>
            </a:r>
            <a:r>
              <a:rPr lang="en-US" baseline="0" dirty="0" err="1" smtClean="0"/>
              <a:t>được</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a:t>
            </a:r>
          </a:p>
          <a:p>
            <a:r>
              <a:rPr lang="en-US" dirty="0" err="1" smtClean="0"/>
              <a:t>Các</a:t>
            </a:r>
            <a:r>
              <a:rPr lang="en-US" baseline="0" dirty="0" smtClean="0"/>
              <a:t> </a:t>
            </a:r>
            <a:r>
              <a:rPr lang="en-US" baseline="0" dirty="0" err="1" smtClean="0"/>
              <a:t>bạn</a:t>
            </a:r>
            <a:r>
              <a:rPr lang="en-US" baseline="0" dirty="0" smtClean="0"/>
              <a:t> </a:t>
            </a:r>
            <a:r>
              <a:rPr lang="en-US" baseline="0" dirty="0" err="1" smtClean="0"/>
              <a:t>hãy</a:t>
            </a:r>
            <a:r>
              <a:rPr lang="en-US" baseline="0" dirty="0" smtClean="0"/>
              <a:t> </a:t>
            </a:r>
            <a:r>
              <a:rPr lang="en-US" baseline="0" dirty="0" err="1" smtClean="0"/>
              <a:t>thử</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để</a:t>
            </a:r>
            <a:r>
              <a:rPr lang="en-US" baseline="0" dirty="0" smtClean="0"/>
              <a:t> </a:t>
            </a:r>
            <a:r>
              <a:rPr lang="en-US" baseline="0" dirty="0" err="1" smtClean="0"/>
              <a:t>sắp</a:t>
            </a:r>
            <a:r>
              <a:rPr lang="en-US" baseline="0" dirty="0" smtClean="0"/>
              <a:t> </a:t>
            </a:r>
            <a:r>
              <a:rPr lang="en-US" baseline="0" dirty="0" err="1" smtClean="0"/>
              <a:t>xếp</a:t>
            </a:r>
            <a:r>
              <a:rPr lang="en-US" baseline="0" dirty="0" smtClean="0"/>
              <a:t> </a:t>
            </a:r>
            <a:r>
              <a:rPr lang="en-US" baseline="0" dirty="0" err="1" smtClean="0"/>
              <a:t>tập</a:t>
            </a:r>
            <a:r>
              <a:rPr lang="en-US" baseline="0" dirty="0" smtClean="0"/>
              <a:t> </a:t>
            </a:r>
            <a:r>
              <a:rPr lang="en-US" baseline="0" dirty="0" err="1" smtClean="0"/>
              <a:t>hợp</a:t>
            </a:r>
            <a:r>
              <a:rPr lang="en-US" baseline="0" dirty="0" smtClean="0"/>
              <a:t> </a:t>
            </a:r>
            <a:r>
              <a:rPr lang="en-US" baseline="0" dirty="0" err="1" smtClean="0"/>
              <a:t>các</a:t>
            </a:r>
            <a:r>
              <a:rPr lang="en-US" baseline="0" dirty="0" smtClean="0"/>
              <a:t> </a:t>
            </a:r>
            <a:r>
              <a:rPr lang="en-US" baseline="0" dirty="0" err="1" smtClean="0"/>
              <a:t>số</a:t>
            </a:r>
            <a:r>
              <a:rPr lang="en-US" baseline="0" dirty="0" smtClean="0"/>
              <a:t> </a:t>
            </a:r>
            <a:r>
              <a:rPr lang="en-US" baseline="0" dirty="0" err="1" smtClean="0"/>
              <a:t>sau</a:t>
            </a:r>
            <a:r>
              <a:rPr lang="en-US" baseline="0" dirty="0" smtClean="0"/>
              <a:t> </a:t>
            </a:r>
            <a:r>
              <a:rPr lang="en-US" baseline="0" dirty="0" err="1" smtClean="0"/>
              <a:t>đây</a:t>
            </a:r>
            <a:r>
              <a:rPr lang="en-US" baseline="0" dirty="0" smtClean="0"/>
              <a:t>: </a:t>
            </a:r>
            <a:r>
              <a:rPr lang="en-US" altLang="zh-CN" sz="1200" dirty="0" smtClean="0">
                <a:solidFill>
                  <a:srgbClr val="FF0000"/>
                </a:solidFill>
              </a:rPr>
              <a:t> {12, 5, 7, 9, 2, 6} </a:t>
            </a:r>
            <a:r>
              <a:rPr lang="en-US" altLang="zh-CN" sz="1200" dirty="0" err="1" smtClean="0">
                <a:solidFill>
                  <a:srgbClr val="FF0000"/>
                </a:solidFill>
              </a:rPr>
              <a:t>và</a:t>
            </a:r>
            <a:r>
              <a:rPr lang="en-US" altLang="zh-CN" sz="1200" baseline="0" dirty="0" smtClean="0">
                <a:solidFill>
                  <a:srgbClr val="FF0000"/>
                </a:solidFill>
              </a:rPr>
              <a:t> </a:t>
            </a:r>
            <a:r>
              <a:rPr lang="en-US" altLang="zh-CN" sz="1200" baseline="0" dirty="0" err="1" smtClean="0">
                <a:solidFill>
                  <a:srgbClr val="FF0000"/>
                </a:solidFill>
              </a:rPr>
              <a:t>xem</a:t>
            </a:r>
            <a:r>
              <a:rPr lang="en-US" altLang="zh-CN" sz="1200" baseline="0" dirty="0" smtClean="0">
                <a:solidFill>
                  <a:srgbClr val="FF0000"/>
                </a:solidFill>
              </a:rPr>
              <a:t> source code </a:t>
            </a:r>
            <a:r>
              <a:rPr lang="en-US" altLang="zh-CN" sz="1200" baseline="0" dirty="0" err="1" smtClean="0">
                <a:solidFill>
                  <a:srgbClr val="FF0000"/>
                </a:solidFill>
              </a:rPr>
              <a:t>trong</a:t>
            </a:r>
            <a:r>
              <a:rPr lang="en-US" altLang="zh-CN" sz="1200" baseline="0" dirty="0" smtClean="0">
                <a:solidFill>
                  <a:srgbClr val="FF0000"/>
                </a:solidFill>
              </a:rPr>
              <a:t> </a:t>
            </a:r>
            <a:r>
              <a:rPr lang="en-US" altLang="zh-CN" sz="1200" baseline="0" dirty="0" err="1" smtClean="0">
                <a:solidFill>
                  <a:srgbClr val="FF0000"/>
                </a:solidFill>
              </a:rPr>
              <a:t>tài</a:t>
            </a:r>
            <a:r>
              <a:rPr lang="en-US" altLang="zh-CN" sz="1200" baseline="0" dirty="0" smtClean="0">
                <a:solidFill>
                  <a:srgbClr val="FF0000"/>
                </a:solidFill>
              </a:rPr>
              <a:t> </a:t>
            </a:r>
            <a:r>
              <a:rPr lang="en-US" altLang="zh-CN" sz="1200" baseline="0" dirty="0" err="1" smtClean="0">
                <a:solidFill>
                  <a:srgbClr val="FF0000"/>
                </a:solidFill>
              </a:rPr>
              <a:t>nguyên</a:t>
            </a:r>
            <a:r>
              <a:rPr lang="en-US" altLang="zh-CN" sz="1200" baseline="0" dirty="0" smtClean="0">
                <a:solidFill>
                  <a:srgbClr val="FF0000"/>
                </a:solidFill>
              </a:rPr>
              <a:t> </a:t>
            </a:r>
            <a:r>
              <a:rPr lang="en-US" altLang="zh-CN" sz="1200" baseline="0" dirty="0" err="1" smtClean="0">
                <a:solidFill>
                  <a:srgbClr val="FF0000"/>
                </a:solidFill>
              </a:rPr>
              <a:t>khóa</a:t>
            </a:r>
            <a:r>
              <a:rPr lang="en-US" altLang="zh-CN" sz="1200" baseline="0" dirty="0" smtClean="0">
                <a:solidFill>
                  <a:srgbClr val="FF0000"/>
                </a:solidFill>
              </a:rPr>
              <a:t> </a:t>
            </a:r>
            <a:r>
              <a:rPr lang="en-US" altLang="zh-CN" sz="1200" baseline="0" dirty="0" err="1" smtClean="0">
                <a:solidFill>
                  <a:srgbClr val="FF0000"/>
                </a:solidFill>
              </a:rPr>
              <a:t>học</a:t>
            </a:r>
            <a:r>
              <a:rPr lang="en-US" altLang="zh-CN" sz="1200" baseline="0" dirty="0" smtClean="0">
                <a:solidFill>
                  <a:srgbClr val="FF0000"/>
                </a:solidFill>
              </a:rPr>
              <a:t>.</a:t>
            </a: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5F32548B-6F96-432A-9A30-6C115588E34C}" type="slidenum">
              <a:rPr lang="en-GB"/>
              <a:pPr/>
              <a:t>6</a:t>
            </a:fld>
            <a:endParaRPr lang="en-GB"/>
          </a:p>
        </p:txBody>
      </p:sp>
      <p:sp>
        <p:nvSpPr>
          <p:cNvPr id="189443" name="Rectangle 2"/>
          <p:cNvSpPr>
            <a:spLocks noGrp="1" noRot="1" noChangeAspect="1" noChangeArrowheads="1" noTextEdit="1"/>
          </p:cNvSpPr>
          <p:nvPr>
            <p:ph type="sldImg"/>
          </p:nvPr>
        </p:nvSpPr>
        <p:spPr>
          <a:xfrm>
            <a:off x="1152525" y="692150"/>
            <a:ext cx="4554538" cy="3416300"/>
          </a:xfrm>
          <a:ln/>
        </p:spPr>
      </p:sp>
      <p:sp>
        <p:nvSpPr>
          <p:cNvPr id="189444" name="Rectangle 3"/>
          <p:cNvSpPr>
            <a:spLocks noGrp="1" noChangeArrowheads="1"/>
          </p:cNvSpPr>
          <p:nvPr>
            <p:ph type="body" idx="1"/>
          </p:nvPr>
        </p:nvSpPr>
        <p:spPr>
          <a:xfrm>
            <a:off x="913754" y="4343400"/>
            <a:ext cx="5030492" cy="4114800"/>
          </a:xfrm>
          <a:noFill/>
          <a:ln/>
        </p:spPr>
        <p:txBody>
          <a:bodyPr/>
          <a:lstStyle/>
          <a:p>
            <a:pPr marL="285750" indent="-285750"/>
            <a:r>
              <a:rPr lang="en-US" altLang="zh-CN" sz="2000" dirty="0" smtClean="0"/>
              <a:t>Sorting takes an unordered collection and makes it an ordered one.</a:t>
            </a:r>
          </a:p>
          <a:p>
            <a:pPr marL="285750" indent="-285750"/>
            <a:r>
              <a:rPr lang="en-US" altLang="zh-CN" sz="2000" dirty="0" smtClean="0"/>
              <a:t>Bubble sort algorithm*:</a:t>
            </a:r>
          </a:p>
          <a:p>
            <a:pPr marL="682625" lvl="1" indent="-282575"/>
            <a:r>
              <a:rPr lang="en-US" sz="1800" dirty="0" smtClean="0"/>
              <a:t>Compare adjacent elements. If the first is greater than the second, swap them. </a:t>
            </a:r>
          </a:p>
          <a:p>
            <a:pPr marL="682625" lvl="1" indent="-282575"/>
            <a:r>
              <a:rPr lang="en-US" sz="1800" dirty="0" smtClean="0"/>
              <a:t>Do this for each pair of adjacent elements, starting with the first two and ending with the last two. At this point the last element should be the greatest. </a:t>
            </a:r>
          </a:p>
          <a:p>
            <a:pPr marL="682625" lvl="1" indent="-282575"/>
            <a:r>
              <a:rPr lang="en-US" sz="1800" dirty="0" smtClean="0"/>
              <a:t>Repeat the steps for all elements except the last one. </a:t>
            </a:r>
          </a:p>
          <a:p>
            <a:pPr marL="682625" lvl="1" indent="-282575"/>
            <a:r>
              <a:rPr lang="en-US" sz="1800" dirty="0" smtClean="0"/>
              <a:t>Keep repeating for one fewer element each time, until you have no more pairs to compare </a:t>
            </a:r>
            <a:endParaRPr lang="en-US" altLang="zh-CN" sz="18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Time complexity: O(</a:t>
            </a:r>
            <a:r>
              <a:rPr lang="en-US" altLang="zh-CN" sz="1200" i="1" dirty="0" smtClean="0"/>
              <a:t>n</a:t>
            </a:r>
            <a:r>
              <a:rPr lang="en-US" altLang="zh-CN" sz="1200" i="1" baseline="30000" dirty="0" smtClean="0"/>
              <a:t>2</a:t>
            </a:r>
            <a:r>
              <a:rPr lang="en-US" altLang="zh-CN"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FF0000"/>
                </a:solidFill>
              </a:rPr>
              <a:t>Example:  Sort the list {12, 5, 7, 9, 2, 6}</a:t>
            </a:r>
          </a:p>
          <a:p>
            <a:endParaRPr lang="en-US" dirty="0" smtClean="0"/>
          </a:p>
          <a:p>
            <a:r>
              <a:rPr lang="en-US" dirty="0" err="1" smtClean="0"/>
              <a:t>Thuật</a:t>
            </a:r>
            <a:r>
              <a:rPr lang="en-US" baseline="0" dirty="0" smtClean="0"/>
              <a:t> </a:t>
            </a:r>
            <a:r>
              <a:rPr lang="en-US" baseline="0" dirty="0" err="1" smtClean="0"/>
              <a:t>toán</a:t>
            </a:r>
            <a:r>
              <a:rPr lang="en-US" baseline="0" dirty="0" smtClean="0"/>
              <a:t> </a:t>
            </a:r>
            <a:r>
              <a:rPr lang="en-US" baseline="0" dirty="0" err="1" smtClean="0"/>
              <a:t>sắp</a:t>
            </a:r>
            <a:r>
              <a:rPr lang="en-US" baseline="0" dirty="0" smtClean="0"/>
              <a:t> </a:t>
            </a:r>
            <a:r>
              <a:rPr lang="en-US" baseline="0" dirty="0" err="1" smtClean="0"/>
              <a:t>xếp</a:t>
            </a:r>
            <a:r>
              <a:rPr lang="en-US" baseline="0" dirty="0" smtClean="0"/>
              <a:t> Bubble sort </a:t>
            </a:r>
            <a:r>
              <a:rPr lang="en-US" baseline="0" dirty="0" err="1" smtClean="0"/>
              <a:t>được</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theo</a:t>
            </a:r>
            <a:r>
              <a:rPr lang="en-US" baseline="0" dirty="0" smtClean="0"/>
              <a:t> </a:t>
            </a:r>
            <a:r>
              <a:rPr lang="en-US" baseline="0" dirty="0" err="1" smtClean="0"/>
              <a:t>cách</a:t>
            </a:r>
            <a:r>
              <a:rPr lang="en-US" baseline="0" dirty="0" smtClean="0"/>
              <a:t> </a:t>
            </a:r>
            <a:r>
              <a:rPr lang="en-US" baseline="0" dirty="0" err="1" smtClean="0"/>
              <a:t>sau</a:t>
            </a:r>
            <a:r>
              <a:rPr lang="en-US" baseline="0" dirty="0" smtClean="0"/>
              <a:t> </a:t>
            </a:r>
            <a:r>
              <a:rPr lang="en-US" baseline="0" dirty="0" err="1" smtClean="0"/>
              <a:t>đây</a:t>
            </a:r>
            <a:r>
              <a:rPr lang="en-US" baseline="0" dirty="0" smtClean="0"/>
              <a:t>:</a:t>
            </a:r>
          </a:p>
          <a:p>
            <a:r>
              <a:rPr lang="en-US" baseline="0" dirty="0" err="1" smtClean="0"/>
              <a:t>Bắt</a:t>
            </a:r>
            <a:r>
              <a:rPr lang="en-US" baseline="0" dirty="0" smtClean="0"/>
              <a:t> </a:t>
            </a:r>
            <a:r>
              <a:rPr lang="en-US" baseline="0" dirty="0" err="1" smtClean="0"/>
              <a:t>đầu</a:t>
            </a:r>
            <a:r>
              <a:rPr lang="en-US" baseline="0" dirty="0" smtClean="0"/>
              <a:t> </a:t>
            </a:r>
            <a:r>
              <a:rPr lang="en-US" baseline="0" dirty="0" err="1" smtClean="0"/>
              <a:t>với</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so </a:t>
            </a:r>
            <a:r>
              <a:rPr lang="en-US" baseline="0" dirty="0" err="1" smtClean="0"/>
              <a:t>sánh</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với</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liền</a:t>
            </a:r>
            <a:r>
              <a:rPr lang="en-US" baseline="0" dirty="0" smtClean="0"/>
              <a:t> </a:t>
            </a:r>
            <a:r>
              <a:rPr lang="en-US" baseline="0" dirty="0" err="1" smtClean="0"/>
              <a:t>kề</a:t>
            </a:r>
            <a:r>
              <a:rPr lang="en-US" baseline="0" dirty="0" smtClean="0"/>
              <a:t> </a:t>
            </a:r>
            <a:r>
              <a:rPr lang="en-US" baseline="0" dirty="0" err="1" smtClean="0"/>
              <a:t>nó</a:t>
            </a:r>
            <a:r>
              <a:rPr lang="en-US" baseline="0" dirty="0" smtClean="0"/>
              <a:t>, </a:t>
            </a:r>
            <a:r>
              <a:rPr lang="en-US" baseline="0" dirty="0" err="1" smtClean="0"/>
              <a:t>nếu</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lớn</a:t>
            </a:r>
            <a:r>
              <a:rPr lang="en-US" baseline="0" dirty="0" smtClean="0"/>
              <a:t> </a:t>
            </a:r>
            <a:r>
              <a:rPr lang="en-US" baseline="0" dirty="0" err="1" smtClean="0"/>
              <a:t>hơn</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thứ</a:t>
            </a:r>
            <a:r>
              <a:rPr lang="en-US" baseline="0" dirty="0" smtClean="0"/>
              <a:t> </a:t>
            </a:r>
            <a:r>
              <a:rPr lang="en-US" baseline="0" dirty="0" err="1" smtClean="0"/>
              <a:t>hai</a:t>
            </a:r>
            <a:r>
              <a:rPr lang="en-US" baseline="0" dirty="0" smtClean="0"/>
              <a:t>, </a:t>
            </a:r>
            <a:r>
              <a:rPr lang="en-US" baseline="0" dirty="0" err="1" smtClean="0"/>
              <a:t>thì</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2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đó</a:t>
            </a:r>
            <a:r>
              <a:rPr lang="en-US" baseline="0" dirty="0" smtClean="0"/>
              <a:t>.</a:t>
            </a:r>
          </a:p>
          <a:p>
            <a:r>
              <a:rPr lang="en-US" baseline="0" dirty="0" err="1" smtClean="0"/>
              <a:t>Làm</a:t>
            </a:r>
            <a:r>
              <a:rPr lang="en-US" baseline="0" dirty="0" smtClean="0"/>
              <a:t> </a:t>
            </a:r>
            <a:r>
              <a:rPr lang="en-US" baseline="0" dirty="0" err="1" smtClean="0"/>
              <a:t>công</a:t>
            </a:r>
            <a:r>
              <a:rPr lang="en-US" baseline="0" dirty="0" smtClean="0"/>
              <a:t> </a:t>
            </a:r>
            <a:r>
              <a:rPr lang="en-US" baseline="0" dirty="0" err="1" smtClean="0"/>
              <a:t>việc</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với</a:t>
            </a:r>
            <a:r>
              <a:rPr lang="en-US" baseline="0" dirty="0" smtClean="0"/>
              <a:t> </a:t>
            </a:r>
            <a:r>
              <a:rPr lang="en-US" baseline="0" dirty="0" err="1" smtClean="0"/>
              <a:t>mỗi</a:t>
            </a:r>
            <a:r>
              <a:rPr lang="en-US" baseline="0" dirty="0" smtClean="0"/>
              <a:t> </a:t>
            </a:r>
            <a:r>
              <a:rPr lang="en-US" baseline="0" dirty="0" err="1" smtClean="0"/>
              <a:t>cặp</a:t>
            </a:r>
            <a:r>
              <a:rPr lang="en-US" baseline="0" dirty="0" smtClean="0"/>
              <a:t> </a:t>
            </a:r>
            <a:r>
              <a:rPr lang="en-US" baseline="0" dirty="0" err="1" smtClean="0"/>
              <a:t>phần</a:t>
            </a:r>
            <a:r>
              <a:rPr lang="en-US" baseline="0" dirty="0" smtClean="0"/>
              <a:t> </a:t>
            </a:r>
            <a:r>
              <a:rPr lang="en-US" baseline="0" dirty="0" err="1" smtClean="0"/>
              <a:t>từ</a:t>
            </a:r>
            <a:r>
              <a:rPr lang="en-US" baseline="0" dirty="0" smtClean="0"/>
              <a:t> </a:t>
            </a:r>
            <a:r>
              <a:rPr lang="en-US" baseline="0" dirty="0" err="1" smtClean="0"/>
              <a:t>liền</a:t>
            </a:r>
            <a:r>
              <a:rPr lang="en-US" baseline="0" dirty="0" smtClean="0"/>
              <a:t> </a:t>
            </a:r>
            <a:r>
              <a:rPr lang="en-US" baseline="0" dirty="0" err="1" smtClean="0"/>
              <a:t>kề</a:t>
            </a:r>
            <a:r>
              <a:rPr lang="en-US" baseline="0" dirty="0" smtClean="0"/>
              <a:t>, </a:t>
            </a:r>
            <a:r>
              <a:rPr lang="en-US" baseline="0" dirty="0" err="1" smtClean="0"/>
              <a:t>bắt</a:t>
            </a:r>
            <a:r>
              <a:rPr lang="en-US" baseline="0" dirty="0" smtClean="0"/>
              <a:t> </a:t>
            </a:r>
            <a:r>
              <a:rPr lang="en-US" baseline="0" dirty="0" err="1" smtClean="0"/>
              <a:t>đầu</a:t>
            </a:r>
            <a:r>
              <a:rPr lang="en-US" baseline="0" dirty="0" smtClean="0"/>
              <a:t> </a:t>
            </a:r>
            <a:r>
              <a:rPr lang="en-US" baseline="0" dirty="0" err="1" smtClean="0"/>
              <a:t>với</a:t>
            </a:r>
            <a:r>
              <a:rPr lang="en-US" baseline="0" dirty="0" smtClean="0"/>
              <a:t> 2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và</a:t>
            </a:r>
            <a:r>
              <a:rPr lang="en-US" baseline="0" dirty="0" smtClean="0"/>
              <a:t> </a:t>
            </a:r>
            <a:r>
              <a:rPr lang="en-US" baseline="0" dirty="0" err="1" smtClean="0"/>
              <a:t>kết</a:t>
            </a:r>
            <a:r>
              <a:rPr lang="en-US" baseline="0" dirty="0" smtClean="0"/>
              <a:t> </a:t>
            </a:r>
            <a:r>
              <a:rPr lang="en-US" baseline="0" dirty="0" err="1" smtClean="0"/>
              <a:t>thúc</a:t>
            </a:r>
            <a:r>
              <a:rPr lang="en-US" baseline="0" dirty="0" smtClean="0"/>
              <a:t> </a:t>
            </a:r>
            <a:r>
              <a:rPr lang="en-US" baseline="0" dirty="0" err="1" smtClean="0"/>
              <a:t>tại</a:t>
            </a:r>
            <a:r>
              <a:rPr lang="en-US" baseline="0" dirty="0" smtClean="0"/>
              <a:t> 2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Tại</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là</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lớn</a:t>
            </a:r>
            <a:r>
              <a:rPr lang="en-US" baseline="0" dirty="0" smtClean="0"/>
              <a:t> </a:t>
            </a:r>
            <a:r>
              <a:rPr lang="en-US" baseline="0" dirty="0" err="1" smtClean="0"/>
              <a:t>nhất</a:t>
            </a:r>
            <a:r>
              <a:rPr lang="en-US" baseline="0" dirty="0" smtClean="0"/>
              <a:t>.</a:t>
            </a:r>
          </a:p>
          <a:p>
            <a:r>
              <a:rPr lang="en-US" baseline="0" dirty="0" err="1" smtClean="0"/>
              <a:t>Lặp</a:t>
            </a:r>
            <a:r>
              <a:rPr lang="en-US" baseline="0" dirty="0" smtClean="0"/>
              <a:t> </a:t>
            </a:r>
            <a:r>
              <a:rPr lang="en-US" baseline="0" dirty="0" err="1" smtClean="0"/>
              <a:t>lại</a:t>
            </a:r>
            <a:r>
              <a:rPr lang="en-US" baseline="0" dirty="0" smtClean="0"/>
              <a:t> </a:t>
            </a:r>
            <a:r>
              <a:rPr lang="en-US" baseline="0" dirty="0" err="1" smtClean="0"/>
              <a:t>những</a:t>
            </a:r>
            <a:r>
              <a:rPr lang="en-US" baseline="0" dirty="0" smtClean="0"/>
              <a:t> </a:t>
            </a:r>
            <a:r>
              <a:rPr lang="en-US" baseline="0" dirty="0" err="1" smtClean="0"/>
              <a:t>bước</a:t>
            </a:r>
            <a:r>
              <a:rPr lang="en-US" baseline="0" dirty="0" smtClean="0"/>
              <a:t> </a:t>
            </a:r>
            <a:r>
              <a:rPr lang="en-US" baseline="0" dirty="0" err="1" smtClean="0"/>
              <a:t>trên</a:t>
            </a:r>
            <a:r>
              <a:rPr lang="en-US" baseline="0" dirty="0" smtClean="0"/>
              <a:t> </a:t>
            </a:r>
            <a:r>
              <a:rPr lang="en-US" baseline="0" dirty="0" err="1" smtClean="0"/>
              <a:t>với</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ngoại</a:t>
            </a:r>
            <a:r>
              <a:rPr lang="en-US" baseline="0" dirty="0" smtClean="0"/>
              <a:t> </a:t>
            </a:r>
            <a:r>
              <a:rPr lang="en-US" baseline="0" dirty="0" err="1" smtClean="0"/>
              <a:t>trừ</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a:t>
            </a:r>
          </a:p>
          <a:p>
            <a:r>
              <a:rPr lang="en-US" baseline="0" dirty="0" err="1" smtClean="0"/>
              <a:t>Lặp</a:t>
            </a:r>
            <a:r>
              <a:rPr lang="en-US" baseline="0" dirty="0" smtClean="0"/>
              <a:t> </a:t>
            </a:r>
            <a:r>
              <a:rPr lang="en-US" baseline="0" dirty="0" err="1" smtClean="0"/>
              <a:t>lại</a:t>
            </a:r>
            <a:r>
              <a:rPr lang="en-US" baseline="0" dirty="0" smtClean="0"/>
              <a:t> </a:t>
            </a:r>
            <a:r>
              <a:rPr lang="en-US" baseline="0" dirty="0" err="1" smtClean="0"/>
              <a:t>những</a:t>
            </a:r>
            <a:r>
              <a:rPr lang="en-US" baseline="0" dirty="0" smtClean="0"/>
              <a:t> so </a:t>
            </a:r>
            <a:r>
              <a:rPr lang="en-US" baseline="0" dirty="0" err="1" smtClean="0"/>
              <a:t>sánh</a:t>
            </a:r>
            <a:r>
              <a:rPr lang="en-US" baseline="0" dirty="0" smtClean="0"/>
              <a:t> </a:t>
            </a:r>
            <a:r>
              <a:rPr lang="en-US" baseline="0" dirty="0" err="1" smtClean="0"/>
              <a:t>với</a:t>
            </a:r>
            <a:r>
              <a:rPr lang="en-US" baseline="0" dirty="0" smtClean="0"/>
              <a:t> </a:t>
            </a:r>
            <a:r>
              <a:rPr lang="en-US" baseline="0" dirty="0" err="1" smtClean="0"/>
              <a:t>những</a:t>
            </a:r>
            <a:r>
              <a:rPr lang="en-US" baseline="0" dirty="0" smtClean="0"/>
              <a:t> </a:t>
            </a:r>
            <a:r>
              <a:rPr lang="en-US" baseline="0" dirty="0" err="1" smtClean="0"/>
              <a:t>cặp</a:t>
            </a:r>
            <a:r>
              <a:rPr lang="en-US" baseline="0" dirty="0" smtClean="0"/>
              <a:t> </a:t>
            </a:r>
            <a:r>
              <a:rPr lang="en-US" baseline="0" dirty="0" err="1" smtClean="0"/>
              <a:t>phần</a:t>
            </a:r>
            <a:r>
              <a:rPr lang="en-US" baseline="0" dirty="0" smtClean="0"/>
              <a:t> </a:t>
            </a:r>
            <a:r>
              <a:rPr lang="en-US" baseline="0" dirty="0" err="1" smtClean="0"/>
              <a:t>từ</a:t>
            </a:r>
            <a:r>
              <a:rPr lang="en-US" baseline="0" dirty="0" smtClean="0"/>
              <a:t>, </a:t>
            </a:r>
            <a:r>
              <a:rPr lang="en-US" baseline="0" dirty="0" err="1" smtClean="0"/>
              <a:t>cho</a:t>
            </a:r>
            <a:r>
              <a:rPr lang="en-US" baseline="0" dirty="0" smtClean="0"/>
              <a:t> </a:t>
            </a:r>
            <a:r>
              <a:rPr lang="en-US" baseline="0" dirty="0" err="1" smtClean="0"/>
              <a:t>đến</a:t>
            </a:r>
            <a:r>
              <a:rPr lang="en-US" baseline="0" dirty="0" smtClean="0"/>
              <a:t> </a:t>
            </a:r>
            <a:r>
              <a:rPr lang="en-US" baseline="0" dirty="0" err="1" smtClean="0"/>
              <a:t>khi</a:t>
            </a:r>
            <a:r>
              <a:rPr lang="en-US" baseline="0" dirty="0" smtClean="0"/>
              <a:t> </a:t>
            </a:r>
            <a:r>
              <a:rPr lang="en-US" baseline="0" dirty="0" err="1" smtClean="0"/>
              <a:t>bạn</a:t>
            </a:r>
            <a:r>
              <a:rPr lang="en-US" baseline="0" dirty="0" smtClean="0"/>
              <a:t> </a:t>
            </a:r>
            <a:r>
              <a:rPr lang="en-US" baseline="0" dirty="0" err="1" smtClean="0"/>
              <a:t>không</a:t>
            </a:r>
            <a:r>
              <a:rPr lang="en-US" baseline="0" dirty="0" smtClean="0"/>
              <a:t> </a:t>
            </a:r>
            <a:r>
              <a:rPr lang="en-US" baseline="0" dirty="0" err="1" smtClean="0"/>
              <a:t>phải</a:t>
            </a:r>
            <a:r>
              <a:rPr lang="en-US" baseline="0" dirty="0" smtClean="0"/>
              <a:t> so </a:t>
            </a:r>
            <a:r>
              <a:rPr lang="en-US" baseline="0" dirty="0" err="1" smtClean="0"/>
              <a:t>sánh</a:t>
            </a:r>
            <a:r>
              <a:rPr lang="en-US" baseline="0" dirty="0" smtClean="0"/>
              <a:t> </a:t>
            </a:r>
            <a:r>
              <a:rPr lang="en-US" baseline="0" dirty="0" err="1" smtClean="0"/>
              <a:t>và</a:t>
            </a:r>
            <a:r>
              <a:rPr lang="en-US" baseline="0" dirty="0" smtClean="0"/>
              <a:t> </a:t>
            </a:r>
            <a:r>
              <a:rPr lang="en-US" baseline="0" dirty="0" err="1" smtClean="0"/>
              <a:t>tráo</a:t>
            </a:r>
            <a:r>
              <a:rPr lang="en-US" baseline="0" dirty="0" smtClean="0"/>
              <a:t> </a:t>
            </a:r>
            <a:r>
              <a:rPr lang="en-US" baseline="0" dirty="0" err="1" smtClean="0"/>
              <a:t>đổi</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Các</a:t>
            </a:r>
            <a:r>
              <a:rPr lang="en-US" baseline="0" dirty="0" smtClean="0"/>
              <a:t> </a:t>
            </a:r>
            <a:r>
              <a:rPr lang="en-US" baseline="0" dirty="0" err="1" smtClean="0"/>
              <a:t>bạn</a:t>
            </a:r>
            <a:r>
              <a:rPr lang="en-US" baseline="0" dirty="0" smtClean="0"/>
              <a:t> </a:t>
            </a:r>
            <a:r>
              <a:rPr lang="en-US" baseline="0" dirty="0" err="1" smtClean="0"/>
              <a:t>hãy</a:t>
            </a:r>
            <a:r>
              <a:rPr lang="en-US" baseline="0" dirty="0" smtClean="0"/>
              <a:t> </a:t>
            </a:r>
            <a:r>
              <a:rPr lang="en-US" baseline="0" dirty="0" err="1" smtClean="0"/>
              <a:t>thử</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để</a:t>
            </a:r>
            <a:r>
              <a:rPr lang="en-US" baseline="0" dirty="0" smtClean="0"/>
              <a:t> </a:t>
            </a:r>
            <a:r>
              <a:rPr lang="en-US" baseline="0" dirty="0" err="1" smtClean="0"/>
              <a:t>sắp</a:t>
            </a:r>
            <a:r>
              <a:rPr lang="en-US" baseline="0" dirty="0" smtClean="0"/>
              <a:t> </a:t>
            </a:r>
            <a:r>
              <a:rPr lang="en-US" baseline="0" dirty="0" err="1" smtClean="0"/>
              <a:t>xếp</a:t>
            </a:r>
            <a:r>
              <a:rPr lang="en-US" baseline="0" dirty="0" smtClean="0"/>
              <a:t> </a:t>
            </a:r>
            <a:r>
              <a:rPr lang="en-US" baseline="0" dirty="0" err="1" smtClean="0"/>
              <a:t>tập</a:t>
            </a:r>
            <a:r>
              <a:rPr lang="en-US" baseline="0" dirty="0" smtClean="0"/>
              <a:t> </a:t>
            </a:r>
            <a:r>
              <a:rPr lang="en-US" baseline="0" dirty="0" err="1" smtClean="0"/>
              <a:t>hợp</a:t>
            </a:r>
            <a:r>
              <a:rPr lang="en-US" baseline="0" dirty="0" smtClean="0"/>
              <a:t> </a:t>
            </a:r>
            <a:r>
              <a:rPr lang="en-US" baseline="0" dirty="0" err="1" smtClean="0"/>
              <a:t>các</a:t>
            </a:r>
            <a:r>
              <a:rPr lang="en-US" baseline="0" dirty="0" smtClean="0"/>
              <a:t> </a:t>
            </a:r>
            <a:r>
              <a:rPr lang="en-US" baseline="0" dirty="0" err="1" smtClean="0"/>
              <a:t>số</a:t>
            </a:r>
            <a:r>
              <a:rPr lang="en-US" baseline="0" dirty="0" smtClean="0"/>
              <a:t> </a:t>
            </a:r>
            <a:r>
              <a:rPr lang="en-US" baseline="0" dirty="0" err="1" smtClean="0"/>
              <a:t>sau</a:t>
            </a:r>
            <a:r>
              <a:rPr lang="en-US" baseline="0" dirty="0" smtClean="0"/>
              <a:t> </a:t>
            </a:r>
            <a:r>
              <a:rPr lang="en-US" baseline="0" dirty="0" err="1" smtClean="0"/>
              <a:t>đây</a:t>
            </a:r>
            <a:r>
              <a:rPr lang="en-US" baseline="0" dirty="0" smtClean="0"/>
              <a:t>: </a:t>
            </a:r>
            <a:r>
              <a:rPr lang="en-US" altLang="zh-CN" sz="1200" dirty="0" smtClean="0">
                <a:solidFill>
                  <a:srgbClr val="FF0000"/>
                </a:solidFill>
              </a:rPr>
              <a:t> {12, 5, 7, 9, 2, 6} </a:t>
            </a:r>
            <a:r>
              <a:rPr lang="en-US" altLang="zh-CN" sz="1200" dirty="0" err="1" smtClean="0">
                <a:solidFill>
                  <a:srgbClr val="FF0000"/>
                </a:solidFill>
              </a:rPr>
              <a:t>và</a:t>
            </a:r>
            <a:r>
              <a:rPr lang="en-US" altLang="zh-CN" sz="1200" baseline="0" dirty="0" smtClean="0">
                <a:solidFill>
                  <a:srgbClr val="FF0000"/>
                </a:solidFill>
              </a:rPr>
              <a:t> </a:t>
            </a:r>
            <a:r>
              <a:rPr lang="en-US" altLang="zh-CN" sz="1200" baseline="0" dirty="0" err="1" smtClean="0">
                <a:solidFill>
                  <a:srgbClr val="FF0000"/>
                </a:solidFill>
              </a:rPr>
              <a:t>xem</a:t>
            </a:r>
            <a:r>
              <a:rPr lang="en-US" altLang="zh-CN" sz="1200" baseline="0" dirty="0" smtClean="0">
                <a:solidFill>
                  <a:srgbClr val="FF0000"/>
                </a:solidFill>
              </a:rPr>
              <a:t> source code </a:t>
            </a:r>
            <a:r>
              <a:rPr lang="en-US" altLang="zh-CN" sz="1200" baseline="0" dirty="0" err="1" smtClean="0">
                <a:solidFill>
                  <a:srgbClr val="FF0000"/>
                </a:solidFill>
              </a:rPr>
              <a:t>trong</a:t>
            </a:r>
            <a:r>
              <a:rPr lang="en-US" altLang="zh-CN" sz="1200" baseline="0" dirty="0" smtClean="0">
                <a:solidFill>
                  <a:srgbClr val="FF0000"/>
                </a:solidFill>
              </a:rPr>
              <a:t> </a:t>
            </a:r>
            <a:r>
              <a:rPr lang="en-US" altLang="zh-CN" sz="1200" baseline="0" dirty="0" err="1" smtClean="0">
                <a:solidFill>
                  <a:srgbClr val="FF0000"/>
                </a:solidFill>
              </a:rPr>
              <a:t>tài</a:t>
            </a:r>
            <a:r>
              <a:rPr lang="en-US" altLang="zh-CN" sz="1200" baseline="0" dirty="0" smtClean="0">
                <a:solidFill>
                  <a:srgbClr val="FF0000"/>
                </a:solidFill>
              </a:rPr>
              <a:t> </a:t>
            </a:r>
            <a:r>
              <a:rPr lang="en-US" altLang="zh-CN" sz="1200" baseline="0" dirty="0" err="1" smtClean="0">
                <a:solidFill>
                  <a:srgbClr val="FF0000"/>
                </a:solidFill>
              </a:rPr>
              <a:t>nguyên</a:t>
            </a:r>
            <a:r>
              <a:rPr lang="en-US" altLang="zh-CN" sz="1200" baseline="0" dirty="0" smtClean="0">
                <a:solidFill>
                  <a:srgbClr val="FF0000"/>
                </a:solidFill>
              </a:rPr>
              <a:t> </a:t>
            </a:r>
            <a:r>
              <a:rPr lang="en-US" altLang="zh-CN" sz="1200" baseline="0" dirty="0" err="1" smtClean="0">
                <a:solidFill>
                  <a:srgbClr val="FF0000"/>
                </a:solidFill>
              </a:rPr>
              <a:t>khóa</a:t>
            </a:r>
            <a:r>
              <a:rPr lang="en-US" altLang="zh-CN" sz="1200" baseline="0" dirty="0" smtClean="0">
                <a:solidFill>
                  <a:srgbClr val="FF0000"/>
                </a:solidFill>
              </a:rPr>
              <a:t> </a:t>
            </a:r>
            <a:r>
              <a:rPr lang="en-US" altLang="zh-CN" sz="1200" baseline="0" dirty="0" err="1" smtClean="0">
                <a:solidFill>
                  <a:srgbClr val="FF0000"/>
                </a:solidFill>
              </a:rPr>
              <a:t>học</a:t>
            </a:r>
            <a:r>
              <a:rPr lang="en-US" altLang="zh-CN" sz="1200" baseline="0" dirty="0" smtClean="0">
                <a:solidFill>
                  <a:srgbClr val="FF0000"/>
                </a:solidFill>
              </a:rPr>
              <a:t>.</a:t>
            </a:r>
            <a:endParaRPr lang="en-US" dirty="0" smtClean="0"/>
          </a:p>
          <a:p>
            <a:endParaRPr lang="en-US" baseline="0" dirty="0" smtClean="0"/>
          </a:p>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480ED1-33F9-4292-9518-483552BF4BB0}" type="slidenum">
              <a:rPr lang="en-US"/>
              <a:pPr/>
              <a:t>7</a:t>
            </a:fld>
            <a:endParaRPr lang="en-US"/>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r>
              <a:rPr lang="en-US" dirty="0" err="1" smtClean="0"/>
              <a:t>Thuật</a:t>
            </a:r>
            <a:r>
              <a:rPr lang="en-US" baseline="0" dirty="0" smtClean="0"/>
              <a:t> </a:t>
            </a:r>
            <a:r>
              <a:rPr lang="en-US" baseline="0" dirty="0" err="1" smtClean="0"/>
              <a:t>toán</a:t>
            </a:r>
            <a:r>
              <a:rPr lang="en-US" baseline="0" dirty="0" smtClean="0"/>
              <a:t> </a:t>
            </a:r>
            <a:r>
              <a:rPr lang="en-US" baseline="0" dirty="0" err="1" smtClean="0"/>
              <a:t>sắp</a:t>
            </a:r>
            <a:r>
              <a:rPr lang="en-US" baseline="0" dirty="0" smtClean="0"/>
              <a:t> </a:t>
            </a:r>
            <a:r>
              <a:rPr lang="en-US" baseline="0" dirty="0" err="1" smtClean="0"/>
              <a:t>xếp</a:t>
            </a:r>
            <a:r>
              <a:rPr lang="en-US" baseline="0" dirty="0" smtClean="0"/>
              <a:t> </a:t>
            </a:r>
            <a:r>
              <a:rPr lang="en-US" baseline="0" dirty="0" err="1" smtClean="0"/>
              <a:t>nhanh</a:t>
            </a:r>
            <a:r>
              <a:rPr lang="en-US" baseline="0" dirty="0" smtClean="0"/>
              <a:t>, Quick sort.</a:t>
            </a:r>
          </a:p>
          <a:p>
            <a:r>
              <a:rPr lang="en-US" dirty="0" err="1" smtClean="0"/>
              <a:t>Thuật</a:t>
            </a:r>
            <a:r>
              <a:rPr lang="en-US" baseline="0" dirty="0" smtClean="0"/>
              <a:t> </a:t>
            </a:r>
            <a:r>
              <a:rPr lang="en-US" baseline="0" dirty="0" err="1" smtClean="0"/>
              <a:t>toán</a:t>
            </a:r>
            <a:r>
              <a:rPr lang="en-US" baseline="0" dirty="0" smtClean="0"/>
              <a:t> </a:t>
            </a:r>
            <a:r>
              <a:rPr lang="en-US" baseline="0" dirty="0" err="1" smtClean="0"/>
              <a:t>này</a:t>
            </a:r>
            <a:r>
              <a:rPr lang="en-US" baseline="0" dirty="0" smtClean="0"/>
              <a:t> </a:t>
            </a:r>
            <a:r>
              <a:rPr lang="en-US" baseline="0" dirty="0" err="1" smtClean="0"/>
              <a:t>cũng</a:t>
            </a:r>
            <a:r>
              <a:rPr lang="en-US" baseline="0" dirty="0" smtClean="0"/>
              <a:t> </a:t>
            </a:r>
            <a:r>
              <a:rPr lang="en-US" baseline="0" dirty="0" err="1" smtClean="0"/>
              <a:t>được</a:t>
            </a:r>
            <a:r>
              <a:rPr lang="en-US" baseline="0" dirty="0" smtClean="0"/>
              <a:t> </a:t>
            </a:r>
            <a:r>
              <a:rPr lang="en-US" baseline="0" dirty="0" err="1" smtClean="0"/>
              <a:t>hiểu</a:t>
            </a:r>
            <a:r>
              <a:rPr lang="en-US" baseline="0" dirty="0" smtClean="0"/>
              <a:t> </a:t>
            </a:r>
            <a:r>
              <a:rPr lang="en-US" baseline="0" dirty="0" err="1" smtClean="0"/>
              <a:t>như</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sắp</a:t>
            </a:r>
            <a:r>
              <a:rPr lang="en-US" baseline="0" dirty="0" smtClean="0"/>
              <a:t> </a:t>
            </a:r>
            <a:r>
              <a:rPr lang="en-US" baseline="0" dirty="0" err="1" smtClean="0"/>
              <a:t>xếp</a:t>
            </a:r>
            <a:r>
              <a:rPr lang="en-US" baseline="0" dirty="0" smtClean="0"/>
              <a:t> </a:t>
            </a:r>
            <a:r>
              <a:rPr lang="en-US" baseline="0" dirty="0" err="1" smtClean="0"/>
              <a:t>phân</a:t>
            </a:r>
            <a:r>
              <a:rPr lang="en-US" baseline="0" dirty="0" smtClean="0"/>
              <a:t> </a:t>
            </a:r>
            <a:r>
              <a:rPr lang="en-US" baseline="0" dirty="0" err="1" smtClean="0"/>
              <a:t>vùng</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làm</a:t>
            </a:r>
            <a:r>
              <a:rPr lang="en-US" baseline="0" dirty="0" smtClean="0"/>
              <a:t> </a:t>
            </a:r>
            <a:r>
              <a:rPr lang="en-US" baseline="0" dirty="0" err="1" smtClean="0"/>
              <a:t>việc</a:t>
            </a:r>
            <a:r>
              <a:rPr lang="en-US" baseline="0" dirty="0" smtClean="0"/>
              <a:t> </a:t>
            </a:r>
            <a:r>
              <a:rPr lang="en-US" baseline="0" dirty="0" err="1" smtClean="0"/>
              <a:t>nôm</a:t>
            </a:r>
            <a:r>
              <a:rPr lang="en-US" baseline="0" dirty="0" smtClean="0"/>
              <a:t> </a:t>
            </a:r>
            <a:r>
              <a:rPr lang="en-US" baseline="0" dirty="0" err="1" smtClean="0"/>
              <a:t>na</a:t>
            </a:r>
            <a:r>
              <a:rPr lang="en-US" baseline="0" dirty="0" smtClean="0"/>
              <a:t> </a:t>
            </a:r>
            <a:r>
              <a:rPr lang="en-US" baseline="0" dirty="0" err="1" smtClean="0"/>
              <a:t>gọi</a:t>
            </a:r>
            <a:r>
              <a:rPr lang="en-US" baseline="0" dirty="0" smtClean="0"/>
              <a:t> </a:t>
            </a:r>
            <a:r>
              <a:rPr lang="en-US" baseline="0" dirty="0" err="1" smtClean="0"/>
              <a:t>là</a:t>
            </a:r>
            <a:r>
              <a:rPr lang="en-US" baseline="0" dirty="0" smtClean="0"/>
              <a:t> </a:t>
            </a:r>
            <a:r>
              <a:rPr lang="en-US" baseline="0" dirty="0" err="1" smtClean="0"/>
              <a:t>chia</a:t>
            </a:r>
            <a:r>
              <a:rPr lang="en-US" baseline="0" dirty="0" smtClean="0"/>
              <a:t> </a:t>
            </a:r>
            <a:r>
              <a:rPr lang="en-US" baseline="0" dirty="0" err="1" smtClean="0"/>
              <a:t>để</a:t>
            </a:r>
            <a:r>
              <a:rPr lang="en-US" baseline="0" dirty="0" smtClean="0"/>
              <a:t> </a:t>
            </a:r>
            <a:r>
              <a:rPr lang="en-US" baseline="0" dirty="0" err="1" smtClean="0"/>
              <a:t>trị</a:t>
            </a:r>
            <a:endParaRPr lang="en-US" baseline="0" dirty="0" smtClean="0"/>
          </a:p>
          <a:p>
            <a:r>
              <a:rPr lang="en-US" dirty="0" err="1" smtClean="0"/>
              <a:t>Thuật</a:t>
            </a:r>
            <a:r>
              <a:rPr lang="en-US" baseline="0" dirty="0" smtClean="0"/>
              <a:t> </a:t>
            </a:r>
            <a:r>
              <a:rPr lang="en-US" baseline="0" dirty="0" err="1" smtClean="0"/>
              <a:t>toán</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như</a:t>
            </a:r>
            <a:r>
              <a:rPr lang="en-US" baseline="0" dirty="0" smtClean="0"/>
              <a:t> </a:t>
            </a:r>
            <a:r>
              <a:rPr lang="en-US" baseline="0" dirty="0" err="1" smtClean="0"/>
              <a:t>sau</a:t>
            </a:r>
            <a:r>
              <a:rPr lang="en-US" baseline="0" dirty="0" smtClean="0"/>
              <a:t>: </a:t>
            </a:r>
          </a:p>
          <a:p>
            <a:r>
              <a:rPr lang="en-US" baseline="0" dirty="0" err="1" smtClean="0"/>
              <a:t>Chọn</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làm</a:t>
            </a:r>
            <a:r>
              <a:rPr lang="en-US" baseline="0" dirty="0" smtClean="0"/>
              <a:t> </a:t>
            </a:r>
            <a:r>
              <a:rPr lang="en-US" baseline="0" dirty="0" err="1" smtClean="0"/>
              <a:t>chuẩn</a:t>
            </a:r>
            <a:r>
              <a:rPr lang="en-US" baseline="0" dirty="0" smtClean="0"/>
              <a:t> </a:t>
            </a:r>
            <a:r>
              <a:rPr lang="en-US" baseline="0" dirty="0" err="1" smtClean="0"/>
              <a:t>từ</a:t>
            </a:r>
            <a:r>
              <a:rPr lang="en-US" baseline="0" dirty="0" smtClean="0"/>
              <a:t> </a:t>
            </a:r>
            <a:r>
              <a:rPr lang="en-US" baseline="0" dirty="0" err="1" smtClean="0"/>
              <a:t>danh</a:t>
            </a:r>
            <a:r>
              <a:rPr lang="en-US" baseline="0" dirty="0" smtClean="0"/>
              <a:t> </a:t>
            </a:r>
            <a:r>
              <a:rPr lang="en-US" baseline="0" dirty="0" err="1" smtClean="0"/>
              <a:t>sách</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phần</a:t>
            </a:r>
            <a:r>
              <a:rPr lang="en-US" baseline="0" dirty="0" smtClean="0"/>
              <a:t> </a:t>
            </a:r>
            <a:r>
              <a:rPr lang="en-US" baseline="0" dirty="0" err="1" smtClean="0"/>
              <a:t>vùng</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sau</a:t>
            </a:r>
            <a:r>
              <a:rPr lang="en-US" baseline="0" dirty="0" smtClean="0"/>
              <a:t> </a:t>
            </a:r>
            <a:r>
              <a:rPr lang="en-US" baseline="0" dirty="0" err="1" smtClean="0"/>
              <a:t>cho</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nhỏ</a:t>
            </a:r>
            <a:r>
              <a:rPr lang="en-US" baseline="0" dirty="0" smtClean="0"/>
              <a:t> </a:t>
            </a:r>
            <a:r>
              <a:rPr lang="en-US" baseline="0" dirty="0" err="1" smtClean="0"/>
              <a:t>hơn</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làm</a:t>
            </a:r>
            <a:r>
              <a:rPr lang="en-US" baseline="0" dirty="0" smtClean="0"/>
              <a:t> </a:t>
            </a:r>
            <a:r>
              <a:rPr lang="en-US" baseline="0" dirty="0" err="1" smtClean="0"/>
              <a:t>chuẩn</a:t>
            </a:r>
            <a:r>
              <a:rPr lang="en-US" baseline="0" dirty="0" smtClean="0"/>
              <a:t> </a:t>
            </a:r>
            <a:r>
              <a:rPr lang="en-US" baseline="0" dirty="0" err="1" smtClean="0"/>
              <a:t>đứng</a:t>
            </a:r>
            <a:r>
              <a:rPr lang="en-US" baseline="0" dirty="0" smtClean="0"/>
              <a:t> </a:t>
            </a:r>
            <a:r>
              <a:rPr lang="en-US" baseline="0" dirty="0" err="1" smtClean="0"/>
              <a:t>trước</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chuẩn</a:t>
            </a:r>
            <a:r>
              <a:rPr lang="en-US" baseline="0" dirty="0" smtClean="0"/>
              <a:t> </a:t>
            </a:r>
            <a:r>
              <a:rPr lang="en-US" baseline="0" dirty="0" err="1" smtClean="0"/>
              <a:t>và</a:t>
            </a:r>
            <a:r>
              <a:rPr lang="en-US" baseline="0" dirty="0" smtClean="0"/>
              <a:t> </a:t>
            </a:r>
            <a:r>
              <a:rPr lang="en-US" baseline="0" dirty="0" err="1" smtClean="0"/>
              <a:t>những</a:t>
            </a:r>
            <a:r>
              <a:rPr lang="en-US" baseline="0" dirty="0" smtClean="0"/>
              <a:t> </a:t>
            </a:r>
            <a:r>
              <a:rPr lang="en-US" baseline="0" dirty="0" err="1" smtClean="0"/>
              <a:t>phẩn</a:t>
            </a:r>
            <a:r>
              <a:rPr lang="en-US" baseline="0" dirty="0" smtClean="0"/>
              <a:t> </a:t>
            </a:r>
            <a:r>
              <a:rPr lang="en-US" baseline="0" dirty="0" err="1" smtClean="0"/>
              <a:t>tử</a:t>
            </a:r>
            <a:r>
              <a:rPr lang="en-US" baseline="0" dirty="0" smtClean="0"/>
              <a:t> </a:t>
            </a:r>
            <a:r>
              <a:rPr lang="en-US" baseline="0" dirty="0" err="1" smtClean="0"/>
              <a:t>có</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lớn</a:t>
            </a:r>
            <a:r>
              <a:rPr lang="en-US" baseline="0" dirty="0" smtClean="0"/>
              <a:t> </a:t>
            </a:r>
            <a:r>
              <a:rPr lang="en-US" baseline="0" dirty="0" err="1" smtClean="0"/>
              <a:t>hơn</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chuẩn</a:t>
            </a:r>
            <a:r>
              <a:rPr lang="en-US" baseline="0" dirty="0" smtClean="0"/>
              <a:t> </a:t>
            </a:r>
            <a:r>
              <a:rPr lang="en-US" baseline="0" dirty="0" err="1" smtClean="0"/>
              <a:t>đứng</a:t>
            </a:r>
            <a:r>
              <a:rPr lang="en-US" baseline="0" dirty="0" smtClean="0"/>
              <a:t> </a:t>
            </a:r>
            <a:r>
              <a:rPr lang="en-US" baseline="0" dirty="0" err="1" smtClean="0"/>
              <a:t>đằng</a:t>
            </a:r>
            <a:r>
              <a:rPr lang="en-US" baseline="0" dirty="0" smtClean="0"/>
              <a:t> </a:t>
            </a:r>
            <a:r>
              <a:rPr lang="en-US" baseline="0" dirty="0" err="1" smtClean="0"/>
              <a:t>sau</a:t>
            </a:r>
            <a:r>
              <a:rPr lang="en-US" baseline="0" dirty="0" smtClean="0"/>
              <a:t>, </a:t>
            </a:r>
            <a:r>
              <a:rPr lang="en-US" baseline="0" dirty="0" err="1" smtClean="0"/>
              <a:t>với</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giống</a:t>
            </a:r>
            <a:r>
              <a:rPr lang="en-US" baseline="0" dirty="0" smtClean="0"/>
              <a:t> </a:t>
            </a:r>
            <a:r>
              <a:rPr lang="en-US" baseline="0" dirty="0" err="1" smtClean="0"/>
              <a:t>với</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chuẩn</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đặt</a:t>
            </a:r>
            <a:r>
              <a:rPr lang="en-US" baseline="0" dirty="0" smtClean="0"/>
              <a:t> </a:t>
            </a:r>
            <a:r>
              <a:rPr lang="en-US" baseline="0" dirty="0" err="1" smtClean="0"/>
              <a:t>bên</a:t>
            </a:r>
            <a:r>
              <a:rPr lang="en-US" baseline="0" dirty="0" smtClean="0"/>
              <a:t> </a:t>
            </a:r>
            <a:r>
              <a:rPr lang="en-US" baseline="0" dirty="0" err="1" smtClean="0"/>
              <a:t>nào</a:t>
            </a:r>
            <a:r>
              <a:rPr lang="en-US" baseline="0" dirty="0" smtClean="0"/>
              <a:t> </a:t>
            </a:r>
            <a:r>
              <a:rPr lang="en-US" baseline="0" dirty="0" err="1" smtClean="0"/>
              <a:t>cũng</a:t>
            </a:r>
            <a:r>
              <a:rPr lang="en-US" baseline="0" dirty="0" smtClean="0"/>
              <a:t> </a:t>
            </a:r>
            <a:r>
              <a:rPr lang="en-US" baseline="0" dirty="0" err="1" smtClean="0"/>
              <a:t>được</a:t>
            </a:r>
            <a:r>
              <a:rPr lang="en-US" baseline="0" dirty="0" smtClean="0"/>
              <a:t>.</a:t>
            </a:r>
          </a:p>
          <a:p>
            <a:r>
              <a:rPr lang="en-US" baseline="0" dirty="0" err="1" smtClean="0"/>
              <a:t>Đệ</a:t>
            </a:r>
            <a:r>
              <a:rPr lang="en-US" baseline="0" dirty="0" smtClean="0"/>
              <a:t> </a:t>
            </a:r>
            <a:r>
              <a:rPr lang="en-US" baseline="0" dirty="0" err="1" smtClean="0"/>
              <a:t>quy</a:t>
            </a:r>
            <a:r>
              <a:rPr lang="en-US" baseline="0" dirty="0" smtClean="0"/>
              <a:t> </a:t>
            </a:r>
            <a:r>
              <a:rPr lang="en-US" baseline="0" dirty="0" err="1" smtClean="0"/>
              <a:t>việc</a:t>
            </a:r>
            <a:r>
              <a:rPr lang="en-US" baseline="0" dirty="0" smtClean="0"/>
              <a:t> </a:t>
            </a:r>
            <a:r>
              <a:rPr lang="en-US" baseline="0" dirty="0" err="1" smtClean="0"/>
              <a:t>sắp</a:t>
            </a:r>
            <a:r>
              <a:rPr lang="en-US" baseline="0" dirty="0" smtClean="0"/>
              <a:t> </a:t>
            </a:r>
            <a:r>
              <a:rPr lang="en-US" baseline="0" dirty="0" err="1" smtClean="0"/>
              <a:t>xếp</a:t>
            </a:r>
            <a:r>
              <a:rPr lang="en-US" baseline="0" dirty="0" smtClean="0"/>
              <a:t> </a:t>
            </a:r>
            <a:r>
              <a:rPr lang="en-US" baseline="0" dirty="0" err="1" smtClean="0"/>
              <a:t>danh</a:t>
            </a:r>
            <a:r>
              <a:rPr lang="en-US" baseline="0" dirty="0" smtClean="0"/>
              <a:t> </a:t>
            </a:r>
            <a:r>
              <a:rPr lang="en-US" baseline="0" dirty="0" err="1" smtClean="0"/>
              <a:t>sách</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với</a:t>
            </a:r>
            <a:r>
              <a:rPr lang="en-US" baseline="0" dirty="0" smtClean="0"/>
              <a:t> </a:t>
            </a:r>
            <a:r>
              <a:rPr lang="en-US" baseline="0" dirty="0" err="1" smtClean="0"/>
              <a:t>những</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đứng</a:t>
            </a:r>
            <a:r>
              <a:rPr lang="en-US" baseline="0" dirty="0" smtClean="0"/>
              <a:t> </a:t>
            </a:r>
            <a:r>
              <a:rPr lang="en-US" baseline="0" dirty="0" err="1" smtClean="0"/>
              <a:t>đằng</a:t>
            </a:r>
            <a:r>
              <a:rPr lang="en-US" baseline="0" dirty="0" smtClean="0"/>
              <a:t> </a:t>
            </a:r>
            <a:r>
              <a:rPr lang="en-US" baseline="0" dirty="0" err="1" smtClean="0"/>
              <a:t>trước</a:t>
            </a:r>
            <a:r>
              <a:rPr lang="en-US" baseline="0" dirty="0" smtClean="0"/>
              <a:t> </a:t>
            </a:r>
            <a:r>
              <a:rPr lang="en-US" baseline="0" dirty="0" err="1" smtClean="0"/>
              <a:t>và</a:t>
            </a:r>
            <a:r>
              <a:rPr lang="en-US" baseline="0" dirty="0" smtClean="0"/>
              <a:t> </a:t>
            </a:r>
            <a:r>
              <a:rPr lang="en-US" baseline="0" dirty="0" err="1" smtClean="0"/>
              <a:t>đằng</a:t>
            </a:r>
            <a:r>
              <a:rPr lang="en-US" baseline="0" dirty="0" smtClean="0"/>
              <a:t> </a:t>
            </a:r>
            <a:r>
              <a:rPr lang="en-US" baseline="0" dirty="0" err="1" smtClean="0"/>
              <a:t>sau</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làm</a:t>
            </a:r>
            <a:r>
              <a:rPr lang="en-US" baseline="0" dirty="0" smtClean="0"/>
              <a:t> </a:t>
            </a:r>
            <a:r>
              <a:rPr lang="en-US" baseline="0" dirty="0" err="1" smtClean="0"/>
              <a:t>chuẩn</a:t>
            </a:r>
            <a:r>
              <a:rPr lang="en-US" baseline="0" dirty="0" smtClean="0"/>
              <a:t>.</a:t>
            </a:r>
          </a:p>
          <a:p>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đệ</a:t>
            </a:r>
            <a:r>
              <a:rPr lang="en-US" baseline="0" dirty="0" smtClean="0"/>
              <a:t> </a:t>
            </a:r>
            <a:r>
              <a:rPr lang="en-US" baseline="0" dirty="0" err="1" smtClean="0"/>
              <a:t>quy</a:t>
            </a:r>
            <a:r>
              <a:rPr lang="en-US" baseline="0" dirty="0" smtClean="0"/>
              <a:t> </a:t>
            </a:r>
            <a:r>
              <a:rPr lang="en-US" baseline="0" dirty="0" err="1" smtClean="0"/>
              <a:t>sẽ</a:t>
            </a:r>
            <a:r>
              <a:rPr lang="en-US" baseline="0" dirty="0" smtClean="0"/>
              <a:t> </a:t>
            </a:r>
            <a:r>
              <a:rPr lang="en-US" baseline="0" dirty="0" err="1" smtClean="0"/>
              <a:t>kết</a:t>
            </a:r>
            <a:r>
              <a:rPr lang="en-US" baseline="0" dirty="0" smtClean="0"/>
              <a:t> </a:t>
            </a:r>
            <a:r>
              <a:rPr lang="en-US" baseline="0" dirty="0" err="1" smtClean="0"/>
              <a:t>thúc</a:t>
            </a:r>
            <a:r>
              <a:rPr lang="en-US" baseline="0" dirty="0" smtClean="0"/>
              <a:t> </a:t>
            </a:r>
            <a:r>
              <a:rPr lang="en-US" baseline="0" dirty="0" err="1" smtClean="0"/>
              <a:t>khi</a:t>
            </a:r>
            <a:r>
              <a:rPr lang="en-US" baseline="0" dirty="0" smtClean="0"/>
              <a:t> </a:t>
            </a:r>
            <a:r>
              <a:rPr lang="en-US" baseline="0" dirty="0" err="1" smtClean="0"/>
              <a:t>trong</a:t>
            </a:r>
            <a:r>
              <a:rPr lang="en-US" baseline="0" dirty="0" smtClean="0"/>
              <a:t> </a:t>
            </a:r>
            <a:r>
              <a:rPr lang="en-US" baseline="0" dirty="0" err="1" smtClean="0"/>
              <a:t>danh</a:t>
            </a:r>
            <a:r>
              <a:rPr lang="en-US" baseline="0" dirty="0" smtClean="0"/>
              <a:t> </a:t>
            </a:r>
            <a:r>
              <a:rPr lang="en-US" baseline="0" dirty="0" err="1" smtClean="0"/>
              <a:t>sách</a:t>
            </a:r>
            <a:r>
              <a:rPr lang="en-US" baseline="0" dirty="0" smtClean="0"/>
              <a:t> </a:t>
            </a:r>
            <a:r>
              <a:rPr lang="en-US" baseline="0" dirty="0" err="1" smtClean="0"/>
              <a:t>chỉ</a:t>
            </a:r>
            <a:r>
              <a:rPr lang="en-US" baseline="0" dirty="0" smtClean="0"/>
              <a:t> </a:t>
            </a:r>
            <a:r>
              <a:rPr lang="en-US" baseline="0" dirty="0" err="1" smtClean="0"/>
              <a:t>chưa</a:t>
            </a:r>
            <a:r>
              <a:rPr lang="en-US" baseline="0" dirty="0" smtClean="0"/>
              <a:t> </a:t>
            </a:r>
            <a:r>
              <a:rPr lang="en-US" baseline="0" dirty="0" err="1" smtClean="0"/>
              <a:t>không</a:t>
            </a:r>
            <a:r>
              <a:rPr lang="en-US" baseline="0" dirty="0" smtClean="0"/>
              <a:t> </a:t>
            </a:r>
            <a:r>
              <a:rPr lang="en-US" baseline="0" dirty="0" err="1" smtClean="0"/>
              <a:t>hoặc</a:t>
            </a:r>
            <a:r>
              <a:rPr lang="en-US" baseline="0" dirty="0" smtClean="0"/>
              <a:t> </a:t>
            </a:r>
            <a:r>
              <a:rPr lang="en-US" baseline="0" dirty="0" err="1" smtClean="0"/>
              <a:t>một</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a:t>
            </a:r>
          </a:p>
          <a:p>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xem</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xem</a:t>
            </a:r>
            <a:r>
              <a:rPr lang="en-US" baseline="0" dirty="0" smtClean="0"/>
              <a:t> minh </a:t>
            </a:r>
            <a:r>
              <a:rPr lang="en-US" baseline="0" dirty="0" err="1" smtClean="0"/>
              <a:t>họa</a:t>
            </a:r>
            <a:r>
              <a:rPr lang="en-US" baseline="0" dirty="0" smtClean="0"/>
              <a:t> </a:t>
            </a:r>
            <a:r>
              <a:rPr lang="en-US" baseline="0" dirty="0" err="1" smtClean="0"/>
              <a:t>phương</a:t>
            </a:r>
            <a:r>
              <a:rPr lang="en-US" baseline="0" dirty="0" smtClean="0"/>
              <a:t> </a:t>
            </a:r>
            <a:r>
              <a:rPr lang="en-US" baseline="0" dirty="0" err="1" smtClean="0"/>
              <a:t>pháp</a:t>
            </a:r>
            <a:r>
              <a:rPr lang="en-US" baseline="0" dirty="0" smtClean="0"/>
              <a:t> </a:t>
            </a:r>
            <a:r>
              <a:rPr lang="en-US" baseline="0" dirty="0" err="1" smtClean="0"/>
              <a:t>sắp</a:t>
            </a:r>
            <a:r>
              <a:rPr lang="en-US" baseline="0" dirty="0" smtClean="0"/>
              <a:t> </a:t>
            </a:r>
            <a:r>
              <a:rPr lang="en-US" baseline="0" dirty="0" err="1" smtClean="0"/>
              <a:t>xếp</a:t>
            </a:r>
            <a:r>
              <a:rPr lang="en-US" baseline="0" dirty="0" smtClean="0"/>
              <a:t> </a:t>
            </a:r>
            <a:r>
              <a:rPr lang="en-US" baseline="0" dirty="0" err="1" smtClean="0"/>
              <a:t>tại</a:t>
            </a:r>
            <a:r>
              <a:rPr lang="en-US" baseline="0" dirty="0" smtClean="0"/>
              <a:t> </a:t>
            </a:r>
            <a:r>
              <a:rPr lang="en-US" baseline="0" dirty="0" err="1" smtClean="0"/>
              <a:t>đường</a:t>
            </a:r>
            <a:r>
              <a:rPr lang="en-US" baseline="0" dirty="0" smtClean="0"/>
              <a:t> </a:t>
            </a:r>
            <a:r>
              <a:rPr lang="en-US" baseline="0" dirty="0" err="1" smtClean="0"/>
              <a:t>dẫn</a:t>
            </a:r>
            <a:r>
              <a:rPr lang="en-US" baseline="0" dirty="0" smtClean="0"/>
              <a:t> </a:t>
            </a:r>
            <a:r>
              <a:rPr lang="en-US" baseline="0" dirty="0" err="1" smtClean="0"/>
              <a:t>trên</a:t>
            </a:r>
            <a:r>
              <a:rPr lang="en-US" baseline="0" dirty="0" smtClean="0"/>
              <a:t> </a:t>
            </a:r>
            <a:r>
              <a:rPr lang="en-US" baseline="0" dirty="0" err="1" smtClean="0"/>
              <a:t>màn</a:t>
            </a:r>
            <a:r>
              <a:rPr lang="en-US" baseline="0" dirty="0" smtClean="0"/>
              <a:t> </a:t>
            </a:r>
            <a:r>
              <a:rPr lang="en-US" baseline="0" dirty="0" err="1" smtClean="0"/>
              <a:t>hình</a:t>
            </a:r>
            <a:r>
              <a:rPr lang="en-US" baseline="0" dirty="0" smtClean="0"/>
              <a:t> </a:t>
            </a:r>
            <a:r>
              <a:rPr lang="en-US" baseline="0" dirty="0" err="1" smtClean="0"/>
              <a:t>và</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SortRepresent</a:t>
            </a:r>
            <a:r>
              <a:rPr lang="en-US" baseline="0" dirty="0" smtClean="0"/>
              <a:t> </a:t>
            </a:r>
            <a:r>
              <a:rPr lang="en-US" baseline="0" dirty="0" err="1" smtClean="0"/>
              <a:t>để</a:t>
            </a:r>
            <a:r>
              <a:rPr lang="en-US" baseline="0" dirty="0" smtClean="0"/>
              <a:t> </a:t>
            </a:r>
            <a:r>
              <a:rPr lang="en-US" baseline="0" dirty="0" err="1" smtClean="0"/>
              <a:t>theo</a:t>
            </a:r>
            <a:r>
              <a:rPr lang="en-US" baseline="0" dirty="0" smtClean="0"/>
              <a:t> </a:t>
            </a:r>
            <a:r>
              <a:rPr lang="en-US" baseline="0" dirty="0" err="1" smtClean="0"/>
              <a:t>dõi</a:t>
            </a:r>
            <a:r>
              <a:rPr lang="en-US" baseline="0" dirty="0" smtClean="0"/>
              <a:t> </a:t>
            </a:r>
            <a:r>
              <a:rPr lang="en-US" baseline="0" dirty="0" err="1" smtClean="0"/>
              <a:t>các</a:t>
            </a:r>
            <a:r>
              <a:rPr lang="en-US" baseline="0" dirty="0" smtClean="0"/>
              <a:t> </a:t>
            </a:r>
            <a:r>
              <a:rPr lang="en-US" baseline="0" dirty="0" err="1" smtClean="0"/>
              <a:t>bước</a:t>
            </a:r>
            <a:r>
              <a:rPr lang="en-US" baseline="0" dirty="0" smtClean="0"/>
              <a:t> </a:t>
            </a:r>
            <a:r>
              <a:rPr lang="en-US" baseline="0" dirty="0" err="1" smtClean="0"/>
              <a:t>sắp</a:t>
            </a:r>
            <a:r>
              <a:rPr lang="en-US" baseline="0" dirty="0" smtClean="0"/>
              <a:t> </a:t>
            </a:r>
            <a:r>
              <a:rPr lang="en-US" baseline="0" dirty="0" err="1" smtClean="0"/>
              <a:t>xếp</a:t>
            </a:r>
            <a:r>
              <a:rPr lang="en-US" baseline="0" dirty="0" smtClean="0"/>
              <a:t>.</a:t>
            </a:r>
          </a:p>
          <a:p>
            <a:r>
              <a:rPr lang="en-US" altLang="zh-CN" sz="1200" dirty="0" err="1" smtClean="0">
                <a:solidFill>
                  <a:srgbClr val="FF0000"/>
                </a:solidFill>
              </a:rPr>
              <a:t>và</a:t>
            </a:r>
            <a:r>
              <a:rPr lang="en-US" altLang="zh-CN" sz="1200" baseline="0" dirty="0" smtClean="0">
                <a:solidFill>
                  <a:srgbClr val="FF0000"/>
                </a:solidFill>
              </a:rPr>
              <a:t> </a:t>
            </a:r>
            <a:r>
              <a:rPr lang="en-US" altLang="zh-CN" sz="1200" baseline="0" dirty="0" err="1" smtClean="0">
                <a:solidFill>
                  <a:srgbClr val="FF0000"/>
                </a:solidFill>
              </a:rPr>
              <a:t>xem</a:t>
            </a:r>
            <a:r>
              <a:rPr lang="en-US" altLang="zh-CN" sz="1200" baseline="0" dirty="0" smtClean="0">
                <a:solidFill>
                  <a:srgbClr val="FF0000"/>
                </a:solidFill>
              </a:rPr>
              <a:t> source code </a:t>
            </a:r>
            <a:r>
              <a:rPr lang="en-US" altLang="zh-CN" sz="1200" baseline="0" dirty="0" err="1" smtClean="0">
                <a:solidFill>
                  <a:srgbClr val="FF0000"/>
                </a:solidFill>
              </a:rPr>
              <a:t>trong</a:t>
            </a:r>
            <a:r>
              <a:rPr lang="en-US" altLang="zh-CN" sz="1200" baseline="0" dirty="0" smtClean="0">
                <a:solidFill>
                  <a:srgbClr val="FF0000"/>
                </a:solidFill>
              </a:rPr>
              <a:t> </a:t>
            </a:r>
            <a:r>
              <a:rPr lang="en-US" altLang="zh-CN" sz="1200" baseline="0" dirty="0" err="1" smtClean="0">
                <a:solidFill>
                  <a:srgbClr val="FF0000"/>
                </a:solidFill>
              </a:rPr>
              <a:t>tài</a:t>
            </a:r>
            <a:r>
              <a:rPr lang="en-US" altLang="zh-CN" sz="1200" baseline="0" dirty="0" smtClean="0">
                <a:solidFill>
                  <a:srgbClr val="FF0000"/>
                </a:solidFill>
              </a:rPr>
              <a:t> </a:t>
            </a:r>
            <a:r>
              <a:rPr lang="en-US" altLang="zh-CN" sz="1200" baseline="0" dirty="0" err="1" smtClean="0">
                <a:solidFill>
                  <a:srgbClr val="FF0000"/>
                </a:solidFill>
              </a:rPr>
              <a:t>nguyên</a:t>
            </a:r>
            <a:r>
              <a:rPr lang="en-US" altLang="zh-CN" sz="1200" baseline="0" dirty="0" smtClean="0">
                <a:solidFill>
                  <a:srgbClr val="FF0000"/>
                </a:solidFill>
              </a:rPr>
              <a:t> </a:t>
            </a:r>
            <a:r>
              <a:rPr lang="en-US" altLang="zh-CN" sz="1200" baseline="0" dirty="0" err="1" smtClean="0">
                <a:solidFill>
                  <a:srgbClr val="FF0000"/>
                </a:solidFill>
              </a:rPr>
              <a:t>khóa</a:t>
            </a:r>
            <a:r>
              <a:rPr lang="en-US" altLang="zh-CN" sz="1200" baseline="0" dirty="0" smtClean="0">
                <a:solidFill>
                  <a:srgbClr val="FF0000"/>
                </a:solidFill>
              </a:rPr>
              <a:t> </a:t>
            </a:r>
            <a:r>
              <a:rPr lang="en-US" altLang="zh-CN" sz="1200" baseline="0" dirty="0" err="1" smtClean="0">
                <a:solidFill>
                  <a:srgbClr val="FF0000"/>
                </a:solidFill>
              </a:rPr>
              <a:t>học</a:t>
            </a:r>
            <a:r>
              <a:rPr lang="en-US" altLang="zh-CN" sz="1200" baseline="0" dirty="0" smtClean="0">
                <a:solidFill>
                  <a:srgbClr val="FF0000"/>
                </a:solidFill>
              </a:rPr>
              <a:t>.</a:t>
            </a:r>
            <a:endParaRPr lang="en-US" baseline="0" dirty="0" smtClean="0"/>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18A818CB-8059-44D2-92D6-9B95AF12757D}" type="slidenum">
              <a:rPr lang="en-GB"/>
              <a:pPr/>
              <a:t>8</a:t>
            </a:fld>
            <a:endParaRPr lang="en-GB"/>
          </a:p>
        </p:txBody>
      </p:sp>
      <p:sp>
        <p:nvSpPr>
          <p:cNvPr id="190467" name="Rectangle 2"/>
          <p:cNvSpPr>
            <a:spLocks noGrp="1" noRot="1" noChangeAspect="1" noChangeArrowheads="1" noTextEdit="1"/>
          </p:cNvSpPr>
          <p:nvPr>
            <p:ph type="sldImg"/>
          </p:nvPr>
        </p:nvSpPr>
        <p:spPr>
          <a:xfrm>
            <a:off x="1152525" y="692150"/>
            <a:ext cx="4554538" cy="3416300"/>
          </a:xfrm>
          <a:ln/>
        </p:spPr>
      </p:sp>
      <p:sp>
        <p:nvSpPr>
          <p:cNvPr id="190468" name="Rectangle 3"/>
          <p:cNvSpPr>
            <a:spLocks noGrp="1" noChangeArrowheads="1"/>
          </p:cNvSpPr>
          <p:nvPr>
            <p:ph type="body" idx="1"/>
          </p:nvPr>
        </p:nvSpPr>
        <p:spPr>
          <a:xfrm>
            <a:off x="913754" y="4343400"/>
            <a:ext cx="5030492" cy="4114800"/>
          </a:xfrm>
          <a:noFill/>
          <a:ln/>
        </p:spPr>
        <p:txBody>
          <a:bodyPr/>
          <a:lstStyle/>
          <a:p>
            <a:r>
              <a:rPr lang="en-US" dirty="0" err="1" smtClean="0"/>
              <a:t>Đây</a:t>
            </a:r>
            <a:r>
              <a:rPr lang="en-US" baseline="0" dirty="0" smtClean="0"/>
              <a:t> </a:t>
            </a:r>
            <a:r>
              <a:rPr lang="en-US" baseline="0" dirty="0" err="1" smtClean="0"/>
              <a:t>là</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code </a:t>
            </a:r>
            <a:r>
              <a:rPr lang="en-US" baseline="0" dirty="0" err="1" smtClean="0"/>
              <a:t>lập</a:t>
            </a:r>
            <a:r>
              <a:rPr lang="en-US" baseline="0" dirty="0" smtClean="0"/>
              <a:t> </a:t>
            </a:r>
            <a:r>
              <a:rPr lang="en-US" baseline="0" dirty="0" err="1" smtClean="0"/>
              <a:t>trình</a:t>
            </a:r>
            <a:r>
              <a:rPr lang="en-US" baseline="0" dirty="0" smtClean="0"/>
              <a:t> </a:t>
            </a:r>
            <a:r>
              <a:rPr lang="en-US" baseline="0" dirty="0" err="1" smtClean="0"/>
              <a:t>của</a:t>
            </a:r>
            <a:r>
              <a:rPr lang="en-US" baseline="0" dirty="0" smtClean="0"/>
              <a:t> </a:t>
            </a:r>
            <a:r>
              <a:rPr lang="en-US" baseline="0" dirty="0" err="1" smtClean="0"/>
              <a:t>phương</a:t>
            </a:r>
            <a:r>
              <a:rPr lang="en-US" baseline="0" dirty="0" smtClean="0"/>
              <a:t> </a:t>
            </a:r>
            <a:r>
              <a:rPr lang="en-US" baseline="0" dirty="0" err="1" smtClean="0"/>
              <a:t>pháp</a:t>
            </a:r>
            <a:r>
              <a:rPr lang="en-US" baseline="0" dirty="0" smtClean="0"/>
              <a:t> </a:t>
            </a:r>
            <a:r>
              <a:rPr lang="en-US" baseline="0" dirty="0" err="1" smtClean="0"/>
              <a:t>sắp</a:t>
            </a:r>
            <a:r>
              <a:rPr lang="en-US" baseline="0" dirty="0" smtClean="0"/>
              <a:t> </a:t>
            </a:r>
            <a:r>
              <a:rPr lang="en-US" baseline="0" dirty="0" err="1" smtClean="0"/>
              <a:t>xếp</a:t>
            </a:r>
            <a:r>
              <a:rPr lang="en-US" baseline="0" dirty="0" smtClean="0"/>
              <a:t> Quick sort, </a:t>
            </a:r>
          </a:p>
          <a:p>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phương</a:t>
            </a:r>
            <a:r>
              <a:rPr lang="en-US" baseline="0" dirty="0" smtClean="0"/>
              <a:t> </a:t>
            </a:r>
            <a:r>
              <a:rPr lang="en-US" baseline="0" dirty="0" err="1" smtClean="0"/>
              <a:t>pháp</a:t>
            </a:r>
            <a:r>
              <a:rPr lang="en-US" baseline="0" dirty="0" smtClean="0"/>
              <a:t> </a:t>
            </a:r>
            <a:r>
              <a:rPr lang="en-US" baseline="0" dirty="0" err="1" smtClean="0"/>
              <a:t>chia</a:t>
            </a:r>
            <a:r>
              <a:rPr lang="en-US" baseline="0" dirty="0" smtClean="0"/>
              <a:t> </a:t>
            </a:r>
            <a:r>
              <a:rPr lang="en-US" baseline="0" dirty="0" err="1" smtClean="0"/>
              <a:t>để</a:t>
            </a:r>
            <a:r>
              <a:rPr lang="en-US" baseline="0" dirty="0" smtClean="0"/>
              <a:t> </a:t>
            </a:r>
            <a:r>
              <a:rPr lang="en-US" baseline="0" dirty="0" err="1" smtClean="0"/>
              <a:t>trị</a:t>
            </a:r>
            <a:r>
              <a:rPr lang="en-US" baseline="0" dirty="0" smtClean="0"/>
              <a:t>, </a:t>
            </a:r>
            <a:r>
              <a:rPr lang="en-US" baseline="0" dirty="0" err="1" smtClean="0"/>
              <a:t>chọn</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làm</a:t>
            </a:r>
            <a:r>
              <a:rPr lang="en-US" baseline="0" dirty="0" smtClean="0"/>
              <a:t> </a:t>
            </a:r>
            <a:r>
              <a:rPr lang="en-US" baseline="0" dirty="0" err="1" smtClean="0"/>
              <a:t>chuẩn</a:t>
            </a:r>
            <a:r>
              <a:rPr lang="en-US" baseline="0" dirty="0" smtClean="0"/>
              <a:t> </a:t>
            </a:r>
            <a:r>
              <a:rPr lang="en-US" baseline="0" dirty="0" err="1" smtClean="0"/>
              <a:t>về</a:t>
            </a:r>
            <a:r>
              <a:rPr lang="en-US" baseline="0" dirty="0" smtClean="0"/>
              <a:t> </a:t>
            </a:r>
            <a:r>
              <a:rPr lang="en-US" baseline="0" dirty="0" err="1" smtClean="0"/>
              <a:t>phân</a:t>
            </a:r>
            <a:r>
              <a:rPr lang="en-US" baseline="0" dirty="0" smtClean="0"/>
              <a:t> </a:t>
            </a:r>
            <a:r>
              <a:rPr lang="en-US" baseline="0" dirty="0" err="1" smtClean="0"/>
              <a:t>vùng</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sau</a:t>
            </a:r>
            <a:r>
              <a:rPr lang="en-US" baseline="0" dirty="0" smtClean="0"/>
              <a:t> </a:t>
            </a:r>
            <a:r>
              <a:rPr lang="en-US" baseline="0" dirty="0" err="1" smtClean="0"/>
              <a:t>đó</a:t>
            </a:r>
            <a:r>
              <a:rPr lang="en-US" baseline="0" dirty="0" smtClean="0"/>
              <a:t> </a:t>
            </a:r>
            <a:r>
              <a:rPr lang="en-US" baseline="0" dirty="0" err="1" smtClean="0"/>
              <a:t>đệ</a:t>
            </a:r>
            <a:r>
              <a:rPr lang="en-US" baseline="0" dirty="0" smtClean="0"/>
              <a:t> </a:t>
            </a:r>
            <a:r>
              <a:rPr lang="en-US" baseline="0" dirty="0" err="1" smtClean="0"/>
              <a:t>quy</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sắp</a:t>
            </a:r>
            <a:r>
              <a:rPr lang="en-US" baseline="0" dirty="0" smtClean="0"/>
              <a:t> </a:t>
            </a:r>
            <a:r>
              <a:rPr lang="en-US" baseline="0" dirty="0" err="1" smtClean="0"/>
              <a:t>xếp</a:t>
            </a:r>
            <a:r>
              <a:rPr lang="en-US" baseline="0" dirty="0" smtClean="0"/>
              <a:t> </a:t>
            </a:r>
            <a:r>
              <a:rPr lang="en-US" baseline="0" dirty="0" err="1" smtClean="0"/>
              <a:t>cho</a:t>
            </a:r>
            <a:r>
              <a:rPr lang="en-US" baseline="0" dirty="0" smtClean="0"/>
              <a:t> </a:t>
            </a:r>
            <a:r>
              <a:rPr lang="en-US" baseline="0" dirty="0" err="1" smtClean="0"/>
              <a:t>tới</a:t>
            </a:r>
            <a:r>
              <a:rPr lang="en-US" baseline="0" dirty="0" smtClean="0"/>
              <a:t> </a:t>
            </a:r>
            <a:r>
              <a:rPr lang="en-US" baseline="0" dirty="0" err="1" smtClean="0"/>
              <a:t>khi</a:t>
            </a:r>
            <a:r>
              <a:rPr lang="en-US" baseline="0" dirty="0" smtClean="0"/>
              <a:t> </a:t>
            </a:r>
            <a:r>
              <a:rPr lang="en-US" baseline="0" dirty="0" err="1" smtClean="0"/>
              <a:t>danh</a:t>
            </a:r>
            <a:r>
              <a:rPr lang="en-US" baseline="0" dirty="0" smtClean="0"/>
              <a:t> </a:t>
            </a:r>
            <a:r>
              <a:rPr lang="en-US" baseline="0" dirty="0" err="1" smtClean="0"/>
              <a:t>sách</a:t>
            </a:r>
            <a:r>
              <a:rPr lang="en-US" baseline="0" dirty="0" smtClean="0"/>
              <a:t> </a:t>
            </a:r>
            <a:r>
              <a:rPr lang="en-US" baseline="0" dirty="0" err="1" smtClean="0"/>
              <a:t>đệ</a:t>
            </a:r>
            <a:r>
              <a:rPr lang="en-US" baseline="0" dirty="0" smtClean="0"/>
              <a:t> </a:t>
            </a:r>
            <a:r>
              <a:rPr lang="en-US" baseline="0" dirty="0" err="1" smtClean="0"/>
              <a:t>quy</a:t>
            </a:r>
            <a:r>
              <a:rPr lang="en-US" baseline="0" dirty="0" smtClean="0"/>
              <a:t> </a:t>
            </a:r>
            <a:r>
              <a:rPr lang="en-US" baseline="0" dirty="0" err="1" smtClean="0"/>
              <a:t>chỉ</a:t>
            </a:r>
            <a:r>
              <a:rPr lang="en-US" baseline="0" dirty="0" smtClean="0"/>
              <a:t> </a:t>
            </a:r>
            <a:r>
              <a:rPr lang="en-US" baseline="0" dirty="0" err="1" smtClean="0"/>
              <a:t>còn</a:t>
            </a:r>
            <a:r>
              <a:rPr lang="en-US" baseline="0" dirty="0" smtClean="0"/>
              <a:t> </a:t>
            </a:r>
            <a:r>
              <a:rPr lang="en-US" baseline="0" dirty="0" err="1" smtClean="0"/>
              <a:t>không</a:t>
            </a:r>
            <a:r>
              <a:rPr lang="en-US" baseline="0" dirty="0" smtClean="0"/>
              <a:t> </a:t>
            </a:r>
            <a:r>
              <a:rPr lang="en-US" baseline="0" dirty="0" err="1" smtClean="0"/>
              <a:t>hoặc</a:t>
            </a:r>
            <a:r>
              <a:rPr lang="en-US" baseline="0" dirty="0" smtClean="0"/>
              <a:t> </a:t>
            </a:r>
            <a:r>
              <a:rPr lang="en-US" baseline="0" dirty="0" err="1" smtClean="0"/>
              <a:t>một</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a:t>
            </a: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DDF3ED-84C2-4199-9718-DF973F0876F2}" type="slidenum">
              <a:rPr lang="en-US"/>
              <a:pPr/>
              <a:t>9</a:t>
            </a:fld>
            <a:endParaRPr 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r>
              <a:rPr lang="en-US" dirty="0" err="1" smtClean="0"/>
              <a:t>Tiếp</a:t>
            </a:r>
            <a:r>
              <a:rPr lang="en-US" baseline="0" dirty="0" smtClean="0"/>
              <a:t> </a:t>
            </a:r>
            <a:r>
              <a:rPr lang="en-US" baseline="0" dirty="0" err="1" smtClean="0"/>
              <a:t>theo</a:t>
            </a:r>
            <a:r>
              <a:rPr lang="en-US" baseline="0" dirty="0" smtClean="0"/>
              <a:t> </a:t>
            </a:r>
            <a:r>
              <a:rPr lang="en-US" baseline="0" dirty="0" err="1" smtClean="0"/>
              <a:t>là</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sắp</a:t>
            </a:r>
            <a:r>
              <a:rPr lang="en-US" baseline="0" dirty="0" smtClean="0"/>
              <a:t> </a:t>
            </a:r>
            <a:r>
              <a:rPr lang="en-US" baseline="0" dirty="0" err="1" smtClean="0"/>
              <a:t>xếp</a:t>
            </a:r>
            <a:r>
              <a:rPr lang="en-US" baseline="0" dirty="0" smtClean="0"/>
              <a:t> Selection sort, </a:t>
            </a:r>
          </a:p>
          <a:p>
            <a:r>
              <a:rPr lang="en-US" baseline="0" dirty="0" err="1" smtClean="0"/>
              <a:t>Với</a:t>
            </a:r>
            <a:r>
              <a:rPr lang="en-US" baseline="0" dirty="0" smtClean="0"/>
              <a:t> </a:t>
            </a:r>
            <a:r>
              <a:rPr lang="en-US" baseline="0" dirty="0" err="1" smtClean="0"/>
              <a:t>thuật</a:t>
            </a:r>
            <a:r>
              <a:rPr lang="en-US" baseline="0" dirty="0" smtClean="0"/>
              <a:t> </a:t>
            </a:r>
            <a:r>
              <a:rPr lang="en-US" baseline="0" dirty="0" err="1" smtClean="0"/>
              <a:t>toán</a:t>
            </a:r>
            <a:r>
              <a:rPr lang="en-US" baseline="0" dirty="0" smtClean="0"/>
              <a:t> </a:t>
            </a:r>
            <a:r>
              <a:rPr lang="en-US" baseline="0" dirty="0" err="1" smtClean="0"/>
              <a:t>này</a:t>
            </a:r>
            <a:r>
              <a:rPr lang="en-US" baseline="0" dirty="0" smtClean="0"/>
              <a:t>, </a:t>
            </a:r>
            <a:r>
              <a:rPr lang="en-US" baseline="0" dirty="0" err="1" smtClean="0"/>
              <a:t>bạn</a:t>
            </a:r>
            <a:r>
              <a:rPr lang="en-US" baseline="0" dirty="0" smtClean="0"/>
              <a:t> </a:t>
            </a:r>
            <a:r>
              <a:rPr lang="en-US" baseline="0" dirty="0" err="1" smtClean="0"/>
              <a:t>duyệt</a:t>
            </a:r>
            <a:r>
              <a:rPr lang="en-US" baseline="0" dirty="0" smtClean="0"/>
              <a:t> qua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một</a:t>
            </a:r>
            <a:r>
              <a:rPr lang="en-US" baseline="0" dirty="0" smtClean="0"/>
              <a:t> </a:t>
            </a:r>
            <a:r>
              <a:rPr lang="en-US" baseline="0" dirty="0" err="1" smtClean="0"/>
              <a:t>các</a:t>
            </a:r>
            <a:r>
              <a:rPr lang="en-US" baseline="0" dirty="0" smtClean="0"/>
              <a:t> </a:t>
            </a:r>
            <a:r>
              <a:rPr lang="en-US" baseline="0" dirty="0" err="1" smtClean="0"/>
              <a:t>tuần</a:t>
            </a:r>
            <a:r>
              <a:rPr lang="en-US" baseline="0" dirty="0" smtClean="0"/>
              <a:t> </a:t>
            </a:r>
            <a:r>
              <a:rPr lang="en-US" baseline="0" dirty="0" err="1" smtClean="0"/>
              <a:t>tử</a:t>
            </a:r>
            <a:r>
              <a:rPr lang="en-US" baseline="0" dirty="0" smtClean="0"/>
              <a:t>, </a:t>
            </a:r>
            <a:r>
              <a:rPr lang="en-US" baseline="0" dirty="0" err="1" smtClean="0"/>
              <a:t>với</a:t>
            </a:r>
            <a:r>
              <a:rPr lang="en-US" baseline="0" dirty="0" smtClean="0"/>
              <a:t> </a:t>
            </a:r>
            <a:r>
              <a:rPr lang="en-US" baseline="0" dirty="0" err="1" smtClean="0"/>
              <a:t>bước</a:t>
            </a:r>
            <a:r>
              <a:rPr lang="en-US" baseline="0" dirty="0" smtClean="0"/>
              <a:t> </a:t>
            </a:r>
            <a:r>
              <a:rPr lang="en-US" baseline="0" dirty="0" err="1" smtClean="0"/>
              <a:t>duyệt</a:t>
            </a:r>
            <a:r>
              <a:rPr lang="en-US" baseline="0" dirty="0" smtClean="0"/>
              <a:t> </a:t>
            </a:r>
            <a:r>
              <a:rPr lang="en-US" baseline="0" dirty="0" err="1" smtClean="0"/>
              <a:t>thứ</a:t>
            </a:r>
            <a:r>
              <a:rPr lang="en-US" baseline="0" dirty="0" smtClean="0"/>
              <a:t> </a:t>
            </a:r>
            <a:r>
              <a:rPr lang="en-US" baseline="0" dirty="0" err="1" smtClean="0"/>
              <a:t>i</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chọn</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với</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nhỏ</a:t>
            </a:r>
            <a:r>
              <a:rPr lang="en-US" baseline="0" dirty="0" smtClean="0"/>
              <a:t> </a:t>
            </a:r>
            <a:r>
              <a:rPr lang="en-US" baseline="0" dirty="0" err="1" smtClean="0"/>
              <a:t>nhất</a:t>
            </a:r>
            <a:r>
              <a:rPr lang="en-US" baseline="0" dirty="0" smtClean="0"/>
              <a:t> </a:t>
            </a:r>
            <a:r>
              <a:rPr lang="en-US" baseline="0" dirty="0" err="1" smtClean="0"/>
              <a:t>từ</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 </a:t>
            </a:r>
            <a:r>
              <a:rPr lang="en-US" baseline="0" dirty="0" err="1" smtClean="0"/>
              <a:t>i</a:t>
            </a:r>
            <a:r>
              <a:rPr lang="en-US" baseline="0" dirty="0" smtClean="0"/>
              <a:t> </a:t>
            </a:r>
            <a:r>
              <a:rPr lang="en-US" baseline="0" dirty="0" err="1" smtClean="0"/>
              <a:t>đến</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 n, </a:t>
            </a:r>
            <a:r>
              <a:rPr lang="en-US" baseline="0" dirty="0" err="1" smtClean="0"/>
              <a:t>đổi</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của</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nhỏ</a:t>
            </a:r>
            <a:r>
              <a:rPr lang="en-US" baseline="0" dirty="0" smtClean="0"/>
              <a:t> </a:t>
            </a:r>
            <a:r>
              <a:rPr lang="en-US" baseline="0" dirty="0" err="1" smtClean="0"/>
              <a:t>nhất</a:t>
            </a:r>
            <a:r>
              <a:rPr lang="en-US" baseline="0" dirty="0" smtClean="0"/>
              <a:t> </a:t>
            </a:r>
            <a:r>
              <a:rPr lang="en-US" baseline="0" dirty="0" err="1" smtClean="0"/>
              <a:t>với</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 </a:t>
            </a:r>
            <a:r>
              <a:rPr lang="en-US" baseline="0" dirty="0" err="1" smtClean="0"/>
              <a:t>i</a:t>
            </a:r>
            <a:r>
              <a:rPr lang="en-US" baseline="0" dirty="0" smtClean="0"/>
              <a:t>.</a:t>
            </a:r>
          </a:p>
          <a:p>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thử</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sắp</a:t>
            </a:r>
            <a:r>
              <a:rPr lang="en-US" baseline="0" dirty="0" smtClean="0"/>
              <a:t> </a:t>
            </a:r>
            <a:r>
              <a:rPr lang="en-US" baseline="0" dirty="0" err="1" smtClean="0"/>
              <a:t>xếp</a:t>
            </a:r>
            <a:r>
              <a:rPr lang="en-US" baseline="0" dirty="0" smtClean="0"/>
              <a:t> </a:t>
            </a:r>
            <a:r>
              <a:rPr lang="en-US" baseline="0" dirty="0" err="1" smtClean="0"/>
              <a:t>với</a:t>
            </a:r>
            <a:r>
              <a:rPr lang="en-US" baseline="0" dirty="0" smtClean="0"/>
              <a:t> </a:t>
            </a:r>
            <a:r>
              <a:rPr lang="en-US" baseline="0" dirty="0" err="1" smtClean="0"/>
              <a:t>mảng</a:t>
            </a:r>
            <a:r>
              <a:rPr lang="en-US" baseline="0" dirty="0" smtClean="0"/>
              <a:t> </a:t>
            </a:r>
            <a:r>
              <a:rPr lang="en-US" baseline="0" dirty="0" err="1" smtClean="0"/>
              <a:t>sau</a:t>
            </a:r>
            <a:r>
              <a:rPr lang="en-US" baseline="0" dirty="0" smtClean="0"/>
              <a:t> : </a:t>
            </a:r>
            <a:r>
              <a:rPr lang="en-US" altLang="zh-CN" sz="1200" dirty="0" smtClean="0">
                <a:solidFill>
                  <a:srgbClr val="FF0000"/>
                </a:solidFill>
              </a:rPr>
              <a:t>{25, 57, 48, 37, 12} </a:t>
            </a:r>
            <a:r>
              <a:rPr lang="en-US" altLang="zh-CN" sz="1200" dirty="0" err="1" smtClean="0">
                <a:solidFill>
                  <a:srgbClr val="FF0000"/>
                </a:solidFill>
              </a:rPr>
              <a:t>và</a:t>
            </a:r>
            <a:r>
              <a:rPr lang="en-US" altLang="zh-CN" sz="1200" baseline="0" dirty="0" smtClean="0">
                <a:solidFill>
                  <a:srgbClr val="FF0000"/>
                </a:solidFill>
              </a:rPr>
              <a:t> </a:t>
            </a:r>
            <a:r>
              <a:rPr lang="en-US" altLang="zh-CN" sz="1200" baseline="0" dirty="0" err="1" smtClean="0">
                <a:solidFill>
                  <a:srgbClr val="FF0000"/>
                </a:solidFill>
              </a:rPr>
              <a:t>xem</a:t>
            </a:r>
            <a:r>
              <a:rPr lang="en-US" altLang="zh-CN" sz="1200" baseline="0" dirty="0" smtClean="0">
                <a:solidFill>
                  <a:srgbClr val="FF0000"/>
                </a:solidFill>
              </a:rPr>
              <a:t> source code </a:t>
            </a:r>
            <a:r>
              <a:rPr lang="en-US" altLang="zh-CN" sz="1200" baseline="0" dirty="0" err="1" smtClean="0">
                <a:solidFill>
                  <a:srgbClr val="FF0000"/>
                </a:solidFill>
              </a:rPr>
              <a:t>trong</a:t>
            </a:r>
            <a:r>
              <a:rPr lang="en-US" altLang="zh-CN" sz="1200" baseline="0" dirty="0" smtClean="0">
                <a:solidFill>
                  <a:srgbClr val="FF0000"/>
                </a:solidFill>
              </a:rPr>
              <a:t> </a:t>
            </a:r>
            <a:r>
              <a:rPr lang="en-US" altLang="zh-CN" sz="1200" baseline="0" dirty="0" err="1" smtClean="0">
                <a:solidFill>
                  <a:srgbClr val="FF0000"/>
                </a:solidFill>
              </a:rPr>
              <a:t>tài</a:t>
            </a:r>
            <a:r>
              <a:rPr lang="en-US" altLang="zh-CN" sz="1200" baseline="0" dirty="0" smtClean="0">
                <a:solidFill>
                  <a:srgbClr val="FF0000"/>
                </a:solidFill>
              </a:rPr>
              <a:t> </a:t>
            </a:r>
            <a:r>
              <a:rPr lang="en-US" altLang="zh-CN" sz="1200" baseline="0" dirty="0" err="1" smtClean="0">
                <a:solidFill>
                  <a:srgbClr val="FF0000"/>
                </a:solidFill>
              </a:rPr>
              <a:t>nguyên</a:t>
            </a:r>
            <a:r>
              <a:rPr lang="en-US" altLang="zh-CN" sz="1200" baseline="0" dirty="0" smtClean="0">
                <a:solidFill>
                  <a:srgbClr val="FF0000"/>
                </a:solidFill>
              </a:rPr>
              <a:t> </a:t>
            </a:r>
            <a:r>
              <a:rPr lang="en-US" altLang="zh-CN" sz="1200" baseline="0" dirty="0" err="1" smtClean="0">
                <a:solidFill>
                  <a:srgbClr val="FF0000"/>
                </a:solidFill>
              </a:rPr>
              <a:t>khóa</a:t>
            </a:r>
            <a:r>
              <a:rPr lang="en-US" altLang="zh-CN" sz="1200" baseline="0" dirty="0" smtClean="0">
                <a:solidFill>
                  <a:srgbClr val="FF0000"/>
                </a:solidFill>
              </a:rPr>
              <a:t> </a:t>
            </a:r>
            <a:r>
              <a:rPr lang="en-US" altLang="zh-CN" sz="1200" baseline="0" dirty="0" err="1" smtClean="0">
                <a:solidFill>
                  <a:srgbClr val="FF0000"/>
                </a:solidFill>
              </a:rPr>
              <a:t>học</a:t>
            </a:r>
            <a:r>
              <a:rPr lang="en-US" altLang="zh-CN" sz="1200" baseline="0" dirty="0" smtClean="0">
                <a:solidFill>
                  <a:srgbClr val="FF0000"/>
                </a:solidFill>
              </a:rPr>
              <a:t>.</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1219200"/>
            <a:ext cx="9144000" cy="2133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Z:\Trangdof\thang 2\CTC logo\2LOGO-01.png"/>
          <p:cNvPicPr>
            <a:picLocks noChangeAspect="1" noChangeArrowheads="1"/>
          </p:cNvPicPr>
          <p:nvPr userDrawn="1"/>
        </p:nvPicPr>
        <p:blipFill>
          <a:blip r:embed="rId2"/>
          <a:srcRect/>
          <a:stretch>
            <a:fillRect/>
          </a:stretch>
        </p:blipFill>
        <p:spPr bwMode="auto">
          <a:xfrm>
            <a:off x="7181850" y="-76200"/>
            <a:ext cx="2106397" cy="1010386"/>
          </a:xfrm>
          <a:prstGeom prst="rect">
            <a:avLst/>
          </a:prstGeom>
          <a:noFill/>
        </p:spPr>
      </p:pic>
      <p:pic>
        <p:nvPicPr>
          <p:cNvPr id="10" name="Picture 11" descr="Z:\Trangdof\thang4\NEW TRAILER\cuder5td.png"/>
          <p:cNvPicPr>
            <a:picLocks noChangeAspect="1" noChangeArrowheads="1"/>
          </p:cNvPicPr>
          <p:nvPr userDrawn="1"/>
        </p:nvPicPr>
        <p:blipFill>
          <a:blip r:embed="rId3" cstate="print"/>
          <a:srcRect/>
          <a:stretch>
            <a:fillRect/>
          </a:stretch>
        </p:blipFill>
        <p:spPr bwMode="auto">
          <a:xfrm flipH="1">
            <a:off x="1060450" y="387350"/>
            <a:ext cx="2901950" cy="2889250"/>
          </a:xfrm>
          <a:prstGeom prst="rect">
            <a:avLst/>
          </a:prstGeom>
          <a:noFill/>
        </p:spPr>
      </p:pic>
      <p:grpSp>
        <p:nvGrpSpPr>
          <p:cNvPr id="2" name="Group 10"/>
          <p:cNvGrpSpPr/>
          <p:nvPr userDrawn="1"/>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D8E187-33C7-4BA2-852B-A29DD8A095FF}" type="datetime1">
              <a:rPr lang="en-US" smtClean="0"/>
              <a:pPr/>
              <a:t>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8F4D4-695E-471B-A0EE-569A0D8A2E0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42392-659B-4F29-8A4C-2ADEB08B8712}" type="datetime1">
              <a:rPr lang="en-US" smtClean="0"/>
              <a:pPr/>
              <a:t>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8F4D4-695E-471B-A0EE-569A0D8A2E0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6" name="Rectangle 55"/>
          <p:cNvSpPr/>
          <p:nvPr userDrawn="1"/>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userDrawn="1"/>
        </p:nvPicPr>
        <p:blipFill>
          <a:blip r:embed="rId2" cstate="print"/>
          <a:srcRect/>
          <a:stretch>
            <a:fillRect/>
          </a:stretch>
        </p:blipFill>
        <p:spPr bwMode="auto">
          <a:xfrm>
            <a:off x="7696200" y="76200"/>
            <a:ext cx="1370616" cy="685800"/>
          </a:xfrm>
          <a:prstGeom prst="rect">
            <a:avLst/>
          </a:prstGeom>
          <a:noFill/>
        </p:spPr>
      </p:pic>
      <p:sp>
        <p:nvSpPr>
          <p:cNvPr id="7" name="Oval 6"/>
          <p:cNvSpPr/>
          <p:nvPr userDrawn="1"/>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userDrawn="1"/>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userDrawn="1"/>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userDrawn="1"/>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userDrawn="1"/>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userDrawn="1"/>
        </p:nvPicPr>
        <p:blipFill>
          <a:blip r:embed="rId3" cstate="print"/>
          <a:srcRect/>
          <a:stretch>
            <a:fillRect/>
          </a:stretch>
        </p:blipFill>
        <p:spPr bwMode="auto">
          <a:xfrm>
            <a:off x="220981" y="129541"/>
            <a:ext cx="365760" cy="365760"/>
          </a:xfrm>
          <a:prstGeom prst="rect">
            <a:avLst/>
          </a:prstGeom>
          <a:noFill/>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Rectangle 11"/>
          <p:cNvSpPr/>
          <p:nvPr userDrawn="1"/>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3" descr="Z:\Trangdof\thang 2\CTC logo\logo am ban-01.png"/>
          <p:cNvPicPr>
            <a:picLocks noChangeAspect="1" noChangeArrowheads="1"/>
          </p:cNvPicPr>
          <p:nvPr userDrawn="1"/>
        </p:nvPicPr>
        <p:blipFill>
          <a:blip r:embed="rId2" cstate="print"/>
          <a:srcRect/>
          <a:stretch>
            <a:fillRect/>
          </a:stretch>
        </p:blipFill>
        <p:spPr bwMode="auto">
          <a:xfrm>
            <a:off x="7696200" y="76200"/>
            <a:ext cx="1370616" cy="685800"/>
          </a:xfrm>
          <a:prstGeom prst="rect">
            <a:avLst/>
          </a:prstGeom>
          <a:noFill/>
        </p:spPr>
      </p:pic>
      <p:sp>
        <p:nvSpPr>
          <p:cNvPr id="8" name="Oval 7"/>
          <p:cNvSpPr/>
          <p:nvPr userDrawn="1"/>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userDrawn="1"/>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userDrawn="1"/>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8" descr="Z:\Trangdof\thang4\NEW TRAILER\cuder5.png"/>
          <p:cNvPicPr>
            <a:picLocks noChangeAspect="1" noChangeArrowheads="1"/>
          </p:cNvPicPr>
          <p:nvPr userDrawn="1"/>
        </p:nvPicPr>
        <p:blipFill>
          <a:blip r:embed="rId3" cstate="print"/>
          <a:srcRect/>
          <a:stretch>
            <a:fillRect/>
          </a:stretch>
        </p:blipFill>
        <p:spPr bwMode="auto">
          <a:xfrm>
            <a:off x="571500" y="171450"/>
            <a:ext cx="304800" cy="304800"/>
          </a:xfrm>
          <a:prstGeom prst="rect">
            <a:avLst/>
          </a:prstGeom>
          <a:noFill/>
        </p:spPr>
      </p:pic>
      <p:sp>
        <p:nvSpPr>
          <p:cNvPr id="13" name="Isosceles Triangle 12"/>
          <p:cNvSpPr/>
          <p:nvPr userDrawn="1"/>
        </p:nvSpPr>
        <p:spPr>
          <a:xfrm>
            <a:off x="457200" y="500742"/>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userDrawn="1"/>
        </p:nvGrpSpPr>
        <p:grpSpPr>
          <a:xfrm>
            <a:off x="152400" y="6400800"/>
            <a:ext cx="1371600" cy="276999"/>
            <a:chOff x="292100" y="6403201"/>
            <a:chExt cx="1371600" cy="276999"/>
          </a:xfrm>
        </p:grpSpPr>
        <p:sp>
          <p:nvSpPr>
            <p:cNvPr id="16" name="Rectangle 15"/>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7"/>
          <p:cNvSpPr/>
          <p:nvPr userDrawn="1"/>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3" descr="Z:\Trangdof\thang 2\CTC logo\logo am ban-01.png"/>
          <p:cNvPicPr>
            <a:picLocks noChangeAspect="1" noChangeArrowheads="1"/>
          </p:cNvPicPr>
          <p:nvPr userDrawn="1"/>
        </p:nvPicPr>
        <p:blipFill>
          <a:blip r:embed="rId2" cstate="print"/>
          <a:srcRect/>
          <a:stretch>
            <a:fillRect/>
          </a:stretch>
        </p:blipFill>
        <p:spPr bwMode="auto">
          <a:xfrm>
            <a:off x="7696200" y="76200"/>
            <a:ext cx="1370616" cy="685800"/>
          </a:xfrm>
          <a:prstGeom prst="rect">
            <a:avLst/>
          </a:prstGeom>
          <a:noFill/>
        </p:spPr>
      </p:pic>
      <p:sp>
        <p:nvSpPr>
          <p:cNvPr id="10" name="Oval 9"/>
          <p:cNvSpPr/>
          <p:nvPr userDrawn="1"/>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userDrawn="1"/>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userDrawn="1"/>
        </p:nvSpPr>
        <p:spPr>
          <a:xfrm>
            <a:off x="783429" y="492915"/>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Z:\Trangdof\thang4\NEW TRAILER\cuderxanhla.png"/>
          <p:cNvPicPr>
            <a:picLocks noChangeAspect="1" noChangeArrowheads="1"/>
          </p:cNvPicPr>
          <p:nvPr userDrawn="1"/>
        </p:nvPicPr>
        <p:blipFill>
          <a:blip r:embed="rId3" cstate="print"/>
          <a:srcRect/>
          <a:stretch>
            <a:fillRect/>
          </a:stretch>
        </p:blipFill>
        <p:spPr bwMode="auto">
          <a:xfrm>
            <a:off x="895352" y="173829"/>
            <a:ext cx="304800" cy="304800"/>
          </a:xfrm>
          <a:prstGeom prst="rect">
            <a:avLst/>
          </a:prstGeom>
          <a:noFill/>
        </p:spPr>
      </p:pic>
      <p:grpSp>
        <p:nvGrpSpPr>
          <p:cNvPr id="2" name="Group 16"/>
          <p:cNvGrpSpPr/>
          <p:nvPr userDrawn="1"/>
        </p:nvGrpSpPr>
        <p:grpSpPr>
          <a:xfrm>
            <a:off x="152400" y="6400800"/>
            <a:ext cx="1371600" cy="276999"/>
            <a:chOff x="292100" y="6403201"/>
            <a:chExt cx="1371600" cy="276999"/>
          </a:xfrm>
        </p:grpSpPr>
        <p:sp>
          <p:nvSpPr>
            <p:cNvPr id="16" name="Rectangle 15"/>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0B35D5-9241-45FB-9336-D29BD8A5A526}" type="datetime1">
              <a:rPr lang="en-US" smtClean="0"/>
              <a:pPr/>
              <a:t>12/3/2014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C8F4D4-695E-471B-A0EE-569A0D8A2E0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456898-624B-48AF-8D33-E7A89143495A}" type="datetime1">
              <a:rPr lang="en-US" smtClean="0"/>
              <a:pPr/>
              <a:t>12/3/2014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C8F4D4-695E-471B-A0EE-569A0D8A2E0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C361B5-1D89-4319-B241-B57310A94517}" type="datetime1">
              <a:rPr lang="en-US" smtClean="0"/>
              <a:pPr/>
              <a:t>12/3/2014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C8F4D4-695E-471B-A0EE-569A0D8A2E0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878474-F71A-4053-BE00-041D2D4F7CE1}" type="datetime1">
              <a:rPr lang="en-US" smtClean="0"/>
              <a:pPr/>
              <a:t>12/3/2014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C8F4D4-695E-471B-A0EE-569A0D8A2E0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9A0E03-79F9-42A4-80F1-304457DA881D}" type="datetime1">
              <a:rPr lang="en-US" smtClean="0"/>
              <a:pPr/>
              <a:t>12/3/2014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C8F4D4-695E-471B-A0EE-569A0D8A2E0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1DCC3">
            <a:alpha val="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4991E3-1491-465B-BFD7-0F113CB44759}" type="datetime1">
              <a:rPr lang="en-US" smtClean="0"/>
              <a:pPr/>
              <a:t>12/3/2014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8F4D4-695E-471B-A0EE-569A0D8A2E0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pages.stern.nyu.edu/~panos/java/Quicksort/"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714744" y="1071546"/>
            <a:ext cx="5214974" cy="2243152"/>
          </a:xfrm>
        </p:spPr>
        <p:txBody>
          <a:bodyPr/>
          <a:lstStyle/>
          <a:p>
            <a:pPr algn="l"/>
            <a:r>
              <a:rPr lang="en-US" sz="4000" dirty="0" smtClean="0">
                <a:solidFill>
                  <a:schemeClr val="bg1"/>
                </a:solidFill>
              </a:rPr>
              <a:t>Lecture 8</a:t>
            </a:r>
            <a:r>
              <a:rPr lang="en-US" b="1" dirty="0" smtClean="0">
                <a:solidFill>
                  <a:schemeClr val="bg1"/>
                </a:solidFill>
              </a:rPr>
              <a:t/>
            </a:r>
            <a:br>
              <a:rPr lang="en-US" b="1" dirty="0" smtClean="0">
                <a:solidFill>
                  <a:schemeClr val="bg1"/>
                </a:solidFill>
              </a:rPr>
            </a:br>
            <a:r>
              <a:rPr lang="en-US" b="1" dirty="0" smtClean="0">
                <a:solidFill>
                  <a:schemeClr val="bg1"/>
                </a:solidFill>
              </a:rPr>
              <a:t>Algorithms</a:t>
            </a:r>
            <a:endParaRPr lang="en-US" b="1" dirty="0">
              <a:solidFill>
                <a:schemeClr val="bg1"/>
              </a:solidFill>
            </a:endParaRPr>
          </a:p>
        </p:txBody>
      </p:sp>
      <p:pic>
        <p:nvPicPr>
          <p:cNvPr id="4" name="Picture 2" descr="Z:\Trangdof\thang7\template 48\next.gif"/>
          <p:cNvPicPr>
            <a:picLocks noChangeAspect="1" noChangeArrowheads="1" noCrop="1"/>
          </p:cNvPicPr>
          <p:nvPr/>
        </p:nvPicPr>
        <p:blipFill>
          <a:blip r:embed="rId3" cstate="print"/>
          <a:srcRect/>
          <a:stretch>
            <a:fillRect/>
          </a:stretch>
        </p:blipFill>
        <p:spPr bwMode="auto">
          <a:xfrm>
            <a:off x="8534400" y="3581400"/>
            <a:ext cx="423862" cy="423862"/>
          </a:xfrm>
          <a:prstGeom prst="rect">
            <a:avLst/>
          </a:prstGeom>
          <a:noFill/>
        </p:spPr>
      </p:pic>
      <p:sp>
        <p:nvSpPr>
          <p:cNvPr id="5" name="TextBox 4"/>
          <p:cNvSpPr txBox="1"/>
          <p:nvPr/>
        </p:nvSpPr>
        <p:spPr>
          <a:xfrm>
            <a:off x="7543800" y="3606902"/>
            <a:ext cx="2438400" cy="369332"/>
          </a:xfrm>
          <a:prstGeom prst="rect">
            <a:avLst/>
          </a:prstGeom>
          <a:noFill/>
        </p:spPr>
        <p:txBody>
          <a:bodyPr wrap="square" rtlCol="0">
            <a:spAutoFit/>
          </a:bodyPr>
          <a:lstStyle/>
          <a:p>
            <a:r>
              <a:rPr lang="en-US" b="1" dirty="0" smtClean="0">
                <a:latin typeface="Arial" pitchFamily="34" charset="0"/>
                <a:cs typeface="Arial" pitchFamily="34" charset="0"/>
              </a:rPr>
              <a:t>START</a:t>
            </a:r>
            <a:endParaRPr lang="en-US" b="1" dirty="0">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4294967295"/>
          </p:nvPr>
        </p:nvSpPr>
        <p:spPr>
          <a:xfrm>
            <a:off x="476277" y="1393845"/>
            <a:ext cx="7953375" cy="4892675"/>
          </a:xfrm>
        </p:spPr>
        <p:txBody>
          <a:bodyPr>
            <a:normAutofit fontScale="92500" lnSpcReduction="20000"/>
          </a:bodyPr>
          <a:lstStyle/>
          <a:p>
            <a:pPr>
              <a:buFontTx/>
              <a:buNone/>
            </a:pPr>
            <a:r>
              <a:rPr lang="en-US" b="1" dirty="0" smtClean="0">
                <a:solidFill>
                  <a:schemeClr val="accent2"/>
                </a:solidFill>
              </a:rPr>
              <a:t>Heaps also provide a means of sorting: </a:t>
            </a:r>
          </a:p>
          <a:p>
            <a:pPr>
              <a:buBlip>
                <a:blip r:embed="rId3"/>
              </a:buBlip>
            </a:pPr>
            <a:r>
              <a:rPr lang="en-US" dirty="0" smtClean="0"/>
              <a:t>construct a heap, </a:t>
            </a:r>
          </a:p>
          <a:p>
            <a:pPr>
              <a:buBlip>
                <a:blip r:embed="rId3"/>
              </a:buBlip>
            </a:pPr>
            <a:r>
              <a:rPr lang="en-US" dirty="0" smtClean="0"/>
              <a:t>add each item to it (maintaining the heap property!), </a:t>
            </a:r>
          </a:p>
          <a:p>
            <a:pPr>
              <a:buBlip>
                <a:blip r:embed="rId3"/>
              </a:buBlip>
            </a:pPr>
            <a:r>
              <a:rPr lang="en-US" dirty="0" smtClean="0"/>
              <a:t>when all items have been added, remove them one by one (restoring the heap property as each one is removed). </a:t>
            </a:r>
          </a:p>
          <a:p>
            <a:pPr>
              <a:buBlip>
                <a:blip r:embed="rId3"/>
              </a:buBlip>
            </a:pPr>
            <a:r>
              <a:rPr lang="en-US" dirty="0" smtClean="0"/>
              <a:t>Addition and deletion are both </a:t>
            </a:r>
            <a:r>
              <a:rPr lang="en-US" b="1" dirty="0" smtClean="0"/>
              <a:t>O(</a:t>
            </a:r>
            <a:r>
              <a:rPr lang="en-US" b="1" dirty="0" err="1" smtClean="0"/>
              <a:t>log</a:t>
            </a:r>
            <a:r>
              <a:rPr lang="en-US" b="1" i="1" dirty="0" err="1" smtClean="0"/>
              <a:t>n</a:t>
            </a:r>
            <a:r>
              <a:rPr lang="en-US" b="1" dirty="0" smtClean="0"/>
              <a:t>)</a:t>
            </a:r>
            <a:r>
              <a:rPr lang="en-US" dirty="0" smtClean="0"/>
              <a:t> operations. We need to perform </a:t>
            </a:r>
            <a:r>
              <a:rPr lang="en-US" b="1" i="1" dirty="0" smtClean="0"/>
              <a:t>n</a:t>
            </a:r>
            <a:r>
              <a:rPr lang="en-US" dirty="0" smtClean="0"/>
              <a:t> additions and deletions, leading to an </a:t>
            </a:r>
            <a:r>
              <a:rPr lang="en-US" b="1" dirty="0" smtClean="0"/>
              <a:t>O(</a:t>
            </a:r>
            <a:r>
              <a:rPr lang="en-US" b="1" i="1" dirty="0" err="1" smtClean="0"/>
              <a:t>n</a:t>
            </a:r>
            <a:r>
              <a:rPr lang="en-US" b="1" dirty="0" err="1" smtClean="0"/>
              <a:t>log</a:t>
            </a:r>
            <a:r>
              <a:rPr lang="en-US" b="1" i="1" dirty="0" err="1" smtClean="0"/>
              <a:t>n</a:t>
            </a:r>
            <a:r>
              <a:rPr lang="en-US" b="1" dirty="0" smtClean="0"/>
              <a:t>)</a:t>
            </a:r>
            <a:r>
              <a:rPr lang="en-US" dirty="0" smtClean="0"/>
              <a:t> algorithm</a:t>
            </a:r>
          </a:p>
          <a:p>
            <a:pPr>
              <a:buBlip>
                <a:blip r:embed="rId3"/>
              </a:buBlip>
            </a:pPr>
            <a:r>
              <a:rPr lang="en-US" dirty="0" smtClean="0"/>
              <a:t>Generally slower</a:t>
            </a:r>
          </a:p>
          <a:p>
            <a:pPr>
              <a:buFontTx/>
              <a:buNone/>
            </a:pPr>
            <a:endParaRPr lang="en-US" dirty="0" smtClean="0"/>
          </a:p>
        </p:txBody>
      </p:sp>
      <p:sp>
        <p:nvSpPr>
          <p:cNvPr id="4" name="TextBox 3"/>
          <p:cNvSpPr txBox="1"/>
          <p:nvPr/>
        </p:nvSpPr>
        <p:spPr>
          <a:xfrm>
            <a:off x="0" y="685800"/>
            <a:ext cx="42672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1.5-Heap </a:t>
            </a:r>
            <a:r>
              <a:rPr lang="en-US" sz="3200" b="1" i="1" dirty="0" smtClean="0">
                <a:solidFill>
                  <a:schemeClr val="tx1">
                    <a:lumMod val="85000"/>
                    <a:lumOff val="15000"/>
                  </a:schemeClr>
                </a:solidFill>
                <a:latin typeface="Arial" pitchFamily="34" charset="0"/>
                <a:cs typeface="Arial" pitchFamily="34" charset="0"/>
              </a:rPr>
              <a:t>Sort</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4294967295"/>
          </p:nvPr>
        </p:nvSpPr>
        <p:spPr>
          <a:xfrm>
            <a:off x="476280" y="1214462"/>
            <a:ext cx="8382000" cy="5715000"/>
          </a:xfrm>
        </p:spPr>
        <p:txBody>
          <a:bodyPr>
            <a:normAutofit fontScale="85000" lnSpcReduction="10000"/>
          </a:bodyPr>
          <a:lstStyle/>
          <a:p>
            <a:pPr marL="400050" indent="-400050">
              <a:buBlip>
                <a:blip r:embed="rId3"/>
              </a:buBlip>
            </a:pPr>
            <a:r>
              <a:rPr lang="en-US" dirty="0" smtClean="0"/>
              <a:t>Fundamental operation</a:t>
            </a:r>
          </a:p>
          <a:p>
            <a:pPr marL="400050" indent="-400050">
              <a:buBlip>
                <a:blip r:embed="rId3"/>
              </a:buBlip>
            </a:pPr>
            <a:r>
              <a:rPr lang="en-US" dirty="0" smtClean="0"/>
              <a:t>Finding an element in a (huge) set of other elements</a:t>
            </a:r>
          </a:p>
          <a:p>
            <a:pPr marL="800100" lvl="1" indent="-400050"/>
            <a:r>
              <a:rPr lang="en-US" dirty="0" smtClean="0"/>
              <a:t>Each element in the set has a key</a:t>
            </a:r>
          </a:p>
          <a:p>
            <a:pPr marL="400050" indent="-400050">
              <a:buBlip>
                <a:blip r:embed="rId3"/>
              </a:buBlip>
            </a:pPr>
            <a:r>
              <a:rPr lang="en-US" dirty="0" smtClean="0"/>
              <a:t>Searching is the looking for an element with a given key</a:t>
            </a:r>
          </a:p>
          <a:p>
            <a:pPr marL="800100" lvl="1" indent="-400050"/>
            <a:r>
              <a:rPr lang="en-US" dirty="0" smtClean="0"/>
              <a:t>distinct elements may have (share) the same key</a:t>
            </a:r>
          </a:p>
          <a:p>
            <a:pPr marL="800100" lvl="1" indent="-400050"/>
            <a:r>
              <a:rPr lang="en-US" dirty="0" smtClean="0"/>
              <a:t>how to handle this situation?</a:t>
            </a:r>
          </a:p>
          <a:p>
            <a:pPr marL="1200150" lvl="2" indent="-400050"/>
            <a:r>
              <a:rPr lang="en-US" sz="2800" dirty="0" smtClean="0"/>
              <a:t>first, last, any, listed, ...</a:t>
            </a:r>
          </a:p>
          <a:p>
            <a:pPr marL="400050" indent="-400050">
              <a:buBlip>
                <a:blip r:embed="rId3"/>
              </a:buBlip>
            </a:pPr>
            <a:r>
              <a:rPr lang="en-US" dirty="0" smtClean="0"/>
              <a:t>May use a specialized data structure </a:t>
            </a:r>
          </a:p>
          <a:p>
            <a:pPr marL="400050" indent="-400050"/>
            <a:r>
              <a:rPr lang="en-US" i="1" u="sng" dirty="0" smtClean="0"/>
              <a:t>Things to consider</a:t>
            </a:r>
          </a:p>
          <a:p>
            <a:pPr marL="876300" lvl="1" indent="-400050"/>
            <a:r>
              <a:rPr lang="en-US" dirty="0" smtClean="0"/>
              <a:t>the average time </a:t>
            </a:r>
          </a:p>
          <a:p>
            <a:pPr marL="876300" lvl="1" indent="-400050"/>
            <a:r>
              <a:rPr lang="en-US" dirty="0" smtClean="0"/>
              <a:t>the worst-case time and </a:t>
            </a:r>
          </a:p>
          <a:p>
            <a:pPr marL="876300" lvl="1" indent="-400050"/>
            <a:r>
              <a:rPr lang="en-US" dirty="0" smtClean="0"/>
              <a:t>the best possible time. </a:t>
            </a:r>
            <a:endParaRPr lang="en-US" sz="2400" dirty="0" smtClean="0"/>
          </a:p>
        </p:txBody>
      </p:sp>
      <p:sp>
        <p:nvSpPr>
          <p:cNvPr id="4" name="TextBox 3"/>
          <p:cNvSpPr txBox="1"/>
          <p:nvPr/>
        </p:nvSpPr>
        <p:spPr>
          <a:xfrm>
            <a:off x="0" y="685800"/>
            <a:ext cx="5572132"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2-Searching </a:t>
            </a:r>
            <a:r>
              <a:rPr lang="en-US" sz="3200" b="1" i="1" dirty="0" smtClean="0">
                <a:solidFill>
                  <a:schemeClr val="tx1">
                    <a:lumMod val="85000"/>
                    <a:lumOff val="15000"/>
                  </a:schemeClr>
                </a:solidFill>
                <a:latin typeface="Arial" pitchFamily="34" charset="0"/>
                <a:cs typeface="Arial" pitchFamily="34" charset="0"/>
              </a:rPr>
              <a:t>Algorithms</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219200"/>
            <a:ext cx="8229600" cy="1201738"/>
          </a:xfrm>
        </p:spPr>
        <p:txBody>
          <a:bodyPr/>
          <a:lstStyle/>
          <a:p>
            <a:pPr>
              <a:buBlip>
                <a:blip r:embed="rId3"/>
              </a:buBlip>
            </a:pPr>
            <a:r>
              <a:rPr lang="en-US" dirty="0" smtClean="0"/>
              <a:t>Store elements in an array</a:t>
            </a:r>
            <a:endParaRPr lang="vi-VN" dirty="0" smtClean="0"/>
          </a:p>
          <a:p>
            <a:pPr lvl="1"/>
            <a:r>
              <a:rPr lang="vi-VN" sz="2400" dirty="0" smtClean="0"/>
              <a:t>Unordered</a:t>
            </a:r>
            <a:endParaRPr lang="vi-VN" sz="2400" dirty="0"/>
          </a:p>
        </p:txBody>
      </p:sp>
      <p:pic>
        <p:nvPicPr>
          <p:cNvPr id="59394" name="Picture 2"/>
          <p:cNvPicPr>
            <a:picLocks noChangeAspect="1" noChangeArrowheads="1"/>
          </p:cNvPicPr>
          <p:nvPr/>
        </p:nvPicPr>
        <p:blipFill>
          <a:blip r:embed="rId4" cstate="print"/>
          <a:srcRect/>
          <a:stretch>
            <a:fillRect/>
          </a:stretch>
        </p:blipFill>
        <p:spPr bwMode="auto">
          <a:xfrm>
            <a:off x="899592" y="2348880"/>
            <a:ext cx="7347074" cy="3096344"/>
          </a:xfrm>
          <a:prstGeom prst="rect">
            <a:avLst/>
          </a:prstGeom>
          <a:noFill/>
          <a:ln w="9525">
            <a:noFill/>
            <a:miter lim="800000"/>
            <a:headEnd/>
            <a:tailEnd/>
          </a:ln>
        </p:spPr>
      </p:pic>
      <p:sp>
        <p:nvSpPr>
          <p:cNvPr id="5" name="TextBox 4"/>
          <p:cNvSpPr txBox="1"/>
          <p:nvPr/>
        </p:nvSpPr>
        <p:spPr>
          <a:xfrm>
            <a:off x="0" y="685800"/>
            <a:ext cx="5572132"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2.1-Sequential </a:t>
            </a:r>
            <a:r>
              <a:rPr lang="en-US" sz="3200" b="1" i="1" dirty="0" smtClean="0">
                <a:solidFill>
                  <a:schemeClr val="tx1">
                    <a:lumMod val="85000"/>
                    <a:lumOff val="15000"/>
                  </a:schemeClr>
                </a:solidFill>
                <a:latin typeface="Arial" pitchFamily="34" charset="0"/>
                <a:cs typeface="Arial" pitchFamily="34" charset="0"/>
              </a:rPr>
              <a:t>Search</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00034" y="1450995"/>
            <a:ext cx="8229600" cy="4906963"/>
          </a:xfrm>
        </p:spPr>
        <p:txBody>
          <a:bodyPr/>
          <a:lstStyle/>
          <a:p>
            <a:pPr>
              <a:buBlip>
                <a:blip r:embed="rId3"/>
              </a:buBlip>
            </a:pPr>
            <a:r>
              <a:rPr lang="vi-VN" sz="3400" dirty="0" smtClean="0">
                <a:latin typeface="Calibri" pitchFamily="34" charset="0"/>
                <a:cs typeface="Calibri" pitchFamily="34" charset="0"/>
              </a:rPr>
              <a:t>Generic simple algorithm</a:t>
            </a:r>
          </a:p>
          <a:p>
            <a:pPr>
              <a:buBlip>
                <a:blip r:embed="rId3"/>
              </a:buBlip>
            </a:pPr>
            <a:r>
              <a:rPr lang="vi-VN" sz="3400" dirty="0" smtClean="0">
                <a:latin typeface="Calibri" pitchFamily="34" charset="0"/>
                <a:cs typeface="Calibri" pitchFamily="34" charset="0"/>
              </a:rPr>
              <a:t>Space complexity: O(1)</a:t>
            </a:r>
          </a:p>
          <a:p>
            <a:pPr>
              <a:buBlip>
                <a:blip r:embed="rId3"/>
              </a:buBlip>
            </a:pPr>
            <a:r>
              <a:rPr lang="vi-VN" sz="3400" dirty="0" smtClean="0">
                <a:latin typeface="Calibri" pitchFamily="34" charset="0"/>
                <a:cs typeface="Calibri" pitchFamily="34" charset="0"/>
              </a:rPr>
              <a:t>Time complexity</a:t>
            </a:r>
          </a:p>
          <a:p>
            <a:pPr marL="876300" lvl="1" indent="-400050"/>
            <a:r>
              <a:rPr lang="en-US" dirty="0" smtClean="0">
                <a:latin typeface="Calibri" pitchFamily="34" charset="0"/>
                <a:cs typeface="Calibri" pitchFamily="34" charset="0"/>
              </a:rPr>
              <a:t>Time is proportional to </a:t>
            </a:r>
            <a:r>
              <a:rPr lang="en-US" i="1" dirty="0" smtClean="0">
                <a:latin typeface="Calibri" pitchFamily="34" charset="0"/>
                <a:cs typeface="Calibri" pitchFamily="34" charset="0"/>
              </a:rPr>
              <a:t>n</a:t>
            </a:r>
          </a:p>
          <a:p>
            <a:pPr marL="876300" lvl="1" indent="-400050"/>
            <a:r>
              <a:rPr lang="en-US" dirty="0" smtClean="0">
                <a:latin typeface="Calibri" pitchFamily="34" charset="0"/>
                <a:cs typeface="Calibri" pitchFamily="34" charset="0"/>
              </a:rPr>
              <a:t>We call this </a:t>
            </a:r>
            <a:r>
              <a:rPr lang="en-US" dirty="0" smtClean="0">
                <a:solidFill>
                  <a:schemeClr val="accent2"/>
                </a:solidFill>
                <a:latin typeface="Calibri" pitchFamily="34" charset="0"/>
                <a:cs typeface="Calibri" pitchFamily="34" charset="0"/>
              </a:rPr>
              <a:t>time complexity</a:t>
            </a:r>
            <a:r>
              <a:rPr lang="en-US" dirty="0" smtClean="0">
                <a:latin typeface="Calibri" pitchFamily="34" charset="0"/>
                <a:cs typeface="Calibri" pitchFamily="34" charset="0"/>
              </a:rPr>
              <a:t>  </a:t>
            </a:r>
            <a:r>
              <a:rPr lang="en-US" i="1" dirty="0" smtClean="0">
                <a:latin typeface="Calibri" pitchFamily="34" charset="0"/>
                <a:cs typeface="Calibri" pitchFamily="34" charset="0"/>
              </a:rPr>
              <a:t>O(n)</a:t>
            </a:r>
          </a:p>
          <a:p>
            <a:pPr lvl="2"/>
            <a:r>
              <a:rPr lang="en-US" sz="2000" dirty="0" smtClean="0">
                <a:latin typeface="Calibri" pitchFamily="34" charset="0"/>
                <a:cs typeface="Calibri" pitchFamily="34" charset="0"/>
              </a:rPr>
              <a:t>Worst case: N + 1 comparisons</a:t>
            </a:r>
          </a:p>
          <a:p>
            <a:pPr lvl="2"/>
            <a:r>
              <a:rPr lang="vi-VN" sz="2000" dirty="0" smtClean="0">
                <a:latin typeface="Calibri" pitchFamily="34" charset="0"/>
                <a:cs typeface="Calibri" pitchFamily="34" charset="0"/>
              </a:rPr>
              <a:t>Best case: 1 comparison</a:t>
            </a:r>
          </a:p>
          <a:p>
            <a:pPr lvl="2"/>
            <a:r>
              <a:rPr lang="en-US" sz="2000" dirty="0" smtClean="0">
                <a:latin typeface="Calibri" pitchFamily="34" charset="0"/>
                <a:cs typeface="Calibri" pitchFamily="34" charset="0"/>
              </a:rPr>
              <a:t>Average case (</a:t>
            </a:r>
            <a:r>
              <a:rPr lang="en-US" sz="2000" dirty="0" err="1" smtClean="0">
                <a:latin typeface="Calibri" pitchFamily="34" charset="0"/>
                <a:cs typeface="Calibri" pitchFamily="34" charset="0"/>
              </a:rPr>
              <a:t>successfull</a:t>
            </a:r>
            <a:r>
              <a:rPr lang="en-US" sz="2000" dirty="0" smtClean="0">
                <a:latin typeface="Calibri" pitchFamily="34" charset="0"/>
                <a:cs typeface="Calibri" pitchFamily="34" charset="0"/>
              </a:rPr>
              <a:t>): (1+2+...+N)/N = (N+1)/2</a:t>
            </a:r>
            <a:endParaRPr lang="en-US" sz="2800" dirty="0" smtClean="0">
              <a:latin typeface="Calibri" pitchFamily="34" charset="0"/>
              <a:cs typeface="Calibri" pitchFamily="34" charset="0"/>
            </a:endParaRPr>
          </a:p>
          <a:p>
            <a:pPr marL="476250" indent="-400050">
              <a:buBlip>
                <a:blip r:embed="rId3"/>
              </a:buBlip>
            </a:pPr>
            <a:r>
              <a:rPr lang="en-US" sz="3400" dirty="0" smtClean="0">
                <a:latin typeface="Calibri" pitchFamily="34" charset="0"/>
                <a:cs typeface="Calibri" pitchFamily="34" charset="0"/>
              </a:rPr>
              <a:t>Both arrays (unsorted) and linked lists</a:t>
            </a:r>
          </a:p>
          <a:p>
            <a:endParaRPr lang="vi-VN" dirty="0">
              <a:latin typeface="Calibri" pitchFamily="34" charset="0"/>
              <a:cs typeface="Calibri" pitchFamily="34" charset="0"/>
            </a:endParaRPr>
          </a:p>
        </p:txBody>
      </p:sp>
      <p:sp>
        <p:nvSpPr>
          <p:cNvPr id="4" name="TextBox 3"/>
          <p:cNvSpPr txBox="1"/>
          <p:nvPr/>
        </p:nvSpPr>
        <p:spPr>
          <a:xfrm>
            <a:off x="0" y="685800"/>
            <a:ext cx="91440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2.2-Sequential </a:t>
            </a:r>
            <a:r>
              <a:rPr lang="en-US" sz="3200" b="1" i="1" dirty="0" smtClean="0">
                <a:solidFill>
                  <a:schemeClr val="tx1">
                    <a:lumMod val="85000"/>
                    <a:lumOff val="15000"/>
                  </a:schemeClr>
                </a:solidFill>
                <a:latin typeface="Arial" pitchFamily="34" charset="0"/>
                <a:cs typeface="Arial" pitchFamily="34" charset="0"/>
              </a:rPr>
              <a:t>Search Analysis</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85804" y="1308119"/>
            <a:ext cx="8229600" cy="4906963"/>
          </a:xfrm>
        </p:spPr>
        <p:txBody>
          <a:bodyPr>
            <a:normAutofit fontScale="92500" lnSpcReduction="10000"/>
          </a:bodyPr>
          <a:lstStyle/>
          <a:p>
            <a:pPr>
              <a:buBlip>
                <a:blip r:embed="rId3"/>
              </a:buBlip>
            </a:pPr>
            <a:r>
              <a:rPr lang="vi-VN" sz="2400" dirty="0" smtClean="0"/>
              <a:t>Keep the list sorted</a:t>
            </a:r>
          </a:p>
          <a:p>
            <a:pPr lvl="1"/>
            <a:r>
              <a:rPr lang="en-US" sz="2000" dirty="0" smtClean="0"/>
              <a:t>Easy to implement with linked list (</a:t>
            </a:r>
            <a:r>
              <a:rPr lang="en-US" sz="2000" b="1" i="1" dirty="0" err="1" smtClean="0"/>
              <a:t>exercice</a:t>
            </a:r>
            <a:r>
              <a:rPr lang="en-US" sz="2000" b="1" i="1" dirty="0" smtClean="0"/>
              <a:t>: do it)!</a:t>
            </a:r>
          </a:p>
          <a:p>
            <a:endParaRPr lang="en-US" sz="1200" dirty="0" smtClean="0"/>
          </a:p>
          <a:p>
            <a:pPr lvl="1">
              <a:buNone/>
            </a:pPr>
            <a:r>
              <a:rPr lang="en-US" sz="2000" dirty="0" smtClean="0">
                <a:latin typeface="Courier New" pitchFamily="49" charset="0"/>
                <a:cs typeface="Courier New" pitchFamily="49" charset="0"/>
              </a:rPr>
              <a:t>// return </a:t>
            </a:r>
            <a:r>
              <a:rPr lang="en-US" sz="2000" b="1" i="1" dirty="0" smtClean="0">
                <a:latin typeface="Courier New" pitchFamily="49" charset="0"/>
                <a:cs typeface="Courier New" pitchFamily="49" charset="0"/>
              </a:rPr>
              <a:t>first node with key 'k' in 'l';</a:t>
            </a:r>
          </a:p>
          <a:p>
            <a:pPr lvl="1">
              <a:buNone/>
            </a:pPr>
            <a:r>
              <a:rPr lang="en-US" sz="2000" dirty="0" smtClean="0">
                <a:latin typeface="Courier New" pitchFamily="49" charset="0"/>
                <a:cs typeface="Courier New" pitchFamily="49" charset="0"/>
              </a:rPr>
              <a:t>// return 'NULL' if not found</a:t>
            </a:r>
          </a:p>
          <a:p>
            <a:pPr lvl="1">
              <a:buNone/>
            </a:pPr>
            <a:r>
              <a:rPr lang="vi-VN" sz="2000" dirty="0" smtClean="0">
                <a:latin typeface="Courier New" pitchFamily="49" charset="0"/>
                <a:cs typeface="Courier New" pitchFamily="49" charset="0"/>
              </a:rPr>
              <a:t>// 'l' is </a:t>
            </a:r>
            <a:r>
              <a:rPr lang="vi-VN" sz="2000" b="1" i="1" dirty="0" smtClean="0">
                <a:latin typeface="Courier New" pitchFamily="49" charset="0"/>
                <a:cs typeface="Courier New" pitchFamily="49" charset="0"/>
              </a:rPr>
              <a:t>sorted</a:t>
            </a:r>
          </a:p>
          <a:p>
            <a:pPr lvl="1">
              <a:buNone/>
            </a:pPr>
            <a:r>
              <a:rPr lang="en-US" sz="2000" dirty="0" smtClean="0">
                <a:latin typeface="Courier New" pitchFamily="49" charset="0"/>
                <a:cs typeface="Courier New" pitchFamily="49" charset="0"/>
              </a:rPr>
              <a:t>node find(list l, </a:t>
            </a:r>
            <a:r>
              <a:rPr lang="en-US" sz="2000" dirty="0" err="1" smtClean="0">
                <a:latin typeface="Courier New" pitchFamily="49" charset="0"/>
                <a:cs typeface="Courier New" pitchFamily="49" charset="0"/>
              </a:rPr>
              <a:t>int</a:t>
            </a:r>
            <a:r>
              <a:rPr lang="en-US" sz="2000" dirty="0" smtClean="0">
                <a:latin typeface="Courier New" pitchFamily="49" charset="0"/>
                <a:cs typeface="Courier New" pitchFamily="49" charset="0"/>
              </a:rPr>
              <a:t> k) {</a:t>
            </a:r>
          </a:p>
          <a:p>
            <a:pPr lvl="1">
              <a:buNone/>
            </a:pPr>
            <a:r>
              <a:rPr lang="vi-VN" sz="2000" dirty="0" smtClean="0">
                <a:latin typeface="Courier New" pitchFamily="49" charset="0"/>
                <a:cs typeface="Courier New" pitchFamily="49" charset="0"/>
              </a:rPr>
              <a:t>	node z = list_end(l);</a:t>
            </a:r>
          </a:p>
          <a:p>
            <a:pPr lvl="1">
              <a:buNone/>
            </a:pPr>
            <a:r>
              <a:rPr lang="vi-VN" sz="2000" dirty="0" smtClean="0">
                <a:latin typeface="Courier New" pitchFamily="49" charset="0"/>
                <a:cs typeface="Courier New" pitchFamily="49" charset="0"/>
              </a:rPr>
              <a:t>	node_setKey(z, k); // sentinel</a:t>
            </a:r>
          </a:p>
          <a:p>
            <a:pPr lvl="1">
              <a:buNone/>
            </a:pPr>
            <a:r>
              <a:rPr lang="vi-VN" sz="2000" dirty="0" smtClean="0">
                <a:latin typeface="Courier New" pitchFamily="49" charset="0"/>
                <a:cs typeface="Courier New" pitchFamily="49" charset="0"/>
              </a:rPr>
              <a:t>	for (node n = list_start(l);</a:t>
            </a:r>
          </a:p>
          <a:p>
            <a:pPr lvl="1">
              <a:buNone/>
            </a:pPr>
            <a:r>
              <a:rPr lang="vi-VN" sz="2000" dirty="0" smtClean="0">
                <a:latin typeface="Courier New" pitchFamily="49" charset="0"/>
                <a:cs typeface="Courier New" pitchFamily="49" charset="0"/>
              </a:rPr>
              <a:t>		node_getKey(n) &gt; k;</a:t>
            </a:r>
          </a:p>
          <a:p>
            <a:pPr lvl="1">
              <a:buNone/>
            </a:pPr>
            <a:r>
              <a:rPr lang="vi-VN" sz="2000" dirty="0" smtClean="0">
                <a:latin typeface="Courier New" pitchFamily="49" charset="0"/>
                <a:cs typeface="Courier New" pitchFamily="49" charset="0"/>
              </a:rPr>
              <a:t>		n = node_next(n));</a:t>
            </a:r>
          </a:p>
          <a:p>
            <a:pPr lvl="1">
              <a:buNone/>
            </a:pPr>
            <a:r>
              <a:rPr lang="en-US" sz="2000" dirty="0" smtClean="0">
                <a:latin typeface="Courier New" pitchFamily="49" charset="0"/>
                <a:cs typeface="Courier New" pitchFamily="49" charset="0"/>
              </a:rPr>
              <a:t>	if (</a:t>
            </a:r>
            <a:r>
              <a:rPr lang="en-US" sz="2000" dirty="0" err="1" smtClean="0">
                <a:latin typeface="Courier New" pitchFamily="49" charset="0"/>
                <a:cs typeface="Courier New" pitchFamily="49" charset="0"/>
              </a:rPr>
              <a:t>node_getKey</a:t>
            </a:r>
            <a:r>
              <a:rPr lang="en-US" sz="2000" dirty="0" smtClean="0">
                <a:latin typeface="Courier New" pitchFamily="49" charset="0"/>
                <a:cs typeface="Courier New" pitchFamily="49" charset="0"/>
              </a:rPr>
              <a:t>(n) != k) return NULL;</a:t>
            </a:r>
          </a:p>
          <a:p>
            <a:pPr lvl="1">
              <a:buNone/>
            </a:pPr>
            <a:r>
              <a:rPr lang="vi-VN" sz="2000" dirty="0" smtClean="0">
                <a:latin typeface="Courier New" pitchFamily="49" charset="0"/>
                <a:cs typeface="Courier New" pitchFamily="49" charset="0"/>
              </a:rPr>
              <a:t>	return n;</a:t>
            </a:r>
          </a:p>
          <a:p>
            <a:pPr lvl="1">
              <a:buNone/>
            </a:pPr>
            <a:r>
              <a:rPr lang="vi-VN" sz="2000" dirty="0" smtClean="0">
                <a:latin typeface="Courier New" pitchFamily="49" charset="0"/>
                <a:cs typeface="Courier New" pitchFamily="49" charset="0"/>
              </a:rPr>
              <a:t>}</a:t>
            </a:r>
            <a:endParaRPr lang="vi-VN" sz="2000" dirty="0">
              <a:latin typeface="Courier New" pitchFamily="49" charset="0"/>
              <a:cs typeface="Courier New" pitchFamily="49" charset="0"/>
            </a:endParaRPr>
          </a:p>
        </p:txBody>
      </p:sp>
      <p:sp>
        <p:nvSpPr>
          <p:cNvPr id="4" name="TextBox 3"/>
          <p:cNvSpPr txBox="1"/>
          <p:nvPr/>
        </p:nvSpPr>
        <p:spPr>
          <a:xfrm>
            <a:off x="0" y="685800"/>
            <a:ext cx="91440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2.3-Sequential </a:t>
            </a:r>
            <a:r>
              <a:rPr lang="en-US" sz="3200" b="1" i="1" dirty="0" smtClean="0">
                <a:solidFill>
                  <a:schemeClr val="tx1">
                    <a:lumMod val="85000"/>
                    <a:lumOff val="15000"/>
                  </a:schemeClr>
                </a:solidFill>
                <a:latin typeface="Arial" pitchFamily="34" charset="0"/>
                <a:cs typeface="Arial" pitchFamily="34" charset="0"/>
              </a:rPr>
              <a:t>Search in a (sorted) Linked List</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14366" y="1450995"/>
            <a:ext cx="8229600" cy="4906963"/>
          </a:xfrm>
        </p:spPr>
        <p:txBody>
          <a:bodyPr>
            <a:normAutofit lnSpcReduction="10000"/>
          </a:bodyPr>
          <a:lstStyle/>
          <a:p>
            <a:pPr>
              <a:buBlip>
                <a:blip r:embed="rId3"/>
              </a:buBlip>
            </a:pPr>
            <a:r>
              <a:rPr lang="vi-VN" sz="3600" dirty="0" smtClean="0">
                <a:latin typeface="Calibri" pitchFamily="34" charset="0"/>
                <a:cs typeface="Calibri" pitchFamily="34" charset="0"/>
              </a:rPr>
              <a:t>Space complexity: O(1)</a:t>
            </a:r>
          </a:p>
          <a:p>
            <a:pPr>
              <a:buBlip>
                <a:blip r:embed="rId3"/>
              </a:buBlip>
            </a:pPr>
            <a:r>
              <a:rPr lang="vi-VN" sz="3600" dirty="0" smtClean="0">
                <a:latin typeface="Calibri" pitchFamily="34" charset="0"/>
                <a:cs typeface="Calibri" pitchFamily="34" charset="0"/>
              </a:rPr>
              <a:t>Time complexity</a:t>
            </a:r>
          </a:p>
          <a:p>
            <a:pPr lvl="1"/>
            <a:r>
              <a:rPr lang="vi-VN" dirty="0" smtClean="0">
                <a:latin typeface="Calibri" pitchFamily="34" charset="0"/>
                <a:cs typeface="Calibri" pitchFamily="34" charset="0"/>
              </a:rPr>
              <a:t>Best case: 1 comparison</a:t>
            </a:r>
          </a:p>
          <a:p>
            <a:pPr lvl="1"/>
            <a:r>
              <a:rPr lang="en-US" dirty="0" smtClean="0">
                <a:latin typeface="Calibri" pitchFamily="34" charset="0"/>
                <a:cs typeface="Calibri" pitchFamily="34" charset="0"/>
              </a:rPr>
              <a:t>Average case (successful): same as the sequential search in unordered list (array): (N+1)/2</a:t>
            </a:r>
          </a:p>
          <a:p>
            <a:pPr lvl="1"/>
            <a:r>
              <a:rPr lang="vi-VN" dirty="0" smtClean="0">
                <a:latin typeface="Calibri" pitchFamily="34" charset="0"/>
                <a:cs typeface="Calibri" pitchFamily="34" charset="0"/>
              </a:rPr>
              <a:t>Worst case (unsuccessfull):</a:t>
            </a:r>
          </a:p>
          <a:p>
            <a:pPr lvl="2"/>
            <a:r>
              <a:rPr lang="en-US" dirty="0" smtClean="0">
                <a:latin typeface="Calibri" pitchFamily="34" charset="0"/>
                <a:cs typeface="Calibri" pitchFamily="34" charset="0"/>
              </a:rPr>
              <a:t>consider the sentinel as part of the list</a:t>
            </a:r>
          </a:p>
          <a:p>
            <a:pPr lvl="2"/>
            <a:r>
              <a:rPr lang="en-US" dirty="0" smtClean="0">
                <a:latin typeface="Calibri" pitchFamily="34" charset="0"/>
                <a:cs typeface="Calibri" pitchFamily="34" charset="0"/>
              </a:rPr>
              <a:t>then a search is always “successful” (finding the sentinel</a:t>
            </a:r>
            <a:r>
              <a:rPr lang="vi-VN" dirty="0" smtClean="0">
                <a:latin typeface="Calibri" pitchFamily="34" charset="0"/>
                <a:cs typeface="Calibri" pitchFamily="34" charset="0"/>
              </a:rPr>
              <a:t> at least)</a:t>
            </a:r>
          </a:p>
          <a:p>
            <a:pPr lvl="2"/>
            <a:r>
              <a:rPr lang="vi-VN" dirty="0" smtClean="0">
                <a:latin typeface="Calibri" pitchFamily="34" charset="0"/>
                <a:cs typeface="Calibri" pitchFamily="34" charset="0"/>
              </a:rPr>
              <a:t>Hence: (N+2)/2</a:t>
            </a:r>
            <a:endParaRPr lang="vi-VN" dirty="0">
              <a:latin typeface="Calibri" pitchFamily="34" charset="0"/>
              <a:cs typeface="Calibri" pitchFamily="34" charset="0"/>
            </a:endParaRPr>
          </a:p>
        </p:txBody>
      </p:sp>
      <p:sp>
        <p:nvSpPr>
          <p:cNvPr id="4" name="TextBox 3"/>
          <p:cNvSpPr txBox="1"/>
          <p:nvPr/>
        </p:nvSpPr>
        <p:spPr>
          <a:xfrm>
            <a:off x="0" y="685800"/>
            <a:ext cx="91440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2.3-Sequential </a:t>
            </a:r>
            <a:r>
              <a:rPr lang="en-US" sz="3200" b="1" i="1" dirty="0" smtClean="0">
                <a:solidFill>
                  <a:schemeClr val="tx1">
                    <a:lumMod val="85000"/>
                    <a:lumOff val="15000"/>
                  </a:schemeClr>
                </a:solidFill>
                <a:latin typeface="Arial" pitchFamily="34" charset="0"/>
                <a:cs typeface="Arial" pitchFamily="34" charset="0"/>
              </a:rPr>
              <a:t>Search in a (sorted) Linked List</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85804" y="1379557"/>
            <a:ext cx="8229600" cy="4906963"/>
          </a:xfrm>
        </p:spPr>
        <p:txBody>
          <a:bodyPr>
            <a:normAutofit lnSpcReduction="10000"/>
          </a:bodyPr>
          <a:lstStyle/>
          <a:p>
            <a:pPr>
              <a:buBlip>
                <a:blip r:embed="rId3"/>
              </a:buBlip>
            </a:pPr>
            <a:r>
              <a:rPr lang="vi-VN" dirty="0" smtClean="0">
                <a:latin typeface="Calibri" pitchFamily="34" charset="0"/>
                <a:cs typeface="Calibri" pitchFamily="34" charset="0"/>
              </a:rPr>
              <a:t>Static caching</a:t>
            </a:r>
          </a:p>
          <a:p>
            <a:pPr lvl="1"/>
            <a:r>
              <a:rPr lang="en-US" dirty="0" smtClean="0">
                <a:latin typeface="Calibri" pitchFamily="34" charset="0"/>
                <a:cs typeface="Calibri" pitchFamily="34" charset="0"/>
              </a:rPr>
              <a:t>Use the </a:t>
            </a:r>
            <a:r>
              <a:rPr lang="en-US" i="1" dirty="0" smtClean="0">
                <a:latin typeface="Calibri" pitchFamily="34" charset="0"/>
                <a:cs typeface="Calibri" pitchFamily="34" charset="0"/>
              </a:rPr>
              <a:t>relative access frequency of elements</a:t>
            </a:r>
          </a:p>
          <a:p>
            <a:pPr lvl="2"/>
            <a:r>
              <a:rPr lang="en-US" dirty="0" smtClean="0">
                <a:latin typeface="Calibri" pitchFamily="34" charset="0"/>
                <a:cs typeface="Calibri" pitchFamily="34" charset="0"/>
              </a:rPr>
              <a:t>store the </a:t>
            </a:r>
            <a:r>
              <a:rPr lang="en-US" i="1" dirty="0" smtClean="0">
                <a:latin typeface="Calibri" pitchFamily="34" charset="0"/>
                <a:cs typeface="Calibri" pitchFamily="34" charset="0"/>
              </a:rPr>
              <a:t>most often accessed elements at the first places</a:t>
            </a:r>
          </a:p>
          <a:p>
            <a:pPr>
              <a:buBlip>
                <a:blip r:embed="rId3"/>
              </a:buBlip>
            </a:pPr>
            <a:r>
              <a:rPr lang="vi-VN" dirty="0" smtClean="0">
                <a:latin typeface="Calibri" pitchFamily="34" charset="0"/>
                <a:cs typeface="Calibri" pitchFamily="34" charset="0"/>
              </a:rPr>
              <a:t>Dynamic caching</a:t>
            </a:r>
          </a:p>
          <a:p>
            <a:pPr lvl="1"/>
            <a:r>
              <a:rPr lang="en-US" dirty="0" smtClean="0">
                <a:latin typeface="Calibri" pitchFamily="34" charset="0"/>
                <a:cs typeface="Calibri" pitchFamily="34" charset="0"/>
              </a:rPr>
              <a:t>For each access, move the element to the first </a:t>
            </a:r>
            <a:r>
              <a:rPr lang="vi-VN" dirty="0" smtClean="0">
                <a:latin typeface="Calibri" pitchFamily="34" charset="0"/>
                <a:cs typeface="Calibri" pitchFamily="34" charset="0"/>
              </a:rPr>
              <a:t>position</a:t>
            </a:r>
          </a:p>
          <a:p>
            <a:pPr lvl="2"/>
            <a:r>
              <a:rPr lang="en-US" i="1" dirty="0" smtClean="0">
                <a:latin typeface="Calibri" pitchFamily="34" charset="0"/>
                <a:cs typeface="Calibri" pitchFamily="34" charset="0"/>
              </a:rPr>
              <a:t>Needs a linked list data structure to be efficient</a:t>
            </a:r>
          </a:p>
          <a:p>
            <a:pPr>
              <a:buBlip>
                <a:blip r:embed="rId3"/>
              </a:buBlip>
            </a:pPr>
            <a:r>
              <a:rPr lang="en-US" dirty="0" smtClean="0">
                <a:latin typeface="Calibri" pitchFamily="34" charset="0"/>
                <a:cs typeface="Calibri" pitchFamily="34" charset="0"/>
              </a:rPr>
              <a:t>Very difficult to analyze the complexity in </a:t>
            </a:r>
            <a:r>
              <a:rPr lang="vi-VN" dirty="0" smtClean="0">
                <a:latin typeface="Calibri" pitchFamily="34" charset="0"/>
                <a:cs typeface="Calibri" pitchFamily="34" charset="0"/>
              </a:rPr>
              <a:t>theory: very efficient in practice</a:t>
            </a:r>
            <a:endParaRPr lang="vi-VN" dirty="0">
              <a:latin typeface="Calibri" pitchFamily="34" charset="0"/>
              <a:cs typeface="Calibri" pitchFamily="34" charset="0"/>
            </a:endParaRPr>
          </a:p>
        </p:txBody>
      </p:sp>
      <p:sp>
        <p:nvSpPr>
          <p:cNvPr id="4" name="TextBox 3"/>
          <p:cNvSpPr txBox="1"/>
          <p:nvPr/>
        </p:nvSpPr>
        <p:spPr>
          <a:xfrm>
            <a:off x="0" y="685800"/>
            <a:ext cx="885828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2.4-Sequential </a:t>
            </a:r>
            <a:r>
              <a:rPr lang="en-US" sz="3200" b="1" i="1" dirty="0" smtClean="0">
                <a:solidFill>
                  <a:schemeClr val="tx1">
                    <a:lumMod val="85000"/>
                    <a:lumOff val="15000"/>
                  </a:schemeClr>
                </a:solidFill>
                <a:latin typeface="Arial" pitchFamily="34" charset="0"/>
                <a:cs typeface="Arial" pitchFamily="34" charset="0"/>
              </a:rPr>
              <a:t>Search Improvements</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4294967295"/>
          </p:nvPr>
        </p:nvSpPr>
        <p:spPr>
          <a:xfrm>
            <a:off x="376238" y="1309710"/>
            <a:ext cx="4267200" cy="5334000"/>
          </a:xfrm>
        </p:spPr>
        <p:txBody>
          <a:bodyPr/>
          <a:lstStyle/>
          <a:p>
            <a:pPr marL="400050" indent="-400050">
              <a:lnSpc>
                <a:spcPts val="2000"/>
              </a:lnSpc>
              <a:spcAft>
                <a:spcPts val="500"/>
              </a:spcAft>
            </a:pPr>
            <a:r>
              <a:rPr lang="en-US" sz="2000" dirty="0" smtClean="0"/>
              <a:t>Sorted array on a key</a:t>
            </a:r>
          </a:p>
          <a:p>
            <a:pPr marL="400050" indent="-400050">
              <a:lnSpc>
                <a:spcPts val="2000"/>
              </a:lnSpc>
              <a:spcAft>
                <a:spcPts val="500"/>
              </a:spcAft>
            </a:pPr>
            <a:r>
              <a:rPr lang="en-US" sz="2000" dirty="0" smtClean="0"/>
              <a:t>first compare the key with the item in the middle position of the array </a:t>
            </a:r>
          </a:p>
          <a:p>
            <a:pPr marL="400050" indent="-400050">
              <a:lnSpc>
                <a:spcPts val="2000"/>
              </a:lnSpc>
              <a:spcAft>
                <a:spcPts val="500"/>
              </a:spcAft>
            </a:pPr>
            <a:r>
              <a:rPr lang="en-US" sz="2000" dirty="0" smtClean="0"/>
              <a:t>If there's a match, we can return immediately. </a:t>
            </a:r>
          </a:p>
          <a:p>
            <a:pPr marL="400050" indent="-400050">
              <a:lnSpc>
                <a:spcPts val="2000"/>
              </a:lnSpc>
              <a:spcAft>
                <a:spcPts val="500"/>
              </a:spcAft>
            </a:pPr>
            <a:r>
              <a:rPr lang="en-US" sz="2000" dirty="0" smtClean="0"/>
              <a:t>If the key is less than the middle key, then the item sought must lie in the lower half of the array </a:t>
            </a:r>
          </a:p>
          <a:p>
            <a:pPr marL="400050" indent="-400050">
              <a:lnSpc>
                <a:spcPts val="2000"/>
              </a:lnSpc>
              <a:spcAft>
                <a:spcPts val="500"/>
              </a:spcAft>
            </a:pPr>
            <a:r>
              <a:rPr lang="en-US" sz="2000" dirty="0" smtClean="0"/>
              <a:t>if it's greater then the item sought must lie in the upper half of the array</a:t>
            </a:r>
          </a:p>
          <a:p>
            <a:pPr marL="400050" indent="-400050">
              <a:lnSpc>
                <a:spcPts val="2000"/>
              </a:lnSpc>
              <a:spcAft>
                <a:spcPts val="500"/>
              </a:spcAft>
            </a:pPr>
            <a:r>
              <a:rPr lang="en-US" sz="2000" dirty="0" smtClean="0"/>
              <a:t>Repeat the procedure on the lower (or upper) half of the array - </a:t>
            </a:r>
            <a:r>
              <a:rPr lang="en-US" sz="2000" b="1" dirty="0" smtClean="0">
                <a:solidFill>
                  <a:schemeClr val="accent2"/>
                </a:solidFill>
              </a:rPr>
              <a:t>RECURSIVE</a:t>
            </a:r>
          </a:p>
          <a:p>
            <a:pPr marL="400050" indent="-400050">
              <a:lnSpc>
                <a:spcPts val="2000"/>
              </a:lnSpc>
              <a:spcAft>
                <a:spcPts val="500"/>
              </a:spcAft>
              <a:buFontTx/>
              <a:buNone/>
            </a:pPr>
            <a:endParaRPr lang="en-US" sz="2000" dirty="0" smtClean="0"/>
          </a:p>
          <a:p>
            <a:pPr marL="400050" indent="-400050">
              <a:lnSpc>
                <a:spcPts val="2000"/>
              </a:lnSpc>
              <a:spcAft>
                <a:spcPts val="500"/>
              </a:spcAft>
              <a:buFontTx/>
              <a:buNone/>
            </a:pPr>
            <a:endParaRPr lang="en-US" sz="2000" dirty="0" smtClean="0"/>
          </a:p>
          <a:p>
            <a:pPr marL="400050" indent="-400050">
              <a:lnSpc>
                <a:spcPts val="2000"/>
              </a:lnSpc>
              <a:spcAft>
                <a:spcPts val="500"/>
              </a:spcAft>
              <a:buFontTx/>
              <a:buNone/>
            </a:pPr>
            <a:endParaRPr lang="en-US" sz="2000" dirty="0" smtClean="0"/>
          </a:p>
        </p:txBody>
      </p:sp>
      <p:pic>
        <p:nvPicPr>
          <p:cNvPr id="39940" name="Picture 5" descr="bsearch"/>
          <p:cNvPicPr>
            <a:picLocks noChangeAspect="1" noChangeArrowheads="1"/>
          </p:cNvPicPr>
          <p:nvPr/>
        </p:nvPicPr>
        <p:blipFill>
          <a:blip r:embed="rId3" cstate="print"/>
          <a:srcRect/>
          <a:stretch>
            <a:fillRect/>
          </a:stretch>
        </p:blipFill>
        <p:spPr bwMode="auto">
          <a:xfrm>
            <a:off x="4754563" y="1143000"/>
            <a:ext cx="4327525" cy="4800600"/>
          </a:xfrm>
          <a:prstGeom prst="rect">
            <a:avLst/>
          </a:prstGeom>
          <a:noFill/>
          <a:ln w="9525">
            <a:noFill/>
            <a:miter lim="800000"/>
            <a:headEnd/>
            <a:tailEnd/>
          </a:ln>
        </p:spPr>
      </p:pic>
      <p:sp>
        <p:nvSpPr>
          <p:cNvPr id="39941" name="Rectangle 14"/>
          <p:cNvSpPr>
            <a:spLocks noChangeArrowheads="1"/>
          </p:cNvSpPr>
          <p:nvPr/>
        </p:nvSpPr>
        <p:spPr bwMode="auto">
          <a:xfrm>
            <a:off x="706438" y="5713413"/>
            <a:ext cx="3730625" cy="466725"/>
          </a:xfrm>
          <a:prstGeom prst="rect">
            <a:avLst/>
          </a:prstGeom>
          <a:noFill/>
          <a:ln w="9525">
            <a:solidFill>
              <a:schemeClr val="tx1"/>
            </a:solidFill>
            <a:miter lim="800000"/>
            <a:headEnd/>
            <a:tailEnd/>
          </a:ln>
        </p:spPr>
        <p:txBody>
          <a:bodyPr wrap="none">
            <a:spAutoFit/>
          </a:bodyPr>
          <a:lstStyle/>
          <a:p>
            <a:r>
              <a:rPr lang="en-US" b="0">
                <a:solidFill>
                  <a:schemeClr val="accent2"/>
                </a:solidFill>
                <a:latin typeface="Arial" charset="0"/>
              </a:rPr>
              <a:t>Time complexity</a:t>
            </a:r>
            <a:r>
              <a:rPr lang="en-US" b="0">
                <a:solidFill>
                  <a:srgbClr val="000000"/>
                </a:solidFill>
                <a:latin typeface="Arial" charset="0"/>
              </a:rPr>
              <a:t>  </a:t>
            </a:r>
            <a:r>
              <a:rPr lang="en-US" i="1">
                <a:latin typeface="Arial" charset="0"/>
              </a:rPr>
              <a:t>O(</a:t>
            </a:r>
            <a:r>
              <a:rPr lang="en-US">
                <a:latin typeface="Arial" charset="0"/>
              </a:rPr>
              <a:t>log </a:t>
            </a:r>
            <a:r>
              <a:rPr lang="en-US" i="1">
                <a:latin typeface="Arial" charset="0"/>
              </a:rPr>
              <a:t>n)</a:t>
            </a:r>
          </a:p>
        </p:txBody>
      </p:sp>
      <p:sp>
        <p:nvSpPr>
          <p:cNvPr id="6" name="TextBox 5"/>
          <p:cNvSpPr txBox="1"/>
          <p:nvPr/>
        </p:nvSpPr>
        <p:spPr>
          <a:xfrm>
            <a:off x="0" y="685800"/>
            <a:ext cx="885828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2.5-Binary </a:t>
            </a:r>
            <a:r>
              <a:rPr lang="en-US" sz="3200" b="1" i="1" dirty="0" smtClean="0">
                <a:solidFill>
                  <a:schemeClr val="tx1">
                    <a:lumMod val="85000"/>
                    <a:lumOff val="15000"/>
                  </a:schemeClr>
                </a:solidFill>
                <a:latin typeface="Arial" pitchFamily="34" charset="0"/>
                <a:cs typeface="Arial" pitchFamily="34" charset="0"/>
              </a:rPr>
              <a:t>Search</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4294967295"/>
          </p:nvPr>
        </p:nvSpPr>
        <p:spPr>
          <a:xfrm>
            <a:off x="825534" y="1204938"/>
            <a:ext cx="8604250" cy="5867400"/>
          </a:xfrm>
        </p:spPr>
        <p:txBody>
          <a:bodyPr>
            <a:normAutofit fontScale="92500" lnSpcReduction="20000"/>
          </a:bodyPr>
          <a:lstStyle/>
          <a:p>
            <a:pPr marL="400050" indent="-400050" algn="just">
              <a:lnSpc>
                <a:spcPct val="120000"/>
              </a:lnSpc>
              <a:spcBef>
                <a:spcPts val="0"/>
              </a:spcBef>
              <a:spcAft>
                <a:spcPct val="0"/>
              </a:spcAft>
              <a:buFontTx/>
              <a:buNone/>
            </a:pPr>
            <a:r>
              <a:rPr lang="en-US" sz="1600" dirty="0" smtClean="0"/>
              <a:t>static void *</a:t>
            </a:r>
            <a:r>
              <a:rPr lang="en-US" sz="1600" dirty="0" err="1" smtClean="0"/>
              <a:t>bin_search</a:t>
            </a:r>
            <a:r>
              <a:rPr lang="en-US" sz="1600" dirty="0" smtClean="0"/>
              <a:t>( collection c, </a:t>
            </a:r>
            <a:r>
              <a:rPr lang="en-US" sz="1600" dirty="0" err="1" smtClean="0"/>
              <a:t>int</a:t>
            </a:r>
            <a:r>
              <a:rPr lang="en-US" sz="1600" dirty="0" smtClean="0"/>
              <a:t> low, </a:t>
            </a:r>
            <a:r>
              <a:rPr lang="en-US" sz="1600" dirty="0" err="1" smtClean="0"/>
              <a:t>int</a:t>
            </a:r>
            <a:r>
              <a:rPr lang="en-US" sz="1600" dirty="0" smtClean="0"/>
              <a:t> high, void *key ) { </a:t>
            </a:r>
          </a:p>
          <a:p>
            <a:pPr marL="400050" indent="-400050" algn="just">
              <a:lnSpc>
                <a:spcPct val="120000"/>
              </a:lnSpc>
              <a:spcBef>
                <a:spcPts val="0"/>
              </a:spcBef>
              <a:spcAft>
                <a:spcPct val="0"/>
              </a:spcAft>
              <a:buFontTx/>
              <a:buNone/>
            </a:pPr>
            <a:r>
              <a:rPr lang="en-US" sz="1600" dirty="0" smtClean="0"/>
              <a:t>	</a:t>
            </a:r>
            <a:r>
              <a:rPr lang="en-US" sz="1600" dirty="0" err="1" smtClean="0"/>
              <a:t>int</a:t>
            </a:r>
            <a:r>
              <a:rPr lang="en-US" sz="1600" dirty="0" smtClean="0"/>
              <a:t> mid;</a:t>
            </a:r>
          </a:p>
          <a:p>
            <a:pPr marL="400050" indent="-400050" algn="just">
              <a:lnSpc>
                <a:spcPct val="120000"/>
              </a:lnSpc>
              <a:spcBef>
                <a:spcPts val="0"/>
              </a:spcBef>
              <a:spcAft>
                <a:spcPct val="0"/>
              </a:spcAft>
              <a:buFontTx/>
              <a:buNone/>
            </a:pPr>
            <a:r>
              <a:rPr lang="en-US" sz="1600" dirty="0" smtClean="0"/>
              <a:t>	if (low &gt; high) return NULL; /* Termination check */ </a:t>
            </a:r>
          </a:p>
          <a:p>
            <a:pPr marL="400050" indent="-400050" algn="just">
              <a:lnSpc>
                <a:spcPct val="120000"/>
              </a:lnSpc>
              <a:spcBef>
                <a:spcPts val="0"/>
              </a:spcBef>
              <a:spcAft>
                <a:spcPct val="0"/>
              </a:spcAft>
              <a:buFontTx/>
              <a:buNone/>
            </a:pPr>
            <a:r>
              <a:rPr lang="en-US" sz="1600" dirty="0" smtClean="0"/>
              <a:t>	mid = (</a:t>
            </a:r>
            <a:r>
              <a:rPr lang="en-US" sz="1600" dirty="0" err="1" smtClean="0"/>
              <a:t>high+low</a:t>
            </a:r>
            <a:r>
              <a:rPr lang="en-US" sz="1600" dirty="0" smtClean="0"/>
              <a:t>)/2; </a:t>
            </a:r>
          </a:p>
          <a:p>
            <a:pPr marL="400050" indent="-400050" algn="just">
              <a:lnSpc>
                <a:spcPct val="120000"/>
              </a:lnSpc>
              <a:spcBef>
                <a:spcPts val="0"/>
              </a:spcBef>
              <a:spcAft>
                <a:spcPct val="0"/>
              </a:spcAft>
              <a:buFontTx/>
              <a:buNone/>
            </a:pPr>
            <a:r>
              <a:rPr lang="en-US" sz="1600" dirty="0" smtClean="0"/>
              <a:t>	switch (</a:t>
            </a:r>
            <a:r>
              <a:rPr lang="en-US" sz="1600" dirty="0" err="1" smtClean="0"/>
              <a:t>memcmp</a:t>
            </a:r>
            <a:r>
              <a:rPr lang="en-US" sz="1600" dirty="0" smtClean="0"/>
              <a:t>(</a:t>
            </a:r>
            <a:r>
              <a:rPr lang="en-US" sz="1600" dirty="0" err="1" smtClean="0"/>
              <a:t>ItemKey</a:t>
            </a:r>
            <a:r>
              <a:rPr lang="en-US" sz="1600" dirty="0" smtClean="0"/>
              <a:t>(c-&gt;items[mid]),</a:t>
            </a:r>
            <a:r>
              <a:rPr lang="en-US" sz="1600" dirty="0" err="1" smtClean="0"/>
              <a:t>key,c</a:t>
            </a:r>
            <a:r>
              <a:rPr lang="en-US" sz="1600" dirty="0" smtClean="0"/>
              <a:t>-&gt;size)) { </a:t>
            </a:r>
          </a:p>
          <a:p>
            <a:pPr marL="400050" indent="-400050" algn="just">
              <a:lnSpc>
                <a:spcPct val="120000"/>
              </a:lnSpc>
              <a:spcBef>
                <a:spcPts val="0"/>
              </a:spcBef>
              <a:spcAft>
                <a:spcPct val="0"/>
              </a:spcAft>
              <a:buFontTx/>
              <a:buNone/>
            </a:pPr>
            <a:r>
              <a:rPr lang="en-US" sz="1600" dirty="0" smtClean="0"/>
              <a:t>		case 0: return c-&gt;items[mid]; /* Match, return item found */ </a:t>
            </a:r>
          </a:p>
          <a:p>
            <a:pPr marL="400050" indent="-400050" algn="just">
              <a:lnSpc>
                <a:spcPct val="120000"/>
              </a:lnSpc>
              <a:spcBef>
                <a:spcPts val="0"/>
              </a:spcBef>
              <a:spcAft>
                <a:spcPct val="0"/>
              </a:spcAft>
              <a:buFontTx/>
              <a:buNone/>
            </a:pPr>
            <a:r>
              <a:rPr lang="en-US" sz="1600" dirty="0" smtClean="0"/>
              <a:t>		case -1: return </a:t>
            </a:r>
            <a:r>
              <a:rPr lang="en-US" sz="1600" dirty="0" err="1" smtClean="0"/>
              <a:t>bin_search</a:t>
            </a:r>
            <a:r>
              <a:rPr lang="en-US" sz="1600" dirty="0" smtClean="0"/>
              <a:t>( c, low, mid-1, key); /* search lower half */ </a:t>
            </a:r>
          </a:p>
          <a:p>
            <a:pPr marL="400050" indent="-400050" algn="just">
              <a:lnSpc>
                <a:spcPct val="120000"/>
              </a:lnSpc>
              <a:spcBef>
                <a:spcPts val="0"/>
              </a:spcBef>
              <a:spcAft>
                <a:spcPct val="0"/>
              </a:spcAft>
              <a:buFontTx/>
              <a:buNone/>
            </a:pPr>
            <a:r>
              <a:rPr lang="en-US" sz="1600" dirty="0" smtClean="0"/>
              <a:t>		case 1: return </a:t>
            </a:r>
            <a:r>
              <a:rPr lang="en-US" sz="1600" dirty="0" err="1" smtClean="0"/>
              <a:t>bin_search</a:t>
            </a:r>
            <a:r>
              <a:rPr lang="en-US" sz="1600" dirty="0" smtClean="0"/>
              <a:t>( c, mid+1, high, key ); /* search upper half */ </a:t>
            </a:r>
          </a:p>
          <a:p>
            <a:pPr marL="400050" indent="-400050" algn="just">
              <a:lnSpc>
                <a:spcPct val="120000"/>
              </a:lnSpc>
              <a:spcBef>
                <a:spcPts val="0"/>
              </a:spcBef>
              <a:spcAft>
                <a:spcPct val="0"/>
              </a:spcAft>
              <a:buFontTx/>
              <a:buNone/>
            </a:pPr>
            <a:r>
              <a:rPr lang="en-US" sz="1600" dirty="0" smtClean="0"/>
              <a:t>		default : return NULL; </a:t>
            </a:r>
          </a:p>
          <a:p>
            <a:pPr marL="400050" indent="-400050" algn="just">
              <a:lnSpc>
                <a:spcPct val="120000"/>
              </a:lnSpc>
              <a:spcBef>
                <a:spcPts val="0"/>
              </a:spcBef>
              <a:spcAft>
                <a:spcPct val="0"/>
              </a:spcAft>
              <a:buFontTx/>
              <a:buNone/>
            </a:pPr>
            <a:r>
              <a:rPr lang="en-US" sz="1600" dirty="0" smtClean="0"/>
              <a:t>		} </a:t>
            </a:r>
          </a:p>
          <a:p>
            <a:pPr marL="400050" indent="-400050" algn="just">
              <a:lnSpc>
                <a:spcPct val="120000"/>
              </a:lnSpc>
              <a:spcBef>
                <a:spcPts val="0"/>
              </a:spcBef>
              <a:spcAft>
                <a:spcPct val="0"/>
              </a:spcAft>
              <a:buFontTx/>
              <a:buNone/>
            </a:pPr>
            <a:r>
              <a:rPr lang="en-US" sz="1600" dirty="0" smtClean="0"/>
              <a:t>	} </a:t>
            </a:r>
          </a:p>
          <a:p>
            <a:pPr marL="400050" indent="-400050" algn="just">
              <a:lnSpc>
                <a:spcPct val="120000"/>
              </a:lnSpc>
              <a:spcBef>
                <a:spcPts val="0"/>
              </a:spcBef>
              <a:spcAft>
                <a:spcPct val="0"/>
              </a:spcAft>
              <a:buFontTx/>
              <a:buNone/>
            </a:pPr>
            <a:endParaRPr lang="en-US" sz="1600" dirty="0" smtClean="0"/>
          </a:p>
          <a:p>
            <a:pPr marL="400050" indent="-400050" algn="just">
              <a:lnSpc>
                <a:spcPct val="120000"/>
              </a:lnSpc>
              <a:spcBef>
                <a:spcPts val="0"/>
              </a:spcBef>
              <a:spcAft>
                <a:spcPct val="0"/>
              </a:spcAft>
              <a:buFontTx/>
              <a:buNone/>
            </a:pPr>
            <a:r>
              <a:rPr lang="en-US" sz="1600" dirty="0" smtClean="0"/>
              <a:t>void *</a:t>
            </a:r>
            <a:r>
              <a:rPr lang="en-US" sz="1600" dirty="0" err="1" smtClean="0"/>
              <a:t>FindInCollection</a:t>
            </a:r>
            <a:r>
              <a:rPr lang="en-US" sz="1600" dirty="0" smtClean="0"/>
              <a:t>( collection c, void *key ) { </a:t>
            </a:r>
          </a:p>
          <a:p>
            <a:pPr marL="400050" indent="-400050" algn="just">
              <a:lnSpc>
                <a:spcPct val="120000"/>
              </a:lnSpc>
              <a:spcBef>
                <a:spcPts val="0"/>
              </a:spcBef>
              <a:spcAft>
                <a:spcPct val="0"/>
              </a:spcAft>
              <a:buFontTx/>
              <a:buNone/>
            </a:pPr>
            <a:r>
              <a:rPr lang="en-US" sz="1600" dirty="0" smtClean="0"/>
              <a:t>/* Find an item in a collection </a:t>
            </a:r>
          </a:p>
          <a:p>
            <a:pPr marL="400050" indent="-400050" algn="just">
              <a:lnSpc>
                <a:spcPct val="120000"/>
              </a:lnSpc>
              <a:spcBef>
                <a:spcPts val="0"/>
              </a:spcBef>
              <a:spcAft>
                <a:spcPct val="0"/>
              </a:spcAft>
              <a:buFontTx/>
              <a:buNone/>
            </a:pPr>
            <a:r>
              <a:rPr lang="en-US" sz="1600" dirty="0" smtClean="0"/>
              <a:t>	Pre-condition: </a:t>
            </a:r>
          </a:p>
          <a:p>
            <a:pPr marL="400050" indent="-400050" algn="just">
              <a:lnSpc>
                <a:spcPct val="120000"/>
              </a:lnSpc>
              <a:spcBef>
                <a:spcPts val="0"/>
              </a:spcBef>
              <a:spcAft>
                <a:spcPct val="0"/>
              </a:spcAft>
              <a:buFontTx/>
              <a:buNone/>
            </a:pPr>
            <a:r>
              <a:rPr lang="en-US" sz="1600" dirty="0" smtClean="0"/>
              <a:t>		c is a collection created by </a:t>
            </a:r>
            <a:r>
              <a:rPr lang="en-US" sz="1600" dirty="0" err="1" smtClean="0"/>
              <a:t>ConsCollection</a:t>
            </a:r>
            <a:r>
              <a:rPr lang="en-US" sz="1600" dirty="0" smtClean="0"/>
              <a:t> </a:t>
            </a:r>
          </a:p>
          <a:p>
            <a:pPr marL="400050" indent="-400050" algn="just">
              <a:lnSpc>
                <a:spcPct val="120000"/>
              </a:lnSpc>
              <a:spcBef>
                <a:spcPts val="0"/>
              </a:spcBef>
              <a:spcAft>
                <a:spcPct val="0"/>
              </a:spcAft>
              <a:buFontTx/>
              <a:buNone/>
            </a:pPr>
            <a:r>
              <a:rPr lang="en-US" sz="1600" dirty="0" smtClean="0"/>
              <a:t>		c is sorted in ascending order of the key </a:t>
            </a:r>
          </a:p>
          <a:p>
            <a:pPr marL="400050" indent="-400050" algn="just">
              <a:lnSpc>
                <a:spcPct val="120000"/>
              </a:lnSpc>
              <a:spcBef>
                <a:spcPts val="0"/>
              </a:spcBef>
              <a:spcAft>
                <a:spcPct val="0"/>
              </a:spcAft>
              <a:buFontTx/>
              <a:buNone/>
            </a:pPr>
            <a:r>
              <a:rPr lang="en-US" sz="1600" dirty="0" smtClean="0"/>
              <a:t>		key != NULL </a:t>
            </a:r>
          </a:p>
          <a:p>
            <a:pPr marL="400050" indent="-400050" algn="just">
              <a:lnSpc>
                <a:spcPct val="120000"/>
              </a:lnSpc>
              <a:spcBef>
                <a:spcPts val="0"/>
              </a:spcBef>
              <a:spcAft>
                <a:spcPct val="0"/>
              </a:spcAft>
              <a:buFontTx/>
              <a:buNone/>
            </a:pPr>
            <a:r>
              <a:rPr lang="en-US" sz="1600" dirty="0" smtClean="0"/>
              <a:t>	Post-condition: returns an item identified by key if one exists, otherwise returns NULL */</a:t>
            </a:r>
          </a:p>
          <a:p>
            <a:pPr marL="400050" indent="-400050" algn="just">
              <a:lnSpc>
                <a:spcPct val="120000"/>
              </a:lnSpc>
              <a:spcBef>
                <a:spcPts val="0"/>
              </a:spcBef>
              <a:spcAft>
                <a:spcPct val="0"/>
              </a:spcAft>
              <a:buFontTx/>
              <a:buNone/>
            </a:pPr>
            <a:endParaRPr lang="en-US" sz="1600" dirty="0" smtClean="0"/>
          </a:p>
          <a:p>
            <a:pPr marL="400050" indent="-400050" algn="just">
              <a:lnSpc>
                <a:spcPct val="120000"/>
              </a:lnSpc>
              <a:spcBef>
                <a:spcPts val="0"/>
              </a:spcBef>
              <a:spcAft>
                <a:spcPct val="0"/>
              </a:spcAft>
              <a:buFontTx/>
              <a:buNone/>
            </a:pPr>
            <a:r>
              <a:rPr lang="en-US" sz="1600" dirty="0" smtClean="0"/>
              <a:t>		 </a:t>
            </a:r>
            <a:r>
              <a:rPr lang="en-US" sz="1600" dirty="0" err="1" smtClean="0"/>
              <a:t>int</a:t>
            </a:r>
            <a:r>
              <a:rPr lang="en-US" sz="1600" dirty="0" smtClean="0"/>
              <a:t> low, high;</a:t>
            </a:r>
          </a:p>
          <a:p>
            <a:pPr marL="400050" indent="-400050" algn="just">
              <a:lnSpc>
                <a:spcPct val="120000"/>
              </a:lnSpc>
              <a:spcBef>
                <a:spcPts val="0"/>
              </a:spcBef>
              <a:spcAft>
                <a:spcPct val="0"/>
              </a:spcAft>
              <a:buFontTx/>
              <a:buNone/>
            </a:pPr>
            <a:r>
              <a:rPr lang="en-US" sz="1600" dirty="0" smtClean="0"/>
              <a:t>		 low = 0; high = c-&gt;item_cnt-1; </a:t>
            </a:r>
          </a:p>
          <a:p>
            <a:pPr marL="400050" indent="-400050" algn="just">
              <a:lnSpc>
                <a:spcPct val="120000"/>
              </a:lnSpc>
              <a:spcBef>
                <a:spcPts val="0"/>
              </a:spcBef>
              <a:spcAft>
                <a:spcPct val="0"/>
              </a:spcAft>
              <a:buFontTx/>
              <a:buNone/>
            </a:pPr>
            <a:r>
              <a:rPr lang="en-US" sz="1600" dirty="0" smtClean="0"/>
              <a:t>		return </a:t>
            </a:r>
            <a:r>
              <a:rPr lang="en-US" sz="1600" dirty="0" err="1" smtClean="0"/>
              <a:t>bin_search</a:t>
            </a:r>
            <a:r>
              <a:rPr lang="en-US" sz="1600" dirty="0" smtClean="0"/>
              <a:t>( c, low, high, key );</a:t>
            </a:r>
          </a:p>
          <a:p>
            <a:pPr marL="400050" indent="-400050" algn="just">
              <a:lnSpc>
                <a:spcPct val="120000"/>
              </a:lnSpc>
              <a:spcBef>
                <a:spcPts val="0"/>
              </a:spcBef>
              <a:spcAft>
                <a:spcPct val="0"/>
              </a:spcAft>
              <a:buFontTx/>
              <a:buNone/>
            </a:pPr>
            <a:r>
              <a:rPr lang="en-US" sz="1600" dirty="0" smtClean="0"/>
              <a:t>	 } </a:t>
            </a:r>
          </a:p>
        </p:txBody>
      </p:sp>
      <p:sp>
        <p:nvSpPr>
          <p:cNvPr id="4" name="TextBox 3"/>
          <p:cNvSpPr txBox="1"/>
          <p:nvPr/>
        </p:nvSpPr>
        <p:spPr>
          <a:xfrm>
            <a:off x="0" y="685800"/>
            <a:ext cx="885828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2.6-Binary </a:t>
            </a:r>
            <a:r>
              <a:rPr lang="en-US" sz="3200" b="1" i="1" dirty="0" smtClean="0">
                <a:solidFill>
                  <a:schemeClr val="tx1">
                    <a:lumMod val="85000"/>
                    <a:lumOff val="15000"/>
                  </a:schemeClr>
                </a:solidFill>
                <a:latin typeface="Arial" pitchFamily="34" charset="0"/>
                <a:cs typeface="Arial" pitchFamily="34" charset="0"/>
              </a:rPr>
              <a:t>Search Implementation</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1"/>
          <p:cNvSpPr txBox="1">
            <a:spLocks noChangeArrowheads="1"/>
          </p:cNvSpPr>
          <p:nvPr/>
        </p:nvSpPr>
        <p:spPr bwMode="auto">
          <a:xfrm>
            <a:off x="457200" y="0"/>
            <a:ext cx="8229600" cy="914400"/>
          </a:xfrm>
          <a:prstGeom prst="rect">
            <a:avLst/>
          </a:prstGeom>
          <a:noFill/>
          <a:ln w="9525">
            <a:noFill/>
            <a:round/>
            <a:headEnd/>
            <a:tailEnd/>
          </a:ln>
        </p:spPr>
        <p:txBody>
          <a:bodyPr wrap="none" anchor="ctr"/>
          <a:lstStyle/>
          <a:p>
            <a:endParaRPr lang="en-US"/>
          </a:p>
        </p:txBody>
      </p:sp>
      <p:sp>
        <p:nvSpPr>
          <p:cNvPr id="4" name="TextBox 3"/>
          <p:cNvSpPr txBox="1"/>
          <p:nvPr/>
        </p:nvSpPr>
        <p:spPr>
          <a:xfrm>
            <a:off x="-32" y="691202"/>
            <a:ext cx="8715436" cy="523220"/>
          </a:xfrm>
          <a:prstGeom prst="rect">
            <a:avLst/>
          </a:prstGeom>
          <a:noFill/>
        </p:spPr>
        <p:txBody>
          <a:bodyPr wrap="square" rtlCol="0">
            <a:spAutoFit/>
          </a:bodyPr>
          <a:lstStyle/>
          <a:p>
            <a:r>
              <a:rPr lang="en-US" sz="2800" b="1" i="1" dirty="0" smtClean="0">
                <a:solidFill>
                  <a:schemeClr val="tx1">
                    <a:lumMod val="85000"/>
                    <a:lumOff val="15000"/>
                  </a:schemeClr>
                </a:solidFill>
                <a:latin typeface="Arial" pitchFamily="34" charset="0"/>
                <a:cs typeface="Arial" pitchFamily="34" charset="0"/>
              </a:rPr>
              <a:t>Summary</a:t>
            </a:r>
            <a:endParaRPr lang="en-US" sz="2800" b="1" i="1" dirty="0">
              <a:solidFill>
                <a:schemeClr val="tx1">
                  <a:lumMod val="85000"/>
                  <a:lumOff val="15000"/>
                </a:schemeClr>
              </a:solidFill>
              <a:latin typeface="Arial" pitchFamily="34" charset="0"/>
              <a:cs typeface="Arial" pitchFamily="34" charset="0"/>
            </a:endParaRPr>
          </a:p>
        </p:txBody>
      </p:sp>
      <p:sp>
        <p:nvSpPr>
          <p:cNvPr id="5" name="Text Box 14"/>
          <p:cNvSpPr txBox="1">
            <a:spLocks noChangeArrowheads="1"/>
          </p:cNvSpPr>
          <p:nvPr/>
        </p:nvSpPr>
        <p:spPr bwMode="auto">
          <a:xfrm>
            <a:off x="685800" y="1524000"/>
            <a:ext cx="3494162" cy="4832092"/>
          </a:xfrm>
          <a:prstGeom prst="rect">
            <a:avLst/>
          </a:prstGeom>
          <a:noFill/>
          <a:ln w="9525">
            <a:noFill/>
            <a:miter lim="800000"/>
            <a:headEnd/>
            <a:tailEnd/>
          </a:ln>
        </p:spPr>
        <p:txBody>
          <a:bodyPr wrap="none">
            <a:spAutoFit/>
          </a:bodyPr>
          <a:lstStyle/>
          <a:p>
            <a:pPr>
              <a:buBlip>
                <a:blip r:embed="rId3"/>
              </a:buBlip>
            </a:pPr>
            <a:r>
              <a:rPr lang="en-US" sz="2800" dirty="0" smtClean="0"/>
              <a:t>Sorting Algorithms</a:t>
            </a:r>
          </a:p>
          <a:p>
            <a:pPr lvl="1">
              <a:buBlip>
                <a:blip r:embed="rId3"/>
              </a:buBlip>
            </a:pPr>
            <a:r>
              <a:rPr lang="en-US" sz="2800" dirty="0" smtClean="0"/>
              <a:t>Insertion sort</a:t>
            </a:r>
          </a:p>
          <a:p>
            <a:pPr lvl="1">
              <a:buBlip>
                <a:blip r:embed="rId3"/>
              </a:buBlip>
            </a:pPr>
            <a:r>
              <a:rPr lang="en-US" sz="2800" dirty="0" smtClean="0"/>
              <a:t>Bubble sort</a:t>
            </a:r>
          </a:p>
          <a:p>
            <a:pPr lvl="1">
              <a:buBlip>
                <a:blip r:embed="rId3"/>
              </a:buBlip>
            </a:pPr>
            <a:r>
              <a:rPr lang="en-US" sz="2800" dirty="0" smtClean="0"/>
              <a:t>Selection sort</a:t>
            </a:r>
          </a:p>
          <a:p>
            <a:pPr lvl="1">
              <a:buBlip>
                <a:blip r:embed="rId3"/>
              </a:buBlip>
            </a:pPr>
            <a:r>
              <a:rPr lang="en-US" sz="2800" dirty="0" smtClean="0"/>
              <a:t>Quick sort</a:t>
            </a:r>
          </a:p>
          <a:p>
            <a:pPr lvl="1">
              <a:buBlip>
                <a:blip r:embed="rId3"/>
              </a:buBlip>
            </a:pPr>
            <a:r>
              <a:rPr lang="en-US" sz="2800" dirty="0" smtClean="0"/>
              <a:t>Heap sort</a:t>
            </a:r>
          </a:p>
          <a:p>
            <a:pPr>
              <a:buClr>
                <a:schemeClr val="folHlink"/>
              </a:buClr>
              <a:buBlip>
                <a:blip r:embed="rId3"/>
              </a:buBlip>
            </a:pPr>
            <a:endParaRPr lang="en-US" sz="2800" dirty="0"/>
          </a:p>
          <a:p>
            <a:pPr>
              <a:buBlip>
                <a:blip r:embed="rId3"/>
              </a:buBlip>
            </a:pPr>
            <a:r>
              <a:rPr lang="en-US" sz="2800" dirty="0" smtClean="0"/>
              <a:t>Searching Algorithms</a:t>
            </a:r>
          </a:p>
          <a:p>
            <a:pPr lvl="1">
              <a:buBlip>
                <a:blip r:embed="rId3"/>
              </a:buBlip>
            </a:pPr>
            <a:r>
              <a:rPr lang="en-US" sz="2800" dirty="0" smtClean="0"/>
              <a:t>Sequential search</a:t>
            </a:r>
          </a:p>
          <a:p>
            <a:pPr lvl="1">
              <a:buBlip>
                <a:blip r:embed="rId3"/>
              </a:buBlip>
            </a:pPr>
            <a:r>
              <a:rPr lang="en-US" sz="2800" dirty="0" smtClean="0"/>
              <a:t>Binary search</a:t>
            </a:r>
          </a:p>
          <a:p>
            <a:pPr>
              <a:buBlip>
                <a:blip r:embed="rId3"/>
              </a:buBlip>
            </a:pPr>
            <a:endParaRPr lang="en-US" sz="2800" dirty="0" smtClean="0">
              <a:latin typeface="Arial"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85800"/>
            <a:ext cx="42672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Learning Goals</a:t>
            </a:r>
            <a:endParaRPr lang="en-US" sz="3200" b="1" i="1" dirty="0">
              <a:solidFill>
                <a:schemeClr val="tx1">
                  <a:lumMod val="85000"/>
                  <a:lumOff val="15000"/>
                </a:schemeClr>
              </a:solidFill>
              <a:latin typeface="Arial" pitchFamily="34" charset="0"/>
              <a:cs typeface="Arial" pitchFamily="34" charset="0"/>
            </a:endParaRPr>
          </a:p>
        </p:txBody>
      </p:sp>
      <p:sp>
        <p:nvSpPr>
          <p:cNvPr id="5" name="TextBox 4"/>
          <p:cNvSpPr txBox="1"/>
          <p:nvPr/>
        </p:nvSpPr>
        <p:spPr>
          <a:xfrm>
            <a:off x="228600" y="1371600"/>
            <a:ext cx="6400800" cy="461665"/>
          </a:xfrm>
          <a:prstGeom prst="rect">
            <a:avLst/>
          </a:prstGeom>
          <a:noFill/>
        </p:spPr>
        <p:txBody>
          <a:bodyPr wrap="square" rtlCol="0">
            <a:spAutoFit/>
          </a:bodyPr>
          <a:lstStyle/>
          <a:p>
            <a:r>
              <a:rPr lang="en-US" dirty="0" smtClean="0">
                <a:latin typeface="Arial" pitchFamily="34" charset="0"/>
                <a:cs typeface="Arial" pitchFamily="34" charset="0"/>
              </a:rPr>
              <a:t>After the lecture, attendees will be able to:</a:t>
            </a:r>
            <a:endParaRPr lang="en-US" dirty="0">
              <a:latin typeface="Arial" pitchFamily="34" charset="0"/>
              <a:cs typeface="Arial" pitchFamily="34" charset="0"/>
            </a:endParaRPr>
          </a:p>
        </p:txBody>
      </p:sp>
      <p:grpSp>
        <p:nvGrpSpPr>
          <p:cNvPr id="6" name="Group 5"/>
          <p:cNvGrpSpPr/>
          <p:nvPr/>
        </p:nvGrpSpPr>
        <p:grpSpPr>
          <a:xfrm>
            <a:off x="0" y="1981200"/>
            <a:ext cx="9448800" cy="533400"/>
            <a:chOff x="0" y="1981200"/>
            <a:chExt cx="9448800" cy="533400"/>
          </a:xfrm>
        </p:grpSpPr>
        <p:sp>
          <p:nvSpPr>
            <p:cNvPr id="7" name="Rectangle 6"/>
            <p:cNvSpPr/>
            <p:nvPr/>
          </p:nvSpPr>
          <p:spPr>
            <a:xfrm>
              <a:off x="0" y="1981200"/>
              <a:ext cx="9144000" cy="533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09600" y="2057400"/>
              <a:ext cx="8839200" cy="369332"/>
            </a:xfrm>
            <a:prstGeom prst="rect">
              <a:avLst/>
            </a:prstGeom>
            <a:noFill/>
          </p:spPr>
          <p:txBody>
            <a:bodyPr wrap="square" rtlCol="0">
              <a:spAutoFit/>
            </a:bodyPr>
            <a:lstStyle/>
            <a:p>
              <a:r>
                <a:rPr lang="en-US" dirty="0" smtClean="0">
                  <a:latin typeface="Arial" pitchFamily="34" charset="0"/>
                  <a:cs typeface="Arial" pitchFamily="34" charset="0"/>
                </a:rPr>
                <a:t>Understand and use Sorting Algorithms</a:t>
              </a:r>
              <a:endParaRPr lang="en-US" dirty="0">
                <a:latin typeface="Arial" pitchFamily="34" charset="0"/>
                <a:cs typeface="Arial" pitchFamily="34" charset="0"/>
              </a:endParaRPr>
            </a:p>
          </p:txBody>
        </p:sp>
      </p:grpSp>
      <p:sp>
        <p:nvSpPr>
          <p:cNvPr id="10" name="Isosceles Triangle 9"/>
          <p:cNvSpPr/>
          <p:nvPr/>
        </p:nvSpPr>
        <p:spPr>
          <a:xfrm rot="5400000">
            <a:off x="289035" y="2149365"/>
            <a:ext cx="228600" cy="197069"/>
          </a:xfrm>
          <a:prstGeom prst="triangl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2517239"/>
            <a:ext cx="9144000" cy="55457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09600" y="2590800"/>
            <a:ext cx="8153400" cy="369332"/>
          </a:xfrm>
          <a:prstGeom prst="rect">
            <a:avLst/>
          </a:prstGeom>
          <a:noFill/>
        </p:spPr>
        <p:txBody>
          <a:bodyPr wrap="square" rtlCol="0">
            <a:spAutoFit/>
          </a:bodyPr>
          <a:lstStyle/>
          <a:p>
            <a:r>
              <a:rPr lang="en-US" dirty="0" smtClean="0">
                <a:latin typeface="Arial" pitchFamily="34" charset="0"/>
                <a:cs typeface="Arial" pitchFamily="34" charset="0"/>
              </a:rPr>
              <a:t>Understand and use Searching Algorithms</a:t>
            </a:r>
            <a:endParaRPr lang="en-US" dirty="0">
              <a:latin typeface="Arial" pitchFamily="34" charset="0"/>
              <a:cs typeface="Arial" pitchFamily="34" charset="0"/>
            </a:endParaRPr>
          </a:p>
        </p:txBody>
      </p:sp>
      <p:sp>
        <p:nvSpPr>
          <p:cNvPr id="14" name="Isosceles Triangle 13"/>
          <p:cNvSpPr/>
          <p:nvPr/>
        </p:nvSpPr>
        <p:spPr>
          <a:xfrm rot="5400000">
            <a:off x="289034" y="2682766"/>
            <a:ext cx="228600" cy="197069"/>
          </a:xfrm>
          <a:prstGeom prst="triangl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1"/>
          <p:cNvSpPr txBox="1">
            <a:spLocks noChangeArrowheads="1"/>
          </p:cNvSpPr>
          <p:nvPr/>
        </p:nvSpPr>
        <p:spPr bwMode="auto">
          <a:xfrm>
            <a:off x="457200" y="0"/>
            <a:ext cx="8229600" cy="914400"/>
          </a:xfrm>
          <a:prstGeom prst="rect">
            <a:avLst/>
          </a:prstGeom>
          <a:noFill/>
          <a:ln w="9525">
            <a:noFill/>
            <a:round/>
            <a:headEnd/>
            <a:tailEnd/>
          </a:ln>
        </p:spPr>
        <p:txBody>
          <a:bodyPr wrap="none" anchor="ctr"/>
          <a:lstStyle/>
          <a:p>
            <a:endParaRPr lang="en-US"/>
          </a:p>
        </p:txBody>
      </p:sp>
      <p:grpSp>
        <p:nvGrpSpPr>
          <p:cNvPr id="4" name="Group 3"/>
          <p:cNvGrpSpPr/>
          <p:nvPr/>
        </p:nvGrpSpPr>
        <p:grpSpPr>
          <a:xfrm>
            <a:off x="1524000" y="1600200"/>
            <a:ext cx="6019800" cy="3429000"/>
            <a:chOff x="1524000" y="1600200"/>
            <a:chExt cx="6019800" cy="3429000"/>
          </a:xfrm>
        </p:grpSpPr>
        <p:sp>
          <p:nvSpPr>
            <p:cNvPr id="5" name="Isosceles Triangle 4"/>
            <p:cNvSpPr/>
            <p:nvPr/>
          </p:nvSpPr>
          <p:spPr>
            <a:xfrm rot="10800000">
              <a:off x="4267201" y="4191000"/>
              <a:ext cx="762000" cy="83820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524000" y="1600200"/>
              <a:ext cx="6019800" cy="266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ounded Rectangle 6"/>
          <p:cNvSpPr/>
          <p:nvPr/>
        </p:nvSpPr>
        <p:spPr>
          <a:xfrm>
            <a:off x="4038600" y="5181600"/>
            <a:ext cx="1219200" cy="381000"/>
          </a:xfrm>
          <a:prstGeom prst="roundRect">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14414" y="2942272"/>
            <a:ext cx="6286544" cy="1477328"/>
          </a:xfrm>
          <a:prstGeom prst="rect">
            <a:avLst/>
          </a:prstGeom>
          <a:noFill/>
        </p:spPr>
        <p:txBody>
          <a:bodyPr wrap="square" rtlCol="0">
            <a:spAutoFit/>
          </a:bodyPr>
          <a:lstStyle/>
          <a:p>
            <a:pPr algn="ctr"/>
            <a:r>
              <a:rPr lang="en-US" sz="1800" dirty="0">
                <a:latin typeface="Arial" pitchFamily="34" charset="0"/>
                <a:cs typeface="Arial" pitchFamily="34" charset="0"/>
              </a:rPr>
              <a:t>You have completed "</a:t>
            </a:r>
            <a:r>
              <a:rPr lang="en-US" sz="1800" b="1" dirty="0">
                <a:latin typeface="Arial" pitchFamily="34" charset="0"/>
                <a:cs typeface="Arial" pitchFamily="34" charset="0"/>
              </a:rPr>
              <a:t>Lecture </a:t>
            </a:r>
            <a:r>
              <a:rPr lang="en-US" b="1" dirty="0" smtClean="0">
                <a:latin typeface="Arial" pitchFamily="34" charset="0"/>
                <a:cs typeface="Arial" pitchFamily="34" charset="0"/>
              </a:rPr>
              <a:t>8</a:t>
            </a:r>
            <a:r>
              <a:rPr lang="en-US" sz="1800" b="1" dirty="0" smtClean="0">
                <a:latin typeface="Arial" pitchFamily="34" charset="0"/>
                <a:cs typeface="Arial" pitchFamily="34" charset="0"/>
              </a:rPr>
              <a:t>" </a:t>
            </a:r>
            <a:r>
              <a:rPr lang="en-US" sz="1800" b="1" dirty="0">
                <a:latin typeface="Arial" pitchFamily="34" charset="0"/>
                <a:cs typeface="Arial" pitchFamily="34" charset="0"/>
              </a:rPr>
              <a:t>course.</a:t>
            </a:r>
          </a:p>
          <a:p>
            <a:pPr algn="ctr"/>
            <a:endParaRPr lang="en-US" sz="1800" dirty="0">
              <a:latin typeface="Arial" pitchFamily="34" charset="0"/>
              <a:cs typeface="Arial" pitchFamily="34" charset="0"/>
            </a:endParaRPr>
          </a:p>
          <a:p>
            <a:pPr algn="ctr"/>
            <a:r>
              <a:rPr lang="en-US" sz="1800" dirty="0">
                <a:latin typeface="Arial" pitchFamily="34" charset="0"/>
                <a:cs typeface="Arial" pitchFamily="34" charset="0"/>
              </a:rPr>
              <a:t>Click EXIT button to exit course and discover the next Lecture </a:t>
            </a:r>
            <a:r>
              <a:rPr lang="en-US" sz="1800" dirty="0" smtClean="0">
                <a:latin typeface="Arial" pitchFamily="34" charset="0"/>
                <a:cs typeface="Arial" pitchFamily="34" charset="0"/>
              </a:rPr>
              <a:t>"</a:t>
            </a:r>
            <a:r>
              <a:rPr lang="en-US" sz="1800" b="1" dirty="0" smtClean="0">
                <a:latin typeface="Arial" pitchFamily="34" charset="0"/>
                <a:cs typeface="Arial" pitchFamily="34" charset="0"/>
              </a:rPr>
              <a:t> Lecture 9 – </a:t>
            </a:r>
            <a:r>
              <a:rPr lang="en-US" b="1" dirty="0" smtClean="0">
                <a:latin typeface="Arial" pitchFamily="34" charset="0"/>
                <a:cs typeface="Arial" pitchFamily="34" charset="0"/>
              </a:rPr>
              <a:t>Structure Data Types".</a:t>
            </a:r>
            <a:endParaRPr lang="en-US" sz="1800" b="1" dirty="0">
              <a:latin typeface="Arial" pitchFamily="34" charset="0"/>
              <a:cs typeface="Arial" pitchFamily="34" charset="0"/>
            </a:endParaRPr>
          </a:p>
          <a:p>
            <a:endParaRPr lang="en-US" dirty="0">
              <a:latin typeface="Arial" pitchFamily="34" charset="0"/>
              <a:cs typeface="Arial" pitchFamily="34" charset="0"/>
            </a:endParaRPr>
          </a:p>
        </p:txBody>
      </p:sp>
      <p:sp>
        <p:nvSpPr>
          <p:cNvPr id="9" name="TextBox 8"/>
          <p:cNvSpPr txBox="1"/>
          <p:nvPr/>
        </p:nvSpPr>
        <p:spPr>
          <a:xfrm>
            <a:off x="2438400" y="1896070"/>
            <a:ext cx="4343400" cy="923330"/>
          </a:xfrm>
          <a:prstGeom prst="rect">
            <a:avLst/>
          </a:prstGeom>
          <a:noFill/>
        </p:spPr>
        <p:txBody>
          <a:bodyPr wrap="square" rtlCol="0">
            <a:spAutoFit/>
          </a:bodyPr>
          <a:lstStyle/>
          <a:p>
            <a:r>
              <a:rPr lang="en-US" sz="5400" b="1" dirty="0" smtClean="0">
                <a:solidFill>
                  <a:srgbClr val="FD9203"/>
                </a:solidFill>
                <a:latin typeface="Arial" pitchFamily="34" charset="0"/>
                <a:cs typeface="Arial" pitchFamily="34" charset="0"/>
              </a:rPr>
              <a:t>THANK YOU</a:t>
            </a:r>
            <a:endParaRPr lang="en-US" sz="5400" b="1" dirty="0">
              <a:solidFill>
                <a:srgbClr val="FD9203"/>
              </a:solidFill>
              <a:latin typeface="Arial" pitchFamily="34" charset="0"/>
              <a:cs typeface="Arial" pitchFamily="34" charset="0"/>
            </a:endParaRPr>
          </a:p>
        </p:txBody>
      </p:sp>
      <p:sp>
        <p:nvSpPr>
          <p:cNvPr id="10" name="TextBox 9"/>
          <p:cNvSpPr txBox="1"/>
          <p:nvPr/>
        </p:nvSpPr>
        <p:spPr>
          <a:xfrm>
            <a:off x="4312170" y="5181600"/>
            <a:ext cx="1219200" cy="381000"/>
          </a:xfrm>
          <a:prstGeom prst="rect">
            <a:avLst/>
          </a:prstGeom>
          <a:noFill/>
        </p:spPr>
        <p:txBody>
          <a:bodyPr wrap="square" rtlCol="0">
            <a:spAutoFit/>
          </a:bodyPr>
          <a:lstStyle/>
          <a:p>
            <a:r>
              <a:rPr lang="en-US" b="1" dirty="0" smtClean="0">
                <a:solidFill>
                  <a:schemeClr val="bg1">
                    <a:lumMod val="95000"/>
                  </a:schemeClr>
                </a:solidFill>
                <a:latin typeface="Arial" pitchFamily="34" charset="0"/>
                <a:cs typeface="Arial" pitchFamily="34" charset="0"/>
              </a:rPr>
              <a:t>EXIT</a:t>
            </a:r>
            <a:endParaRPr lang="en-US" b="1" dirty="0">
              <a:solidFill>
                <a:schemeClr val="bg1">
                  <a:lumMod val="95000"/>
                </a:schemeClr>
              </a:solidFill>
              <a:latin typeface="Arial" pitchFamily="34" charset="0"/>
              <a:cs typeface="Arial" pitchFamily="34" charset="0"/>
            </a:endParaRPr>
          </a:p>
        </p:txBody>
      </p:sp>
      <p:sp>
        <p:nvSpPr>
          <p:cNvPr id="11" name="TextBox 10"/>
          <p:cNvSpPr txBox="1"/>
          <p:nvPr/>
        </p:nvSpPr>
        <p:spPr>
          <a:xfrm>
            <a:off x="-32" y="691202"/>
            <a:ext cx="8715436" cy="523220"/>
          </a:xfrm>
          <a:prstGeom prst="rect">
            <a:avLst/>
          </a:prstGeom>
          <a:noFill/>
        </p:spPr>
        <p:txBody>
          <a:bodyPr wrap="square" rtlCol="0">
            <a:spAutoFit/>
          </a:bodyPr>
          <a:lstStyle/>
          <a:p>
            <a:r>
              <a:rPr lang="en-US" sz="2800" b="1" i="1" dirty="0" smtClean="0">
                <a:solidFill>
                  <a:schemeClr val="tx1">
                    <a:lumMod val="85000"/>
                    <a:lumOff val="15000"/>
                  </a:schemeClr>
                </a:solidFill>
                <a:latin typeface="Arial" pitchFamily="34" charset="0"/>
                <a:cs typeface="Arial" pitchFamily="34" charset="0"/>
              </a:rPr>
              <a:t>Exit</a:t>
            </a:r>
            <a:endParaRPr lang="en-US" sz="2800" b="1" i="1" dirty="0">
              <a:solidFill>
                <a:schemeClr val="tx1">
                  <a:lumMod val="85000"/>
                  <a:lumOff val="15000"/>
                </a:schemeClr>
              </a:solidFill>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928826" y="1593871"/>
            <a:ext cx="5429256" cy="4906963"/>
          </a:xfrm>
        </p:spPr>
        <p:txBody>
          <a:bodyPr>
            <a:normAutofit/>
          </a:bodyPr>
          <a:lstStyle/>
          <a:p>
            <a:r>
              <a:rPr lang="vi-VN" sz="2800" dirty="0" smtClean="0"/>
              <a:t>Sorting Algorithms</a:t>
            </a:r>
            <a:endParaRPr lang="en-US" sz="2800" dirty="0" smtClean="0"/>
          </a:p>
          <a:p>
            <a:r>
              <a:rPr lang="vi-VN" sz="2800" dirty="0" smtClean="0"/>
              <a:t>Searching Algorithms</a:t>
            </a:r>
            <a:endParaRPr lang="en-US" sz="2800" dirty="0" smtClean="0"/>
          </a:p>
          <a:p>
            <a:endParaRPr lang="vi-VN" sz="2800" dirty="0"/>
          </a:p>
        </p:txBody>
      </p:sp>
      <p:sp>
        <p:nvSpPr>
          <p:cNvPr id="4" name="TextBox 3"/>
          <p:cNvSpPr txBox="1"/>
          <p:nvPr/>
        </p:nvSpPr>
        <p:spPr>
          <a:xfrm>
            <a:off x="0" y="685800"/>
            <a:ext cx="42672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Table of contents</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4294967295"/>
          </p:nvPr>
        </p:nvSpPr>
        <p:spPr>
          <a:xfrm>
            <a:off x="0" y="1266844"/>
            <a:ext cx="9144000" cy="4876800"/>
          </a:xfrm>
        </p:spPr>
        <p:txBody>
          <a:bodyPr>
            <a:noAutofit/>
          </a:bodyPr>
          <a:lstStyle/>
          <a:p>
            <a:pPr marL="446088" lvl="1" indent="-7938">
              <a:lnSpc>
                <a:spcPct val="120000"/>
              </a:lnSpc>
              <a:spcBef>
                <a:spcPts val="0"/>
              </a:spcBef>
              <a:spcAft>
                <a:spcPts val="300"/>
              </a:spcAft>
              <a:buFontTx/>
              <a:buNone/>
            </a:pPr>
            <a:r>
              <a:rPr lang="en-US" sz="2400" b="1" dirty="0" smtClean="0">
                <a:solidFill>
                  <a:schemeClr val="accent2"/>
                </a:solidFill>
              </a:rPr>
              <a:t>A file is said to be SORTED on the key if </a:t>
            </a:r>
            <a:r>
              <a:rPr lang="en-US" sz="2400" b="1" dirty="0" err="1" smtClean="0">
                <a:solidFill>
                  <a:schemeClr val="accent2"/>
                </a:solidFill>
              </a:rPr>
              <a:t>i</a:t>
            </a:r>
            <a:r>
              <a:rPr lang="en-US" sz="2400" b="1" dirty="0" smtClean="0">
                <a:solidFill>
                  <a:schemeClr val="accent2"/>
                </a:solidFill>
              </a:rPr>
              <a:t> &lt; j implies that k[</a:t>
            </a:r>
            <a:r>
              <a:rPr lang="en-US" sz="2400" b="1" dirty="0" err="1" smtClean="0">
                <a:solidFill>
                  <a:schemeClr val="accent2"/>
                </a:solidFill>
              </a:rPr>
              <a:t>i</a:t>
            </a:r>
            <a:r>
              <a:rPr lang="en-US" sz="2400" b="1" dirty="0" smtClean="0">
                <a:solidFill>
                  <a:schemeClr val="accent2"/>
                </a:solidFill>
              </a:rPr>
              <a:t>] precedes k[j] in some ordering of the keys</a:t>
            </a:r>
          </a:p>
          <a:p>
            <a:pPr marL="446088" lvl="1" indent="-7938" defTabSz="450850">
              <a:lnSpc>
                <a:spcPct val="120000"/>
              </a:lnSpc>
              <a:spcBef>
                <a:spcPts val="0"/>
              </a:spcBef>
              <a:spcAft>
                <a:spcPts val="300"/>
              </a:spcAft>
              <a:buFontTx/>
              <a:buNone/>
            </a:pPr>
            <a:r>
              <a:rPr lang="en-US" sz="2400" b="1" dirty="0" smtClean="0">
                <a:solidFill>
                  <a:schemeClr val="accent2"/>
                </a:solidFill>
              </a:rPr>
              <a:t>    </a:t>
            </a:r>
            <a:r>
              <a:rPr lang="en-US" sz="2400" b="1" dirty="0" smtClean="0">
                <a:solidFill>
                  <a:schemeClr val="tx1"/>
                </a:solidFill>
              </a:rPr>
              <a:t>Different types of Sorting</a:t>
            </a:r>
          </a:p>
          <a:p>
            <a:pPr marL="909638" lvl="1" indent="-193675">
              <a:lnSpc>
                <a:spcPct val="120000"/>
              </a:lnSpc>
              <a:spcBef>
                <a:spcPts val="0"/>
              </a:spcBef>
              <a:spcAft>
                <a:spcPts val="300"/>
              </a:spcAft>
              <a:buBlip>
                <a:blip r:embed="rId3"/>
              </a:buBlip>
            </a:pPr>
            <a:r>
              <a:rPr lang="en-US" sz="2400" b="1" dirty="0" smtClean="0">
                <a:solidFill>
                  <a:schemeClr val="tx1"/>
                </a:solidFill>
              </a:rPr>
              <a:t>Insertion Sorts</a:t>
            </a:r>
          </a:p>
          <a:p>
            <a:pPr marL="909638" lvl="1" indent="-193675">
              <a:lnSpc>
                <a:spcPct val="120000"/>
              </a:lnSpc>
              <a:spcBef>
                <a:spcPts val="0"/>
              </a:spcBef>
              <a:spcAft>
                <a:spcPts val="300"/>
              </a:spcAft>
              <a:buBlip>
                <a:blip r:embed="rId3"/>
              </a:buBlip>
            </a:pPr>
            <a:r>
              <a:rPr lang="en-US" sz="2400" dirty="0" smtClean="0">
                <a:solidFill>
                  <a:schemeClr val="tx1"/>
                </a:solidFill>
              </a:rPr>
              <a:t>	</a:t>
            </a:r>
            <a:r>
              <a:rPr lang="en-US" sz="2400" b="1" dirty="0" smtClean="0">
                <a:solidFill>
                  <a:schemeClr val="tx1"/>
                </a:solidFill>
              </a:rPr>
              <a:t>Exchange Sorts</a:t>
            </a:r>
          </a:p>
          <a:p>
            <a:pPr marL="1406525" lvl="2" indent="-454025">
              <a:lnSpc>
                <a:spcPct val="120000"/>
              </a:lnSpc>
              <a:spcBef>
                <a:spcPts val="0"/>
              </a:spcBef>
              <a:spcAft>
                <a:spcPts val="300"/>
              </a:spcAft>
            </a:pPr>
            <a:r>
              <a:rPr lang="en-US" sz="1800" dirty="0" smtClean="0">
                <a:solidFill>
                  <a:schemeClr val="tx1"/>
                </a:solidFill>
              </a:rPr>
              <a:t>Bubble Sort</a:t>
            </a:r>
          </a:p>
          <a:p>
            <a:pPr marL="1406525" lvl="2" indent="-454025">
              <a:lnSpc>
                <a:spcPct val="120000"/>
              </a:lnSpc>
              <a:spcBef>
                <a:spcPts val="0"/>
              </a:spcBef>
              <a:spcAft>
                <a:spcPts val="300"/>
              </a:spcAft>
            </a:pPr>
            <a:r>
              <a:rPr lang="en-US" sz="1800" dirty="0" smtClean="0">
                <a:solidFill>
                  <a:schemeClr val="tx1"/>
                </a:solidFill>
              </a:rPr>
              <a:t>Quick Sort</a:t>
            </a:r>
          </a:p>
          <a:p>
            <a:pPr marL="909638" lvl="1" indent="-193675">
              <a:lnSpc>
                <a:spcPct val="120000"/>
              </a:lnSpc>
              <a:spcBef>
                <a:spcPts val="0"/>
              </a:spcBef>
              <a:spcAft>
                <a:spcPts val="300"/>
              </a:spcAft>
              <a:buBlip>
                <a:blip r:embed="rId3"/>
              </a:buBlip>
            </a:pPr>
            <a:r>
              <a:rPr lang="en-US" sz="2400" dirty="0" smtClean="0">
                <a:solidFill>
                  <a:schemeClr val="tx1"/>
                </a:solidFill>
              </a:rPr>
              <a:t>	</a:t>
            </a:r>
            <a:r>
              <a:rPr lang="en-US" sz="2400" b="1" dirty="0" smtClean="0">
                <a:solidFill>
                  <a:schemeClr val="tx1"/>
                </a:solidFill>
              </a:rPr>
              <a:t>Selection Sorts</a:t>
            </a:r>
          </a:p>
          <a:p>
            <a:pPr marL="1406525" lvl="2" indent="-454025">
              <a:lnSpc>
                <a:spcPct val="120000"/>
              </a:lnSpc>
              <a:spcBef>
                <a:spcPts val="0"/>
              </a:spcBef>
              <a:spcAft>
                <a:spcPts val="300"/>
              </a:spcAft>
            </a:pPr>
            <a:r>
              <a:rPr lang="en-US" sz="1800" dirty="0" smtClean="0">
                <a:solidFill>
                  <a:schemeClr val="tx1"/>
                </a:solidFill>
              </a:rPr>
              <a:t>Heap Sort</a:t>
            </a:r>
          </a:p>
          <a:p>
            <a:pPr marL="1406525" lvl="2" indent="-454025">
              <a:lnSpc>
                <a:spcPct val="120000"/>
              </a:lnSpc>
              <a:spcBef>
                <a:spcPts val="0"/>
              </a:spcBef>
              <a:spcAft>
                <a:spcPts val="300"/>
              </a:spcAft>
            </a:pPr>
            <a:r>
              <a:rPr lang="en-US" sz="1800" dirty="0" smtClean="0"/>
              <a:t>Binary Tree Sort</a:t>
            </a:r>
          </a:p>
          <a:p>
            <a:pPr marL="433388" indent="-433388">
              <a:lnSpc>
                <a:spcPct val="120000"/>
              </a:lnSpc>
              <a:spcBef>
                <a:spcPts val="0"/>
              </a:spcBef>
              <a:spcAft>
                <a:spcPct val="0"/>
              </a:spcAft>
            </a:pPr>
            <a:endParaRPr lang="en-US" altLang="en-US" sz="2800" b="1" dirty="0" smtClean="0">
              <a:solidFill>
                <a:schemeClr val="tx1"/>
              </a:solidFill>
            </a:endParaRPr>
          </a:p>
        </p:txBody>
      </p:sp>
      <p:sp>
        <p:nvSpPr>
          <p:cNvPr id="4" name="TextBox 3"/>
          <p:cNvSpPr txBox="1"/>
          <p:nvPr/>
        </p:nvSpPr>
        <p:spPr>
          <a:xfrm>
            <a:off x="0" y="685800"/>
            <a:ext cx="42672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1-Sorting </a:t>
            </a:r>
            <a:r>
              <a:rPr lang="en-US" sz="3200" b="1" i="1" dirty="0" smtClean="0">
                <a:solidFill>
                  <a:schemeClr val="tx1">
                    <a:lumMod val="85000"/>
                    <a:lumOff val="15000"/>
                  </a:schemeClr>
                </a:solidFill>
                <a:latin typeface="Arial" pitchFamily="34" charset="0"/>
                <a:cs typeface="Arial" pitchFamily="34" charset="0"/>
              </a:rPr>
              <a:t>Algorithms</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4294967295"/>
          </p:nvPr>
        </p:nvSpPr>
        <p:spPr>
          <a:xfrm>
            <a:off x="0" y="1304925"/>
            <a:ext cx="8458200" cy="4800600"/>
          </a:xfrm>
        </p:spPr>
        <p:txBody>
          <a:bodyPr/>
          <a:lstStyle/>
          <a:p>
            <a:pPr marL="742950" lvl="1">
              <a:lnSpc>
                <a:spcPts val="2000"/>
              </a:lnSpc>
              <a:spcAft>
                <a:spcPts val="300"/>
              </a:spcAft>
              <a:buFontTx/>
              <a:buNone/>
            </a:pPr>
            <a:r>
              <a:rPr lang="en-US" dirty="0" smtClean="0"/>
              <a:t>	First card is already sorted</a:t>
            </a:r>
          </a:p>
          <a:p>
            <a:pPr marL="742950" lvl="1">
              <a:lnSpc>
                <a:spcPts val="2000"/>
              </a:lnSpc>
              <a:spcAft>
                <a:spcPts val="100"/>
              </a:spcAft>
              <a:buFontTx/>
              <a:buNone/>
            </a:pPr>
            <a:r>
              <a:rPr lang="en-US" dirty="0" smtClean="0"/>
              <a:t>    With all the rest,</a:t>
            </a:r>
          </a:p>
          <a:p>
            <a:pPr marL="1162050" lvl="2">
              <a:lnSpc>
                <a:spcPts val="2200"/>
              </a:lnSpc>
              <a:spcAft>
                <a:spcPts val="200"/>
              </a:spcAft>
              <a:buFont typeface="Monotype Sorts" pitchFamily="2" charset="2"/>
              <a:buChar char="¶"/>
            </a:pPr>
            <a:r>
              <a:rPr lang="en-US" sz="2400" b="1" dirty="0" smtClean="0"/>
              <a:t>Scan back from the end until you find the first card larger than the new one  	</a:t>
            </a:r>
            <a:r>
              <a:rPr lang="en-US" sz="2400" b="1" dirty="0" smtClean="0">
                <a:solidFill>
                  <a:schemeClr val="accent2"/>
                </a:solidFill>
              </a:rPr>
              <a:t>O(n)</a:t>
            </a:r>
          </a:p>
          <a:p>
            <a:pPr marL="1162050" lvl="2">
              <a:lnSpc>
                <a:spcPts val="2200"/>
              </a:lnSpc>
              <a:spcAft>
                <a:spcPts val="200"/>
              </a:spcAft>
              <a:buFont typeface="Monotype Sorts" pitchFamily="2" charset="2"/>
              <a:buChar char="Ë"/>
            </a:pPr>
            <a:r>
              <a:rPr lang="en-US" sz="2400" b="1" dirty="0" smtClean="0">
                <a:solidFill>
                  <a:srgbClr val="FC0128"/>
                </a:solidFill>
              </a:rPr>
              <a:t>Move all the lower ones up one slot   </a:t>
            </a:r>
            <a:r>
              <a:rPr lang="en-US" sz="2400" b="1" dirty="0" smtClean="0">
                <a:solidFill>
                  <a:schemeClr val="accent2"/>
                </a:solidFill>
              </a:rPr>
              <a:t>O(n)</a:t>
            </a:r>
          </a:p>
          <a:p>
            <a:pPr marL="1162050" lvl="2">
              <a:lnSpc>
                <a:spcPts val="2200"/>
              </a:lnSpc>
              <a:spcAft>
                <a:spcPts val="200"/>
              </a:spcAft>
              <a:buFont typeface="Monotype Sorts" pitchFamily="2" charset="2"/>
              <a:buChar char="¸"/>
            </a:pPr>
            <a:r>
              <a:rPr lang="en-US" sz="2400" b="1" dirty="0" smtClean="0">
                <a:solidFill>
                  <a:srgbClr val="063DE8"/>
                </a:solidFill>
              </a:rPr>
              <a:t>insert it</a:t>
            </a:r>
            <a:r>
              <a:rPr lang="en-US" sz="2400" dirty="0" smtClean="0"/>
              <a:t>	</a:t>
            </a:r>
            <a:r>
              <a:rPr lang="en-US" sz="2400" b="1" dirty="0" smtClean="0">
                <a:solidFill>
                  <a:schemeClr val="accent2"/>
                </a:solidFill>
              </a:rPr>
              <a:t>O(1)</a:t>
            </a:r>
          </a:p>
          <a:p>
            <a:pPr marL="1162050" lvl="2">
              <a:lnSpc>
                <a:spcPts val="2200"/>
              </a:lnSpc>
              <a:spcAft>
                <a:spcPts val="200"/>
              </a:spcAft>
              <a:buFont typeface="Monotype Sorts" pitchFamily="2" charset="2"/>
              <a:buNone/>
            </a:pPr>
            <a:r>
              <a:rPr lang="en-US" sz="2100" b="1" dirty="0" smtClean="0">
                <a:solidFill>
                  <a:schemeClr val="accent2"/>
                </a:solidFill>
              </a:rPr>
              <a:t>For n cards Complexity</a:t>
            </a:r>
            <a:r>
              <a:rPr lang="en-US" sz="3000" b="1" dirty="0" smtClean="0">
                <a:solidFill>
                  <a:schemeClr val="accent2"/>
                </a:solidFill>
              </a:rPr>
              <a:t> </a:t>
            </a:r>
            <a:r>
              <a:rPr lang="en-US" sz="3100" dirty="0" smtClean="0">
                <a:solidFill>
                  <a:schemeClr val="accent2"/>
                </a:solidFill>
              </a:rPr>
              <a:t>O(n</a:t>
            </a:r>
            <a:r>
              <a:rPr lang="en-US" sz="3100" baseline="30000" dirty="0" smtClean="0">
                <a:solidFill>
                  <a:schemeClr val="accent2"/>
                </a:solidFill>
              </a:rPr>
              <a:t>2</a:t>
            </a:r>
            <a:r>
              <a:rPr lang="en-US" sz="3100" dirty="0" smtClean="0">
                <a:solidFill>
                  <a:schemeClr val="accent2"/>
                </a:solidFill>
              </a:rPr>
              <a:t>)</a:t>
            </a:r>
          </a:p>
        </p:txBody>
      </p:sp>
      <p:grpSp>
        <p:nvGrpSpPr>
          <p:cNvPr id="2" name="Group 4"/>
          <p:cNvGrpSpPr>
            <a:grpSpLocks/>
          </p:cNvGrpSpPr>
          <p:nvPr/>
        </p:nvGrpSpPr>
        <p:grpSpPr bwMode="auto">
          <a:xfrm>
            <a:off x="5791200" y="4352379"/>
            <a:ext cx="1219200" cy="1081088"/>
            <a:chOff x="3792" y="2496"/>
            <a:chExt cx="768" cy="681"/>
          </a:xfrm>
        </p:grpSpPr>
        <p:sp>
          <p:nvSpPr>
            <p:cNvPr id="43028" name="AutoShape 5"/>
            <p:cNvSpPr>
              <a:spLocks noChangeArrowheads="1"/>
            </p:cNvSpPr>
            <p:nvPr/>
          </p:nvSpPr>
          <p:spPr bwMode="auto">
            <a:xfrm>
              <a:off x="4176" y="2496"/>
              <a:ext cx="384" cy="681"/>
            </a:xfrm>
            <a:prstGeom prst="roundRect">
              <a:avLst>
                <a:gd name="adj" fmla="val 16667"/>
              </a:avLst>
            </a:prstGeom>
            <a:noFill/>
            <a:ln w="38100">
              <a:solidFill>
                <a:srgbClr val="063DE8"/>
              </a:solidFill>
              <a:round/>
              <a:headEnd/>
              <a:tailEnd/>
            </a:ln>
          </p:spPr>
          <p:txBody>
            <a:bodyPr>
              <a:spAutoFit/>
            </a:bodyPr>
            <a:lstStyle/>
            <a:p>
              <a:pPr>
                <a:spcBef>
                  <a:spcPct val="50000"/>
                </a:spcBef>
              </a:pPr>
              <a:endParaRPr lang="en-US" b="0">
                <a:latin typeface="Monotype Sorts" pitchFamily="2" charset="2"/>
              </a:endParaRPr>
            </a:p>
            <a:p>
              <a:pPr>
                <a:spcBef>
                  <a:spcPct val="50000"/>
                </a:spcBef>
              </a:pPr>
              <a:r>
                <a:rPr lang="en-US">
                  <a:latin typeface="Arial" charset="0"/>
                </a:rPr>
                <a:t>Q</a:t>
              </a:r>
              <a:endParaRPr lang="en-US" b="0"/>
            </a:p>
          </p:txBody>
        </p:sp>
        <p:sp>
          <p:nvSpPr>
            <p:cNvPr id="43029" name="AutoShape 6"/>
            <p:cNvSpPr>
              <a:spLocks noChangeArrowheads="1"/>
            </p:cNvSpPr>
            <p:nvPr/>
          </p:nvSpPr>
          <p:spPr bwMode="auto">
            <a:xfrm>
              <a:off x="3792" y="2496"/>
              <a:ext cx="384" cy="681"/>
            </a:xfrm>
            <a:prstGeom prst="roundRect">
              <a:avLst>
                <a:gd name="adj" fmla="val 16667"/>
              </a:avLst>
            </a:prstGeom>
            <a:noFill/>
            <a:ln w="38100">
              <a:solidFill>
                <a:srgbClr val="063DE8"/>
              </a:solidFill>
              <a:round/>
              <a:headEnd/>
              <a:tailEnd/>
            </a:ln>
          </p:spPr>
          <p:txBody>
            <a:bodyPr>
              <a:spAutoFit/>
            </a:bodyPr>
            <a:lstStyle/>
            <a:p>
              <a:pPr>
                <a:spcBef>
                  <a:spcPct val="50000"/>
                </a:spcBef>
              </a:pPr>
              <a:endParaRPr lang="en-US" b="0">
                <a:latin typeface="Monotype Sorts" pitchFamily="2" charset="2"/>
              </a:endParaRPr>
            </a:p>
            <a:p>
              <a:pPr>
                <a:spcBef>
                  <a:spcPct val="50000"/>
                </a:spcBef>
              </a:pPr>
              <a:r>
                <a:rPr lang="en-US">
                  <a:latin typeface="Arial" charset="0"/>
                </a:rPr>
                <a:t>2</a:t>
              </a:r>
            </a:p>
          </p:txBody>
        </p:sp>
      </p:grpSp>
      <p:sp>
        <p:nvSpPr>
          <p:cNvPr id="43013" name="AutoShape 7" descr="Dark downward diagonal"/>
          <p:cNvSpPr>
            <a:spLocks noChangeArrowheads="1"/>
          </p:cNvSpPr>
          <p:nvPr/>
        </p:nvSpPr>
        <p:spPr bwMode="auto">
          <a:xfrm>
            <a:off x="7467600" y="4352379"/>
            <a:ext cx="609600" cy="1081088"/>
          </a:xfrm>
          <a:prstGeom prst="roundRect">
            <a:avLst>
              <a:gd name="adj" fmla="val 16667"/>
            </a:avLst>
          </a:prstGeom>
          <a:pattFill prst="dkDnDiag">
            <a:fgClr>
              <a:srgbClr val="99CCFF"/>
            </a:fgClr>
            <a:bgClr>
              <a:srgbClr val="FFFFFF"/>
            </a:bgClr>
          </a:pattFill>
          <a:ln w="38100">
            <a:solidFill>
              <a:srgbClr val="063DE8"/>
            </a:solidFill>
            <a:round/>
            <a:headEnd/>
            <a:tailEnd/>
          </a:ln>
        </p:spPr>
        <p:txBody>
          <a:bodyPr>
            <a:spAutoFit/>
          </a:bodyPr>
          <a:lstStyle/>
          <a:p>
            <a:pPr>
              <a:spcBef>
                <a:spcPct val="50000"/>
              </a:spcBef>
            </a:pPr>
            <a:endParaRPr lang="en-US" b="0">
              <a:latin typeface="Monotype Sorts" pitchFamily="2" charset="2"/>
            </a:endParaRPr>
          </a:p>
          <a:p>
            <a:pPr>
              <a:spcBef>
                <a:spcPct val="50000"/>
              </a:spcBef>
            </a:pPr>
            <a:r>
              <a:rPr lang="en-US">
                <a:latin typeface="Arial" charset="0"/>
              </a:rPr>
              <a:t>9</a:t>
            </a:r>
          </a:p>
        </p:txBody>
      </p:sp>
      <p:cxnSp>
        <p:nvCxnSpPr>
          <p:cNvPr id="43014" name="AutoShape 8"/>
          <p:cNvCxnSpPr>
            <a:cxnSpLocks noChangeShapeType="1"/>
            <a:stCxn id="43013" idx="0"/>
            <a:endCxn id="43028" idx="0"/>
          </p:cNvCxnSpPr>
          <p:nvPr/>
        </p:nvCxnSpPr>
        <p:spPr bwMode="auto">
          <a:xfrm rot="-5400000" flipH="1" flipV="1">
            <a:off x="7238206" y="3800723"/>
            <a:ext cx="1588" cy="1066800"/>
          </a:xfrm>
          <a:prstGeom prst="curvedConnector3">
            <a:avLst>
              <a:gd name="adj1" fmla="val -13200005"/>
            </a:avLst>
          </a:prstGeom>
          <a:noFill/>
          <a:ln w="38100">
            <a:solidFill>
              <a:schemeClr val="tx1"/>
            </a:solidFill>
            <a:round/>
            <a:headEnd/>
            <a:tailEnd type="triangle" w="med" len="med"/>
          </a:ln>
        </p:spPr>
      </p:cxnSp>
      <p:sp>
        <p:nvSpPr>
          <p:cNvPr id="43015" name="AutoShape 9"/>
          <p:cNvSpPr>
            <a:spLocks noChangeArrowheads="1"/>
          </p:cNvSpPr>
          <p:nvPr/>
        </p:nvSpPr>
        <p:spPr bwMode="auto">
          <a:xfrm>
            <a:off x="1371600" y="4352379"/>
            <a:ext cx="609600" cy="1081088"/>
          </a:xfrm>
          <a:prstGeom prst="roundRect">
            <a:avLst>
              <a:gd name="adj" fmla="val 16667"/>
            </a:avLst>
          </a:prstGeom>
          <a:noFill/>
          <a:ln w="38100">
            <a:solidFill>
              <a:srgbClr val="063DE8"/>
            </a:solidFill>
            <a:round/>
            <a:headEnd/>
            <a:tailEnd/>
          </a:ln>
        </p:spPr>
        <p:txBody>
          <a:bodyPr>
            <a:spAutoFit/>
          </a:bodyPr>
          <a:lstStyle/>
          <a:p>
            <a:pPr>
              <a:spcBef>
                <a:spcPct val="50000"/>
              </a:spcBef>
            </a:pPr>
            <a:endParaRPr lang="en-US" b="0">
              <a:latin typeface="Monotype Sorts" pitchFamily="2" charset="2"/>
            </a:endParaRPr>
          </a:p>
          <a:p>
            <a:pPr>
              <a:spcBef>
                <a:spcPct val="50000"/>
              </a:spcBef>
            </a:pPr>
            <a:r>
              <a:rPr lang="en-US">
                <a:latin typeface="Arial" charset="0"/>
              </a:rPr>
              <a:t>A</a:t>
            </a:r>
          </a:p>
        </p:txBody>
      </p:sp>
      <p:sp>
        <p:nvSpPr>
          <p:cNvPr id="43016" name="AutoShape 10"/>
          <p:cNvSpPr>
            <a:spLocks noChangeArrowheads="1"/>
          </p:cNvSpPr>
          <p:nvPr/>
        </p:nvSpPr>
        <p:spPr bwMode="auto">
          <a:xfrm>
            <a:off x="1981200" y="4352379"/>
            <a:ext cx="609600" cy="1081088"/>
          </a:xfrm>
          <a:prstGeom prst="roundRect">
            <a:avLst>
              <a:gd name="adj" fmla="val 16667"/>
            </a:avLst>
          </a:prstGeom>
          <a:noFill/>
          <a:ln w="38100">
            <a:solidFill>
              <a:srgbClr val="063DE8"/>
            </a:solidFill>
            <a:round/>
            <a:headEnd/>
            <a:tailEnd/>
          </a:ln>
        </p:spPr>
        <p:txBody>
          <a:bodyPr>
            <a:spAutoFit/>
          </a:bodyPr>
          <a:lstStyle/>
          <a:p>
            <a:pPr>
              <a:spcBef>
                <a:spcPct val="50000"/>
              </a:spcBef>
            </a:pPr>
            <a:endParaRPr lang="en-US" b="0">
              <a:latin typeface="Monotype Sorts" pitchFamily="2" charset="2"/>
            </a:endParaRPr>
          </a:p>
          <a:p>
            <a:pPr>
              <a:spcBef>
                <a:spcPct val="50000"/>
              </a:spcBef>
            </a:pPr>
            <a:r>
              <a:rPr lang="en-US">
                <a:latin typeface="Arial" charset="0"/>
              </a:rPr>
              <a:t>K</a:t>
            </a:r>
          </a:p>
        </p:txBody>
      </p:sp>
      <p:sp>
        <p:nvSpPr>
          <p:cNvPr id="43017" name="AutoShape 11"/>
          <p:cNvSpPr>
            <a:spLocks noChangeArrowheads="1"/>
          </p:cNvSpPr>
          <p:nvPr/>
        </p:nvSpPr>
        <p:spPr bwMode="auto">
          <a:xfrm>
            <a:off x="2590800" y="4352379"/>
            <a:ext cx="609600" cy="1081088"/>
          </a:xfrm>
          <a:prstGeom prst="roundRect">
            <a:avLst>
              <a:gd name="adj" fmla="val 16667"/>
            </a:avLst>
          </a:prstGeom>
          <a:noFill/>
          <a:ln w="38100">
            <a:solidFill>
              <a:srgbClr val="063DE8"/>
            </a:solidFill>
            <a:round/>
            <a:headEnd/>
            <a:tailEnd/>
          </a:ln>
        </p:spPr>
        <p:txBody>
          <a:bodyPr>
            <a:spAutoFit/>
          </a:bodyPr>
          <a:lstStyle/>
          <a:p>
            <a:pPr>
              <a:spcBef>
                <a:spcPct val="50000"/>
              </a:spcBef>
            </a:pPr>
            <a:endParaRPr lang="en-US" b="0">
              <a:latin typeface="Monotype Sorts" pitchFamily="2" charset="2"/>
            </a:endParaRPr>
          </a:p>
          <a:p>
            <a:pPr>
              <a:spcBef>
                <a:spcPct val="50000"/>
              </a:spcBef>
            </a:pPr>
            <a:r>
              <a:rPr lang="en-US">
                <a:latin typeface="Arial" charset="0"/>
              </a:rPr>
              <a:t>10</a:t>
            </a:r>
          </a:p>
        </p:txBody>
      </p:sp>
      <p:sp>
        <p:nvSpPr>
          <p:cNvPr id="43018" name="AutoShape 12"/>
          <p:cNvSpPr>
            <a:spLocks noChangeArrowheads="1"/>
          </p:cNvSpPr>
          <p:nvPr/>
        </p:nvSpPr>
        <p:spPr bwMode="auto">
          <a:xfrm>
            <a:off x="3810000" y="4352379"/>
            <a:ext cx="609600" cy="1081088"/>
          </a:xfrm>
          <a:prstGeom prst="roundRect">
            <a:avLst>
              <a:gd name="adj" fmla="val 16667"/>
            </a:avLst>
          </a:prstGeom>
          <a:noFill/>
          <a:ln w="38100">
            <a:solidFill>
              <a:srgbClr val="063DE8"/>
            </a:solidFill>
            <a:round/>
            <a:headEnd/>
            <a:tailEnd/>
          </a:ln>
        </p:spPr>
        <p:txBody>
          <a:bodyPr>
            <a:spAutoFit/>
          </a:bodyPr>
          <a:lstStyle/>
          <a:p>
            <a:pPr>
              <a:spcBef>
                <a:spcPct val="50000"/>
              </a:spcBef>
            </a:pPr>
            <a:endParaRPr lang="en-US" b="0">
              <a:latin typeface="Monotype Sorts" pitchFamily="2" charset="2"/>
            </a:endParaRPr>
          </a:p>
          <a:p>
            <a:pPr>
              <a:spcBef>
                <a:spcPct val="50000"/>
              </a:spcBef>
            </a:pPr>
            <a:r>
              <a:rPr lang="en-US">
                <a:latin typeface="Arial" charset="0"/>
              </a:rPr>
              <a:t>J</a:t>
            </a:r>
          </a:p>
        </p:txBody>
      </p:sp>
      <p:sp>
        <p:nvSpPr>
          <p:cNvPr id="43019" name="AutoShape 13"/>
          <p:cNvSpPr>
            <a:spLocks noChangeArrowheads="1"/>
          </p:cNvSpPr>
          <p:nvPr/>
        </p:nvSpPr>
        <p:spPr bwMode="auto">
          <a:xfrm>
            <a:off x="4419600" y="4352379"/>
            <a:ext cx="609600" cy="1081088"/>
          </a:xfrm>
          <a:prstGeom prst="roundRect">
            <a:avLst>
              <a:gd name="adj" fmla="val 16667"/>
            </a:avLst>
          </a:prstGeom>
          <a:noFill/>
          <a:ln w="38100">
            <a:solidFill>
              <a:srgbClr val="063DE8"/>
            </a:solidFill>
            <a:round/>
            <a:headEnd/>
            <a:tailEnd/>
          </a:ln>
        </p:spPr>
        <p:txBody>
          <a:bodyPr>
            <a:spAutoFit/>
          </a:bodyPr>
          <a:lstStyle/>
          <a:p>
            <a:pPr>
              <a:spcBef>
                <a:spcPct val="50000"/>
              </a:spcBef>
            </a:pPr>
            <a:endParaRPr lang="en-US" b="0">
              <a:latin typeface="Monotype Sorts" pitchFamily="2" charset="2"/>
            </a:endParaRPr>
          </a:p>
          <a:p>
            <a:pPr>
              <a:spcBef>
                <a:spcPct val="50000"/>
              </a:spcBef>
            </a:pPr>
            <a:r>
              <a:rPr lang="en-US">
                <a:latin typeface="Arial" charset="0"/>
              </a:rPr>
              <a:t>4</a:t>
            </a:r>
          </a:p>
        </p:txBody>
      </p:sp>
      <p:sp>
        <p:nvSpPr>
          <p:cNvPr id="43020" name="AutoShape 14"/>
          <p:cNvSpPr>
            <a:spLocks noChangeArrowheads="1"/>
          </p:cNvSpPr>
          <p:nvPr/>
        </p:nvSpPr>
        <p:spPr bwMode="auto">
          <a:xfrm>
            <a:off x="3200400" y="4352379"/>
            <a:ext cx="609600" cy="1081088"/>
          </a:xfrm>
          <a:prstGeom prst="roundRect">
            <a:avLst>
              <a:gd name="adj" fmla="val 16667"/>
            </a:avLst>
          </a:prstGeom>
          <a:noFill/>
          <a:ln w="38100">
            <a:solidFill>
              <a:srgbClr val="063DE8"/>
            </a:solidFill>
            <a:round/>
            <a:headEnd/>
            <a:tailEnd/>
          </a:ln>
        </p:spPr>
        <p:txBody>
          <a:bodyPr>
            <a:spAutoFit/>
          </a:bodyPr>
          <a:lstStyle/>
          <a:p>
            <a:pPr>
              <a:spcBef>
                <a:spcPct val="50000"/>
              </a:spcBef>
            </a:pPr>
            <a:endParaRPr lang="en-US" b="0">
              <a:latin typeface="Monotype Sorts" pitchFamily="2" charset="2"/>
            </a:endParaRPr>
          </a:p>
          <a:p>
            <a:pPr>
              <a:spcBef>
                <a:spcPct val="50000"/>
              </a:spcBef>
            </a:pPr>
            <a:r>
              <a:rPr lang="en-US">
                <a:latin typeface="Arial" charset="0"/>
              </a:rPr>
              <a:t>5</a:t>
            </a:r>
          </a:p>
        </p:txBody>
      </p:sp>
      <p:cxnSp>
        <p:nvCxnSpPr>
          <p:cNvPr id="43021" name="AutoShape 15"/>
          <p:cNvCxnSpPr>
            <a:cxnSpLocks noChangeShapeType="1"/>
          </p:cNvCxnSpPr>
          <p:nvPr/>
        </p:nvCxnSpPr>
        <p:spPr bwMode="auto">
          <a:xfrm rot="5400000" flipV="1">
            <a:off x="5714206" y="4581773"/>
            <a:ext cx="1588" cy="609600"/>
          </a:xfrm>
          <a:prstGeom prst="curvedConnector3">
            <a:avLst>
              <a:gd name="adj1" fmla="val -13200005"/>
            </a:avLst>
          </a:prstGeom>
          <a:noFill/>
          <a:ln w="38100">
            <a:solidFill>
              <a:srgbClr val="FC0128"/>
            </a:solidFill>
            <a:round/>
            <a:headEnd/>
            <a:tailEnd type="triangle" w="med" len="med"/>
          </a:ln>
        </p:spPr>
      </p:cxnSp>
      <p:cxnSp>
        <p:nvCxnSpPr>
          <p:cNvPr id="43022" name="AutoShape 16"/>
          <p:cNvCxnSpPr>
            <a:cxnSpLocks noChangeShapeType="1"/>
          </p:cNvCxnSpPr>
          <p:nvPr/>
        </p:nvCxnSpPr>
        <p:spPr bwMode="auto">
          <a:xfrm rot="5400000" flipV="1">
            <a:off x="6400006" y="4581773"/>
            <a:ext cx="1588" cy="609600"/>
          </a:xfrm>
          <a:prstGeom prst="curvedConnector3">
            <a:avLst>
              <a:gd name="adj1" fmla="val -13200005"/>
            </a:avLst>
          </a:prstGeom>
          <a:noFill/>
          <a:ln w="38100">
            <a:solidFill>
              <a:srgbClr val="FC0128"/>
            </a:solidFill>
            <a:round/>
            <a:headEnd/>
            <a:tailEnd type="triangle" w="med" len="med"/>
          </a:ln>
        </p:spPr>
      </p:cxnSp>
      <p:sp>
        <p:nvSpPr>
          <p:cNvPr id="43023" name="AutoShape 17" descr="Light downward diagonal"/>
          <p:cNvSpPr>
            <a:spLocks noChangeArrowheads="1"/>
          </p:cNvSpPr>
          <p:nvPr/>
        </p:nvSpPr>
        <p:spPr bwMode="auto">
          <a:xfrm>
            <a:off x="5105400" y="5084217"/>
            <a:ext cx="609600" cy="1081087"/>
          </a:xfrm>
          <a:prstGeom prst="roundRect">
            <a:avLst>
              <a:gd name="adj" fmla="val 16667"/>
            </a:avLst>
          </a:prstGeom>
          <a:pattFill prst="ltDnDiag">
            <a:fgClr>
              <a:schemeClr val="accent1"/>
            </a:fgClr>
            <a:bgClr>
              <a:schemeClr val="bg1"/>
            </a:bgClr>
          </a:pattFill>
          <a:ln w="38100">
            <a:solidFill>
              <a:srgbClr val="063DE8"/>
            </a:solidFill>
            <a:round/>
            <a:headEnd/>
            <a:tailEnd/>
          </a:ln>
        </p:spPr>
        <p:txBody>
          <a:bodyPr>
            <a:spAutoFit/>
          </a:bodyPr>
          <a:lstStyle/>
          <a:p>
            <a:pPr>
              <a:spcBef>
                <a:spcPct val="50000"/>
              </a:spcBef>
            </a:pPr>
            <a:r>
              <a:rPr lang="en-US" b="0">
                <a:solidFill>
                  <a:srgbClr val="FC0128"/>
                </a:solidFill>
                <a:latin typeface="Monotype Sorts" pitchFamily="2" charset="2"/>
              </a:rPr>
              <a:t>©</a:t>
            </a:r>
            <a:endParaRPr lang="en-US" b="0">
              <a:latin typeface="Monotype Sorts" pitchFamily="2" charset="2"/>
            </a:endParaRPr>
          </a:p>
          <a:p>
            <a:pPr>
              <a:spcBef>
                <a:spcPct val="50000"/>
              </a:spcBef>
            </a:pPr>
            <a:r>
              <a:rPr lang="en-US">
                <a:latin typeface="Arial" charset="0"/>
              </a:rPr>
              <a:t>9</a:t>
            </a:r>
          </a:p>
        </p:txBody>
      </p:sp>
      <p:cxnSp>
        <p:nvCxnSpPr>
          <p:cNvPr id="43024" name="AutoShape 18"/>
          <p:cNvCxnSpPr>
            <a:cxnSpLocks noChangeShapeType="1"/>
            <a:stCxn id="43013" idx="2"/>
            <a:endCxn id="43023" idx="3"/>
          </p:cNvCxnSpPr>
          <p:nvPr/>
        </p:nvCxnSpPr>
        <p:spPr bwMode="auto">
          <a:xfrm rot="5400000">
            <a:off x="6666706" y="4519861"/>
            <a:ext cx="173037" cy="2038350"/>
          </a:xfrm>
          <a:prstGeom prst="curvedConnector2">
            <a:avLst/>
          </a:prstGeom>
          <a:noFill/>
          <a:ln w="38100">
            <a:solidFill>
              <a:srgbClr val="063DE8"/>
            </a:solidFill>
            <a:round/>
            <a:headEnd/>
            <a:tailEnd type="triangle" w="med" len="med"/>
          </a:ln>
        </p:spPr>
      </p:cxnSp>
      <p:cxnSp>
        <p:nvCxnSpPr>
          <p:cNvPr id="43025" name="AutoShape 19"/>
          <p:cNvCxnSpPr>
            <a:cxnSpLocks noChangeShapeType="1"/>
            <a:stCxn id="43028" idx="0"/>
            <a:endCxn id="43029" idx="0"/>
          </p:cNvCxnSpPr>
          <p:nvPr/>
        </p:nvCxnSpPr>
        <p:spPr bwMode="auto">
          <a:xfrm rot="-5400000" flipH="1" flipV="1">
            <a:off x="6400006" y="4029323"/>
            <a:ext cx="1588" cy="609600"/>
          </a:xfrm>
          <a:prstGeom prst="curvedConnector3">
            <a:avLst>
              <a:gd name="adj1" fmla="val -13200005"/>
            </a:avLst>
          </a:prstGeom>
          <a:noFill/>
          <a:ln w="38100">
            <a:solidFill>
              <a:schemeClr val="tx1"/>
            </a:solidFill>
            <a:round/>
            <a:headEnd/>
            <a:tailEnd type="triangle" w="med" len="med"/>
          </a:ln>
        </p:spPr>
      </p:cxnSp>
      <p:sp>
        <p:nvSpPr>
          <p:cNvPr id="43026" name="Text Box 21"/>
          <p:cNvSpPr txBox="1">
            <a:spLocks noChangeArrowheads="1"/>
          </p:cNvSpPr>
          <p:nvPr/>
        </p:nvSpPr>
        <p:spPr bwMode="auto">
          <a:xfrm>
            <a:off x="6662738" y="3742779"/>
            <a:ext cx="423862" cy="457200"/>
          </a:xfrm>
          <a:prstGeom prst="rect">
            <a:avLst/>
          </a:prstGeom>
          <a:noFill/>
          <a:ln w="12700">
            <a:noFill/>
            <a:miter lim="800000"/>
            <a:headEnd/>
            <a:tailEnd/>
          </a:ln>
        </p:spPr>
        <p:txBody>
          <a:bodyPr wrap="none">
            <a:spAutoFit/>
          </a:bodyPr>
          <a:lstStyle/>
          <a:p>
            <a:pPr algn="l"/>
            <a:r>
              <a:rPr lang="en-US" b="0">
                <a:latin typeface="Monotype Sorts" pitchFamily="2" charset="2"/>
              </a:rPr>
              <a:t>¶</a:t>
            </a:r>
          </a:p>
        </p:txBody>
      </p:sp>
      <p:sp>
        <p:nvSpPr>
          <p:cNvPr id="43027" name="Text Box 23"/>
          <p:cNvSpPr txBox="1">
            <a:spLocks noChangeArrowheads="1"/>
          </p:cNvSpPr>
          <p:nvPr/>
        </p:nvSpPr>
        <p:spPr bwMode="auto">
          <a:xfrm>
            <a:off x="5715000" y="5647779"/>
            <a:ext cx="423863" cy="457200"/>
          </a:xfrm>
          <a:prstGeom prst="rect">
            <a:avLst/>
          </a:prstGeom>
          <a:noFill/>
          <a:ln w="12700">
            <a:noFill/>
            <a:miter lim="800000"/>
            <a:headEnd/>
            <a:tailEnd/>
          </a:ln>
        </p:spPr>
        <p:txBody>
          <a:bodyPr wrap="none">
            <a:spAutoFit/>
          </a:bodyPr>
          <a:lstStyle/>
          <a:p>
            <a:pPr algn="l"/>
            <a:r>
              <a:rPr lang="en-US" b="0">
                <a:solidFill>
                  <a:srgbClr val="063DE8"/>
                </a:solidFill>
                <a:latin typeface="Monotype Sorts" pitchFamily="2" charset="2"/>
              </a:rPr>
              <a:t>¸</a:t>
            </a:r>
            <a:endParaRPr lang="en-US" b="0"/>
          </a:p>
        </p:txBody>
      </p:sp>
      <p:sp>
        <p:nvSpPr>
          <p:cNvPr id="22" name="TextBox 21"/>
          <p:cNvSpPr txBox="1"/>
          <p:nvPr/>
        </p:nvSpPr>
        <p:spPr>
          <a:xfrm>
            <a:off x="0" y="685800"/>
            <a:ext cx="42672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1.1-Insertion </a:t>
            </a:r>
            <a:r>
              <a:rPr lang="en-US" sz="3200" b="1" i="1" dirty="0" smtClean="0">
                <a:solidFill>
                  <a:schemeClr val="tx1">
                    <a:lumMod val="85000"/>
                    <a:lumOff val="15000"/>
                  </a:schemeClr>
                </a:solidFill>
                <a:latin typeface="Arial" pitchFamily="34" charset="0"/>
                <a:cs typeface="Arial" pitchFamily="34" charset="0"/>
              </a:rPr>
              <a:t>sort</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4294967295"/>
          </p:nvPr>
        </p:nvSpPr>
        <p:spPr>
          <a:xfrm>
            <a:off x="0" y="990600"/>
            <a:ext cx="7953375" cy="4968875"/>
          </a:xfrm>
        </p:spPr>
        <p:txBody>
          <a:bodyPr/>
          <a:lstStyle/>
          <a:p>
            <a:pPr>
              <a:lnSpc>
                <a:spcPts val="2000"/>
              </a:lnSpc>
              <a:spcAft>
                <a:spcPts val="300"/>
              </a:spcAft>
            </a:pPr>
            <a:endParaRPr lang="en-US" dirty="0" smtClean="0"/>
          </a:p>
          <a:p>
            <a:pPr>
              <a:lnSpc>
                <a:spcPts val="2000"/>
              </a:lnSpc>
              <a:spcAft>
                <a:spcPts val="300"/>
              </a:spcAft>
              <a:buBlip>
                <a:blip r:embed="rId3"/>
              </a:buBlip>
            </a:pPr>
            <a:r>
              <a:rPr lang="en-US" dirty="0" smtClean="0"/>
              <a:t>From the first element</a:t>
            </a:r>
          </a:p>
          <a:p>
            <a:pPr lvl="1">
              <a:lnSpc>
                <a:spcPts val="2000"/>
              </a:lnSpc>
              <a:spcAft>
                <a:spcPts val="300"/>
              </a:spcAft>
            </a:pPr>
            <a:r>
              <a:rPr lang="en-US" dirty="0" smtClean="0"/>
              <a:t>Exchange pairs if they’re out of order</a:t>
            </a:r>
          </a:p>
          <a:p>
            <a:pPr lvl="1">
              <a:lnSpc>
                <a:spcPts val="2000"/>
              </a:lnSpc>
              <a:spcAft>
                <a:spcPts val="300"/>
              </a:spcAft>
            </a:pPr>
            <a:r>
              <a:rPr lang="en-US" dirty="0" smtClean="0"/>
              <a:t>Repeat from the first to n-1</a:t>
            </a:r>
          </a:p>
          <a:p>
            <a:pPr lvl="1">
              <a:lnSpc>
                <a:spcPts val="2000"/>
              </a:lnSpc>
              <a:spcAft>
                <a:spcPts val="300"/>
              </a:spcAft>
            </a:pPr>
            <a:r>
              <a:rPr lang="en-US" dirty="0" smtClean="0"/>
              <a:t>Stop when you have only one element to check</a:t>
            </a:r>
          </a:p>
          <a:p>
            <a:pPr lvl="1">
              <a:lnSpc>
                <a:spcPts val="2000"/>
              </a:lnSpc>
              <a:spcAft>
                <a:spcPts val="300"/>
              </a:spcAft>
              <a:buFontTx/>
              <a:buNone/>
            </a:pPr>
            <a:endParaRPr lang="en-US" dirty="0" smtClean="0"/>
          </a:p>
        </p:txBody>
      </p:sp>
      <p:sp>
        <p:nvSpPr>
          <p:cNvPr id="44036" name="Rectangle 4"/>
          <p:cNvSpPr>
            <a:spLocks noChangeArrowheads="1"/>
          </p:cNvSpPr>
          <p:nvPr/>
        </p:nvSpPr>
        <p:spPr bwMode="auto">
          <a:xfrm>
            <a:off x="381000" y="2895600"/>
            <a:ext cx="8305800" cy="3570208"/>
          </a:xfrm>
          <a:prstGeom prst="rect">
            <a:avLst/>
          </a:prstGeom>
          <a:noFill/>
          <a:ln w="9525">
            <a:noFill/>
            <a:miter lim="800000"/>
            <a:headEnd/>
            <a:tailEnd/>
          </a:ln>
        </p:spPr>
        <p:txBody>
          <a:bodyPr wrap="square">
            <a:spAutoFit/>
          </a:bodyPr>
          <a:lstStyle/>
          <a:p>
            <a:pPr algn="l"/>
            <a:r>
              <a:rPr lang="en-US" sz="1600" b="0" dirty="0">
                <a:latin typeface="Arial" charset="0"/>
              </a:rPr>
              <a:t>/* Bubble sort for integers */</a:t>
            </a:r>
          </a:p>
          <a:p>
            <a:pPr algn="l"/>
            <a:r>
              <a:rPr lang="en-US" sz="1600" b="0" dirty="0">
                <a:latin typeface="Arial" charset="0"/>
              </a:rPr>
              <a:t>#define SWAP(</a:t>
            </a:r>
            <a:r>
              <a:rPr lang="en-US" sz="1600" b="0" dirty="0" err="1">
                <a:latin typeface="Arial" charset="0"/>
              </a:rPr>
              <a:t>a,b</a:t>
            </a:r>
            <a:r>
              <a:rPr lang="en-US" sz="1600" b="0" dirty="0">
                <a:latin typeface="Arial" charset="0"/>
              </a:rPr>
              <a:t>)   { </a:t>
            </a:r>
            <a:r>
              <a:rPr lang="en-US" sz="1600" b="0" dirty="0" err="1">
                <a:latin typeface="Arial" charset="0"/>
              </a:rPr>
              <a:t>int</a:t>
            </a:r>
            <a:r>
              <a:rPr lang="en-US" sz="1600" b="0" dirty="0">
                <a:latin typeface="Arial" charset="0"/>
              </a:rPr>
              <a:t> t; t=a; a=b; b=t; }</a:t>
            </a:r>
          </a:p>
          <a:p>
            <a:pPr algn="l"/>
            <a:endParaRPr lang="en-US" sz="1600" b="0" dirty="0">
              <a:latin typeface="Arial" charset="0"/>
            </a:endParaRPr>
          </a:p>
          <a:p>
            <a:pPr algn="l"/>
            <a:r>
              <a:rPr lang="en-US" sz="1600" b="0" dirty="0">
                <a:latin typeface="Arial" charset="0"/>
              </a:rPr>
              <a:t>void bubble( </a:t>
            </a:r>
            <a:r>
              <a:rPr lang="en-US" sz="1600" b="0" dirty="0" err="1">
                <a:latin typeface="Arial" charset="0"/>
              </a:rPr>
              <a:t>int</a:t>
            </a:r>
            <a:r>
              <a:rPr lang="en-US" sz="1600" b="0" dirty="0">
                <a:latin typeface="Arial" charset="0"/>
              </a:rPr>
              <a:t> a[], </a:t>
            </a:r>
            <a:r>
              <a:rPr lang="en-US" sz="1600" b="0" dirty="0" err="1">
                <a:latin typeface="Arial" charset="0"/>
              </a:rPr>
              <a:t>int</a:t>
            </a:r>
            <a:r>
              <a:rPr lang="en-US" sz="1600" b="0" dirty="0">
                <a:latin typeface="Arial" charset="0"/>
              </a:rPr>
              <a:t> n ) {</a:t>
            </a:r>
          </a:p>
          <a:p>
            <a:pPr algn="l"/>
            <a:r>
              <a:rPr lang="en-US" sz="1600" b="0" dirty="0">
                <a:latin typeface="Arial" charset="0"/>
              </a:rPr>
              <a:t>  </a:t>
            </a:r>
            <a:r>
              <a:rPr lang="en-US" sz="1600" b="0" dirty="0" err="1">
                <a:latin typeface="Arial" charset="0"/>
              </a:rPr>
              <a:t>int</a:t>
            </a:r>
            <a:r>
              <a:rPr lang="en-US" sz="1600" b="0" dirty="0">
                <a:latin typeface="Arial" charset="0"/>
              </a:rPr>
              <a:t> </a:t>
            </a:r>
            <a:r>
              <a:rPr lang="en-US" sz="1600" b="0" dirty="0" err="1">
                <a:latin typeface="Arial" charset="0"/>
              </a:rPr>
              <a:t>i</a:t>
            </a:r>
            <a:r>
              <a:rPr lang="en-US" sz="1600" b="0" dirty="0">
                <a:latin typeface="Arial" charset="0"/>
              </a:rPr>
              <a:t>, j;</a:t>
            </a:r>
          </a:p>
          <a:p>
            <a:pPr algn="l"/>
            <a:r>
              <a:rPr lang="en-US" sz="1600" b="0" dirty="0">
                <a:latin typeface="Arial" charset="0"/>
              </a:rPr>
              <a:t> 	 for(</a:t>
            </a:r>
            <a:r>
              <a:rPr lang="en-US" sz="1600" b="0" dirty="0" err="1">
                <a:latin typeface="Arial" charset="0"/>
              </a:rPr>
              <a:t>i</a:t>
            </a:r>
            <a:r>
              <a:rPr lang="en-US" sz="1600" b="0" dirty="0">
                <a:latin typeface="Arial" charset="0"/>
              </a:rPr>
              <a:t>=0;i&lt;</a:t>
            </a:r>
            <a:r>
              <a:rPr lang="en-US" sz="1600" b="0" dirty="0" err="1">
                <a:latin typeface="Arial" charset="0"/>
              </a:rPr>
              <a:t>n;i</a:t>
            </a:r>
            <a:r>
              <a:rPr lang="en-US" sz="1600" b="0" dirty="0">
                <a:latin typeface="Arial" charset="0"/>
              </a:rPr>
              <a:t>++) { /* n passes thru the array */</a:t>
            </a:r>
          </a:p>
          <a:p>
            <a:pPr algn="l"/>
            <a:r>
              <a:rPr lang="en-US" sz="1600" b="0" dirty="0">
                <a:latin typeface="Arial" charset="0"/>
              </a:rPr>
              <a:t>    		/* From start to the end of unsorted part */</a:t>
            </a:r>
          </a:p>
          <a:p>
            <a:pPr algn="l"/>
            <a:r>
              <a:rPr lang="en-US" sz="1600" b="0" dirty="0">
                <a:latin typeface="Arial" charset="0"/>
              </a:rPr>
              <a:t>    		for(j=1;j&lt;(n-</a:t>
            </a:r>
            <a:r>
              <a:rPr lang="en-US" sz="1600" b="0" dirty="0" err="1">
                <a:latin typeface="Arial" charset="0"/>
              </a:rPr>
              <a:t>i</a:t>
            </a:r>
            <a:r>
              <a:rPr lang="en-US" sz="1600" b="0" dirty="0">
                <a:latin typeface="Arial" charset="0"/>
              </a:rPr>
              <a:t>);j++) {</a:t>
            </a:r>
          </a:p>
          <a:p>
            <a:pPr algn="l"/>
            <a:r>
              <a:rPr lang="en-US" sz="1600" b="0" dirty="0">
                <a:latin typeface="Arial" charset="0"/>
              </a:rPr>
              <a:t>      		/* If adjacent items out of order, swap */</a:t>
            </a:r>
          </a:p>
          <a:p>
            <a:pPr algn="l"/>
            <a:r>
              <a:rPr lang="en-US" sz="1600" b="0" dirty="0">
                <a:latin typeface="Arial" charset="0"/>
              </a:rPr>
              <a:t>	     	 if( a[j-1]&gt;a[j] ) SWAP(a[j-1],a[j]);</a:t>
            </a:r>
          </a:p>
          <a:p>
            <a:pPr algn="l"/>
            <a:r>
              <a:rPr lang="en-US" sz="1600" b="0" dirty="0">
                <a:latin typeface="Arial" charset="0"/>
              </a:rPr>
              <a:t>      		}</a:t>
            </a:r>
          </a:p>
          <a:p>
            <a:pPr algn="l"/>
            <a:r>
              <a:rPr lang="en-US" sz="1600" b="0" dirty="0">
                <a:latin typeface="Arial" charset="0"/>
              </a:rPr>
              <a:t>   	 }</a:t>
            </a:r>
          </a:p>
          <a:p>
            <a:pPr algn="l"/>
            <a:r>
              <a:rPr lang="en-US" sz="1600" b="0" dirty="0">
                <a:latin typeface="Arial" charset="0"/>
              </a:rPr>
              <a:t>  }  </a:t>
            </a:r>
          </a:p>
          <a:p>
            <a:pPr algn="l"/>
            <a:r>
              <a:rPr lang="en-US" dirty="0">
                <a:solidFill>
                  <a:schemeClr val="accent2"/>
                </a:solidFill>
                <a:latin typeface="Arial" charset="0"/>
              </a:rPr>
              <a:t>                                  Overall </a:t>
            </a:r>
            <a:r>
              <a:rPr lang="en-US" i="1" dirty="0">
                <a:solidFill>
                  <a:schemeClr val="accent2"/>
                </a:solidFill>
                <a:latin typeface="Arial" charset="0"/>
              </a:rPr>
              <a:t>O(n</a:t>
            </a:r>
            <a:r>
              <a:rPr lang="en-US" dirty="0">
                <a:solidFill>
                  <a:schemeClr val="accent2"/>
                </a:solidFill>
                <a:latin typeface="Arial" charset="0"/>
              </a:rPr>
              <a:t>2</a:t>
            </a:r>
            <a:r>
              <a:rPr lang="en-US" i="1" dirty="0" smtClean="0">
                <a:solidFill>
                  <a:schemeClr val="accent2"/>
                </a:solidFill>
                <a:latin typeface="Arial" charset="0"/>
              </a:rPr>
              <a:t>)</a:t>
            </a:r>
            <a:endParaRPr lang="en-US" dirty="0">
              <a:solidFill>
                <a:schemeClr val="accent2"/>
              </a:solidFill>
              <a:latin typeface="Arial" charset="0"/>
            </a:endParaRPr>
          </a:p>
        </p:txBody>
      </p:sp>
      <p:sp>
        <p:nvSpPr>
          <p:cNvPr id="44037" name="AutoShape 5"/>
          <p:cNvSpPr>
            <a:spLocks noChangeArrowheads="1"/>
          </p:cNvSpPr>
          <p:nvPr/>
        </p:nvSpPr>
        <p:spPr bwMode="auto">
          <a:xfrm>
            <a:off x="6172200" y="5029200"/>
            <a:ext cx="2349500" cy="401638"/>
          </a:xfrm>
          <a:prstGeom prst="roundRect">
            <a:avLst>
              <a:gd name="adj" fmla="val 16667"/>
            </a:avLst>
          </a:prstGeom>
          <a:solidFill>
            <a:srgbClr val="99CCFF"/>
          </a:solidFill>
          <a:ln w="38100">
            <a:solidFill>
              <a:srgbClr val="FC0128"/>
            </a:solidFill>
            <a:round/>
            <a:headEnd/>
            <a:tailEnd/>
          </a:ln>
        </p:spPr>
        <p:txBody>
          <a:bodyPr>
            <a:spAutoFit/>
          </a:bodyPr>
          <a:lstStyle/>
          <a:p>
            <a:pPr algn="l"/>
            <a:r>
              <a:rPr lang="en-US" sz="1600" i="1">
                <a:latin typeface="Arial" charset="0"/>
              </a:rPr>
              <a:t>O(</a:t>
            </a:r>
            <a:r>
              <a:rPr lang="en-US" sz="1600">
                <a:latin typeface="Arial" charset="0"/>
              </a:rPr>
              <a:t>1</a:t>
            </a:r>
            <a:r>
              <a:rPr lang="en-US" sz="1600" i="1">
                <a:latin typeface="Arial" charset="0"/>
              </a:rPr>
              <a:t>)</a:t>
            </a:r>
            <a:r>
              <a:rPr lang="en-US" sz="1600" b="0">
                <a:latin typeface="Arial" charset="0"/>
              </a:rPr>
              <a:t> </a:t>
            </a:r>
            <a:r>
              <a:rPr lang="en-US" sz="1600">
                <a:latin typeface="Arial" charset="0"/>
              </a:rPr>
              <a:t>statement</a:t>
            </a:r>
            <a:endParaRPr lang="en-US" sz="1600" b="0">
              <a:latin typeface="Arial" charset="0"/>
            </a:endParaRPr>
          </a:p>
        </p:txBody>
      </p:sp>
      <p:sp>
        <p:nvSpPr>
          <p:cNvPr id="44038" name="AutoShape 6"/>
          <p:cNvSpPr>
            <a:spLocks noChangeArrowheads="1"/>
          </p:cNvSpPr>
          <p:nvPr/>
        </p:nvSpPr>
        <p:spPr bwMode="auto">
          <a:xfrm>
            <a:off x="6151563" y="4191000"/>
            <a:ext cx="2992437" cy="671513"/>
          </a:xfrm>
          <a:prstGeom prst="roundRect">
            <a:avLst>
              <a:gd name="adj" fmla="val 16667"/>
            </a:avLst>
          </a:prstGeom>
          <a:solidFill>
            <a:srgbClr val="FFFF00"/>
          </a:solidFill>
          <a:ln w="38100">
            <a:solidFill>
              <a:srgbClr val="063DE8"/>
            </a:solidFill>
            <a:round/>
            <a:headEnd/>
            <a:tailEnd/>
          </a:ln>
        </p:spPr>
        <p:txBody>
          <a:bodyPr wrap="none">
            <a:spAutoFit/>
          </a:bodyPr>
          <a:lstStyle/>
          <a:p>
            <a:pPr algn="l"/>
            <a:r>
              <a:rPr lang="en-US" sz="1600">
                <a:latin typeface="Arial" charset="0"/>
              </a:rPr>
              <a:t>Inner loop</a:t>
            </a:r>
          </a:p>
          <a:p>
            <a:pPr algn="l"/>
            <a:r>
              <a:rPr lang="en-US" sz="1600" i="1">
                <a:latin typeface="Arial" charset="0"/>
              </a:rPr>
              <a:t>n</a:t>
            </a:r>
            <a:r>
              <a:rPr lang="en-US" sz="1600" b="0">
                <a:latin typeface="Arial" charset="0"/>
              </a:rPr>
              <a:t>-1, </a:t>
            </a:r>
            <a:r>
              <a:rPr lang="en-US" sz="1600" i="1">
                <a:latin typeface="Arial" charset="0"/>
              </a:rPr>
              <a:t>n</a:t>
            </a:r>
            <a:r>
              <a:rPr lang="en-US" sz="1600" b="0">
                <a:latin typeface="Arial" charset="0"/>
              </a:rPr>
              <a:t>-2, </a:t>
            </a:r>
            <a:r>
              <a:rPr lang="en-US" sz="1600" i="1">
                <a:latin typeface="Arial" charset="0"/>
              </a:rPr>
              <a:t>n</a:t>
            </a:r>
            <a:r>
              <a:rPr lang="en-US" sz="1600" b="0">
                <a:latin typeface="Arial" charset="0"/>
              </a:rPr>
              <a:t>-3, … , 1 </a:t>
            </a:r>
            <a:r>
              <a:rPr lang="en-US" sz="1600">
                <a:latin typeface="Arial" charset="0"/>
              </a:rPr>
              <a:t>iterations</a:t>
            </a:r>
          </a:p>
        </p:txBody>
      </p:sp>
      <p:sp>
        <p:nvSpPr>
          <p:cNvPr id="44039" name="AutoShape 7"/>
          <p:cNvSpPr>
            <a:spLocks noChangeArrowheads="1"/>
          </p:cNvSpPr>
          <p:nvPr/>
        </p:nvSpPr>
        <p:spPr bwMode="auto">
          <a:xfrm>
            <a:off x="6172200" y="3657600"/>
            <a:ext cx="2374900" cy="401638"/>
          </a:xfrm>
          <a:prstGeom prst="roundRect">
            <a:avLst>
              <a:gd name="adj" fmla="val 16667"/>
            </a:avLst>
          </a:prstGeom>
          <a:solidFill>
            <a:schemeClr val="accent1"/>
          </a:solidFill>
          <a:ln w="38100">
            <a:solidFill>
              <a:srgbClr val="063DE8"/>
            </a:solidFill>
            <a:round/>
            <a:headEnd/>
            <a:tailEnd/>
          </a:ln>
        </p:spPr>
        <p:txBody>
          <a:bodyPr lIns="0" rIns="0">
            <a:spAutoFit/>
          </a:bodyPr>
          <a:lstStyle/>
          <a:p>
            <a:r>
              <a:rPr lang="en-US" sz="1600">
                <a:latin typeface="Arial" charset="0"/>
              </a:rPr>
              <a:t>Outer loop </a:t>
            </a:r>
            <a:r>
              <a:rPr lang="en-US" sz="1600" i="1">
                <a:latin typeface="Arial" charset="0"/>
              </a:rPr>
              <a:t>n</a:t>
            </a:r>
            <a:r>
              <a:rPr lang="en-US" sz="1600" b="0">
                <a:latin typeface="Arial" charset="0"/>
              </a:rPr>
              <a:t> </a:t>
            </a:r>
            <a:r>
              <a:rPr lang="en-US" sz="1600">
                <a:latin typeface="Arial" charset="0"/>
              </a:rPr>
              <a:t>iterations</a:t>
            </a:r>
          </a:p>
        </p:txBody>
      </p:sp>
      <p:sp>
        <p:nvSpPr>
          <p:cNvPr id="8" name="TextBox 7"/>
          <p:cNvSpPr txBox="1"/>
          <p:nvPr/>
        </p:nvSpPr>
        <p:spPr>
          <a:xfrm>
            <a:off x="0" y="685800"/>
            <a:ext cx="4267200" cy="584775"/>
          </a:xfrm>
          <a:prstGeom prst="rect">
            <a:avLst/>
          </a:prstGeom>
          <a:noFill/>
        </p:spPr>
        <p:txBody>
          <a:bodyPr wrap="square" rtlCol="0">
            <a:spAutoFit/>
          </a:bodyPr>
          <a:lstStyle/>
          <a:p>
            <a:pPr lvl="1"/>
            <a:r>
              <a:rPr lang="en-US" sz="3200" b="1" i="1" dirty="0" smtClean="0">
                <a:solidFill>
                  <a:schemeClr val="tx1">
                    <a:lumMod val="85000"/>
                    <a:lumOff val="15000"/>
                  </a:schemeClr>
                </a:solidFill>
                <a:latin typeface="Arial" pitchFamily="34" charset="0"/>
                <a:cs typeface="Arial" pitchFamily="34" charset="0"/>
              </a:rPr>
              <a:t>1.2-Bubble </a:t>
            </a:r>
            <a:r>
              <a:rPr lang="en-US" sz="3200" b="1" i="1" dirty="0" smtClean="0">
                <a:solidFill>
                  <a:schemeClr val="tx1">
                    <a:lumMod val="85000"/>
                    <a:lumOff val="15000"/>
                  </a:schemeClr>
                </a:solidFill>
                <a:latin typeface="Arial" pitchFamily="34" charset="0"/>
                <a:cs typeface="Arial" pitchFamily="34" charset="0"/>
              </a:rPr>
              <a:t>sort</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7010400" y="6245225"/>
            <a:ext cx="2133600" cy="476250"/>
          </a:xfrm>
          <a:prstGeom prst="rect">
            <a:avLst/>
          </a:prstGeom>
        </p:spPr>
        <p:txBody>
          <a:bodyPr/>
          <a:lstStyle/>
          <a:p>
            <a:fld id="{0D62F470-F5FB-440F-A2D6-397952CD2383}" type="slidenum">
              <a:rPr lang="en-US" altLang="zh-CN"/>
              <a:pPr/>
              <a:t>7</a:t>
            </a:fld>
            <a:endParaRPr lang="en-US" altLang="zh-CN"/>
          </a:p>
        </p:txBody>
      </p:sp>
      <p:sp>
        <p:nvSpPr>
          <p:cNvPr id="44035" name="Rectangle 3"/>
          <p:cNvSpPr>
            <a:spLocks noGrp="1" noChangeArrowheads="1"/>
          </p:cNvSpPr>
          <p:nvPr>
            <p:ph type="body" idx="4294967295"/>
          </p:nvPr>
        </p:nvSpPr>
        <p:spPr>
          <a:xfrm>
            <a:off x="414366" y="1295400"/>
            <a:ext cx="8229600" cy="4830763"/>
          </a:xfrm>
        </p:spPr>
        <p:txBody>
          <a:bodyPr/>
          <a:lstStyle/>
          <a:p>
            <a:pPr>
              <a:lnSpc>
                <a:spcPct val="90000"/>
              </a:lnSpc>
              <a:buBlip>
                <a:blip r:embed="rId3"/>
              </a:buBlip>
            </a:pPr>
            <a:r>
              <a:rPr lang="en-US" altLang="zh-CN" sz="2400" dirty="0"/>
              <a:t>Quick sort, also known as partition sort, sorts by employing a divide-and-conquer strategy.</a:t>
            </a:r>
          </a:p>
          <a:p>
            <a:pPr>
              <a:lnSpc>
                <a:spcPct val="90000"/>
              </a:lnSpc>
              <a:buBlip>
                <a:blip r:embed="rId3"/>
              </a:buBlip>
            </a:pPr>
            <a:r>
              <a:rPr lang="en-US" altLang="zh-CN" sz="2400" dirty="0"/>
              <a:t>Algorithm:</a:t>
            </a:r>
          </a:p>
          <a:p>
            <a:pPr lvl="1">
              <a:lnSpc>
                <a:spcPct val="90000"/>
              </a:lnSpc>
            </a:pPr>
            <a:r>
              <a:rPr lang="en-US" altLang="zh-CN" sz="2000" dirty="0"/>
              <a:t>Pick an pivot element from the input;</a:t>
            </a:r>
          </a:p>
          <a:p>
            <a:pPr lvl="1">
              <a:lnSpc>
                <a:spcPct val="90000"/>
              </a:lnSpc>
            </a:pPr>
            <a:r>
              <a:rPr lang="en-US" altLang="zh-CN" sz="2000" dirty="0"/>
              <a:t>Partition all other input elements such that elements less than the pivot come before the pivot and those greater than the pivot come after it (equal values can go either way);</a:t>
            </a:r>
          </a:p>
          <a:p>
            <a:pPr lvl="1">
              <a:lnSpc>
                <a:spcPct val="90000"/>
              </a:lnSpc>
            </a:pPr>
            <a:r>
              <a:rPr lang="en-US" altLang="zh-CN" sz="2000" dirty="0"/>
              <a:t>Recursively sort the list of elements before the pivot and the list of elements after the pivot.</a:t>
            </a:r>
          </a:p>
          <a:p>
            <a:pPr lvl="1">
              <a:lnSpc>
                <a:spcPct val="90000"/>
              </a:lnSpc>
            </a:pPr>
            <a:r>
              <a:rPr lang="en-US" altLang="zh-CN" sz="2000" dirty="0"/>
              <a:t>The recursion terminates when a list contains zero or one element.</a:t>
            </a:r>
          </a:p>
          <a:p>
            <a:pPr>
              <a:lnSpc>
                <a:spcPct val="90000"/>
              </a:lnSpc>
            </a:pPr>
            <a:r>
              <a:rPr lang="en-US" altLang="zh-CN" sz="2400" dirty="0"/>
              <a:t>Time complexity: O(</a:t>
            </a:r>
            <a:r>
              <a:rPr lang="en-US" altLang="zh-CN" sz="2400" i="1" dirty="0" err="1"/>
              <a:t>n</a:t>
            </a:r>
            <a:r>
              <a:rPr lang="en-US" altLang="zh-CN" sz="2400" dirty="0" err="1"/>
              <a:t>log</a:t>
            </a:r>
            <a:r>
              <a:rPr lang="en-US" altLang="zh-CN" sz="2400" i="1" dirty="0" err="1"/>
              <a:t>n</a:t>
            </a:r>
            <a:r>
              <a:rPr lang="en-US" altLang="zh-CN" sz="2400" dirty="0"/>
              <a:t>) or O(</a:t>
            </a:r>
            <a:r>
              <a:rPr lang="en-US" altLang="zh-CN" sz="2400" i="1" dirty="0"/>
              <a:t>n</a:t>
            </a:r>
            <a:r>
              <a:rPr lang="en-US" altLang="zh-CN" sz="2400" baseline="30000" dirty="0"/>
              <a:t>2</a:t>
            </a:r>
            <a:r>
              <a:rPr lang="en-US" altLang="zh-CN" sz="2400" dirty="0"/>
              <a:t>)</a:t>
            </a:r>
          </a:p>
          <a:p>
            <a:pPr>
              <a:lnSpc>
                <a:spcPct val="90000"/>
              </a:lnSpc>
            </a:pPr>
            <a:r>
              <a:rPr lang="en-US" altLang="zh-CN" sz="2400" dirty="0"/>
              <a:t>Demo: </a:t>
            </a:r>
            <a:r>
              <a:rPr lang="en-US" altLang="zh-CN" sz="2400" dirty="0">
                <a:hlinkClick r:id="rId4"/>
              </a:rPr>
              <a:t>http://pages.stern.nyu.edu/~panos/java/Quicksort/</a:t>
            </a:r>
            <a:r>
              <a:rPr lang="en-US" altLang="zh-CN" sz="2400" dirty="0"/>
              <a:t> </a:t>
            </a:r>
          </a:p>
          <a:p>
            <a:pPr>
              <a:lnSpc>
                <a:spcPct val="90000"/>
              </a:lnSpc>
            </a:pPr>
            <a:r>
              <a:rPr lang="en-US" altLang="zh-CN" sz="2400" dirty="0">
                <a:solidFill>
                  <a:srgbClr val="FF0000"/>
                </a:solidFill>
              </a:rPr>
              <a:t>Example: Sort the list {25, 57, 48, 37, 12}</a:t>
            </a:r>
            <a:endParaRPr lang="en-US" sz="2400" dirty="0">
              <a:solidFill>
                <a:srgbClr val="FF0000"/>
              </a:solidFill>
            </a:endParaRPr>
          </a:p>
        </p:txBody>
      </p:sp>
      <p:sp>
        <p:nvSpPr>
          <p:cNvPr id="5" name="TextBox 4"/>
          <p:cNvSpPr txBox="1"/>
          <p:nvPr/>
        </p:nvSpPr>
        <p:spPr>
          <a:xfrm>
            <a:off x="0" y="685800"/>
            <a:ext cx="42672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1.3-Quick </a:t>
            </a:r>
            <a:r>
              <a:rPr lang="en-US" sz="3200" b="1" i="1" dirty="0" smtClean="0">
                <a:solidFill>
                  <a:schemeClr val="tx1">
                    <a:lumMod val="85000"/>
                    <a:lumOff val="15000"/>
                  </a:schemeClr>
                </a:solidFill>
                <a:latin typeface="Arial" pitchFamily="34" charset="0"/>
                <a:cs typeface="Arial" pitchFamily="34" charset="0"/>
              </a:rPr>
              <a:t>Sort </a:t>
            </a:r>
            <a:r>
              <a:rPr lang="en-US" sz="3200" b="1" i="1" dirty="0" smtClean="0">
                <a:solidFill>
                  <a:schemeClr val="tx1">
                    <a:lumMod val="85000"/>
                    <a:lumOff val="15000"/>
                  </a:schemeClr>
                </a:solidFill>
                <a:latin typeface="Arial" pitchFamily="34" charset="0"/>
                <a:cs typeface="Arial" pitchFamily="34" charset="0"/>
              </a:rPr>
              <a:t>(1</a:t>
            </a:r>
            <a:r>
              <a:rPr lang="en-US" sz="3200" b="1" i="1" dirty="0">
                <a:solidFill>
                  <a:schemeClr val="tx1">
                    <a:lumMod val="85000"/>
                    <a:lumOff val="15000"/>
                  </a:schemeClr>
                </a:solidFill>
                <a:latin typeface="Arial" pitchFamily="34" charset="0"/>
                <a:cs typeface="Arial" pitchFamily="34" charset="0"/>
              </a:rPr>
              <a:t>)</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4294967295"/>
          </p:nvPr>
        </p:nvSpPr>
        <p:spPr>
          <a:xfrm>
            <a:off x="0" y="1066800"/>
            <a:ext cx="7953375" cy="5486400"/>
          </a:xfrm>
        </p:spPr>
        <p:txBody>
          <a:bodyPr>
            <a:noAutofit/>
          </a:bodyPr>
          <a:lstStyle/>
          <a:p>
            <a:pPr>
              <a:lnSpc>
                <a:spcPct val="120000"/>
              </a:lnSpc>
              <a:spcBef>
                <a:spcPts val="0"/>
              </a:spcBef>
              <a:spcAft>
                <a:spcPts val="0"/>
              </a:spcAft>
            </a:pPr>
            <a:r>
              <a:rPr lang="en-US" sz="2000" dirty="0" smtClean="0"/>
              <a:t>Example of </a:t>
            </a:r>
            <a:r>
              <a:rPr lang="en-US" sz="2000" dirty="0" smtClean="0">
                <a:solidFill>
                  <a:srgbClr val="FC0128"/>
                </a:solidFill>
              </a:rPr>
              <a:t>Divide and Conquer</a:t>
            </a:r>
            <a:r>
              <a:rPr lang="en-US" sz="2000" dirty="0" smtClean="0"/>
              <a:t> algorithm</a:t>
            </a:r>
          </a:p>
          <a:p>
            <a:pPr>
              <a:lnSpc>
                <a:spcPct val="120000"/>
              </a:lnSpc>
              <a:spcBef>
                <a:spcPts val="0"/>
              </a:spcBef>
              <a:spcAft>
                <a:spcPts val="0"/>
              </a:spcAft>
            </a:pPr>
            <a:r>
              <a:rPr lang="en-US" sz="1600" dirty="0" smtClean="0"/>
              <a:t>Two phases</a:t>
            </a:r>
          </a:p>
          <a:p>
            <a:pPr lvl="1">
              <a:lnSpc>
                <a:spcPct val="120000"/>
              </a:lnSpc>
              <a:spcBef>
                <a:spcPts val="0"/>
              </a:spcBef>
              <a:spcAft>
                <a:spcPts val="0"/>
              </a:spcAft>
            </a:pPr>
            <a:r>
              <a:rPr lang="en-US" sz="1600" dirty="0" smtClean="0"/>
              <a:t>Partition phase</a:t>
            </a:r>
          </a:p>
          <a:p>
            <a:pPr lvl="2">
              <a:lnSpc>
                <a:spcPct val="120000"/>
              </a:lnSpc>
              <a:spcBef>
                <a:spcPts val="0"/>
              </a:spcBef>
              <a:spcAft>
                <a:spcPts val="0"/>
              </a:spcAft>
            </a:pPr>
            <a:r>
              <a:rPr lang="en-US" sz="1600" dirty="0" smtClean="0">
                <a:solidFill>
                  <a:srgbClr val="FC0128"/>
                </a:solidFill>
              </a:rPr>
              <a:t>Divides</a:t>
            </a:r>
            <a:r>
              <a:rPr lang="en-US" sz="1600" dirty="0" smtClean="0"/>
              <a:t> the work into half</a:t>
            </a:r>
          </a:p>
          <a:p>
            <a:pPr lvl="2">
              <a:lnSpc>
                <a:spcPct val="120000"/>
              </a:lnSpc>
              <a:spcBef>
                <a:spcPts val="0"/>
              </a:spcBef>
              <a:spcAft>
                <a:spcPts val="0"/>
              </a:spcAft>
              <a:buFontTx/>
              <a:buNone/>
            </a:pPr>
            <a:endParaRPr lang="en-US" sz="1600" dirty="0" smtClean="0"/>
          </a:p>
          <a:p>
            <a:pPr lvl="2">
              <a:lnSpc>
                <a:spcPct val="120000"/>
              </a:lnSpc>
              <a:spcBef>
                <a:spcPts val="0"/>
              </a:spcBef>
              <a:spcAft>
                <a:spcPts val="0"/>
              </a:spcAft>
              <a:buFontTx/>
              <a:buNone/>
            </a:pPr>
            <a:endParaRPr lang="en-US" sz="1800" dirty="0" smtClean="0"/>
          </a:p>
          <a:p>
            <a:pPr lvl="1">
              <a:lnSpc>
                <a:spcPct val="120000"/>
              </a:lnSpc>
              <a:spcBef>
                <a:spcPts val="0"/>
              </a:spcBef>
              <a:spcAft>
                <a:spcPts val="0"/>
              </a:spcAft>
            </a:pPr>
            <a:r>
              <a:rPr lang="en-US" sz="1600" dirty="0" smtClean="0"/>
              <a:t>Sort phase</a:t>
            </a:r>
          </a:p>
          <a:p>
            <a:pPr lvl="2">
              <a:lnSpc>
                <a:spcPct val="120000"/>
              </a:lnSpc>
              <a:spcBef>
                <a:spcPts val="0"/>
              </a:spcBef>
              <a:spcAft>
                <a:spcPts val="0"/>
              </a:spcAft>
            </a:pPr>
            <a:r>
              <a:rPr lang="en-US" sz="1600" dirty="0" smtClean="0">
                <a:solidFill>
                  <a:srgbClr val="FC0128"/>
                </a:solidFill>
              </a:rPr>
              <a:t>Conquers</a:t>
            </a:r>
            <a:r>
              <a:rPr lang="en-US" sz="1600" dirty="0" smtClean="0"/>
              <a:t> the halves!</a:t>
            </a:r>
          </a:p>
          <a:p>
            <a:pPr lvl="2">
              <a:lnSpc>
                <a:spcPct val="120000"/>
              </a:lnSpc>
              <a:spcBef>
                <a:spcPts val="0"/>
              </a:spcBef>
              <a:spcAft>
                <a:spcPts val="0"/>
              </a:spcAft>
            </a:pPr>
            <a:endParaRPr lang="en-US" sz="1100" dirty="0" smtClean="0"/>
          </a:p>
          <a:p>
            <a:pPr lvl="2">
              <a:lnSpc>
                <a:spcPct val="120000"/>
              </a:lnSpc>
              <a:spcBef>
                <a:spcPts val="0"/>
              </a:spcBef>
              <a:spcAft>
                <a:spcPts val="0"/>
              </a:spcAft>
            </a:pPr>
            <a:endParaRPr lang="en-US" sz="1600" dirty="0" smtClean="0"/>
          </a:p>
          <a:p>
            <a:pPr lvl="2">
              <a:lnSpc>
                <a:spcPct val="120000"/>
              </a:lnSpc>
              <a:spcBef>
                <a:spcPts val="0"/>
              </a:spcBef>
              <a:spcAft>
                <a:spcPts val="0"/>
              </a:spcAft>
            </a:pPr>
            <a:endParaRPr lang="en-US" sz="1600" dirty="0" smtClean="0"/>
          </a:p>
          <a:p>
            <a:pPr lvl="2">
              <a:lnSpc>
                <a:spcPct val="120000"/>
              </a:lnSpc>
              <a:spcBef>
                <a:spcPts val="0"/>
              </a:spcBef>
              <a:spcAft>
                <a:spcPts val="0"/>
              </a:spcAft>
            </a:pPr>
            <a:endParaRPr lang="en-US" sz="1050" dirty="0" smtClean="0"/>
          </a:p>
          <a:p>
            <a:pPr>
              <a:lnSpc>
                <a:spcPct val="120000"/>
              </a:lnSpc>
              <a:spcBef>
                <a:spcPts val="0"/>
              </a:spcBef>
              <a:spcAft>
                <a:spcPts val="0"/>
              </a:spcAft>
              <a:buFontTx/>
              <a:buNone/>
            </a:pPr>
            <a:r>
              <a:rPr lang="en-US" altLang="en-US" sz="1600" dirty="0" err="1" smtClean="0"/>
              <a:t>quicksort</a:t>
            </a:r>
            <a:r>
              <a:rPr lang="en-US" altLang="en-US" sz="1600" dirty="0" smtClean="0"/>
              <a:t>( void *a, </a:t>
            </a:r>
            <a:r>
              <a:rPr lang="en-US" altLang="en-US" sz="1600" dirty="0" err="1" smtClean="0"/>
              <a:t>int</a:t>
            </a:r>
            <a:r>
              <a:rPr lang="en-US" altLang="en-US" sz="1600" dirty="0" smtClean="0"/>
              <a:t> low, </a:t>
            </a:r>
            <a:r>
              <a:rPr lang="en-US" altLang="en-US" sz="1600" dirty="0" err="1" smtClean="0"/>
              <a:t>int</a:t>
            </a:r>
            <a:r>
              <a:rPr lang="en-US" altLang="en-US" sz="1600" dirty="0" smtClean="0"/>
              <a:t> high ) { </a:t>
            </a:r>
          </a:p>
          <a:p>
            <a:pPr>
              <a:lnSpc>
                <a:spcPct val="120000"/>
              </a:lnSpc>
              <a:spcBef>
                <a:spcPts val="0"/>
              </a:spcBef>
              <a:spcAft>
                <a:spcPts val="0"/>
              </a:spcAft>
              <a:buFontTx/>
              <a:buNone/>
            </a:pPr>
            <a:r>
              <a:rPr lang="en-US" altLang="en-US" sz="1600" dirty="0" err="1" smtClean="0"/>
              <a:t>int</a:t>
            </a:r>
            <a:r>
              <a:rPr lang="en-US" altLang="en-US" sz="1600" dirty="0" smtClean="0"/>
              <a:t> pivot; </a:t>
            </a:r>
          </a:p>
          <a:p>
            <a:pPr>
              <a:lnSpc>
                <a:spcPct val="120000"/>
              </a:lnSpc>
              <a:spcBef>
                <a:spcPts val="0"/>
              </a:spcBef>
              <a:spcAft>
                <a:spcPts val="0"/>
              </a:spcAft>
              <a:buFontTx/>
              <a:buNone/>
            </a:pPr>
            <a:r>
              <a:rPr lang="en-US" altLang="en-US" sz="1600" dirty="0" smtClean="0"/>
              <a:t>if ( high &gt; low ) /* Termination condition! */  { </a:t>
            </a:r>
          </a:p>
          <a:p>
            <a:pPr>
              <a:lnSpc>
                <a:spcPct val="120000"/>
              </a:lnSpc>
              <a:spcBef>
                <a:spcPts val="0"/>
              </a:spcBef>
              <a:spcAft>
                <a:spcPts val="0"/>
              </a:spcAft>
              <a:buFontTx/>
              <a:buNone/>
            </a:pPr>
            <a:r>
              <a:rPr lang="en-US" altLang="en-US" sz="1600" dirty="0" smtClean="0"/>
              <a:t>	pivot = partition( a, low, high );</a:t>
            </a:r>
          </a:p>
          <a:p>
            <a:pPr>
              <a:lnSpc>
                <a:spcPct val="120000"/>
              </a:lnSpc>
              <a:spcBef>
                <a:spcPts val="0"/>
              </a:spcBef>
              <a:spcAft>
                <a:spcPts val="0"/>
              </a:spcAft>
              <a:buFontTx/>
              <a:buNone/>
            </a:pPr>
            <a:r>
              <a:rPr lang="en-US" altLang="en-US" sz="1600" dirty="0" smtClean="0"/>
              <a:t>	</a:t>
            </a:r>
            <a:r>
              <a:rPr lang="en-US" altLang="en-US" sz="1600" dirty="0" err="1" smtClean="0"/>
              <a:t>quicksort</a:t>
            </a:r>
            <a:r>
              <a:rPr lang="en-US" altLang="en-US" sz="1600" dirty="0" smtClean="0"/>
              <a:t>( a, low, pivot-1 ); </a:t>
            </a:r>
          </a:p>
          <a:p>
            <a:pPr>
              <a:lnSpc>
                <a:spcPct val="120000"/>
              </a:lnSpc>
              <a:spcBef>
                <a:spcPts val="0"/>
              </a:spcBef>
              <a:spcAft>
                <a:spcPts val="0"/>
              </a:spcAft>
              <a:buFontTx/>
              <a:buNone/>
            </a:pPr>
            <a:r>
              <a:rPr lang="en-US" altLang="en-US" sz="1600" dirty="0" smtClean="0"/>
              <a:t>	</a:t>
            </a:r>
            <a:r>
              <a:rPr lang="en-US" altLang="en-US" sz="1600" dirty="0" err="1" smtClean="0"/>
              <a:t>quicksort</a:t>
            </a:r>
            <a:r>
              <a:rPr lang="en-US" altLang="en-US" sz="1600" dirty="0" smtClean="0"/>
              <a:t>( a, pivot+1, high ); </a:t>
            </a:r>
          </a:p>
          <a:p>
            <a:pPr>
              <a:lnSpc>
                <a:spcPct val="120000"/>
              </a:lnSpc>
              <a:spcBef>
                <a:spcPts val="0"/>
              </a:spcBef>
              <a:spcAft>
                <a:spcPts val="0"/>
              </a:spcAft>
              <a:buFontTx/>
              <a:buNone/>
            </a:pPr>
            <a:r>
              <a:rPr lang="en-US" altLang="en-US" sz="1600" dirty="0" smtClean="0"/>
              <a:t>	} </a:t>
            </a:r>
          </a:p>
          <a:p>
            <a:pPr>
              <a:lnSpc>
                <a:spcPct val="120000"/>
              </a:lnSpc>
              <a:spcBef>
                <a:spcPts val="0"/>
              </a:spcBef>
              <a:spcAft>
                <a:spcPts val="0"/>
              </a:spcAft>
              <a:buFontTx/>
              <a:buNone/>
            </a:pPr>
            <a:r>
              <a:rPr lang="en-US" altLang="en-US" sz="1600" dirty="0" smtClean="0"/>
              <a:t>}</a:t>
            </a:r>
            <a:r>
              <a:rPr lang="en-US" altLang="en-US" dirty="0" smtClean="0"/>
              <a:t> </a:t>
            </a:r>
          </a:p>
          <a:p>
            <a:pPr lvl="2">
              <a:lnSpc>
                <a:spcPct val="120000"/>
              </a:lnSpc>
              <a:spcBef>
                <a:spcPts val="0"/>
              </a:spcBef>
              <a:spcAft>
                <a:spcPts val="0"/>
              </a:spcAft>
            </a:pPr>
            <a:endParaRPr lang="en-US" sz="1600" dirty="0" smtClean="0"/>
          </a:p>
          <a:p>
            <a:pPr lvl="2">
              <a:lnSpc>
                <a:spcPct val="120000"/>
              </a:lnSpc>
              <a:spcBef>
                <a:spcPts val="0"/>
              </a:spcBef>
              <a:spcAft>
                <a:spcPts val="0"/>
              </a:spcAft>
            </a:pPr>
            <a:endParaRPr lang="en-US" sz="1600" dirty="0" smtClean="0"/>
          </a:p>
        </p:txBody>
      </p:sp>
      <p:sp>
        <p:nvSpPr>
          <p:cNvPr id="45060" name="Rectangle 5"/>
          <p:cNvSpPr>
            <a:spLocks noChangeArrowheads="1"/>
          </p:cNvSpPr>
          <p:nvPr/>
        </p:nvSpPr>
        <p:spPr bwMode="auto">
          <a:xfrm>
            <a:off x="1149424" y="2348880"/>
            <a:ext cx="7239000" cy="576064"/>
          </a:xfrm>
          <a:prstGeom prst="rect">
            <a:avLst/>
          </a:prstGeom>
          <a:noFill/>
          <a:ln w="57150">
            <a:solidFill>
              <a:srgbClr val="063DE8"/>
            </a:solidFill>
            <a:miter lim="800000"/>
            <a:headEnd/>
            <a:tailEnd/>
          </a:ln>
        </p:spPr>
        <p:txBody>
          <a:bodyPr wrap="none" anchor="ctr"/>
          <a:lstStyle/>
          <a:p>
            <a:endParaRPr lang="en-GB"/>
          </a:p>
        </p:txBody>
      </p:sp>
      <p:sp>
        <p:nvSpPr>
          <p:cNvPr id="45061" name="Text Box 6"/>
          <p:cNvSpPr txBox="1">
            <a:spLocks noChangeArrowheads="1"/>
          </p:cNvSpPr>
          <p:nvPr/>
        </p:nvSpPr>
        <p:spPr bwMode="auto">
          <a:xfrm>
            <a:off x="1666949" y="2472308"/>
            <a:ext cx="1173163" cy="457200"/>
          </a:xfrm>
          <a:prstGeom prst="rect">
            <a:avLst/>
          </a:prstGeom>
          <a:noFill/>
          <a:ln w="12700">
            <a:noFill/>
            <a:miter lim="800000"/>
            <a:headEnd/>
            <a:tailEnd/>
          </a:ln>
        </p:spPr>
        <p:txBody>
          <a:bodyPr wrap="none">
            <a:spAutoFit/>
          </a:bodyPr>
          <a:lstStyle/>
          <a:p>
            <a:pPr algn="l"/>
            <a:r>
              <a:rPr lang="en-US">
                <a:latin typeface="Arial" charset="0"/>
              </a:rPr>
              <a:t>&lt; pivot</a:t>
            </a:r>
            <a:endParaRPr lang="en-US" b="0"/>
          </a:p>
        </p:txBody>
      </p:sp>
      <p:sp>
        <p:nvSpPr>
          <p:cNvPr id="45062" name="Text Box 7"/>
          <p:cNvSpPr txBox="1">
            <a:spLocks noChangeArrowheads="1"/>
          </p:cNvSpPr>
          <p:nvPr/>
        </p:nvSpPr>
        <p:spPr bwMode="auto">
          <a:xfrm>
            <a:off x="6102424" y="2472308"/>
            <a:ext cx="1173163" cy="457200"/>
          </a:xfrm>
          <a:prstGeom prst="rect">
            <a:avLst/>
          </a:prstGeom>
          <a:noFill/>
          <a:ln w="12700">
            <a:noFill/>
            <a:miter lim="800000"/>
            <a:headEnd/>
            <a:tailEnd/>
          </a:ln>
        </p:spPr>
        <p:txBody>
          <a:bodyPr wrap="none">
            <a:spAutoFit/>
          </a:bodyPr>
          <a:lstStyle/>
          <a:p>
            <a:pPr algn="l"/>
            <a:r>
              <a:rPr lang="en-US">
                <a:latin typeface="Arial" charset="0"/>
              </a:rPr>
              <a:t>&gt; pivot</a:t>
            </a:r>
            <a:endParaRPr lang="en-US" b="0"/>
          </a:p>
        </p:txBody>
      </p:sp>
      <p:sp>
        <p:nvSpPr>
          <p:cNvPr id="45063" name="Text Box 8"/>
          <p:cNvSpPr txBox="1">
            <a:spLocks noChangeArrowheads="1"/>
          </p:cNvSpPr>
          <p:nvPr/>
        </p:nvSpPr>
        <p:spPr bwMode="auto">
          <a:xfrm>
            <a:off x="4121224" y="2472308"/>
            <a:ext cx="911225" cy="457200"/>
          </a:xfrm>
          <a:prstGeom prst="rect">
            <a:avLst/>
          </a:prstGeom>
          <a:noFill/>
          <a:ln w="12700">
            <a:noFill/>
            <a:miter lim="800000"/>
            <a:headEnd/>
            <a:tailEnd/>
          </a:ln>
        </p:spPr>
        <p:txBody>
          <a:bodyPr wrap="none">
            <a:spAutoFit/>
          </a:bodyPr>
          <a:lstStyle/>
          <a:p>
            <a:pPr algn="l"/>
            <a:r>
              <a:rPr lang="en-US">
                <a:latin typeface="Arial" charset="0"/>
              </a:rPr>
              <a:t>pivot</a:t>
            </a:r>
            <a:endParaRPr lang="en-US" b="0"/>
          </a:p>
        </p:txBody>
      </p:sp>
      <p:sp>
        <p:nvSpPr>
          <p:cNvPr id="45064" name="Rectangle 10"/>
          <p:cNvSpPr>
            <a:spLocks noChangeArrowheads="1"/>
          </p:cNvSpPr>
          <p:nvPr/>
        </p:nvSpPr>
        <p:spPr bwMode="auto">
          <a:xfrm>
            <a:off x="3987824" y="2348880"/>
            <a:ext cx="914400" cy="576064"/>
          </a:xfrm>
          <a:prstGeom prst="rect">
            <a:avLst/>
          </a:prstGeom>
          <a:noFill/>
          <a:ln w="57150">
            <a:solidFill>
              <a:srgbClr val="063DE8"/>
            </a:solidFill>
            <a:miter lim="800000"/>
            <a:headEnd/>
            <a:tailEnd/>
          </a:ln>
        </p:spPr>
        <p:txBody>
          <a:bodyPr wrap="none" anchor="ctr"/>
          <a:lstStyle/>
          <a:p>
            <a:endParaRPr lang="en-GB"/>
          </a:p>
        </p:txBody>
      </p:sp>
      <p:sp>
        <p:nvSpPr>
          <p:cNvPr id="45065" name="Rectangle 11"/>
          <p:cNvSpPr>
            <a:spLocks noChangeArrowheads="1"/>
          </p:cNvSpPr>
          <p:nvPr/>
        </p:nvSpPr>
        <p:spPr bwMode="auto">
          <a:xfrm>
            <a:off x="5334000" y="3886200"/>
            <a:ext cx="3048000" cy="546720"/>
          </a:xfrm>
          <a:prstGeom prst="rect">
            <a:avLst/>
          </a:prstGeom>
          <a:noFill/>
          <a:ln w="57150">
            <a:solidFill>
              <a:schemeClr val="accent2"/>
            </a:solidFill>
            <a:miter lim="800000"/>
            <a:headEnd/>
            <a:tailEnd/>
          </a:ln>
        </p:spPr>
        <p:txBody>
          <a:bodyPr wrap="none" anchor="ctr"/>
          <a:lstStyle/>
          <a:p>
            <a:endParaRPr lang="en-GB"/>
          </a:p>
        </p:txBody>
      </p:sp>
      <p:sp>
        <p:nvSpPr>
          <p:cNvPr id="45066" name="Rectangle 12"/>
          <p:cNvSpPr>
            <a:spLocks noChangeArrowheads="1"/>
          </p:cNvSpPr>
          <p:nvPr/>
        </p:nvSpPr>
        <p:spPr bwMode="auto">
          <a:xfrm>
            <a:off x="4068763" y="3886200"/>
            <a:ext cx="914400" cy="546720"/>
          </a:xfrm>
          <a:prstGeom prst="rect">
            <a:avLst/>
          </a:prstGeom>
          <a:noFill/>
          <a:ln w="57150">
            <a:solidFill>
              <a:srgbClr val="063DE8"/>
            </a:solidFill>
            <a:miter lim="800000"/>
            <a:headEnd/>
            <a:tailEnd/>
          </a:ln>
        </p:spPr>
        <p:txBody>
          <a:bodyPr wrap="none" anchor="ctr"/>
          <a:lstStyle/>
          <a:p>
            <a:endParaRPr lang="en-GB"/>
          </a:p>
        </p:txBody>
      </p:sp>
      <p:sp>
        <p:nvSpPr>
          <p:cNvPr id="45067" name="Text Box 13"/>
          <p:cNvSpPr txBox="1">
            <a:spLocks noChangeArrowheads="1"/>
          </p:cNvSpPr>
          <p:nvPr/>
        </p:nvSpPr>
        <p:spPr bwMode="auto">
          <a:xfrm>
            <a:off x="533400" y="3429000"/>
            <a:ext cx="1173163" cy="457200"/>
          </a:xfrm>
          <a:prstGeom prst="rect">
            <a:avLst/>
          </a:prstGeom>
          <a:noFill/>
          <a:ln w="12700">
            <a:noFill/>
            <a:miter lim="800000"/>
            <a:headEnd/>
            <a:tailEnd/>
          </a:ln>
        </p:spPr>
        <p:txBody>
          <a:bodyPr wrap="none">
            <a:spAutoFit/>
          </a:bodyPr>
          <a:lstStyle/>
          <a:p>
            <a:pPr algn="l"/>
            <a:r>
              <a:rPr lang="en-US">
                <a:solidFill>
                  <a:srgbClr val="FC0128"/>
                </a:solidFill>
                <a:latin typeface="Arial" charset="0"/>
              </a:rPr>
              <a:t>&lt; pivot</a:t>
            </a:r>
            <a:endParaRPr lang="en-US" b="0">
              <a:solidFill>
                <a:srgbClr val="FC0128"/>
              </a:solidFill>
            </a:endParaRPr>
          </a:p>
        </p:txBody>
      </p:sp>
      <p:sp>
        <p:nvSpPr>
          <p:cNvPr id="45068" name="Text Box 14"/>
          <p:cNvSpPr txBox="1">
            <a:spLocks noChangeArrowheads="1"/>
          </p:cNvSpPr>
          <p:nvPr/>
        </p:nvSpPr>
        <p:spPr bwMode="auto">
          <a:xfrm>
            <a:off x="7132638" y="3471664"/>
            <a:ext cx="1173162" cy="457200"/>
          </a:xfrm>
          <a:prstGeom prst="rect">
            <a:avLst/>
          </a:prstGeom>
          <a:noFill/>
          <a:ln w="12700">
            <a:noFill/>
            <a:miter lim="800000"/>
            <a:headEnd/>
            <a:tailEnd/>
          </a:ln>
        </p:spPr>
        <p:txBody>
          <a:bodyPr wrap="none">
            <a:spAutoFit/>
          </a:bodyPr>
          <a:lstStyle/>
          <a:p>
            <a:pPr algn="l"/>
            <a:r>
              <a:rPr lang="en-US" dirty="0">
                <a:solidFill>
                  <a:schemeClr val="accent2"/>
                </a:solidFill>
                <a:latin typeface="Arial" charset="0"/>
              </a:rPr>
              <a:t>&gt; pivot</a:t>
            </a:r>
            <a:endParaRPr lang="en-US" b="0" dirty="0">
              <a:solidFill>
                <a:schemeClr val="accent2"/>
              </a:solidFill>
            </a:endParaRPr>
          </a:p>
        </p:txBody>
      </p:sp>
      <p:sp>
        <p:nvSpPr>
          <p:cNvPr id="45069" name="Text Box 15"/>
          <p:cNvSpPr txBox="1">
            <a:spLocks noChangeArrowheads="1"/>
          </p:cNvSpPr>
          <p:nvPr/>
        </p:nvSpPr>
        <p:spPr bwMode="auto">
          <a:xfrm>
            <a:off x="4211960" y="3928864"/>
            <a:ext cx="911225" cy="457200"/>
          </a:xfrm>
          <a:prstGeom prst="rect">
            <a:avLst/>
          </a:prstGeom>
          <a:noFill/>
          <a:ln w="12700">
            <a:noFill/>
            <a:miter lim="800000"/>
            <a:headEnd/>
            <a:tailEnd/>
          </a:ln>
        </p:spPr>
        <p:txBody>
          <a:bodyPr wrap="none">
            <a:spAutoFit/>
          </a:bodyPr>
          <a:lstStyle/>
          <a:p>
            <a:pPr algn="l"/>
            <a:r>
              <a:rPr lang="en-US" dirty="0">
                <a:solidFill>
                  <a:srgbClr val="063DE8"/>
                </a:solidFill>
                <a:latin typeface="Arial" charset="0"/>
              </a:rPr>
              <a:t>pivot</a:t>
            </a:r>
            <a:endParaRPr lang="en-US" b="0" dirty="0">
              <a:solidFill>
                <a:srgbClr val="063DE8"/>
              </a:solidFill>
            </a:endParaRPr>
          </a:p>
        </p:txBody>
      </p:sp>
      <p:sp>
        <p:nvSpPr>
          <p:cNvPr id="45070" name="Rectangle 16"/>
          <p:cNvSpPr>
            <a:spLocks noChangeArrowheads="1"/>
          </p:cNvSpPr>
          <p:nvPr/>
        </p:nvSpPr>
        <p:spPr bwMode="auto">
          <a:xfrm>
            <a:off x="609600" y="3886200"/>
            <a:ext cx="3200400" cy="546720"/>
          </a:xfrm>
          <a:prstGeom prst="rect">
            <a:avLst/>
          </a:prstGeom>
          <a:noFill/>
          <a:ln w="57150">
            <a:solidFill>
              <a:schemeClr val="hlink"/>
            </a:solidFill>
            <a:miter lim="800000"/>
            <a:headEnd/>
            <a:tailEnd/>
          </a:ln>
        </p:spPr>
        <p:txBody>
          <a:bodyPr wrap="none" anchor="ctr"/>
          <a:lstStyle/>
          <a:p>
            <a:endParaRPr lang="en-GB"/>
          </a:p>
        </p:txBody>
      </p:sp>
      <p:sp>
        <p:nvSpPr>
          <p:cNvPr id="45071" name="Text Box 17"/>
          <p:cNvSpPr txBox="1">
            <a:spLocks noChangeArrowheads="1"/>
          </p:cNvSpPr>
          <p:nvPr/>
        </p:nvSpPr>
        <p:spPr bwMode="auto">
          <a:xfrm>
            <a:off x="914400" y="3928864"/>
            <a:ext cx="715963" cy="457200"/>
          </a:xfrm>
          <a:prstGeom prst="rect">
            <a:avLst/>
          </a:prstGeom>
          <a:noFill/>
          <a:ln w="12700">
            <a:noFill/>
            <a:miter lim="800000"/>
            <a:headEnd/>
            <a:tailEnd/>
          </a:ln>
        </p:spPr>
        <p:txBody>
          <a:bodyPr wrap="none">
            <a:spAutoFit/>
          </a:bodyPr>
          <a:lstStyle/>
          <a:p>
            <a:pPr algn="l"/>
            <a:r>
              <a:rPr lang="en-US" dirty="0">
                <a:latin typeface="Arial" charset="0"/>
              </a:rPr>
              <a:t>&lt; p’</a:t>
            </a:r>
            <a:endParaRPr lang="en-US" b="0" dirty="0"/>
          </a:p>
        </p:txBody>
      </p:sp>
      <p:sp>
        <p:nvSpPr>
          <p:cNvPr id="45072" name="Text Box 18"/>
          <p:cNvSpPr txBox="1">
            <a:spLocks noChangeArrowheads="1"/>
          </p:cNvSpPr>
          <p:nvPr/>
        </p:nvSpPr>
        <p:spPr bwMode="auto">
          <a:xfrm>
            <a:off x="1905000" y="3975720"/>
            <a:ext cx="538163" cy="457200"/>
          </a:xfrm>
          <a:prstGeom prst="rect">
            <a:avLst/>
          </a:prstGeom>
          <a:noFill/>
          <a:ln w="12700">
            <a:noFill/>
            <a:miter lim="800000"/>
            <a:headEnd/>
            <a:tailEnd/>
          </a:ln>
        </p:spPr>
        <p:txBody>
          <a:bodyPr wrap="none">
            <a:spAutoFit/>
          </a:bodyPr>
          <a:lstStyle/>
          <a:p>
            <a:pPr algn="l"/>
            <a:r>
              <a:rPr lang="en-US" dirty="0">
                <a:latin typeface="Arial" charset="0"/>
              </a:rPr>
              <a:t> p’</a:t>
            </a:r>
            <a:endParaRPr lang="en-US" b="0" dirty="0"/>
          </a:p>
        </p:txBody>
      </p:sp>
      <p:sp>
        <p:nvSpPr>
          <p:cNvPr id="45073" name="Text Box 19"/>
          <p:cNvSpPr txBox="1">
            <a:spLocks noChangeArrowheads="1"/>
          </p:cNvSpPr>
          <p:nvPr/>
        </p:nvSpPr>
        <p:spPr bwMode="auto">
          <a:xfrm>
            <a:off x="2743200" y="3975720"/>
            <a:ext cx="715963" cy="457200"/>
          </a:xfrm>
          <a:prstGeom prst="rect">
            <a:avLst/>
          </a:prstGeom>
          <a:noFill/>
          <a:ln w="12700">
            <a:noFill/>
            <a:miter lim="800000"/>
            <a:headEnd/>
            <a:tailEnd/>
          </a:ln>
        </p:spPr>
        <p:txBody>
          <a:bodyPr wrap="none">
            <a:spAutoFit/>
          </a:bodyPr>
          <a:lstStyle/>
          <a:p>
            <a:pPr algn="l"/>
            <a:r>
              <a:rPr lang="en-US" dirty="0">
                <a:latin typeface="Arial" charset="0"/>
              </a:rPr>
              <a:t>&gt; p’</a:t>
            </a:r>
            <a:endParaRPr lang="en-US" b="0" dirty="0"/>
          </a:p>
        </p:txBody>
      </p:sp>
      <p:sp>
        <p:nvSpPr>
          <p:cNvPr id="45074" name="Text Box 20"/>
          <p:cNvSpPr txBox="1">
            <a:spLocks noChangeArrowheads="1"/>
          </p:cNvSpPr>
          <p:nvPr/>
        </p:nvSpPr>
        <p:spPr bwMode="auto">
          <a:xfrm>
            <a:off x="5562600" y="4000500"/>
            <a:ext cx="784225" cy="457200"/>
          </a:xfrm>
          <a:prstGeom prst="rect">
            <a:avLst/>
          </a:prstGeom>
          <a:noFill/>
          <a:ln w="12700">
            <a:noFill/>
            <a:miter lim="800000"/>
            <a:headEnd/>
            <a:tailEnd/>
          </a:ln>
        </p:spPr>
        <p:txBody>
          <a:bodyPr wrap="none">
            <a:spAutoFit/>
          </a:bodyPr>
          <a:lstStyle/>
          <a:p>
            <a:pPr algn="l"/>
            <a:r>
              <a:rPr lang="en-US">
                <a:latin typeface="Arial" charset="0"/>
              </a:rPr>
              <a:t>&lt; p”</a:t>
            </a:r>
            <a:endParaRPr lang="en-US" b="0"/>
          </a:p>
        </p:txBody>
      </p:sp>
      <p:sp>
        <p:nvSpPr>
          <p:cNvPr id="45075" name="Text Box 21"/>
          <p:cNvSpPr txBox="1">
            <a:spLocks noChangeArrowheads="1"/>
          </p:cNvSpPr>
          <p:nvPr/>
        </p:nvSpPr>
        <p:spPr bwMode="auto">
          <a:xfrm>
            <a:off x="6477000" y="3975720"/>
            <a:ext cx="522288" cy="457200"/>
          </a:xfrm>
          <a:prstGeom prst="rect">
            <a:avLst/>
          </a:prstGeom>
          <a:noFill/>
          <a:ln w="12700">
            <a:noFill/>
            <a:miter lim="800000"/>
            <a:headEnd/>
            <a:tailEnd/>
          </a:ln>
        </p:spPr>
        <p:txBody>
          <a:bodyPr wrap="none">
            <a:spAutoFit/>
          </a:bodyPr>
          <a:lstStyle/>
          <a:p>
            <a:pPr algn="l"/>
            <a:r>
              <a:rPr lang="en-US" dirty="0">
                <a:latin typeface="Arial" charset="0"/>
              </a:rPr>
              <a:t>p”</a:t>
            </a:r>
            <a:endParaRPr lang="en-US" b="0" dirty="0"/>
          </a:p>
        </p:txBody>
      </p:sp>
      <p:sp>
        <p:nvSpPr>
          <p:cNvPr id="45076" name="Text Box 22"/>
          <p:cNvSpPr txBox="1">
            <a:spLocks noChangeArrowheads="1"/>
          </p:cNvSpPr>
          <p:nvPr/>
        </p:nvSpPr>
        <p:spPr bwMode="auto">
          <a:xfrm>
            <a:off x="7391400" y="4000500"/>
            <a:ext cx="784225" cy="457200"/>
          </a:xfrm>
          <a:prstGeom prst="rect">
            <a:avLst/>
          </a:prstGeom>
          <a:noFill/>
          <a:ln w="12700">
            <a:noFill/>
            <a:miter lim="800000"/>
            <a:headEnd/>
            <a:tailEnd/>
          </a:ln>
        </p:spPr>
        <p:txBody>
          <a:bodyPr wrap="none">
            <a:spAutoFit/>
          </a:bodyPr>
          <a:lstStyle/>
          <a:p>
            <a:pPr algn="l"/>
            <a:r>
              <a:rPr lang="en-US">
                <a:latin typeface="Arial" charset="0"/>
              </a:rPr>
              <a:t>&gt; p”</a:t>
            </a:r>
            <a:endParaRPr lang="en-US" b="0"/>
          </a:p>
        </p:txBody>
      </p:sp>
      <p:sp>
        <p:nvSpPr>
          <p:cNvPr id="45077" name="Rectangle 23"/>
          <p:cNvSpPr>
            <a:spLocks noChangeArrowheads="1"/>
          </p:cNvSpPr>
          <p:nvPr/>
        </p:nvSpPr>
        <p:spPr bwMode="auto">
          <a:xfrm>
            <a:off x="1828800" y="3886200"/>
            <a:ext cx="609600" cy="546720"/>
          </a:xfrm>
          <a:prstGeom prst="rect">
            <a:avLst/>
          </a:prstGeom>
          <a:noFill/>
          <a:ln w="57150">
            <a:solidFill>
              <a:schemeClr val="hlink"/>
            </a:solidFill>
            <a:miter lim="800000"/>
            <a:headEnd/>
            <a:tailEnd/>
          </a:ln>
        </p:spPr>
        <p:txBody>
          <a:bodyPr wrap="none" anchor="ctr"/>
          <a:lstStyle/>
          <a:p>
            <a:endParaRPr lang="en-GB"/>
          </a:p>
        </p:txBody>
      </p:sp>
      <p:sp>
        <p:nvSpPr>
          <p:cNvPr id="45078" name="Rectangle 24"/>
          <p:cNvSpPr>
            <a:spLocks noChangeArrowheads="1"/>
          </p:cNvSpPr>
          <p:nvPr/>
        </p:nvSpPr>
        <p:spPr bwMode="auto">
          <a:xfrm>
            <a:off x="6400800" y="3886200"/>
            <a:ext cx="609600" cy="546720"/>
          </a:xfrm>
          <a:prstGeom prst="rect">
            <a:avLst/>
          </a:prstGeom>
          <a:noFill/>
          <a:ln w="57150">
            <a:solidFill>
              <a:schemeClr val="accent2"/>
            </a:solidFill>
            <a:miter lim="800000"/>
            <a:headEnd/>
            <a:tailEnd/>
          </a:ln>
        </p:spPr>
        <p:txBody>
          <a:bodyPr wrap="none" anchor="ctr"/>
          <a:lstStyle/>
          <a:p>
            <a:endParaRPr lang="en-GB"/>
          </a:p>
        </p:txBody>
      </p:sp>
      <p:sp>
        <p:nvSpPr>
          <p:cNvPr id="23" name="TextBox 22"/>
          <p:cNvSpPr txBox="1"/>
          <p:nvPr/>
        </p:nvSpPr>
        <p:spPr>
          <a:xfrm>
            <a:off x="0" y="685800"/>
            <a:ext cx="42672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1.3-Quick </a:t>
            </a:r>
            <a:r>
              <a:rPr lang="en-US" sz="3200" b="1" i="1" dirty="0" smtClean="0">
                <a:solidFill>
                  <a:schemeClr val="tx1">
                    <a:lumMod val="85000"/>
                    <a:lumOff val="15000"/>
                  </a:schemeClr>
                </a:solidFill>
                <a:latin typeface="Arial" pitchFamily="34" charset="0"/>
                <a:cs typeface="Arial" pitchFamily="34" charset="0"/>
              </a:rPr>
              <a:t>Sort </a:t>
            </a:r>
            <a:r>
              <a:rPr lang="en-US" sz="3200" b="1" i="1" dirty="0">
                <a:solidFill>
                  <a:schemeClr val="tx1">
                    <a:lumMod val="85000"/>
                    <a:lumOff val="15000"/>
                  </a:schemeClr>
                </a:solidFill>
                <a:latin typeface="Arial" pitchFamily="34" charset="0"/>
                <a:cs typeface="Arial" pitchFamily="34" charset="0"/>
              </a:rPr>
              <a:t>(</a:t>
            </a:r>
            <a:r>
              <a:rPr lang="en-US" sz="3200" b="1" i="1" dirty="0" smtClean="0">
                <a:solidFill>
                  <a:schemeClr val="tx1">
                    <a:lumMod val="85000"/>
                    <a:lumOff val="15000"/>
                  </a:schemeClr>
                </a:solidFill>
                <a:latin typeface="Arial" pitchFamily="34" charset="0"/>
                <a:cs typeface="Arial" pitchFamily="34" charset="0"/>
              </a:rPr>
              <a:t>2)</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7010400" y="6245225"/>
            <a:ext cx="2133600" cy="476250"/>
          </a:xfrm>
          <a:prstGeom prst="rect">
            <a:avLst/>
          </a:prstGeom>
        </p:spPr>
        <p:txBody>
          <a:bodyPr/>
          <a:lstStyle/>
          <a:p>
            <a:fld id="{2D10BEDB-2E5B-40B3-B048-9037D88799E9}" type="slidenum">
              <a:rPr lang="en-US" altLang="zh-CN"/>
              <a:pPr/>
              <a:t>9</a:t>
            </a:fld>
            <a:endParaRPr lang="en-US" altLang="zh-CN"/>
          </a:p>
        </p:txBody>
      </p:sp>
      <p:sp>
        <p:nvSpPr>
          <p:cNvPr id="7171" name="Rectangle 3"/>
          <p:cNvSpPr>
            <a:spLocks noGrp="1" noChangeArrowheads="1"/>
          </p:cNvSpPr>
          <p:nvPr>
            <p:ph type="body" idx="4294967295"/>
          </p:nvPr>
        </p:nvSpPr>
        <p:spPr>
          <a:xfrm>
            <a:off x="414366" y="1450995"/>
            <a:ext cx="8229600" cy="4906963"/>
          </a:xfrm>
        </p:spPr>
        <p:txBody>
          <a:bodyPr/>
          <a:lstStyle/>
          <a:p>
            <a:pPr>
              <a:buBlip>
                <a:blip r:embed="rId3"/>
              </a:buBlip>
            </a:pPr>
            <a:r>
              <a:rPr lang="en-US" altLang="zh-CN" sz="2800" dirty="0"/>
              <a:t>Algorithm:</a:t>
            </a:r>
          </a:p>
          <a:p>
            <a:pPr lvl="1"/>
            <a:r>
              <a:rPr lang="en-US" altLang="zh-CN" sz="2400" dirty="0"/>
              <a:t>Pass through elements sequentially;</a:t>
            </a:r>
          </a:p>
          <a:p>
            <a:pPr lvl="1"/>
            <a:r>
              <a:rPr lang="en-US" altLang="zh-CN" sz="2400" dirty="0"/>
              <a:t>In the </a:t>
            </a:r>
            <a:r>
              <a:rPr lang="en-US" altLang="zh-CN" sz="2400" i="1" dirty="0" err="1"/>
              <a:t>i</a:t>
            </a:r>
            <a:r>
              <a:rPr lang="en-US" altLang="zh-CN" sz="2400" i="1" baseline="30000" dirty="0" err="1"/>
              <a:t>th</a:t>
            </a:r>
            <a:r>
              <a:rPr lang="en-US" altLang="zh-CN" sz="2400" dirty="0"/>
              <a:t> pass, we select the element with the lowest value in A[</a:t>
            </a:r>
            <a:r>
              <a:rPr lang="en-US" altLang="zh-CN" sz="2400" dirty="0" err="1"/>
              <a:t>i</a:t>
            </a:r>
            <a:r>
              <a:rPr lang="en-US" altLang="zh-CN" sz="2400" dirty="0"/>
              <a:t>] through A[n], then swap the lowest value with A[</a:t>
            </a:r>
            <a:r>
              <a:rPr lang="en-US" altLang="zh-CN" sz="2400" dirty="0" err="1"/>
              <a:t>i</a:t>
            </a:r>
            <a:r>
              <a:rPr lang="en-US" altLang="zh-CN" sz="2400" dirty="0"/>
              <a:t>].</a:t>
            </a:r>
          </a:p>
          <a:p>
            <a:pPr>
              <a:buBlip>
                <a:blip r:embed="rId3"/>
              </a:buBlip>
            </a:pPr>
            <a:r>
              <a:rPr lang="en-US" altLang="zh-CN" sz="2800" dirty="0"/>
              <a:t>Time complexity: O(</a:t>
            </a:r>
            <a:r>
              <a:rPr lang="en-US" altLang="zh-CN" sz="2800" i="1" dirty="0"/>
              <a:t>n</a:t>
            </a:r>
            <a:r>
              <a:rPr lang="en-US" altLang="zh-CN" sz="2800" i="1" baseline="30000" dirty="0"/>
              <a:t>2</a:t>
            </a:r>
            <a:r>
              <a:rPr lang="en-US" altLang="zh-CN" sz="2800" dirty="0"/>
              <a:t>)</a:t>
            </a:r>
          </a:p>
          <a:p>
            <a:pPr>
              <a:buBlip>
                <a:blip r:embed="rId3"/>
              </a:buBlip>
            </a:pPr>
            <a:r>
              <a:rPr lang="en-US" altLang="zh-CN" sz="2800" dirty="0" smtClean="0">
                <a:solidFill>
                  <a:srgbClr val="FF0000"/>
                </a:solidFill>
              </a:rPr>
              <a:t>Example</a:t>
            </a:r>
            <a:r>
              <a:rPr lang="en-US" altLang="zh-CN" sz="2800" dirty="0">
                <a:solidFill>
                  <a:srgbClr val="FF0000"/>
                </a:solidFill>
              </a:rPr>
              <a:t>: Sort the list {25, 57, 48, 37, 12}</a:t>
            </a:r>
            <a:endParaRPr lang="en-US" sz="2800" dirty="0">
              <a:solidFill>
                <a:srgbClr val="FF0000"/>
              </a:solidFill>
            </a:endParaRPr>
          </a:p>
        </p:txBody>
      </p:sp>
      <p:sp>
        <p:nvSpPr>
          <p:cNvPr id="5" name="TextBox 4"/>
          <p:cNvSpPr txBox="1"/>
          <p:nvPr/>
        </p:nvSpPr>
        <p:spPr>
          <a:xfrm>
            <a:off x="0" y="685800"/>
            <a:ext cx="42672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1.4-Selection </a:t>
            </a:r>
            <a:r>
              <a:rPr lang="en-US" sz="3200" b="1" i="1" dirty="0" smtClean="0">
                <a:solidFill>
                  <a:schemeClr val="tx1">
                    <a:lumMod val="85000"/>
                    <a:lumOff val="15000"/>
                  </a:schemeClr>
                </a:solidFill>
                <a:latin typeface="Arial" pitchFamily="34" charset="0"/>
                <a:cs typeface="Arial" pitchFamily="34" charset="0"/>
              </a:rPr>
              <a:t>sort</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3_Template_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Template_Training Material</Template>
  <TotalTime>969</TotalTime>
  <Words>3799</Words>
  <Application>Microsoft Office PowerPoint</Application>
  <PresentationFormat>On-screen Show (4:3)</PresentationFormat>
  <Paragraphs>378</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3_Template_Slide</vt:lpstr>
      <vt:lpstr>Lecture 8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dc:title>
  <dc:creator>KienNT</dc:creator>
  <cp:lastModifiedBy>Le Thi Quynh Trang (FHO.FWA)</cp:lastModifiedBy>
  <cp:revision>127</cp:revision>
  <dcterms:created xsi:type="dcterms:W3CDTF">2012-08-01T01:52:34Z</dcterms:created>
  <dcterms:modified xsi:type="dcterms:W3CDTF">2014-12-03T03:50:36Z</dcterms:modified>
</cp:coreProperties>
</file>