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24" r:id="rId2"/>
  </p:sldMasterIdLst>
  <p:notesMasterIdLst>
    <p:notesMasterId r:id="rId20"/>
  </p:notesMasterIdLst>
  <p:handoutMasterIdLst>
    <p:handoutMasterId r:id="rId21"/>
  </p:handoutMasterIdLst>
  <p:sldIdLst>
    <p:sldId id="256" r:id="rId3"/>
    <p:sldId id="277" r:id="rId4"/>
    <p:sldId id="297" r:id="rId5"/>
    <p:sldId id="258" r:id="rId6"/>
    <p:sldId id="278" r:id="rId7"/>
    <p:sldId id="260" r:id="rId8"/>
    <p:sldId id="280" r:id="rId9"/>
    <p:sldId id="295" r:id="rId10"/>
    <p:sldId id="281" r:id="rId11"/>
    <p:sldId id="282" r:id="rId12"/>
    <p:sldId id="283" r:id="rId13"/>
    <p:sldId id="285" r:id="rId14"/>
    <p:sldId id="286" r:id="rId15"/>
    <p:sldId id="287" r:id="rId16"/>
    <p:sldId id="279" r:id="rId17"/>
    <p:sldId id="296" r:id="rId18"/>
    <p:sldId id="298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8000"/>
    <a:srgbClr val="FF66FF"/>
    <a:srgbClr val="FF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4" autoAdjust="0"/>
    <p:restoredTop sz="80667" autoAdjust="0"/>
  </p:normalViewPr>
  <p:slideViewPr>
    <p:cSldViewPr>
      <p:cViewPr>
        <p:scale>
          <a:sx n="93" d="100"/>
          <a:sy n="93" d="100"/>
        </p:scale>
        <p:origin x="-65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29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8A5099A-E246-4933-8307-EFE5369977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94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2A1023D-F639-4E9D-952C-ECA89C0021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72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9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online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Structure.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memcpy</a:t>
            </a:r>
            <a:r>
              <a:rPr lang="en-US" baseline="0" dirty="0" smtClean="0"/>
              <a:t>()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,</a:t>
            </a:r>
          </a:p>
          <a:p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copy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Trong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memcpy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structure,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chính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A1023D-F639-4E9D-952C-ECA89C0021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Trong </a:t>
            </a:r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structure,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thủy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structure chính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structure con.</a:t>
            </a:r>
          </a:p>
          <a:p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structure cat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structure issue,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ý, 1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chính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structure,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iss1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structure issue,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borrower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borrower.</a:t>
            </a:r>
          </a:p>
          <a:p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strcuture</a:t>
            </a:r>
            <a:r>
              <a:rPr lang="en-US" baseline="0" dirty="0" smtClean="0"/>
              <a:t> con books,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, iss1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books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author,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author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structure con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structure cha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issue.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A1023D-F639-4E9D-952C-ECA89C0021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structure</a:t>
            </a:r>
          </a:p>
          <a:p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structure,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structures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books,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</a:t>
            </a:r>
            <a:r>
              <a:rPr lang="en-US" baseline="0" dirty="0" smtClean="0"/>
              <a:t> 50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structure cat.</a:t>
            </a:r>
          </a:p>
          <a:p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structure,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author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4,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books.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A1023D-F639-4E9D-952C-ECA89C0021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tạo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tạo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Mảng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tạo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unit,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char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int.</a:t>
            </a:r>
          </a:p>
          <a:p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series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tạo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tạo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‘a’,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100,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A1023D-F639-4E9D-952C-ECA89C0021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structure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structure.</a:t>
            </a:r>
          </a:p>
          <a:p>
            <a:r>
              <a:rPr lang="en-US" baseline="0" dirty="0" smtClean="0"/>
              <a:t>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* ở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ptr_bk</a:t>
            </a:r>
            <a:r>
              <a:rPr lang="en-US" baseline="0" dirty="0" smtClean="0"/>
              <a:t>,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structure books.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structure,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. 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mũi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author,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ptr_bk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ptr_bk</a:t>
            </a:r>
            <a:r>
              <a:rPr lang="en-US" baseline="0" dirty="0" smtClean="0"/>
              <a:t>-&gt;author.</a:t>
            </a:r>
          </a:p>
          <a:p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A1023D-F639-4E9D-952C-ECA89C0021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typedef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Trong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typedef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tạo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typedef</a:t>
            </a:r>
            <a:r>
              <a:rPr lang="en-US" baseline="0" dirty="0" smtClean="0"/>
              <a:t> type name;</a:t>
            </a:r>
          </a:p>
          <a:p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float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typedef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 </a:t>
            </a:r>
            <a:r>
              <a:rPr lang="en-US" baseline="0" smtClean="0"/>
              <a:t>storage classes.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A1023D-F639-4E9D-952C-ECA89C0021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29F31-C7EF-41BF-8013-E24CA58D17DA}" type="slidenum">
              <a:rPr lang="vi-VN" smtClean="0"/>
              <a:pPr/>
              <a:t>16</a:t>
            </a:fld>
            <a:endParaRPr lang="vi-VN" smtClean="0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bài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hôm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khái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niệm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kiểu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structure,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thao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structure,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mảng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structures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cuối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trỏ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trỏ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tới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structure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truy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tới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thành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phần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structure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qua con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trỏ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structure.</a:t>
            </a:r>
          </a:p>
          <a:p>
            <a:r>
              <a:rPr lang="vi-VN" dirty="0" smtClean="0"/>
              <a:t>Để củng cố bài giảng, mời các bạn thực hiện bài quiz sau đây: </a:t>
            </a:r>
            <a:endParaRPr lang="en-US" dirty="0" smtClean="0"/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</a:endParaRP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29F31-C7EF-41BF-8013-E24CA58D17DA}" type="slidenum">
              <a:rPr lang="vi-VN" smtClean="0"/>
              <a:pPr/>
              <a:t>17</a:t>
            </a:fld>
            <a:endParaRPr lang="vi-VN" smtClean="0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thúc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bài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9,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Bài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thảo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luận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file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đọc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ghi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file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dạng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văn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bản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file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dạng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nhị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phân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</a:endParaRP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:</a:t>
            </a:r>
            <a:endParaRPr lang="en-US" dirty="0" smtClean="0"/>
          </a:p>
          <a:p>
            <a:pPr>
              <a:buFontTx/>
              <a:buChar char="-"/>
            </a:pPr>
            <a:r>
              <a:rPr lang="vi-VN" dirty="0" smtClean="0"/>
              <a:t>Hiểu v</a:t>
            </a:r>
            <a:r>
              <a:rPr lang="en-US" dirty="0" smtClean="0"/>
              <a:t>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smtClean="0"/>
              <a:t> Structure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Structures.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A1023D-F639-4E9D-952C-ECA89C0021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Trong </a:t>
            </a:r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structure</a:t>
            </a:r>
          </a:p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tạo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structure.</a:t>
            </a:r>
          </a:p>
          <a:p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tạo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smtClean="0"/>
              <a:t>.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A1023D-F639-4E9D-952C-ECA89C0021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Structures</a:t>
            </a:r>
          </a:p>
          <a:p>
            <a:r>
              <a:rPr lang="en-US" baseline="0" dirty="0" err="1" smtClean="0"/>
              <a:t>Một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structure,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Structure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. Trong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char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“Illusion”,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“Bach”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edition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“1”.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A1023D-F639-4E9D-952C-ECA89C0021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C,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,</a:t>
            </a:r>
          </a:p>
          <a:p>
            <a:r>
              <a:rPr lang="en-US" baseline="0" dirty="0" err="1" smtClean="0"/>
              <a:t>Một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structure elements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structure member,</a:t>
            </a:r>
          </a:p>
          <a:p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cat,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cat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bk_name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25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, author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20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edn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price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float.</a:t>
            </a:r>
          </a:p>
          <a:p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A1023D-F639-4E9D-952C-ECA89C0021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tạo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structure,</a:t>
            </a:r>
          </a:p>
          <a:p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tạo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cat book1,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tạo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books1,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structure cat.</a:t>
            </a:r>
          </a:p>
          <a:p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structure</a:t>
            </a:r>
          </a:p>
          <a:p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tạo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structure,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tạo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books1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books2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structure cat,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cat books1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books2.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A1023D-F639-4E9D-952C-ECA89C0021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structure,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.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structurename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elementnam</a:t>
            </a:r>
            <a:endParaRPr lang="en-US" baseline="0" dirty="0" smtClean="0"/>
          </a:p>
          <a:p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bk_name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books1,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cat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scanf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bk_name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books1,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bk_name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char.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A1023D-F639-4E9D-952C-ECA89C0021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tạo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structure.</a:t>
            </a:r>
          </a:p>
          <a:p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tạo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structure employee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name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20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structure employee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emp1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emp2,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name,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emp1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346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name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A,b,r,a,h,a,m</a:t>
            </a:r>
            <a:r>
              <a:rPr lang="en-US" baseline="0" dirty="0" smtClean="0"/>
              <a:t>”.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emp2.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A1023D-F639-4E9D-952C-ECA89C0021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= </a:t>
            </a:r>
          </a:p>
          <a:p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strutrure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structure books1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books2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structure,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, books2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books1,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books2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books1.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A1023D-F639-4E9D-952C-ECA89C0021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 userDrawn="1"/>
        </p:nvSpPr>
        <p:spPr bwMode="auto">
          <a:xfrm>
            <a:off x="2700338" y="188913"/>
            <a:ext cx="567055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b="1" smtClean="0"/>
              <a:t>FPT SOFTWARE WORKFORCE ASSURANCE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FD03E-4E34-4F38-ACA6-C9BB38B2D9B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5A09F-91BD-40E5-A8DE-34C2F3F581A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5CDF2-9BDA-45C0-A06B-AD9E4B02EDB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0"/>
          </p:nvPr>
        </p:nvSpPr>
        <p:spPr>
          <a:xfrm>
            <a:off x="3352800" y="6324600"/>
            <a:ext cx="5562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8/ </a:t>
            </a:r>
            <a:fld id="{AF5631A6-74C6-4FCD-B917-D375B85CF498}" type="slidenum">
              <a:rPr lang="en-US"/>
              <a:pPr>
                <a:defRPr/>
              </a:pPr>
              <a:t>‹#›</a:t>
            </a:fld>
            <a:r>
              <a:rPr lang="en-US"/>
              <a:t> of 28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19200"/>
            <a:ext cx="9144000" cy="213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Z:\Trangdof\thang 2\CTC logo\2LOGO-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81850" y="-76200"/>
            <a:ext cx="2106397" cy="1010386"/>
          </a:xfrm>
          <a:prstGeom prst="rect">
            <a:avLst/>
          </a:prstGeom>
          <a:noFill/>
        </p:spPr>
      </p:pic>
      <p:pic>
        <p:nvPicPr>
          <p:cNvPr id="10" name="Picture 11" descr="Z:\Trangdof\thang4\NEW TRAILER\cuder5t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060450" y="387350"/>
            <a:ext cx="2901950" cy="2889250"/>
          </a:xfrm>
          <a:prstGeom prst="rect">
            <a:avLst/>
          </a:prstGeom>
          <a:noFill/>
        </p:spPr>
      </p:pic>
      <p:grpSp>
        <p:nvGrpSpPr>
          <p:cNvPr id="2" name="Group 10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2" name="Rectangle 11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3" descr="Z:\Trangdof\thang 2\CTC logo\logo am ban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76200"/>
            <a:ext cx="1370616" cy="685800"/>
          </a:xfrm>
          <a:prstGeom prst="rect">
            <a:avLst/>
          </a:prstGeom>
          <a:noFill/>
        </p:spPr>
      </p:pic>
      <p:sp>
        <p:nvSpPr>
          <p:cNvPr id="7" name="Oval 6"/>
          <p:cNvSpPr/>
          <p:nvPr userDrawn="1"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52400" y="518160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6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2" name="Rectangle 11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2" name="Picture 2" descr="Z:\Trangdof\thang4\NEW TRAILER\cuderxanh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1" y="129541"/>
            <a:ext cx="365760" cy="365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Z:\Trangdof\thang 2\CTC logo\logo am ban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76200"/>
            <a:ext cx="1370616" cy="685800"/>
          </a:xfrm>
          <a:prstGeom prst="rect">
            <a:avLst/>
          </a:prstGeom>
          <a:noFill/>
        </p:spPr>
      </p:pic>
      <p:sp>
        <p:nvSpPr>
          <p:cNvPr id="8" name="Oval 7"/>
          <p:cNvSpPr/>
          <p:nvPr userDrawn="1"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8" descr="Z:\Trangdof\thang4\NEW TRAILER\cuder5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171450"/>
            <a:ext cx="304800" cy="304800"/>
          </a:xfrm>
          <a:prstGeom prst="rect">
            <a:avLst/>
          </a:prstGeom>
          <a:noFill/>
        </p:spPr>
      </p:pic>
      <p:sp>
        <p:nvSpPr>
          <p:cNvPr id="13" name="Isosceles Triangle 12"/>
          <p:cNvSpPr/>
          <p:nvPr userDrawn="1"/>
        </p:nvSpPr>
        <p:spPr>
          <a:xfrm>
            <a:off x="457200" y="500742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6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6" name="Rectangle 15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Z:\Trangdof\thang 2\CTC logo\logo am ban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76200"/>
            <a:ext cx="1370616" cy="685800"/>
          </a:xfrm>
          <a:prstGeom prst="rect">
            <a:avLst/>
          </a:prstGeom>
          <a:noFill/>
        </p:spPr>
      </p:pic>
      <p:sp>
        <p:nvSpPr>
          <p:cNvPr id="10" name="Oval 9"/>
          <p:cNvSpPr/>
          <p:nvPr userDrawn="1"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>
            <a:off x="783429" y="492915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Z:\Trangdof\thang4\NEW TRAILER\cuderxanhla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352" y="173829"/>
            <a:ext cx="304800" cy="304800"/>
          </a:xfrm>
          <a:prstGeom prst="rect">
            <a:avLst/>
          </a:prstGeom>
          <a:noFill/>
        </p:spPr>
      </p:pic>
      <p:grpSp>
        <p:nvGrpSpPr>
          <p:cNvPr id="2" name="Group 16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6" name="Rectangle 15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35D5-9241-45FB-9336-D29BD8A5A526}" type="datetime1">
              <a:rPr lang="en-US" smtClean="0"/>
              <a:pPr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6898-624B-48AF-8D33-E7A89143495A}" type="datetime1">
              <a:rPr lang="en-US" smtClean="0"/>
              <a:pPr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61B5-1D89-4319-B241-B57310A94517}" type="datetime1">
              <a:rPr lang="en-US" smtClean="0"/>
              <a:pPr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0"/>
            <a:ext cx="6923112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CC149-A20F-4B89-A559-93E4A3BE24E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8474-F71A-4053-BE00-041D2D4F7CE1}" type="datetime1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0E03-79F9-42A4-80F1-304457DA881D}" type="datetime1">
              <a:rPr lang="en-US" smtClean="0"/>
              <a:pPr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E187-33C7-4BA2-852B-A29DD8A095FF}" type="datetime1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2392-659B-4F29-8A4C-2ADEB08B8712}" type="datetime1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BB7D2-E009-422C-985B-B1B6269D382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0"/>
            <a:ext cx="6851104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8CBA4-5FC8-4088-8AFF-DC58E0295B7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0"/>
            <a:ext cx="6923112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FC6FA-107D-41D5-B41D-586DA5E11FD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0"/>
            <a:ext cx="6851104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92B7C-6C91-4719-BC46-1B17426B970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66CD6-31DD-43EF-A740-83C7575F24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B6FA0-F0DA-4522-97E7-F86655C4DC0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941D7-0CBA-45AF-863D-A396DF43AC9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835150" y="0"/>
            <a:ext cx="6851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8A6B2A8-D327-45D5-AE6D-9AE733F7BD5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1030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>
                <a:latin typeface="Calibri" pitchFamily="34" charset="0"/>
              </a:rPr>
              <a:t>©</a:t>
            </a:r>
            <a:r>
              <a:rPr lang="en-US" sz="1000" smtClean="0">
                <a:latin typeface="Calibri" pitchFamily="34" charset="0"/>
              </a:rPr>
              <a:t> FPT SOFTWARE – TRAINING MATERIAL</a:t>
            </a:r>
            <a:r>
              <a:rPr lang="en-US" altLang="ja-JP" sz="1000" smtClean="0">
                <a:latin typeface="Calibri" pitchFamily="34" charset="0"/>
              </a:rPr>
              <a:t> – Int</a:t>
            </a:r>
            <a:r>
              <a:rPr lang="en-US" sz="1000" smtClean="0">
                <a:latin typeface="Calibri" pitchFamily="34" charset="0"/>
              </a:rPr>
              <a:t>er</a:t>
            </a:r>
            <a:r>
              <a:rPr lang="en-US" altLang="ja-JP" sz="1000" smtClean="0">
                <a:latin typeface="Calibri" pitchFamily="34" charset="0"/>
              </a:rPr>
              <a:t>nal </a:t>
            </a:r>
            <a:r>
              <a:rPr lang="en-US" sz="1000" smtClean="0">
                <a:latin typeface="Calibri" pitchFamily="34" charset="0"/>
              </a:rPr>
              <a:t>us</a:t>
            </a:r>
            <a:r>
              <a:rPr lang="en-US" altLang="ja-JP" sz="1000" smtClean="0">
                <a:latin typeface="Calibri" pitchFamily="34" charset="0"/>
              </a:rPr>
              <a:t>e</a:t>
            </a:r>
            <a:endParaRPr lang="en-US" sz="1000" smtClean="0">
              <a:latin typeface="Calibri" pitchFamily="34" charset="0"/>
            </a:endParaRPr>
          </a:p>
        </p:txBody>
      </p:sp>
      <p:sp>
        <p:nvSpPr>
          <p:cNvPr id="1032" name="Text Box 1059"/>
          <p:cNvSpPr txBox="1">
            <a:spLocks noChangeArrowheads="1"/>
          </p:cNvSpPr>
          <p:nvPr/>
        </p:nvSpPr>
        <p:spPr bwMode="auto">
          <a:xfrm>
            <a:off x="7291388" y="6596063"/>
            <a:ext cx="1430337" cy="247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000" smtClean="0">
                <a:latin typeface="Calibri" pitchFamily="34" charset="0"/>
              </a:rPr>
              <a:t>09e-BM/DT/FSOFT v1/1</a:t>
            </a:r>
          </a:p>
        </p:txBody>
      </p:sp>
      <p:pic>
        <p:nvPicPr>
          <p:cNvPr id="1033" name="Picture 2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85750" y="49213"/>
            <a:ext cx="154305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2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1DCC3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991E3-1491-465B-BFD7-0F113CB44759}" type="datetime1">
              <a:rPr lang="en-US" smtClean="0"/>
              <a:pPr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3886200" y="1447800"/>
            <a:ext cx="46482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</a:rPr>
              <a:t>Lecture 9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Structure Data types</a:t>
            </a:r>
          </a:p>
        </p:txBody>
      </p:sp>
      <p:pic>
        <p:nvPicPr>
          <p:cNvPr id="3" name="Picture 2" descr="Z:\Trangdof\thang7\template 48\next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4400" y="3581400"/>
            <a:ext cx="423862" cy="42386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543800" y="360690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START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25341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In cases where direct assignment is not possible, the in-built function </a:t>
            </a:r>
            <a:r>
              <a:rPr lang="en-US" sz="2400" b="1" dirty="0" err="1"/>
              <a:t>memcpy</a:t>
            </a:r>
            <a:r>
              <a:rPr lang="en-US" sz="2400" b="1" dirty="0"/>
              <a:t>()</a:t>
            </a:r>
            <a:r>
              <a:rPr lang="en-US" sz="2400" dirty="0"/>
              <a:t> can be used</a:t>
            </a:r>
          </a:p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endParaRPr lang="en-US" sz="2400" dirty="0"/>
          </a:p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Syntax:</a:t>
            </a: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endParaRPr lang="en-US" sz="1200" dirty="0">
              <a:cs typeface="Courier New" pitchFamily="49" charset="0"/>
            </a:endParaRP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hlink"/>
                </a:solidFill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chemeClr val="hlink"/>
                </a:solidFill>
                <a:cs typeface="Courier New" pitchFamily="49" charset="0"/>
              </a:rPr>
              <a:t>memcpy</a:t>
            </a:r>
            <a:r>
              <a:rPr lang="en-US" sz="2400" b="1" dirty="0">
                <a:solidFill>
                  <a:schemeClr val="hlink"/>
                </a:solidFill>
                <a:cs typeface="Courier New" pitchFamily="49" charset="0"/>
              </a:rPr>
              <a:t> (char * </a:t>
            </a:r>
            <a:r>
              <a:rPr lang="en-US" sz="2400" b="1" dirty="0" err="1">
                <a:solidFill>
                  <a:schemeClr val="hlink"/>
                </a:solidFill>
                <a:cs typeface="Courier New" pitchFamily="49" charset="0"/>
              </a:rPr>
              <a:t>destn</a:t>
            </a:r>
            <a:r>
              <a:rPr lang="en-US" sz="2400" b="1" dirty="0">
                <a:solidFill>
                  <a:schemeClr val="hlink"/>
                </a:solidFill>
                <a:cs typeface="Courier New" pitchFamily="49" charset="0"/>
              </a:rPr>
              <a:t>, char &amp;source, </a:t>
            </a:r>
            <a:r>
              <a:rPr lang="en-US" sz="2400" b="1" dirty="0" err="1">
                <a:solidFill>
                  <a:schemeClr val="hlink"/>
                </a:solidFill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hlink"/>
                </a:solidFill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cs typeface="Courier New" pitchFamily="49" charset="0"/>
              </a:rPr>
              <a:t>nbytes</a:t>
            </a:r>
            <a:r>
              <a:rPr lang="en-US" sz="2400" b="1" dirty="0">
                <a:solidFill>
                  <a:schemeClr val="hlink"/>
                </a:solidFill>
                <a:cs typeface="Courier New" pitchFamily="49" charset="0"/>
              </a:rPr>
              <a:t>);</a:t>
            </a:r>
            <a:endParaRPr lang="en-US" sz="2400" b="1" dirty="0">
              <a:solidFill>
                <a:schemeClr val="hlink"/>
              </a:solidFill>
            </a:endParaRP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endParaRPr lang="en-US" sz="2400" dirty="0">
              <a:solidFill>
                <a:schemeClr val="hlink"/>
              </a:solidFill>
              <a:cs typeface="Courier New" pitchFamily="49" charset="0"/>
            </a:endParaRPr>
          </a:p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Example:</a:t>
            </a: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endParaRPr lang="en-US" sz="1200" dirty="0">
              <a:cs typeface="Courier New" pitchFamily="49" charset="0"/>
            </a:endParaRP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hlink"/>
                </a:solidFill>
              </a:rPr>
              <a:t>	</a:t>
            </a:r>
            <a:r>
              <a:rPr lang="en-US" sz="2400" b="1" dirty="0" err="1">
                <a:solidFill>
                  <a:schemeClr val="hlink"/>
                </a:solidFill>
                <a:cs typeface="Courier New" pitchFamily="49" charset="0"/>
              </a:rPr>
              <a:t>memcpy</a:t>
            </a:r>
            <a:r>
              <a:rPr lang="en-US" sz="2400" b="1" dirty="0">
                <a:solidFill>
                  <a:schemeClr val="hlink"/>
                </a:solidFill>
                <a:cs typeface="Courier New" pitchFamily="49" charset="0"/>
              </a:rPr>
              <a:t> (&amp;books2, &amp;books1, </a:t>
            </a:r>
            <a:r>
              <a:rPr lang="en-US" sz="2400" b="1" dirty="0" err="1">
                <a:solidFill>
                  <a:schemeClr val="hlink"/>
                </a:solidFill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chemeClr val="hlink"/>
                </a:solidFill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chemeClr val="hlink"/>
                </a:solidFill>
                <a:cs typeface="Courier New" pitchFamily="49" charset="0"/>
              </a:rPr>
              <a:t>struct</a:t>
            </a:r>
            <a:r>
              <a:rPr lang="en-US" sz="2400" b="1" dirty="0">
                <a:solidFill>
                  <a:schemeClr val="hlink"/>
                </a:solidFill>
                <a:cs typeface="Courier New" pitchFamily="49" charset="0"/>
              </a:rPr>
              <a:t> cat));</a:t>
            </a:r>
            <a:endParaRPr lang="en-US" sz="2400" b="1" dirty="0">
              <a:solidFill>
                <a:schemeClr val="hlin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.1-Assignment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Statements used with structures -2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81000" y="1447800"/>
            <a:ext cx="85344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000" b="1" dirty="0"/>
              <a:t>It is possible to have one structure within another structure.    </a:t>
            </a:r>
            <a:r>
              <a:rPr lang="en-US" b="1" dirty="0"/>
              <a:t>A structure cannot be nested within itself</a:t>
            </a:r>
            <a:endParaRPr lang="en-US" dirty="0"/>
          </a:p>
        </p:txBody>
      </p:sp>
      <p:sp>
        <p:nvSpPr>
          <p:cNvPr id="23556" name="Text Box 10"/>
          <p:cNvSpPr txBox="1">
            <a:spLocks noChangeArrowheads="1"/>
          </p:cNvSpPr>
          <p:nvPr/>
        </p:nvSpPr>
        <p:spPr bwMode="auto">
          <a:xfrm>
            <a:off x="398463" y="3697288"/>
            <a:ext cx="82534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b="1"/>
              <a:t>To access the elements of the structure the format will be similar to the one used with normal structures, </a:t>
            </a:r>
          </a:p>
        </p:txBody>
      </p:sp>
      <p:sp>
        <p:nvSpPr>
          <p:cNvPr id="23557" name="Rectangle 11"/>
          <p:cNvSpPr>
            <a:spLocks noChangeArrowheads="1"/>
          </p:cNvSpPr>
          <p:nvPr/>
        </p:nvSpPr>
        <p:spPr bwMode="auto">
          <a:xfrm>
            <a:off x="762000" y="2001838"/>
            <a:ext cx="5562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b="1">
                <a:solidFill>
                  <a:schemeClr val="hlink"/>
                </a:solidFill>
              </a:rPr>
              <a:t>	</a:t>
            </a: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struct issue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	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		char borrower [20];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		char dt_of_issue[8];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		struct cat books;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	}issl; </a:t>
            </a:r>
          </a:p>
        </p:txBody>
      </p:sp>
      <p:sp>
        <p:nvSpPr>
          <p:cNvPr id="23558" name="Rectangle 12"/>
          <p:cNvSpPr>
            <a:spLocks noChangeArrowheads="1"/>
          </p:cNvSpPr>
          <p:nvPr/>
        </p:nvSpPr>
        <p:spPr bwMode="auto">
          <a:xfrm>
            <a:off x="1752600" y="4335463"/>
            <a:ext cx="1958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>
              <a:tabLst>
                <a:tab pos="342900" algn="l"/>
                <a:tab pos="685800" algn="l"/>
                <a:tab pos="1028700" algn="l"/>
              </a:tabLst>
            </a:pP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issl.borrower</a:t>
            </a:r>
          </a:p>
        </p:txBody>
      </p:sp>
      <p:sp>
        <p:nvSpPr>
          <p:cNvPr id="23559" name="Text Box 14"/>
          <p:cNvSpPr txBox="1">
            <a:spLocks noChangeArrowheads="1"/>
          </p:cNvSpPr>
          <p:nvPr/>
        </p:nvSpPr>
        <p:spPr bwMode="auto">
          <a:xfrm>
            <a:off x="433388" y="4716463"/>
            <a:ext cx="82534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b="1"/>
              <a:t>To access elements of the structure cat, which is a part of another structure issue,</a:t>
            </a:r>
            <a:r>
              <a:rPr lang="en-US"/>
              <a:t> </a:t>
            </a:r>
          </a:p>
        </p:txBody>
      </p:sp>
      <p:sp>
        <p:nvSpPr>
          <p:cNvPr id="23560" name="Rectangle 15"/>
          <p:cNvSpPr>
            <a:spLocks noChangeArrowheads="1"/>
          </p:cNvSpPr>
          <p:nvPr/>
        </p:nvSpPr>
        <p:spPr bwMode="auto">
          <a:xfrm>
            <a:off x="1752600" y="5402263"/>
            <a:ext cx="264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issl.books.author</a:t>
            </a:r>
            <a:r>
              <a:rPr lang="en-US">
                <a:latin typeface="Courier New" pitchFamily="49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858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.2-Structures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within Structures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253413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A common use of structures is in arrays of structures</a:t>
            </a:r>
          </a:p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A structure is first defined, and then an array variable of that type is declared </a:t>
            </a:r>
          </a:p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Example:</a:t>
            </a:r>
          </a:p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endParaRPr lang="en-US" sz="2400" dirty="0"/>
          </a:p>
          <a:p>
            <a:pPr marL="223838" indent="-223838" algn="just" eaLnBrk="1" hangingPunct="1">
              <a:buClr>
                <a:schemeClr val="folHlink"/>
              </a:buClr>
            </a:pPr>
            <a:r>
              <a:rPr lang="en-US" sz="2400" b="1" dirty="0">
                <a:solidFill>
                  <a:schemeClr val="hlink"/>
                </a:solidFill>
              </a:rPr>
              <a:t>	</a:t>
            </a:r>
            <a:r>
              <a:rPr lang="en-US" sz="2400" b="1" dirty="0" smtClean="0">
                <a:solidFill>
                  <a:schemeClr val="hlink"/>
                </a:solidFill>
              </a:rPr>
              <a:t>		</a:t>
            </a:r>
            <a:r>
              <a:rPr lang="en-US" sz="2400" b="1" dirty="0" err="1" smtClean="0">
                <a:solidFill>
                  <a:schemeClr val="hlink"/>
                </a:solidFill>
              </a:rPr>
              <a:t>struct</a:t>
            </a:r>
            <a:r>
              <a:rPr lang="en-US" sz="2400" b="1" dirty="0" smtClean="0">
                <a:solidFill>
                  <a:schemeClr val="hlink"/>
                </a:solidFill>
              </a:rPr>
              <a:t> </a:t>
            </a:r>
            <a:r>
              <a:rPr lang="en-US" sz="2400" b="1" dirty="0">
                <a:solidFill>
                  <a:schemeClr val="hlink"/>
                </a:solidFill>
              </a:rPr>
              <a:t>cat books[50];</a:t>
            </a:r>
          </a:p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endParaRPr lang="en-US" sz="2400" dirty="0"/>
          </a:p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To the access the variable author of the fourth element of the array </a:t>
            </a:r>
            <a:r>
              <a:rPr lang="en-US" sz="2400" b="1" dirty="0"/>
              <a:t>books</a:t>
            </a:r>
            <a:r>
              <a:rPr lang="en-US" sz="2400" dirty="0"/>
              <a:t>:</a:t>
            </a: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endParaRPr lang="en-US" sz="2400" dirty="0"/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400" dirty="0">
                <a:cs typeface="Courier New" pitchFamily="49" charset="0"/>
              </a:rPr>
              <a:t>		</a:t>
            </a:r>
            <a:r>
              <a:rPr lang="en-US" sz="2400" dirty="0" smtClean="0">
                <a:cs typeface="Courier New" pitchFamily="49" charset="0"/>
              </a:rPr>
              <a:t>	</a:t>
            </a:r>
            <a:r>
              <a:rPr lang="en-US" sz="2400" b="1" dirty="0" smtClean="0">
                <a:solidFill>
                  <a:schemeClr val="hlink"/>
                </a:solidFill>
                <a:cs typeface="Courier New" pitchFamily="49" charset="0"/>
              </a:rPr>
              <a:t>books[4</a:t>
            </a:r>
            <a:r>
              <a:rPr lang="en-US" sz="2400" b="1" dirty="0">
                <a:solidFill>
                  <a:schemeClr val="hlink"/>
                </a:solidFill>
                <a:cs typeface="Courier New" pitchFamily="49" charset="0"/>
              </a:rPr>
              <a:t>].author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3-Array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of Structures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371600"/>
            <a:ext cx="82534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Structure arrays are initialized by enclosing the list of values of its elements within a pair of braces </a:t>
            </a:r>
          </a:p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Example: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371600" y="2286000"/>
            <a:ext cx="7239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endParaRPr lang="en-US" sz="1200"/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400" b="1">
                <a:solidFill>
                  <a:schemeClr val="hlink"/>
                </a:solidFill>
              </a:rPr>
              <a:t>		</a:t>
            </a:r>
            <a:r>
              <a:rPr lang="en-US" sz="2000" b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struct unit </a:t>
            </a:r>
            <a:endParaRPr lang="en-US" sz="2000" b="1">
              <a:solidFill>
                <a:schemeClr val="hlink"/>
              </a:solidFill>
              <a:latin typeface="Courier New" pitchFamily="49" charset="0"/>
            </a:endParaRP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{	char ch;</a:t>
            </a:r>
            <a:endParaRPr lang="en-US" sz="2000" b="1">
              <a:solidFill>
                <a:schemeClr val="hlink"/>
              </a:solidFill>
              <a:latin typeface="Courier New" pitchFamily="49" charset="0"/>
            </a:endParaRP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	int i;	</a:t>
            </a: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           };</a:t>
            </a:r>
            <a:endParaRPr lang="en-US" sz="2000" b="1">
              <a:solidFill>
                <a:schemeClr val="hlink"/>
              </a:solidFill>
              <a:latin typeface="Courier New" pitchFamily="49" charset="0"/>
            </a:endParaRP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     struct unit series [3] =</a:t>
            </a:r>
            <a:endParaRPr lang="en-US" sz="2000" b="1">
              <a:solidFill>
                <a:schemeClr val="hlink"/>
              </a:solidFill>
              <a:latin typeface="Courier New" pitchFamily="49" charset="0"/>
            </a:endParaRP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{	{‘a’, 100}</a:t>
            </a:r>
            <a:endParaRPr lang="en-US" sz="2000" b="1">
              <a:solidFill>
                <a:schemeClr val="hlink"/>
              </a:solidFill>
              <a:latin typeface="Courier New" pitchFamily="49" charset="0"/>
            </a:endParaRP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	{‘b’, 200}</a:t>
            </a:r>
            <a:endParaRPr lang="en-US" sz="2000" b="1">
              <a:solidFill>
                <a:schemeClr val="hlink"/>
              </a:solidFill>
              <a:latin typeface="Courier New" pitchFamily="49" charset="0"/>
            </a:endParaRP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	{‘c’, 300}	</a:t>
            </a: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          };</a:t>
            </a:r>
            <a:endParaRPr lang="en-US" sz="2000" b="1">
              <a:solidFill>
                <a:schemeClr val="hlink"/>
              </a:solidFill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4-Initialization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of Structures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Array4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825341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Structure pointers are declared by placing an asterisk(*) in front of the structure variable’s name</a:t>
            </a:r>
          </a:p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The </a:t>
            </a:r>
            <a:r>
              <a:rPr lang="en-US" sz="2400" b="1" dirty="0"/>
              <a:t>-&gt;</a:t>
            </a:r>
            <a:r>
              <a:rPr lang="en-US" sz="2400" dirty="0"/>
              <a:t> operator is used to access the elements of a structure using a pointer</a:t>
            </a:r>
          </a:p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Example:</a:t>
            </a: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endParaRPr lang="en-US" sz="1200" dirty="0"/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400" b="1" dirty="0"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cat *</a:t>
            </a:r>
            <a:r>
              <a:rPr lang="en-US" sz="2400" b="1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ptr_bk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>
              <a:solidFill>
                <a:schemeClr val="hlink"/>
              </a:solidFill>
              <a:latin typeface="Courier New" pitchFamily="49" charset="0"/>
            </a:endParaRP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</a:rPr>
              <a:t> 		</a:t>
            </a:r>
            <a:r>
              <a:rPr lang="en-US" sz="2400" b="1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ptr_bk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= &amp;books;</a:t>
            </a: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(“%s”, </a:t>
            </a:r>
            <a:r>
              <a:rPr lang="en-US" sz="2400" b="1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ptr_bk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-&gt;author);</a:t>
            </a: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endParaRPr lang="en-US" sz="1200" dirty="0">
              <a:latin typeface="Courier New" pitchFamily="49" charset="0"/>
            </a:endParaRPr>
          </a:p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Structure pointers passed as arguments to functions enable the function to modify the structure elements directly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5-Pointers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to Structures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33388" y="1295400"/>
            <a:ext cx="825341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A new data type name can be defined by using the keyword </a:t>
            </a:r>
            <a:r>
              <a:rPr lang="en-US" sz="2400" dirty="0" err="1">
                <a:solidFill>
                  <a:schemeClr val="folHlink"/>
                </a:solidFill>
              </a:rPr>
              <a:t>typedef</a:t>
            </a:r>
            <a:endParaRPr lang="en-US" sz="2400" dirty="0">
              <a:solidFill>
                <a:schemeClr val="folHlink"/>
              </a:solidFill>
            </a:endParaRPr>
          </a:p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It does not create a new data type, but defines a new name for an existing type</a:t>
            </a:r>
          </a:p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Syntax:</a:t>
            </a: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endParaRPr lang="en-US" sz="1200" dirty="0"/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400" dirty="0">
                <a:cs typeface="Courier New" pitchFamily="49" charset="0"/>
              </a:rPr>
              <a:t>	</a:t>
            </a:r>
            <a:r>
              <a:rPr lang="en-US" sz="2400" b="1" dirty="0">
                <a:solidFill>
                  <a:schemeClr val="hlink"/>
                </a:solidFill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type name;</a:t>
            </a:r>
            <a:endParaRPr lang="en-US" sz="2400" b="1" dirty="0">
              <a:solidFill>
                <a:schemeClr val="hlink"/>
              </a:solidFill>
              <a:latin typeface="Courier New" pitchFamily="49" charset="0"/>
            </a:endParaRP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endParaRPr lang="en-US" sz="1200" b="1" dirty="0">
              <a:solidFill>
                <a:schemeClr val="hlink"/>
              </a:solidFill>
            </a:endParaRPr>
          </a:p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Example:</a:t>
            </a: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endParaRPr lang="en-US" sz="1200" dirty="0"/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400" b="1" dirty="0"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float </a:t>
            </a:r>
            <a:r>
              <a:rPr lang="en-US" sz="2400" b="1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deci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>
              <a:solidFill>
                <a:schemeClr val="hlink"/>
              </a:solidFill>
              <a:latin typeface="Courier New" pitchFamily="49" charset="0"/>
            </a:endParaRP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endParaRPr lang="en-US" sz="1200" b="1" dirty="0">
              <a:solidFill>
                <a:schemeClr val="hlink"/>
              </a:solidFill>
              <a:latin typeface="Courier New" pitchFamily="49" charset="0"/>
            </a:endParaRPr>
          </a:p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 err="1" smtClean="0"/>
              <a:t>typedef</a:t>
            </a:r>
            <a:r>
              <a:rPr lang="en-US" sz="2400" dirty="0" smtClean="0"/>
              <a:t> cannot </a:t>
            </a:r>
            <a:r>
              <a:rPr lang="en-US" sz="2400" dirty="0"/>
              <a:t>be used with storage classes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6-The </a:t>
            </a:r>
            <a:r>
              <a:rPr lang="en-US" sz="2800" b="1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typedef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keyword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85800" y="1524000"/>
            <a:ext cx="3572581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Blip>
                <a:blip r:embed="rId3"/>
              </a:buBlip>
            </a:pPr>
            <a:r>
              <a:rPr lang="vi-VN" sz="2800" dirty="0" smtClean="0"/>
              <a:t>Structure</a:t>
            </a:r>
            <a:r>
              <a:rPr lang="en-US" sz="2800" dirty="0" smtClean="0"/>
              <a:t> Data Type</a:t>
            </a:r>
          </a:p>
          <a:p>
            <a:pPr>
              <a:buClr>
                <a:schemeClr val="folHlink"/>
              </a:buClr>
              <a:buBlip>
                <a:blip r:embed="rId3"/>
              </a:buBlip>
            </a:pPr>
            <a:endParaRPr lang="en-US" sz="2800" dirty="0"/>
          </a:p>
          <a:p>
            <a:pPr>
              <a:buBlip>
                <a:blip r:embed="rId3"/>
              </a:buBlip>
            </a:pPr>
            <a:r>
              <a:rPr lang="vi-VN" sz="2800" dirty="0" smtClean="0"/>
              <a:t>A</a:t>
            </a:r>
            <a:r>
              <a:rPr lang="en-US" sz="2800" dirty="0" err="1" smtClean="0"/>
              <a:t>rray</a:t>
            </a:r>
            <a:r>
              <a:rPr lang="en-US" sz="2800" dirty="0" smtClean="0"/>
              <a:t> of Structures</a:t>
            </a:r>
          </a:p>
          <a:p>
            <a:pPr>
              <a:buBlip>
                <a:blip r:embed="rId3"/>
              </a:buBlip>
            </a:pPr>
            <a:endParaRPr lang="en-US" sz="2800" dirty="0" smtClean="0">
              <a:latin typeface="Arial" pitchFamily="34" charset="0"/>
            </a:endParaRPr>
          </a:p>
          <a:p>
            <a:pPr>
              <a:buBlip>
                <a:blip r:embed="rId3"/>
              </a:buBlip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Pointer to Structure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524000" y="1600200"/>
            <a:ext cx="6019800" cy="3429000"/>
            <a:chOff x="1524000" y="1600200"/>
            <a:chExt cx="6019800" cy="3429000"/>
          </a:xfrm>
        </p:grpSpPr>
        <p:sp>
          <p:nvSpPr>
            <p:cNvPr id="4" name="Isosceles Triangle 3"/>
            <p:cNvSpPr/>
            <p:nvPr/>
          </p:nvSpPr>
          <p:spPr>
            <a:xfrm rot="10800000">
              <a:off x="4267201" y="4191000"/>
              <a:ext cx="762000" cy="8382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0" y="1600200"/>
              <a:ext cx="6019800" cy="2667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4038600" y="5181600"/>
            <a:ext cx="1219200" cy="381000"/>
          </a:xfrm>
          <a:prstGeom prst="roundRect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4414" y="2942272"/>
            <a:ext cx="628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You have completed "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Lecture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9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course.</a:t>
            </a:r>
          </a:p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Click EXIT button to exit course and discover the next Lecture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Lecture 10 –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File Handling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".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189607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D9203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5400" b="1" dirty="0">
              <a:solidFill>
                <a:srgbClr val="FD920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2170" y="5181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EXIT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Exit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Learning Goals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3716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After the lecture, attendees will be able to: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1981200"/>
            <a:ext cx="9448800" cy="533400"/>
            <a:chOff x="0" y="1981200"/>
            <a:chExt cx="9448800" cy="533400"/>
          </a:xfrm>
        </p:grpSpPr>
        <p:sp>
          <p:nvSpPr>
            <p:cNvPr id="7" name="Rectangle 6"/>
            <p:cNvSpPr/>
            <p:nvPr/>
          </p:nvSpPr>
          <p:spPr>
            <a:xfrm>
              <a:off x="0" y="1981200"/>
              <a:ext cx="91440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057400"/>
              <a:ext cx="883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Understand Structure Data Type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0" y="3071810"/>
            <a:ext cx="9144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5400000">
            <a:off x="289035" y="2149365"/>
            <a:ext cx="228600" cy="197069"/>
          </a:xfrm>
          <a:prstGeom prst="triangl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293797" y="3244747"/>
            <a:ext cx="228600" cy="197069"/>
          </a:xfrm>
          <a:prstGeom prst="triangl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2517239"/>
            <a:ext cx="9144000" cy="554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" y="2590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Use Array of Structures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 rot="5400000">
            <a:off x="289034" y="2682766"/>
            <a:ext cx="228600" cy="197069"/>
          </a:xfrm>
          <a:prstGeom prst="triangl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9600" y="310509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Understand Pointer to Structure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57200" y="1465957"/>
            <a:ext cx="83058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3838" indent="-223838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 smtClean="0"/>
              <a:t>Define structures and structure variables</a:t>
            </a:r>
          </a:p>
          <a:p>
            <a:pPr marL="223838" indent="-223838">
              <a:buClr>
                <a:schemeClr val="folHlink"/>
              </a:buClr>
              <a:buBlip>
                <a:blip r:embed="rId3"/>
              </a:buBlip>
            </a:pPr>
            <a:endParaRPr lang="en-US" sz="2400" dirty="0"/>
          </a:p>
          <a:p>
            <a:pPr marL="223838" indent="-223838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 smtClean="0"/>
              <a:t>Explain how structures are initialized</a:t>
            </a:r>
          </a:p>
          <a:p>
            <a:pPr marL="223838" indent="-223838">
              <a:buClr>
                <a:schemeClr val="folHlink"/>
              </a:buClr>
              <a:buBlip>
                <a:blip r:embed="rId3"/>
              </a:buBlip>
            </a:pPr>
            <a:endParaRPr lang="en-US" sz="2400" dirty="0" smtClean="0"/>
          </a:p>
          <a:p>
            <a:pPr marL="223838" indent="-223838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 smtClean="0"/>
              <a:t>Explain </a:t>
            </a:r>
            <a:r>
              <a:rPr lang="en-US" sz="2400" dirty="0"/>
              <a:t>how structure elements are </a:t>
            </a:r>
            <a:r>
              <a:rPr lang="en-US" sz="2400" dirty="0" smtClean="0"/>
              <a:t>accessed</a:t>
            </a:r>
          </a:p>
          <a:p>
            <a:pPr marL="223838" indent="-223838">
              <a:buClr>
                <a:schemeClr val="folHlink"/>
              </a:buClr>
              <a:buBlip>
                <a:blip r:embed="rId3"/>
              </a:buBlip>
            </a:pPr>
            <a:endParaRPr lang="en-US" sz="2400" dirty="0"/>
          </a:p>
          <a:p>
            <a:pPr marL="223838" indent="-223838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 smtClean="0"/>
              <a:t>Use arrays of structures &amp; initialization of structure arrays</a:t>
            </a:r>
          </a:p>
          <a:p>
            <a:pPr marL="223838" indent="-223838">
              <a:buClr>
                <a:schemeClr val="folHlink"/>
              </a:buClr>
              <a:buBlip>
                <a:blip r:embed="rId3"/>
              </a:buBlip>
            </a:pPr>
            <a:endParaRPr lang="en-US" sz="2400" dirty="0" smtClean="0"/>
          </a:p>
          <a:p>
            <a:pPr marL="223838" indent="-223838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 smtClean="0"/>
              <a:t>Explain pointers to structures</a:t>
            </a:r>
          </a:p>
          <a:p>
            <a:pPr marL="223838" indent="-223838">
              <a:buClr>
                <a:schemeClr val="folHlink"/>
              </a:buClr>
              <a:buBlip>
                <a:blip r:embed="rId3"/>
              </a:buBlip>
            </a:pPr>
            <a:endParaRPr lang="en-US" sz="2400" dirty="0" smtClean="0"/>
          </a:p>
          <a:p>
            <a:pPr marL="223838" indent="-223838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 smtClean="0"/>
              <a:t>Explain how structure pointers can be passed as arguments to functions</a:t>
            </a:r>
          </a:p>
          <a:p>
            <a:pPr marL="223838" indent="-223838">
              <a:buClr>
                <a:schemeClr val="folHlink"/>
              </a:buClr>
              <a:buBlip>
                <a:blip r:embed="rId3"/>
              </a:buBlip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98463" y="1250950"/>
            <a:ext cx="85169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3838" indent="-223838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A structure consists of a number of data items, which need not be of the same data type, grouped together</a:t>
            </a:r>
          </a:p>
          <a:p>
            <a:pPr marL="223838" indent="-223838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The structure could hold as many of these items as desired</a:t>
            </a:r>
          </a:p>
        </p:txBody>
      </p:sp>
      <p:grpSp>
        <p:nvGrpSpPr>
          <p:cNvPr id="16388" name="Group 42"/>
          <p:cNvGrpSpPr>
            <a:grpSpLocks/>
          </p:cNvGrpSpPr>
          <p:nvPr/>
        </p:nvGrpSpPr>
        <p:grpSpPr bwMode="auto">
          <a:xfrm>
            <a:off x="336550" y="2667000"/>
            <a:ext cx="1231900" cy="955675"/>
            <a:chOff x="212" y="2256"/>
            <a:chExt cx="776" cy="602"/>
          </a:xfrm>
        </p:grpSpPr>
        <p:sp>
          <p:nvSpPr>
            <p:cNvPr id="16424" name="Rectangle 7"/>
            <p:cNvSpPr>
              <a:spLocks noChangeArrowheads="1"/>
            </p:cNvSpPr>
            <p:nvPr/>
          </p:nvSpPr>
          <p:spPr bwMode="auto">
            <a:xfrm>
              <a:off x="480" y="2256"/>
              <a:ext cx="24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4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425" name="Text Box 36"/>
            <p:cNvSpPr txBox="1">
              <a:spLocks noChangeArrowheads="1"/>
            </p:cNvSpPr>
            <p:nvPr/>
          </p:nvSpPr>
          <p:spPr bwMode="auto">
            <a:xfrm>
              <a:off x="212" y="2570"/>
              <a:ext cx="7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solidFill>
                    <a:srgbClr val="660066"/>
                  </a:solidFill>
                  <a:latin typeface="Times New Roman" pitchFamily="18" charset="0"/>
                </a:rPr>
                <a:t>Variable</a:t>
              </a:r>
            </a:p>
          </p:txBody>
        </p:sp>
      </p:grpSp>
      <p:grpSp>
        <p:nvGrpSpPr>
          <p:cNvPr id="16389" name="Group 43"/>
          <p:cNvGrpSpPr>
            <a:grpSpLocks/>
          </p:cNvGrpSpPr>
          <p:nvPr/>
        </p:nvGrpSpPr>
        <p:grpSpPr bwMode="auto">
          <a:xfrm>
            <a:off x="1676400" y="2667000"/>
            <a:ext cx="1352550" cy="3200400"/>
            <a:chOff x="1056" y="2256"/>
            <a:chExt cx="852" cy="2016"/>
          </a:xfrm>
        </p:grpSpPr>
        <p:grpSp>
          <p:nvGrpSpPr>
            <p:cNvPr id="16414" name="Group 8"/>
            <p:cNvGrpSpPr>
              <a:grpSpLocks/>
            </p:cNvGrpSpPr>
            <p:nvPr/>
          </p:nvGrpSpPr>
          <p:grpSpPr bwMode="auto">
            <a:xfrm>
              <a:off x="1056" y="2256"/>
              <a:ext cx="240" cy="1994"/>
              <a:chOff x="816" y="1824"/>
              <a:chExt cx="240" cy="1994"/>
            </a:xfrm>
          </p:grpSpPr>
          <p:sp>
            <p:nvSpPr>
              <p:cNvPr id="16416" name="Rectangle 9"/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24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 dirty="0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16417" name="Rectangle 10"/>
              <p:cNvSpPr>
                <a:spLocks noChangeArrowheads="1"/>
              </p:cNvSpPr>
              <p:nvPr/>
            </p:nvSpPr>
            <p:spPr bwMode="auto">
              <a:xfrm>
                <a:off x="816" y="2074"/>
                <a:ext cx="24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 dirty="0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16418" name="Rectangle 11"/>
              <p:cNvSpPr>
                <a:spLocks noChangeArrowheads="1"/>
              </p:cNvSpPr>
              <p:nvPr/>
            </p:nvSpPr>
            <p:spPr bwMode="auto">
              <a:xfrm>
                <a:off x="816" y="2322"/>
                <a:ext cx="24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 dirty="0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16419" name="Rectangle 12"/>
              <p:cNvSpPr>
                <a:spLocks noChangeArrowheads="1"/>
              </p:cNvSpPr>
              <p:nvPr/>
            </p:nvSpPr>
            <p:spPr bwMode="auto">
              <a:xfrm>
                <a:off x="816" y="2572"/>
                <a:ext cx="24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 dirty="0"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16420" name="Rectangle 13"/>
              <p:cNvSpPr>
                <a:spLocks noChangeArrowheads="1"/>
              </p:cNvSpPr>
              <p:nvPr/>
            </p:nvSpPr>
            <p:spPr bwMode="auto">
              <a:xfrm>
                <a:off x="816" y="2830"/>
                <a:ext cx="24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 dirty="0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16421" name="Rectangle 14"/>
              <p:cNvSpPr>
                <a:spLocks noChangeArrowheads="1"/>
              </p:cNvSpPr>
              <p:nvPr/>
            </p:nvSpPr>
            <p:spPr bwMode="auto">
              <a:xfrm>
                <a:off x="816" y="3080"/>
                <a:ext cx="24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 dirty="0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16422" name="Rectangle 15"/>
              <p:cNvSpPr>
                <a:spLocks noChangeArrowheads="1"/>
              </p:cNvSpPr>
              <p:nvPr/>
            </p:nvSpPr>
            <p:spPr bwMode="auto">
              <a:xfrm>
                <a:off x="816" y="3328"/>
                <a:ext cx="24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 dirty="0"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16423" name="Rectangle 16"/>
              <p:cNvSpPr>
                <a:spLocks noChangeArrowheads="1"/>
              </p:cNvSpPr>
              <p:nvPr/>
            </p:nvSpPr>
            <p:spPr bwMode="auto">
              <a:xfrm>
                <a:off x="816" y="3578"/>
                <a:ext cx="24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 dirty="0">
                    <a:latin typeface="Times New Roman" pitchFamily="18" charset="0"/>
                  </a:rPr>
                  <a:t>N</a:t>
                </a:r>
              </a:p>
            </p:txBody>
          </p:sp>
        </p:grpSp>
        <p:sp>
          <p:nvSpPr>
            <p:cNvPr id="16415" name="Text Box 37"/>
            <p:cNvSpPr txBox="1">
              <a:spLocks noChangeArrowheads="1"/>
            </p:cNvSpPr>
            <p:nvPr/>
          </p:nvSpPr>
          <p:spPr bwMode="auto">
            <a:xfrm>
              <a:off x="1344" y="3984"/>
              <a:ext cx="5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solidFill>
                    <a:srgbClr val="660066"/>
                  </a:solidFill>
                  <a:latin typeface="Times New Roman" pitchFamily="18" charset="0"/>
                </a:rPr>
                <a:t>Array</a:t>
              </a:r>
            </a:p>
          </p:txBody>
        </p:sp>
      </p:grpSp>
      <p:grpSp>
        <p:nvGrpSpPr>
          <p:cNvPr id="16390" name="Group 44"/>
          <p:cNvGrpSpPr>
            <a:grpSpLocks/>
          </p:cNvGrpSpPr>
          <p:nvPr/>
        </p:nvGrpSpPr>
        <p:grpSpPr bwMode="auto">
          <a:xfrm>
            <a:off x="2682875" y="2667000"/>
            <a:ext cx="5927725" cy="2628900"/>
            <a:chOff x="1690" y="2256"/>
            <a:chExt cx="3734" cy="1656"/>
          </a:xfrm>
        </p:grpSpPr>
        <p:grpSp>
          <p:nvGrpSpPr>
            <p:cNvPr id="16391" name="Group 17"/>
            <p:cNvGrpSpPr>
              <a:grpSpLocks/>
            </p:cNvGrpSpPr>
            <p:nvPr/>
          </p:nvGrpSpPr>
          <p:grpSpPr bwMode="auto">
            <a:xfrm>
              <a:off x="1690" y="2256"/>
              <a:ext cx="3730" cy="240"/>
              <a:chOff x="1546" y="1824"/>
              <a:chExt cx="3730" cy="240"/>
            </a:xfrm>
          </p:grpSpPr>
          <p:sp>
            <p:nvSpPr>
              <p:cNvPr id="16399" name="Rectangle 18"/>
              <p:cNvSpPr>
                <a:spLocks noChangeArrowheads="1"/>
              </p:cNvSpPr>
              <p:nvPr/>
            </p:nvSpPr>
            <p:spPr bwMode="auto">
              <a:xfrm>
                <a:off x="1546" y="1824"/>
                <a:ext cx="24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 dirty="0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16400" name="Rectangle 19"/>
              <p:cNvSpPr>
                <a:spLocks noChangeArrowheads="1"/>
              </p:cNvSpPr>
              <p:nvPr/>
            </p:nvSpPr>
            <p:spPr bwMode="auto">
              <a:xfrm>
                <a:off x="1794" y="1824"/>
                <a:ext cx="24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 dirty="0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16401" name="Rectangle 20"/>
              <p:cNvSpPr>
                <a:spLocks noChangeArrowheads="1"/>
              </p:cNvSpPr>
              <p:nvPr/>
            </p:nvSpPr>
            <p:spPr bwMode="auto">
              <a:xfrm>
                <a:off x="2044" y="1824"/>
                <a:ext cx="24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 dirty="0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16402" name="Rectangle 21"/>
              <p:cNvSpPr>
                <a:spLocks noChangeArrowheads="1"/>
              </p:cNvSpPr>
              <p:nvPr/>
            </p:nvSpPr>
            <p:spPr bwMode="auto">
              <a:xfrm>
                <a:off x="2292" y="1824"/>
                <a:ext cx="24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 dirty="0"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16403" name="Rectangle 22"/>
              <p:cNvSpPr>
                <a:spLocks noChangeArrowheads="1"/>
              </p:cNvSpPr>
              <p:nvPr/>
            </p:nvSpPr>
            <p:spPr bwMode="auto">
              <a:xfrm>
                <a:off x="2542" y="1824"/>
                <a:ext cx="24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 dirty="0">
                    <a:latin typeface="Times New Roman" pitchFamily="18" charset="0"/>
                  </a:rPr>
                  <a:t>S</a:t>
                </a:r>
              </a:p>
            </p:txBody>
          </p:sp>
          <p:sp>
            <p:nvSpPr>
              <p:cNvPr id="16404" name="Rectangle 23"/>
              <p:cNvSpPr>
                <a:spLocks noChangeArrowheads="1"/>
              </p:cNvSpPr>
              <p:nvPr/>
            </p:nvSpPr>
            <p:spPr bwMode="auto">
              <a:xfrm>
                <a:off x="2790" y="1824"/>
                <a:ext cx="24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 dirty="0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16405" name="Rectangle 24"/>
              <p:cNvSpPr>
                <a:spLocks noChangeArrowheads="1"/>
              </p:cNvSpPr>
              <p:nvPr/>
            </p:nvSpPr>
            <p:spPr bwMode="auto">
              <a:xfrm>
                <a:off x="3040" y="1824"/>
                <a:ext cx="24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 dirty="0"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16406" name="Rectangle 25"/>
              <p:cNvSpPr>
                <a:spLocks noChangeArrowheads="1"/>
              </p:cNvSpPr>
              <p:nvPr/>
            </p:nvSpPr>
            <p:spPr bwMode="auto">
              <a:xfrm>
                <a:off x="3292" y="1824"/>
                <a:ext cx="24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 dirty="0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16407" name="Rectangle 26"/>
              <p:cNvSpPr>
                <a:spLocks noChangeArrowheads="1"/>
              </p:cNvSpPr>
              <p:nvPr/>
            </p:nvSpPr>
            <p:spPr bwMode="auto">
              <a:xfrm>
                <a:off x="3542" y="1824"/>
                <a:ext cx="24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 dirty="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6408" name="Rectangle 27"/>
              <p:cNvSpPr>
                <a:spLocks noChangeArrowheads="1"/>
              </p:cNvSpPr>
              <p:nvPr/>
            </p:nvSpPr>
            <p:spPr bwMode="auto">
              <a:xfrm>
                <a:off x="3790" y="1824"/>
                <a:ext cx="24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 dirty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6409" name="Rectangle 28"/>
              <p:cNvSpPr>
                <a:spLocks noChangeArrowheads="1"/>
              </p:cNvSpPr>
              <p:nvPr/>
            </p:nvSpPr>
            <p:spPr bwMode="auto">
              <a:xfrm>
                <a:off x="4040" y="1824"/>
                <a:ext cx="24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 dirty="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6410" name="Rectangle 29"/>
              <p:cNvSpPr>
                <a:spLocks noChangeArrowheads="1"/>
              </p:cNvSpPr>
              <p:nvPr/>
            </p:nvSpPr>
            <p:spPr bwMode="auto">
              <a:xfrm>
                <a:off x="4288" y="1824"/>
                <a:ext cx="24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 dirty="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16411" name="Rectangle 30"/>
              <p:cNvSpPr>
                <a:spLocks noChangeArrowheads="1"/>
              </p:cNvSpPr>
              <p:nvPr/>
            </p:nvSpPr>
            <p:spPr bwMode="auto">
              <a:xfrm>
                <a:off x="4538" y="1824"/>
                <a:ext cx="24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 dirty="0"/>
              </a:p>
            </p:txBody>
          </p:sp>
          <p:sp>
            <p:nvSpPr>
              <p:cNvPr id="16412" name="Rectangle 31"/>
              <p:cNvSpPr>
                <a:spLocks noChangeArrowheads="1"/>
              </p:cNvSpPr>
              <p:nvPr/>
            </p:nvSpPr>
            <p:spPr bwMode="auto">
              <a:xfrm>
                <a:off x="4786" y="1824"/>
                <a:ext cx="24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 dirty="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6413" name="Rectangle 32"/>
              <p:cNvSpPr>
                <a:spLocks noChangeArrowheads="1"/>
              </p:cNvSpPr>
              <p:nvPr/>
            </p:nvSpPr>
            <p:spPr bwMode="auto">
              <a:xfrm>
                <a:off x="5036" y="1824"/>
                <a:ext cx="24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92" name="WordArt 33"/>
            <p:cNvSpPr>
              <a:spLocks noChangeArrowheads="1" noChangeShapeType="1" noTextEdit="1"/>
            </p:cNvSpPr>
            <p:nvPr/>
          </p:nvSpPr>
          <p:spPr bwMode="auto">
            <a:xfrm rot="5400000">
              <a:off x="2544" y="1824"/>
              <a:ext cx="336" cy="18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3333CC"/>
                    </a:solidFill>
                    <a:round/>
                    <a:headEnd/>
                    <a:tailEnd/>
                  </a:ln>
                  <a:solidFill>
                    <a:srgbClr val="B2B2B2">
                      <a:alpha val="50195"/>
                    </a:srgbClr>
                  </a:solidFill>
                  <a:effectLst>
                    <a:outerShdw dist="45791" dir="2021404" algn="ctr" rotWithShape="0">
                      <a:srgbClr val="9999FF"/>
                    </a:outerShdw>
                  </a:effectLst>
                  <a:latin typeface="Arial Black"/>
                </a:rPr>
                <a:t>}</a:t>
              </a:r>
            </a:p>
          </p:txBody>
        </p:sp>
        <p:sp>
          <p:nvSpPr>
            <p:cNvPr id="16393" name="WordArt 34"/>
            <p:cNvSpPr>
              <a:spLocks noChangeArrowheads="1" noChangeShapeType="1" noTextEdit="1"/>
            </p:cNvSpPr>
            <p:nvPr/>
          </p:nvSpPr>
          <p:spPr bwMode="auto">
            <a:xfrm rot="5400000">
              <a:off x="4008" y="2280"/>
              <a:ext cx="336" cy="9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3333CC"/>
                    </a:solidFill>
                    <a:round/>
                    <a:headEnd/>
                    <a:tailEnd/>
                  </a:ln>
                  <a:solidFill>
                    <a:srgbClr val="00FFFF">
                      <a:alpha val="50195"/>
                    </a:srgbClr>
                  </a:solidFill>
                  <a:effectLst>
                    <a:outerShdw dist="45791" dir="2021404" algn="ctr" rotWithShape="0">
                      <a:srgbClr val="9999FF"/>
                    </a:outerShdw>
                  </a:effectLst>
                  <a:latin typeface="Arial Black"/>
                </a:rPr>
                <a:t>}</a:t>
              </a:r>
            </a:p>
          </p:txBody>
        </p:sp>
        <p:sp>
          <p:nvSpPr>
            <p:cNvPr id="16394" name="AutoShape 35"/>
            <p:cNvSpPr>
              <a:spLocks noChangeArrowheads="1"/>
            </p:cNvSpPr>
            <p:nvPr/>
          </p:nvSpPr>
          <p:spPr bwMode="auto">
            <a:xfrm>
              <a:off x="4944" y="2544"/>
              <a:ext cx="240" cy="576"/>
            </a:xfrm>
            <a:prstGeom prst="downArrow">
              <a:avLst>
                <a:gd name="adj1" fmla="val 50000"/>
                <a:gd name="adj2" fmla="val 6000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Text Box 38"/>
            <p:cNvSpPr txBox="1">
              <a:spLocks noChangeArrowheads="1"/>
            </p:cNvSpPr>
            <p:nvPr/>
          </p:nvSpPr>
          <p:spPr bwMode="auto">
            <a:xfrm>
              <a:off x="1960" y="3024"/>
              <a:ext cx="14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solidFill>
                    <a:schemeClr val="folHlink"/>
                  </a:solidFill>
                  <a:latin typeface="Times New Roman" pitchFamily="18" charset="0"/>
                </a:rPr>
                <a:t>Name of the book</a:t>
              </a:r>
            </a:p>
          </p:txBody>
        </p:sp>
        <p:sp>
          <p:nvSpPr>
            <p:cNvPr id="16396" name="Text Box 39"/>
            <p:cNvSpPr txBox="1">
              <a:spLocks noChangeArrowheads="1"/>
            </p:cNvSpPr>
            <p:nvPr/>
          </p:nvSpPr>
          <p:spPr bwMode="auto">
            <a:xfrm>
              <a:off x="3852" y="3024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solidFill>
                    <a:schemeClr val="folHlink"/>
                  </a:solidFill>
                  <a:latin typeface="Times New Roman" pitchFamily="18" charset="0"/>
                </a:rPr>
                <a:t>Author</a:t>
              </a:r>
            </a:p>
          </p:txBody>
        </p:sp>
        <p:sp>
          <p:nvSpPr>
            <p:cNvPr id="16397" name="Text Box 40"/>
            <p:cNvSpPr txBox="1">
              <a:spLocks noChangeArrowheads="1"/>
            </p:cNvSpPr>
            <p:nvPr/>
          </p:nvSpPr>
          <p:spPr bwMode="auto">
            <a:xfrm>
              <a:off x="4744" y="3120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solidFill>
                    <a:schemeClr val="folHlink"/>
                  </a:solidFill>
                  <a:latin typeface="Times New Roman" pitchFamily="18" charset="0"/>
                </a:rPr>
                <a:t>Edition</a:t>
              </a:r>
            </a:p>
          </p:txBody>
        </p:sp>
        <p:sp>
          <p:nvSpPr>
            <p:cNvPr id="16398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2640" y="3504"/>
              <a:ext cx="1824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EAEAEA"/>
                    </a:solidFill>
                    <a:round/>
                    <a:headEnd/>
                    <a:tailEnd/>
                  </a:ln>
                  <a:solidFill>
                    <a:srgbClr val="800080"/>
                  </a:solidFill>
                  <a:effectLst>
                    <a:outerShdw dist="35921" dir="2700000" sy="50000" kx="2115830" algn="bl" rotWithShape="0">
                      <a:srgbClr val="C0C0C0"/>
                    </a:outerShdw>
                  </a:effectLst>
                  <a:latin typeface="Arial Black"/>
                </a:rPr>
                <a:t>Structure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0" y="685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1-Structures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68325" y="1377950"/>
            <a:ext cx="781367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A structure definition forms a template for creating structure variables</a:t>
            </a:r>
          </a:p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The variables in the structure are called </a:t>
            </a:r>
            <a:r>
              <a:rPr lang="en-US" sz="2400" dirty="0">
                <a:solidFill>
                  <a:schemeClr val="tx2"/>
                </a:solidFill>
              </a:rPr>
              <a:t>structure elements</a:t>
            </a:r>
            <a:r>
              <a:rPr lang="en-US" sz="2400" dirty="0"/>
              <a:t> or </a:t>
            </a:r>
            <a:r>
              <a:rPr lang="en-US" sz="2400" dirty="0">
                <a:solidFill>
                  <a:schemeClr val="tx2"/>
                </a:solidFill>
              </a:rPr>
              <a:t>structure members</a:t>
            </a:r>
            <a:endParaRPr lang="en-US" sz="2400" dirty="0"/>
          </a:p>
          <a:p>
            <a:pPr marL="223838" indent="-223838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Example:</a:t>
            </a:r>
          </a:p>
          <a:p>
            <a:pPr lvl="1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400" b="1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cat </a:t>
            </a:r>
            <a:endParaRPr lang="en-US" sz="2400" b="1" dirty="0">
              <a:solidFill>
                <a:schemeClr val="hlink"/>
              </a:solidFill>
              <a:latin typeface="Courier New" pitchFamily="49" charset="0"/>
            </a:endParaRPr>
          </a:p>
          <a:p>
            <a:pPr lvl="1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{	char </a:t>
            </a:r>
            <a:r>
              <a:rPr lang="en-US" sz="2400" b="1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bk_name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[25];</a:t>
            </a:r>
            <a:endParaRPr lang="en-US" sz="2400" b="1" dirty="0">
              <a:solidFill>
                <a:schemeClr val="hlink"/>
              </a:solidFill>
              <a:latin typeface="Courier New" pitchFamily="49" charset="0"/>
            </a:endParaRPr>
          </a:p>
          <a:p>
            <a:pPr lvl="1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char author [20];</a:t>
            </a:r>
            <a:endParaRPr lang="en-US" sz="2400" b="1" dirty="0">
              <a:solidFill>
                <a:schemeClr val="hlink"/>
              </a:solidFill>
              <a:latin typeface="Courier New" pitchFamily="49" charset="0"/>
            </a:endParaRPr>
          </a:p>
          <a:p>
            <a:pPr lvl="1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edn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400" b="1" dirty="0">
              <a:solidFill>
                <a:schemeClr val="hlink"/>
              </a:solidFill>
              <a:latin typeface="Courier New" pitchFamily="49" charset="0"/>
            </a:endParaRPr>
          </a:p>
          <a:p>
            <a:pPr lvl="1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float price;</a:t>
            </a:r>
          </a:p>
          <a:p>
            <a:pPr lvl="1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   };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1.1-Defining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 Structure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253413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3838" indent="-223838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Once the structure has been defined, one or more variables of that type can be declared</a:t>
            </a:r>
          </a:p>
          <a:p>
            <a:pPr marL="223838" indent="-223838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Example: </a:t>
            </a:r>
            <a:r>
              <a:rPr lang="en-US" sz="2800" b="1" dirty="0" err="1">
                <a:solidFill>
                  <a:schemeClr val="hlink"/>
                </a:solidFill>
                <a:cs typeface="Courier New" pitchFamily="49" charset="0"/>
              </a:rPr>
              <a:t>struct</a:t>
            </a:r>
            <a:r>
              <a:rPr lang="en-US" sz="2800" b="1" dirty="0">
                <a:solidFill>
                  <a:schemeClr val="hlink"/>
                </a:solidFill>
                <a:cs typeface="Courier New" pitchFamily="49" charset="0"/>
              </a:rPr>
              <a:t> cat books1;</a:t>
            </a:r>
            <a:endParaRPr lang="en-US" sz="2800" b="1" dirty="0">
              <a:solidFill>
                <a:schemeClr val="hlink"/>
              </a:solidFill>
            </a:endParaRPr>
          </a:p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endParaRPr lang="en-US" sz="900" dirty="0"/>
          </a:p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The statement sets aside enough memory to hold all items in the structure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28600" y="4038600"/>
            <a:ext cx="48768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hlink"/>
                </a:solidFill>
              </a:rPr>
              <a:t>struct cat {	char bk_name[25];</a:t>
            </a:r>
          </a:p>
          <a:p>
            <a:r>
              <a:rPr lang="en-US" sz="2400">
                <a:solidFill>
                  <a:schemeClr val="hlink"/>
                </a:solidFill>
              </a:rPr>
              <a:t>		char author[20];</a:t>
            </a:r>
          </a:p>
          <a:p>
            <a:r>
              <a:rPr lang="en-US" sz="2400">
                <a:solidFill>
                  <a:schemeClr val="hlink"/>
                </a:solidFill>
              </a:rPr>
              <a:t>		int edn;</a:t>
            </a:r>
          </a:p>
          <a:p>
            <a:r>
              <a:rPr lang="en-US" sz="2400">
                <a:solidFill>
                  <a:schemeClr val="hlink"/>
                </a:solidFill>
              </a:rPr>
              <a:t>		float price;</a:t>
            </a:r>
          </a:p>
          <a:p>
            <a:r>
              <a:rPr lang="en-US" sz="2400">
                <a:solidFill>
                  <a:schemeClr val="hlink"/>
                </a:solidFill>
              </a:rPr>
              <a:t>	} books1, books2;</a:t>
            </a:r>
          </a:p>
        </p:txBody>
      </p:sp>
      <p:sp>
        <p:nvSpPr>
          <p:cNvPr id="18437" name="WordArt 5"/>
          <p:cNvSpPr>
            <a:spLocks noChangeArrowheads="1" noChangeShapeType="1" noTextEdit="1"/>
          </p:cNvSpPr>
          <p:nvPr/>
        </p:nvSpPr>
        <p:spPr bwMode="auto">
          <a:xfrm>
            <a:off x="3810000" y="3429000"/>
            <a:ext cx="24384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Other ways 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181600" y="4191000"/>
            <a:ext cx="3741738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chemeClr val="hlink"/>
                </a:solidFill>
              </a:rPr>
              <a:t>struct cat books1, books2;</a:t>
            </a:r>
            <a:endParaRPr lang="en-US" sz="2400" b="1">
              <a:solidFill>
                <a:schemeClr val="hlink"/>
              </a:solidFill>
            </a:endParaRPr>
          </a:p>
          <a:p>
            <a:pPr algn="ctr"/>
            <a:r>
              <a:rPr lang="en-US" sz="2800" b="1"/>
              <a:t>or </a:t>
            </a:r>
          </a:p>
          <a:p>
            <a:pPr algn="ctr"/>
            <a:r>
              <a:rPr lang="en-US" sz="2400">
                <a:solidFill>
                  <a:schemeClr val="hlink"/>
                </a:solidFill>
              </a:rPr>
              <a:t>	struct cat books1;</a:t>
            </a:r>
          </a:p>
          <a:p>
            <a:pPr algn="ctr"/>
            <a:r>
              <a:rPr lang="en-US" sz="2400">
                <a:solidFill>
                  <a:schemeClr val="hlink"/>
                </a:solidFill>
              </a:rPr>
              <a:t>	struct cat books2; 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H="1">
            <a:off x="2819400" y="38862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6248400" y="38862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685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1.2-Declaring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structure variables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8253413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Structure elements are referenced through the use of the </a:t>
            </a:r>
            <a:r>
              <a:rPr lang="en-US" sz="2400" b="1" dirty="0"/>
              <a:t>dot operator </a:t>
            </a:r>
            <a:r>
              <a:rPr lang="en-US" sz="2400" dirty="0"/>
              <a:t>(.), also known as the </a:t>
            </a:r>
            <a:r>
              <a:rPr lang="en-US" sz="2400" b="1" dirty="0"/>
              <a:t>membership operator</a:t>
            </a:r>
            <a:endParaRPr lang="en-US" sz="2400" dirty="0"/>
          </a:p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Syntax:</a:t>
            </a: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endParaRPr lang="en-US" sz="1200" dirty="0"/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800" b="1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structure_name.element_name</a:t>
            </a:r>
            <a:endParaRPr lang="en-US" sz="2800" b="1" dirty="0">
              <a:solidFill>
                <a:schemeClr val="hlink"/>
              </a:solidFill>
              <a:latin typeface="Courier New" pitchFamily="49" charset="0"/>
            </a:endParaRP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endParaRPr lang="en-US" sz="1200" dirty="0">
              <a:latin typeface="Courier New" pitchFamily="49" charset="0"/>
            </a:endParaRPr>
          </a:p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Example:</a:t>
            </a: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endParaRPr lang="en-US" sz="1200" dirty="0"/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800" b="1" dirty="0">
                <a:solidFill>
                  <a:schemeClr val="hlink"/>
                </a:solidFill>
              </a:rPr>
              <a:t>		</a:t>
            </a:r>
            <a:r>
              <a:rPr lang="en-US" sz="2800" b="1" dirty="0" err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(“%s”, books1.bk_name);</a:t>
            </a:r>
            <a:endParaRPr lang="en-US" sz="2800" b="1" dirty="0">
              <a:solidFill>
                <a:schemeClr val="hlink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906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1.3-Accessing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structure elements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1312" y="1484312"/>
            <a:ext cx="8497888" cy="4459288"/>
          </a:xfrm>
        </p:spPr>
        <p:txBody>
          <a:bodyPr/>
          <a:lstStyle/>
          <a:p>
            <a:pPr>
              <a:lnSpc>
                <a:spcPct val="80000"/>
              </a:lnSpc>
              <a:buBlip>
                <a:blip r:embed="rId3"/>
              </a:buBlip>
            </a:pPr>
            <a:r>
              <a:rPr lang="en-US" sz="2800" dirty="0" smtClean="0"/>
              <a:t>Like variables and arrays, structure variables can be initialized at the point of declaration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 smtClean="0">
                <a:solidFill>
                  <a:schemeClr val="hlink"/>
                </a:solidFill>
              </a:rPr>
              <a:t>struct</a:t>
            </a:r>
            <a:r>
              <a:rPr lang="en-US" dirty="0" smtClean="0">
                <a:solidFill>
                  <a:schemeClr val="hlink"/>
                </a:solidFill>
              </a:rPr>
              <a:t> employee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chemeClr val="hlink"/>
                </a:solidFill>
              </a:rPr>
              <a:t>	{	</a:t>
            </a:r>
            <a:r>
              <a:rPr lang="en-US" dirty="0" err="1" smtClean="0">
                <a:solidFill>
                  <a:schemeClr val="hlink"/>
                </a:solidFill>
              </a:rPr>
              <a:t>int</a:t>
            </a:r>
            <a:r>
              <a:rPr lang="en-US" dirty="0" smtClean="0">
                <a:solidFill>
                  <a:schemeClr val="hlink"/>
                </a:solidFill>
              </a:rPr>
              <a:t> no;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chemeClr val="hlink"/>
                </a:solidFill>
              </a:rPr>
              <a:t>		char name [20];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chemeClr val="hlink"/>
                </a:solidFill>
              </a:rPr>
              <a:t>	};</a:t>
            </a:r>
          </a:p>
          <a:p>
            <a:pPr>
              <a:lnSpc>
                <a:spcPct val="80000"/>
              </a:lnSpc>
              <a:buBlip>
                <a:blip r:embed="rId3"/>
              </a:buBlip>
            </a:pPr>
            <a:r>
              <a:rPr lang="en-US" sz="2800" dirty="0" smtClean="0"/>
              <a:t>Variables </a:t>
            </a:r>
            <a:r>
              <a:rPr lang="en-US" sz="2800" b="1" dirty="0" smtClean="0"/>
              <a:t>emp1</a:t>
            </a:r>
            <a:r>
              <a:rPr lang="en-US" sz="2800" dirty="0" smtClean="0"/>
              <a:t> and </a:t>
            </a:r>
            <a:r>
              <a:rPr lang="en-US" sz="2800" b="1" dirty="0" smtClean="0"/>
              <a:t>emp2</a:t>
            </a:r>
            <a:r>
              <a:rPr lang="en-US" sz="2800" dirty="0" smtClean="0"/>
              <a:t> of the type </a:t>
            </a:r>
            <a:r>
              <a:rPr lang="en-US" sz="2800" b="1" dirty="0" smtClean="0"/>
              <a:t>employee</a:t>
            </a:r>
            <a:r>
              <a:rPr lang="en-US" sz="2800" dirty="0" smtClean="0"/>
              <a:t> can be declared and initialized as: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chemeClr val="hlink"/>
                </a:solidFill>
              </a:rPr>
              <a:t>struct</a:t>
            </a:r>
            <a:r>
              <a:rPr lang="en-US" sz="2800" dirty="0" smtClean="0">
                <a:solidFill>
                  <a:schemeClr val="hlink"/>
                </a:solidFill>
              </a:rPr>
              <a:t> employee emp1 = {346, “Abraham”};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>
                <a:solidFill>
                  <a:schemeClr val="hlink"/>
                </a:solidFill>
              </a:rPr>
              <a:t>	</a:t>
            </a:r>
            <a:r>
              <a:rPr lang="en-US" sz="2800" dirty="0" err="1" smtClean="0">
                <a:solidFill>
                  <a:schemeClr val="hlink"/>
                </a:solidFill>
              </a:rPr>
              <a:t>struct</a:t>
            </a:r>
            <a:r>
              <a:rPr lang="en-US" sz="2800" dirty="0" smtClean="0">
                <a:solidFill>
                  <a:schemeClr val="hlink"/>
                </a:solidFill>
              </a:rPr>
              <a:t> employee emp2 = {347, “John”};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2-Initializing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structures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8253413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It is possible to assign the values of one structure variable to another variable of the same type using a simple assignment statement</a:t>
            </a:r>
          </a:p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endParaRPr lang="en-US" sz="2400" dirty="0"/>
          </a:p>
          <a:p>
            <a:pPr marL="223838" indent="-223838" algn="just" eaLnBrk="1" hangingPunct="1">
              <a:buClr>
                <a:schemeClr val="folHlink"/>
              </a:buClr>
              <a:buBlip>
                <a:blip r:embed="rId3"/>
              </a:buBlip>
            </a:pPr>
            <a:r>
              <a:rPr lang="en-US" sz="2400" dirty="0"/>
              <a:t>For example, if </a:t>
            </a:r>
            <a:r>
              <a:rPr lang="en-US" sz="2400" b="1" dirty="0"/>
              <a:t>books 1</a:t>
            </a:r>
            <a:r>
              <a:rPr lang="en-US" sz="2400" dirty="0"/>
              <a:t> and </a:t>
            </a:r>
            <a:r>
              <a:rPr lang="en-US" sz="2400" b="1" dirty="0"/>
              <a:t>books2</a:t>
            </a:r>
            <a:r>
              <a:rPr lang="en-US" sz="2400" dirty="0"/>
              <a:t> are structure variables of the same type, the following statement is valid</a:t>
            </a: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2400" dirty="0">
                <a:cs typeface="Courier New" pitchFamily="49" charset="0"/>
              </a:rPr>
              <a:t>		</a:t>
            </a:r>
            <a:r>
              <a:rPr lang="en-US" sz="2400" dirty="0" smtClean="0">
                <a:cs typeface="Courier New" pitchFamily="49" charset="0"/>
              </a:rPr>
              <a:t>      </a:t>
            </a:r>
            <a:r>
              <a:rPr lang="en-US" sz="36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books2 </a:t>
            </a:r>
            <a:r>
              <a:rPr lang="en-US" sz="3600" b="1" dirty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= books1;</a:t>
            </a:r>
            <a:endParaRPr lang="en-US" sz="3600" b="1" dirty="0">
              <a:solidFill>
                <a:schemeClr val="hlink"/>
              </a:solidFill>
              <a:latin typeface="Courier New" pitchFamily="49" charset="0"/>
            </a:endParaRPr>
          </a:p>
          <a:p>
            <a:pPr marL="223838" indent="-223838" algn="just" eaLnBrk="1" hangingPunct="1">
              <a:buClr>
                <a:schemeClr val="folHlink"/>
              </a:buClr>
              <a:buFont typeface="Wingdings" pitchFamily="2" charset="2"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.1-Assignment </a:t>
            </a:r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Statements used with structures -1 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2015</TotalTime>
  <Words>2630</Words>
  <Application>Microsoft Office PowerPoint</Application>
  <PresentationFormat>On-screen Show (4:3)</PresentationFormat>
  <Paragraphs>255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Template_Training Slide</vt:lpstr>
      <vt:lpstr>3_Template_Slide</vt:lpstr>
      <vt:lpstr>Lecture 9 Structure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Aptech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Shindore</dc:creator>
  <cp:lastModifiedBy>Le Thi Quynh Trang (FHO.FWA)</cp:lastModifiedBy>
  <cp:revision>626</cp:revision>
  <dcterms:created xsi:type="dcterms:W3CDTF">2001-05-28T07:28:21Z</dcterms:created>
  <dcterms:modified xsi:type="dcterms:W3CDTF">2014-12-04T03:52:40Z</dcterms:modified>
</cp:coreProperties>
</file>