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13" r:id="rId2"/>
  </p:sldMasterIdLst>
  <p:notesMasterIdLst>
    <p:notesMasterId r:id="rId33"/>
  </p:notesMasterIdLst>
  <p:handoutMasterIdLst>
    <p:handoutMasterId r:id="rId34"/>
  </p:handoutMasterIdLst>
  <p:sldIdLst>
    <p:sldId id="256" r:id="rId3"/>
    <p:sldId id="277" r:id="rId4"/>
    <p:sldId id="306" r:id="rId5"/>
    <p:sldId id="309" r:id="rId6"/>
    <p:sldId id="278" r:id="rId7"/>
    <p:sldId id="279" r:id="rId8"/>
    <p:sldId id="310" r:id="rId9"/>
    <p:sldId id="280" r:id="rId10"/>
    <p:sldId id="282" r:id="rId11"/>
    <p:sldId id="311" r:id="rId12"/>
    <p:sldId id="283" r:id="rId13"/>
    <p:sldId id="281" r:id="rId14"/>
    <p:sldId id="312" r:id="rId15"/>
    <p:sldId id="284" r:id="rId16"/>
    <p:sldId id="285" r:id="rId17"/>
    <p:sldId id="286" r:id="rId18"/>
    <p:sldId id="288" r:id="rId19"/>
    <p:sldId id="287" r:id="rId20"/>
    <p:sldId id="289" r:id="rId21"/>
    <p:sldId id="305" r:id="rId22"/>
    <p:sldId id="300" r:id="rId23"/>
    <p:sldId id="292" r:id="rId24"/>
    <p:sldId id="295" r:id="rId25"/>
    <p:sldId id="294" r:id="rId26"/>
    <p:sldId id="313" r:id="rId27"/>
    <p:sldId id="296" r:id="rId28"/>
    <p:sldId id="299" r:id="rId29"/>
    <p:sldId id="303" r:id="rId30"/>
    <p:sldId id="307" r:id="rId31"/>
    <p:sldId id="308"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1pPr>
    <a:lvl2pPr marL="4572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2pPr>
    <a:lvl3pPr marL="9144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3pPr>
    <a:lvl4pPr marL="13716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4pPr>
    <a:lvl5pPr marL="1828800" algn="l" rtl="0" eaLnBrk="0" fontAlgn="base" hangingPunct="0">
      <a:spcBef>
        <a:spcPct val="0"/>
      </a:spcBef>
      <a:spcAft>
        <a:spcPct val="0"/>
      </a:spcAft>
      <a:defRPr kern="1200">
        <a:solidFill>
          <a:schemeClr val="tx1"/>
        </a:solidFill>
        <a:latin typeface="Tahoma" pitchFamily="34" charset="0"/>
        <a:ea typeface="+mn-ea"/>
        <a:cs typeface="Times New Roman" pitchFamily="18" charset="0"/>
      </a:defRPr>
    </a:lvl5pPr>
    <a:lvl6pPr marL="2286000" algn="l" defTabSz="914400" rtl="0" eaLnBrk="1" latinLnBrk="0" hangingPunct="1">
      <a:defRPr kern="1200">
        <a:solidFill>
          <a:schemeClr val="tx1"/>
        </a:solidFill>
        <a:latin typeface="Tahoma" pitchFamily="34" charset="0"/>
        <a:ea typeface="+mn-ea"/>
        <a:cs typeface="Times New Roman" pitchFamily="18" charset="0"/>
      </a:defRPr>
    </a:lvl6pPr>
    <a:lvl7pPr marL="2743200" algn="l" defTabSz="914400" rtl="0" eaLnBrk="1" latinLnBrk="0" hangingPunct="1">
      <a:defRPr kern="1200">
        <a:solidFill>
          <a:schemeClr val="tx1"/>
        </a:solidFill>
        <a:latin typeface="Tahoma" pitchFamily="34" charset="0"/>
        <a:ea typeface="+mn-ea"/>
        <a:cs typeface="Times New Roman" pitchFamily="18" charset="0"/>
      </a:defRPr>
    </a:lvl7pPr>
    <a:lvl8pPr marL="3200400" algn="l" defTabSz="914400" rtl="0" eaLnBrk="1" latinLnBrk="0" hangingPunct="1">
      <a:defRPr kern="1200">
        <a:solidFill>
          <a:schemeClr val="tx1"/>
        </a:solidFill>
        <a:latin typeface="Tahoma" pitchFamily="34" charset="0"/>
        <a:ea typeface="+mn-ea"/>
        <a:cs typeface="Times New Roman" pitchFamily="18" charset="0"/>
      </a:defRPr>
    </a:lvl8pPr>
    <a:lvl9pPr marL="3657600" algn="l" defTabSz="914400" rtl="0" eaLnBrk="1" latinLnBrk="0" hangingPunct="1">
      <a:defRPr kern="1200">
        <a:solidFill>
          <a:schemeClr val="tx1"/>
        </a:solidFill>
        <a:latin typeface="Tahom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6ADA"/>
    <a:srgbClr val="660066"/>
    <a:srgbClr val="008000"/>
    <a:srgbClr val="FF66FF"/>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72167" autoAdjust="0"/>
  </p:normalViewPr>
  <p:slideViewPr>
    <p:cSldViewPr>
      <p:cViewPr>
        <p:scale>
          <a:sx n="83" d="100"/>
          <a:sy n="83" d="100"/>
        </p:scale>
        <p:origin x="-786" y="-7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126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126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1126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F8DE1937-15AF-441B-8AB3-088D06C4C3F5}" type="slidenum">
              <a:rPr lang="en-US"/>
              <a:pPr>
                <a:defRPr/>
              </a:pPr>
              <a:t>‹#›</a:t>
            </a:fld>
            <a:endParaRPr lang="en-US"/>
          </a:p>
        </p:txBody>
      </p:sp>
    </p:spTree>
    <p:extLst>
      <p:ext uri="{BB962C8B-B14F-4D97-AF65-F5344CB8AC3E}">
        <p14:creationId xmlns:p14="http://schemas.microsoft.com/office/powerpoint/2010/main" val="3192447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7ABC769B-A023-4C63-86AE-64A54B04DE07}" type="slidenum">
              <a:rPr lang="en-US"/>
              <a:pPr>
                <a:defRPr/>
              </a:pPr>
              <a:t>‹#›</a:t>
            </a:fld>
            <a:endParaRPr lang="en-US"/>
          </a:p>
        </p:txBody>
      </p:sp>
    </p:spTree>
    <p:extLst>
      <p:ext uri="{BB962C8B-B14F-4D97-AF65-F5344CB8AC3E}">
        <p14:creationId xmlns:p14="http://schemas.microsoft.com/office/powerpoint/2010/main" val="207333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Bài</a:t>
            </a:r>
            <a:r>
              <a:rPr lang="en-US" baseline="0" dirty="0" smtClean="0"/>
              <a:t> </a:t>
            </a:r>
            <a:r>
              <a:rPr lang="en-US" baseline="0" dirty="0" err="1" smtClean="0"/>
              <a:t>học</a:t>
            </a:r>
            <a:r>
              <a:rPr lang="en-US" baseline="0" dirty="0" smtClean="0"/>
              <a:t> </a:t>
            </a:r>
            <a:r>
              <a:rPr lang="en-US" baseline="0" dirty="0" err="1" smtClean="0"/>
              <a:t>thứ</a:t>
            </a:r>
            <a:r>
              <a:rPr lang="en-US" baseline="0" dirty="0" smtClean="0"/>
              <a:t> 10 </a:t>
            </a:r>
            <a:r>
              <a:rPr lang="en-US" baseline="0" dirty="0" err="1" smtClean="0"/>
              <a:t>trong</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online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về</a:t>
            </a:r>
            <a:r>
              <a:rPr lang="en-US" baseline="0" dirty="0" smtClean="0"/>
              <a:t> </a:t>
            </a:r>
            <a:r>
              <a:rPr lang="en-US" baseline="0" dirty="0" err="1" smtClean="0"/>
              <a:t>các</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với</a:t>
            </a:r>
            <a:r>
              <a:rPr lang="en-US" baseline="0" dirty="0" smtClean="0"/>
              <a:t> file </a:t>
            </a:r>
            <a:r>
              <a:rPr lang="en-US" baseline="0" dirty="0" err="1" smtClean="0"/>
              <a:t>dữ</a:t>
            </a:r>
            <a:r>
              <a:rPr lang="en-US" baseline="0" dirty="0" smtClean="0"/>
              <a:t> </a:t>
            </a:r>
            <a:r>
              <a:rPr lang="en-US" baseline="0" dirty="0" err="1" smtClean="0"/>
              <a:t>liệu</a:t>
            </a:r>
            <a:r>
              <a:rPr lang="en-US" baseline="0" dirty="0" smtClean="0"/>
              <a:t>.</a:t>
            </a:r>
            <a:endParaRPr lang="en-US" dirty="0" smtClean="0"/>
          </a:p>
          <a:p>
            <a:pPr eaLnBrk="1" hangingPunct="1"/>
            <a:endParaRPr lang="en-US" dirty="0" smtClean="0"/>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 </a:t>
            </a:r>
            <a:r>
              <a:rPr lang="en-US" dirty="0" err="1" smtClean="0"/>
              <a:t>trỏ</a:t>
            </a:r>
            <a:r>
              <a:rPr lang="en-US" baseline="0" dirty="0" smtClean="0"/>
              <a:t> file, </a:t>
            </a:r>
          </a:p>
          <a:p>
            <a:r>
              <a:rPr lang="en-US" baseline="0" dirty="0" smtClean="0"/>
              <a:t>Con </a:t>
            </a:r>
            <a:r>
              <a:rPr lang="en-US" baseline="0" dirty="0" err="1" smtClean="0"/>
              <a:t>trỏ</a:t>
            </a:r>
            <a:r>
              <a:rPr lang="en-US" baseline="0" dirty="0" smtClean="0"/>
              <a:t> file </a:t>
            </a:r>
            <a:r>
              <a:rPr lang="en-US" baseline="0" dirty="0" err="1" smtClean="0"/>
              <a:t>là</a:t>
            </a:r>
            <a:r>
              <a:rPr lang="en-US" baseline="0" dirty="0" smtClean="0"/>
              <a:t> </a:t>
            </a:r>
            <a:r>
              <a:rPr lang="en-US" baseline="0" dirty="0" err="1" smtClean="0"/>
              <a:t>đối</a:t>
            </a:r>
            <a:r>
              <a:rPr lang="en-US" baseline="0" dirty="0" smtClean="0"/>
              <a:t> </a:t>
            </a:r>
            <a:r>
              <a:rPr lang="en-US" baseline="0" dirty="0" err="1" smtClean="0"/>
              <a:t>tượng</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cần</a:t>
            </a:r>
            <a:r>
              <a:rPr lang="en-US" baseline="0" dirty="0" smtClean="0"/>
              <a:t> </a:t>
            </a:r>
            <a:r>
              <a:rPr lang="en-US" baseline="0" dirty="0" err="1" smtClean="0"/>
              <a:t>có</a:t>
            </a:r>
            <a:r>
              <a:rPr lang="en-US" baseline="0" dirty="0" smtClean="0"/>
              <a:t>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hoăc</a:t>
            </a:r>
            <a:r>
              <a:rPr lang="en-US" baseline="0" dirty="0" smtClean="0"/>
              <a:t> </a:t>
            </a:r>
            <a:r>
              <a:rPr lang="en-US" baseline="0" dirty="0" err="1" smtClean="0"/>
              <a:t>ghi</a:t>
            </a:r>
            <a:r>
              <a:rPr lang="en-US" baseline="0" dirty="0" smtClean="0"/>
              <a:t> file </a:t>
            </a:r>
            <a:r>
              <a:rPr lang="en-US" baseline="0" dirty="0" err="1" smtClean="0"/>
              <a:t>dữ</a:t>
            </a:r>
            <a:r>
              <a:rPr lang="en-US" baseline="0" dirty="0" smtClean="0"/>
              <a:t> </a:t>
            </a:r>
            <a:r>
              <a:rPr lang="en-US" baseline="0" dirty="0" err="1" smtClean="0"/>
              <a:t>liệu</a:t>
            </a:r>
            <a:r>
              <a:rPr lang="en-US" baseline="0" dirty="0" smtClean="0"/>
              <a:t>.</a:t>
            </a:r>
          </a:p>
          <a:p>
            <a:r>
              <a:rPr lang="en-US" baseline="0" dirty="0" smtClean="0"/>
              <a:t>Con </a:t>
            </a:r>
            <a:r>
              <a:rPr lang="en-US" baseline="0" dirty="0" err="1" smtClean="0"/>
              <a:t>trỏ</a:t>
            </a:r>
            <a:r>
              <a:rPr lang="en-US" baseline="0" dirty="0" smtClean="0"/>
              <a:t> file </a:t>
            </a:r>
            <a:r>
              <a:rPr lang="en-US" baseline="0" dirty="0" err="1" smtClean="0"/>
              <a:t>là</a:t>
            </a:r>
            <a:r>
              <a:rPr lang="en-US" baseline="0" dirty="0" smtClean="0"/>
              <a:t> con </a:t>
            </a:r>
            <a:r>
              <a:rPr lang="en-US" baseline="0" dirty="0" err="1" smtClean="0"/>
              <a:t>trỏ</a:t>
            </a:r>
            <a:r>
              <a:rPr lang="en-US" baseline="0" dirty="0" smtClean="0"/>
              <a:t> </a:t>
            </a:r>
            <a:r>
              <a:rPr lang="en-US" baseline="0" dirty="0" err="1" smtClean="0"/>
              <a:t>trỏ</a:t>
            </a:r>
            <a:r>
              <a:rPr lang="en-US" baseline="0" dirty="0" smtClean="0"/>
              <a:t> </a:t>
            </a:r>
            <a:r>
              <a:rPr lang="en-US" baseline="0" dirty="0" err="1" smtClean="0"/>
              <a:t>tới</a:t>
            </a:r>
            <a:r>
              <a:rPr lang="en-US" baseline="0" dirty="0" smtClean="0"/>
              <a:t> </a:t>
            </a:r>
            <a:r>
              <a:rPr lang="en-US" baseline="0" dirty="0" err="1" smtClean="0"/>
              <a:t>một</a:t>
            </a:r>
            <a:r>
              <a:rPr lang="en-US" baseline="0" dirty="0" smtClean="0"/>
              <a:t> structure </a:t>
            </a:r>
            <a:r>
              <a:rPr lang="en-US" baseline="0" dirty="0" err="1" smtClean="0"/>
              <a:t>chứa</a:t>
            </a:r>
            <a:r>
              <a:rPr lang="en-US" baseline="0" dirty="0" smtClean="0"/>
              <a:t> </a:t>
            </a:r>
            <a:r>
              <a:rPr lang="en-US" baseline="0" dirty="0" err="1" smtClean="0"/>
              <a:t>một</a:t>
            </a:r>
            <a:r>
              <a:rPr lang="en-US" baseline="0" dirty="0" smtClean="0"/>
              <a:t> </a:t>
            </a:r>
            <a:r>
              <a:rPr lang="en-US" baseline="0" dirty="0" err="1" smtClean="0"/>
              <a:t>tên</a:t>
            </a:r>
            <a:r>
              <a:rPr lang="en-US" baseline="0" dirty="0" smtClean="0"/>
              <a:t> file, </a:t>
            </a:r>
            <a:r>
              <a:rPr lang="en-US" baseline="0" dirty="0" err="1" smtClean="0"/>
              <a:t>tại</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a:t>
            </a:r>
            <a:r>
              <a:rPr lang="en-US" baseline="0" dirty="0" err="1" smtClean="0"/>
              <a:t>hiện</a:t>
            </a:r>
            <a:r>
              <a:rPr lang="en-US" baseline="0" dirty="0" smtClean="0"/>
              <a:t> </a:t>
            </a:r>
            <a:r>
              <a:rPr lang="en-US" baseline="0" dirty="0" err="1" smtClean="0"/>
              <a:t>thời</a:t>
            </a:r>
            <a:r>
              <a:rPr lang="en-US" baseline="0" dirty="0" smtClean="0"/>
              <a:t> </a:t>
            </a:r>
            <a:r>
              <a:rPr lang="en-US" baseline="0" dirty="0" err="1" smtClean="0"/>
              <a:t>của</a:t>
            </a:r>
            <a:r>
              <a:rPr lang="en-US" baseline="0" dirty="0" smtClean="0"/>
              <a:t> file, </a:t>
            </a:r>
            <a:r>
              <a:rPr lang="en-US" baseline="0" dirty="0" err="1" smtClean="0"/>
              <a:t>để</a:t>
            </a:r>
            <a:r>
              <a:rPr lang="en-US" baseline="0" dirty="0" smtClean="0"/>
              <a:t> file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ghi</a:t>
            </a:r>
            <a:r>
              <a:rPr lang="en-US" baseline="0" dirty="0" smtClean="0"/>
              <a:t>, </a:t>
            </a:r>
            <a:r>
              <a:rPr lang="en-US" baseline="0" dirty="0" err="1" smtClean="0"/>
              <a:t>và</a:t>
            </a:r>
            <a:r>
              <a:rPr lang="en-US" baseline="0" dirty="0" smtClean="0"/>
              <a:t> </a:t>
            </a:r>
            <a:r>
              <a:rPr lang="en-US" baseline="0" dirty="0" err="1" smtClean="0"/>
              <a:t>nếu</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nếu</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khi</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ghi</a:t>
            </a:r>
            <a:r>
              <a:rPr lang="en-US" baseline="0" dirty="0" smtClean="0"/>
              <a:t> </a:t>
            </a:r>
            <a:r>
              <a:rPr lang="en-US" baseline="0" dirty="0" err="1" smtClean="0"/>
              <a:t>đến</a:t>
            </a:r>
            <a:r>
              <a:rPr lang="en-US" baseline="0" dirty="0" smtClean="0"/>
              <a:t> </a:t>
            </a:r>
            <a:r>
              <a:rPr lang="en-US" baseline="0" dirty="0" err="1" smtClean="0"/>
              <a:t>cuối</a:t>
            </a:r>
            <a:r>
              <a:rPr lang="en-US" baseline="0" dirty="0" smtClean="0"/>
              <a:t> file.</a:t>
            </a:r>
          </a:p>
          <a:p>
            <a:r>
              <a:rPr lang="en-US" baseline="0" dirty="0" err="1" smtClean="0"/>
              <a:t>Hàm</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con </a:t>
            </a:r>
            <a:r>
              <a:rPr lang="en-US" baseline="0" dirty="0" err="1" smtClean="0"/>
              <a:t>trỏ</a:t>
            </a:r>
            <a:r>
              <a:rPr lang="en-US" baseline="0" dirty="0" smtClean="0"/>
              <a:t> file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stdio.h</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được</a:t>
            </a:r>
            <a:r>
              <a:rPr lang="en-US" baseline="0" dirty="0" smtClean="0"/>
              <a:t> </a:t>
            </a:r>
            <a:r>
              <a:rPr lang="en-US" baseline="0" dirty="0" err="1" smtClean="0"/>
              <a:t>goi</a:t>
            </a:r>
            <a:r>
              <a:rPr lang="en-US" baseline="0" dirty="0" smtClean="0"/>
              <a:t> </a:t>
            </a:r>
            <a:r>
              <a:rPr lang="en-US" baseline="0" dirty="0" err="1" smtClean="0"/>
              <a:t>là</a:t>
            </a:r>
            <a:r>
              <a:rPr lang="en-US" baseline="0" dirty="0" smtClean="0"/>
              <a:t> FILE</a:t>
            </a:r>
          </a:p>
          <a:p>
            <a:r>
              <a:rPr lang="en-US" baseline="0" dirty="0" err="1" smtClean="0"/>
              <a:t>Để</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con </a:t>
            </a:r>
            <a:r>
              <a:rPr lang="en-US" baseline="0" dirty="0" err="1" smtClean="0"/>
              <a:t>trỏ</a:t>
            </a:r>
            <a:r>
              <a:rPr lang="en-US" baseline="0" dirty="0" smtClean="0"/>
              <a:t> file,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cú</a:t>
            </a:r>
            <a:r>
              <a:rPr lang="en-US" baseline="0" dirty="0" smtClean="0"/>
              <a:t> </a:t>
            </a:r>
            <a:r>
              <a:rPr lang="en-US" baseline="0" dirty="0" err="1" smtClean="0"/>
              <a:t>pháp</a:t>
            </a:r>
            <a:r>
              <a:rPr lang="en-US" baseline="0" dirty="0" smtClean="0"/>
              <a:t> FILE * </a:t>
            </a:r>
            <a:r>
              <a:rPr lang="en-US" baseline="0" dirty="0" err="1" smtClean="0"/>
              <a:t>fp</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Như</a:t>
            </a:r>
            <a:r>
              <a:rPr lang="en-US" baseline="0" dirty="0" smtClean="0"/>
              <a:t> </a:t>
            </a:r>
            <a:r>
              <a:rPr lang="en-US" baseline="0" dirty="0" err="1" smtClean="0"/>
              <a:t>đã</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ở </a:t>
            </a:r>
            <a:r>
              <a:rPr lang="en-US" baseline="0" dirty="0" err="1" smtClean="0"/>
              <a:t>nội</a:t>
            </a:r>
            <a:r>
              <a:rPr lang="en-US" baseline="0" dirty="0" smtClean="0"/>
              <a:t> dung </a:t>
            </a:r>
            <a:r>
              <a:rPr lang="en-US" baseline="0" dirty="0" err="1" smtClean="0"/>
              <a:t>trước</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thấy</a:t>
            </a:r>
            <a:r>
              <a:rPr lang="en-US" baseline="0" dirty="0" smtClean="0"/>
              <a:t> </a:t>
            </a:r>
            <a:r>
              <a:rPr lang="en-US" baseline="0" dirty="0" err="1" smtClean="0"/>
              <a:t>có</a:t>
            </a:r>
            <a:r>
              <a:rPr lang="en-US" baseline="0" dirty="0" smtClean="0"/>
              <a:t> 2 </a:t>
            </a:r>
            <a:r>
              <a:rPr lang="en-US" baseline="0" dirty="0" err="1" smtClean="0"/>
              <a:t>dạng</a:t>
            </a:r>
            <a:r>
              <a:rPr lang="en-US" baseline="0" dirty="0" smtClean="0"/>
              <a:t> file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file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và</a:t>
            </a:r>
            <a:r>
              <a:rPr lang="en-US" baseline="0" dirty="0" smtClean="0"/>
              <a:t> file </a:t>
            </a:r>
            <a:r>
              <a:rPr lang="en-US" baseline="0" dirty="0" err="1" smtClean="0"/>
              <a:t>nhị</a:t>
            </a:r>
            <a:r>
              <a:rPr lang="en-US" baseline="0" dirty="0" smtClean="0"/>
              <a:t> </a:t>
            </a:r>
            <a:r>
              <a:rPr lang="en-US" baseline="0" dirty="0" err="1" smtClean="0"/>
              <a:t>phân</a:t>
            </a:r>
            <a:r>
              <a:rPr lang="en-US" baseline="0" dirty="0" smtClean="0"/>
              <a:t>.</a:t>
            </a:r>
          </a:p>
          <a:p>
            <a:r>
              <a:rPr lang="en-US" baseline="0" dirty="0" err="1" smtClean="0"/>
              <a:t>Để</a:t>
            </a:r>
            <a:r>
              <a:rPr lang="en-US" baseline="0" dirty="0" smtClean="0"/>
              <a:t> </a:t>
            </a:r>
            <a:r>
              <a:rPr lang="en-US" baseline="0" dirty="0" err="1" smtClean="0"/>
              <a:t>mở</a:t>
            </a:r>
            <a:r>
              <a:rPr lang="en-US" baseline="0" dirty="0" smtClean="0"/>
              <a:t> </a:t>
            </a:r>
            <a:r>
              <a:rPr lang="en-US" baseline="0" dirty="0" err="1" smtClean="0"/>
              <a:t>một</a:t>
            </a:r>
            <a:r>
              <a:rPr lang="en-US" baseline="0" dirty="0" smtClean="0"/>
              <a:t> file </a:t>
            </a:r>
            <a:r>
              <a:rPr lang="en-US" baseline="0" dirty="0" err="1" smtClean="0"/>
              <a:t>văn</a:t>
            </a:r>
            <a:r>
              <a:rPr lang="en-US" baseline="0" dirty="0" smtClean="0"/>
              <a:t> </a:t>
            </a:r>
            <a:r>
              <a:rPr lang="en-US" baseline="0" dirty="0" err="1" smtClean="0"/>
              <a:t>bản</a:t>
            </a:r>
            <a:r>
              <a:rPr lang="en-US" baseline="0" dirty="0" smtClean="0"/>
              <a:t> text,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fopen</a:t>
            </a:r>
            <a:r>
              <a:rPr lang="en-US" baseline="0" dirty="0" smtClean="0"/>
              <a:t>() </a:t>
            </a:r>
            <a:r>
              <a:rPr lang="en-US" baseline="0" dirty="0" err="1" smtClean="0"/>
              <a:t>để</a:t>
            </a:r>
            <a:r>
              <a:rPr lang="en-US" baseline="0" dirty="0" smtClean="0"/>
              <a:t> </a:t>
            </a:r>
            <a:r>
              <a:rPr lang="en-US" baseline="0" dirty="0" err="1" smtClean="0"/>
              <a:t>mở</a:t>
            </a:r>
            <a:r>
              <a:rPr lang="en-US" baseline="0" dirty="0" smtClean="0"/>
              <a:t> </a:t>
            </a:r>
            <a:r>
              <a:rPr lang="en-US" baseline="0" dirty="0" err="1" smtClean="0"/>
              <a:t>một</a:t>
            </a:r>
            <a:r>
              <a:rPr lang="en-US" baseline="0" dirty="0" smtClean="0"/>
              <a:t> stream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với</a:t>
            </a:r>
            <a:r>
              <a:rPr lang="en-US" baseline="0" dirty="0" smtClean="0"/>
              <a:t> file, </a:t>
            </a:r>
            <a:r>
              <a:rPr lang="en-US" baseline="0" dirty="0" err="1" smtClean="0"/>
              <a:t>hàm</a:t>
            </a:r>
            <a:r>
              <a:rPr lang="en-US" baseline="0" dirty="0" smtClean="0"/>
              <a:t> </a:t>
            </a:r>
            <a:r>
              <a:rPr lang="en-US" baseline="0" dirty="0" err="1" smtClean="0"/>
              <a:t>fopen</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con </a:t>
            </a:r>
            <a:r>
              <a:rPr lang="en-US" baseline="0" dirty="0" err="1" smtClean="0"/>
              <a:t>trỏ</a:t>
            </a:r>
            <a:r>
              <a:rPr lang="en-US" baseline="0" dirty="0" smtClean="0"/>
              <a:t> file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với</a:t>
            </a:r>
            <a:r>
              <a:rPr lang="en-US" baseline="0" dirty="0" smtClean="0"/>
              <a:t> file </a:t>
            </a:r>
            <a:r>
              <a:rPr lang="en-US" baseline="0" dirty="0" err="1" smtClean="0"/>
              <a:t>cần</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ghi</a:t>
            </a:r>
            <a:r>
              <a:rPr lang="en-US" baseline="0" dirty="0" smtClean="0"/>
              <a:t>.</a:t>
            </a:r>
          </a:p>
          <a:p>
            <a:r>
              <a:rPr lang="en-US" baseline="0" dirty="0" err="1" smtClean="0"/>
              <a:t>Mẫu</a:t>
            </a:r>
            <a:r>
              <a:rPr lang="en-US" baseline="0" dirty="0" smtClean="0"/>
              <a:t> </a:t>
            </a:r>
            <a:r>
              <a:rPr lang="en-US" baseline="0" dirty="0" err="1" smtClean="0"/>
              <a:t>hàm</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fopen</a:t>
            </a:r>
            <a:r>
              <a:rPr lang="en-US" baseline="0" dirty="0" smtClean="0"/>
              <a:t>() </a:t>
            </a:r>
            <a:r>
              <a:rPr lang="en-US" baseline="0" dirty="0" err="1" smtClean="0"/>
              <a:t>được</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theo</a:t>
            </a:r>
            <a:r>
              <a:rPr lang="en-US" baseline="0" dirty="0" smtClean="0"/>
              <a:t> </a:t>
            </a:r>
            <a:r>
              <a:rPr lang="en-US" baseline="0" dirty="0" err="1" smtClean="0"/>
              <a:t>hình</a:t>
            </a:r>
            <a:r>
              <a:rPr lang="en-US" baseline="0" dirty="0" smtClean="0"/>
              <a:t> </a:t>
            </a:r>
            <a:r>
              <a:rPr lang="en-US" baseline="0" dirty="0" err="1" smtClean="0"/>
              <a:t>bên</a:t>
            </a:r>
            <a:r>
              <a:rPr lang="en-US" baseline="0" dirty="0" smtClean="0"/>
              <a:t> </a:t>
            </a:r>
            <a:r>
              <a:rPr lang="en-US" baseline="0" dirty="0" err="1" smtClean="0"/>
              <a:t>dưới</a:t>
            </a:r>
            <a:r>
              <a:rPr lang="en-US" baseline="0" dirty="0" smtClean="0"/>
              <a:t>:</a:t>
            </a:r>
          </a:p>
          <a:p>
            <a:r>
              <a:rPr lang="en-US" baseline="0" dirty="0" smtClean="0"/>
              <a:t>Trong </a:t>
            </a:r>
            <a:r>
              <a:rPr lang="en-US" baseline="0" dirty="0" err="1" smtClean="0"/>
              <a:t>đó</a:t>
            </a:r>
            <a:r>
              <a:rPr lang="en-US" baseline="0" dirty="0" smtClean="0"/>
              <a:t>, const char * filename </a:t>
            </a:r>
            <a:r>
              <a:rPr lang="en-US" baseline="0" dirty="0" err="1" smtClean="0"/>
              <a:t>là</a:t>
            </a:r>
            <a:r>
              <a:rPr lang="en-US" baseline="0" dirty="0" smtClean="0"/>
              <a:t> </a:t>
            </a:r>
            <a:r>
              <a:rPr lang="en-US" baseline="0" dirty="0" err="1" smtClean="0"/>
              <a:t>tên</a:t>
            </a:r>
            <a:r>
              <a:rPr lang="en-US" baseline="0" dirty="0" smtClean="0"/>
              <a:t> file,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đường</a:t>
            </a:r>
            <a:r>
              <a:rPr lang="en-US" baseline="0" dirty="0" smtClean="0"/>
              <a:t> </a:t>
            </a:r>
            <a:r>
              <a:rPr lang="en-US" baseline="0" dirty="0" err="1" smtClean="0"/>
              <a:t>dẫn</a:t>
            </a:r>
            <a:r>
              <a:rPr lang="en-US" baseline="0" dirty="0" smtClean="0"/>
              <a:t>, const char * mode </a:t>
            </a:r>
            <a:r>
              <a:rPr lang="en-US" baseline="0" dirty="0" err="1" smtClean="0"/>
              <a:t>là</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nhận</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a:t>
            </a:r>
            <a:r>
              <a:rPr lang="en-US" baseline="0" dirty="0" err="1" smtClean="0"/>
              <a:t>bên</a:t>
            </a:r>
            <a:r>
              <a:rPr lang="en-US" baseline="0" dirty="0" smtClean="0"/>
              <a:t> </a:t>
            </a:r>
            <a:r>
              <a:rPr lang="en-US" baseline="0" dirty="0" err="1" smtClean="0"/>
              <a:t>dưới</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Nếu</a:t>
            </a:r>
            <a:r>
              <a:rPr lang="en-US" baseline="0" dirty="0" smtClean="0"/>
              <a:t> mode </a:t>
            </a:r>
            <a:r>
              <a:rPr lang="en-US" baseline="0" dirty="0" err="1" smtClean="0"/>
              <a:t>là</a:t>
            </a:r>
            <a:r>
              <a:rPr lang="en-US" baseline="0" dirty="0" smtClean="0"/>
              <a:t> r, </a:t>
            </a:r>
            <a:r>
              <a:rPr lang="en-US" baseline="0" dirty="0" err="1" smtClean="0"/>
              <a:t>bạn</a:t>
            </a:r>
            <a:r>
              <a:rPr lang="en-US" baseline="0" dirty="0" smtClean="0"/>
              <a:t> </a:t>
            </a:r>
            <a:r>
              <a:rPr lang="en-US" baseline="0" dirty="0" err="1" smtClean="0"/>
              <a:t>mở</a:t>
            </a:r>
            <a:r>
              <a:rPr lang="en-US" baseline="0" dirty="0" smtClean="0"/>
              <a:t> text file </a:t>
            </a:r>
            <a:r>
              <a:rPr lang="en-US" baseline="0" dirty="0" err="1" smtClean="0"/>
              <a:t>để</a:t>
            </a:r>
            <a:r>
              <a:rPr lang="en-US" baseline="0" dirty="0" smtClean="0"/>
              <a:t> </a:t>
            </a:r>
            <a:r>
              <a:rPr lang="en-US" baseline="0" dirty="0" err="1" smtClean="0"/>
              <a:t>đọc</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Nếu</a:t>
            </a:r>
            <a:r>
              <a:rPr lang="en-US" baseline="0" dirty="0" smtClean="0"/>
              <a:t> mode </a:t>
            </a:r>
            <a:r>
              <a:rPr lang="en-US" baseline="0" dirty="0" err="1" smtClean="0"/>
              <a:t>là</a:t>
            </a:r>
            <a:r>
              <a:rPr lang="en-US" baseline="0" dirty="0" smtClean="0"/>
              <a:t> w, </a:t>
            </a:r>
            <a:r>
              <a:rPr lang="en-US" baseline="0" dirty="0" err="1" smtClean="0"/>
              <a:t>bạn</a:t>
            </a:r>
            <a:r>
              <a:rPr lang="en-US" baseline="0" dirty="0" smtClean="0"/>
              <a:t> </a:t>
            </a:r>
            <a:r>
              <a:rPr lang="en-US" baseline="0" dirty="0" err="1" smtClean="0"/>
              <a:t>mở</a:t>
            </a:r>
            <a:r>
              <a:rPr lang="en-US" baseline="0" dirty="0" smtClean="0"/>
              <a:t> text file </a:t>
            </a:r>
            <a:r>
              <a:rPr lang="en-US" baseline="0" dirty="0" err="1" smtClean="0"/>
              <a:t>để</a:t>
            </a:r>
            <a:r>
              <a:rPr lang="en-US" baseline="0" dirty="0" smtClean="0"/>
              <a:t> </a:t>
            </a:r>
            <a:r>
              <a:rPr lang="en-US" baseline="0" dirty="0" err="1" smtClean="0"/>
              <a:t>ghi</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Nếu</a:t>
            </a:r>
            <a:r>
              <a:rPr lang="en-US" baseline="0" dirty="0" smtClean="0"/>
              <a:t> mode </a:t>
            </a:r>
            <a:r>
              <a:rPr lang="en-US" baseline="0" dirty="0" err="1" smtClean="0"/>
              <a:t>là</a:t>
            </a:r>
            <a:r>
              <a:rPr lang="en-US" baseline="0" dirty="0" smtClean="0"/>
              <a:t> a, </a:t>
            </a:r>
            <a:r>
              <a:rPr lang="en-US" baseline="0" dirty="0" err="1" smtClean="0"/>
              <a:t>bạn</a:t>
            </a:r>
            <a:r>
              <a:rPr lang="en-US" baseline="0" dirty="0" smtClean="0"/>
              <a:t> </a:t>
            </a:r>
            <a:r>
              <a:rPr lang="en-US" baseline="0" dirty="0" err="1" smtClean="0"/>
              <a:t>mở</a:t>
            </a:r>
            <a:r>
              <a:rPr lang="en-US" baseline="0" dirty="0" smtClean="0"/>
              <a:t> text file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thêm</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Nếu</a:t>
            </a:r>
            <a:r>
              <a:rPr lang="en-US" baseline="0" dirty="0" smtClean="0"/>
              <a:t> mode </a:t>
            </a:r>
            <a:r>
              <a:rPr lang="en-US" baseline="0" dirty="0" err="1" smtClean="0"/>
              <a:t>là</a:t>
            </a:r>
            <a:r>
              <a:rPr lang="en-US" baseline="0" dirty="0" smtClean="0"/>
              <a:t> r+, </a:t>
            </a:r>
            <a:r>
              <a:rPr lang="en-US" baseline="0" dirty="0" err="1" smtClean="0"/>
              <a:t>bạn</a:t>
            </a:r>
            <a:r>
              <a:rPr lang="en-US" baseline="0" dirty="0" smtClean="0"/>
              <a:t> </a:t>
            </a:r>
            <a:r>
              <a:rPr lang="en-US" baseline="0" dirty="0" err="1" smtClean="0"/>
              <a:t>mở</a:t>
            </a:r>
            <a:r>
              <a:rPr lang="en-US" baseline="0" dirty="0" smtClean="0"/>
              <a:t> text file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ghi</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Nếu</a:t>
            </a:r>
            <a:r>
              <a:rPr lang="en-US" baseline="0" dirty="0" smtClean="0"/>
              <a:t> mode </a:t>
            </a:r>
            <a:r>
              <a:rPr lang="en-US" baseline="0" dirty="0" err="1" smtClean="0"/>
              <a:t>là</a:t>
            </a:r>
            <a:r>
              <a:rPr lang="en-US" baseline="0" dirty="0" smtClean="0"/>
              <a:t> w+, </a:t>
            </a:r>
            <a:r>
              <a:rPr lang="en-US" baseline="0" dirty="0" err="1" smtClean="0"/>
              <a:t>bạn</a:t>
            </a:r>
            <a:r>
              <a:rPr lang="en-US" baseline="0" dirty="0" smtClean="0"/>
              <a:t> tạo </a:t>
            </a:r>
            <a:r>
              <a:rPr lang="en-US" baseline="0" dirty="0" err="1" smtClean="0"/>
              <a:t>một</a:t>
            </a:r>
            <a:r>
              <a:rPr lang="en-US" baseline="0" dirty="0" smtClean="0"/>
              <a:t> file </a:t>
            </a:r>
            <a:r>
              <a:rPr lang="en-US" baseline="0" dirty="0" err="1" smtClean="0"/>
              <a:t>mới</a:t>
            </a:r>
            <a:r>
              <a:rPr lang="en-US" baseline="0" dirty="0" smtClean="0"/>
              <a:t>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ghi</a:t>
            </a: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Nếu</a:t>
            </a:r>
            <a:r>
              <a:rPr lang="en-US" baseline="0" dirty="0" smtClean="0"/>
              <a:t> mode </a:t>
            </a:r>
            <a:r>
              <a:rPr lang="en-US" baseline="0" dirty="0" err="1" smtClean="0"/>
              <a:t>là</a:t>
            </a:r>
            <a:r>
              <a:rPr lang="en-US" baseline="0" dirty="0" smtClean="0"/>
              <a:t> </a:t>
            </a:r>
            <a:r>
              <a:rPr lang="en-US" baseline="0" dirty="0" err="1" smtClean="0"/>
              <a:t>a+f</a:t>
            </a:r>
            <a:r>
              <a:rPr lang="en-US" baseline="0" dirty="0" smtClean="0"/>
              <a:t>, </a:t>
            </a:r>
            <a:r>
              <a:rPr lang="en-US" baseline="0" dirty="0" err="1" smtClean="0"/>
              <a:t>bạn</a:t>
            </a:r>
            <a:r>
              <a:rPr lang="en-US" baseline="0" dirty="0" smtClean="0"/>
              <a:t> </a:t>
            </a:r>
            <a:r>
              <a:rPr lang="en-US" baseline="0" dirty="0" err="1" smtClean="0"/>
              <a:t>mở</a:t>
            </a:r>
            <a:r>
              <a:rPr lang="en-US" baseline="0" dirty="0" smtClean="0"/>
              <a:t> </a:t>
            </a:r>
            <a:r>
              <a:rPr lang="en-US" baseline="0" dirty="0" err="1" smtClean="0"/>
              <a:t>một</a:t>
            </a:r>
            <a:r>
              <a:rPr lang="en-US" baseline="0" dirty="0" smtClean="0"/>
              <a:t> file </a:t>
            </a:r>
            <a:r>
              <a:rPr lang="en-US" baseline="0" dirty="0" err="1" smtClean="0"/>
              <a:t>để</a:t>
            </a:r>
            <a:r>
              <a:rPr lang="en-US" baseline="0" dirty="0" smtClean="0"/>
              <a:t> </a:t>
            </a:r>
            <a:r>
              <a:rPr lang="en-US" baseline="0" dirty="0" err="1" smtClean="0"/>
              <a:t>thêm</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hoặc</a:t>
            </a:r>
            <a:r>
              <a:rPr lang="en-US" baseline="0" dirty="0" smtClean="0"/>
              <a:t> tạo file </a:t>
            </a:r>
            <a:r>
              <a:rPr lang="en-US" baseline="0" dirty="0" err="1" smtClean="0"/>
              <a:t>mới</a:t>
            </a:r>
            <a:r>
              <a:rPr lang="en-US" baseline="0" dirty="0" smtClean="0"/>
              <a:t>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ghi</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muốn</a:t>
            </a:r>
            <a:r>
              <a:rPr lang="en-US" baseline="0" dirty="0" smtClean="0"/>
              <a:t> tạo file </a:t>
            </a:r>
            <a:r>
              <a:rPr lang="en-US" baseline="0" dirty="0" err="1" smtClean="0"/>
              <a:t>mới</a:t>
            </a:r>
            <a:r>
              <a:rPr lang="en-US" baseline="0" dirty="0" smtClean="0"/>
              <a:t>, </a:t>
            </a:r>
            <a:r>
              <a:rPr lang="en-US" baseline="0" dirty="0" err="1" smtClean="0"/>
              <a:t>trongt</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file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ghi</a:t>
            </a:r>
            <a:r>
              <a:rPr lang="en-US" baseline="0" dirty="0" smtClean="0"/>
              <a:t> </a:t>
            </a:r>
            <a:r>
              <a:rPr lang="en-US" baseline="0" dirty="0" err="1" smtClean="0"/>
              <a:t>thêm</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vào</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file </a:t>
            </a:r>
            <a:r>
              <a:rPr lang="en-US" baseline="0" dirty="0" err="1" smtClean="0"/>
              <a:t>với</a:t>
            </a:r>
            <a:r>
              <a:rPr lang="en-US" baseline="0" dirty="0" smtClean="0"/>
              <a:t> </a:t>
            </a:r>
            <a:r>
              <a:rPr lang="en-US" baseline="0" dirty="0" err="1" smtClean="0"/>
              <a:t>đường</a:t>
            </a:r>
            <a:r>
              <a:rPr lang="en-US" baseline="0" dirty="0" smtClean="0"/>
              <a:t> </a:t>
            </a:r>
            <a:r>
              <a:rPr lang="en-US" baseline="0" dirty="0" err="1" smtClean="0"/>
              <a:t>dẫn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tạo file </a:t>
            </a:r>
            <a:r>
              <a:rPr lang="en-US" baseline="0" dirty="0" err="1" smtClean="0"/>
              <a:t>mới</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Sau</a:t>
            </a:r>
            <a:r>
              <a:rPr lang="en-US" dirty="0" smtClean="0"/>
              <a:t> </a:t>
            </a:r>
            <a:r>
              <a:rPr lang="en-US" dirty="0" err="1" smtClean="0"/>
              <a:t>khi</a:t>
            </a:r>
            <a:r>
              <a:rPr lang="en-US" dirty="0" smtClean="0"/>
              <a:t> </a:t>
            </a:r>
            <a:r>
              <a:rPr lang="en-US" dirty="0" err="1" smtClean="0"/>
              <a:t>chúng</a:t>
            </a:r>
            <a:r>
              <a:rPr lang="en-US" baseline="0" dirty="0" smtClean="0"/>
              <a:t> </a:t>
            </a:r>
            <a:r>
              <a:rPr lang="en-US" baseline="0" dirty="0" err="1" smtClean="0"/>
              <a:t>ta</a:t>
            </a:r>
            <a:r>
              <a:rPr lang="en-US" baseline="0" dirty="0" smtClean="0"/>
              <a:t> </a:t>
            </a:r>
            <a:r>
              <a:rPr lang="en-US" baseline="0" dirty="0" err="1" smtClean="0"/>
              <a:t>mở</a:t>
            </a:r>
            <a:r>
              <a:rPr lang="en-US" baseline="0" dirty="0" smtClean="0"/>
              <a:t> file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đóng</a:t>
            </a:r>
            <a:r>
              <a:rPr lang="en-US" baseline="0" dirty="0" smtClean="0"/>
              <a:t> file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việc</a:t>
            </a:r>
            <a:r>
              <a:rPr lang="en-US" baseline="0" dirty="0" smtClean="0"/>
              <a:t> </a:t>
            </a:r>
            <a:r>
              <a:rPr lang="en-US" baseline="0" dirty="0" err="1" smtClean="0"/>
              <a:t>làm</a:t>
            </a:r>
            <a:r>
              <a:rPr lang="en-US" baseline="0" dirty="0" smtClean="0"/>
              <a:t> </a:t>
            </a:r>
            <a:r>
              <a:rPr lang="en-US" baseline="0" dirty="0" err="1" smtClean="0"/>
              <a:t>này</a:t>
            </a:r>
            <a:r>
              <a:rPr lang="en-US" baseline="0" dirty="0" smtClean="0"/>
              <a:t> </a:t>
            </a:r>
            <a:r>
              <a:rPr lang="en-US" baseline="0" dirty="0" err="1" smtClean="0"/>
              <a:t>rất</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vì</a:t>
            </a:r>
            <a:r>
              <a:rPr lang="en-US" baseline="0" dirty="0" smtClean="0"/>
              <a:t> </a:t>
            </a:r>
            <a:r>
              <a:rPr lang="en-US" baseline="0" dirty="0" err="1" smtClean="0"/>
              <a:t>nếu</a:t>
            </a:r>
            <a:r>
              <a:rPr lang="en-US" baseline="0" dirty="0" smtClean="0"/>
              <a:t> </a:t>
            </a:r>
            <a:r>
              <a:rPr lang="en-US" baseline="0" dirty="0" err="1" smtClean="0"/>
              <a:t>bạn</a:t>
            </a:r>
            <a:r>
              <a:rPr lang="en-US" baseline="0" dirty="0" smtClean="0"/>
              <a:t> </a:t>
            </a:r>
            <a:r>
              <a:rPr lang="en-US" baseline="0" dirty="0" err="1" smtClean="0"/>
              <a:t>không</a:t>
            </a:r>
            <a:r>
              <a:rPr lang="en-US" baseline="0" dirty="0" smtClean="0"/>
              <a:t> </a:t>
            </a:r>
            <a:r>
              <a:rPr lang="en-US" baseline="0" dirty="0" err="1" smtClean="0"/>
              <a:t>đóng</a:t>
            </a:r>
            <a:r>
              <a:rPr lang="en-US" baseline="0" dirty="0" smtClean="0"/>
              <a:t> file, </a:t>
            </a:r>
            <a:r>
              <a:rPr lang="en-US" baseline="0" dirty="0" err="1" smtClean="0"/>
              <a:t>trạng</a:t>
            </a:r>
            <a:r>
              <a:rPr lang="en-US" baseline="0" dirty="0" smtClean="0"/>
              <a:t> </a:t>
            </a:r>
            <a:r>
              <a:rPr lang="en-US" baseline="0" dirty="0" err="1" smtClean="0"/>
              <a:t>thái</a:t>
            </a:r>
            <a:r>
              <a:rPr lang="en-US" baseline="0" dirty="0" smtClean="0"/>
              <a:t> file </a:t>
            </a:r>
            <a:r>
              <a:rPr lang="en-US" baseline="0" dirty="0" err="1" smtClean="0"/>
              <a:t>được</a:t>
            </a:r>
            <a:r>
              <a:rPr lang="en-US" baseline="0" dirty="0" smtClean="0"/>
              <a:t> </a:t>
            </a:r>
            <a:r>
              <a:rPr lang="en-US" baseline="0" dirty="0" err="1" smtClean="0"/>
              <a:t>mở</a:t>
            </a:r>
            <a:r>
              <a:rPr lang="en-US" baseline="0" dirty="0" smtClean="0"/>
              <a:t>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cho</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giải</a:t>
            </a:r>
            <a:r>
              <a:rPr lang="en-US" baseline="0" dirty="0" smtClean="0"/>
              <a:t> </a:t>
            </a:r>
            <a:r>
              <a:rPr lang="en-US" baseline="0" dirty="0" err="1" smtClean="0"/>
              <a:t>phóng</a:t>
            </a:r>
            <a:r>
              <a:rPr lang="en-US" baseline="0" dirty="0" smtClean="0"/>
              <a:t> </a:t>
            </a:r>
            <a:r>
              <a:rPr lang="en-US" baseline="0" dirty="0" err="1" smtClean="0"/>
              <a:t>hoặc</a:t>
            </a:r>
            <a:r>
              <a:rPr lang="en-US" baseline="0" dirty="0" smtClean="0"/>
              <a:t> </a:t>
            </a:r>
            <a:r>
              <a:rPr lang="en-US" baseline="0" dirty="0" err="1" smtClean="0"/>
              <a:t>các</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khác</a:t>
            </a:r>
            <a:r>
              <a:rPr lang="en-US" baseline="0" dirty="0" smtClean="0"/>
              <a:t> </a:t>
            </a:r>
            <a:r>
              <a:rPr lang="en-US" baseline="0" dirty="0" err="1" smtClean="0"/>
              <a:t>không</a:t>
            </a:r>
            <a:r>
              <a:rPr lang="en-US" baseline="0" dirty="0" smtClean="0"/>
              <a:t> </a:t>
            </a:r>
            <a:r>
              <a:rPr lang="en-US" baseline="0" dirty="0" err="1" smtClean="0"/>
              <a:t>mở</a:t>
            </a:r>
            <a:r>
              <a:rPr lang="en-US" baseline="0" dirty="0" smtClean="0"/>
              <a:t> </a:t>
            </a:r>
            <a:r>
              <a:rPr lang="en-US" baseline="0" dirty="0" err="1" smtClean="0"/>
              <a:t>được</a:t>
            </a:r>
            <a:r>
              <a:rPr lang="en-US" baseline="0" dirty="0" smtClean="0"/>
              <a:t> file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chưa</a:t>
            </a:r>
            <a:r>
              <a:rPr lang="en-US" baseline="0" dirty="0" smtClean="0"/>
              <a:t> </a:t>
            </a:r>
            <a:r>
              <a:rPr lang="en-US" baseline="0" dirty="0" err="1" smtClean="0"/>
              <a:t>đóng</a:t>
            </a:r>
            <a:r>
              <a:rPr lang="en-US" baseline="0" dirty="0" smtClean="0"/>
              <a:t>.</a:t>
            </a:r>
          </a:p>
          <a:p>
            <a:r>
              <a:rPr lang="en-US" baseline="0" dirty="0" err="1" smtClean="0"/>
              <a:t>Việc</a:t>
            </a:r>
            <a:r>
              <a:rPr lang="en-US" baseline="0" dirty="0" smtClean="0"/>
              <a:t> </a:t>
            </a:r>
            <a:r>
              <a:rPr lang="en-US" baseline="0" dirty="0" err="1" smtClean="0"/>
              <a:t>giải</a:t>
            </a:r>
            <a:r>
              <a:rPr lang="en-US" baseline="0" dirty="0" smtClean="0"/>
              <a:t> </a:t>
            </a:r>
            <a:r>
              <a:rPr lang="en-US" baseline="0" dirty="0" err="1" smtClean="0"/>
              <a:t>phóng</a:t>
            </a:r>
            <a:r>
              <a:rPr lang="en-US" baseline="0" dirty="0" smtClean="0"/>
              <a:t> </a:t>
            </a:r>
            <a:r>
              <a:rPr lang="en-US" baseline="0" dirty="0" err="1" smtClean="0"/>
              <a:t>tài</a:t>
            </a:r>
            <a:r>
              <a:rPr lang="en-US" baseline="0" dirty="0" smtClean="0"/>
              <a:t> </a:t>
            </a:r>
            <a:r>
              <a:rPr lang="en-US" baseline="0" dirty="0" err="1" smtClean="0"/>
              <a:t>nguyên</a:t>
            </a:r>
            <a:r>
              <a:rPr lang="en-US" baseline="0" dirty="0" smtClean="0"/>
              <a:t> </a:t>
            </a:r>
            <a:r>
              <a:rPr lang="en-US" baseline="0" dirty="0" err="1" smtClean="0"/>
              <a:t>của</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giảm</a:t>
            </a:r>
            <a:r>
              <a:rPr lang="en-US" baseline="0" dirty="0" smtClean="0"/>
              <a:t> </a:t>
            </a:r>
            <a:r>
              <a:rPr lang="en-US" baseline="0" dirty="0" err="1" smtClean="0"/>
              <a:t>thiểu</a:t>
            </a:r>
            <a:r>
              <a:rPr lang="en-US" baseline="0" dirty="0" smtClean="0"/>
              <a:t> </a:t>
            </a:r>
            <a:r>
              <a:rPr lang="en-US" baseline="0" dirty="0" err="1" smtClean="0"/>
              <a:t>nguy</a:t>
            </a:r>
            <a:r>
              <a:rPr lang="en-US" baseline="0" dirty="0" smtClean="0"/>
              <a:t> </a:t>
            </a:r>
            <a:r>
              <a:rPr lang="en-US" baseline="0" dirty="0" err="1" smtClean="0"/>
              <a:t>cơ</a:t>
            </a:r>
            <a:r>
              <a:rPr lang="en-US" baseline="0" dirty="0" smtClean="0"/>
              <a:t> </a:t>
            </a:r>
            <a:r>
              <a:rPr lang="en-US" baseline="0" dirty="0" err="1" smtClean="0"/>
              <a:t>vượt</a:t>
            </a:r>
            <a:r>
              <a:rPr lang="en-US" baseline="0" dirty="0" smtClean="0"/>
              <a:t> </a:t>
            </a:r>
            <a:r>
              <a:rPr lang="en-US" baseline="0" dirty="0" err="1" smtClean="0"/>
              <a:t>ra</a:t>
            </a:r>
            <a:r>
              <a:rPr lang="en-US" baseline="0" dirty="0" smtClean="0"/>
              <a:t> </a:t>
            </a:r>
            <a:r>
              <a:rPr lang="en-US" baseline="0" dirty="0" err="1" smtClean="0"/>
              <a:t>khỏi</a:t>
            </a:r>
            <a:r>
              <a:rPr lang="en-US" baseline="0" dirty="0" smtClean="0"/>
              <a:t> </a:t>
            </a:r>
            <a:r>
              <a:rPr lang="en-US" baseline="0" dirty="0" err="1" smtClean="0"/>
              <a:t>giới</a:t>
            </a:r>
            <a:r>
              <a:rPr lang="en-US" baseline="0" dirty="0" smtClean="0"/>
              <a:t> </a:t>
            </a:r>
            <a:r>
              <a:rPr lang="en-US" baseline="0" dirty="0" err="1" smtClean="0"/>
              <a:t>hạn</a:t>
            </a:r>
            <a:r>
              <a:rPr lang="en-US" baseline="0" dirty="0" smtClean="0"/>
              <a:t> file </a:t>
            </a:r>
            <a:r>
              <a:rPr lang="en-US" baseline="0" dirty="0" err="1" smtClean="0"/>
              <a:t>mà</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mở</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việc</a:t>
            </a:r>
            <a:r>
              <a:rPr lang="en-US" baseline="0" dirty="0" smtClean="0"/>
              <a:t> </a:t>
            </a:r>
            <a:r>
              <a:rPr lang="en-US" baseline="0" dirty="0" err="1" smtClean="0"/>
              <a:t>đóng</a:t>
            </a:r>
            <a:r>
              <a:rPr lang="en-US" baseline="0" dirty="0" smtClean="0"/>
              <a:t> stream </a:t>
            </a:r>
            <a:r>
              <a:rPr lang="en-US" baseline="0" dirty="0" err="1" smtClean="0"/>
              <a:t>đang</a:t>
            </a:r>
            <a:r>
              <a:rPr lang="en-US" baseline="0" dirty="0" smtClean="0"/>
              <a:t> </a:t>
            </a:r>
            <a:r>
              <a:rPr lang="en-US" baseline="0" dirty="0" err="1" smtClean="0"/>
              <a:t>mở</a:t>
            </a:r>
            <a:r>
              <a:rPr lang="en-US" baseline="0" dirty="0" smtClean="0"/>
              <a:t> </a:t>
            </a:r>
            <a:r>
              <a:rPr lang="en-US" baseline="0" dirty="0" err="1" smtClean="0"/>
              <a:t>sẽ</a:t>
            </a:r>
            <a:r>
              <a:rPr lang="en-US" baseline="0" dirty="0" smtClean="0"/>
              <a:t> </a:t>
            </a:r>
            <a:r>
              <a:rPr lang="en-US" baseline="0" dirty="0" err="1" smtClean="0"/>
              <a:t>giải</a:t>
            </a:r>
            <a:r>
              <a:rPr lang="en-US" baseline="0" dirty="0" smtClean="0"/>
              <a:t> </a:t>
            </a:r>
            <a:r>
              <a:rPr lang="en-US" baseline="0" dirty="0" err="1" smtClean="0"/>
              <a:t>phóng</a:t>
            </a:r>
            <a:r>
              <a:rPr lang="en-US" baseline="0" dirty="0" smtClean="0"/>
              <a:t> </a:t>
            </a:r>
            <a:r>
              <a:rPr lang="en-US" baseline="0" dirty="0" err="1" smtClean="0"/>
              <a:t>những</a:t>
            </a:r>
            <a:r>
              <a:rPr lang="en-US" baseline="0" dirty="0" smtClean="0"/>
              <a:t> </a:t>
            </a:r>
            <a:r>
              <a:rPr lang="en-US" baseline="0" dirty="0" err="1" smtClean="0"/>
              <a:t>bộ</a:t>
            </a:r>
            <a:r>
              <a:rPr lang="en-US" baseline="0" dirty="0" smtClean="0"/>
              <a:t> </a:t>
            </a:r>
            <a:r>
              <a:rPr lang="en-US" baseline="0" dirty="0" err="1" smtClean="0"/>
              <a:t>đệm</a:t>
            </a:r>
            <a:r>
              <a:rPr lang="en-US" baseline="0" dirty="0" smtClean="0"/>
              <a:t> </a:t>
            </a:r>
            <a:r>
              <a:rPr lang="en-US" baseline="0" dirty="0" err="1" smtClean="0"/>
              <a:t>đang</a:t>
            </a:r>
            <a:r>
              <a:rPr lang="en-US" baseline="0" dirty="0" smtClean="0"/>
              <a:t> </a:t>
            </a:r>
            <a:r>
              <a:rPr lang="en-US" baseline="0" dirty="0" err="1" smtClean="0"/>
              <a:t>được</a:t>
            </a:r>
            <a:r>
              <a:rPr lang="en-US" baseline="0" dirty="0" smtClean="0"/>
              <a:t>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rất</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tránh</a:t>
            </a:r>
            <a:r>
              <a:rPr lang="en-US" baseline="0" dirty="0" smtClean="0"/>
              <a:t> </a:t>
            </a:r>
            <a:r>
              <a:rPr lang="en-US" baseline="0" dirty="0" err="1" smtClean="0"/>
              <a:t>mất</a:t>
            </a:r>
            <a:r>
              <a:rPr lang="en-US" baseline="0" dirty="0" smtClean="0"/>
              <a:t> </a:t>
            </a:r>
            <a:r>
              <a:rPr lang="en-US" baseline="0" dirty="0" err="1" smtClean="0"/>
              <a:t>mát</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khi</a:t>
            </a:r>
            <a:r>
              <a:rPr lang="en-US" baseline="0" dirty="0" smtClean="0"/>
              <a:t> </a:t>
            </a:r>
            <a:r>
              <a:rPr lang="en-US" baseline="0" dirty="0" err="1" smtClean="0"/>
              <a:t>ghi</a:t>
            </a:r>
            <a:r>
              <a:rPr lang="en-US" baseline="0" dirty="0" smtClean="0"/>
              <a:t> </a:t>
            </a:r>
            <a:r>
              <a:rPr lang="en-US" baseline="0" dirty="0" err="1" smtClean="0"/>
              <a:t>ra</a:t>
            </a:r>
            <a:r>
              <a:rPr lang="en-US" baseline="0" dirty="0" smtClean="0"/>
              <a:t> </a:t>
            </a:r>
            <a:r>
              <a:rPr lang="en-US" baseline="0" dirty="0" err="1" smtClean="0"/>
              <a:t>đĩa</a:t>
            </a:r>
            <a:r>
              <a:rPr lang="en-US" baseline="0" dirty="0" smtClean="0"/>
              <a:t>.</a:t>
            </a:r>
          </a:p>
          <a:p>
            <a:r>
              <a:rPr lang="en-US" baseline="0" dirty="0" err="1" smtClean="0"/>
              <a:t>Hàm</a:t>
            </a:r>
            <a:r>
              <a:rPr lang="en-US" baseline="0" dirty="0" smtClean="0"/>
              <a:t> </a:t>
            </a:r>
            <a:r>
              <a:rPr lang="en-US" baseline="0" dirty="0" err="1" smtClean="0"/>
              <a:t>fclose</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đóng</a:t>
            </a:r>
            <a:r>
              <a:rPr lang="en-US" baseline="0" dirty="0" smtClean="0"/>
              <a:t> </a:t>
            </a:r>
            <a:r>
              <a:rPr lang="en-US" baseline="0" dirty="0" err="1" smtClean="0"/>
              <a:t>một</a:t>
            </a:r>
            <a:r>
              <a:rPr lang="en-US" baseline="0" dirty="0" smtClean="0"/>
              <a:t> stream </a:t>
            </a:r>
            <a:r>
              <a:rPr lang="en-US" baseline="0" dirty="0" err="1" smtClean="0"/>
              <a:t>đang</a:t>
            </a:r>
            <a:r>
              <a:rPr lang="en-US" baseline="0" dirty="0" smtClean="0"/>
              <a:t> </a:t>
            </a:r>
            <a:r>
              <a:rPr lang="en-US" baseline="0" dirty="0" err="1" smtClean="0"/>
              <a:t>được</a:t>
            </a:r>
            <a:r>
              <a:rPr lang="en-US" baseline="0" dirty="0" smtClean="0"/>
              <a:t> </a:t>
            </a:r>
            <a:r>
              <a:rPr lang="en-US" baseline="0" dirty="0" err="1" smtClean="0"/>
              <a:t>mở</a:t>
            </a:r>
            <a:r>
              <a:rPr lang="en-US" baseline="0" dirty="0" smtClean="0"/>
              <a:t> </a:t>
            </a:r>
            <a:r>
              <a:rPr lang="en-US" baseline="0" dirty="0" err="1" smtClean="0"/>
              <a:t>bằng</a:t>
            </a:r>
            <a:r>
              <a:rPr lang="en-US" baseline="0" dirty="0" smtClean="0"/>
              <a:t> </a:t>
            </a:r>
            <a:r>
              <a:rPr lang="en-US" baseline="0" dirty="0" err="1" smtClean="0"/>
              <a:t>hàm</a:t>
            </a:r>
            <a:r>
              <a:rPr lang="en-US" baseline="0" dirty="0" smtClean="0"/>
              <a:t> </a:t>
            </a:r>
            <a:r>
              <a:rPr lang="en-US" baseline="0" dirty="0" err="1" smtClean="0"/>
              <a:t>fopen</a:t>
            </a:r>
            <a:r>
              <a:rPr lang="en-US" baseline="0" dirty="0" smtClean="0"/>
              <a:t>()</a:t>
            </a:r>
          </a:p>
          <a:p>
            <a:r>
              <a:rPr lang="en-US" baseline="0" dirty="0" err="1" smtClean="0"/>
              <a:t>Nguyên</a:t>
            </a:r>
            <a:r>
              <a:rPr lang="en-US" baseline="0" dirty="0" smtClean="0"/>
              <a:t> </a:t>
            </a:r>
            <a:r>
              <a:rPr lang="en-US" baseline="0" dirty="0" err="1" smtClean="0"/>
              <a:t>mẫu</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nhìn</a:t>
            </a:r>
            <a:r>
              <a:rPr lang="en-US" baseline="0" dirty="0" smtClean="0"/>
              <a:t> </a:t>
            </a:r>
            <a:r>
              <a:rPr lang="en-US" baseline="0" dirty="0" err="1" smtClean="0"/>
              <a:t>thấy</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minh </a:t>
            </a:r>
            <a:r>
              <a:rPr lang="en-US" baseline="0" dirty="0" err="1" smtClean="0"/>
              <a:t>họa</a:t>
            </a:r>
            <a:r>
              <a:rPr lang="en-US" baseline="0" dirty="0" smtClean="0"/>
              <a:t> </a:t>
            </a:r>
            <a:r>
              <a:rPr lang="en-US" baseline="0" dirty="0" err="1" smtClean="0"/>
              <a:t>là</a:t>
            </a:r>
            <a:r>
              <a:rPr lang="en-US" baseline="0" dirty="0" smtClean="0"/>
              <a:t> </a:t>
            </a:r>
            <a:r>
              <a:rPr lang="en-US" baseline="0" dirty="0" err="1" smtClean="0"/>
              <a:t>fclose</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là</a:t>
            </a:r>
            <a:r>
              <a:rPr lang="en-US" baseline="0" dirty="0" smtClean="0"/>
              <a:t> con </a:t>
            </a:r>
            <a:r>
              <a:rPr lang="en-US" baseline="0" dirty="0" err="1" smtClean="0"/>
              <a:t>trỏ</a:t>
            </a:r>
            <a:r>
              <a:rPr lang="en-US" baseline="0" dirty="0" smtClean="0"/>
              <a:t> file.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nếu</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muốn</a:t>
            </a:r>
            <a:r>
              <a:rPr lang="en-US" baseline="0" dirty="0" smtClean="0"/>
              <a:t> </a:t>
            </a:r>
            <a:r>
              <a:rPr lang="en-US" baseline="0" dirty="0" err="1" smtClean="0"/>
              <a:t>đóng</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stream </a:t>
            </a:r>
            <a:r>
              <a:rPr lang="en-US" baseline="0" dirty="0" err="1" smtClean="0"/>
              <a:t>đang</a:t>
            </a:r>
            <a:r>
              <a:rPr lang="en-US" baseline="0" dirty="0" smtClean="0"/>
              <a:t> </a:t>
            </a:r>
            <a:r>
              <a:rPr lang="en-US" baseline="0" dirty="0" err="1" smtClean="0"/>
              <a:t>được</a:t>
            </a:r>
            <a:r>
              <a:rPr lang="en-US" baseline="0" dirty="0" smtClean="0"/>
              <a:t> </a:t>
            </a:r>
            <a:r>
              <a:rPr lang="en-US" baseline="0" dirty="0" err="1" smtClean="0"/>
              <a:t>mở</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fcloseall</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Sau</a:t>
            </a:r>
            <a:r>
              <a:rPr lang="en-US" dirty="0" smtClean="0"/>
              <a:t> </a:t>
            </a:r>
            <a:r>
              <a:rPr lang="en-US" dirty="0" err="1" smtClean="0"/>
              <a:t>khi</a:t>
            </a:r>
            <a:r>
              <a:rPr lang="en-US" dirty="0" smtClean="0"/>
              <a:t> </a:t>
            </a:r>
            <a:r>
              <a:rPr lang="en-US" dirty="0" err="1" smtClean="0"/>
              <a:t>chúng</a:t>
            </a:r>
            <a:r>
              <a:rPr lang="en-US" baseline="0" dirty="0" smtClean="0"/>
              <a:t> </a:t>
            </a:r>
            <a:r>
              <a:rPr lang="en-US" baseline="0" dirty="0" err="1" smtClean="0"/>
              <a:t>ta</a:t>
            </a:r>
            <a:r>
              <a:rPr lang="en-US" baseline="0" dirty="0" smtClean="0"/>
              <a:t> </a:t>
            </a:r>
            <a:r>
              <a:rPr lang="en-US" baseline="0" dirty="0" err="1" smtClean="0"/>
              <a:t>mở</a:t>
            </a:r>
            <a:r>
              <a:rPr lang="en-US" baseline="0" dirty="0" smtClean="0"/>
              <a:t> file </a:t>
            </a:r>
            <a:r>
              <a:rPr lang="en-US" baseline="0" dirty="0" err="1" smtClean="0"/>
              <a:t>bằng</a:t>
            </a:r>
            <a:r>
              <a:rPr lang="en-US" baseline="0" dirty="0" smtClean="0"/>
              <a:t> </a:t>
            </a:r>
            <a:r>
              <a:rPr lang="en-US" baseline="0" dirty="0" err="1" smtClean="0"/>
              <a:t>hàm</a:t>
            </a:r>
            <a:r>
              <a:rPr lang="en-US" baseline="0" dirty="0" smtClean="0"/>
              <a:t> </a:t>
            </a:r>
            <a:r>
              <a:rPr lang="en-US" baseline="0" dirty="0" err="1" smtClean="0"/>
              <a:t>fopen</a:t>
            </a:r>
            <a:r>
              <a:rPr lang="en-US" baseline="0" dirty="0" smtClean="0"/>
              <a:t>() , </a:t>
            </a:r>
            <a:r>
              <a:rPr lang="en-US" baseline="0" dirty="0" err="1" smtClean="0"/>
              <a:t>thì</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ra</a:t>
            </a:r>
            <a:r>
              <a:rPr lang="en-US" baseline="0" dirty="0" smtClean="0"/>
              <a:t> file</a:t>
            </a:r>
          </a:p>
          <a:p>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cách</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một</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vào</a:t>
            </a:r>
            <a:r>
              <a:rPr lang="en-US" baseline="0" dirty="0" smtClean="0"/>
              <a:t> file text,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chú</a:t>
            </a:r>
            <a:r>
              <a:rPr lang="en-US" baseline="0" dirty="0" smtClean="0"/>
              <a:t> ý stream hay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ghi</a:t>
            </a:r>
            <a:r>
              <a:rPr lang="en-US" baseline="0" dirty="0" smtClean="0"/>
              <a:t> </a:t>
            </a:r>
            <a:r>
              <a:rPr lang="en-US" baseline="0" dirty="0" err="1" smtClean="0"/>
              <a:t>từng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một</a:t>
            </a:r>
            <a:r>
              <a:rPr lang="en-US" baseline="0" dirty="0" smtClean="0"/>
              <a:t>, </a:t>
            </a:r>
            <a:r>
              <a:rPr lang="en-US" baseline="0" dirty="0" err="1" smtClean="0"/>
              <a:t>hoặc</a:t>
            </a:r>
            <a:r>
              <a:rPr lang="en-US" baseline="0" dirty="0" smtClean="0"/>
              <a:t> </a:t>
            </a:r>
            <a:r>
              <a:rPr lang="en-US" baseline="0" dirty="0" err="1" smtClean="0"/>
              <a:t>ghi</a:t>
            </a:r>
            <a:r>
              <a:rPr lang="en-US" baseline="0" dirty="0" smtClean="0"/>
              <a:t> </a:t>
            </a:r>
            <a:r>
              <a:rPr lang="en-US" baseline="0" dirty="0" err="1" smtClean="0"/>
              <a:t>một</a:t>
            </a:r>
            <a:r>
              <a:rPr lang="en-US" baseline="0" dirty="0" smtClean="0"/>
              <a:t> </a:t>
            </a:r>
            <a:r>
              <a:rPr lang="en-US" baseline="0" dirty="0" err="1" smtClean="0"/>
              <a:t>chuỗi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một</a:t>
            </a:r>
            <a:r>
              <a:rPr lang="en-US" baseline="0" dirty="0" smtClean="0"/>
              <a:t> </a:t>
            </a:r>
            <a:r>
              <a:rPr lang="en-US" baseline="0" dirty="0" err="1" smtClean="0"/>
              <a:t>lúc</a:t>
            </a:r>
            <a:r>
              <a:rPr lang="en-US" baseline="0" dirty="0" smtClean="0"/>
              <a:t>.</a:t>
            </a:r>
          </a:p>
          <a:p>
            <a:r>
              <a:rPr lang="en-US" baseline="0" dirty="0" err="1" smtClean="0"/>
              <a:t>Hàm</a:t>
            </a:r>
            <a:r>
              <a:rPr lang="en-US" baseline="0" dirty="0" smtClean="0"/>
              <a:t> </a:t>
            </a:r>
            <a:r>
              <a:rPr lang="en-US" baseline="0" dirty="0" err="1" smtClean="0"/>
              <a:t>fputc</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vào</a:t>
            </a:r>
            <a:r>
              <a:rPr lang="en-US" baseline="0" dirty="0" smtClean="0"/>
              <a:t> file </a:t>
            </a:r>
            <a:r>
              <a:rPr lang="en-US" baseline="0" dirty="0" err="1" smtClean="0"/>
              <a:t>mà</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mở</a:t>
            </a:r>
            <a:r>
              <a:rPr lang="en-US" baseline="0" dirty="0" smtClean="0"/>
              <a:t> </a:t>
            </a:r>
            <a:r>
              <a:rPr lang="en-US" baseline="0" dirty="0" err="1" smtClean="0"/>
              <a:t>bằng</a:t>
            </a:r>
            <a:r>
              <a:rPr lang="en-US" baseline="0" dirty="0" smtClean="0"/>
              <a:t> </a:t>
            </a:r>
            <a:r>
              <a:rPr lang="en-US" baseline="0" dirty="0" err="1" smtClean="0"/>
              <a:t>fopen</a:t>
            </a:r>
            <a:r>
              <a:rPr lang="en-US" baseline="0" dirty="0" smtClean="0"/>
              <a:t>(), </a:t>
            </a:r>
            <a:r>
              <a:rPr lang="en-US" baseline="0" dirty="0" err="1" smtClean="0"/>
              <a:t>nguyên</a:t>
            </a:r>
            <a:r>
              <a:rPr lang="en-US" baseline="0" dirty="0" smtClean="0"/>
              <a:t> </a:t>
            </a:r>
            <a:r>
              <a:rPr lang="en-US" baseline="0" dirty="0" err="1" smtClean="0"/>
              <a:t>mẫu</a:t>
            </a:r>
            <a:r>
              <a:rPr lang="en-US" baseline="0" dirty="0" smtClean="0"/>
              <a:t> </a:t>
            </a:r>
            <a:r>
              <a:rPr lang="en-US" baseline="0" dirty="0" err="1" smtClean="0"/>
              <a:t>hàm</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thấy</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a:t>
            </a:r>
          </a:p>
          <a:p>
            <a:r>
              <a:rPr lang="en-US" baseline="0" dirty="0" err="1" smtClean="0"/>
              <a:t>Hàm</a:t>
            </a:r>
            <a:r>
              <a:rPr lang="en-US" baseline="0" dirty="0" smtClean="0"/>
              <a:t> </a:t>
            </a:r>
            <a:r>
              <a:rPr lang="en-US" baseline="0" dirty="0" err="1" smtClean="0"/>
              <a:t>fputc</a:t>
            </a:r>
            <a:r>
              <a:rPr lang="en-US" baseline="0" dirty="0" smtClean="0"/>
              <a:t>() </a:t>
            </a:r>
            <a:r>
              <a:rPr lang="en-US" baseline="0" dirty="0" err="1" smtClean="0"/>
              <a:t>nhận</a:t>
            </a:r>
            <a:r>
              <a:rPr lang="en-US" baseline="0" dirty="0" smtClean="0"/>
              <a:t> 2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là</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ch</a:t>
            </a:r>
            <a:r>
              <a:rPr lang="en-US" baseline="0" dirty="0" smtClean="0"/>
              <a:t>, </a:t>
            </a:r>
            <a:r>
              <a:rPr lang="en-US" baseline="0" dirty="0" err="1" smtClean="0"/>
              <a:t>lưu</a:t>
            </a:r>
            <a:r>
              <a:rPr lang="en-US" baseline="0" dirty="0" smtClean="0"/>
              <a:t> ý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dạng</a:t>
            </a:r>
            <a:r>
              <a:rPr lang="en-US" baseline="0" dirty="0" smtClean="0"/>
              <a:t> </a:t>
            </a:r>
            <a:r>
              <a:rPr lang="en-US" baseline="0" dirty="0" err="1" smtClean="0"/>
              <a:t>int</a:t>
            </a:r>
            <a:r>
              <a:rPr lang="en-US" baseline="0" dirty="0" smtClean="0"/>
              <a:t>, </a:t>
            </a:r>
            <a:r>
              <a:rPr lang="en-US" baseline="0" dirty="0" err="1" smtClean="0"/>
              <a:t>tức</a:t>
            </a:r>
            <a:r>
              <a:rPr lang="en-US" baseline="0" dirty="0" smtClean="0"/>
              <a:t> </a:t>
            </a:r>
            <a:r>
              <a:rPr lang="en-US" baseline="0" dirty="0" err="1" smtClean="0"/>
              <a:t>là</a:t>
            </a:r>
            <a:r>
              <a:rPr lang="en-US" baseline="0" dirty="0" smtClean="0"/>
              <a:t> </a:t>
            </a:r>
            <a:r>
              <a:rPr lang="en-US" baseline="0" dirty="0" err="1" smtClean="0"/>
              <a:t>mã</a:t>
            </a:r>
            <a:r>
              <a:rPr lang="en-US" baseline="0" dirty="0" smtClean="0"/>
              <a:t> </a:t>
            </a:r>
            <a:r>
              <a:rPr lang="en-US" baseline="0" dirty="0" err="1" smtClean="0"/>
              <a:t>cúa</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a:t>
            </a:r>
            <a:r>
              <a:rPr lang="en-US" baseline="0" dirty="0" err="1" smtClean="0"/>
              <a:t>mã</a:t>
            </a:r>
            <a:r>
              <a:rPr lang="en-US" baseline="0" dirty="0" smtClean="0"/>
              <a:t> ASCII,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là</a:t>
            </a:r>
            <a:r>
              <a:rPr lang="en-US" baseline="0" dirty="0" smtClean="0"/>
              <a:t> con </a:t>
            </a:r>
            <a:r>
              <a:rPr lang="en-US" baseline="0" dirty="0" err="1" smtClean="0"/>
              <a:t>trỏ</a:t>
            </a:r>
            <a:r>
              <a:rPr lang="en-US" baseline="0" dirty="0" smtClean="0"/>
              <a:t> </a:t>
            </a:r>
            <a:r>
              <a:rPr lang="en-US" baseline="0" dirty="0" err="1" smtClean="0"/>
              <a:t>của</a:t>
            </a:r>
            <a:r>
              <a:rPr lang="en-US" baseline="0" dirty="0" smtClean="0"/>
              <a:t> file </a:t>
            </a:r>
            <a:r>
              <a:rPr lang="en-US" baseline="0" dirty="0" err="1" smtClean="0"/>
              <a:t>đã</a:t>
            </a:r>
            <a:r>
              <a:rPr lang="en-US" baseline="0" dirty="0" smtClean="0"/>
              <a:t> </a:t>
            </a:r>
            <a:r>
              <a:rPr lang="en-US" baseline="0" dirty="0" err="1" smtClean="0"/>
              <a:t>mở</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việc</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ra</a:t>
            </a:r>
            <a:r>
              <a:rPr lang="en-US" baseline="0" dirty="0" smtClean="0"/>
              <a:t> file,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hàm</a:t>
            </a:r>
            <a:r>
              <a:rPr lang="en-US" baseline="0" dirty="0" smtClean="0"/>
              <a:t> </a:t>
            </a:r>
            <a:r>
              <a:rPr lang="en-US" baseline="0" dirty="0" err="1" smtClean="0"/>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file.</a:t>
            </a:r>
          </a:p>
          <a:p>
            <a:r>
              <a:rPr lang="en-US" baseline="0" dirty="0" err="1" smtClean="0"/>
              <a:t>Hàm</a:t>
            </a:r>
            <a:r>
              <a:rPr lang="en-US" baseline="0" dirty="0" smtClean="0"/>
              <a:t> </a:t>
            </a:r>
            <a:r>
              <a:rPr lang="en-US" baseline="0" dirty="0" err="1" smtClean="0"/>
              <a:t>fgetc</a:t>
            </a:r>
            <a:r>
              <a:rPr lang="en-US" baseline="0" dirty="0" smtClean="0"/>
              <a:t>()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từ</a:t>
            </a:r>
            <a:r>
              <a:rPr lang="en-US" baseline="0" dirty="0" smtClean="0"/>
              <a:t> file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mở</a:t>
            </a:r>
            <a:r>
              <a:rPr lang="en-US" baseline="0" dirty="0" smtClean="0"/>
              <a:t> </a:t>
            </a:r>
            <a:r>
              <a:rPr lang="en-US" baseline="0" dirty="0" err="1" smtClean="0"/>
              <a:t>bằng</a:t>
            </a:r>
            <a:r>
              <a:rPr lang="en-US" baseline="0" dirty="0" smtClean="0"/>
              <a:t> </a:t>
            </a:r>
            <a:r>
              <a:rPr lang="en-US" baseline="0" dirty="0" err="1" smtClean="0"/>
              <a:t>hàm</a:t>
            </a:r>
            <a:r>
              <a:rPr lang="en-US" baseline="0" dirty="0" smtClean="0"/>
              <a:t> </a:t>
            </a:r>
            <a:r>
              <a:rPr lang="en-US" baseline="0" dirty="0" err="1" smtClean="0"/>
              <a:t>fopen</a:t>
            </a:r>
            <a:r>
              <a:rPr lang="en-US" baseline="0" dirty="0" smtClean="0"/>
              <a:t>()</a:t>
            </a:r>
          </a:p>
          <a:p>
            <a:r>
              <a:rPr lang="en-US" baseline="0" dirty="0" err="1" smtClean="0"/>
              <a:t>Nguyên</a:t>
            </a:r>
            <a:r>
              <a:rPr lang="en-US" baseline="0" dirty="0" smtClean="0"/>
              <a:t> </a:t>
            </a:r>
            <a:r>
              <a:rPr lang="en-US" baseline="0" dirty="0" err="1" smtClean="0"/>
              <a:t>mẫu</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như</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thấy</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minh </a:t>
            </a:r>
            <a:r>
              <a:rPr lang="en-US" baseline="0" dirty="0" err="1" smtClean="0"/>
              <a:t>họa</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con </a:t>
            </a:r>
            <a:r>
              <a:rPr lang="en-US" baseline="0" dirty="0" err="1" smtClean="0"/>
              <a:t>trỏ</a:t>
            </a:r>
            <a:r>
              <a:rPr lang="en-US" baseline="0" dirty="0" smtClean="0"/>
              <a:t> file </a:t>
            </a:r>
            <a:r>
              <a:rPr lang="en-US" baseline="0" dirty="0" err="1" smtClean="0"/>
              <a:t>fp</a:t>
            </a:r>
            <a:r>
              <a:rPr lang="en-US" baseline="0" dirty="0" smtClean="0"/>
              <a:t>,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dạng</a:t>
            </a:r>
            <a:r>
              <a:rPr lang="en-US" baseline="0" dirty="0" smtClean="0"/>
              <a:t> </a:t>
            </a:r>
            <a:r>
              <a:rPr lang="en-US" baseline="0" dirty="0" err="1" smtClean="0"/>
              <a:t>int</a:t>
            </a:r>
            <a:r>
              <a:rPr lang="en-US" baseline="0" dirty="0" smtClean="0"/>
              <a:t>,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dạng</a:t>
            </a:r>
            <a:r>
              <a:rPr lang="en-US" baseline="0" dirty="0" smtClean="0"/>
              <a:t> </a:t>
            </a:r>
            <a:r>
              <a:rPr lang="en-US" baseline="0" dirty="0" err="1" smtClean="0"/>
              <a:t>int</a:t>
            </a:r>
            <a:r>
              <a:rPr lang="en-US" baseline="0" dirty="0" smtClean="0"/>
              <a:t> </a:t>
            </a:r>
            <a:r>
              <a:rPr lang="en-US" baseline="0" dirty="0" err="1" smtClean="0"/>
              <a:t>của</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a:t>
            </a:r>
            <a:r>
              <a:rPr lang="en-US" baseline="0" dirty="0" err="1" smtClean="0"/>
              <a:t>mã</a:t>
            </a:r>
            <a:r>
              <a:rPr lang="en-US" baseline="0" dirty="0" smtClean="0"/>
              <a:t> ASCII.</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lưu</a:t>
            </a:r>
            <a:r>
              <a:rPr lang="en-US" baseline="0" dirty="0" smtClean="0"/>
              <a:t> ý </a:t>
            </a:r>
            <a:r>
              <a:rPr lang="en-US" baseline="0" dirty="0" err="1" smtClean="0"/>
              <a:t>hàm</a:t>
            </a:r>
            <a:r>
              <a:rPr lang="en-US" baseline="0" dirty="0" smtClean="0"/>
              <a:t> </a:t>
            </a:r>
            <a:r>
              <a:rPr lang="en-US" baseline="0" dirty="0" err="1" smtClean="0"/>
              <a:t>fgetc</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tính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của</a:t>
            </a:r>
            <a:r>
              <a:rPr lang="en-US" baseline="0" dirty="0" smtClean="0"/>
              <a:t> stream </a:t>
            </a:r>
            <a:r>
              <a:rPr lang="en-US" baseline="0" dirty="0" err="1" smtClean="0"/>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đọc</a:t>
            </a:r>
            <a:r>
              <a:rPr lang="en-US" baseline="0" dirty="0" smtClean="0"/>
              <a:t> file </a:t>
            </a:r>
            <a:r>
              <a:rPr lang="en-US" baseline="0" dirty="0" err="1" smtClean="0"/>
              <a:t>được</a:t>
            </a:r>
            <a:r>
              <a:rPr lang="en-US" baseline="0" dirty="0" smtClean="0"/>
              <a:t> </a:t>
            </a:r>
            <a:r>
              <a:rPr lang="en-US" baseline="0" dirty="0" err="1" smtClean="0"/>
              <a:t>dịch</a:t>
            </a:r>
            <a:r>
              <a:rPr lang="en-US" baseline="0" dirty="0" smtClean="0"/>
              <a:t> </a:t>
            </a:r>
            <a:r>
              <a:rPr lang="en-US" baseline="0" dirty="0" err="1" smtClean="0"/>
              <a:t>chuyển</a:t>
            </a:r>
            <a:r>
              <a:rPr lang="en-US" baseline="0" dirty="0" smtClean="0"/>
              <a:t> sang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kế</a:t>
            </a:r>
            <a:r>
              <a:rPr lang="en-US" baseline="0" dirty="0" smtClean="0"/>
              <a:t> </a:t>
            </a:r>
            <a:r>
              <a:rPr lang="en-US" baseline="0" dirty="0" err="1" smtClean="0"/>
              <a:t>tiếp</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hàm</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chuỗi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fputs</a:t>
            </a:r>
            <a:r>
              <a:rPr lang="en-US" baseline="0" dirty="0" smtClean="0"/>
              <a:t>()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fgets</a:t>
            </a:r>
            <a:r>
              <a:rPr lang="en-US" baseline="0" dirty="0" smtClean="0"/>
              <a:t>()</a:t>
            </a:r>
          </a:p>
          <a:p>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fputs</a:t>
            </a:r>
            <a:r>
              <a:rPr lang="en-US" baseline="0" dirty="0" smtClean="0"/>
              <a:t>() </a:t>
            </a:r>
            <a:r>
              <a:rPr lang="en-US" baseline="0" dirty="0" err="1" smtClean="0"/>
              <a:t>hàm</a:t>
            </a:r>
            <a:r>
              <a:rPr lang="en-US" baseline="0" dirty="0" smtClean="0"/>
              <a:t> </a:t>
            </a:r>
            <a:r>
              <a:rPr lang="en-US" baseline="0" dirty="0" err="1" smtClean="0"/>
              <a:t>fgets</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và</a:t>
            </a:r>
            <a:r>
              <a:rPr lang="en-US" baseline="0" dirty="0" smtClean="0"/>
              <a:t> </a:t>
            </a:r>
            <a:r>
              <a:rPr lang="en-US" baseline="0" dirty="0" err="1" smtClean="0"/>
              <a:t>đọc</a:t>
            </a:r>
            <a:r>
              <a:rPr lang="en-US" baseline="0" dirty="0" smtClean="0"/>
              <a:t> </a:t>
            </a:r>
            <a:r>
              <a:rPr lang="en-US" baseline="0" dirty="0" err="1" smtClean="0"/>
              <a:t>chuỗi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từ</a:t>
            </a:r>
            <a:r>
              <a:rPr lang="en-US" baseline="0" dirty="0" smtClean="0"/>
              <a:t> file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trong</a:t>
            </a:r>
            <a:r>
              <a:rPr lang="en-US" baseline="0" dirty="0" smtClean="0"/>
              <a:t> ổ </a:t>
            </a:r>
            <a:r>
              <a:rPr lang="en-US" baseline="0" dirty="0" err="1" smtClean="0"/>
              <a:t>đĩa</a:t>
            </a:r>
            <a:r>
              <a:rPr lang="en-US" baseline="0" dirty="0" smtClean="0"/>
              <a:t>.</a:t>
            </a:r>
          </a:p>
          <a:p>
            <a:r>
              <a:rPr lang="en-US" baseline="0" dirty="0" err="1" smtClean="0"/>
              <a:t>Hàm</a:t>
            </a:r>
            <a:r>
              <a:rPr lang="en-US" baseline="0" dirty="0" smtClean="0"/>
              <a:t> </a:t>
            </a:r>
            <a:r>
              <a:rPr lang="en-US" baseline="0" dirty="0" err="1" smtClean="0"/>
              <a:t>fputs</a:t>
            </a:r>
            <a:r>
              <a:rPr lang="en-US" baseline="0" dirty="0" smtClean="0"/>
              <a:t>() </a:t>
            </a:r>
            <a:r>
              <a:rPr lang="en-US" baseline="0" dirty="0" err="1" smtClean="0"/>
              <a:t>ghi</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chuỗi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tới</a:t>
            </a:r>
            <a:r>
              <a:rPr lang="en-US" baseline="0" dirty="0" smtClean="0"/>
              <a:t> </a:t>
            </a:r>
            <a:r>
              <a:rPr lang="en-US" baseline="0" dirty="0" err="1" smtClean="0"/>
              <a:t>một</a:t>
            </a:r>
            <a:r>
              <a:rPr lang="en-US" baseline="0" dirty="0" smtClean="0"/>
              <a:t> stream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nhận</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là</a:t>
            </a:r>
            <a:r>
              <a:rPr lang="en-US" baseline="0" dirty="0" smtClean="0"/>
              <a:t> </a:t>
            </a:r>
            <a:r>
              <a:rPr lang="en-US" baseline="0" dirty="0" err="1" smtClean="0"/>
              <a:t>chuỗi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dạng</a:t>
            </a:r>
            <a:r>
              <a:rPr lang="en-US" baseline="0" dirty="0" smtClean="0"/>
              <a:t> con </a:t>
            </a:r>
            <a:r>
              <a:rPr lang="en-US" baseline="0" dirty="0" err="1" smtClean="0"/>
              <a:t>trỏ</a:t>
            </a:r>
            <a:r>
              <a:rPr lang="en-US" baseline="0" dirty="0" smtClean="0"/>
              <a:t> char * </a:t>
            </a:r>
            <a:r>
              <a:rPr lang="en-US" baseline="0" dirty="0" err="1" smtClean="0"/>
              <a:t>và</a:t>
            </a:r>
            <a:r>
              <a:rPr lang="en-US" baseline="0" dirty="0" smtClean="0"/>
              <a:t> con </a:t>
            </a:r>
            <a:r>
              <a:rPr lang="en-US" baseline="0" dirty="0" err="1" smtClean="0"/>
              <a:t>trỏ</a:t>
            </a:r>
            <a:r>
              <a:rPr lang="en-US" baseline="0" dirty="0" smtClean="0"/>
              <a:t> file </a:t>
            </a:r>
            <a:r>
              <a:rPr lang="en-US" baseline="0" dirty="0" err="1" smtClean="0"/>
              <a:t>FILE</a:t>
            </a:r>
            <a:r>
              <a:rPr lang="en-US" baseline="0" dirty="0" smtClean="0"/>
              <a:t> *</a:t>
            </a:r>
          </a:p>
          <a:p>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hàm</a:t>
            </a:r>
            <a:r>
              <a:rPr lang="en-US" baseline="0" dirty="0" smtClean="0"/>
              <a:t> </a:t>
            </a:r>
            <a:r>
              <a:rPr lang="en-US" baseline="0" dirty="0" err="1" smtClean="0"/>
              <a:t>fgets</a:t>
            </a:r>
            <a:r>
              <a:rPr lang="en-US" baseline="0" dirty="0" smtClean="0"/>
              <a:t>() </a:t>
            </a:r>
            <a:r>
              <a:rPr lang="en-US" baseline="0" dirty="0" err="1" smtClean="0"/>
              <a:t>sẽ</a:t>
            </a:r>
            <a:r>
              <a:rPr lang="en-US" baseline="0" dirty="0" smtClean="0"/>
              <a:t> </a:t>
            </a:r>
            <a:r>
              <a:rPr lang="en-US" baseline="0" dirty="0" err="1" smtClean="0"/>
              <a:t>đọc</a:t>
            </a:r>
            <a:r>
              <a:rPr lang="en-US" baseline="0" dirty="0" smtClean="0"/>
              <a:t> </a:t>
            </a:r>
            <a:r>
              <a:rPr lang="en-US" baseline="0" dirty="0" err="1" smtClean="0"/>
              <a:t>một</a:t>
            </a:r>
            <a:r>
              <a:rPr lang="en-US" baseline="0" dirty="0" smtClean="0"/>
              <a:t> </a:t>
            </a:r>
            <a:r>
              <a:rPr lang="en-US" baseline="0" dirty="0" err="1" smtClean="0"/>
              <a:t>chuỗi</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stream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gặp</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xuống</a:t>
            </a:r>
            <a:r>
              <a:rPr lang="en-US" baseline="0" dirty="0" smtClean="0"/>
              <a:t> </a:t>
            </a:r>
            <a:r>
              <a:rPr lang="en-US" baseline="0" dirty="0" err="1" smtClean="0"/>
              <a:t>dòng</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hoặc</a:t>
            </a:r>
            <a:r>
              <a:rPr lang="en-US" baseline="0" dirty="0" smtClean="0"/>
              <a:t> </a:t>
            </a:r>
            <a:r>
              <a:rPr lang="en-US" baseline="0" dirty="0" err="1" smtClean="0"/>
              <a:t>nó</a:t>
            </a:r>
            <a:r>
              <a:rPr lang="en-US" baseline="0" dirty="0" smtClean="0"/>
              <a:t> </a:t>
            </a:r>
            <a:r>
              <a:rPr lang="en-US" baseline="0" dirty="0" err="1" smtClean="0"/>
              <a:t>đọc</a:t>
            </a:r>
            <a:r>
              <a:rPr lang="en-US" baseline="0" dirty="0" smtClean="0"/>
              <a:t> </a:t>
            </a:r>
            <a:r>
              <a:rPr lang="en-US" baseline="0" dirty="0" err="1" smtClean="0"/>
              <a:t>đến</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thứ</a:t>
            </a:r>
            <a:r>
              <a:rPr lang="en-US" baseline="0" dirty="0" smtClean="0"/>
              <a:t> </a:t>
            </a:r>
            <a:r>
              <a:rPr lang="en-US" baseline="0" dirty="0" err="1" smtClean="0"/>
              <a:t>lengh</a:t>
            </a:r>
            <a:r>
              <a:rPr lang="en-US" baseline="0" dirty="0" smtClean="0"/>
              <a:t> – 1 </a:t>
            </a:r>
            <a:r>
              <a:rPr lang="en-US" baseline="0" dirty="0" err="1" smtClean="0"/>
              <a:t>trong</a:t>
            </a:r>
            <a:r>
              <a:rPr lang="en-US" baseline="0" dirty="0" smtClean="0"/>
              <a:t> </a:t>
            </a:r>
            <a:r>
              <a:rPr lang="en-US" baseline="0" dirty="0" err="1" smtClean="0"/>
              <a:t>chuối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của</a:t>
            </a:r>
            <a:r>
              <a:rPr lang="en-US" baseline="0" dirty="0" smtClean="0"/>
              <a:t> file </a:t>
            </a:r>
            <a:r>
              <a:rPr lang="en-US" baseline="0" dirty="0" err="1" smtClean="0"/>
              <a:t>được</a:t>
            </a:r>
            <a:r>
              <a:rPr lang="en-US" baseline="0" dirty="0" smtClean="0"/>
              <a:t> </a:t>
            </a:r>
            <a:r>
              <a:rPr lang="en-US" baseline="0" dirty="0" err="1" smtClean="0"/>
              <a:t>đọc</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length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tối</a:t>
            </a:r>
            <a:r>
              <a:rPr lang="en-US" baseline="0" dirty="0" smtClean="0"/>
              <a:t> </a:t>
            </a:r>
            <a:r>
              <a:rPr lang="en-US" baseline="0" dirty="0" err="1" smtClean="0"/>
              <a:t>đa</a:t>
            </a:r>
            <a:r>
              <a:rPr lang="en-US" baseline="0" dirty="0" smtClean="0"/>
              <a:t> </a:t>
            </a:r>
            <a:r>
              <a:rPr lang="en-US" baseline="0" dirty="0" err="1" smtClean="0"/>
              <a:t>được</a:t>
            </a:r>
            <a:r>
              <a:rPr lang="en-US" baseline="0" dirty="0" smtClean="0"/>
              <a:t> </a:t>
            </a:r>
            <a:r>
              <a:rPr lang="en-US" baseline="0" dirty="0" err="1" smtClean="0"/>
              <a:t>đọc</a:t>
            </a:r>
            <a:r>
              <a:rPr lang="en-US" baseline="0" dirty="0" smtClean="0"/>
              <a:t> </a:t>
            </a:r>
            <a:r>
              <a:rPr lang="en-US" baseline="0" dirty="0" err="1" smtClean="0"/>
              <a:t>bằng</a:t>
            </a:r>
            <a:r>
              <a:rPr lang="en-US" baseline="0" dirty="0" smtClean="0"/>
              <a:t> </a:t>
            </a:r>
            <a:r>
              <a:rPr lang="en-US" baseline="0" dirty="0" err="1" smtClean="0"/>
              <a:t>hàm</a:t>
            </a:r>
            <a:r>
              <a:rPr lang="en-US" baseline="0" dirty="0" smtClean="0"/>
              <a:t> </a:t>
            </a:r>
            <a:r>
              <a:rPr lang="en-US" baseline="0" dirty="0" err="1" smtClean="0"/>
              <a:t>fgets</a:t>
            </a:r>
            <a:r>
              <a:rPr lang="en-US" baseline="0" dirty="0" smtClean="0"/>
              <a:t>(), </a:t>
            </a:r>
            <a:r>
              <a:rPr lang="en-US" baseline="0" dirty="0" err="1" smtClean="0"/>
              <a:t>ngoài</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length,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thấy</a:t>
            </a:r>
            <a:r>
              <a:rPr lang="en-US" baseline="0" dirty="0" smtClean="0"/>
              <a:t> </a:t>
            </a:r>
            <a:r>
              <a:rPr lang="en-US" baseline="0" dirty="0" err="1" smtClean="0"/>
              <a:t>hàm</a:t>
            </a:r>
            <a:r>
              <a:rPr lang="en-US" baseline="0" dirty="0" smtClean="0"/>
              <a:t> </a:t>
            </a:r>
            <a:r>
              <a:rPr lang="en-US" baseline="0" dirty="0" err="1" smtClean="0"/>
              <a:t>fgets</a:t>
            </a:r>
            <a:r>
              <a:rPr lang="en-US" baseline="0" dirty="0" smtClean="0"/>
              <a:t> </a:t>
            </a:r>
            <a:r>
              <a:rPr lang="en-US" baseline="0" dirty="0" err="1" smtClean="0"/>
              <a:t>còn</a:t>
            </a:r>
            <a:r>
              <a:rPr lang="en-US" baseline="0" dirty="0" smtClean="0"/>
              <a:t> </a:t>
            </a:r>
            <a:r>
              <a:rPr lang="en-US" baseline="0" dirty="0" err="1" smtClean="0"/>
              <a:t>nhận</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char *</a:t>
            </a:r>
            <a:r>
              <a:rPr lang="en-US" baseline="0" dirty="0" err="1" smtClean="0"/>
              <a:t>str</a:t>
            </a:r>
            <a:r>
              <a:rPr lang="en-US" baseline="0" dirty="0" smtClean="0"/>
              <a:t>, </a:t>
            </a:r>
            <a:r>
              <a:rPr lang="en-US" baseline="0" dirty="0" err="1" smtClean="0"/>
              <a:t>chuỗi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đọc</a:t>
            </a:r>
            <a:r>
              <a:rPr lang="en-US" baseline="0" dirty="0" smtClean="0"/>
              <a:t> </a:t>
            </a:r>
            <a:r>
              <a:rPr lang="en-US" baseline="0" dirty="0" err="1" smtClean="0"/>
              <a:t>được</a:t>
            </a:r>
            <a:r>
              <a:rPr lang="en-US" baseline="0" dirty="0" smtClean="0"/>
              <a:t> </a:t>
            </a:r>
            <a:r>
              <a:rPr lang="en-US" baseline="0" dirty="0" err="1" smtClean="0"/>
              <a:t>sẽ</a:t>
            </a:r>
            <a:r>
              <a:rPr lang="en-US" baseline="0" dirty="0" smtClean="0"/>
              <a:t> </a:t>
            </a:r>
            <a:r>
              <a:rPr lang="en-US" baseline="0" dirty="0" err="1" smtClean="0"/>
              <a:t>lưu</a:t>
            </a:r>
            <a:r>
              <a:rPr lang="en-US" baseline="0" dirty="0" smtClean="0"/>
              <a:t> </a:t>
            </a:r>
            <a:r>
              <a:rPr lang="en-US" baseline="0" dirty="0" err="1" smtClean="0"/>
              <a:t>vào</a:t>
            </a:r>
            <a:r>
              <a:rPr lang="en-US" baseline="0" dirty="0" smtClean="0"/>
              <a:t> con </a:t>
            </a:r>
            <a:r>
              <a:rPr lang="en-US" baseline="0" dirty="0" err="1" smtClean="0"/>
              <a:t>trỏ</a:t>
            </a:r>
            <a:r>
              <a:rPr lang="en-US" baseline="0" dirty="0" smtClean="0"/>
              <a:t> </a:t>
            </a:r>
            <a:r>
              <a:rPr lang="en-US" baseline="0" dirty="0" err="1" smtClean="0"/>
              <a:t>này</a:t>
            </a:r>
            <a:r>
              <a:rPr lang="en-US" baseline="0" dirty="0" smtClean="0"/>
              <a:t>, </a:t>
            </a:r>
            <a:r>
              <a:rPr lang="en-US" baseline="0" dirty="0" err="1" smtClean="0"/>
              <a:t>và</a:t>
            </a:r>
            <a:r>
              <a:rPr lang="en-US" baseline="0" dirty="0" smtClean="0"/>
              <a:t> con </a:t>
            </a:r>
            <a:r>
              <a:rPr lang="en-US" baseline="0" dirty="0" err="1" smtClean="0"/>
              <a:t>trỏ</a:t>
            </a:r>
            <a:r>
              <a:rPr lang="en-US" baseline="0" dirty="0" smtClean="0"/>
              <a:t> file </a:t>
            </a:r>
            <a:r>
              <a:rPr lang="en-US" baseline="0" dirty="0" err="1" smtClean="0"/>
              <a:t>FILE</a:t>
            </a:r>
            <a:r>
              <a:rPr lang="en-US" baseline="0" dirty="0" smtClean="0"/>
              <a:t> *</a:t>
            </a:r>
            <a:r>
              <a:rPr lang="en-US" baseline="0" dirty="0" err="1" smtClean="0"/>
              <a:t>fp</a:t>
            </a:r>
            <a:r>
              <a:rPr lang="en-US" baseline="0" dirty="0" smtClean="0"/>
              <a:t>; Trong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hàm</a:t>
            </a:r>
            <a:r>
              <a:rPr lang="en-US" baseline="0" dirty="0" smtClean="0"/>
              <a:t> </a:t>
            </a:r>
            <a:r>
              <a:rPr lang="en-US" baseline="0" dirty="0" err="1" smtClean="0"/>
              <a:t>đọc</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con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chuỗi</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con </a:t>
            </a:r>
            <a:r>
              <a:rPr lang="en-US" baseline="0" dirty="0" err="1" smtClean="0"/>
              <a:t>trỏ</a:t>
            </a:r>
            <a:r>
              <a:rPr lang="en-US" baseline="0" dirty="0" smtClean="0"/>
              <a:t> char * </a:t>
            </a:r>
            <a:r>
              <a:rPr lang="en-US" baseline="0" dirty="0" err="1" smtClean="0"/>
              <a:t>str</a:t>
            </a:r>
            <a:r>
              <a:rPr lang="en-US" baseline="0" dirty="0" smtClean="0"/>
              <a:t>, </a:t>
            </a:r>
            <a:r>
              <a:rPr lang="en-US" baseline="0" dirty="0" err="1" smtClean="0"/>
              <a:t>nếu</a:t>
            </a:r>
            <a:r>
              <a:rPr lang="en-US" baseline="0" dirty="0" smtClean="0"/>
              <a:t> </a:t>
            </a:r>
            <a:r>
              <a:rPr lang="en-US" baseline="0" dirty="0" err="1" smtClean="0"/>
              <a:t>bị</a:t>
            </a:r>
            <a:r>
              <a:rPr lang="en-US" baseline="0" dirty="0" smtClean="0"/>
              <a:t> </a:t>
            </a:r>
            <a:r>
              <a:rPr lang="en-US" baseline="0" dirty="0" err="1" smtClean="0"/>
              <a:t>lỗi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NULL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a:t>
            </a:r>
            <a:r>
              <a:rPr lang="en-US" baseline="0" dirty="0" err="1" smtClean="0"/>
              <a:t>việc</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ghi</a:t>
            </a:r>
            <a:r>
              <a:rPr lang="en-US" baseline="0" dirty="0" smtClean="0"/>
              <a:t> file </a:t>
            </a:r>
            <a:r>
              <a:rPr lang="en-US" baseline="0" dirty="0" err="1" smtClean="0"/>
              <a:t>văn</a:t>
            </a:r>
            <a:r>
              <a:rPr lang="en-US" baseline="0" dirty="0" smtClean="0"/>
              <a:t> </a:t>
            </a:r>
            <a:r>
              <a:rPr lang="en-US" baseline="0" dirty="0" err="1" smtClean="0"/>
              <a:t>bản</a:t>
            </a:r>
            <a:r>
              <a:rPr lang="en-US" baseline="0" dirty="0" smtClean="0"/>
              <a:t> text,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ghi</a:t>
            </a:r>
            <a:r>
              <a:rPr lang="en-US" baseline="0" dirty="0" smtClean="0"/>
              <a:t> file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đó</a:t>
            </a:r>
            <a:r>
              <a:rPr lang="en-US" baseline="0" dirty="0" smtClean="0"/>
              <a:t>, </a:t>
            </a:r>
            <a:r>
              <a:rPr lang="en-US" baseline="0" dirty="0" err="1" smtClean="0"/>
              <a:t>trước</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phải</a:t>
            </a:r>
            <a:r>
              <a:rPr lang="en-US" baseline="0" dirty="0" smtClean="0"/>
              <a:t> </a:t>
            </a:r>
            <a:r>
              <a:rPr lang="en-US" baseline="0" dirty="0" err="1" smtClean="0"/>
              <a:t>mở</a:t>
            </a:r>
            <a:r>
              <a:rPr lang="en-US" baseline="0" dirty="0" smtClean="0"/>
              <a:t> file </a:t>
            </a:r>
            <a:r>
              <a:rPr lang="en-US" baseline="0" dirty="0" err="1" smtClean="0"/>
              <a:t>bằng</a:t>
            </a:r>
            <a:r>
              <a:rPr lang="en-US" baseline="0" dirty="0" smtClean="0"/>
              <a:t> </a:t>
            </a:r>
            <a:r>
              <a:rPr lang="en-US" baseline="0" dirty="0" err="1" smtClean="0"/>
              <a:t>hàm</a:t>
            </a:r>
            <a:r>
              <a:rPr lang="en-US" baseline="0" dirty="0" smtClean="0"/>
              <a:t> </a:t>
            </a:r>
            <a:r>
              <a:rPr lang="en-US" baseline="0" dirty="0" err="1" smtClean="0"/>
              <a:t>mở</a:t>
            </a:r>
            <a:r>
              <a:rPr lang="en-US" baseline="0" dirty="0" smtClean="0"/>
              <a:t> file </a:t>
            </a:r>
            <a:r>
              <a:rPr lang="en-US" baseline="0" dirty="0" err="1" smtClean="0"/>
              <a:t>dạng</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a:t>
            </a:r>
          </a:p>
          <a:p>
            <a:r>
              <a:rPr lang="en-US" baseline="0" dirty="0" err="1" smtClean="0"/>
              <a:t>Hàm</a:t>
            </a:r>
            <a:r>
              <a:rPr lang="en-US" baseline="0" dirty="0" smtClean="0"/>
              <a:t> </a:t>
            </a:r>
            <a:r>
              <a:rPr lang="en-US" baseline="0" dirty="0" err="1" smtClean="0"/>
              <a:t>fopen</a:t>
            </a:r>
            <a:r>
              <a:rPr lang="en-US" baseline="0" dirty="0" smtClean="0"/>
              <a:t>() </a:t>
            </a:r>
            <a:r>
              <a:rPr lang="en-US" baseline="0" dirty="0" err="1" smtClean="0"/>
              <a:t>cũng</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mở</a:t>
            </a:r>
            <a:r>
              <a:rPr lang="en-US" baseline="0" dirty="0" smtClean="0"/>
              <a:t> file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phải</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cho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mode </a:t>
            </a:r>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hằng</a:t>
            </a:r>
            <a:r>
              <a:rPr lang="en-US" baseline="0" dirty="0" smtClean="0"/>
              <a:t> </a:t>
            </a:r>
            <a:r>
              <a:rPr lang="en-US" baseline="0" dirty="0" err="1" smtClean="0"/>
              <a:t>số</a:t>
            </a:r>
            <a:r>
              <a:rPr lang="en-US" baseline="0" dirty="0" smtClean="0"/>
              <a:t> </a:t>
            </a:r>
            <a:r>
              <a:rPr lang="en-US" baseline="0" dirty="0" err="1" smtClean="0"/>
              <a:t>trên</a:t>
            </a:r>
            <a:r>
              <a:rPr lang="en-US" baseline="0" dirty="0" smtClean="0"/>
              <a:t> </a:t>
            </a:r>
            <a:r>
              <a:rPr lang="en-US" baseline="0" dirty="0" err="1" smtClean="0"/>
              <a:t>bảng</a:t>
            </a:r>
            <a:r>
              <a:rPr lang="en-US" baseline="0" dirty="0" smtClean="0"/>
              <a:t>, </a:t>
            </a:r>
            <a:r>
              <a:rPr lang="en-US" baseline="0" dirty="0" err="1" smtClean="0"/>
              <a:t>rb</a:t>
            </a:r>
            <a:r>
              <a:rPr lang="en-US" baseline="0" dirty="0" smtClean="0"/>
              <a:t>, </a:t>
            </a:r>
            <a:r>
              <a:rPr lang="en-US" baseline="0" dirty="0" err="1" smtClean="0"/>
              <a:t>wb</a:t>
            </a:r>
            <a:r>
              <a:rPr lang="en-US" baseline="0" dirty="0" smtClean="0"/>
              <a:t>, </a:t>
            </a:r>
            <a:r>
              <a:rPr lang="en-US" baseline="0" dirty="0" err="1" smtClean="0"/>
              <a:t>ab</a:t>
            </a:r>
            <a:r>
              <a:rPr lang="en-US" baseline="0" dirty="0" smtClean="0"/>
              <a:t>, </a:t>
            </a:r>
            <a:r>
              <a:rPr lang="en-US" baseline="0" dirty="0" err="1" smtClean="0"/>
              <a:t>vân</a:t>
            </a:r>
            <a:r>
              <a:rPr lang="en-US" baseline="0" dirty="0" smtClean="0"/>
              <a:t> </a:t>
            </a:r>
            <a:r>
              <a:rPr lang="en-US" baseline="0" dirty="0" err="1" smtClean="0"/>
              <a:t>vân</a:t>
            </a:r>
            <a:endParaRPr lang="en-US" baseline="0" dirty="0" smtClean="0"/>
          </a:p>
          <a:p>
            <a:r>
              <a:rPr lang="en-US" baseline="0" dirty="0" smtClean="0"/>
              <a:t>So </a:t>
            </a:r>
            <a:r>
              <a:rPr lang="en-US" baseline="0" dirty="0" err="1" smtClean="0"/>
              <a:t>với</a:t>
            </a:r>
            <a:r>
              <a:rPr lang="en-US" baseline="0" dirty="0" smtClean="0"/>
              <a:t> </a:t>
            </a:r>
            <a:r>
              <a:rPr lang="en-US" baseline="0" dirty="0" err="1" smtClean="0"/>
              <a:t>việc</a:t>
            </a:r>
            <a:r>
              <a:rPr lang="en-US" baseline="0" dirty="0" smtClean="0"/>
              <a:t> </a:t>
            </a:r>
            <a:r>
              <a:rPr lang="en-US" baseline="0" dirty="0" err="1" smtClean="0"/>
              <a:t>mở</a:t>
            </a:r>
            <a:r>
              <a:rPr lang="en-US" baseline="0" dirty="0" smtClean="0"/>
              <a:t> file </a:t>
            </a:r>
            <a:r>
              <a:rPr lang="en-US" baseline="0" dirty="0" err="1" smtClean="0"/>
              <a:t>dạng</a:t>
            </a:r>
            <a:r>
              <a:rPr lang="en-US" baseline="0" dirty="0" smtClean="0"/>
              <a:t> </a:t>
            </a:r>
            <a:r>
              <a:rPr lang="en-US" baseline="0" dirty="0" err="1" smtClean="0"/>
              <a:t>văn</a:t>
            </a:r>
            <a:r>
              <a:rPr lang="en-US" baseline="0" dirty="0" smtClean="0"/>
              <a:t> </a:t>
            </a:r>
            <a:r>
              <a:rPr lang="en-US" baseline="0" dirty="0" err="1" smtClean="0"/>
              <a:t>bản</a:t>
            </a:r>
            <a:r>
              <a:rPr lang="en-US" baseline="0" dirty="0" smtClean="0"/>
              <a:t>, </a:t>
            </a:r>
            <a:r>
              <a:rPr lang="en-US" baseline="0" dirty="0" err="1" smtClean="0"/>
              <a:t>mở</a:t>
            </a:r>
            <a:r>
              <a:rPr lang="en-US" baseline="0" dirty="0" smtClean="0"/>
              <a:t> file </a:t>
            </a:r>
            <a:r>
              <a:rPr lang="en-US" baseline="0" dirty="0" err="1" smtClean="0"/>
              <a:t>dạng</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chỉ</a:t>
            </a:r>
            <a:r>
              <a:rPr lang="en-US" baseline="0" dirty="0" smtClean="0"/>
              <a:t> </a:t>
            </a:r>
            <a:r>
              <a:rPr lang="en-US" baseline="0" dirty="0" err="1" smtClean="0"/>
              <a:t>khác</a:t>
            </a:r>
            <a:r>
              <a:rPr lang="en-US" baseline="0" dirty="0" smtClean="0"/>
              <a:t> </a:t>
            </a:r>
            <a:r>
              <a:rPr lang="en-US" baseline="0" dirty="0" err="1" smtClean="0"/>
              <a:t>là</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mode </a:t>
            </a:r>
            <a:r>
              <a:rPr lang="en-US" baseline="0" dirty="0" err="1" smtClean="0"/>
              <a:t>là</a:t>
            </a:r>
            <a:r>
              <a:rPr lang="en-US" baseline="0" dirty="0" smtClean="0"/>
              <a:t> </a:t>
            </a:r>
            <a:r>
              <a:rPr lang="en-US" baseline="0" dirty="0" err="1" smtClean="0"/>
              <a:t>hằng</a:t>
            </a:r>
            <a:r>
              <a:rPr lang="en-US" baseline="0" dirty="0" smtClean="0"/>
              <a:t> </a:t>
            </a:r>
            <a:r>
              <a:rPr lang="en-US" baseline="0" dirty="0" err="1" smtClean="0"/>
              <a:t>số</a:t>
            </a:r>
            <a:r>
              <a:rPr lang="en-US" baseline="0" dirty="0" smtClean="0"/>
              <a:t> </a:t>
            </a:r>
            <a:r>
              <a:rPr lang="en-US" baseline="0" dirty="0" err="1" smtClean="0"/>
              <a:t>thêm</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b, </a:t>
            </a:r>
            <a:r>
              <a:rPr lang="en-US" baseline="0" dirty="0" err="1" smtClean="0"/>
              <a:t>rb</a:t>
            </a:r>
            <a:r>
              <a:rPr lang="en-US" baseline="0" dirty="0" smtClean="0"/>
              <a:t>, </a:t>
            </a:r>
            <a:r>
              <a:rPr lang="en-US" baseline="0" dirty="0" err="1" smtClean="0"/>
              <a:t>giúp</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mở</a:t>
            </a:r>
            <a:r>
              <a:rPr lang="en-US" baseline="0" dirty="0" smtClean="0"/>
              <a:t> file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wb</a:t>
            </a:r>
            <a:r>
              <a:rPr lang="en-US" baseline="0" dirty="0" smtClean="0"/>
              <a:t>, </a:t>
            </a:r>
            <a:r>
              <a:rPr lang="en-US" baseline="0" dirty="0" err="1" smtClean="0"/>
              <a:t>giúp</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mở</a:t>
            </a:r>
            <a:r>
              <a:rPr lang="en-US" baseline="0" dirty="0" smtClean="0"/>
              <a:t> file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ab</a:t>
            </a:r>
            <a:r>
              <a:rPr lang="en-US" baseline="0" dirty="0" smtClean="0"/>
              <a:t>, </a:t>
            </a:r>
            <a:r>
              <a:rPr lang="en-US" baseline="0" dirty="0" err="1" smtClean="0"/>
              <a:t>giúp</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mở</a:t>
            </a:r>
            <a:r>
              <a:rPr lang="en-US" baseline="0" dirty="0" smtClean="0"/>
              <a:t> file </a:t>
            </a:r>
            <a:r>
              <a:rPr lang="en-US" baseline="0" dirty="0" err="1" smtClean="0"/>
              <a:t>để</a:t>
            </a:r>
            <a:r>
              <a:rPr lang="en-US" baseline="0" dirty="0" smtClean="0"/>
              <a:t> </a:t>
            </a:r>
            <a:r>
              <a:rPr lang="en-US" baseline="0" dirty="0" err="1" smtClean="0"/>
              <a:t>thêm</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r+b</a:t>
            </a:r>
            <a:r>
              <a:rPr lang="en-US" baseline="0" dirty="0" smtClean="0"/>
              <a:t>, </a:t>
            </a:r>
            <a:r>
              <a:rPr lang="en-US" baseline="0" dirty="0" err="1" smtClean="0"/>
              <a:t>w+b</a:t>
            </a:r>
            <a:r>
              <a:rPr lang="en-US" baseline="0" dirty="0" smtClean="0"/>
              <a:t> </a:t>
            </a:r>
            <a:r>
              <a:rPr lang="en-US" baseline="0" dirty="0" err="1" smtClean="0"/>
              <a:t>và</a:t>
            </a:r>
            <a:r>
              <a:rPr lang="en-US" baseline="0" dirty="0" smtClean="0"/>
              <a:t> </a:t>
            </a:r>
            <a:r>
              <a:rPr lang="en-US" baseline="0" dirty="0" err="1" smtClean="0"/>
              <a:t>a+b</a:t>
            </a:r>
            <a:r>
              <a:rPr lang="en-US" baseline="0" dirty="0" smtClean="0"/>
              <a:t> </a:t>
            </a:r>
            <a:r>
              <a:rPr lang="en-US" baseline="0" dirty="0" err="1" smtClean="0"/>
              <a:t>giúp</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mở</a:t>
            </a:r>
            <a:r>
              <a:rPr lang="en-US" baseline="0" dirty="0" smtClean="0"/>
              <a:t> file, tạo file </a:t>
            </a:r>
            <a:r>
              <a:rPr lang="en-US" baseline="0" dirty="0" err="1" smtClean="0"/>
              <a:t>hoặc</a:t>
            </a:r>
            <a:r>
              <a:rPr lang="en-US" baseline="0" dirty="0" smtClean="0"/>
              <a:t> </a:t>
            </a:r>
            <a:r>
              <a:rPr lang="en-US" baseline="0" dirty="0" err="1" smtClean="0"/>
              <a:t>ghi</a:t>
            </a:r>
            <a:r>
              <a:rPr lang="en-US" baseline="0" dirty="0" smtClean="0"/>
              <a:t> </a:t>
            </a:r>
            <a:r>
              <a:rPr lang="en-US" baseline="0" dirty="0" err="1" smtClean="0"/>
              <a:t>thêm</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vào</a:t>
            </a:r>
            <a:r>
              <a:rPr lang="en-US" baseline="0" dirty="0" smtClean="0"/>
              <a:t> file </a:t>
            </a:r>
            <a:r>
              <a:rPr lang="en-US" baseline="0" dirty="0" err="1" smtClean="0"/>
              <a:t>mới</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đọc</a:t>
            </a:r>
            <a:r>
              <a:rPr lang="en-US" baseline="0" dirty="0" smtClean="0"/>
              <a:t> </a:t>
            </a:r>
            <a:r>
              <a:rPr lang="en-US" baseline="0" dirty="0" err="1" smtClean="0"/>
              <a:t>hoăc</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nhị</a:t>
            </a:r>
            <a:r>
              <a:rPr lang="en-US" baseline="0" dirty="0" smtClean="0"/>
              <a:t> </a:t>
            </a:r>
            <a:r>
              <a:rPr lang="en-US" baseline="0" dirty="0" err="1" smtClean="0"/>
              <a:t>phân</a:t>
            </a:r>
            <a:endParaRPr lang="en-US" baseline="0" dirty="0" smtClean="0"/>
          </a:p>
          <a:p>
            <a:r>
              <a:rPr lang="en-US" baseline="0" dirty="0" err="1" smtClean="0"/>
              <a:t>Sau</a:t>
            </a:r>
            <a:r>
              <a:rPr lang="en-US" baseline="0" dirty="0" smtClean="0"/>
              <a:t> </a:t>
            </a:r>
            <a:r>
              <a:rPr lang="en-US" baseline="0" dirty="0" err="1" smtClean="0"/>
              <a:t>khi</a:t>
            </a:r>
            <a:r>
              <a:rPr lang="en-US" baseline="0" dirty="0" smtClean="0"/>
              <a:t> </a:t>
            </a:r>
            <a:r>
              <a:rPr lang="en-US" baseline="0" dirty="0" err="1" smtClean="0"/>
              <a:t>mở</a:t>
            </a:r>
            <a:r>
              <a:rPr lang="en-US" baseline="0" dirty="0" smtClean="0"/>
              <a:t> file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cũng</a:t>
            </a:r>
            <a:r>
              <a:rPr lang="en-US" baseline="0" dirty="0" smtClean="0"/>
              <a:t> </a:t>
            </a:r>
            <a:r>
              <a:rPr lang="en-US" baseline="0" dirty="0" err="1" smtClean="0"/>
              <a:t>bắt</a:t>
            </a:r>
            <a:r>
              <a:rPr lang="en-US" baseline="0" dirty="0" smtClean="0"/>
              <a:t> </a:t>
            </a:r>
            <a:r>
              <a:rPr lang="en-US" baseline="0" dirty="0" err="1" smtClean="0"/>
              <a:t>buộc</a:t>
            </a:r>
            <a:r>
              <a:rPr lang="en-US" baseline="0" dirty="0" smtClean="0"/>
              <a:t> </a:t>
            </a:r>
            <a:r>
              <a:rPr lang="en-US" baseline="0" dirty="0" err="1" smtClean="0"/>
              <a:t>phải</a:t>
            </a:r>
            <a:r>
              <a:rPr lang="en-US" baseline="0" dirty="0" smtClean="0"/>
              <a:t> </a:t>
            </a:r>
            <a:r>
              <a:rPr lang="en-US" baseline="0" dirty="0" err="1" smtClean="0"/>
              <a:t>đóng</a:t>
            </a:r>
            <a:r>
              <a:rPr lang="en-US" baseline="0" dirty="0" smtClean="0"/>
              <a:t> file </a:t>
            </a:r>
            <a:r>
              <a:rPr lang="en-US" baseline="0" dirty="0" err="1" smtClean="0"/>
              <a:t>bằng</a:t>
            </a:r>
            <a:r>
              <a:rPr lang="en-US" baseline="0" dirty="0" smtClean="0"/>
              <a:t> </a:t>
            </a:r>
            <a:r>
              <a:rPr lang="en-US" baseline="0" dirty="0" err="1" smtClean="0"/>
              <a:t>hàm</a:t>
            </a:r>
            <a:r>
              <a:rPr lang="en-US" baseline="0" dirty="0" smtClean="0"/>
              <a:t> </a:t>
            </a:r>
            <a:r>
              <a:rPr lang="en-US" baseline="0" dirty="0" err="1" smtClean="0"/>
              <a:t>fclose</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a:t>
            </a:r>
            <a:r>
              <a:rPr lang="en-US" dirty="0" err="1" smtClean="0"/>
              <a:t>trường</a:t>
            </a:r>
            <a:r>
              <a:rPr lang="en-US" baseline="0" dirty="0" smtClean="0"/>
              <a:t> </a:t>
            </a:r>
            <a:r>
              <a:rPr lang="en-US" baseline="0" dirty="0" err="1" smtClean="0"/>
              <a:t>hợp</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ghi</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file,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fread</a:t>
            </a:r>
            <a:r>
              <a:rPr lang="en-US" baseline="0" dirty="0" smtClean="0"/>
              <a:t>() </a:t>
            </a:r>
            <a:r>
              <a:rPr lang="en-US" baseline="0" dirty="0" err="1" smtClean="0"/>
              <a:t>hoặc</a:t>
            </a:r>
            <a:r>
              <a:rPr lang="en-US" baseline="0" dirty="0" smtClean="0"/>
              <a:t> </a:t>
            </a:r>
            <a:r>
              <a:rPr lang="en-US" baseline="0" dirty="0" err="1" smtClean="0"/>
              <a:t>fwrite</a:t>
            </a:r>
            <a:r>
              <a:rPr lang="en-US" baseline="0" dirty="0" smtClean="0"/>
              <a:t>()</a:t>
            </a:r>
            <a:endParaRPr lang="en-US" dirty="0" smtClean="0"/>
          </a:p>
          <a:p>
            <a:r>
              <a:rPr lang="en-US" dirty="0" err="1" smtClean="0"/>
              <a:t>Hàm</a:t>
            </a:r>
            <a:r>
              <a:rPr lang="en-US" baseline="0" dirty="0" smtClean="0"/>
              <a:t> </a:t>
            </a:r>
            <a:r>
              <a:rPr lang="en-US" baseline="0" dirty="0" err="1" smtClean="0"/>
              <a:t>fread</a:t>
            </a:r>
            <a:r>
              <a:rPr lang="en-US" baseline="0" dirty="0" smtClean="0"/>
              <a:t>()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fwrite</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định</a:t>
            </a:r>
            <a:r>
              <a:rPr lang="en-US" baseline="0" dirty="0" smtClean="0"/>
              <a:t> </a:t>
            </a:r>
            <a:r>
              <a:rPr lang="en-US" baseline="0" dirty="0" err="1" smtClean="0"/>
              <a:t>dạng</a:t>
            </a:r>
            <a:r>
              <a:rPr lang="en-US" baseline="0" dirty="0" smtClean="0"/>
              <a:t> </a:t>
            </a:r>
            <a:r>
              <a:rPr lang="en-US" baseline="0" dirty="0" err="1" smtClean="0"/>
              <a:t>trước</a:t>
            </a:r>
            <a:r>
              <a:rPr lang="en-US" baseline="0" dirty="0" smtClean="0"/>
              <a:t>, </a:t>
            </a:r>
            <a:r>
              <a:rPr lang="en-US" baseline="0" dirty="0" err="1" smtClean="0"/>
              <a:t>hàm</a:t>
            </a:r>
            <a:r>
              <a:rPr lang="en-US" baseline="0" dirty="0" smtClean="0"/>
              <a:t> </a:t>
            </a:r>
            <a:r>
              <a:rPr lang="en-US" baseline="0" dirty="0" err="1" smtClean="0"/>
              <a:t>fread</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đọc</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file, </a:t>
            </a:r>
            <a:r>
              <a:rPr lang="en-US" baseline="0" dirty="0" err="1" smtClean="0"/>
              <a:t>hàm</a:t>
            </a:r>
            <a:r>
              <a:rPr lang="en-US" baseline="0" dirty="0" smtClean="0"/>
              <a:t> </a:t>
            </a:r>
            <a:r>
              <a:rPr lang="en-US" baseline="0" dirty="0" err="1" smtClean="0"/>
              <a:t>fwrite</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ghi</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vào</a:t>
            </a:r>
            <a:r>
              <a:rPr lang="en-US" baseline="0" dirty="0" smtClean="0"/>
              <a:t> file() </a:t>
            </a:r>
          </a:p>
          <a:p>
            <a:r>
              <a:rPr lang="en-US" baseline="0" dirty="0" err="1" smtClean="0"/>
              <a:t>Nhưng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thưởng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việc</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do </a:t>
            </a:r>
            <a:r>
              <a:rPr lang="en-US" baseline="0" dirty="0" err="1" smtClean="0"/>
              <a:t>người</a:t>
            </a:r>
            <a:r>
              <a:rPr lang="en-US" baseline="0" dirty="0" smtClean="0"/>
              <a:t> </a:t>
            </a:r>
            <a:r>
              <a:rPr lang="en-US" baseline="0" dirty="0" err="1" smtClean="0"/>
              <a:t>dùng</a:t>
            </a:r>
            <a:r>
              <a:rPr lang="en-US" baseline="0" dirty="0" smtClean="0"/>
              <a:t> tạo </a:t>
            </a:r>
            <a:r>
              <a:rPr lang="en-US" baseline="0" dirty="0" err="1" smtClean="0"/>
              <a:t>ra</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structures.</a:t>
            </a:r>
          </a:p>
          <a:p>
            <a:r>
              <a:rPr lang="en-US" dirty="0" err="1" smtClean="0"/>
              <a:t>Hàm</a:t>
            </a:r>
            <a:r>
              <a:rPr lang="en-US" baseline="0" dirty="0" smtClean="0"/>
              <a:t> </a:t>
            </a:r>
            <a:r>
              <a:rPr lang="en-US" baseline="0" dirty="0" err="1" smtClean="0"/>
              <a:t>fread</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tổng</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được</a:t>
            </a:r>
            <a:r>
              <a:rPr lang="en-US" baseline="0" dirty="0" smtClean="0"/>
              <a:t> </a:t>
            </a:r>
            <a:r>
              <a:rPr lang="en-US" baseline="0" dirty="0" err="1" smtClean="0"/>
              <a:t>đọc</a:t>
            </a:r>
            <a:r>
              <a:rPr lang="en-US" baseline="0" dirty="0" smtClean="0"/>
              <a:t> </a:t>
            </a:r>
            <a:r>
              <a:rPr lang="en-US" baseline="0" dirty="0" err="1" smtClean="0"/>
              <a:t>nếu</a:t>
            </a:r>
            <a:r>
              <a:rPr lang="en-US" baseline="0" dirty="0" smtClean="0"/>
              <a:t> </a:t>
            </a:r>
            <a:r>
              <a:rPr lang="en-US" baseline="0" dirty="0" err="1" smtClean="0"/>
              <a:t>hàm</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 </a:t>
            </a:r>
            <a:r>
              <a:rPr lang="en-US" baseline="0" dirty="0" err="1" smtClean="0"/>
              <a:t>những</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là</a:t>
            </a:r>
            <a:r>
              <a:rPr lang="en-US" baseline="0" dirty="0" smtClean="0"/>
              <a:t> con </a:t>
            </a:r>
            <a:r>
              <a:rPr lang="en-US" baseline="0" dirty="0" err="1" smtClean="0"/>
              <a:t>trỏ</a:t>
            </a:r>
            <a:r>
              <a:rPr lang="en-US" baseline="0" dirty="0" smtClean="0"/>
              <a:t> buffer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vùng</a:t>
            </a:r>
            <a:r>
              <a:rPr lang="en-US" baseline="0" dirty="0" smtClean="0"/>
              <a:t> </a:t>
            </a:r>
            <a:r>
              <a:rPr lang="en-US" baseline="0" dirty="0" err="1" smtClean="0"/>
              <a:t>nhớ</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của</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được</a:t>
            </a:r>
            <a:r>
              <a:rPr lang="en-US" baseline="0" dirty="0" smtClean="0"/>
              <a:t> </a:t>
            </a:r>
            <a:r>
              <a:rPr lang="en-US" baseline="0" dirty="0" err="1" smtClean="0"/>
              <a:t>đọc</a:t>
            </a:r>
            <a:r>
              <a:rPr lang="en-US" baseline="0" dirty="0" smtClean="0"/>
              <a:t> </a:t>
            </a:r>
            <a:r>
              <a:rPr lang="en-US" baseline="0" dirty="0" err="1" smtClean="0"/>
              <a:t>tính</a:t>
            </a:r>
            <a:r>
              <a:rPr lang="en-US" baseline="0" dirty="0" smtClean="0"/>
              <a:t> </a:t>
            </a:r>
            <a:r>
              <a:rPr lang="en-US" baseline="0" dirty="0" err="1" smtClean="0"/>
              <a:t>theo</a:t>
            </a:r>
            <a:r>
              <a:rPr lang="en-US" baseline="0" dirty="0" smtClean="0"/>
              <a:t> bytes,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structure,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phải</a:t>
            </a:r>
            <a:r>
              <a:rPr lang="en-US" baseline="0" dirty="0" smtClean="0"/>
              <a:t> </a:t>
            </a:r>
            <a:r>
              <a:rPr lang="en-US" baseline="0" dirty="0" err="1" smtClean="0"/>
              <a:t>cộng</a:t>
            </a:r>
            <a:r>
              <a:rPr lang="en-US" baseline="0" dirty="0" smtClean="0"/>
              <a:t> </a:t>
            </a:r>
            <a:r>
              <a:rPr lang="en-US" baseline="0" dirty="0" err="1" smtClean="0"/>
              <a:t>các</a:t>
            </a:r>
            <a:r>
              <a:rPr lang="en-US" baseline="0" dirty="0" smtClean="0"/>
              <a:t> </a:t>
            </a:r>
            <a:r>
              <a:rPr lang="en-US" baseline="0" dirty="0" err="1" smtClean="0"/>
              <a:t>thành</a:t>
            </a:r>
            <a:r>
              <a:rPr lang="en-US" baseline="0" dirty="0" smtClean="0"/>
              <a:t> </a:t>
            </a:r>
            <a:r>
              <a:rPr lang="en-US" baseline="0" dirty="0" err="1" smtClean="0"/>
              <a:t>phần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với</a:t>
            </a:r>
            <a:r>
              <a:rPr lang="en-US" baseline="0" dirty="0" smtClean="0"/>
              <a:t> </a:t>
            </a:r>
            <a:r>
              <a:rPr lang="en-US" baseline="0" dirty="0" err="1" smtClean="0"/>
              <a:t>nhau</a:t>
            </a:r>
            <a:r>
              <a:rPr lang="en-US" baseline="0" dirty="0" smtClean="0"/>
              <a:t> </a:t>
            </a:r>
            <a:r>
              <a:rPr lang="en-US" baseline="0" dirty="0" err="1" smtClean="0"/>
              <a:t>để</a:t>
            </a:r>
            <a:r>
              <a:rPr lang="en-US" baseline="0" dirty="0" smtClean="0"/>
              <a:t> </a:t>
            </a:r>
            <a:r>
              <a:rPr lang="en-US" baseline="0" dirty="0" err="1" smtClean="0"/>
              <a:t>ra</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của</a:t>
            </a:r>
            <a:r>
              <a:rPr lang="en-US" baseline="0" dirty="0" smtClean="0"/>
              <a:t> </a:t>
            </a:r>
            <a:r>
              <a:rPr lang="en-US" baseline="0" dirty="0" err="1" smtClean="0"/>
              <a:t>khối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cần</a:t>
            </a:r>
            <a:r>
              <a:rPr lang="en-US" baseline="0" dirty="0" smtClean="0"/>
              <a:t> </a:t>
            </a:r>
            <a:r>
              <a:rPr lang="en-US" baseline="0" dirty="0" err="1" smtClean="0"/>
              <a:t>đọc</a:t>
            </a:r>
            <a:r>
              <a:rPr lang="en-US" baseline="0" dirty="0" smtClean="0"/>
              <a:t>, count </a:t>
            </a:r>
            <a:r>
              <a:rPr lang="en-US" baseline="0" dirty="0" err="1" smtClean="0"/>
              <a:t>là</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con </a:t>
            </a:r>
            <a:r>
              <a:rPr lang="en-US" baseline="0" dirty="0" err="1" smtClean="0"/>
              <a:t>trỏ</a:t>
            </a:r>
            <a:r>
              <a:rPr lang="en-US" baseline="0" dirty="0" smtClean="0"/>
              <a:t> </a:t>
            </a:r>
            <a:r>
              <a:rPr lang="en-US" baseline="0" dirty="0" err="1" smtClean="0"/>
              <a:t>hàm</a:t>
            </a:r>
            <a:r>
              <a:rPr lang="en-US" baseline="0" dirty="0" smtClean="0"/>
              <a:t> fp.</a:t>
            </a:r>
          </a:p>
          <a:p>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hàm</a:t>
            </a:r>
            <a:r>
              <a:rPr lang="en-US" baseline="0" dirty="0" smtClean="0"/>
              <a:t> </a:t>
            </a:r>
            <a:r>
              <a:rPr lang="en-US" baseline="0" dirty="0" err="1" smtClean="0"/>
              <a:t>fwrite</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file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bạn</a:t>
            </a:r>
            <a:r>
              <a:rPr lang="en-US" baseline="0" dirty="0" smtClean="0"/>
              <a:t> </a:t>
            </a:r>
            <a:r>
              <a:rPr lang="en-US" baseline="0" dirty="0" err="1" smtClean="0"/>
              <a:t>cần</a:t>
            </a:r>
            <a:r>
              <a:rPr lang="en-US" baseline="0" dirty="0" smtClean="0"/>
              <a:t> </a:t>
            </a:r>
            <a:r>
              <a:rPr lang="en-US" baseline="0" dirty="0" err="1" smtClean="0"/>
              <a:t>đóng</a:t>
            </a:r>
            <a:r>
              <a:rPr lang="en-US" baseline="0" dirty="0" smtClean="0"/>
              <a:t> file </a:t>
            </a:r>
            <a:r>
              <a:rPr lang="en-US" baseline="0" dirty="0" err="1" smtClean="0"/>
              <a:t>bằng</a:t>
            </a:r>
            <a:r>
              <a:rPr lang="en-US" baseline="0" dirty="0" smtClean="0"/>
              <a:t> </a:t>
            </a:r>
            <a:r>
              <a:rPr lang="en-US" baseline="0" dirty="0" err="1" smtClean="0"/>
              <a:t>lệnh</a:t>
            </a:r>
            <a:r>
              <a:rPr lang="en-US" baseline="0" dirty="0" smtClean="0"/>
              <a:t> </a:t>
            </a:r>
            <a:r>
              <a:rPr lang="en-US" baseline="0" dirty="0" err="1" smtClean="0"/>
              <a:t>feof</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Hàm</a:t>
            </a:r>
            <a:r>
              <a:rPr lang="en-US" baseline="0" dirty="0" smtClean="0"/>
              <a:t> rewind()</a:t>
            </a:r>
          </a:p>
          <a:p>
            <a:r>
              <a:rPr lang="en-US" baseline="0" dirty="0" smtClean="0"/>
              <a:t>Trong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nếu</a:t>
            </a:r>
            <a:r>
              <a:rPr lang="en-US" baseline="0" dirty="0" smtClean="0"/>
              <a:t> </a:t>
            </a:r>
            <a:r>
              <a:rPr lang="en-US" baseline="0" dirty="0" err="1" smtClean="0"/>
              <a:t>cần</a:t>
            </a:r>
            <a:r>
              <a:rPr lang="en-US" baseline="0" dirty="0" smtClean="0"/>
              <a:t> quay </a:t>
            </a:r>
            <a:r>
              <a:rPr lang="en-US" baseline="0" dirty="0" err="1" smtClean="0"/>
              <a:t>trở</a:t>
            </a:r>
            <a:r>
              <a:rPr lang="en-US" baseline="0" dirty="0" smtClean="0"/>
              <a:t> </a:t>
            </a:r>
            <a:r>
              <a:rPr lang="en-US" baseline="0" dirty="0" err="1" smtClean="0"/>
              <a:t>lại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đầu</a:t>
            </a:r>
            <a:r>
              <a:rPr lang="en-US" baseline="0" dirty="0" smtClean="0"/>
              <a:t> file </a:t>
            </a:r>
            <a:r>
              <a:rPr lang="en-US" baseline="0" dirty="0" err="1" smtClean="0"/>
              <a:t>để</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thì</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lệnh</a:t>
            </a:r>
            <a:r>
              <a:rPr lang="en-US" baseline="0" dirty="0" smtClean="0"/>
              <a:t> rewind(), </a:t>
            </a:r>
            <a:r>
              <a:rPr lang="en-US" baseline="0" dirty="0" err="1" smtClean="0"/>
              <a:t>cú</a:t>
            </a:r>
            <a:r>
              <a:rPr lang="en-US" baseline="0" dirty="0" smtClean="0"/>
              <a:t> </a:t>
            </a:r>
            <a:r>
              <a:rPr lang="en-US" baseline="0" dirty="0" err="1" smtClean="0"/>
              <a:t>phép</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của</a:t>
            </a:r>
            <a:r>
              <a:rPr lang="en-US" baseline="0" dirty="0" smtClean="0"/>
              <a:t> </a:t>
            </a:r>
            <a:r>
              <a:rPr lang="en-US" baseline="0" dirty="0" err="1" smtClean="0"/>
              <a:t>lệnh</a:t>
            </a:r>
            <a:r>
              <a:rPr lang="en-US" baseline="0" dirty="0" smtClean="0"/>
              <a:t> rewind()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minh </a:t>
            </a:r>
            <a:r>
              <a:rPr lang="en-US" baseline="0" dirty="0" err="1" smtClean="0"/>
              <a:t>họa</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sẽ</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con </a:t>
            </a:r>
            <a:r>
              <a:rPr lang="en-US" baseline="0" dirty="0" err="1" smtClean="0"/>
              <a:t>trỏ</a:t>
            </a:r>
            <a:r>
              <a:rPr lang="en-US" baseline="0" dirty="0" smtClean="0"/>
              <a:t> file </a:t>
            </a:r>
            <a:r>
              <a:rPr lang="en-US" baseline="0" dirty="0" err="1" smtClean="0"/>
              <a:t>FILE</a:t>
            </a:r>
            <a:r>
              <a:rPr lang="en-US" baseline="0" dirty="0" smtClean="0"/>
              <a:t>*fp.</a:t>
            </a:r>
          </a:p>
          <a:p>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ferror</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file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có</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lỗi</a:t>
            </a:r>
            <a:r>
              <a:rPr lang="en-US" baseline="0" dirty="0" smtClean="0"/>
              <a:t> hay </a:t>
            </a:r>
            <a:r>
              <a:rPr lang="en-US" baseline="0" dirty="0" err="1" smtClean="0"/>
              <a:t>không</a:t>
            </a:r>
            <a:r>
              <a:rPr lang="en-US" baseline="0" dirty="0" smtClean="0"/>
              <a:t>.</a:t>
            </a:r>
          </a:p>
          <a:p>
            <a:r>
              <a:rPr lang="en-US" baseline="0" dirty="0" err="1" smtClean="0"/>
              <a:t>Mỗi</a:t>
            </a:r>
            <a:r>
              <a:rPr lang="en-US" baseline="0" dirty="0" smtClean="0"/>
              <a:t> </a:t>
            </a:r>
            <a:r>
              <a:rPr lang="en-US" baseline="0" dirty="0" err="1" smtClean="0"/>
              <a:t>một</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lỗi</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hàm</a:t>
            </a:r>
            <a:r>
              <a:rPr lang="en-US" baseline="0" dirty="0" smtClean="0"/>
              <a:t> </a:t>
            </a:r>
            <a:r>
              <a:rPr lang="en-US" baseline="0" dirty="0" err="1" smtClean="0"/>
              <a:t>ferror</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hay </a:t>
            </a:r>
            <a:r>
              <a:rPr lang="en-US" baseline="0" dirty="0" err="1" smtClean="0"/>
              <a:t>khi</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file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nếu</a:t>
            </a:r>
            <a:r>
              <a:rPr lang="en-US" baseline="0" dirty="0" smtClean="0"/>
              <a:t> </a:t>
            </a:r>
            <a:r>
              <a:rPr lang="en-US" baseline="0" dirty="0" err="1" smtClean="0"/>
              <a:t>không</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không</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được</a:t>
            </a:r>
            <a:r>
              <a:rPr lang="en-US" baseline="0" dirty="0" smtClean="0"/>
              <a:t> </a:t>
            </a:r>
            <a:r>
              <a:rPr lang="en-US" baseline="0" dirty="0" err="1" smtClean="0"/>
              <a:t>lỗi</a:t>
            </a:r>
            <a:r>
              <a:rPr lang="en-US" baseline="0" dirty="0" smtClean="0"/>
              <a:t> </a:t>
            </a:r>
            <a:r>
              <a:rPr lang="en-US" baseline="0" dirty="0" err="1" smtClean="0"/>
              <a:t>đã</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mặc</a:t>
            </a:r>
            <a:r>
              <a:rPr lang="en-US" baseline="0" dirty="0" smtClean="0"/>
              <a:t> </a:t>
            </a:r>
            <a:r>
              <a:rPr lang="en-US" baseline="0" dirty="0" err="1" smtClean="0"/>
              <a:t>dù</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vẫn</a:t>
            </a:r>
            <a:r>
              <a:rPr lang="en-US" baseline="0" dirty="0" smtClean="0"/>
              <a:t> </a:t>
            </a:r>
            <a:r>
              <a:rPr lang="en-US" baseline="0" dirty="0" err="1" smtClean="0"/>
              <a:t>chạy</a:t>
            </a:r>
            <a:r>
              <a:rPr lang="en-US" baseline="0" dirty="0" smtClean="0"/>
              <a:t> </a:t>
            </a:r>
            <a:r>
              <a:rPr lang="en-US" baseline="0" dirty="0" err="1" smtClean="0"/>
              <a:t>thành</a:t>
            </a:r>
            <a:r>
              <a:rPr lang="en-US" baseline="0" dirty="0" smtClean="0"/>
              <a:t> </a:t>
            </a:r>
            <a:r>
              <a:rPr lang="en-US" baseline="0" dirty="0" err="1" smtClean="0"/>
              <a:t>công</a:t>
            </a:r>
            <a:r>
              <a:rPr lang="en-US" baseline="0" dirty="0" smtClean="0"/>
              <a:t>.</a:t>
            </a:r>
          </a:p>
          <a:p>
            <a:endParaRPr lang="en-US" dirty="0" smtClean="0"/>
          </a:p>
          <a:p>
            <a:pPr marL="223838" indent="-223838" algn="just">
              <a:buClr>
                <a:schemeClr val="folHlink"/>
              </a:buClr>
              <a:buFont typeface="Wingdings" pitchFamily="2" charset="2"/>
              <a:buChar char="§"/>
            </a:pPr>
            <a:r>
              <a:rPr lang="en-US" sz="1200" dirty="0" smtClean="0"/>
              <a:t>The </a:t>
            </a:r>
            <a:r>
              <a:rPr lang="en-US" sz="1200" dirty="0" err="1" smtClean="0"/>
              <a:t>ferror</a:t>
            </a:r>
            <a:r>
              <a:rPr lang="en-US" sz="1200" dirty="0" smtClean="0"/>
              <a:t>() function determines whether a file operation has produced an error</a:t>
            </a:r>
          </a:p>
          <a:p>
            <a:pPr marL="223838" indent="-223838" algn="just">
              <a:buClr>
                <a:schemeClr val="folHlink"/>
              </a:buClr>
              <a:buFont typeface="Wingdings" pitchFamily="2" charset="2"/>
              <a:buChar char="§"/>
            </a:pPr>
            <a:endParaRPr lang="en-US" sz="1200" dirty="0" smtClean="0"/>
          </a:p>
          <a:p>
            <a:pPr marL="223838" indent="-223838" algn="just">
              <a:buClr>
                <a:schemeClr val="folHlink"/>
              </a:buClr>
              <a:buFont typeface="Wingdings" pitchFamily="2" charset="2"/>
              <a:buChar char="§"/>
            </a:pPr>
            <a:r>
              <a:rPr lang="en-US" sz="1200" dirty="0" smtClean="0"/>
              <a:t>As each operation sets the error condition, </a:t>
            </a:r>
            <a:r>
              <a:rPr lang="en-GB" sz="1200" dirty="0" err="1" smtClean="0"/>
              <a:t>ferror</a:t>
            </a:r>
            <a:r>
              <a:rPr lang="en-GB" sz="1200" dirty="0" smtClean="0"/>
              <a:t>() should be called immediately after each operation; otherwise, an error may be lost</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Hàm</a:t>
            </a:r>
            <a:r>
              <a:rPr lang="en-US" baseline="0" dirty="0" smtClean="0"/>
              <a:t> flush stream hay </a:t>
            </a:r>
            <a:r>
              <a:rPr lang="en-US" baseline="0" dirty="0" err="1" smtClean="0"/>
              <a:t>còn</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làm</a:t>
            </a:r>
            <a:r>
              <a:rPr lang="en-US" baseline="0" dirty="0" smtClean="0"/>
              <a:t> </a:t>
            </a:r>
            <a:r>
              <a:rPr lang="en-US" baseline="0" dirty="0" err="1" smtClean="0"/>
              <a:t>sạch</a:t>
            </a:r>
            <a:r>
              <a:rPr lang="en-US" baseline="0" dirty="0" smtClean="0"/>
              <a:t> stream </a:t>
            </a:r>
            <a:r>
              <a:rPr lang="en-US" baseline="0" dirty="0" err="1" smtClean="0"/>
              <a:t>dữ</a:t>
            </a:r>
            <a:r>
              <a:rPr lang="en-US" baseline="0" dirty="0" smtClean="0"/>
              <a:t> </a:t>
            </a:r>
            <a:r>
              <a:rPr lang="en-US" baseline="0" dirty="0" err="1" smtClean="0"/>
              <a:t>liệu</a:t>
            </a:r>
            <a:endParaRPr lang="en-US" baseline="0" dirty="0" smtClean="0"/>
          </a:p>
          <a:p>
            <a:r>
              <a:rPr lang="en-US" baseline="0" dirty="0" err="1" smtClean="0"/>
              <a:t>Hàm</a:t>
            </a:r>
            <a:r>
              <a:rPr lang="en-US" baseline="0" dirty="0" smtClean="0"/>
              <a:t> </a:t>
            </a:r>
            <a:r>
              <a:rPr lang="en-US" baseline="0" dirty="0" err="1" smtClean="0"/>
              <a:t>fflush</a:t>
            </a:r>
            <a:r>
              <a:rPr lang="en-US" baseline="0" dirty="0" smtClean="0"/>
              <a:t>()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sạch</a:t>
            </a:r>
            <a:r>
              <a:rPr lang="en-US" baseline="0" dirty="0" smtClean="0"/>
              <a:t>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kiểu</a:t>
            </a:r>
            <a:r>
              <a:rPr lang="en-US" baseline="0" dirty="0" smtClean="0"/>
              <a:t> file </a:t>
            </a:r>
            <a:r>
              <a:rPr lang="en-US" baseline="0" dirty="0" err="1" smtClean="0"/>
              <a:t>mà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đang</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với</a:t>
            </a:r>
            <a:r>
              <a:rPr lang="en-US" baseline="0" dirty="0" smtClean="0"/>
              <a:t>.</a:t>
            </a:r>
          </a:p>
          <a:p>
            <a:r>
              <a:rPr lang="en-US" baseline="0" dirty="0" err="1" smtClean="0"/>
              <a:t>Nếu</a:t>
            </a:r>
            <a:r>
              <a:rPr lang="en-US" baseline="0" dirty="0" smtClean="0"/>
              <a:t> </a:t>
            </a:r>
            <a:r>
              <a:rPr lang="en-US" baseline="0" dirty="0" err="1" smtClean="0"/>
              <a:t>một</a:t>
            </a:r>
            <a:r>
              <a:rPr lang="en-US" baseline="0" dirty="0" smtClean="0"/>
              <a:t> file </a:t>
            </a:r>
            <a:r>
              <a:rPr lang="en-US" baseline="0" dirty="0" err="1" smtClean="0"/>
              <a:t>được</a:t>
            </a:r>
            <a:r>
              <a:rPr lang="en-US" baseline="0" dirty="0" smtClean="0"/>
              <a:t> </a:t>
            </a:r>
            <a:r>
              <a:rPr lang="en-US" baseline="0" dirty="0" err="1" smtClean="0"/>
              <a:t>mở</a:t>
            </a:r>
            <a:r>
              <a:rPr lang="en-US" baseline="0" dirty="0" smtClean="0"/>
              <a:t>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hàm</a:t>
            </a:r>
            <a:r>
              <a:rPr lang="en-US" baseline="0" dirty="0" smtClean="0"/>
              <a:t> flush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sạch</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đệm</a:t>
            </a:r>
            <a:r>
              <a:rPr lang="en-US" baseline="0" dirty="0" smtClean="0"/>
              <a:t>, </a:t>
            </a:r>
            <a:r>
              <a:rPr lang="en-US" baseline="0" dirty="0" err="1" smtClean="0"/>
              <a:t>khi</a:t>
            </a:r>
            <a:r>
              <a:rPr lang="en-US" baseline="0" dirty="0" smtClean="0"/>
              <a:t> file </a:t>
            </a:r>
            <a:r>
              <a:rPr lang="en-US" baseline="0" dirty="0" err="1" smtClean="0"/>
              <a:t>được</a:t>
            </a:r>
            <a:r>
              <a:rPr lang="en-US" baseline="0" dirty="0" smtClean="0"/>
              <a:t> </a:t>
            </a:r>
            <a:r>
              <a:rPr lang="en-US" baseline="0" dirty="0" err="1" smtClean="0"/>
              <a:t>mở</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hàm</a:t>
            </a:r>
            <a:r>
              <a:rPr lang="en-US" baseline="0" dirty="0" smtClean="0"/>
              <a:t> flush </a:t>
            </a:r>
            <a:r>
              <a:rPr lang="en-US" baseline="0" dirty="0" err="1" smtClean="0"/>
              <a:t>để</a:t>
            </a:r>
            <a:r>
              <a:rPr lang="en-US" baseline="0" dirty="0" smtClean="0"/>
              <a:t> </a:t>
            </a:r>
            <a:r>
              <a:rPr lang="en-US" baseline="0" dirty="0" err="1" smtClean="0"/>
              <a:t>đẩy</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trong</a:t>
            </a:r>
            <a:r>
              <a:rPr lang="en-US" baseline="0" dirty="0" smtClean="0"/>
              <a:t> </a:t>
            </a:r>
            <a:r>
              <a:rPr lang="en-US" baseline="0" dirty="0" err="1" smtClean="0"/>
              <a:t>bộ</a:t>
            </a:r>
            <a:r>
              <a:rPr lang="en-US" baseline="0" dirty="0" smtClean="0"/>
              <a:t> </a:t>
            </a:r>
            <a:r>
              <a:rPr lang="en-US" baseline="0" dirty="0" err="1" smtClean="0"/>
              <a:t>đệm</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vào</a:t>
            </a:r>
            <a:r>
              <a:rPr lang="en-US" baseline="0" dirty="0" smtClean="0"/>
              <a:t> file.</a:t>
            </a:r>
          </a:p>
          <a:p>
            <a:r>
              <a:rPr lang="en-US" baseline="0" dirty="0" err="1" smtClean="0"/>
              <a:t>Nguyên</a:t>
            </a:r>
            <a:r>
              <a:rPr lang="en-US" baseline="0" dirty="0" smtClean="0"/>
              <a:t> </a:t>
            </a:r>
            <a:r>
              <a:rPr lang="en-US" baseline="0" dirty="0" err="1" smtClean="0"/>
              <a:t>mẫu</a:t>
            </a:r>
            <a:r>
              <a:rPr lang="en-US" baseline="0" dirty="0" smtClean="0"/>
              <a:t> </a:t>
            </a:r>
            <a:r>
              <a:rPr lang="en-US" baseline="0" dirty="0" err="1" smtClean="0"/>
              <a:t>hàm</a:t>
            </a:r>
            <a:r>
              <a:rPr lang="en-US" baseline="0" dirty="0" smtClean="0"/>
              <a:t> </a:t>
            </a:r>
            <a:r>
              <a:rPr lang="en-US" baseline="0" dirty="0" err="1" smtClean="0"/>
              <a:t>fflush</a:t>
            </a:r>
            <a:r>
              <a:rPr lang="en-US" baseline="0" dirty="0" smtClean="0"/>
              <a:t>() ,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con </a:t>
            </a:r>
            <a:r>
              <a:rPr lang="en-US" baseline="0" dirty="0" err="1" smtClean="0"/>
              <a:t>trỏ</a:t>
            </a:r>
            <a:r>
              <a:rPr lang="en-US" baseline="0" dirty="0" smtClean="0"/>
              <a:t> file </a:t>
            </a:r>
            <a:r>
              <a:rPr lang="en-US" baseline="0" dirty="0" err="1" smtClean="0"/>
              <a:t>FILE</a:t>
            </a:r>
            <a:r>
              <a:rPr lang="en-US" baseline="0" dirty="0" smtClean="0"/>
              <a:t> *</a:t>
            </a:r>
            <a:r>
              <a:rPr lang="en-US" baseline="0" dirty="0" err="1" smtClean="0"/>
              <a:t>fp</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đang</a:t>
            </a:r>
            <a:r>
              <a:rPr lang="en-US" baseline="0" dirty="0" smtClean="0"/>
              <a:t> </a:t>
            </a:r>
            <a:r>
              <a:rPr lang="en-US" baseline="0" dirty="0" err="1" smtClean="0"/>
              <a:t>mở</a:t>
            </a:r>
            <a:r>
              <a:rPr lang="en-US" baseline="0" dirty="0" smtClean="0"/>
              <a:t> </a:t>
            </a:r>
            <a:r>
              <a:rPr lang="en-US" baseline="0" dirty="0" err="1" smtClean="0"/>
              <a:t>nhiêu</a:t>
            </a:r>
            <a:r>
              <a:rPr lang="en-US" baseline="0" dirty="0" smtClean="0"/>
              <a:t> file,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dùng</a:t>
            </a:r>
            <a:r>
              <a:rPr lang="en-US" baseline="0" dirty="0" smtClean="0"/>
              <a:t> </a:t>
            </a:r>
            <a:r>
              <a:rPr lang="en-US" baseline="0" dirty="0" err="1" smtClean="0"/>
              <a:t>hàm</a:t>
            </a:r>
            <a:r>
              <a:rPr lang="en-US" baseline="0" dirty="0" smtClean="0"/>
              <a:t> </a:t>
            </a:r>
            <a:r>
              <a:rPr lang="en-US" baseline="0" dirty="0" err="1" smtClean="0"/>
              <a:t>fflush</a:t>
            </a:r>
            <a:r>
              <a:rPr lang="en-US" baseline="0" dirty="0" smtClean="0"/>
              <a:t>() </a:t>
            </a:r>
            <a:r>
              <a:rPr lang="en-US" baseline="0" dirty="0" err="1" smtClean="0"/>
              <a:t>mà</a:t>
            </a:r>
            <a:r>
              <a:rPr lang="en-US" baseline="0" dirty="0" smtClean="0"/>
              <a:t> </a:t>
            </a:r>
            <a:r>
              <a:rPr lang="en-US" baseline="0" dirty="0" err="1" smtClean="0"/>
              <a:t>không</a:t>
            </a:r>
            <a:r>
              <a:rPr lang="en-US" baseline="0" dirty="0" smtClean="0"/>
              <a:t> </a:t>
            </a:r>
            <a:r>
              <a:rPr lang="en-US" baseline="0" dirty="0" err="1" smtClean="0"/>
              <a:t>truyền</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thì</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làm</a:t>
            </a:r>
            <a:r>
              <a:rPr lang="en-US" baseline="0" dirty="0" smtClean="0"/>
              <a:t> </a:t>
            </a:r>
            <a:r>
              <a:rPr lang="en-US" baseline="0" dirty="0" err="1" smtClean="0"/>
              <a:t>sạch</a:t>
            </a:r>
            <a:r>
              <a:rPr lang="en-US" baseline="0" dirty="0" smtClean="0"/>
              <a:t> </a:t>
            </a:r>
            <a:r>
              <a:rPr lang="en-US" baseline="0" dirty="0" err="1" smtClean="0"/>
              <a:t>toàn</a:t>
            </a:r>
            <a:r>
              <a:rPr lang="en-US" baseline="0" dirty="0" smtClean="0"/>
              <a:t> </a:t>
            </a:r>
            <a:r>
              <a:rPr lang="en-US" baseline="0" dirty="0" err="1" smtClean="0"/>
              <a:t>bộ</a:t>
            </a:r>
            <a:r>
              <a:rPr lang="en-US" baseline="0" dirty="0" smtClean="0"/>
              <a:t> </a:t>
            </a:r>
            <a:r>
              <a:rPr lang="en-US" baseline="0" dirty="0" err="1" smtClean="0"/>
              <a:t>bộ</a:t>
            </a:r>
            <a:r>
              <a:rPr lang="en-US" baseline="0" dirty="0" smtClean="0"/>
              <a:t> </a:t>
            </a:r>
            <a:r>
              <a:rPr lang="en-US" baseline="0" dirty="0" err="1" smtClean="0"/>
              <a:t>đệm</a:t>
            </a:r>
            <a:r>
              <a:rPr lang="en-US" baseline="0" dirty="0" smtClean="0"/>
              <a:t> </a:t>
            </a:r>
            <a:r>
              <a:rPr lang="en-US" baseline="0" dirty="0" err="1" smtClean="0"/>
              <a:t>của</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những</a:t>
            </a:r>
            <a:r>
              <a:rPr lang="en-US" baseline="0" dirty="0" smtClean="0"/>
              <a:t> file </a:t>
            </a:r>
            <a:r>
              <a:rPr lang="en-US" baseline="0" dirty="0" err="1" smtClean="0"/>
              <a:t>đang</a:t>
            </a:r>
            <a:r>
              <a:rPr lang="en-US" baseline="0" dirty="0" smtClean="0"/>
              <a:t> </a:t>
            </a:r>
            <a:r>
              <a:rPr lang="en-US" baseline="0" dirty="0" err="1" smtClean="0"/>
              <a:t>mở</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v</a:t>
            </a:r>
            <a:r>
              <a:rPr lang="en-US" dirty="0" smtClean="0"/>
              <a:t>ề</a:t>
            </a:r>
            <a:r>
              <a:rPr lang="en-US" baseline="0" dirty="0" smtClean="0"/>
              <a:t>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Stream </a:t>
            </a:r>
            <a:r>
              <a:rPr lang="en-US" baseline="0" dirty="0" err="1" smtClean="0"/>
              <a:t>và</a:t>
            </a:r>
            <a:r>
              <a:rPr lang="en-US" baseline="0" dirty="0" smtClean="0"/>
              <a:t> File </a:t>
            </a:r>
            <a:r>
              <a:rPr lang="en-US" baseline="0" dirty="0" err="1" smtClean="0"/>
              <a:t>dữ</a:t>
            </a:r>
            <a:r>
              <a:rPr lang="en-US" baseline="0" dirty="0" smtClean="0"/>
              <a:t> </a:t>
            </a:r>
            <a:r>
              <a:rPr lang="en-US" baseline="0" dirty="0" err="1" smtClean="0"/>
              <a:t>liệu</a:t>
            </a:r>
            <a:endParaRPr lang="en-US" baseline="0" dirty="0" smtClean="0"/>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với</a:t>
            </a:r>
            <a:r>
              <a:rPr lang="en-US" baseline="0" dirty="0" smtClean="0"/>
              <a:t> file.</a:t>
            </a:r>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con </a:t>
            </a:r>
            <a:r>
              <a:rPr lang="en-US" baseline="0" dirty="0" err="1" smtClean="0"/>
              <a:t>trỏ</a:t>
            </a:r>
            <a:r>
              <a:rPr lang="en-US" baseline="0" dirty="0" smtClean="0"/>
              <a:t> file.</a:t>
            </a:r>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Những</a:t>
            </a:r>
            <a:r>
              <a:rPr lang="en-US" baseline="0" dirty="0" smtClean="0"/>
              <a:t> stream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chuẩn</a:t>
            </a:r>
            <a:endParaRPr lang="en-US" baseline="0" dirty="0" smtClean="0"/>
          </a:p>
          <a:p>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khi</a:t>
            </a:r>
            <a:r>
              <a:rPr lang="en-US" baseline="0" dirty="0" smtClean="0"/>
              <a:t> </a:t>
            </a:r>
            <a:r>
              <a:rPr lang="en-US" baseline="0" dirty="0" err="1" smtClean="0"/>
              <a:t>nào</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C </a:t>
            </a:r>
            <a:r>
              <a:rPr lang="en-US" baseline="0" dirty="0" err="1" smtClean="0"/>
              <a:t>chạy</a:t>
            </a:r>
            <a:r>
              <a:rPr lang="en-US" baseline="0" dirty="0" smtClean="0"/>
              <a:t> </a:t>
            </a:r>
            <a:r>
              <a:rPr lang="en-US" baseline="0" dirty="0" err="1" smtClean="0"/>
              <a:t>trên</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DOS,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luôn</a:t>
            </a:r>
            <a:r>
              <a:rPr lang="en-US" baseline="0" dirty="0" smtClean="0"/>
              <a:t> </a:t>
            </a:r>
            <a:r>
              <a:rPr lang="en-US" baseline="0" dirty="0" err="1" smtClean="0"/>
              <a:t>có</a:t>
            </a:r>
            <a:r>
              <a:rPr lang="en-US" baseline="0" dirty="0" smtClean="0"/>
              <a:t> 5 stream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được</a:t>
            </a:r>
            <a:r>
              <a:rPr lang="en-US" baseline="0" dirty="0" smtClean="0"/>
              <a:t> </a:t>
            </a:r>
            <a:r>
              <a:rPr lang="en-US" baseline="0" dirty="0" err="1" smtClean="0"/>
              <a:t>mở</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bởi</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a:t>
            </a:r>
          </a:p>
          <a:p>
            <a:r>
              <a:rPr lang="en-US" baseline="0" dirty="0" err="1" smtClean="0"/>
              <a:t>Đó</a:t>
            </a:r>
            <a:r>
              <a:rPr lang="en-US" baseline="0" dirty="0" smtClean="0"/>
              <a:t> </a:t>
            </a:r>
            <a:r>
              <a:rPr lang="en-US" baseline="0" dirty="0" err="1" smtClean="0"/>
              <a:t>là</a:t>
            </a:r>
            <a:r>
              <a:rPr lang="en-US" baseline="0" dirty="0" smtClean="0"/>
              <a:t> stream input </a:t>
            </a:r>
            <a:r>
              <a:rPr lang="en-US" baseline="0" dirty="0" err="1" smtClean="0"/>
              <a:t>chuẩn</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nhập</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bàn</a:t>
            </a:r>
            <a:r>
              <a:rPr lang="en-US" baseline="0" dirty="0" smtClean="0"/>
              <a:t> </a:t>
            </a:r>
            <a:r>
              <a:rPr lang="en-US" baseline="0" dirty="0" err="1" smtClean="0"/>
              <a:t>phím</a:t>
            </a:r>
            <a:r>
              <a:rPr lang="en-US" baseline="0" dirty="0" smtClean="0"/>
              <a:t>, stream output </a:t>
            </a:r>
            <a:r>
              <a:rPr lang="en-US" baseline="0" dirty="0" err="1" smtClean="0"/>
              <a:t>chuẩn</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ra</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 stream error </a:t>
            </a:r>
            <a:r>
              <a:rPr lang="en-US" baseline="0" dirty="0" err="1" smtClean="0"/>
              <a:t>chuẩn</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lỗi</a:t>
            </a:r>
            <a:r>
              <a:rPr lang="en-US" baseline="0" dirty="0" smtClean="0"/>
              <a:t> </a:t>
            </a:r>
            <a:r>
              <a:rPr lang="en-US" baseline="0" dirty="0" err="1" smtClean="0"/>
              <a:t>khi</a:t>
            </a:r>
            <a:r>
              <a:rPr lang="en-US" baseline="0" dirty="0" smtClean="0"/>
              <a:t> </a:t>
            </a:r>
            <a:r>
              <a:rPr lang="en-US" baseline="0" dirty="0" err="1" smtClean="0"/>
              <a:t>vào</a:t>
            </a:r>
            <a:r>
              <a:rPr lang="en-US" baseline="0" dirty="0" smtClean="0"/>
              <a:t> </a:t>
            </a:r>
            <a:r>
              <a:rPr lang="en-US" baseline="0" dirty="0" err="1" smtClean="0"/>
              <a:t>ra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a:t>
            </a:r>
          </a:p>
          <a:p>
            <a:r>
              <a:rPr lang="en-US" baseline="0" dirty="0" smtClean="0"/>
              <a:t>Stream printer,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đẩy</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ra</a:t>
            </a:r>
            <a:r>
              <a:rPr lang="en-US" baseline="0" dirty="0" smtClean="0"/>
              <a:t> </a:t>
            </a:r>
            <a:r>
              <a:rPr lang="en-US" baseline="0" dirty="0" err="1" smtClean="0"/>
              <a:t>máy</a:t>
            </a:r>
            <a:r>
              <a:rPr lang="en-US" baseline="0" dirty="0" smtClean="0"/>
              <a:t> in, </a:t>
            </a:r>
            <a:r>
              <a:rPr lang="en-US" baseline="0" dirty="0" err="1" smtClean="0"/>
              <a:t>và</a:t>
            </a:r>
            <a:r>
              <a:rPr lang="en-US" baseline="0" dirty="0" smtClean="0"/>
              <a:t> stream </a:t>
            </a:r>
            <a:r>
              <a:rPr lang="en-US" baseline="0" dirty="0" err="1" smtClean="0"/>
              <a:t>trợ</a:t>
            </a:r>
            <a:r>
              <a:rPr lang="en-US" baseline="0" dirty="0" smtClean="0"/>
              <a:t> </a:t>
            </a:r>
            <a:r>
              <a:rPr lang="en-US" baseline="0" dirty="0" err="1" smtClean="0"/>
              <a:t>giúp</a:t>
            </a:r>
            <a:r>
              <a:rPr lang="en-US" baseline="0" dirty="0" smtClean="0"/>
              <a:t> </a:t>
            </a:r>
            <a:r>
              <a:rPr lang="en-US" sz="1200" b="1" dirty="0" smtClean="0"/>
              <a:t>auxiliary </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 </a:t>
            </a:r>
            <a:r>
              <a:rPr lang="en-US" dirty="0" err="1" smtClean="0"/>
              <a:t>trỏ</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a:t>
            </a:r>
            <a:endParaRPr lang="en-US" dirty="0" smtClean="0"/>
          </a:p>
          <a:p>
            <a:r>
              <a:rPr lang="en-US" dirty="0" err="1" smtClean="0"/>
              <a:t>Một</a:t>
            </a:r>
            <a:r>
              <a:rPr lang="en-US" dirty="0" smtClean="0"/>
              <a:t> con</a:t>
            </a:r>
            <a:r>
              <a:rPr lang="en-US" baseline="0" dirty="0" smtClean="0"/>
              <a:t> </a:t>
            </a:r>
            <a:r>
              <a:rPr lang="en-US" baseline="0" dirty="0" err="1" smtClean="0"/>
              <a:t>trỏ</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trong</a:t>
            </a:r>
            <a:r>
              <a:rPr lang="en-US" baseline="0" dirty="0" smtClean="0"/>
              <a:t> structure FILE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lưu</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với</a:t>
            </a:r>
            <a:r>
              <a:rPr lang="en-US" baseline="0" dirty="0" smtClean="0"/>
              <a:t> file </a:t>
            </a:r>
            <a:r>
              <a:rPr lang="en-US" baseline="0" dirty="0" err="1" smtClean="0"/>
              <a:t>thực</a:t>
            </a:r>
            <a:r>
              <a:rPr lang="en-US" baseline="0" dirty="0" smtClean="0"/>
              <a:t> </a:t>
            </a:r>
            <a:r>
              <a:rPr lang="en-US" baseline="0" dirty="0" err="1" smtClean="0"/>
              <a:t>hiên</a:t>
            </a:r>
            <a:r>
              <a:rPr lang="en-US" baseline="0" dirty="0" smtClean="0"/>
              <a:t>.</a:t>
            </a:r>
          </a:p>
          <a:p>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khi</a:t>
            </a:r>
            <a:r>
              <a:rPr lang="en-US" baseline="0" dirty="0" smtClean="0"/>
              <a:t> </a:t>
            </a:r>
            <a:r>
              <a:rPr lang="en-US" baseline="0" dirty="0" err="1" smtClean="0"/>
              <a:t>nào</a:t>
            </a:r>
            <a:r>
              <a:rPr lang="en-US" baseline="0" dirty="0" smtClean="0"/>
              <a:t> </a:t>
            </a:r>
            <a:r>
              <a:rPr lang="en-US" baseline="0" dirty="0" err="1" smtClean="0"/>
              <a:t>một</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được</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được</a:t>
            </a:r>
            <a:r>
              <a:rPr lang="en-US" baseline="0" dirty="0" smtClean="0"/>
              <a:t> </a:t>
            </a:r>
            <a:r>
              <a:rPr lang="en-US" baseline="0" dirty="0" err="1" smtClean="0"/>
              <a:t>ghi</a:t>
            </a:r>
            <a:r>
              <a:rPr lang="en-US" baseline="0" dirty="0" smtClean="0"/>
              <a:t> </a:t>
            </a:r>
            <a:r>
              <a:rPr lang="en-US" baseline="0" dirty="0" err="1" smtClean="0"/>
              <a:t>và</a:t>
            </a:r>
            <a:r>
              <a:rPr lang="en-US" baseline="0" dirty="0" smtClean="0"/>
              <a:t> stream,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hay, current active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di</a:t>
            </a:r>
            <a:r>
              <a:rPr lang="en-US" baseline="0" dirty="0" smtClean="0"/>
              <a:t> </a:t>
            </a:r>
            <a:r>
              <a:rPr lang="en-US" baseline="0" dirty="0" err="1" smtClean="0"/>
              <a:t>chuyển</a:t>
            </a:r>
            <a:r>
              <a:rPr lang="en-US" baseline="0" dirty="0" smtClean="0"/>
              <a:t> </a:t>
            </a:r>
            <a:r>
              <a:rPr lang="en-US" baseline="0" dirty="0" err="1" smtClean="0"/>
              <a:t>tới</a:t>
            </a:r>
            <a:r>
              <a:rPr lang="en-US" baseline="0" dirty="0" smtClean="0"/>
              <a:t>.</a:t>
            </a:r>
          </a:p>
          <a:p>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của</a:t>
            </a:r>
            <a:r>
              <a:rPr lang="en-US" baseline="0" dirty="0" smtClean="0"/>
              <a:t> pointer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bằng</a:t>
            </a:r>
            <a:r>
              <a:rPr lang="en-US" baseline="0" dirty="0" smtClean="0"/>
              <a:t> </a:t>
            </a:r>
            <a:r>
              <a:rPr lang="en-US" baseline="0" dirty="0" err="1" smtClean="0"/>
              <a:t>hàm</a:t>
            </a:r>
            <a:r>
              <a:rPr lang="en-US" baseline="0" dirty="0" smtClean="0"/>
              <a:t> </a:t>
            </a:r>
            <a:r>
              <a:rPr lang="en-US" baseline="0" dirty="0" err="1" smtClean="0"/>
              <a:t>ftell</a:t>
            </a:r>
            <a:r>
              <a:rPr lang="en-US" baseline="0" dirty="0" smtClean="0"/>
              <a:t>(), </a:t>
            </a:r>
            <a:r>
              <a:rPr lang="en-US" baseline="0"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truyền</a:t>
            </a:r>
            <a:r>
              <a:rPr lang="en-US" baseline="0" dirty="0" smtClean="0"/>
              <a:t> con </a:t>
            </a:r>
            <a:r>
              <a:rPr lang="en-US" baseline="0" dirty="0" err="1" smtClean="0"/>
              <a:t>trỏ</a:t>
            </a:r>
            <a:r>
              <a:rPr lang="en-US" baseline="0" dirty="0" smtClean="0"/>
              <a:t> file </a:t>
            </a:r>
            <a:r>
              <a:rPr lang="en-US" baseline="0" dirty="0" err="1" smtClean="0"/>
              <a:t>FILE</a:t>
            </a:r>
            <a:r>
              <a:rPr lang="en-US" baseline="0" dirty="0" smtClean="0"/>
              <a:t> *</a:t>
            </a:r>
            <a:r>
              <a:rPr lang="en-US" baseline="0" dirty="0" err="1" smtClean="0"/>
              <a:t>fp</a:t>
            </a:r>
            <a:r>
              <a:rPr lang="en-US" baseline="0" dirty="0" smtClean="0"/>
              <a:t> </a:t>
            </a:r>
            <a:r>
              <a:rPr lang="en-US" baseline="0" dirty="0" err="1" smtClean="0"/>
              <a:t>vào</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long, </a:t>
            </a:r>
            <a:r>
              <a:rPr lang="en-US" baseline="0" dirty="0" err="1" smtClean="0"/>
              <a:t>chỉ</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của</a:t>
            </a:r>
            <a:r>
              <a:rPr lang="en-US" baseline="0" dirty="0" smtClean="0"/>
              <a:t> con </a:t>
            </a:r>
            <a:r>
              <a:rPr lang="en-US" baseline="0" dirty="0" err="1" smtClean="0"/>
              <a:t>trỏ</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Sau</a:t>
            </a:r>
            <a:r>
              <a:rPr lang="en-US" dirty="0" smtClean="0"/>
              <a:t> </a:t>
            </a:r>
            <a:r>
              <a:rPr lang="en-US" dirty="0" err="1" smtClean="0"/>
              <a:t>khi</a:t>
            </a:r>
            <a:r>
              <a:rPr lang="en-US" dirty="0" smtClean="0"/>
              <a:t> </a:t>
            </a:r>
            <a:r>
              <a:rPr lang="en-US" dirty="0" err="1" smtClean="0"/>
              <a:t>xác</a:t>
            </a:r>
            <a:r>
              <a:rPr lang="en-US" baseline="0" dirty="0" smtClean="0"/>
              <a:t> </a:t>
            </a:r>
            <a:r>
              <a:rPr lang="en-US" baseline="0" dirty="0" err="1" smtClean="0"/>
              <a:t>định</a:t>
            </a:r>
            <a:r>
              <a:rPr lang="en-US" baseline="0" dirty="0" smtClean="0"/>
              <a:t> </a:t>
            </a:r>
            <a:r>
              <a:rPr lang="en-US" baseline="0" dirty="0" err="1" smtClean="0"/>
              <a:t>được</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của</a:t>
            </a:r>
            <a:r>
              <a:rPr lang="en-US" baseline="0" dirty="0" smtClean="0"/>
              <a:t> con </a:t>
            </a:r>
            <a:r>
              <a:rPr lang="en-US" baseline="0" dirty="0" err="1" smtClean="0"/>
              <a:t>trỏ</a:t>
            </a:r>
            <a:r>
              <a:rPr lang="en-US" baseline="0" dirty="0" smtClean="0"/>
              <a:t> file,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để</a:t>
            </a:r>
            <a:r>
              <a:rPr lang="en-US" baseline="0" dirty="0" smtClean="0"/>
              <a:t> </a:t>
            </a:r>
            <a:r>
              <a:rPr lang="en-US" baseline="0" dirty="0" err="1" smtClean="0"/>
              <a:t>dịch</a:t>
            </a:r>
            <a:r>
              <a:rPr lang="en-US" baseline="0" dirty="0" smtClean="0"/>
              <a:t> </a:t>
            </a:r>
            <a:r>
              <a:rPr lang="en-US" baseline="0" dirty="0" err="1" smtClean="0"/>
              <a:t>chuyển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đó</a:t>
            </a:r>
            <a:r>
              <a:rPr lang="en-US" baseline="0" dirty="0" smtClean="0"/>
              <a:t>, </a:t>
            </a:r>
            <a:r>
              <a:rPr lang="en-US" baseline="0" dirty="0" err="1" smtClean="0"/>
              <a:t>bằng</a:t>
            </a:r>
            <a:r>
              <a:rPr lang="en-US" baseline="0" dirty="0" smtClean="0"/>
              <a:t> </a:t>
            </a:r>
            <a:r>
              <a:rPr lang="en-US" baseline="0" dirty="0" err="1" smtClean="0"/>
              <a:t>hàm</a:t>
            </a:r>
            <a:r>
              <a:rPr lang="en-US" baseline="0" dirty="0" smtClean="0"/>
              <a:t> </a:t>
            </a:r>
            <a:r>
              <a:rPr lang="en-US" baseline="0" dirty="0" err="1" smtClean="0"/>
              <a:t>fseek</a:t>
            </a:r>
            <a:r>
              <a:rPr lang="en-US" baseline="0" dirty="0" smtClean="0"/>
              <a:t>() </a:t>
            </a:r>
          </a:p>
          <a:p>
            <a:r>
              <a:rPr lang="en-US" baseline="0" dirty="0" err="1" smtClean="0"/>
              <a:t>Hàm</a:t>
            </a:r>
            <a:r>
              <a:rPr lang="en-US" baseline="0" dirty="0" smtClean="0"/>
              <a:t> </a:t>
            </a:r>
            <a:r>
              <a:rPr lang="en-US" baseline="0" dirty="0" err="1" smtClean="0"/>
              <a:t>fseek</a:t>
            </a:r>
            <a:r>
              <a:rPr lang="en-US" baseline="0" dirty="0" smtClean="0"/>
              <a:t>(0) </a:t>
            </a:r>
            <a:r>
              <a:rPr lang="en-US" baseline="0" dirty="0" err="1" smtClean="0"/>
              <a:t>sẽ</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của</a:t>
            </a:r>
            <a:r>
              <a:rPr lang="en-US" baseline="0" dirty="0" smtClean="0"/>
              <a:t> con </a:t>
            </a:r>
            <a:r>
              <a:rPr lang="en-US" baseline="0" dirty="0" err="1" smtClean="0"/>
              <a:t>trỏ</a:t>
            </a:r>
            <a:r>
              <a:rPr lang="en-US" baseline="0" dirty="0" smtClean="0"/>
              <a:t> file </a:t>
            </a:r>
            <a:r>
              <a:rPr lang="en-US" baseline="0" dirty="0" err="1" smtClean="0"/>
              <a:t>thành</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tính</a:t>
            </a:r>
            <a:r>
              <a:rPr lang="en-US" baseline="0" dirty="0" smtClean="0"/>
              <a:t> </a:t>
            </a:r>
            <a:r>
              <a:rPr lang="en-US" baseline="0" dirty="0" err="1" smtClean="0"/>
              <a:t>bằng</a:t>
            </a:r>
            <a:r>
              <a:rPr lang="en-US" baseline="0" dirty="0" smtClean="0"/>
              <a:t> </a:t>
            </a:r>
            <a:r>
              <a:rPr lang="en-US" baseline="0" dirty="0" err="1" smtClean="0"/>
              <a:t>số</a:t>
            </a:r>
            <a:r>
              <a:rPr lang="en-US" baseline="0" dirty="0" smtClean="0"/>
              <a:t> bytes </a:t>
            </a:r>
            <a:r>
              <a:rPr lang="en-US" baseline="0" dirty="0" err="1" smtClean="0"/>
              <a:t>tính</a:t>
            </a:r>
            <a:r>
              <a:rPr lang="en-US" baseline="0" dirty="0" smtClean="0"/>
              <a:t> </a:t>
            </a:r>
            <a:r>
              <a:rPr lang="en-US" baseline="0" dirty="0" err="1" smtClean="0"/>
              <a:t>từ</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file,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hoặc</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của</a:t>
            </a:r>
            <a:r>
              <a:rPr lang="en-US" baseline="0" dirty="0" smtClean="0"/>
              <a:t> stream, </a:t>
            </a:r>
            <a:r>
              <a:rPr lang="en-US" baseline="0" dirty="0" err="1" smtClean="0"/>
              <a:t>phục</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a:t>
            </a:r>
          </a:p>
          <a:p>
            <a:r>
              <a:rPr lang="en-US" baseline="0" dirty="0" err="1" smtClean="0"/>
              <a:t>Nhìn</a:t>
            </a:r>
            <a:r>
              <a:rPr lang="en-US" baseline="0" dirty="0" smtClean="0"/>
              <a:t> </a:t>
            </a:r>
            <a:r>
              <a:rPr lang="en-US" baseline="0" dirty="0" err="1" smtClean="0"/>
              <a:t>trên</a:t>
            </a:r>
            <a:r>
              <a:rPr lang="en-US" baseline="0" dirty="0" smtClean="0"/>
              <a:t> </a:t>
            </a:r>
            <a:r>
              <a:rPr lang="en-US" baseline="0" dirty="0" err="1" smtClean="0"/>
              <a:t>mảng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thấy</a:t>
            </a:r>
            <a:r>
              <a:rPr lang="en-US" baseline="0" dirty="0" smtClean="0"/>
              <a:t> </a:t>
            </a:r>
            <a:r>
              <a:rPr lang="en-US" baseline="0" dirty="0" err="1" smtClean="0"/>
              <a:t>nếu</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SEEK_SET </a:t>
            </a:r>
            <a:r>
              <a:rPr lang="en-US" baseline="0" dirty="0" err="1" smtClean="0"/>
              <a:t>hoặc</a:t>
            </a:r>
            <a:r>
              <a:rPr lang="en-US" baseline="0" dirty="0" smtClean="0"/>
              <a:t> 0, </a:t>
            </a:r>
            <a:r>
              <a:rPr lang="en-US" baseline="0" dirty="0" err="1" smtClean="0"/>
              <a:t>thì</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sẽ</a:t>
            </a:r>
            <a:r>
              <a:rPr lang="en-US" baseline="0" dirty="0" smtClean="0"/>
              <a:t> </a:t>
            </a:r>
            <a:r>
              <a:rPr lang="en-US" baseline="0" dirty="0" err="1" smtClean="0"/>
              <a:t>trở</a:t>
            </a:r>
            <a:r>
              <a:rPr lang="en-US" baseline="0" dirty="0" smtClean="0"/>
              <a:t> </a:t>
            </a:r>
            <a:r>
              <a:rPr lang="en-US" baseline="0" dirty="0" err="1" smtClean="0"/>
              <a:t>về</a:t>
            </a:r>
            <a:r>
              <a:rPr lang="en-US" baseline="0" dirty="0" smtClean="0"/>
              <a:t> </a:t>
            </a:r>
            <a:r>
              <a:rPr lang="en-US" baseline="0" dirty="0" err="1" smtClean="0"/>
              <a:t>đầu</a:t>
            </a:r>
            <a:r>
              <a:rPr lang="en-US" baseline="0" dirty="0" smtClean="0"/>
              <a:t> file.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nếu</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SEEK_CUR </a:t>
            </a:r>
            <a:r>
              <a:rPr lang="en-US" baseline="0" dirty="0" err="1" smtClean="0"/>
              <a:t>hoặc</a:t>
            </a:r>
            <a:r>
              <a:rPr lang="en-US" baseline="0" dirty="0" smtClean="0"/>
              <a:t> 1, </a:t>
            </a:r>
            <a:r>
              <a:rPr lang="en-US" baseline="0" dirty="0" err="1" smtClean="0"/>
              <a:t>thì</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sẽ</a:t>
            </a:r>
            <a:r>
              <a:rPr lang="en-US" baseline="0" dirty="0" smtClean="0"/>
              <a:t> </a:t>
            </a:r>
            <a:r>
              <a:rPr lang="en-US" baseline="0" dirty="0" err="1" smtClean="0"/>
              <a:t>bằng</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của</a:t>
            </a:r>
            <a:r>
              <a:rPr lang="en-US" baseline="0" dirty="0" smtClean="0"/>
              <a:t> con </a:t>
            </a:r>
            <a:r>
              <a:rPr lang="en-US" baseline="0" dirty="0" err="1" smtClean="0"/>
              <a:t>trỏ</a:t>
            </a:r>
            <a:r>
              <a:rPr lang="en-US" baseline="0" dirty="0" smtClean="0"/>
              <a:t> file </a:t>
            </a:r>
            <a:r>
              <a:rPr lang="en-US" baseline="0" dirty="0" err="1" smtClean="0"/>
              <a:t>hiện</a:t>
            </a:r>
            <a:r>
              <a:rPr lang="en-US" baseline="0" dirty="0" smtClean="0"/>
              <a:t> </a:t>
            </a:r>
            <a:r>
              <a:rPr lang="en-US" baseline="0" dirty="0" err="1" smtClean="0"/>
              <a:t>thời</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nếu</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SEEK_END </a:t>
            </a:r>
            <a:r>
              <a:rPr lang="en-US" baseline="0" dirty="0" err="1" smtClean="0"/>
              <a:t>hoặc</a:t>
            </a:r>
            <a:r>
              <a:rPr lang="en-US" baseline="0" dirty="0" smtClean="0"/>
              <a:t> 2, </a:t>
            </a:r>
            <a:r>
              <a:rPr lang="en-US" baseline="0" dirty="0" err="1" smtClean="0"/>
              <a:t>thì</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sẽ</a:t>
            </a:r>
            <a:r>
              <a:rPr lang="en-US" baseline="0" dirty="0" smtClean="0"/>
              <a:t> </a:t>
            </a:r>
            <a:r>
              <a:rPr lang="en-US" baseline="0" dirty="0" err="1" smtClean="0"/>
              <a:t>là</a:t>
            </a:r>
            <a:r>
              <a:rPr lang="en-US" baseline="0" dirty="0" smtClean="0"/>
              <a:t> </a:t>
            </a:r>
            <a:r>
              <a:rPr lang="en-US" baseline="0" dirty="0" err="1" smtClean="0"/>
              <a:t>cuối</a:t>
            </a:r>
            <a:r>
              <a:rPr lang="en-US" baseline="0" dirty="0" smtClean="0"/>
              <a:t> file </a:t>
            </a:r>
            <a:r>
              <a:rPr lang="en-US" baseline="0" dirty="0" err="1" smtClean="0"/>
              <a:t>làm</a:t>
            </a:r>
            <a:r>
              <a:rPr lang="en-US" baseline="0" dirty="0" smtClean="0"/>
              <a:t> </a:t>
            </a:r>
            <a:r>
              <a:rPr lang="en-US" baseline="0" dirty="0" err="1" smtClean="0"/>
              <a:t>việc</a:t>
            </a:r>
            <a:r>
              <a:rPr lang="en-US" baseline="0" dirty="0" smtClean="0"/>
              <a:t>.</a:t>
            </a:r>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a:t>
            </a:r>
            <a:r>
              <a:rPr lang="en-US" baseline="0" dirty="0" err="1" smtClean="0"/>
              <a:t>hàm</a:t>
            </a:r>
            <a:r>
              <a:rPr lang="en-US" baseline="0" dirty="0" smtClean="0"/>
              <a:t> </a:t>
            </a:r>
            <a:r>
              <a:rPr lang="en-US" baseline="0" dirty="0" err="1" smtClean="0"/>
              <a:t>printf</a:t>
            </a:r>
            <a:r>
              <a:rPr lang="en-US" baseline="0" dirty="0" smtClean="0"/>
              <a:t>()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scanf</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và</a:t>
            </a:r>
            <a:r>
              <a:rPr lang="en-US" baseline="0" dirty="0" smtClean="0"/>
              <a:t> </a:t>
            </a:r>
            <a:r>
              <a:rPr lang="en-US" baseline="0" dirty="0" err="1" smtClean="0"/>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lên</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 console </a:t>
            </a:r>
            <a:r>
              <a:rPr lang="en-US" baseline="0" dirty="0" err="1" smtClean="0"/>
              <a:t>và</a:t>
            </a:r>
            <a:r>
              <a:rPr lang="en-US" baseline="0" dirty="0" smtClean="0"/>
              <a:t> </a:t>
            </a:r>
            <a:r>
              <a:rPr lang="en-US" baseline="0" dirty="0" err="1" smtClean="0"/>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nhập</a:t>
            </a:r>
            <a:r>
              <a:rPr lang="en-US" baseline="0" dirty="0" smtClean="0"/>
              <a:t> </a:t>
            </a:r>
            <a:r>
              <a:rPr lang="en-US" baseline="0" dirty="0" err="1" smtClean="0"/>
              <a:t>từ</a:t>
            </a:r>
            <a:r>
              <a:rPr lang="en-US" baseline="0" dirty="0" smtClean="0"/>
              <a:t> </a:t>
            </a:r>
            <a:r>
              <a:rPr lang="en-US" baseline="0" dirty="0" err="1" smtClean="0"/>
              <a:t>bàn</a:t>
            </a:r>
            <a:r>
              <a:rPr lang="en-US" baseline="0" dirty="0" smtClean="0"/>
              <a:t> </a:t>
            </a:r>
            <a:r>
              <a:rPr lang="en-US" baseline="0" dirty="0" err="1" smtClean="0"/>
              <a:t>phím</a:t>
            </a:r>
            <a:r>
              <a:rPr lang="en-US" baseline="0" dirty="0" smtClean="0"/>
              <a:t>.</a:t>
            </a:r>
          </a:p>
          <a:p>
            <a:r>
              <a:rPr lang="en-US" baseline="0" dirty="0" err="1" smtClean="0"/>
              <a:t>Hàm</a:t>
            </a:r>
            <a:r>
              <a:rPr lang="en-US" baseline="0" dirty="0" smtClean="0"/>
              <a:t> </a:t>
            </a:r>
            <a:r>
              <a:rPr lang="en-US" baseline="0" dirty="0" err="1" smtClean="0"/>
              <a:t>fprinf</a:t>
            </a:r>
            <a:r>
              <a:rPr lang="en-US" baseline="0" dirty="0" smtClean="0"/>
              <a:t>() </a:t>
            </a:r>
            <a:r>
              <a:rPr lang="en-US" baseline="0" dirty="0" err="1" smtClean="0"/>
              <a:t>và</a:t>
            </a:r>
            <a:r>
              <a:rPr lang="en-US" baseline="0" dirty="0" smtClean="0"/>
              <a:t> </a:t>
            </a:r>
            <a:r>
              <a:rPr lang="en-US" baseline="0" dirty="0" err="1" smtClean="0"/>
              <a:t>fscanf</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ghi</a:t>
            </a:r>
            <a:r>
              <a:rPr lang="en-US" baseline="0" dirty="0" smtClean="0"/>
              <a:t> </a:t>
            </a:r>
            <a:r>
              <a:rPr lang="en-US" baseline="0" dirty="0" err="1" smtClean="0"/>
              <a:t>và</a:t>
            </a:r>
            <a:r>
              <a:rPr lang="en-US" baseline="0" dirty="0" smtClean="0"/>
              <a:t> </a:t>
            </a:r>
            <a:r>
              <a:rPr lang="en-US" baseline="0" dirty="0" err="1" smtClean="0"/>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trong</a:t>
            </a:r>
            <a:r>
              <a:rPr lang="en-US" baseline="0" dirty="0" smtClean="0"/>
              <a:t> file,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2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a:t>
            </a:r>
            <a:r>
              <a:rPr lang="en-US" baseline="0" dirty="0" err="1" smtClean="0"/>
              <a:t>hàm</a:t>
            </a:r>
            <a:r>
              <a:rPr lang="en-US" baseline="0" dirty="0" smtClean="0"/>
              <a:t> </a:t>
            </a:r>
            <a:r>
              <a:rPr lang="en-US" baseline="0" dirty="0" err="1" smtClean="0"/>
              <a:t>printf</a:t>
            </a:r>
            <a:r>
              <a:rPr lang="en-US" baseline="0" dirty="0" smtClean="0"/>
              <a:t>() </a:t>
            </a:r>
            <a:r>
              <a:rPr lang="en-US" baseline="0" dirty="0" err="1" smtClean="0"/>
              <a:t>và</a:t>
            </a:r>
            <a:r>
              <a:rPr lang="en-US" baseline="0" dirty="0" smtClean="0"/>
              <a:t> </a:t>
            </a:r>
            <a:r>
              <a:rPr lang="en-US" baseline="0" dirty="0" err="1" smtClean="0"/>
              <a:t>scanf</a:t>
            </a:r>
            <a:r>
              <a:rPr lang="en-US" baseline="0" dirty="0" smtClean="0"/>
              <a:t>() </a:t>
            </a:r>
            <a:r>
              <a:rPr lang="en-US" baseline="0" dirty="0" err="1" smtClean="0"/>
              <a:t>bằng</a:t>
            </a:r>
            <a:r>
              <a:rPr lang="en-US" baseline="0" dirty="0" smtClean="0"/>
              <a:t> </a:t>
            </a:r>
            <a:r>
              <a:rPr lang="en-US" baseline="0" dirty="0" err="1" smtClean="0"/>
              <a:t>việc</a:t>
            </a:r>
            <a:r>
              <a:rPr lang="en-US" baseline="0" dirty="0" smtClean="0"/>
              <a:t> </a:t>
            </a:r>
            <a:r>
              <a:rPr lang="en-US" baseline="0" dirty="0" err="1" smtClean="0"/>
              <a:t>nhập</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chuỗi</a:t>
            </a:r>
            <a:r>
              <a:rPr lang="en-US" baseline="0" dirty="0" smtClean="0"/>
              <a:t> </a:t>
            </a:r>
            <a:r>
              <a:rPr lang="en-US" baseline="0" dirty="0" err="1" smtClean="0"/>
              <a:t>có</a:t>
            </a:r>
            <a:r>
              <a:rPr lang="en-US" baseline="0" dirty="0" smtClean="0"/>
              <a:t> format </a:t>
            </a:r>
            <a:r>
              <a:rPr lang="en-US" baseline="0" dirty="0" err="1" smtClean="0"/>
              <a:t>và</a:t>
            </a:r>
            <a:r>
              <a:rPr lang="en-US" baseline="0" dirty="0" smtClean="0"/>
              <a:t> </a:t>
            </a:r>
            <a:r>
              <a:rPr lang="en-US" baseline="0" dirty="0" err="1" smtClean="0"/>
              <a:t>truyền</a:t>
            </a:r>
            <a:r>
              <a:rPr lang="en-US" baseline="0" dirty="0" smtClean="0"/>
              <a:t> con </a:t>
            </a:r>
            <a:r>
              <a:rPr lang="en-US" baseline="0" dirty="0" err="1" smtClean="0"/>
              <a:t>trỏ</a:t>
            </a:r>
            <a:r>
              <a:rPr lang="en-US" baseline="0" dirty="0" smtClean="0"/>
              <a:t> file </a:t>
            </a:r>
            <a:r>
              <a:rPr lang="en-US" baseline="0" dirty="0" err="1" smtClean="0"/>
              <a:t>FILE</a:t>
            </a:r>
            <a:r>
              <a:rPr lang="en-US" baseline="0" dirty="0" smtClean="0"/>
              <a:t> *</a:t>
            </a:r>
            <a:r>
              <a:rPr lang="en-US" baseline="0" dirty="0" err="1" smtClean="0"/>
              <a:t>fp</a:t>
            </a:r>
            <a:r>
              <a:rPr lang="en-US" baseline="0" dirty="0" smtClean="0"/>
              <a:t> </a:t>
            </a:r>
            <a:r>
              <a:rPr lang="en-US" baseline="0" dirty="0" err="1" smtClean="0"/>
              <a:t>vào</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a:t>
            </a:r>
          </a:p>
          <a:p>
            <a:r>
              <a:rPr lang="en-US" baseline="0" dirty="0" err="1" smtClean="0"/>
              <a:t>Hàm</a:t>
            </a:r>
            <a:r>
              <a:rPr lang="en-US" baseline="0" dirty="0" smtClean="0"/>
              <a:t> </a:t>
            </a:r>
            <a:r>
              <a:rPr lang="en-US" baseline="0" dirty="0" err="1" smtClean="0"/>
              <a:t>fprintf</a:t>
            </a:r>
            <a:r>
              <a:rPr lang="en-US" baseline="0" dirty="0" smtClean="0"/>
              <a:t>() </a:t>
            </a:r>
            <a:r>
              <a:rPr lang="en-US" baseline="0" dirty="0" err="1" smtClean="0"/>
              <a:t>và</a:t>
            </a:r>
            <a:r>
              <a:rPr lang="en-US" baseline="0" dirty="0" smtClean="0"/>
              <a:t> </a:t>
            </a:r>
            <a:r>
              <a:rPr lang="en-US" baseline="0" dirty="0" err="1" smtClean="0"/>
              <a:t>fscanf</a:t>
            </a:r>
            <a:r>
              <a:rPr lang="en-US" baseline="0" dirty="0" smtClean="0"/>
              <a:t>() </a:t>
            </a:r>
            <a:r>
              <a:rPr lang="en-US" baseline="0" dirty="0" err="1" smtClean="0"/>
              <a:t>nhìn</a:t>
            </a:r>
            <a:r>
              <a:rPr lang="en-US" baseline="0" dirty="0" smtClean="0"/>
              <a:t> </a:t>
            </a:r>
            <a:r>
              <a:rPr lang="en-US" baseline="0" dirty="0" err="1" smtClean="0"/>
              <a:t>chung</a:t>
            </a:r>
            <a:r>
              <a:rPr lang="en-US" baseline="0" dirty="0" smtClean="0"/>
              <a:t> </a:t>
            </a:r>
            <a:r>
              <a:rPr lang="en-US" baseline="0" dirty="0" err="1" smtClean="0"/>
              <a:t>dễ</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nhưng</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luôn</a:t>
            </a:r>
            <a:r>
              <a:rPr lang="en-US" baseline="0" dirty="0" smtClean="0"/>
              <a:t> </a:t>
            </a:r>
            <a:r>
              <a:rPr lang="en-US" baseline="0" dirty="0" err="1" smtClean="0"/>
              <a:t>luôn</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a:t>
            </a:r>
          </a:p>
          <a:p>
            <a:r>
              <a:rPr lang="en-US" baseline="0" dirty="0" smtClean="0"/>
              <a:t>Trong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cần</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ghi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nhanh</a:t>
            </a:r>
            <a:r>
              <a:rPr lang="en-US" baseline="0" dirty="0" smtClean="0"/>
              <a:t>, </a:t>
            </a:r>
            <a:r>
              <a:rPr lang="en-US" baseline="0" dirty="0" err="1" smtClean="0"/>
              <a:t>đặc</a:t>
            </a:r>
            <a:r>
              <a:rPr lang="en-US" baseline="0" dirty="0" smtClean="0"/>
              <a:t> </a:t>
            </a:r>
            <a:r>
              <a:rPr lang="en-US" baseline="0" dirty="0" err="1" smtClean="0"/>
              <a:t>biệt</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file </a:t>
            </a:r>
            <a:r>
              <a:rPr lang="en-US" baseline="0" dirty="0" err="1" smtClean="0"/>
              <a:t>có</a:t>
            </a:r>
            <a:r>
              <a:rPr lang="en-US" baseline="0" dirty="0" smtClean="0"/>
              <a:t> dung </a:t>
            </a:r>
            <a:r>
              <a:rPr lang="en-US" baseline="0" dirty="0" err="1" smtClean="0"/>
              <a:t>lượng</a:t>
            </a:r>
            <a:r>
              <a:rPr lang="en-US" baseline="0" dirty="0" smtClean="0"/>
              <a:t> </a:t>
            </a:r>
            <a:r>
              <a:rPr lang="en-US" baseline="0" dirty="0" err="1" smtClean="0"/>
              <a:t>lớn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nên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fread</a:t>
            </a:r>
            <a:r>
              <a:rPr lang="en-US" baseline="0" dirty="0" smtClean="0"/>
              <a:t>() </a:t>
            </a:r>
            <a:r>
              <a:rPr lang="en-US" baseline="0" dirty="0" err="1" smtClean="0"/>
              <a:t>và</a:t>
            </a:r>
            <a:r>
              <a:rPr lang="en-US" baseline="0" dirty="0" smtClean="0"/>
              <a:t> </a:t>
            </a:r>
            <a:r>
              <a:rPr lang="en-US" baseline="0" dirty="0" err="1" smtClean="0"/>
              <a:t>hàm</a:t>
            </a:r>
            <a:r>
              <a:rPr lang="en-US" baseline="0" dirty="0" smtClean="0"/>
              <a:t> </a:t>
            </a:r>
            <a:r>
              <a:rPr lang="en-US" baseline="0" dirty="0" err="1" smtClean="0"/>
              <a:t>fwrite</a:t>
            </a:r>
            <a:r>
              <a:rPr lang="en-US" baseline="0" dirty="0" smtClean="0"/>
              <a:t>().</a:t>
            </a:r>
          </a:p>
          <a:p>
            <a:endParaRPr lang="en-US" baseline="0" dirty="0" smtClean="0"/>
          </a:p>
          <a:p>
            <a:endParaRPr lang="en-US" baseline="0" dirty="0" smtClean="0"/>
          </a:p>
          <a:p>
            <a:pPr marL="223838" indent="-223838" algn="just">
              <a:buClr>
                <a:schemeClr val="folHlink"/>
              </a:buClr>
              <a:buFont typeface="Wingdings" pitchFamily="2" charset="2"/>
              <a:buChar char="§"/>
            </a:pPr>
            <a:r>
              <a:rPr lang="en-GB" sz="1200" dirty="0" smtClean="0"/>
              <a:t>The </a:t>
            </a:r>
            <a:r>
              <a:rPr lang="en-GB" sz="1200" dirty="0" err="1" smtClean="0"/>
              <a:t>fprintf</a:t>
            </a:r>
            <a:r>
              <a:rPr lang="en-GB" sz="1200" dirty="0" smtClean="0"/>
              <a:t>() and </a:t>
            </a:r>
            <a:r>
              <a:rPr lang="en-GB" sz="1200" dirty="0" err="1" smtClean="0"/>
              <a:t>fscanf</a:t>
            </a:r>
            <a:r>
              <a:rPr lang="en-GB" sz="1200" dirty="0" smtClean="0"/>
              <a:t>() though the easiest, are not always the most efficient </a:t>
            </a:r>
          </a:p>
          <a:p>
            <a:pPr marL="223838" indent="-223838" algn="just">
              <a:buClr>
                <a:schemeClr val="folHlink"/>
              </a:buClr>
              <a:buFont typeface="Wingdings" pitchFamily="2" charset="2"/>
              <a:buChar char="§"/>
            </a:pPr>
            <a:endParaRPr lang="en-GB" sz="1200" dirty="0" smtClean="0"/>
          </a:p>
          <a:p>
            <a:pPr marL="223838" indent="-223838" algn="just">
              <a:buClr>
                <a:schemeClr val="folHlink"/>
              </a:buClr>
              <a:buFont typeface="Wingdings" pitchFamily="2" charset="2"/>
              <a:buChar char="§"/>
            </a:pPr>
            <a:r>
              <a:rPr lang="en-GB" sz="1200" dirty="0" smtClean="0"/>
              <a:t>Extra overhead is incurred with each call, since the data is written in formatted ASCII data instead of binary format</a:t>
            </a:r>
          </a:p>
          <a:p>
            <a:pPr marL="223838" indent="-223838" algn="just">
              <a:buClr>
                <a:schemeClr val="folHlink"/>
              </a:buClr>
              <a:buFont typeface="Wingdings" pitchFamily="2" charset="2"/>
              <a:buChar char="§"/>
            </a:pPr>
            <a:endParaRPr lang="en-GB" sz="1200" dirty="0" smtClean="0"/>
          </a:p>
          <a:p>
            <a:pPr marL="223838" indent="-223838" algn="just">
              <a:buClr>
                <a:schemeClr val="folHlink"/>
              </a:buClr>
              <a:buFont typeface="Wingdings" pitchFamily="2" charset="2"/>
              <a:buChar char="§"/>
            </a:pPr>
            <a:r>
              <a:rPr lang="en-GB" sz="1200" dirty="0" smtClean="0"/>
              <a:t>So, if speed or file size is a concern, </a:t>
            </a:r>
            <a:r>
              <a:rPr lang="en-GB" sz="1200" dirty="0" err="1" smtClean="0"/>
              <a:t>fread</a:t>
            </a:r>
            <a:r>
              <a:rPr lang="en-GB" sz="1200" dirty="0" smtClean="0"/>
              <a:t>() and </a:t>
            </a:r>
            <a:r>
              <a:rPr lang="en-GB" sz="1200" dirty="0" err="1" smtClean="0"/>
              <a:t>fwrite</a:t>
            </a:r>
            <a:r>
              <a:rPr lang="en-GB" sz="1200" dirty="0" smtClean="0"/>
              <a:t>() are a better choice</a:t>
            </a:r>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Times New Roman" pitchFamily="18" charset="0"/>
                <a:ea typeface="+mn-ea"/>
                <a:cs typeface="Times New Roman" pitchFamily="18" charset="0"/>
              </a:rPr>
              <a:t>Như</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vậy</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là</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trong</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bài</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học</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ngày</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hôm</a:t>
            </a:r>
            <a:r>
              <a:rPr lang="en-US" sz="1200" kern="1200" dirty="0" smtClean="0">
                <a:solidFill>
                  <a:schemeClr val="tx1"/>
                </a:solidFill>
                <a:latin typeface="Times New Roman" pitchFamily="18" charset="0"/>
                <a:ea typeface="+mn-ea"/>
                <a:cs typeface="Times New Roman" pitchFamily="18" charset="0"/>
              </a:rPr>
              <a:t> nay, </a:t>
            </a:r>
            <a:r>
              <a:rPr lang="en-US" sz="1200" kern="1200" dirty="0" err="1" smtClean="0">
                <a:solidFill>
                  <a:schemeClr val="tx1"/>
                </a:solidFill>
                <a:latin typeface="Times New Roman" pitchFamily="18" charset="0"/>
                <a:ea typeface="+mn-ea"/>
                <a:cs typeface="Times New Roman" pitchFamily="18" charset="0"/>
              </a:rPr>
              <a:t>chúng</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ta</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sẽ</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hiểu</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về</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khái</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niệm</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dòng</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dữ</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liệu</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và</a:t>
            </a:r>
            <a:r>
              <a:rPr lang="en-US" sz="1200" kern="1200" baseline="0" dirty="0" smtClean="0">
                <a:solidFill>
                  <a:schemeClr val="tx1"/>
                </a:solidFill>
                <a:latin typeface="Times New Roman" pitchFamily="18" charset="0"/>
                <a:ea typeface="+mn-ea"/>
                <a:cs typeface="Times New Roman" pitchFamily="18" charset="0"/>
              </a:rPr>
              <a:t> file </a:t>
            </a:r>
            <a:r>
              <a:rPr lang="en-US" sz="1200" kern="1200" baseline="0" dirty="0" err="1" smtClean="0">
                <a:solidFill>
                  <a:schemeClr val="tx1"/>
                </a:solidFill>
                <a:latin typeface="Times New Roman" pitchFamily="18" charset="0"/>
                <a:ea typeface="+mn-ea"/>
                <a:cs typeface="Times New Roman" pitchFamily="18" charset="0"/>
              </a:rPr>
              <a:t>dữ</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liệu</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có</a:t>
            </a:r>
            <a:r>
              <a:rPr lang="en-US" sz="1200" kern="1200" baseline="0" dirty="0" smtClean="0">
                <a:solidFill>
                  <a:schemeClr val="tx1"/>
                </a:solidFill>
                <a:latin typeface="Times New Roman" pitchFamily="18" charset="0"/>
                <a:ea typeface="+mn-ea"/>
                <a:cs typeface="Times New Roman" pitchFamily="18" charset="0"/>
              </a:rPr>
              <a:t> 2 </a:t>
            </a:r>
            <a:r>
              <a:rPr lang="en-US" sz="1200" kern="1200" baseline="0" dirty="0" err="1" smtClean="0">
                <a:solidFill>
                  <a:schemeClr val="tx1"/>
                </a:solidFill>
                <a:latin typeface="Times New Roman" pitchFamily="18" charset="0"/>
                <a:ea typeface="+mn-ea"/>
                <a:cs typeface="Times New Roman" pitchFamily="18" charset="0"/>
              </a:rPr>
              <a:t>dạng</a:t>
            </a:r>
            <a:r>
              <a:rPr lang="en-US" sz="1200" kern="1200" baseline="0" dirty="0" smtClean="0">
                <a:solidFill>
                  <a:schemeClr val="tx1"/>
                </a:solidFill>
                <a:latin typeface="Times New Roman" pitchFamily="18" charset="0"/>
                <a:ea typeface="+mn-ea"/>
                <a:cs typeface="Times New Roman" pitchFamily="18" charset="0"/>
              </a:rPr>
              <a:t> file </a:t>
            </a:r>
            <a:r>
              <a:rPr lang="en-US" sz="1200" kern="1200" baseline="0" dirty="0" err="1" smtClean="0">
                <a:solidFill>
                  <a:schemeClr val="tx1"/>
                </a:solidFill>
                <a:latin typeface="Times New Roman" pitchFamily="18" charset="0"/>
                <a:ea typeface="+mn-ea"/>
                <a:cs typeface="Times New Roman" pitchFamily="18" charset="0"/>
              </a:rPr>
              <a:t>làm</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việc</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là</a:t>
            </a:r>
            <a:r>
              <a:rPr lang="en-US" sz="1200" kern="1200" baseline="0" dirty="0" smtClean="0">
                <a:solidFill>
                  <a:schemeClr val="tx1"/>
                </a:solidFill>
                <a:latin typeface="Times New Roman" pitchFamily="18" charset="0"/>
                <a:ea typeface="+mn-ea"/>
                <a:cs typeface="Times New Roman" pitchFamily="18" charset="0"/>
              </a:rPr>
              <a:t> file </a:t>
            </a:r>
            <a:r>
              <a:rPr lang="en-US" sz="1200" kern="1200" baseline="0" dirty="0" err="1" smtClean="0">
                <a:solidFill>
                  <a:schemeClr val="tx1"/>
                </a:solidFill>
                <a:latin typeface="Times New Roman" pitchFamily="18" charset="0"/>
                <a:ea typeface="+mn-ea"/>
                <a:cs typeface="Times New Roman" pitchFamily="18" charset="0"/>
              </a:rPr>
              <a:t>văn</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bản</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và</a:t>
            </a:r>
            <a:r>
              <a:rPr lang="en-US" sz="1200" kern="1200" baseline="0" dirty="0" smtClean="0">
                <a:solidFill>
                  <a:schemeClr val="tx1"/>
                </a:solidFill>
                <a:latin typeface="Times New Roman" pitchFamily="18" charset="0"/>
                <a:ea typeface="+mn-ea"/>
                <a:cs typeface="Times New Roman" pitchFamily="18" charset="0"/>
              </a:rPr>
              <a:t> file </a:t>
            </a:r>
            <a:r>
              <a:rPr lang="en-US" sz="1200" kern="1200" baseline="0" dirty="0" err="1" smtClean="0">
                <a:solidFill>
                  <a:schemeClr val="tx1"/>
                </a:solidFill>
                <a:latin typeface="Times New Roman" pitchFamily="18" charset="0"/>
                <a:ea typeface="+mn-ea"/>
                <a:cs typeface="Times New Roman" pitchFamily="18" charset="0"/>
              </a:rPr>
              <a:t>dạng</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nhị</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phân</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chúng</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ta</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đã</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thao</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tác</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với</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rất</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nhiều</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hàm</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đọc</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và</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ghi</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dữ</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liệu</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trong</a:t>
            </a:r>
            <a:r>
              <a:rPr lang="en-US" sz="1200" kern="1200" baseline="0" dirty="0" smtClean="0">
                <a:solidFill>
                  <a:schemeClr val="tx1"/>
                </a:solidFill>
                <a:latin typeface="Times New Roman" pitchFamily="18" charset="0"/>
                <a:ea typeface="+mn-ea"/>
                <a:cs typeface="Times New Roman" pitchFamily="18" charset="0"/>
              </a:rPr>
              <a:t> file, </a:t>
            </a:r>
            <a:r>
              <a:rPr lang="en-US" sz="1200" kern="1200" baseline="0" dirty="0" err="1" smtClean="0">
                <a:solidFill>
                  <a:schemeClr val="tx1"/>
                </a:solidFill>
                <a:latin typeface="Times New Roman" pitchFamily="18" charset="0"/>
                <a:ea typeface="+mn-ea"/>
                <a:cs typeface="Times New Roman" pitchFamily="18" charset="0"/>
              </a:rPr>
              <a:t>cuối</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cùng</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thao</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tác</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với</a:t>
            </a:r>
            <a:r>
              <a:rPr lang="en-US" sz="1200" kern="1200" baseline="0" dirty="0" smtClean="0">
                <a:solidFill>
                  <a:schemeClr val="tx1"/>
                </a:solidFill>
                <a:latin typeface="Times New Roman" pitchFamily="18" charset="0"/>
                <a:ea typeface="+mn-ea"/>
                <a:cs typeface="Times New Roman" pitchFamily="18" charset="0"/>
              </a:rPr>
              <a:t> con </a:t>
            </a:r>
            <a:r>
              <a:rPr lang="en-US" sz="1200" kern="1200" baseline="0" dirty="0" err="1" smtClean="0">
                <a:solidFill>
                  <a:schemeClr val="tx1"/>
                </a:solidFill>
                <a:latin typeface="Times New Roman" pitchFamily="18" charset="0"/>
                <a:ea typeface="+mn-ea"/>
                <a:cs typeface="Times New Roman" pitchFamily="18" charset="0"/>
              </a:rPr>
              <a:t>trỏ</a:t>
            </a:r>
            <a:r>
              <a:rPr lang="en-US" sz="1200" kern="1200" baseline="0" dirty="0" smtClean="0">
                <a:solidFill>
                  <a:schemeClr val="tx1"/>
                </a:solidFill>
                <a:latin typeface="Times New Roman" pitchFamily="18" charset="0"/>
                <a:ea typeface="+mn-ea"/>
                <a:cs typeface="Times New Roman" pitchFamily="18" charset="0"/>
              </a:rPr>
              <a:t> file.</a:t>
            </a:r>
          </a:p>
          <a:p>
            <a:r>
              <a:rPr lang="vi-VN" dirty="0" smtClean="0"/>
              <a:t>Để củng cố bài giảng, mời các bạn thực hiện bài quiz sau đây: </a:t>
            </a:r>
            <a:endParaRPr lang="en-US" dirty="0" smtClean="0"/>
          </a:p>
          <a:p>
            <a:endParaRPr lang="en-US" sz="1200" kern="1200" baseline="0" dirty="0" smtClean="0">
              <a:solidFill>
                <a:schemeClr val="tx1"/>
              </a:solidFill>
              <a:latin typeface="Times New Roman" pitchFamily="18" charset="0"/>
              <a:ea typeface="+mn-ea"/>
              <a:cs typeface="Times New Roman" pitchFamily="18" charset="0"/>
            </a:endParaRPr>
          </a:p>
          <a:p>
            <a:endParaRPr lang="en-US" dirty="0" smtClean="0">
              <a:latin typeface="Times New Roman"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Times New Roman" pitchFamily="18" charset="0"/>
                <a:ea typeface="+mn-ea"/>
                <a:cs typeface="Times New Roman" pitchFamily="18" charset="0"/>
              </a:rPr>
              <a:t>Kết</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thúc</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bài</a:t>
            </a:r>
            <a:r>
              <a:rPr lang="en-US" sz="1200" kern="1200" dirty="0" smtClean="0">
                <a:solidFill>
                  <a:schemeClr val="tx1"/>
                </a:solidFill>
                <a:latin typeface="Times New Roman" pitchFamily="18" charset="0"/>
                <a:ea typeface="+mn-ea"/>
                <a:cs typeface="Times New Roman" pitchFamily="18" charset="0"/>
              </a:rPr>
              <a:t> 10, </a:t>
            </a:r>
          </a:p>
          <a:p>
            <a:r>
              <a:rPr lang="en-US" sz="1200" kern="1200" dirty="0" err="1" smtClean="0">
                <a:solidFill>
                  <a:schemeClr val="tx1"/>
                </a:solidFill>
                <a:latin typeface="Times New Roman" pitchFamily="18" charset="0"/>
                <a:ea typeface="+mn-ea"/>
                <a:cs typeface="Times New Roman" pitchFamily="18" charset="0"/>
              </a:rPr>
              <a:t>Bài</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học</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tiếp</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theo</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chúng</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ta</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sẽ</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thảo</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luận</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về</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một</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số</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kỹ</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thuật</a:t>
            </a:r>
            <a:r>
              <a:rPr lang="en-US" sz="1200" kern="1200" baseline="0" dirty="0" smtClean="0">
                <a:solidFill>
                  <a:schemeClr val="tx1"/>
                </a:solidFill>
                <a:latin typeface="Times New Roman" pitchFamily="18" charset="0"/>
                <a:ea typeface="+mn-ea"/>
                <a:cs typeface="Times New Roman" pitchFamily="18" charset="0"/>
              </a:rPr>
              <a:t> debug </a:t>
            </a:r>
            <a:r>
              <a:rPr lang="en-US" sz="1200" kern="1200" baseline="0" dirty="0" err="1" smtClean="0">
                <a:solidFill>
                  <a:schemeClr val="tx1"/>
                </a:solidFill>
                <a:latin typeface="Times New Roman" pitchFamily="18" charset="0"/>
                <a:ea typeface="+mn-ea"/>
                <a:cs typeface="Times New Roman" pitchFamily="18" charset="0"/>
              </a:rPr>
              <a:t>chương</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trình</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trong</a:t>
            </a:r>
            <a:r>
              <a:rPr lang="en-US" sz="1200" kern="1200" baseline="0" dirty="0" smtClean="0">
                <a:solidFill>
                  <a:schemeClr val="tx1"/>
                </a:solidFill>
                <a:latin typeface="Times New Roman" pitchFamily="18" charset="0"/>
                <a:ea typeface="+mn-ea"/>
                <a:cs typeface="Times New Roman" pitchFamily="18" charset="0"/>
              </a:rPr>
              <a:t> Visual Studio.</a:t>
            </a:r>
            <a:endParaRPr lang="en-US" dirty="0" smtClean="0">
              <a:latin typeface="Times New Roman"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a:t>
            </a:r>
            <a:r>
              <a:rPr lang="en-US"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a:t>
            </a:r>
            <a:r>
              <a:rPr lang="en-US" baseline="0" dirty="0" err="1" smtClean="0"/>
              <a:t>đến</a:t>
            </a:r>
            <a:r>
              <a:rPr lang="en-US" baseline="0" dirty="0" smtClean="0"/>
              <a:t> </a:t>
            </a:r>
            <a:r>
              <a:rPr lang="en-US" baseline="0" dirty="0" err="1" smtClean="0"/>
              <a:t>những</a:t>
            </a:r>
            <a:r>
              <a:rPr lang="en-US" baseline="0" dirty="0" smtClean="0"/>
              <a:t> </a:t>
            </a:r>
            <a:r>
              <a:rPr lang="en-US" baseline="0" dirty="0" err="1" smtClean="0"/>
              <a:t>nội</a:t>
            </a:r>
            <a:r>
              <a:rPr lang="en-US" baseline="0" dirty="0" smtClean="0"/>
              <a:t> </a:t>
            </a:r>
            <a:r>
              <a:rPr lang="en-US" baseline="0" dirty="0" err="1" smtClean="0"/>
              <a:t>dụng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r>
              <a:rPr lang="en-US" baseline="0" dirty="0" err="1" smtClean="0"/>
              <a:t>Giải</a:t>
            </a:r>
            <a:r>
              <a:rPr lang="en-US" baseline="0" dirty="0" smtClean="0"/>
              <a:t> </a:t>
            </a:r>
            <a:r>
              <a:rPr lang="en-US" baseline="0" dirty="0" err="1" smtClean="0"/>
              <a:t>nghĩa</a:t>
            </a:r>
            <a:r>
              <a:rPr lang="en-US" baseline="0" dirty="0" smtClean="0"/>
              <a:t> </a:t>
            </a:r>
            <a:r>
              <a:rPr lang="en-US" baseline="0" dirty="0" err="1" smtClean="0"/>
              <a:t>dòng</a:t>
            </a:r>
            <a:r>
              <a:rPr lang="en-US" baseline="0" dirty="0" smtClean="0"/>
              <a:t> streams </a:t>
            </a:r>
            <a:r>
              <a:rPr lang="en-US" baseline="0" dirty="0" err="1" smtClean="0"/>
              <a:t>và</a:t>
            </a:r>
            <a:r>
              <a:rPr lang="en-US" baseline="0" dirty="0" smtClean="0"/>
              <a:t> files </a:t>
            </a:r>
            <a:r>
              <a:rPr lang="en-US" baseline="0" dirty="0" err="1" smtClean="0"/>
              <a:t>dữ</a:t>
            </a:r>
            <a:r>
              <a:rPr lang="en-US" baseline="0" dirty="0" smtClean="0"/>
              <a:t> </a:t>
            </a:r>
            <a:r>
              <a:rPr lang="en-US" baseline="0" dirty="0" err="1" smtClean="0"/>
              <a:t>liệu</a:t>
            </a:r>
            <a:r>
              <a:rPr lang="en-US" baseline="0" dirty="0" smtClean="0"/>
              <a:t>.</a:t>
            </a:r>
          </a:p>
          <a:p>
            <a:r>
              <a:rPr lang="en-US" baseline="0" dirty="0" err="1" smtClean="0"/>
              <a:t>Bàn</a:t>
            </a:r>
            <a:r>
              <a:rPr lang="en-US" baseline="0" dirty="0" smtClean="0"/>
              <a:t> </a:t>
            </a:r>
            <a:r>
              <a:rPr lang="en-US" baseline="0" dirty="0" err="1" smtClean="0"/>
              <a:t>luận</a:t>
            </a:r>
            <a:r>
              <a:rPr lang="en-US" baseline="0" dirty="0" smtClean="0"/>
              <a:t> </a:t>
            </a:r>
            <a:r>
              <a:rPr lang="en-US" baseline="0" dirty="0" err="1" smtClean="0"/>
              <a:t>về</a:t>
            </a:r>
            <a:r>
              <a:rPr lang="en-US" baseline="0" dirty="0" smtClean="0"/>
              <a:t>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text </a:t>
            </a:r>
            <a:r>
              <a:rPr lang="en-US" baseline="0" dirty="0" err="1" smtClean="0"/>
              <a:t>và</a:t>
            </a:r>
            <a:r>
              <a:rPr lang="en-US" baseline="0" dirty="0" smtClean="0"/>
              <a:t>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dạng</a:t>
            </a:r>
            <a:r>
              <a:rPr lang="en-US" baseline="0" dirty="0" smtClean="0"/>
              <a:t> binary.</a:t>
            </a:r>
          </a:p>
          <a:p>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thông</a:t>
            </a:r>
            <a:r>
              <a:rPr lang="en-US" baseline="0" dirty="0" smtClean="0"/>
              <a:t> </a:t>
            </a:r>
            <a:r>
              <a:rPr lang="en-US" baseline="0" dirty="0" err="1" smtClean="0"/>
              <a:t>dụng</a:t>
            </a:r>
            <a:r>
              <a:rPr lang="en-US" baseline="0" dirty="0" smtClean="0"/>
              <a:t> </a:t>
            </a:r>
            <a:r>
              <a:rPr lang="en-US" baseline="0" dirty="0" err="1" smtClean="0"/>
              <a:t>khi</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file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về</a:t>
            </a:r>
            <a:r>
              <a:rPr lang="en-US" baseline="0" dirty="0" smtClean="0"/>
              <a:t> con </a:t>
            </a:r>
            <a:r>
              <a:rPr lang="en-US" baseline="0" dirty="0" err="1" smtClean="0"/>
              <a:t>trỏ</a:t>
            </a:r>
            <a:r>
              <a:rPr lang="en-US" baseline="0" dirty="0" smtClean="0"/>
              <a:t> file.</a:t>
            </a:r>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con </a:t>
            </a:r>
            <a:r>
              <a:rPr lang="en-US" baseline="0" dirty="0" err="1" smtClean="0"/>
              <a:t>trỏ</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và</a:t>
            </a:r>
            <a:r>
              <a:rPr lang="en-US" baseline="0" dirty="0" smtClean="0"/>
              <a:t> </a:t>
            </a:r>
            <a:r>
              <a:rPr lang="en-US" baseline="0" dirty="0" err="1" smtClean="0"/>
              <a:t>dịch</a:t>
            </a:r>
            <a:r>
              <a:rPr lang="en-US" baseline="0" dirty="0" smtClean="0"/>
              <a:t> </a:t>
            </a:r>
            <a:r>
              <a:rPr lang="en-US" baseline="0" dirty="0" err="1" smtClean="0"/>
              <a:t>chuyển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con </a:t>
            </a:r>
            <a:r>
              <a:rPr lang="en-US" baseline="0" dirty="0" err="1" smtClean="0"/>
              <a:t>trỏ</a:t>
            </a:r>
            <a:r>
              <a:rPr lang="en-US" baseline="0" dirty="0" smtClean="0"/>
              <a:t> </a:t>
            </a:r>
            <a:r>
              <a:rPr lang="en-US" baseline="0" dirty="0" err="1" smtClean="0"/>
              <a:t>trong</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Đầu</a:t>
            </a:r>
            <a:r>
              <a:rPr lang="en-US" baseline="0" dirty="0" smtClean="0"/>
              <a:t> </a:t>
            </a:r>
            <a:r>
              <a:rPr lang="en-US" baseline="0" dirty="0" err="1" smtClean="0"/>
              <a:t>tiên</a:t>
            </a:r>
            <a:r>
              <a:rPr lang="en-US" baseline="0" dirty="0" smtClean="0"/>
              <a:t> </a:t>
            </a:r>
            <a:r>
              <a:rPr lang="en-US" baseline="0" dirty="0" err="1" smtClean="0"/>
              <a:t>là</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a:t>
            </a:r>
            <a:r>
              <a:rPr lang="en-US" baseline="0" dirty="0" err="1" smtClean="0"/>
              <a:t>vào</a:t>
            </a:r>
            <a:r>
              <a:rPr lang="en-US" baseline="0" dirty="0" smtClean="0"/>
              <a:t> </a:t>
            </a:r>
            <a:r>
              <a:rPr lang="en-US" baseline="0" dirty="0" err="1" smtClean="0"/>
              <a:t>ra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với</a:t>
            </a:r>
            <a:r>
              <a:rPr lang="en-US" baseline="0" dirty="0" smtClean="0"/>
              <a:t> file</a:t>
            </a:r>
          </a:p>
          <a:p>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vào</a:t>
            </a:r>
            <a:r>
              <a:rPr lang="en-US" baseline="0" dirty="0" smtClean="0"/>
              <a:t> </a:t>
            </a:r>
            <a:r>
              <a:rPr lang="en-US" baseline="0" dirty="0" err="1" smtClean="0"/>
              <a:t>ra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trong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C </a:t>
            </a:r>
            <a:r>
              <a:rPr lang="en-US" baseline="0" dirty="0" err="1" smtClean="0"/>
              <a:t>đều</a:t>
            </a:r>
            <a:r>
              <a:rPr lang="en-US" baseline="0" dirty="0" smtClean="0"/>
              <a: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a:t>
            </a:r>
            <a:r>
              <a:rPr lang="en-US" baseline="0" dirty="0" err="1" smtClean="0"/>
              <a:t>thư</a:t>
            </a:r>
            <a:r>
              <a:rPr lang="en-US" baseline="0" dirty="0" smtClean="0"/>
              <a:t> </a:t>
            </a:r>
            <a:r>
              <a:rPr lang="en-US" baseline="0" dirty="0" err="1" smtClean="0"/>
              <a:t>viên</a:t>
            </a:r>
            <a:r>
              <a:rPr lang="en-US" baseline="0" dirty="0" smtClean="0"/>
              <a:t> </a:t>
            </a:r>
            <a:r>
              <a:rPr lang="en-US" baseline="0" dirty="0" err="1" smtClean="0"/>
              <a:t>chuẩn</a:t>
            </a:r>
            <a:r>
              <a:rPr lang="en-US" baseline="0" dirty="0" smtClean="0"/>
              <a:t>, </a:t>
            </a:r>
            <a:r>
              <a:rPr lang="en-US" baseline="0" dirty="0" err="1" smtClean="0"/>
              <a:t>cách</a:t>
            </a:r>
            <a:r>
              <a:rPr lang="en-US" baseline="0" dirty="0" smtClean="0"/>
              <a:t> </a:t>
            </a:r>
            <a:r>
              <a:rPr lang="en-US" baseline="0" dirty="0" err="1" smtClean="0"/>
              <a:t>thức</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làm</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file C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rất</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a:t>
            </a:r>
          </a:p>
          <a:p>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vào</a:t>
            </a:r>
            <a:r>
              <a:rPr lang="en-US" baseline="0" dirty="0" smtClean="0"/>
              <a:t> </a:t>
            </a:r>
            <a:r>
              <a:rPr lang="en-US" baseline="0" dirty="0" err="1" smtClean="0"/>
              <a:t>ra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trong</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C </a:t>
            </a:r>
            <a:r>
              <a:rPr lang="en-US" baseline="0" dirty="0" err="1" smtClean="0"/>
              <a:t>là</a:t>
            </a:r>
            <a:r>
              <a:rPr lang="en-US" baseline="0" dirty="0" smtClean="0"/>
              <a:t> </a:t>
            </a:r>
            <a:r>
              <a:rPr lang="en-US" baseline="0" dirty="0" err="1" smtClean="0"/>
              <a:t>duy</a:t>
            </a:r>
            <a:r>
              <a:rPr lang="en-US" baseline="0" dirty="0" smtClean="0"/>
              <a:t> </a:t>
            </a:r>
            <a:r>
              <a:rPr lang="en-US" baseline="0" dirty="0" err="1" smtClean="0"/>
              <a:t>nhất</a:t>
            </a:r>
            <a:r>
              <a:rPr lang="en-US" baseline="0" dirty="0" smtClean="0"/>
              <a:t> </a:t>
            </a:r>
            <a:r>
              <a:rPr lang="en-US" baseline="0" dirty="0" err="1" smtClean="0"/>
              <a:t>bởi</a:t>
            </a:r>
            <a:r>
              <a:rPr lang="en-US" baseline="0" dirty="0" smtClean="0"/>
              <a:t> </a:t>
            </a:r>
            <a:r>
              <a:rPr lang="en-US" baseline="0" dirty="0" err="1" smtClean="0"/>
              <a:t>vì</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truyển</a:t>
            </a:r>
            <a:r>
              <a:rPr lang="en-US" baseline="0" dirty="0" smtClean="0"/>
              <a:t> </a:t>
            </a:r>
            <a:r>
              <a:rPr lang="en-US" baseline="0" dirty="0" err="1" smtClean="0"/>
              <a:t>tải</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 </a:t>
            </a:r>
            <a:r>
              <a:rPr lang="en-US" baseline="0" dirty="0" err="1" smtClean="0"/>
              <a:t>hoặc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dưới</a:t>
            </a:r>
            <a:r>
              <a:rPr lang="en-US" baseline="0" dirty="0" smtClean="0"/>
              <a:t> </a:t>
            </a:r>
            <a:r>
              <a:rPr lang="en-US" baseline="0" dirty="0" err="1" smtClean="0"/>
              <a:t>dạng</a:t>
            </a:r>
            <a:r>
              <a:rPr lang="en-US" baseline="0" dirty="0" smtClean="0"/>
              <a:t> </a:t>
            </a:r>
            <a:r>
              <a:rPr lang="en-US" baseline="0" dirty="0" err="1" smtClean="0"/>
              <a:t>chữ</a:t>
            </a:r>
            <a:r>
              <a:rPr lang="en-US" baseline="0" dirty="0" smtClean="0"/>
              <a:t> text </a:t>
            </a:r>
            <a:r>
              <a:rPr lang="en-US" baseline="0" dirty="0" err="1" smtClean="0"/>
              <a:t>mà</a:t>
            </a:r>
            <a:r>
              <a:rPr lang="en-US" baseline="0" dirty="0" smtClean="0"/>
              <a:t> con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đọc</a:t>
            </a:r>
            <a:r>
              <a:rPr lang="en-US" baseline="0" dirty="0" smtClean="0"/>
              <a:t> </a:t>
            </a:r>
            <a:r>
              <a:rPr lang="en-US" baseline="0" dirty="0" err="1" smtClean="0"/>
              <a:t>được</a:t>
            </a:r>
            <a:r>
              <a:rPr lang="en-US" baseline="0" dirty="0" smtClean="0"/>
              <a:t>. </a:t>
            </a:r>
          </a:p>
          <a:p>
            <a:r>
              <a:rPr lang="en-US" baseline="0" dirty="0" smtClean="0"/>
              <a:t>Trong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cần</a:t>
            </a:r>
            <a:r>
              <a:rPr lang="en-US" baseline="0" dirty="0" smtClean="0"/>
              <a:t> </a:t>
            </a:r>
            <a:r>
              <a:rPr lang="en-US" baseline="0" dirty="0" err="1" smtClean="0"/>
              <a:t>đọc</a:t>
            </a:r>
            <a:r>
              <a:rPr lang="en-US" baseline="0" dirty="0" smtClean="0"/>
              <a:t> </a:t>
            </a:r>
            <a:r>
              <a:rPr lang="en-US" baseline="0" dirty="0" err="1" smtClean="0"/>
              <a:t>bằng</a:t>
            </a:r>
            <a:r>
              <a:rPr lang="en-US" baseline="0" dirty="0" smtClean="0"/>
              <a:t> </a:t>
            </a:r>
            <a:r>
              <a:rPr lang="en-US" baseline="0" dirty="0" err="1" smtClean="0"/>
              <a:t>măt</a:t>
            </a:r>
            <a:r>
              <a:rPr lang="en-US" baseline="0" dirty="0" smtClean="0"/>
              <a:t> </a:t>
            </a:r>
            <a:r>
              <a:rPr lang="en-US" baseline="0" dirty="0" err="1" smtClean="0"/>
              <a:t>thường</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dạng</a:t>
            </a:r>
            <a:r>
              <a:rPr lang="en-US" baseline="0" dirty="0" smtClean="0"/>
              <a:t> text format,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hoặc</a:t>
            </a:r>
            <a:r>
              <a:rPr lang="en-US" baseline="0" dirty="0" smtClean="0"/>
              <a:t> </a:t>
            </a:r>
            <a:r>
              <a:rPr lang="en-US" baseline="0" dirty="0" err="1" smtClean="0"/>
              <a:t>mã</a:t>
            </a:r>
            <a:r>
              <a:rPr lang="en-US" baseline="0" dirty="0" smtClean="0"/>
              <a:t> </a:t>
            </a:r>
            <a:r>
              <a:rPr lang="en-US" baseline="0" dirty="0" err="1" smtClean="0"/>
              <a:t>hóa</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format </a:t>
            </a:r>
            <a:r>
              <a:rPr lang="en-US" baseline="0" dirty="0" err="1" smtClean="0"/>
              <a:t>là</a:t>
            </a:r>
            <a:r>
              <a:rPr lang="en-US" baseline="0" dirty="0" smtClean="0"/>
              <a:t> </a:t>
            </a:r>
            <a:r>
              <a:rPr lang="en-US" baseline="0" dirty="0" err="1" smtClean="0"/>
              <a:t>ký</a:t>
            </a:r>
            <a:r>
              <a:rPr lang="en-US" baseline="0" dirty="0" smtClean="0"/>
              <a:t> </a:t>
            </a:r>
            <a:r>
              <a:rPr lang="en-US" baseline="0" dirty="0" err="1" smtClean="0"/>
              <a:t>hiệu</a:t>
            </a:r>
            <a:r>
              <a:rPr lang="en-US" baseline="0" dirty="0" smtClean="0"/>
              <a:t> binary.</a:t>
            </a:r>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Tiếp</a:t>
            </a:r>
            <a:r>
              <a:rPr lang="en-US" baseline="0" dirty="0" smtClean="0"/>
              <a:t> </a:t>
            </a:r>
            <a:r>
              <a:rPr lang="en-US" baseline="0" dirty="0" err="1" smtClean="0"/>
              <a:t>theo</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giải</a:t>
            </a:r>
            <a:r>
              <a:rPr lang="en-US" baseline="0" dirty="0" smtClean="0"/>
              <a:t> </a:t>
            </a:r>
            <a:r>
              <a:rPr lang="en-US" baseline="0" dirty="0" err="1" smtClean="0"/>
              <a:t>thích</a:t>
            </a:r>
            <a:r>
              <a:rPr lang="en-US" baseline="0" dirty="0" smtClean="0"/>
              <a:t> </a:t>
            </a:r>
            <a:r>
              <a:rPr lang="en-US" baseline="0" dirty="0" err="1" smtClean="0"/>
              <a:t>về</a:t>
            </a:r>
            <a:r>
              <a:rPr lang="en-US" baseline="0" dirty="0" smtClean="0"/>
              <a:t> </a:t>
            </a:r>
            <a:r>
              <a:rPr lang="en-US"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Streams</a:t>
            </a:r>
          </a:p>
          <a:p>
            <a:r>
              <a:rPr lang="en-US" baseline="0" dirty="0" err="1" smtClean="0"/>
              <a:t>Việc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không</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là</a:t>
            </a:r>
            <a:r>
              <a:rPr lang="en-US" baseline="0" dirty="0" smtClean="0"/>
              <a:t> file </a:t>
            </a:r>
            <a:r>
              <a:rPr lang="en-US" baseline="0" dirty="0" err="1" smtClean="0"/>
              <a:t>trong</a:t>
            </a:r>
            <a:r>
              <a:rPr lang="en-US" baseline="0" dirty="0" smtClean="0"/>
              <a:t> ổ </a:t>
            </a:r>
            <a:r>
              <a:rPr lang="en-US" baseline="0" dirty="0" err="1" smtClean="0"/>
              <a:t>cứng</a:t>
            </a:r>
            <a:r>
              <a:rPr lang="en-US" baseline="0" dirty="0" smtClean="0"/>
              <a:t>, </a:t>
            </a:r>
            <a:r>
              <a:rPr lang="en-US" baseline="0" dirty="0" err="1" smtClean="0"/>
              <a:t>những</a:t>
            </a:r>
            <a:r>
              <a:rPr lang="en-US" baseline="0" dirty="0" smtClean="0"/>
              <a:t> file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của</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C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với</a:t>
            </a:r>
            <a:r>
              <a:rPr lang="en-US" baseline="0" dirty="0" smtClean="0"/>
              <a:t> </a:t>
            </a:r>
            <a:r>
              <a:rPr lang="en-US" baseline="0" dirty="0" err="1" smtClean="0"/>
              <a:t>rất</a:t>
            </a:r>
            <a:r>
              <a:rPr lang="en-US" baseline="0" dirty="0" smtClean="0"/>
              <a:t> </a:t>
            </a:r>
            <a:r>
              <a:rPr lang="en-US" baseline="0" dirty="0" err="1" smtClean="0"/>
              <a:t>nhiều</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máy</a:t>
            </a:r>
            <a:r>
              <a:rPr lang="en-US" baseline="0" dirty="0" smtClean="0"/>
              <a:t> in, ổ </a:t>
            </a:r>
            <a:r>
              <a:rPr lang="en-US" baseline="0" dirty="0" err="1" smtClean="0"/>
              <a:t>đĩa</a:t>
            </a:r>
            <a:r>
              <a:rPr lang="en-US" baseline="0" dirty="0" smtClean="0"/>
              <a:t>, </a:t>
            </a:r>
            <a:r>
              <a:rPr lang="en-US" baseline="0" dirty="0" err="1" smtClean="0"/>
              <a:t>đĩa</a:t>
            </a:r>
            <a:r>
              <a:rPr lang="en-US" baseline="0" dirty="0" smtClean="0"/>
              <a:t> </a:t>
            </a:r>
            <a:r>
              <a:rPr lang="en-US" baseline="0" dirty="0" err="1" smtClean="0"/>
              <a:t>từ</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đầu</a:t>
            </a:r>
            <a:r>
              <a:rPr lang="en-US" baseline="0" dirty="0" smtClean="0"/>
              <a:t> </a:t>
            </a:r>
            <a:r>
              <a:rPr lang="en-US" baseline="0" dirty="0" err="1" smtClean="0"/>
              <a:t>cuối</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a:t>
            </a:r>
          </a:p>
          <a:p>
            <a:r>
              <a:rPr lang="en-US" baseline="0" dirty="0" err="1" smtClean="0"/>
              <a:t>Dù</a:t>
            </a:r>
            <a:r>
              <a:rPr lang="en-US" baseline="0" dirty="0" smtClean="0"/>
              <a:t> </a:t>
            </a:r>
            <a:r>
              <a:rPr lang="en-US" baseline="0" dirty="0" err="1" smtClean="0"/>
              <a:t>những</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đặc</a:t>
            </a:r>
            <a:r>
              <a:rPr lang="en-US" baseline="0" dirty="0" smtClean="0"/>
              <a:t> </a:t>
            </a:r>
            <a:r>
              <a:rPr lang="en-US" baseline="0" dirty="0" err="1" smtClean="0"/>
              <a:t>tính</a:t>
            </a:r>
            <a:r>
              <a:rPr lang="en-US" baseline="0" dirty="0" smtClean="0"/>
              <a:t> </a:t>
            </a:r>
            <a:r>
              <a:rPr lang="en-US" baseline="0" dirty="0" err="1" smtClean="0"/>
              <a:t>rất</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nhưng</a:t>
            </a:r>
            <a:r>
              <a:rPr lang="en-US" baseline="0" dirty="0" smtClean="0"/>
              <a:t> </a:t>
            </a:r>
            <a:r>
              <a:rPr lang="en-US" baseline="0" dirty="0" err="1" smtClean="0"/>
              <a:t>những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đệm</a:t>
            </a:r>
            <a:r>
              <a:rPr lang="en-US" baseline="0" dirty="0" smtClean="0"/>
              <a:t> </a:t>
            </a:r>
            <a:r>
              <a:rPr lang="en-US" baseline="0" dirty="0" err="1" smtClean="0"/>
              <a:t>mà</a:t>
            </a:r>
            <a:r>
              <a:rPr lang="en-US" baseline="0" dirty="0" smtClean="0"/>
              <a:t>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truyền</a:t>
            </a:r>
            <a:r>
              <a:rPr lang="en-US" baseline="0" dirty="0" smtClean="0"/>
              <a:t> </a:t>
            </a:r>
            <a:r>
              <a:rPr lang="en-US" baseline="0" dirty="0" err="1" smtClean="0"/>
              <a:t>tải</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đều</a:t>
            </a:r>
            <a:r>
              <a:rPr lang="en-US" baseline="0" dirty="0" smtClean="0"/>
              <a:t> </a:t>
            </a:r>
            <a:r>
              <a:rPr lang="en-US" baseline="0" dirty="0" err="1" smtClean="0"/>
              <a:t>dưới</a:t>
            </a:r>
            <a:r>
              <a:rPr lang="en-US" baseline="0" dirty="0" smtClean="0"/>
              <a:t> </a:t>
            </a:r>
            <a:r>
              <a:rPr lang="en-US" baseline="0" dirty="0" err="1" smtClean="0"/>
              <a:t>một</a:t>
            </a:r>
            <a:r>
              <a:rPr lang="en-US" baseline="0" dirty="0" smtClean="0"/>
              <a:t> </a:t>
            </a:r>
            <a:r>
              <a:rPr lang="en-US" baseline="0" dirty="0" err="1" smtClean="0"/>
              <a:t>dạng</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logic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stream.</a:t>
            </a:r>
          </a:p>
          <a:p>
            <a:r>
              <a:rPr lang="en-US" baseline="0" dirty="0" err="1" smtClean="0"/>
              <a:t>Khi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stream,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rất</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để</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có</a:t>
            </a:r>
            <a:r>
              <a:rPr lang="en-US" baseline="0" dirty="0" smtClean="0"/>
              <a:t> </a:t>
            </a:r>
            <a:r>
              <a:rPr lang="en-US" baseline="0" dirty="0" err="1" smtClean="0"/>
              <a:t>hai</a:t>
            </a:r>
            <a:r>
              <a:rPr lang="en-US" baseline="0" dirty="0" smtClean="0"/>
              <a:t> </a:t>
            </a:r>
            <a:r>
              <a:rPr lang="en-US" baseline="0" dirty="0" err="1" smtClean="0"/>
              <a:t>loại</a:t>
            </a:r>
            <a:r>
              <a:rPr lang="en-US" baseline="0" dirty="0" smtClean="0"/>
              <a:t> stream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là</a:t>
            </a:r>
            <a:r>
              <a:rPr lang="en-US" baseline="0" dirty="0" smtClean="0"/>
              <a:t> stream </a:t>
            </a:r>
            <a:r>
              <a:rPr lang="en-US" baseline="0" dirty="0" err="1" smtClean="0"/>
              <a:t>dạng</a:t>
            </a:r>
            <a:r>
              <a:rPr lang="en-US" baseline="0" dirty="0" smtClean="0"/>
              <a:t> text </a:t>
            </a:r>
            <a:r>
              <a:rPr lang="en-US" baseline="0" dirty="0" err="1" smtClean="0"/>
              <a:t>và</a:t>
            </a:r>
            <a:r>
              <a:rPr lang="en-US" baseline="0" dirty="0" smtClean="0"/>
              <a:t> stream </a:t>
            </a:r>
            <a:r>
              <a:rPr lang="en-US" baseline="0" dirty="0" err="1" smtClean="0"/>
              <a:t>dạng</a:t>
            </a:r>
            <a:r>
              <a:rPr lang="en-US" baseline="0" dirty="0" smtClean="0"/>
              <a:t> binary </a:t>
            </a:r>
            <a:r>
              <a:rPr lang="en-US" baseline="0" dirty="0" err="1" smtClean="0"/>
              <a:t>như</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đã</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ở slide </a:t>
            </a:r>
            <a:r>
              <a:rPr lang="en-US" baseline="0" dirty="0" err="1" smtClean="0"/>
              <a:t>đầu</a:t>
            </a:r>
            <a:r>
              <a:rPr lang="en-US" baseline="0" dirty="0" smtClean="0"/>
              <a:t> </a:t>
            </a:r>
            <a:r>
              <a:rPr lang="en-US" baseline="0" dirty="0" err="1" smtClean="0"/>
              <a:t>tiên</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Thứ</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Text Stream,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dạng</a:t>
            </a:r>
            <a:r>
              <a:rPr lang="en-US" baseline="0" dirty="0" smtClean="0"/>
              <a:t> text</a:t>
            </a:r>
          </a:p>
          <a:p>
            <a:r>
              <a:rPr lang="en-US" baseline="0" dirty="0" err="1" smtClean="0"/>
              <a:t>Một</a:t>
            </a:r>
            <a:r>
              <a:rPr lang="en-US" baseline="0" dirty="0" smtClean="0"/>
              <a:t> text stream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chuối</a:t>
            </a:r>
            <a:r>
              <a:rPr lang="en-US" baseline="0" dirty="0" smtClean="0"/>
              <a:t> </a:t>
            </a:r>
            <a:r>
              <a:rPr lang="en-US" baseline="0" dirty="0" err="1" smtClean="0"/>
              <a:t>các</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được</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thành</a:t>
            </a:r>
            <a:r>
              <a:rPr lang="en-US" baseline="0" dirty="0" smtClean="0"/>
              <a:t> </a:t>
            </a:r>
            <a:r>
              <a:rPr lang="en-US" baseline="0" dirty="0" err="1" smtClean="0"/>
              <a:t>dòng</a:t>
            </a:r>
            <a:r>
              <a:rPr lang="en-US" baseline="0" dirty="0" smtClean="0"/>
              <a:t> </a:t>
            </a:r>
            <a:r>
              <a:rPr lang="en-US" baseline="0" dirty="0" err="1" smtClean="0"/>
              <a:t>và</a:t>
            </a:r>
            <a:r>
              <a:rPr lang="en-US" baseline="0" dirty="0" smtClean="0"/>
              <a:t> </a:t>
            </a:r>
            <a:r>
              <a:rPr lang="en-US" baseline="0" dirty="0" err="1" smtClean="0"/>
              <a:t>được</a:t>
            </a:r>
            <a:r>
              <a:rPr lang="en-US" baseline="0" dirty="0" smtClean="0"/>
              <a:t> </a:t>
            </a:r>
            <a:r>
              <a:rPr lang="en-US" baseline="0" dirty="0" err="1" smtClean="0"/>
              <a:t>ngắt</a:t>
            </a:r>
            <a:r>
              <a:rPr lang="en-US" baseline="0" dirty="0" smtClean="0"/>
              <a:t> </a:t>
            </a:r>
            <a:r>
              <a:rPr lang="en-US" baseline="0" dirty="0" err="1" smtClean="0"/>
              <a:t>bởi</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xuống</a:t>
            </a:r>
            <a:r>
              <a:rPr lang="en-US" baseline="0" dirty="0" smtClean="0"/>
              <a:t> </a:t>
            </a:r>
            <a:r>
              <a:rPr lang="en-US" baseline="0" dirty="0" err="1" smtClean="0"/>
              <a:t>dòng</a:t>
            </a:r>
            <a:r>
              <a:rPr lang="en-US" baseline="0" dirty="0" smtClean="0"/>
              <a:t> ‘\n’</a:t>
            </a:r>
          </a:p>
          <a:p>
            <a:r>
              <a:rPr lang="en-US" baseline="0" dirty="0" smtClean="0"/>
              <a:t>Trong text stream,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dịch</a:t>
            </a:r>
            <a:r>
              <a:rPr lang="en-US" baseline="0" dirty="0" smtClean="0"/>
              <a:t> </a:t>
            </a:r>
            <a:r>
              <a:rPr lang="en-US" baseline="0" dirty="0" err="1" smtClean="0"/>
              <a:t>lại</a:t>
            </a:r>
            <a:r>
              <a:rPr lang="en-US" baseline="0" dirty="0" smtClean="0"/>
              <a:t>, </a:t>
            </a:r>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mà</a:t>
            </a:r>
            <a:r>
              <a:rPr lang="en-US" baseline="0" dirty="0" smtClean="0"/>
              <a:t>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đang</a:t>
            </a:r>
            <a:r>
              <a:rPr lang="en-US" baseline="0" dirty="0" smtClean="0"/>
              <a:t> </a:t>
            </a:r>
            <a:r>
              <a:rPr lang="en-US" baseline="0" dirty="0" err="1" smtClean="0"/>
              <a:t>tồn</a:t>
            </a:r>
            <a:r>
              <a:rPr lang="en-US" baseline="0" dirty="0" smtClean="0"/>
              <a:t> </a:t>
            </a:r>
            <a:r>
              <a:rPr lang="en-US" baseline="0" dirty="0" err="1" smtClean="0"/>
              <a:t>tại</a:t>
            </a:r>
            <a:endParaRPr lang="en-US" baseline="0" dirty="0" smtClean="0"/>
          </a:p>
          <a:p>
            <a:r>
              <a:rPr lang="en-US" baseline="0" dirty="0" smtClean="0"/>
              <a:t>Do </a:t>
            </a:r>
            <a:r>
              <a:rPr lang="en-US" baseline="0" dirty="0" err="1" smtClean="0"/>
              <a:t>đó</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một</a:t>
            </a:r>
            <a:r>
              <a:rPr lang="en-US" baseline="0" dirty="0" smtClean="0"/>
              <a:t> – </a:t>
            </a:r>
            <a:r>
              <a:rPr lang="en-US" baseline="0" dirty="0" err="1" smtClean="0"/>
              <a:t>một</a:t>
            </a:r>
            <a:r>
              <a:rPr lang="en-US" baseline="0" dirty="0" smtClean="0"/>
              <a:t> </a:t>
            </a:r>
            <a:r>
              <a:rPr lang="en-US" baseline="0" dirty="0" err="1" smtClean="0"/>
              <a:t>giữa</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được</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được</a:t>
            </a:r>
            <a:r>
              <a:rPr lang="en-US" baseline="0" dirty="0" smtClean="0"/>
              <a:t> </a:t>
            </a:r>
            <a:r>
              <a:rPr lang="en-US" baseline="0" dirty="0" err="1" smtClean="0"/>
              <a:t>ghi</a:t>
            </a:r>
            <a:r>
              <a:rPr lang="en-US" baseline="0" dirty="0" smtClean="0"/>
              <a:t> </a:t>
            </a: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khác</a:t>
            </a:r>
            <a:r>
              <a:rPr lang="en-US" baseline="0" dirty="0" smtClean="0"/>
              <a:t> </a:t>
            </a:r>
            <a:r>
              <a:rPr lang="en-US" baseline="0" dirty="0" err="1" smtClean="0"/>
              <a:t>trong</a:t>
            </a:r>
            <a:r>
              <a:rPr lang="en-US" baseline="0" dirty="0" smtClean="0"/>
              <a:t> </a:t>
            </a:r>
            <a:r>
              <a:rPr lang="en-US" baseline="0" dirty="0" err="1" smtClean="0"/>
              <a:t>những</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và</a:t>
            </a:r>
            <a:r>
              <a:rPr lang="en-US" baseline="0" dirty="0" smtClean="0"/>
              <a:t> </a:t>
            </a:r>
            <a:r>
              <a:rPr lang="en-US" baseline="0" dirty="0" err="1" smtClean="0"/>
              <a:t>cũng</a:t>
            </a:r>
            <a:r>
              <a:rPr lang="en-US" baseline="0" dirty="0" smtClean="0"/>
              <a:t> </a:t>
            </a:r>
            <a:r>
              <a:rPr lang="en-US" baseline="0" dirty="0" err="1" smtClean="0"/>
              <a:t>vì</a:t>
            </a:r>
            <a:r>
              <a:rPr lang="en-US" baseline="0" dirty="0" smtClean="0"/>
              <a:t> </a:t>
            </a:r>
            <a:r>
              <a:rPr lang="en-US" baseline="0" dirty="0" err="1" smtClean="0"/>
              <a:t>lý</a:t>
            </a:r>
            <a:r>
              <a:rPr lang="en-US" baseline="0" dirty="0" smtClean="0"/>
              <a:t> do </a:t>
            </a:r>
            <a:r>
              <a:rPr lang="en-US" baseline="0" dirty="0" err="1" smtClean="0"/>
              <a:t>các</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dịch</a:t>
            </a:r>
            <a:r>
              <a:rPr lang="en-US" baseline="0" dirty="0" smtClean="0"/>
              <a:t> </a:t>
            </a:r>
            <a:r>
              <a:rPr lang="en-US" baseline="0" dirty="0" err="1" smtClean="0"/>
              <a:t>thành</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khác</a:t>
            </a:r>
            <a:r>
              <a:rPr lang="en-US" baseline="0" dirty="0" smtClean="0"/>
              <a:t>, </a:t>
            </a:r>
            <a:r>
              <a:rPr lang="en-US" baseline="0" dirty="0" err="1" smtClean="0"/>
              <a:t>nên</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được</a:t>
            </a:r>
            <a:r>
              <a:rPr lang="en-US" baseline="0" dirty="0" smtClean="0"/>
              <a:t> </a:t>
            </a:r>
            <a:r>
              <a:rPr lang="en-US" baseline="0" dirty="0" err="1" smtClean="0"/>
              <a:t>ghi</a:t>
            </a:r>
            <a:r>
              <a:rPr lang="en-US" baseline="0" dirty="0" smtClean="0"/>
              <a:t> </a:t>
            </a:r>
            <a:r>
              <a:rPr lang="en-US" baseline="0" dirty="0" err="1" smtClean="0"/>
              <a:t>hoặc</a:t>
            </a:r>
            <a:r>
              <a:rPr lang="en-US" baseline="0" dirty="0" smtClean="0"/>
              <a:t> </a:t>
            </a:r>
            <a:r>
              <a:rPr lang="en-US" baseline="0" dirty="0" err="1" smtClean="0"/>
              <a:t>được</a:t>
            </a:r>
            <a:r>
              <a:rPr lang="en-US" baseline="0" dirty="0" smtClean="0"/>
              <a:t> </a:t>
            </a:r>
            <a:r>
              <a:rPr lang="en-US" baseline="0" dirty="0" err="1" smtClean="0"/>
              <a:t>đọc</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không</a:t>
            </a:r>
            <a:r>
              <a:rPr lang="en-US" baseline="0" dirty="0" smtClean="0"/>
              <a:t> </a:t>
            </a:r>
            <a:r>
              <a:rPr lang="en-US" baseline="0" dirty="0" err="1" smtClean="0"/>
              <a:t>giống</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trong</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Tiếp</a:t>
            </a:r>
            <a:r>
              <a:rPr lang="en-US" baseline="0" dirty="0" smtClean="0"/>
              <a:t> </a:t>
            </a:r>
            <a:r>
              <a:rPr lang="en-US" baseline="0" dirty="0" err="1" smtClean="0"/>
              <a:t>theo</a:t>
            </a:r>
            <a:r>
              <a:rPr lang="en-US" baseline="0" dirty="0" smtClean="0"/>
              <a:t> </a:t>
            </a:r>
            <a:r>
              <a:rPr lang="en-US" baseline="0" dirty="0" err="1" smtClean="0"/>
              <a:t>Binay</a:t>
            </a:r>
            <a:r>
              <a:rPr lang="en-US" baseline="0" dirty="0" smtClean="0"/>
              <a:t> Stream hay </a:t>
            </a:r>
            <a:r>
              <a:rPr lang="en-US" baseline="0" dirty="0" err="1" smtClean="0"/>
              <a:t>là</a:t>
            </a:r>
            <a:r>
              <a:rPr lang="en-US" baseline="0" dirty="0" smtClean="0"/>
              <a:t> </a:t>
            </a:r>
            <a:r>
              <a:rPr lang="en-US" baseline="0" dirty="0" err="1" smtClean="0"/>
              <a:t>dòng</a:t>
            </a:r>
            <a:r>
              <a:rPr lang="en-US" baseline="0" dirty="0" smtClean="0"/>
              <a:t> </a:t>
            </a:r>
            <a:r>
              <a:rPr lang="en-US" baseline="0" dirty="0" err="1" smtClean="0"/>
              <a:t>nhi</a:t>
            </a:r>
            <a:r>
              <a:rPr lang="en-US" baseline="0" dirty="0" smtClean="0"/>
              <a:t> </a:t>
            </a:r>
            <a:r>
              <a:rPr lang="en-US" baseline="0" dirty="0" err="1" smtClean="0"/>
              <a:t>phân</a:t>
            </a:r>
            <a:endParaRPr lang="en-US" baseline="0" dirty="0" smtClean="0"/>
          </a:p>
          <a:p>
            <a:r>
              <a:rPr lang="en-US" baseline="0" dirty="0" err="1" smtClean="0"/>
              <a:t>Một</a:t>
            </a:r>
            <a:r>
              <a:rPr lang="en-US" baseline="0" dirty="0" smtClean="0"/>
              <a:t> </a:t>
            </a:r>
            <a:r>
              <a:rPr lang="en-US" baseline="0" dirty="0" err="1" smtClean="0"/>
              <a:t>binay</a:t>
            </a:r>
            <a:r>
              <a:rPr lang="en-US" baseline="0" dirty="0" smtClean="0"/>
              <a:t> stream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những</a:t>
            </a:r>
            <a:r>
              <a:rPr lang="en-US" baseline="0" dirty="0" smtClean="0"/>
              <a:t> bytes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a:t>
            </a:r>
            <a:r>
              <a:rPr lang="en-US" baseline="0" dirty="0" err="1" smtClean="0"/>
              <a:t>sự</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một</a:t>
            </a:r>
            <a:r>
              <a:rPr lang="en-US" baseline="0" dirty="0" smtClean="0"/>
              <a:t> – </a:t>
            </a:r>
            <a:r>
              <a:rPr lang="en-US" baseline="0" dirty="0" err="1" smtClean="0"/>
              <a:t>một</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bytes </a:t>
            </a:r>
            <a:r>
              <a:rPr lang="en-US" baseline="0" dirty="0" err="1" smtClean="0"/>
              <a:t>trong</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ngoài</a:t>
            </a:r>
            <a:r>
              <a:rPr lang="en-US" baseline="0" dirty="0" smtClean="0"/>
              <a:t>, do </a:t>
            </a:r>
            <a:r>
              <a:rPr lang="en-US" baseline="0" dirty="0" err="1" smtClean="0"/>
              <a:t>vậy</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nào</a:t>
            </a:r>
            <a:r>
              <a:rPr lang="en-US" baseline="0" dirty="0" smtClean="0"/>
              <a:t> </a:t>
            </a:r>
            <a:r>
              <a:rPr lang="en-US" baseline="0" dirty="0" err="1" smtClean="0"/>
              <a:t>được</a:t>
            </a:r>
            <a:r>
              <a:rPr lang="en-US" baseline="0" dirty="0" smtClean="0"/>
              <a:t> </a:t>
            </a:r>
            <a:r>
              <a:rPr lang="en-US" baseline="0" dirty="0" err="1" smtClean="0"/>
              <a:t>dịch</a:t>
            </a:r>
            <a:r>
              <a:rPr lang="en-US" baseline="0" dirty="0" smtClean="0"/>
              <a:t> </a:t>
            </a:r>
            <a:r>
              <a:rPr lang="en-US" baseline="0" dirty="0" err="1" smtClean="0"/>
              <a:t>lại</a:t>
            </a:r>
            <a:endParaRPr lang="en-US" baseline="0" dirty="0" smtClean="0"/>
          </a:p>
          <a:p>
            <a:r>
              <a:rPr lang="en-US" baseline="0" dirty="0" smtClean="0"/>
              <a:t>Do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dịch</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nên</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các</a:t>
            </a:r>
            <a:r>
              <a:rPr lang="en-US" baseline="0" dirty="0" smtClean="0"/>
              <a:t> bytes </a:t>
            </a:r>
            <a:r>
              <a:rPr lang="en-US" baseline="0" dirty="0" err="1" smtClean="0"/>
              <a:t>được</a:t>
            </a:r>
            <a:r>
              <a:rPr lang="en-US" baseline="0" dirty="0" smtClean="0"/>
              <a:t> </a:t>
            </a:r>
            <a:r>
              <a:rPr lang="en-US" baseline="0" dirty="0" err="1" smtClean="0"/>
              <a:t>ghi</a:t>
            </a:r>
            <a:r>
              <a:rPr lang="en-US" baseline="0" dirty="0" smtClean="0"/>
              <a:t> </a:t>
            </a:r>
            <a:r>
              <a:rPr lang="en-US" baseline="0" dirty="0" err="1" smtClean="0"/>
              <a:t>hoặc</a:t>
            </a:r>
            <a:r>
              <a:rPr lang="en-US" baseline="0" dirty="0" smtClean="0"/>
              <a:t> </a:t>
            </a:r>
            <a:r>
              <a:rPr lang="en-US" baseline="0" dirty="0" err="1" smtClean="0"/>
              <a:t>được</a:t>
            </a:r>
            <a:r>
              <a:rPr lang="en-US" baseline="0" dirty="0" smtClean="0"/>
              <a:t> </a:t>
            </a:r>
            <a:r>
              <a:rPr lang="en-US" baseline="0" dirty="0" err="1" smtClean="0"/>
              <a:t>đọc</a:t>
            </a:r>
            <a:r>
              <a:rPr lang="en-US" baseline="0" dirty="0" smtClean="0"/>
              <a:t> </a:t>
            </a:r>
            <a:r>
              <a:rPr lang="en-US" baseline="0" dirty="0" err="1" smtClean="0"/>
              <a:t>giống</a:t>
            </a:r>
            <a:r>
              <a:rPr lang="en-US" baseline="0" dirty="0" smtClean="0"/>
              <a:t> </a:t>
            </a:r>
            <a:r>
              <a:rPr lang="en-US" baseline="0" dirty="0" err="1" smtClean="0"/>
              <a:t>với</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trong</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a:t>
            </a:r>
          </a:p>
          <a:p>
            <a:r>
              <a:rPr lang="en-US" baseline="0" dirty="0" smtClean="0"/>
              <a:t>Binary stream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dạng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phẳng</a:t>
            </a:r>
            <a:r>
              <a:rPr lang="en-US" baseline="0" dirty="0" smtClean="0"/>
              <a:t> </a:t>
            </a:r>
            <a:r>
              <a:rPr lang="en-US" baseline="0" dirty="0" err="1" smtClean="0"/>
              <a:t>và</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bytes, </a:t>
            </a:r>
            <a:r>
              <a:rPr lang="en-US" baseline="0" dirty="0" err="1" smtClean="0"/>
              <a:t>trong</a:t>
            </a:r>
            <a:r>
              <a:rPr lang="en-US" baseline="0" dirty="0" smtClean="0"/>
              <a:t> </a:t>
            </a:r>
            <a:r>
              <a:rPr lang="en-US" baseline="0" dirty="0" err="1" smtClean="0"/>
              <a:t>đó</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nhưng</a:t>
            </a:r>
            <a:r>
              <a:rPr lang="en-US" baseline="0" dirty="0" smtClean="0"/>
              <a:t> bytes </a:t>
            </a:r>
            <a:r>
              <a:rPr lang="en-US" baseline="0" dirty="0" err="1" smtClean="0"/>
              <a:t>đánh</a:t>
            </a:r>
            <a:r>
              <a:rPr lang="en-US" baseline="0" dirty="0" smtClean="0"/>
              <a:t> </a:t>
            </a:r>
            <a:r>
              <a:rPr lang="en-US" baseline="0" dirty="0" err="1" smtClean="0"/>
              <a:t>dấu</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file </a:t>
            </a:r>
            <a:r>
              <a:rPr lang="en-US" baseline="0" dirty="0" err="1" smtClean="0"/>
              <a:t>hày</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của</a:t>
            </a:r>
            <a:r>
              <a:rPr lang="en-US" baseline="0" dirty="0" smtClean="0"/>
              <a:t> </a:t>
            </a:r>
            <a:r>
              <a:rPr lang="en-US" baseline="0" dirty="0" err="1" smtClean="0"/>
              <a:t>bản</a:t>
            </a:r>
            <a:r>
              <a:rPr lang="en-US" baseline="0" dirty="0" smtClean="0"/>
              <a:t> </a:t>
            </a:r>
            <a:r>
              <a:rPr lang="en-US" baseline="0" dirty="0" err="1" smtClean="0"/>
              <a:t>ghi</a:t>
            </a:r>
            <a:r>
              <a:rPr lang="en-US" baseline="0" dirty="0" smtClean="0"/>
              <a:t>.</a:t>
            </a:r>
          </a:p>
          <a:p>
            <a:r>
              <a:rPr lang="en-US" baseline="0" dirty="0" err="1" smtClean="0"/>
              <a:t>Dấu</a:t>
            </a:r>
            <a:r>
              <a:rPr lang="en-US" baseline="0" dirty="0" smtClean="0"/>
              <a:t> </a:t>
            </a:r>
            <a:r>
              <a:rPr lang="en-US" baseline="0" dirty="0" err="1" smtClean="0"/>
              <a:t>hiệu</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file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bởi</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của</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rất</a:t>
            </a:r>
            <a:r>
              <a:rPr lang="en-US" baseline="0" dirty="0" smtClean="0"/>
              <a:t> </a:t>
            </a:r>
            <a:r>
              <a:rPr lang="en-US" baseline="0" dirty="0" err="1" smtClean="0"/>
              <a:t>quen</a:t>
            </a:r>
            <a:r>
              <a:rPr lang="en-US" baseline="0" dirty="0" smtClean="0"/>
              <a:t> </a:t>
            </a:r>
            <a:r>
              <a:rPr lang="en-US" baseline="0" dirty="0" err="1" smtClean="0"/>
              <a:t>thuộc</a:t>
            </a:r>
            <a:r>
              <a:rPr lang="en-US" baseline="0" dirty="0" smtClean="0"/>
              <a:t> </a:t>
            </a:r>
            <a:r>
              <a:rPr lang="en-US" baseline="0" dirty="0" err="1" smtClean="0"/>
              <a:t>với</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file </a:t>
            </a:r>
            <a:r>
              <a:rPr lang="en-US" baseline="0" dirty="0" err="1" smtClean="0"/>
              <a:t>dữ</a:t>
            </a:r>
            <a:r>
              <a:rPr lang="en-US" baseline="0" dirty="0" smtClean="0"/>
              <a:t> </a:t>
            </a:r>
            <a:r>
              <a:rPr lang="en-US" baseline="0" dirty="0" err="1" smtClean="0"/>
              <a:t>liệu</a:t>
            </a:r>
            <a:endParaRPr lang="en-US" baseline="0" dirty="0" smtClean="0"/>
          </a:p>
          <a:p>
            <a:r>
              <a:rPr lang="en-US" baseline="0" dirty="0" err="1" smtClean="0"/>
              <a:t>Một</a:t>
            </a:r>
            <a:r>
              <a:rPr lang="en-US" baseline="0" dirty="0" smtClean="0"/>
              <a:t> file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mọi</a:t>
            </a:r>
            <a:r>
              <a:rPr lang="en-US" baseline="0" dirty="0" smtClean="0"/>
              <a:t> </a:t>
            </a:r>
            <a:r>
              <a:rPr lang="en-US" baseline="0" dirty="0" err="1" smtClean="0"/>
              <a:t>thứ</a:t>
            </a:r>
            <a:r>
              <a:rPr lang="en-US" baseline="0" dirty="0" smtClean="0"/>
              <a:t> </a:t>
            </a:r>
            <a:r>
              <a:rPr lang="en-US" baseline="0" dirty="0" err="1" smtClean="0"/>
              <a:t>trong</a:t>
            </a:r>
            <a:r>
              <a:rPr lang="en-US" baseline="0" dirty="0" smtClean="0"/>
              <a:t> ổ </a:t>
            </a:r>
            <a:r>
              <a:rPr lang="en-US" baseline="0" dirty="0" err="1" smtClean="0"/>
              <a:t>đĩa</a:t>
            </a:r>
            <a:r>
              <a:rPr lang="en-US" baseline="0" dirty="0" smtClean="0"/>
              <a:t> </a:t>
            </a:r>
            <a:r>
              <a:rPr lang="en-US" baseline="0" dirty="0" err="1" smtClean="0"/>
              <a:t>tới</a:t>
            </a:r>
            <a:r>
              <a:rPr lang="en-US" baseline="0" dirty="0" smtClean="0"/>
              <a:t> </a:t>
            </a:r>
            <a:r>
              <a:rPr lang="en-US" baseline="0" dirty="0" err="1" smtClean="0"/>
              <a:t>các</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t>
            </a:r>
            <a:r>
              <a:rPr lang="en-US" baseline="0" dirty="0" err="1" smtClean="0"/>
              <a:t>đầu</a:t>
            </a:r>
            <a:r>
              <a:rPr lang="en-US" baseline="0" dirty="0" smtClean="0"/>
              <a:t> </a:t>
            </a:r>
            <a:r>
              <a:rPr lang="en-US" baseline="0" dirty="0" err="1" smtClean="0"/>
              <a:t>cuối</a:t>
            </a:r>
            <a:r>
              <a:rPr lang="en-US" baseline="0" dirty="0" smtClean="0"/>
              <a:t> </a:t>
            </a:r>
            <a:r>
              <a:rPr lang="en-US" baseline="0" dirty="0" err="1" smtClean="0"/>
              <a:t>hoặc</a:t>
            </a:r>
            <a:r>
              <a:rPr lang="en-US" baseline="0" dirty="0" smtClean="0"/>
              <a:t> </a:t>
            </a:r>
            <a:r>
              <a:rPr lang="en-US" baseline="0" dirty="0" err="1" smtClean="0"/>
              <a:t>máy</a:t>
            </a:r>
            <a:r>
              <a:rPr lang="en-US" baseline="0" dirty="0" smtClean="0"/>
              <a:t> in.</a:t>
            </a:r>
          </a:p>
          <a:p>
            <a:r>
              <a:rPr lang="en-US" baseline="0" dirty="0" err="1" smtClean="0"/>
              <a:t>Một</a:t>
            </a:r>
            <a:r>
              <a:rPr lang="en-US" baseline="0" dirty="0" smtClean="0"/>
              <a:t> file </a:t>
            </a:r>
            <a:r>
              <a:rPr lang="en-US" baseline="0" dirty="0" err="1" smtClean="0"/>
              <a:t>được</a:t>
            </a:r>
            <a:r>
              <a:rPr lang="en-US" baseline="0" dirty="0" smtClean="0"/>
              <a:t>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với</a:t>
            </a:r>
            <a:r>
              <a:rPr lang="en-US" baseline="0" dirty="0" smtClean="0"/>
              <a:t> </a:t>
            </a:r>
            <a:r>
              <a:rPr lang="en-US" baseline="0" dirty="0" err="1" smtClean="0"/>
              <a:t>dòng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mở</a:t>
            </a:r>
            <a:r>
              <a:rPr lang="en-US" baseline="0" dirty="0" smtClean="0"/>
              <a:t> </a:t>
            </a:r>
            <a:r>
              <a:rPr lang="en-US" baseline="0" dirty="0" err="1" smtClean="0"/>
              <a:t>và</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việc</a:t>
            </a:r>
            <a:r>
              <a:rPr lang="en-US" baseline="0" dirty="0" smtClean="0"/>
              <a:t> </a:t>
            </a:r>
            <a:r>
              <a:rPr lang="en-US" baseline="0" dirty="0" err="1" smtClean="0"/>
              <a:t>liên</a:t>
            </a:r>
            <a:r>
              <a:rPr lang="en-US" baseline="0" dirty="0" smtClean="0"/>
              <a:t> </a:t>
            </a:r>
            <a:r>
              <a:rPr lang="en-US" baseline="0" dirty="0" err="1" smtClean="0"/>
              <a:t>kết</a:t>
            </a:r>
            <a:r>
              <a:rPr lang="en-US" baseline="0" dirty="0" smtClean="0"/>
              <a:t> </a:t>
            </a:r>
            <a:r>
              <a:rPr lang="en-US" baseline="0" dirty="0" err="1" smtClean="0"/>
              <a:t>với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bằng</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đóng</a:t>
            </a:r>
            <a:r>
              <a:rPr lang="en-US" baseline="0" dirty="0" smtClean="0"/>
              <a:t>.</a:t>
            </a:r>
          </a:p>
          <a:p>
            <a:r>
              <a:rPr lang="en-US" baseline="0" dirty="0" err="1" smtClean="0"/>
              <a:t>Khi</a:t>
            </a:r>
            <a:r>
              <a:rPr lang="en-US" baseline="0" dirty="0" smtClean="0"/>
              <a:t> </a:t>
            </a:r>
            <a:r>
              <a:rPr lang="en-US" baseline="0" dirty="0" err="1" smtClean="0"/>
              <a:t>một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được</a:t>
            </a:r>
            <a:r>
              <a:rPr lang="en-US" baseline="0" dirty="0" smtClean="0"/>
              <a:t> </a:t>
            </a:r>
            <a:r>
              <a:rPr lang="en-US" baseline="0" dirty="0" err="1" smtClean="0"/>
              <a:t>ngắt</a:t>
            </a:r>
            <a:r>
              <a:rPr lang="en-US" baseline="0" dirty="0" smtClean="0"/>
              <a:t> </a:t>
            </a:r>
            <a:r>
              <a:rPr lang="en-US" baseline="0" dirty="0" err="1" smtClean="0"/>
              <a:t>theo</a:t>
            </a:r>
            <a:r>
              <a:rPr lang="en-US" baseline="0" dirty="0" smtClean="0"/>
              <a:t> </a:t>
            </a:r>
            <a:r>
              <a:rPr lang="en-US" baseline="0" dirty="0" err="1" smtClean="0"/>
              <a:t>cách</a:t>
            </a:r>
            <a:r>
              <a:rPr lang="en-US" baseline="0" dirty="0" smtClean="0"/>
              <a:t> </a:t>
            </a:r>
            <a:r>
              <a:rPr lang="en-US" baseline="0" dirty="0" err="1" smtClean="0"/>
              <a:t>thông</a:t>
            </a:r>
            <a:r>
              <a:rPr lang="en-US" baseline="0" dirty="0" smtClean="0"/>
              <a:t> </a:t>
            </a:r>
            <a:r>
              <a:rPr lang="en-US" baseline="0" dirty="0" err="1" smtClean="0"/>
              <a:t>thường</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những</a:t>
            </a:r>
            <a:r>
              <a:rPr lang="en-US" baseline="0" dirty="0" smtClean="0"/>
              <a:t> file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đều</a:t>
            </a:r>
            <a:r>
              <a:rPr lang="en-US" baseline="0" dirty="0" smtClean="0"/>
              <a:t> </a:t>
            </a:r>
            <a:r>
              <a:rPr lang="en-US" baseline="0" dirty="0" err="1" smtClean="0"/>
              <a:t>được</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a:t>
            </a:r>
            <a:r>
              <a:rPr lang="en-US" baseline="0" dirty="0" err="1" smtClean="0"/>
              <a:t>đóng</a:t>
            </a:r>
            <a:r>
              <a:rPr lang="en-US" baseline="0" dirty="0" smtClean="0"/>
              <a:t>,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đang</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file </a:t>
            </a:r>
            <a:r>
              <a:rPr lang="en-US" baseline="0" dirty="0" err="1" smtClean="0"/>
              <a:t>bị</a:t>
            </a:r>
            <a:r>
              <a:rPr lang="en-US" baseline="0" dirty="0" smtClean="0"/>
              <a:t> </a:t>
            </a:r>
            <a:r>
              <a:rPr lang="en-US" baseline="0" dirty="0" err="1" smtClean="0"/>
              <a:t>hỏng</a:t>
            </a:r>
            <a:r>
              <a:rPr lang="en-US" baseline="0" dirty="0" smtClean="0"/>
              <a:t> </a:t>
            </a:r>
            <a:r>
              <a:rPr lang="en-US" baseline="0" dirty="0" err="1" smtClean="0"/>
              <a:t>hoặc</a:t>
            </a:r>
            <a:r>
              <a:rPr lang="en-US" baseline="0" dirty="0" smtClean="0"/>
              <a:t> </a:t>
            </a:r>
            <a:r>
              <a:rPr lang="en-US" baseline="0" dirty="0" err="1" smtClean="0"/>
              <a:t>ngắt</a:t>
            </a:r>
            <a:r>
              <a:rPr lang="en-US" baseline="0" dirty="0" smtClean="0"/>
              <a:t> </a:t>
            </a:r>
            <a:r>
              <a:rPr lang="en-US" baseline="0" dirty="0" err="1" smtClean="0"/>
              <a:t>không</a:t>
            </a:r>
            <a:r>
              <a:rPr lang="en-US" baseline="0" dirty="0" smtClean="0"/>
              <a:t> </a:t>
            </a:r>
            <a:r>
              <a:rPr lang="en-US" baseline="0" dirty="0" err="1" smtClean="0"/>
              <a:t>theo</a:t>
            </a:r>
            <a:r>
              <a:rPr lang="en-US" baseline="0" dirty="0" smtClean="0"/>
              <a:t> </a:t>
            </a:r>
            <a:r>
              <a:rPr lang="en-US" baseline="0" dirty="0" err="1" smtClean="0"/>
              <a:t>mong</a:t>
            </a:r>
            <a:r>
              <a:rPr lang="en-US" baseline="0" dirty="0" smtClean="0"/>
              <a:t> </a:t>
            </a:r>
            <a:r>
              <a:rPr lang="en-US" baseline="0" dirty="0" err="1" smtClean="0"/>
              <a:t>muốn</a:t>
            </a:r>
            <a:r>
              <a:rPr lang="en-US" baseline="0" dirty="0" smtClean="0"/>
              <a:t> </a:t>
            </a:r>
            <a:r>
              <a:rPr lang="en-US" baseline="0" dirty="0" err="1" smtClean="0"/>
              <a:t>thì</a:t>
            </a:r>
            <a:r>
              <a:rPr lang="en-US" baseline="0" dirty="0" smtClean="0"/>
              <a:t> file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vẫn</a:t>
            </a:r>
            <a:r>
              <a:rPr lang="en-US" baseline="0" dirty="0" smtClean="0"/>
              <a:t> ở </a:t>
            </a:r>
            <a:r>
              <a:rPr lang="en-US" baseline="0" dirty="0" err="1" smtClean="0"/>
              <a:t>trong</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t>
            </a:r>
            <a:r>
              <a:rPr lang="en-US" baseline="0" dirty="0" err="1" smtClean="0"/>
              <a:t>mở</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trong</a:t>
            </a:r>
            <a:r>
              <a:rPr lang="en-US" baseline="0" dirty="0" smtClean="0"/>
              <a:t> </a:t>
            </a:r>
            <a:r>
              <a:rPr lang="en-US" baseline="0" dirty="0" err="1" smtClean="0"/>
              <a:t>bảng</a:t>
            </a:r>
            <a:r>
              <a:rPr lang="en-US" baseline="0" dirty="0" smtClean="0"/>
              <a:t> </a:t>
            </a:r>
            <a:r>
              <a:rPr lang="en-US" baseline="0" dirty="0" err="1" smtClean="0"/>
              <a:t>tống</a:t>
            </a:r>
            <a:r>
              <a:rPr lang="en-US" baseline="0" dirty="0" smtClean="0"/>
              <a:t> </a:t>
            </a:r>
            <a:r>
              <a:rPr lang="en-US" baseline="0" dirty="0" err="1" smtClean="0"/>
              <a:t>hợp</a:t>
            </a:r>
            <a:r>
              <a:rPr lang="en-US" baseline="0" dirty="0" smtClean="0"/>
              <a:t> </a:t>
            </a:r>
            <a:r>
              <a:rPr lang="en-US" baseline="0" dirty="0" err="1" smtClean="0"/>
              <a:t>những</a:t>
            </a:r>
            <a:r>
              <a:rPr lang="en-US" baseline="0" dirty="0" smtClean="0"/>
              <a:t> </a:t>
            </a:r>
            <a:r>
              <a:rPr lang="en-US" baseline="0" dirty="0" err="1" smtClean="0"/>
              <a:t>hàm</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file, </a:t>
            </a:r>
            <a:r>
              <a:rPr lang="en-US" baseline="0" dirty="0" err="1" smtClean="0"/>
              <a:t>các</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đều</a:t>
            </a:r>
            <a:r>
              <a:rPr lang="en-US" baseline="0" dirty="0" smtClean="0"/>
              <a:t> </a:t>
            </a:r>
            <a:r>
              <a:rPr lang="en-US" baseline="0" dirty="0" err="1" smtClean="0"/>
              <a:t>có</a:t>
            </a:r>
            <a:r>
              <a:rPr lang="en-US" baseline="0" dirty="0" smtClean="0"/>
              <a:t> </a:t>
            </a:r>
            <a:r>
              <a:rPr lang="en-US" baseline="0" dirty="0" err="1" smtClean="0"/>
              <a:t>tiền</a:t>
            </a:r>
            <a:r>
              <a:rPr lang="en-US" baseline="0" dirty="0" smtClean="0"/>
              <a:t> </a:t>
            </a:r>
            <a:r>
              <a:rPr lang="en-US" baseline="0" dirty="0" err="1" smtClean="0"/>
              <a:t>tố</a:t>
            </a:r>
            <a:r>
              <a:rPr lang="en-US" baseline="0" dirty="0" smtClean="0"/>
              <a:t> </a:t>
            </a:r>
            <a:r>
              <a:rPr lang="en-US" baseline="0" dirty="0" err="1" smtClean="0"/>
              <a:t>là</a:t>
            </a:r>
            <a:r>
              <a:rPr lang="en-US" baseline="0" dirty="0" smtClean="0"/>
              <a:t> </a:t>
            </a:r>
            <a:r>
              <a:rPr lang="en-US" baseline="0" dirty="0" err="1" smtClean="0"/>
              <a:t>chữ</a:t>
            </a:r>
            <a:r>
              <a:rPr lang="en-US" baseline="0" dirty="0" smtClean="0"/>
              <a:t> f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tên</a:t>
            </a:r>
            <a:r>
              <a:rPr lang="en-US" baseline="0" dirty="0" smtClean="0"/>
              <a:t> </a:t>
            </a:r>
            <a:r>
              <a:rPr lang="en-US" baseline="0" dirty="0" err="1" smtClean="0"/>
              <a:t>hàm</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a:t>
            </a:r>
            <a:r>
              <a:rPr lang="en-US" baseline="0" dirty="0" err="1" smtClean="0"/>
              <a:t>việc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a:t>
            </a:r>
          </a:p>
          <a:p>
            <a:r>
              <a:rPr lang="en-US" baseline="0" dirty="0" err="1" smtClean="0"/>
              <a:t>Hàm</a:t>
            </a:r>
            <a:r>
              <a:rPr lang="en-US" baseline="0" dirty="0" smtClean="0"/>
              <a:t> </a:t>
            </a:r>
            <a:r>
              <a:rPr lang="en-US" baseline="0" dirty="0" err="1" smtClean="0"/>
              <a:t>fopen</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mở</a:t>
            </a:r>
            <a:r>
              <a:rPr lang="en-US" baseline="0" dirty="0" smtClean="0"/>
              <a:t> file, </a:t>
            </a:r>
            <a:r>
              <a:rPr lang="en-US" baseline="0" dirty="0" err="1" smtClean="0"/>
              <a:t>Hàm</a:t>
            </a:r>
            <a:r>
              <a:rPr lang="en-US" baseline="0" dirty="0" smtClean="0"/>
              <a:t> </a:t>
            </a:r>
            <a:r>
              <a:rPr lang="en-US" baseline="0" dirty="0" err="1" smtClean="0"/>
              <a:t>fclose</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đóng</a:t>
            </a:r>
            <a:r>
              <a:rPr lang="en-US" baseline="0" dirty="0" smtClean="0"/>
              <a:t> file, </a:t>
            </a:r>
            <a:r>
              <a:rPr lang="en-US" baseline="0" dirty="0" err="1" smtClean="0"/>
              <a:t>Hàm</a:t>
            </a:r>
            <a:r>
              <a:rPr lang="en-US" baseline="0" dirty="0" smtClean="0"/>
              <a:t> </a:t>
            </a:r>
            <a:r>
              <a:rPr lang="en-US" baseline="0" dirty="0" err="1" smtClean="0"/>
              <a:t>fputc</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một</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ra</a:t>
            </a:r>
            <a:r>
              <a:rPr lang="en-US" baseline="0" dirty="0" smtClean="0"/>
              <a:t> file, </a:t>
            </a:r>
            <a:r>
              <a:rPr lang="en-US" baseline="0" dirty="0" err="1" smtClean="0"/>
              <a:t>hàm</a:t>
            </a:r>
            <a:r>
              <a:rPr lang="en-US" baseline="0" dirty="0" smtClean="0"/>
              <a:t> </a:t>
            </a:r>
            <a:r>
              <a:rPr lang="en-US" baseline="0" dirty="0" err="1" smtClean="0"/>
              <a:t>fgetc</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một</a:t>
            </a:r>
            <a:r>
              <a:rPr lang="en-US" baseline="0" dirty="0" smtClean="0"/>
              <a:t> </a:t>
            </a:r>
            <a:r>
              <a:rPr lang="en-US" baseline="0" dirty="0" err="1" smtClean="0"/>
              <a:t>ký</a:t>
            </a:r>
            <a:r>
              <a:rPr lang="en-US" baseline="0" dirty="0" smtClean="0"/>
              <a:t> </a:t>
            </a:r>
            <a:r>
              <a:rPr lang="en-US" baseline="0" dirty="0" err="1" smtClean="0"/>
              <a:t>tự</a:t>
            </a:r>
            <a:r>
              <a:rPr lang="en-US" baseline="0" dirty="0" smtClean="0"/>
              <a:t> </a:t>
            </a:r>
            <a:r>
              <a:rPr lang="en-US" baseline="0" dirty="0" err="1" smtClean="0"/>
              <a:t>từ</a:t>
            </a:r>
            <a:r>
              <a:rPr lang="en-US" baseline="0" dirty="0" smtClean="0"/>
              <a:t> file, </a:t>
            </a:r>
            <a:r>
              <a:rPr lang="en-US" baseline="0" dirty="0" err="1" smtClean="0"/>
              <a:t>hàm</a:t>
            </a:r>
            <a:r>
              <a:rPr lang="en-US" baseline="0" dirty="0" smtClean="0"/>
              <a:t> </a:t>
            </a:r>
            <a:r>
              <a:rPr lang="en-US" baseline="0" dirty="0" err="1" smtClean="0"/>
              <a:t>fread</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đọc</a:t>
            </a:r>
            <a:r>
              <a:rPr lang="en-US" baseline="0" dirty="0" smtClean="0"/>
              <a:t> </a:t>
            </a:r>
            <a:r>
              <a:rPr lang="en-US" baseline="0" dirty="0" err="1" smtClean="0"/>
              <a:t>một</a:t>
            </a:r>
            <a:r>
              <a:rPr lang="en-US" baseline="0" dirty="0" smtClean="0"/>
              <a:t> file </a:t>
            </a:r>
            <a:r>
              <a:rPr lang="en-US" baseline="0" dirty="0" err="1" smtClean="0"/>
              <a:t>vào</a:t>
            </a:r>
            <a:r>
              <a:rPr lang="en-US" baseline="0" dirty="0" smtClean="0"/>
              <a:t> </a:t>
            </a:r>
            <a:r>
              <a:rPr lang="en-US" baseline="0" dirty="0" err="1" smtClean="0"/>
              <a:t>bộ</a:t>
            </a:r>
            <a:r>
              <a:rPr lang="en-US" baseline="0" dirty="0" smtClean="0"/>
              <a:t> </a:t>
            </a:r>
            <a:r>
              <a:rPr lang="en-US" baseline="0" dirty="0" err="1" smtClean="0"/>
              <a:t>đệm</a:t>
            </a:r>
            <a:r>
              <a:rPr lang="en-US" baseline="0" dirty="0" smtClean="0"/>
              <a:t>, </a:t>
            </a:r>
            <a:r>
              <a:rPr lang="en-US" baseline="0" dirty="0" err="1" smtClean="0"/>
              <a:t>hàm</a:t>
            </a:r>
            <a:r>
              <a:rPr lang="en-US" baseline="0" dirty="0" smtClean="0"/>
              <a:t> </a:t>
            </a:r>
            <a:r>
              <a:rPr lang="en-US" baseline="0" dirty="0" err="1" smtClean="0"/>
              <a:t>fwrire</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ghi</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a:t>
            </a:r>
            <a:r>
              <a:rPr lang="en-US" baseline="0" dirty="0" err="1" smtClean="0"/>
              <a:t>vùng</a:t>
            </a:r>
            <a:r>
              <a:rPr lang="en-US" baseline="0" dirty="0" smtClean="0"/>
              <a:t> </a:t>
            </a:r>
            <a:r>
              <a:rPr lang="en-US" baseline="0" dirty="0" err="1" smtClean="0"/>
              <a:t>đệm</a:t>
            </a:r>
            <a:r>
              <a:rPr lang="en-US" baseline="0" dirty="0" smtClean="0"/>
              <a:t> </a:t>
            </a:r>
            <a:r>
              <a:rPr lang="en-US" baseline="0" dirty="0" err="1" smtClean="0"/>
              <a:t>vào</a:t>
            </a:r>
            <a:r>
              <a:rPr lang="en-US" baseline="0" dirty="0" smtClean="0"/>
              <a:t> </a:t>
            </a:r>
            <a:r>
              <a:rPr lang="en-US" baseline="0" dirty="0" err="1" smtClean="0"/>
              <a:t>một</a:t>
            </a:r>
            <a:r>
              <a:rPr lang="en-US" baseline="0" dirty="0" smtClean="0"/>
              <a:t> file, </a:t>
            </a:r>
            <a:r>
              <a:rPr lang="en-US" baseline="0" dirty="0" err="1" smtClean="0"/>
              <a:t>hàm</a:t>
            </a:r>
            <a:r>
              <a:rPr lang="en-US" baseline="0" dirty="0" smtClean="0"/>
              <a:t> </a:t>
            </a:r>
            <a:r>
              <a:rPr lang="en-US" baseline="0" dirty="0" err="1" smtClean="0"/>
              <a:t>fseek</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dịch</a:t>
            </a:r>
            <a:r>
              <a:rPr lang="en-US" baseline="0" dirty="0" smtClean="0"/>
              <a:t> </a:t>
            </a:r>
            <a:r>
              <a:rPr lang="en-US" baseline="0" dirty="0" err="1" smtClean="0"/>
              <a:t>chuyển</a:t>
            </a:r>
            <a:r>
              <a:rPr lang="en-US" baseline="0" dirty="0" smtClean="0"/>
              <a:t> </a:t>
            </a:r>
            <a:r>
              <a:rPr lang="en-US" baseline="0" dirty="0" err="1" smtClean="0"/>
              <a:t>tới</a:t>
            </a:r>
            <a:r>
              <a:rPr lang="en-US" baseline="0" dirty="0" smtClean="0"/>
              <a:t> </a:t>
            </a:r>
            <a:r>
              <a:rPr lang="en-US" baseline="0" dirty="0" err="1" smtClean="0"/>
              <a:t>một</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trong</a:t>
            </a:r>
            <a:r>
              <a:rPr lang="en-US" baseline="0" dirty="0" smtClean="0"/>
              <a:t> file, </a:t>
            </a:r>
            <a:r>
              <a:rPr lang="en-US" baseline="0" dirty="0" err="1" smtClean="0"/>
              <a:t>hàm</a:t>
            </a:r>
            <a:r>
              <a:rPr lang="en-US" baseline="0" dirty="0" smtClean="0"/>
              <a:t> </a:t>
            </a:r>
            <a:r>
              <a:rPr lang="en-US" baseline="0" dirty="0" err="1" smtClean="0"/>
              <a:t>fprintf</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giống</a:t>
            </a:r>
            <a:r>
              <a:rPr lang="en-US" baseline="0" dirty="0" smtClean="0"/>
              <a:t> </a:t>
            </a:r>
            <a:r>
              <a:rPr lang="en-US" baseline="0" dirty="0" err="1" smtClean="0"/>
              <a:t>với</a:t>
            </a:r>
            <a:r>
              <a:rPr lang="en-US" baseline="0" dirty="0" smtClean="0"/>
              <a:t> </a:t>
            </a:r>
            <a:r>
              <a:rPr lang="en-US" baseline="0" dirty="0" err="1" smtClean="0"/>
              <a:t>hàm</a:t>
            </a:r>
            <a:r>
              <a:rPr lang="en-US" baseline="0" dirty="0" smtClean="0"/>
              <a:t> </a:t>
            </a:r>
            <a:r>
              <a:rPr lang="en-US" baseline="0" dirty="0" err="1" smtClean="0"/>
              <a:t>printf</a:t>
            </a:r>
            <a:r>
              <a:rPr lang="en-US" baseline="0" dirty="0" smtClean="0"/>
              <a:t>() </a:t>
            </a:r>
            <a:r>
              <a:rPr lang="en-US" baseline="0" dirty="0" err="1" smtClean="0"/>
              <a:t>nhưng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ghi</a:t>
            </a:r>
            <a:r>
              <a:rPr lang="en-US" baseline="0" dirty="0" smtClean="0"/>
              <a:t> </a:t>
            </a:r>
            <a:r>
              <a:rPr lang="en-US" baseline="0" dirty="0" err="1" smtClean="0"/>
              <a:t>vào</a:t>
            </a:r>
            <a:r>
              <a:rPr lang="en-US" baseline="0" dirty="0" smtClean="0"/>
              <a:t> file, </a:t>
            </a:r>
            <a:r>
              <a:rPr lang="en-US" baseline="0" dirty="0" err="1" smtClean="0"/>
              <a:t>hàm</a:t>
            </a:r>
            <a:r>
              <a:rPr lang="en-US" baseline="0" dirty="0" smtClean="0"/>
              <a:t> </a:t>
            </a:r>
            <a:r>
              <a:rPr lang="en-US" baseline="0" dirty="0" err="1" smtClean="0"/>
              <a:t>fscanf</a:t>
            </a:r>
            <a:r>
              <a:rPr lang="en-US" baseline="0" dirty="0" smtClean="0"/>
              <a:t>() </a:t>
            </a:r>
            <a:r>
              <a:rPr lang="en-US" baseline="0" dirty="0" err="1" smtClean="0"/>
              <a:t>cũng</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như</a:t>
            </a:r>
            <a:r>
              <a:rPr lang="en-US" baseline="0" dirty="0" smtClean="0"/>
              <a:t> </a:t>
            </a:r>
            <a:r>
              <a:rPr lang="en-US" baseline="0" dirty="0" err="1" smtClean="0"/>
              <a:t>hàm</a:t>
            </a:r>
            <a:r>
              <a:rPr lang="en-US" baseline="0" dirty="0" smtClean="0"/>
              <a:t> </a:t>
            </a:r>
            <a:r>
              <a:rPr lang="en-US" baseline="0" dirty="0" err="1" smtClean="0"/>
              <a:t>scanf</a:t>
            </a:r>
            <a:r>
              <a:rPr lang="en-US" baseline="0" dirty="0" smtClean="0"/>
              <a:t>() </a:t>
            </a:r>
            <a:r>
              <a:rPr lang="en-US" baseline="0" dirty="0" err="1" smtClean="0"/>
              <a:t>nhưng</a:t>
            </a:r>
            <a:r>
              <a:rPr lang="en-US" baseline="0" dirty="0" smtClean="0"/>
              <a:t> </a:t>
            </a:r>
            <a:r>
              <a:rPr lang="en-US" baseline="0" dirty="0" err="1" smtClean="0"/>
              <a:t>đọc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một</a:t>
            </a:r>
            <a:r>
              <a:rPr lang="en-US" baseline="0" dirty="0" smtClean="0"/>
              <a:t> file.</a:t>
            </a:r>
          </a:p>
          <a:p>
            <a:r>
              <a:rPr lang="en-US" baseline="0" dirty="0" err="1" smtClean="0"/>
              <a:t>Hàm</a:t>
            </a:r>
            <a:r>
              <a:rPr lang="en-US" baseline="0" dirty="0" smtClean="0"/>
              <a:t> </a:t>
            </a:r>
            <a:r>
              <a:rPr lang="en-US" baseline="0" dirty="0" err="1" smtClean="0"/>
              <a:t>feof</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kiếm</a:t>
            </a:r>
            <a:r>
              <a:rPr lang="en-US" baseline="0" dirty="0" smtClean="0"/>
              <a:t> </a:t>
            </a:r>
            <a:r>
              <a:rPr lang="en-US" baseline="0" dirty="0" err="1" smtClean="0"/>
              <a:t>tra</a:t>
            </a:r>
            <a:r>
              <a:rPr lang="en-US" baseline="0" dirty="0" smtClean="0"/>
              <a:t> con </a:t>
            </a:r>
            <a:r>
              <a:rPr lang="en-US" baseline="0" dirty="0" err="1" smtClean="0"/>
              <a:t>trỏ</a:t>
            </a:r>
            <a:r>
              <a:rPr lang="en-US" baseline="0" dirty="0" smtClean="0"/>
              <a:t> file </a:t>
            </a:r>
            <a:r>
              <a:rPr lang="en-US" baseline="0" dirty="0" err="1" smtClean="0"/>
              <a:t>đã</a:t>
            </a:r>
            <a:r>
              <a:rPr lang="en-US" baseline="0" dirty="0" smtClean="0"/>
              <a:t>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cuối</a:t>
            </a:r>
            <a:r>
              <a:rPr lang="en-US" baseline="0" dirty="0" smtClean="0"/>
              <a:t> file </a:t>
            </a:r>
            <a:r>
              <a:rPr lang="en-US" baseline="0" dirty="0" err="1" smtClean="0"/>
              <a:t>chưa</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true </a:t>
            </a:r>
            <a:r>
              <a:rPr lang="en-US" baseline="0" dirty="0" err="1" smtClean="0"/>
              <a:t>hoặc</a:t>
            </a:r>
            <a:r>
              <a:rPr lang="en-US" baseline="0" dirty="0" smtClean="0"/>
              <a:t> false.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Hàm</a:t>
            </a:r>
            <a:r>
              <a:rPr lang="en-US" baseline="0" dirty="0" smtClean="0"/>
              <a:t> </a:t>
            </a:r>
            <a:r>
              <a:rPr lang="en-US" baseline="0" dirty="0" err="1" smtClean="0"/>
              <a:t>ferror</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kiếm</a:t>
            </a:r>
            <a:r>
              <a:rPr lang="en-US" baseline="0" dirty="0" smtClean="0"/>
              <a:t> </a:t>
            </a:r>
            <a:r>
              <a:rPr lang="en-US" baseline="0" dirty="0" err="1" smtClean="0"/>
              <a:t>tra</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hay </a:t>
            </a:r>
            <a:r>
              <a:rPr lang="en-US" baseline="0" dirty="0" err="1" smtClean="0"/>
              <a:t>không</a:t>
            </a:r>
            <a:r>
              <a:rPr lang="en-US" baseline="0" dirty="0" smtClean="0"/>
              <a:t>, </a:t>
            </a:r>
            <a:r>
              <a:rPr lang="en-US" baseline="0" dirty="0" err="1" smtClean="0"/>
              <a:t>hàm</a:t>
            </a:r>
            <a:r>
              <a:rPr lang="en-US" baseline="0" dirty="0" smtClean="0"/>
              <a:t> rewind()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con </a:t>
            </a:r>
            <a:r>
              <a:rPr lang="en-US" baseline="0" dirty="0" err="1" smtClean="0"/>
              <a:t>trỏ</a:t>
            </a:r>
            <a:r>
              <a:rPr lang="en-US" baseline="0" dirty="0" smtClean="0"/>
              <a:t> file ,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đầu</a:t>
            </a:r>
            <a:r>
              <a:rPr lang="en-US" baseline="0" dirty="0" smtClean="0"/>
              <a:t> file </a:t>
            </a:r>
            <a:r>
              <a:rPr lang="en-US" baseline="0" dirty="0" err="1" smtClean="0"/>
              <a:t>đang</a:t>
            </a:r>
            <a:r>
              <a:rPr lang="en-US" baseline="0" dirty="0" smtClean="0"/>
              <a:t> </a:t>
            </a:r>
            <a:r>
              <a:rPr lang="en-US" baseline="0" dirty="0" err="1" smtClean="0"/>
              <a:t>được</a:t>
            </a:r>
            <a:r>
              <a:rPr lang="en-US" baseline="0" dirty="0" smtClean="0"/>
              <a:t> </a:t>
            </a:r>
            <a:r>
              <a:rPr lang="en-US" baseline="0" dirty="0" err="1" smtClean="0"/>
              <a:t>đọc</a:t>
            </a:r>
            <a:r>
              <a:rPr lang="en-US" baseline="0" dirty="0" smtClean="0"/>
              <a:t> </a:t>
            </a:r>
            <a:r>
              <a:rPr lang="en-US" baseline="0" dirty="0" err="1" smtClean="0"/>
              <a:t>hoặc</a:t>
            </a:r>
            <a:r>
              <a:rPr lang="en-US" baseline="0" dirty="0" smtClean="0"/>
              <a:t> </a:t>
            </a:r>
            <a:r>
              <a:rPr lang="en-US" baseline="0" dirty="0" err="1" smtClean="0"/>
              <a:t>ghi</a:t>
            </a:r>
            <a:r>
              <a:rPr lang="en-US"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err="1" smtClean="0"/>
              <a:t>Hàm</a:t>
            </a:r>
            <a:r>
              <a:rPr lang="en-US" baseline="0" dirty="0" smtClean="0"/>
              <a:t> remove()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xóa</a:t>
            </a:r>
            <a:r>
              <a:rPr lang="en-US" baseline="0" dirty="0" smtClean="0"/>
              <a:t> 1 file,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fflush</a:t>
            </a:r>
            <a:r>
              <a:rPr lang="en-US" baseline="0" dirty="0" smtClean="0"/>
              <a:t>() </a:t>
            </a:r>
            <a:r>
              <a:rPr lang="en-US" baseline="0" dirty="0" err="1" smtClean="0"/>
              <a:t>dùng</a:t>
            </a:r>
            <a:r>
              <a:rPr lang="en-US" baseline="0" dirty="0" smtClean="0"/>
              <a:t> </a:t>
            </a:r>
            <a:r>
              <a:rPr lang="en-US" baseline="0" dirty="0" err="1" smtClean="0"/>
              <a:t>để</a:t>
            </a:r>
            <a:r>
              <a:rPr lang="en-US" baseline="0" dirty="0" smtClean="0"/>
              <a:t> </a:t>
            </a:r>
            <a:r>
              <a:rPr lang="en-US" baseline="0" dirty="0" err="1" smtClean="0"/>
              <a:t>viết</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từ</a:t>
            </a:r>
            <a:r>
              <a:rPr lang="en-US" baseline="0" dirty="0" smtClean="0"/>
              <a:t> </a:t>
            </a:r>
            <a:r>
              <a:rPr lang="en-US" baseline="0" dirty="0" err="1" smtClean="0"/>
              <a:t>bộ</a:t>
            </a:r>
            <a:r>
              <a:rPr lang="en-US" baseline="0" dirty="0" smtClean="0"/>
              <a:t> </a:t>
            </a:r>
            <a:r>
              <a:rPr lang="en-US" baseline="0" dirty="0" err="1" smtClean="0"/>
              <a:t>đệm</a:t>
            </a:r>
            <a:r>
              <a:rPr lang="en-US" baseline="0" dirty="0" smtClean="0"/>
              <a:t> </a:t>
            </a:r>
            <a:r>
              <a:rPr lang="en-US" baseline="0" dirty="0" err="1" smtClean="0"/>
              <a:t>tới</a:t>
            </a:r>
            <a:r>
              <a:rPr lang="en-US" baseline="0" dirty="0" smtClean="0"/>
              <a:t> </a:t>
            </a:r>
            <a:r>
              <a:rPr lang="en-US" baseline="0" dirty="0" err="1" smtClean="0"/>
              <a:t>một</a:t>
            </a:r>
            <a:r>
              <a:rPr lang="en-US" baseline="0" dirty="0" smtClean="0"/>
              <a:t> file </a:t>
            </a:r>
            <a:r>
              <a:rPr lang="en-US" baseline="0" dirty="0" err="1" smtClean="0"/>
              <a:t>xác</a:t>
            </a:r>
            <a:r>
              <a:rPr lang="en-US" baseline="0" dirty="0" smtClean="0"/>
              <a:t> </a:t>
            </a:r>
            <a:r>
              <a:rPr lang="en-US" baseline="0" dirty="0" err="1" smtClean="0"/>
              <a:t>định</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7ABC769B-A023-4C63-86AE-64A54B04DE07}"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4"/>
          <p:cNvSpPr txBox="1">
            <a:spLocks noChangeArrowheads="1"/>
          </p:cNvSpPr>
          <p:nvPr userDrawn="1"/>
        </p:nvSpPr>
        <p:spPr bwMode="auto">
          <a:xfrm>
            <a:off x="2700338" y="188913"/>
            <a:ext cx="5670550" cy="400050"/>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smtClean="0"/>
              <a:t>FPT SOFTWARE WORKFORCE ASSURANCE</a:t>
            </a:r>
          </a:p>
        </p:txBody>
      </p:sp>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5" name="Slide Number Placeholder 5"/>
          <p:cNvSpPr>
            <a:spLocks noGrp="1"/>
          </p:cNvSpPr>
          <p:nvPr>
            <p:ph type="sldNum" sz="quarter" idx="10"/>
          </p:nvPr>
        </p:nvSpPr>
        <p:spPr/>
        <p:txBody>
          <a:bodyPr/>
          <a:lstStyle>
            <a:lvl1pPr>
              <a:defRPr/>
            </a:lvl1pPr>
          </a:lstStyle>
          <a:p>
            <a:pPr>
              <a:defRPr/>
            </a:pPr>
            <a:fld id="{88F7A83F-0C71-42B6-B8EA-F397935C4D2A}"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E4B0293D-1E35-4FDF-BF33-A5A4AC84AB66}"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24C8EB27-4BDF-45F9-9AA0-BAC68F478DE4}"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8"/>
          <p:cNvSpPr>
            <a:spLocks noGrp="1" noChangeArrowheads="1"/>
          </p:cNvSpPr>
          <p:nvPr>
            <p:ph type="ftr" sz="quarter" idx="10"/>
          </p:nvPr>
        </p:nvSpPr>
        <p:spPr>
          <a:xfrm>
            <a:off x="3352800" y="6324600"/>
            <a:ext cx="5562600" cy="457200"/>
          </a:xfrm>
          <a:prstGeom prst="rect">
            <a:avLst/>
          </a:prstGeom>
        </p:spPr>
        <p:txBody>
          <a:bodyPr/>
          <a:lstStyle>
            <a:lvl1pPr>
              <a:defRPr/>
            </a:lvl1pPr>
          </a:lstStyle>
          <a:p>
            <a:pPr>
              <a:defRPr/>
            </a:pPr>
            <a:r>
              <a:rPr lang="en-US"/>
              <a:t>Elementary Programming with C/Session 8/ </a:t>
            </a:r>
            <a:fld id="{70F639D7-0FC6-469E-9BF1-7478CEA33060}" type="slidenum">
              <a:rPr lang="en-US"/>
              <a:pPr>
                <a:defRPr/>
              </a:pPr>
              <a:t>‹#›</a:t>
            </a:fld>
            <a:r>
              <a:rPr lang="en-US"/>
              <a:t> of 28</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Z:\Trangdof\thang 2\CTC logo\2LOGO-01.png"/>
          <p:cNvPicPr>
            <a:picLocks noChangeAspect="1" noChangeArrowheads="1"/>
          </p:cNvPicPr>
          <p:nvPr userDrawn="1"/>
        </p:nvPicPr>
        <p:blipFill>
          <a:blip r:embed="rId2"/>
          <a:srcRect/>
          <a:stretch>
            <a:fillRect/>
          </a:stretch>
        </p:blipFill>
        <p:spPr bwMode="auto">
          <a:xfrm>
            <a:off x="7181850" y="-76200"/>
            <a:ext cx="2106397" cy="1010386"/>
          </a:xfrm>
          <a:prstGeom prst="rect">
            <a:avLst/>
          </a:prstGeom>
          <a:noFill/>
        </p:spPr>
      </p:pic>
      <p:pic>
        <p:nvPicPr>
          <p:cNvPr id="10" name="Picture 11" descr="Z:\Trangdof\thang4\NEW TRAILER\cuder5td.png"/>
          <p:cNvPicPr>
            <a:picLocks noChangeAspect="1" noChangeArrowheads="1"/>
          </p:cNvPicPr>
          <p:nvPr userDrawn="1"/>
        </p:nvPicPr>
        <p:blipFill>
          <a:blip r:embed="rId3" cstate="print"/>
          <a:srcRect/>
          <a:stretch>
            <a:fillRect/>
          </a:stretch>
        </p:blipFill>
        <p:spPr bwMode="auto">
          <a:xfrm flipH="1">
            <a:off x="1060450" y="387350"/>
            <a:ext cx="2901950" cy="2889250"/>
          </a:xfrm>
          <a:prstGeom prst="rect">
            <a:avLst/>
          </a:prstGeom>
          <a:noFill/>
        </p:spPr>
      </p:pic>
      <p:grpSp>
        <p:nvGrpSpPr>
          <p:cNvPr id="2" name="Group 10"/>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6" name="Rectangle 55"/>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7" name="Oval 6"/>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userDrawn="1"/>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userDrawn="1"/>
        </p:nvPicPr>
        <p:blipFill>
          <a:blip r:embed="rId3" cstate="print"/>
          <a:srcRect/>
          <a:stretch>
            <a:fillRect/>
          </a:stretch>
        </p:blipFill>
        <p:spPr bwMode="auto">
          <a:xfrm>
            <a:off x="220981" y="129541"/>
            <a:ext cx="365760" cy="365760"/>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8" name="Oval 7"/>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Z:\Trangdof\thang4\NEW TRAILER\cuder5.png"/>
          <p:cNvPicPr>
            <a:picLocks noChangeAspect="1" noChangeArrowheads="1"/>
          </p:cNvPicPr>
          <p:nvPr userDrawn="1"/>
        </p:nvPicPr>
        <p:blipFill>
          <a:blip r:embed="rId3" cstate="print"/>
          <a:srcRect/>
          <a:stretch>
            <a:fillRect/>
          </a:stretch>
        </p:blipFill>
        <p:spPr bwMode="auto">
          <a:xfrm>
            <a:off x="571500" y="171450"/>
            <a:ext cx="304800" cy="304800"/>
          </a:xfrm>
          <a:prstGeom prst="rect">
            <a:avLst/>
          </a:prstGeom>
          <a:noFill/>
        </p:spPr>
      </p:pic>
      <p:sp>
        <p:nvSpPr>
          <p:cNvPr id="13" name="Isosceles Triangle 12"/>
          <p:cNvSpPr/>
          <p:nvPr userDrawn="1"/>
        </p:nvSpPr>
        <p:spPr>
          <a:xfrm>
            <a:off x="457200" y="500742"/>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10" name="Oval 9"/>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userDrawn="1"/>
        </p:nvSpPr>
        <p:spPr>
          <a:xfrm>
            <a:off x="783429" y="492915"/>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Z:\Trangdof\thang4\NEW TRAILER\cuderxanhla.png"/>
          <p:cNvPicPr>
            <a:picLocks noChangeAspect="1" noChangeArrowheads="1"/>
          </p:cNvPicPr>
          <p:nvPr userDrawn="1"/>
        </p:nvPicPr>
        <p:blipFill>
          <a:blip r:embed="rId3" cstate="print"/>
          <a:srcRect/>
          <a:stretch>
            <a:fillRect/>
          </a:stretch>
        </p:blipFill>
        <p:spPr bwMode="auto">
          <a:xfrm>
            <a:off x="895352" y="173829"/>
            <a:ext cx="304800" cy="304800"/>
          </a:xfrm>
          <a:prstGeom prst="rect">
            <a:avLst/>
          </a:prstGeom>
          <a:noFill/>
        </p:spPr>
      </p:pic>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B35D5-9241-45FB-9336-D29BD8A5A526}" type="datetime1">
              <a:rPr lang="en-US" smtClean="0"/>
              <a:pPr/>
              <a:t>12/22/2014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456898-624B-48AF-8D33-E7A89143495A}" type="datetime1">
              <a:rPr lang="en-US" smtClean="0"/>
              <a:pPr/>
              <a:t>12/22/2014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361B5-1D89-4319-B241-B57310A94517}" type="datetime1">
              <a:rPr lang="en-US" smtClean="0"/>
              <a:pPr/>
              <a:t>12/22/2014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solidFill>
                  <a:schemeClr val="tx1"/>
                </a:solidFill>
              </a:defRPr>
            </a:lvl1p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87B203B8-FBAD-4A22-9252-BB710ED8391E}" type="slidenum">
              <a:rPr lang="vi-VN"/>
              <a:pPr>
                <a:defRPr/>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78474-F71A-4053-BE00-041D2D4F7CE1}" type="datetime1">
              <a:rPr lang="en-US" smtClean="0"/>
              <a:pPr/>
              <a:t>12/22/2014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A0E03-79F9-42A4-80F1-304457DA881D}" type="datetime1">
              <a:rPr lang="en-US" smtClean="0"/>
              <a:pPr/>
              <a:t>12/22/2014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8E187-33C7-4BA2-852B-A29DD8A095FF}" type="datetime1">
              <a:rPr lang="en-US" smtClean="0"/>
              <a:pPr/>
              <a:t>12/22/2014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42392-659B-4F29-8A4C-2ADEB08B8712}" type="datetime1">
              <a:rPr lang="en-US" smtClean="0"/>
              <a:pPr/>
              <a:t>12/22/2014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8F316925-5747-4C74-A0C4-3EB6C62F4E0E}"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1AD36F62-3631-4010-9A0A-DB856DA47928}"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9" name="Slide Number Placeholder 8"/>
          <p:cNvSpPr>
            <a:spLocks noGrp="1"/>
          </p:cNvSpPr>
          <p:nvPr>
            <p:ph type="sldNum" sz="quarter" idx="12"/>
          </p:nvPr>
        </p:nvSpPr>
        <p:spPr/>
        <p:txBody>
          <a:bodyPr/>
          <a:lstStyle>
            <a:lvl1pPr>
              <a:defRPr/>
            </a:lvl1pPr>
          </a:lstStyle>
          <a:p>
            <a:pPr>
              <a:defRPr/>
            </a:pPr>
            <a:fld id="{B52231C6-EAC1-4069-839B-9BDDC4F269C3}"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5" name="Slide Number Placeholder 4"/>
          <p:cNvSpPr>
            <a:spLocks noGrp="1"/>
          </p:cNvSpPr>
          <p:nvPr>
            <p:ph type="sldNum" sz="quarter" idx="12"/>
          </p:nvPr>
        </p:nvSpPr>
        <p:spPr/>
        <p:txBody>
          <a:bodyPr/>
          <a:lstStyle>
            <a:lvl1pPr>
              <a:defRPr/>
            </a:lvl1pPr>
          </a:lstStyle>
          <a:p>
            <a:pPr>
              <a:defRPr/>
            </a:pPr>
            <a:fld id="{3E805AEC-1A78-40D7-A49C-D18722506C7F}"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4" name="Slide Number Placeholder 3"/>
          <p:cNvSpPr>
            <a:spLocks noGrp="1"/>
          </p:cNvSpPr>
          <p:nvPr>
            <p:ph type="sldNum" sz="quarter" idx="12"/>
          </p:nvPr>
        </p:nvSpPr>
        <p:spPr/>
        <p:txBody>
          <a:bodyPr/>
          <a:lstStyle>
            <a:lvl1pPr>
              <a:defRPr/>
            </a:lvl1pPr>
          </a:lstStyle>
          <a:p>
            <a:pPr>
              <a:defRPr/>
            </a:pPr>
            <a:fld id="{1B89A736-2C47-47CE-B7D8-93B63D82C08B}"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DFD793A9-74A7-4E6D-90E0-64EE08F1B2A0}"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99ADE65B-7DEC-4297-A144-17085DB9EB88}"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4"/>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1835150" y="0"/>
            <a:ext cx="685165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8DFE3420-9200-44B8-A87A-168756354E4B}" type="slidenum">
              <a:rPr lang="vi-VN"/>
              <a:pPr>
                <a:defRPr/>
              </a:pPr>
              <a:t>‹#›</a:t>
            </a:fld>
            <a:endParaRPr lang="vi-VN"/>
          </a:p>
        </p:txBody>
      </p:sp>
      <p:sp>
        <p:nvSpPr>
          <p:cNvPr id="1030" name="Line 1057"/>
          <p:cNvSpPr>
            <a:spLocks noChangeShapeType="1"/>
          </p:cNvSpPr>
          <p:nvPr/>
        </p:nvSpPr>
        <p:spPr bwMode="auto">
          <a:xfrm>
            <a:off x="0" y="6553200"/>
            <a:ext cx="9144000" cy="0"/>
          </a:xfrm>
          <a:prstGeom prst="line">
            <a:avLst/>
          </a:prstGeom>
          <a:noFill/>
          <a:ln w="9525">
            <a:solidFill>
              <a:srgbClr val="FC0128"/>
            </a:solidFill>
            <a:round/>
            <a:headEnd/>
            <a:tailEnd/>
          </a:ln>
        </p:spPr>
        <p:txBody>
          <a:bodyPr wrap="none" anchor="ctr"/>
          <a:lstStyle/>
          <a:p>
            <a:pPr>
              <a:defRPr/>
            </a:pPr>
            <a:endParaRPr lang="en-US"/>
          </a:p>
        </p:txBody>
      </p:sp>
      <p:sp>
        <p:nvSpPr>
          <p:cNvPr id="1031"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Calibri" pitchFamily="34" charset="0"/>
              </a:rPr>
              <a:t>©</a:t>
            </a:r>
            <a:r>
              <a:rPr lang="en-US" sz="1000" smtClean="0">
                <a:latin typeface="Calibri" pitchFamily="34" charset="0"/>
              </a:rPr>
              <a:t> FPT SOFTWARE – TRAINING MATERIAL</a:t>
            </a:r>
            <a:r>
              <a:rPr lang="en-US" altLang="ja-JP" sz="1000" smtClean="0">
                <a:latin typeface="Calibri" pitchFamily="34" charset="0"/>
              </a:rPr>
              <a:t> – Int</a:t>
            </a:r>
            <a:r>
              <a:rPr lang="en-US" sz="1000" smtClean="0">
                <a:latin typeface="Calibri" pitchFamily="34" charset="0"/>
              </a:rPr>
              <a:t>er</a:t>
            </a:r>
            <a:r>
              <a:rPr lang="en-US" altLang="ja-JP" sz="1000" smtClean="0">
                <a:latin typeface="Calibri" pitchFamily="34" charset="0"/>
              </a:rPr>
              <a:t>nal </a:t>
            </a:r>
            <a:r>
              <a:rPr lang="en-US" sz="1000" smtClean="0">
                <a:latin typeface="Calibri" pitchFamily="34" charset="0"/>
              </a:rPr>
              <a:t>us</a:t>
            </a:r>
            <a:r>
              <a:rPr lang="en-US" altLang="ja-JP" sz="1000" smtClean="0">
                <a:latin typeface="Calibri" pitchFamily="34" charset="0"/>
              </a:rPr>
              <a:t>e</a:t>
            </a:r>
            <a:endParaRPr lang="en-US" sz="1000" smtClean="0">
              <a:latin typeface="Calibri" pitchFamily="34" charset="0"/>
            </a:endParaRPr>
          </a:p>
        </p:txBody>
      </p:sp>
      <p:sp>
        <p:nvSpPr>
          <p:cNvPr id="1032" name="Text Box 1059"/>
          <p:cNvSpPr txBox="1">
            <a:spLocks noChangeArrowheads="1"/>
          </p:cNvSpPr>
          <p:nvPr/>
        </p:nvSpPr>
        <p:spPr bwMode="auto">
          <a:xfrm>
            <a:off x="7291388" y="6596063"/>
            <a:ext cx="1430337" cy="247650"/>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000" smtClean="0">
                <a:latin typeface="Calibri" pitchFamily="34" charset="0"/>
              </a:rPr>
              <a:t>09e-BM/DT/FSOFT v1/1</a:t>
            </a:r>
          </a:p>
        </p:txBody>
      </p:sp>
      <p:pic>
        <p:nvPicPr>
          <p:cNvPr id="1033" name="Picture 2"/>
          <p:cNvPicPr>
            <a:picLocks noChangeAspect="1" noChangeArrowheads="1"/>
          </p:cNvPicPr>
          <p:nvPr userDrawn="1"/>
        </p:nvPicPr>
        <p:blipFill>
          <a:blip r:embed="rId15"/>
          <a:srcRect/>
          <a:stretch>
            <a:fillRect/>
          </a:stretch>
        </p:blipFill>
        <p:spPr bwMode="auto">
          <a:xfrm>
            <a:off x="285750" y="49213"/>
            <a:ext cx="1543050" cy="10175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2" r:id="rId1"/>
    <p:sldLayoutId id="2147483701"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dt="0"/>
  <p:txStyles>
    <p:titleStyle>
      <a:lvl1pPr algn="r" rtl="0" eaLnBrk="0" fontAlgn="base" hangingPunct="0">
        <a:spcBef>
          <a:spcPct val="0"/>
        </a:spcBef>
        <a:spcAft>
          <a:spcPct val="0"/>
        </a:spcAft>
        <a:defRPr sz="3200" b="1" kern="1200">
          <a:solidFill>
            <a:schemeClr val="tx1"/>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chemeClr val="tx1"/>
          </a:solidFill>
          <a:latin typeface="Arial" charset="0"/>
          <a:ea typeface="Tahoma" pitchFamily="34" charset="0"/>
          <a:cs typeface="Arial" charset="0"/>
        </a:defRPr>
      </a:lvl2pPr>
      <a:lvl3pPr algn="r" rtl="0" eaLnBrk="0" fontAlgn="base" hangingPunct="0">
        <a:spcBef>
          <a:spcPct val="0"/>
        </a:spcBef>
        <a:spcAft>
          <a:spcPct val="0"/>
        </a:spcAft>
        <a:defRPr sz="3200" b="1">
          <a:solidFill>
            <a:schemeClr val="tx1"/>
          </a:solidFill>
          <a:latin typeface="Arial" charset="0"/>
          <a:ea typeface="Tahoma" pitchFamily="34" charset="0"/>
          <a:cs typeface="Arial" charset="0"/>
        </a:defRPr>
      </a:lvl3pPr>
      <a:lvl4pPr algn="r" rtl="0" eaLnBrk="0" fontAlgn="base" hangingPunct="0">
        <a:spcBef>
          <a:spcPct val="0"/>
        </a:spcBef>
        <a:spcAft>
          <a:spcPct val="0"/>
        </a:spcAft>
        <a:defRPr sz="3200" b="1">
          <a:solidFill>
            <a:schemeClr val="tx1"/>
          </a:solidFill>
          <a:latin typeface="Arial" charset="0"/>
          <a:ea typeface="Tahoma" pitchFamily="34" charset="0"/>
          <a:cs typeface="Arial" charset="0"/>
        </a:defRPr>
      </a:lvl4pPr>
      <a:lvl5pPr algn="r" rtl="0" eaLnBrk="0" fontAlgn="base" hangingPunct="0">
        <a:spcBef>
          <a:spcPct val="0"/>
        </a:spcBef>
        <a:spcAft>
          <a:spcPct val="0"/>
        </a:spcAft>
        <a:defRPr sz="3200" b="1">
          <a:solidFill>
            <a:schemeClr val="tx1"/>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1DCC3">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91E3-1491-465B-BFD7-0F113CB44759}" type="datetime1">
              <a:rPr lang="en-US" smtClean="0"/>
              <a:pPr/>
              <a:t>12/22/2014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8F4D4-695E-471B-A0EE-569A0D8A2E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ctrTitle" idx="4294967295"/>
          </p:nvPr>
        </p:nvSpPr>
        <p:spPr>
          <a:xfrm>
            <a:off x="3810000" y="1524000"/>
            <a:ext cx="4114800" cy="1470025"/>
          </a:xfrm>
        </p:spPr>
        <p:txBody>
          <a:bodyPr/>
          <a:lstStyle/>
          <a:p>
            <a:pPr algn="l" eaLnBrk="1" hangingPunct="1"/>
            <a:r>
              <a:rPr lang="en-US" sz="4000" dirty="0" smtClean="0">
                <a:solidFill>
                  <a:schemeClr val="bg1"/>
                </a:solidFill>
              </a:rPr>
              <a:t>Lecture 10</a:t>
            </a:r>
            <a:r>
              <a:rPr lang="en-US" b="1" dirty="0" smtClean="0">
                <a:solidFill>
                  <a:schemeClr val="bg1"/>
                </a:solidFill>
              </a:rPr>
              <a:t/>
            </a:r>
            <a:br>
              <a:rPr lang="en-US" b="1" dirty="0" smtClean="0">
                <a:solidFill>
                  <a:schemeClr val="bg1"/>
                </a:solidFill>
              </a:rPr>
            </a:br>
            <a:r>
              <a:rPr lang="en-US" b="1" dirty="0" smtClean="0">
                <a:solidFill>
                  <a:schemeClr val="bg1"/>
                </a:solidFill>
              </a:rPr>
              <a:t>File Handling</a:t>
            </a:r>
          </a:p>
        </p:txBody>
      </p:sp>
      <p:pic>
        <p:nvPicPr>
          <p:cNvPr id="4" name="Picture 2" descr="Z:\Trangdof\thang7\template 48\next.gif"/>
          <p:cNvPicPr>
            <a:picLocks noChangeAspect="1" noChangeArrowheads="1" noCrop="1"/>
          </p:cNvPicPr>
          <p:nvPr/>
        </p:nvPicPr>
        <p:blipFill>
          <a:blip r:embed="rId3" cstate="print"/>
          <a:srcRect/>
          <a:stretch>
            <a:fillRect/>
          </a:stretch>
        </p:blipFill>
        <p:spPr bwMode="auto">
          <a:xfrm>
            <a:off x="8534400" y="3581400"/>
            <a:ext cx="423862" cy="423862"/>
          </a:xfrm>
          <a:prstGeom prst="rect">
            <a:avLst/>
          </a:prstGeom>
          <a:noFill/>
        </p:spPr>
      </p:pic>
      <p:sp>
        <p:nvSpPr>
          <p:cNvPr id="5" name="TextBox 4"/>
          <p:cNvSpPr txBox="1"/>
          <p:nvPr/>
        </p:nvSpPr>
        <p:spPr>
          <a:xfrm>
            <a:off x="7543800" y="3606902"/>
            <a:ext cx="2438400" cy="369332"/>
          </a:xfrm>
          <a:prstGeom prst="rect">
            <a:avLst/>
          </a:prstGeom>
          <a:noFill/>
        </p:spPr>
        <p:txBody>
          <a:bodyPr wrap="square" rtlCol="0">
            <a:spAutoFit/>
          </a:bodyPr>
          <a:lstStyle/>
          <a:p>
            <a:r>
              <a:rPr lang="en-US" b="1" dirty="0" smtClean="0">
                <a:latin typeface="Arial" pitchFamily="34" charset="0"/>
                <a:cs typeface="Arial" pitchFamily="34" charset="0"/>
              </a:rPr>
              <a:t>START</a:t>
            </a:r>
            <a:endParaRPr lang="en-US"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814" y="3244334"/>
            <a:ext cx="3684022" cy="369332"/>
          </a:xfrm>
          <a:prstGeom prst="rect">
            <a:avLst/>
          </a:prstGeom>
        </p:spPr>
        <p:txBody>
          <a:bodyPr wrap="none">
            <a:spAutoFit/>
          </a:bodyPr>
          <a:lstStyle/>
          <a:p>
            <a:pPr>
              <a:buClr>
                <a:schemeClr val="folHlink"/>
              </a:buClr>
            </a:pPr>
            <a:r>
              <a:rPr lang="en-US" dirty="0" smtClean="0"/>
              <a:t>3-Explain </a:t>
            </a:r>
            <a:r>
              <a:rPr lang="en-US" dirty="0"/>
              <a:t>the various file functions</a:t>
            </a:r>
          </a:p>
        </p:txBody>
      </p:sp>
    </p:spTree>
    <p:extLst>
      <p:ext uri="{BB962C8B-B14F-4D97-AF65-F5344CB8AC3E}">
        <p14:creationId xmlns:p14="http://schemas.microsoft.com/office/powerpoint/2010/main" val="167519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457200" y="1447800"/>
            <a:ext cx="8305800" cy="3785652"/>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400" dirty="0"/>
              <a:t>A file can refer to anything from a disk file to a terminal or a printer</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A file is associated with a stream by performing an open operation and disassociated by a close operation </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smtClean="0"/>
              <a:t>When a </a:t>
            </a:r>
            <a:r>
              <a:rPr lang="en-US" sz="2400" dirty="0"/>
              <a:t>program terminates normally, all files are automatically closed</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When a program crashes, the files remain open</a:t>
            </a:r>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3.1-Files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162" name="Group 290"/>
          <p:cNvGraphicFramePr>
            <a:graphicFrameLocks noGrp="1"/>
          </p:cNvGraphicFramePr>
          <p:nvPr/>
        </p:nvGraphicFramePr>
        <p:xfrm>
          <a:off x="914400" y="1371600"/>
          <a:ext cx="7162800" cy="5029200"/>
        </p:xfrm>
        <a:graphic>
          <a:graphicData uri="http://schemas.openxmlformats.org/drawingml/2006/table">
            <a:tbl>
              <a:tblPr/>
              <a:tblGrid>
                <a:gridCol w="1752565"/>
                <a:gridCol w="5410235"/>
              </a:tblGrid>
              <a:tr h="32512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Name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Function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fopen(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Opens a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fclose(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Closes a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fputc( )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Writes a character to a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fgetc(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Reads a character from a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fread()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Reads from a file to a buffer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fwrite()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Writes from a buffer to a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fseek(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Seeks a specific location in the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fprintf(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Operates like printf(), but on a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fscanf(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Operates like scanf(), but on a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feof(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Returns true if end-of-file is reached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ferror(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Returns true if an error has occurred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rewind(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Resets the file position locator to the beginning of the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remove(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Erases a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120">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1" i="0" u="none" strike="noStrike" cap="none" normalizeH="0" baseline="0" smtClean="0">
                          <a:ln>
                            <a:noFill/>
                          </a:ln>
                          <a:solidFill>
                            <a:schemeClr val="tx1"/>
                          </a:solidFill>
                          <a:effectLst/>
                          <a:latin typeface="Times New Roman" pitchFamily="18" charset="0"/>
                          <a:cs typeface="Times New Roman" pitchFamily="18" charset="0"/>
                        </a:rPr>
                        <a:t>fflush(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600" b="0" i="0" u="none" strike="noStrike" cap="none" normalizeH="0" baseline="0" smtClean="0">
                          <a:ln>
                            <a:noFill/>
                          </a:ln>
                          <a:solidFill>
                            <a:schemeClr val="tx1"/>
                          </a:solidFill>
                          <a:effectLst/>
                          <a:latin typeface="Times New Roman" pitchFamily="18" charset="0"/>
                          <a:cs typeface="Times New Roman" pitchFamily="18" charset="0"/>
                        </a:rPr>
                        <a:t>Writes data from internal buffers to a specified 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TextBox 3"/>
          <p:cNvSpPr txBox="1"/>
          <p:nvPr/>
        </p:nvSpPr>
        <p:spPr>
          <a:xfrm>
            <a:off x="0" y="685800"/>
            <a:ext cx="6248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3.2-File </a:t>
            </a:r>
            <a:r>
              <a:rPr lang="en-US" sz="3200" b="1" i="1" dirty="0" smtClean="0">
                <a:solidFill>
                  <a:schemeClr val="tx1">
                    <a:lumMod val="85000"/>
                    <a:lumOff val="15000"/>
                  </a:schemeClr>
                </a:solidFill>
                <a:latin typeface="Arial" pitchFamily="34" charset="0"/>
                <a:cs typeface="Arial" pitchFamily="34" charset="0"/>
              </a:rPr>
              <a:t>Functions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1396" y="3244334"/>
            <a:ext cx="2269789" cy="369332"/>
          </a:xfrm>
          <a:prstGeom prst="rect">
            <a:avLst/>
          </a:prstGeom>
        </p:spPr>
        <p:txBody>
          <a:bodyPr wrap="none">
            <a:spAutoFit/>
          </a:bodyPr>
          <a:lstStyle/>
          <a:p>
            <a:pPr>
              <a:buClr>
                <a:schemeClr val="folHlink"/>
              </a:buClr>
            </a:pPr>
            <a:r>
              <a:rPr lang="en-US" dirty="0" smtClean="0"/>
              <a:t>4.Explain </a:t>
            </a:r>
            <a:r>
              <a:rPr lang="en-US" dirty="0"/>
              <a:t>file pointer</a:t>
            </a:r>
          </a:p>
        </p:txBody>
      </p:sp>
    </p:spTree>
    <p:extLst>
      <p:ext uri="{BB962C8B-B14F-4D97-AF65-F5344CB8AC3E}">
        <p14:creationId xmlns:p14="http://schemas.microsoft.com/office/powerpoint/2010/main" val="293618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381000" y="1295400"/>
            <a:ext cx="8305800" cy="4894263"/>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400" dirty="0"/>
              <a:t>A file pointer is essential for reading or writing files</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It is a pointer to a structure that contains the file name, current position of the file, whether the file is being read or written, and whether any errors or the end of the file have occurred</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The definitions obtained from </a:t>
            </a:r>
            <a:r>
              <a:rPr lang="en-US" sz="2400" dirty="0" err="1"/>
              <a:t>stdio.h</a:t>
            </a:r>
            <a:r>
              <a:rPr lang="en-US" sz="2400" dirty="0"/>
              <a:t> include a structure declaration called FILE</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The only declaration needed for a file pointer is:</a:t>
            </a:r>
          </a:p>
          <a:p>
            <a:pPr marL="223838" indent="-223838" algn="just">
              <a:buClr>
                <a:schemeClr val="folHlink"/>
              </a:buClr>
              <a:buFont typeface="Wingdings" pitchFamily="2" charset="2"/>
              <a:buNone/>
            </a:pPr>
            <a:endParaRPr lang="en-US" sz="1200" dirty="0">
              <a:cs typeface="Courier New" pitchFamily="49" charset="0"/>
            </a:endParaRPr>
          </a:p>
          <a:p>
            <a:pPr marL="223838" indent="-223838" algn="just">
              <a:buClr>
                <a:schemeClr val="folHlink"/>
              </a:buClr>
              <a:buFont typeface="Wingdings" pitchFamily="2" charset="2"/>
              <a:buNone/>
            </a:pPr>
            <a:r>
              <a:rPr lang="en-US" sz="2400" dirty="0">
                <a:cs typeface="Courier New" pitchFamily="49" charset="0"/>
              </a:rPr>
              <a:t>		                     </a:t>
            </a:r>
            <a:r>
              <a:rPr lang="en-US" sz="3600" b="1" dirty="0">
                <a:solidFill>
                  <a:schemeClr val="hlink"/>
                </a:solidFill>
                <a:cs typeface="Courier New" pitchFamily="49" charset="0"/>
              </a:rPr>
              <a:t>FILE *</a:t>
            </a:r>
            <a:r>
              <a:rPr lang="en-US" sz="3600" b="1" dirty="0" err="1">
                <a:solidFill>
                  <a:schemeClr val="hlink"/>
                </a:solidFill>
                <a:cs typeface="Courier New" pitchFamily="49" charset="0"/>
              </a:rPr>
              <a:t>fp</a:t>
            </a:r>
            <a:endParaRPr lang="en-US" sz="3600" b="1" dirty="0">
              <a:solidFill>
                <a:schemeClr val="hlink"/>
              </a:solidFill>
              <a:cs typeface="Courier New" pitchFamily="49" charset="0"/>
            </a:endParaRPr>
          </a:p>
        </p:txBody>
      </p:sp>
      <p:sp>
        <p:nvSpPr>
          <p:cNvPr id="4" name="TextBox 3"/>
          <p:cNvSpPr txBox="1"/>
          <p:nvPr/>
        </p:nvSpPr>
        <p:spPr>
          <a:xfrm>
            <a:off x="0" y="685800"/>
            <a:ext cx="6248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4.1-File </a:t>
            </a:r>
            <a:r>
              <a:rPr lang="en-US" sz="3200" b="1" i="1" dirty="0" smtClean="0">
                <a:solidFill>
                  <a:schemeClr val="tx1">
                    <a:lumMod val="85000"/>
                    <a:lumOff val="15000"/>
                  </a:schemeClr>
                </a:solidFill>
                <a:latin typeface="Arial" pitchFamily="34" charset="0"/>
                <a:cs typeface="Arial" pitchFamily="34" charset="0"/>
              </a:rPr>
              <a:t>Pointer</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457200" y="1219200"/>
            <a:ext cx="8305800" cy="1616075"/>
          </a:xfrm>
          <a:prstGeom prst="rect">
            <a:avLst/>
          </a:prstGeom>
          <a:noFill/>
          <a:ln w="9525">
            <a:noFill/>
            <a:miter lim="800000"/>
            <a:headEnd/>
            <a:tailEnd/>
          </a:ln>
        </p:spPr>
        <p:txBody>
          <a:bodyPr>
            <a:spAutoFit/>
          </a:bodyPr>
          <a:lstStyle/>
          <a:p>
            <a:pPr marL="223838" indent="-223838" algn="just">
              <a:buClr>
                <a:schemeClr val="folHlink"/>
              </a:buClr>
              <a:buFont typeface="Wingdings" pitchFamily="2" charset="2"/>
              <a:buChar char="§"/>
            </a:pPr>
            <a:r>
              <a:rPr lang="en-US" sz="2000"/>
              <a:t>The fopen() function opens a stream for use and links a file with that stream</a:t>
            </a:r>
          </a:p>
          <a:p>
            <a:pPr marL="223838" indent="-223838" algn="just">
              <a:buClr>
                <a:schemeClr val="folHlink"/>
              </a:buClr>
              <a:buFont typeface="Wingdings" pitchFamily="2" charset="2"/>
              <a:buChar char="§"/>
            </a:pPr>
            <a:r>
              <a:rPr lang="en-US" sz="2000"/>
              <a:t>The fopen() function returns a file pointer associated with the file</a:t>
            </a:r>
          </a:p>
          <a:p>
            <a:pPr marL="223838" indent="-223838" algn="just">
              <a:buClr>
                <a:schemeClr val="folHlink"/>
              </a:buClr>
              <a:buFont typeface="Wingdings" pitchFamily="2" charset="2"/>
              <a:buChar char="§"/>
            </a:pPr>
            <a:r>
              <a:rPr lang="en-US" sz="2000"/>
              <a:t>The prototype for the fopen() function is:</a:t>
            </a:r>
          </a:p>
          <a:p>
            <a:pPr marL="223838" indent="-223838" algn="just">
              <a:buClr>
                <a:schemeClr val="folHlink"/>
              </a:buClr>
              <a:buFont typeface="Wingdings" pitchFamily="2" charset="2"/>
              <a:buNone/>
            </a:pPr>
            <a:r>
              <a:rPr lang="en-US" sz="2000">
                <a:solidFill>
                  <a:schemeClr val="hlink"/>
                </a:solidFill>
              </a:rPr>
              <a:t>	</a:t>
            </a:r>
            <a:r>
              <a:rPr lang="en-US" sz="2000">
                <a:solidFill>
                  <a:schemeClr val="hlink"/>
                </a:solidFill>
                <a:cs typeface="Courier New" pitchFamily="49" charset="0"/>
              </a:rPr>
              <a:t>FILE *fopen(const char *filename, const char  *mode);</a:t>
            </a:r>
            <a:endParaRPr lang="en-US" sz="2000"/>
          </a:p>
        </p:txBody>
      </p:sp>
      <p:graphicFrame>
        <p:nvGraphicFramePr>
          <p:cNvPr id="84062" name="Group 94"/>
          <p:cNvGraphicFramePr>
            <a:graphicFrameLocks noGrp="1"/>
          </p:cNvGraphicFramePr>
          <p:nvPr/>
        </p:nvGraphicFramePr>
        <p:xfrm>
          <a:off x="1371600" y="3048000"/>
          <a:ext cx="6096000" cy="2895599"/>
        </p:xfrm>
        <a:graphic>
          <a:graphicData uri="http://schemas.openxmlformats.org/drawingml/2006/table">
            <a:tbl>
              <a:tblPr/>
              <a:tblGrid>
                <a:gridCol w="1059493"/>
                <a:gridCol w="5036507"/>
              </a:tblGrid>
              <a:tr h="41365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1700" b="1" i="0" u="none" strike="noStrike" cap="none" normalizeH="0" baseline="0" dirty="0" smtClean="0">
                          <a:ln>
                            <a:noFill/>
                          </a:ln>
                          <a:solidFill>
                            <a:schemeClr val="tx1"/>
                          </a:solidFill>
                          <a:effectLst/>
                          <a:latin typeface="Times New Roman" pitchFamily="18" charset="0"/>
                          <a:cs typeface="Times New Roman" pitchFamily="18" charset="0"/>
                        </a:rPr>
                        <a:t>Mode</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1700" b="1" i="0" u="none" strike="noStrike" cap="none" normalizeH="0" baseline="0" smtClean="0">
                          <a:ln>
                            <a:noFill/>
                          </a:ln>
                          <a:solidFill>
                            <a:schemeClr val="tx1"/>
                          </a:solidFill>
                          <a:effectLst/>
                          <a:latin typeface="Times New Roman" pitchFamily="18" charset="0"/>
                          <a:cs typeface="Times New Roman" pitchFamily="18" charset="0"/>
                        </a:rPr>
                        <a:t>Meaning</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65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r</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Open a text file for reading</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65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w</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Create a text file for writing</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65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Append to a text file</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65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r+</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Open a text file for read/write</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65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w+</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Create a text file for read/write</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65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a+f</a:t>
                      </a:r>
                      <a:endParaRPr kumimoji="0" lang="en-US" sz="4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Append or create a text file for read/write</a:t>
                      </a:r>
                      <a:endParaRPr kumimoji="0" lang="en-US" sz="4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0" y="685800"/>
            <a:ext cx="6248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4.2-Opening </a:t>
            </a:r>
            <a:r>
              <a:rPr lang="en-US" sz="3200" b="1" i="1" dirty="0" smtClean="0">
                <a:solidFill>
                  <a:schemeClr val="tx1">
                    <a:lumMod val="85000"/>
                    <a:lumOff val="15000"/>
                  </a:schemeClr>
                </a:solidFill>
                <a:latin typeface="Arial" pitchFamily="34" charset="0"/>
                <a:cs typeface="Arial" pitchFamily="34" charset="0"/>
              </a:rPr>
              <a:t>a Text File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381000" y="1371600"/>
            <a:ext cx="8305800" cy="4493538"/>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200" dirty="0"/>
              <a:t>It is important to close a file once it has been used</a:t>
            </a:r>
          </a:p>
          <a:p>
            <a:pPr marL="223838" indent="-223838" algn="just">
              <a:buClr>
                <a:schemeClr val="folHlink"/>
              </a:buClr>
              <a:buBlip>
                <a:blip r:embed="rId3"/>
              </a:buBlip>
            </a:pPr>
            <a:r>
              <a:rPr lang="en-US" sz="2200" dirty="0"/>
              <a:t>This frees system resources and reduces the risk of overshooting the limit of files that can be open</a:t>
            </a:r>
          </a:p>
          <a:p>
            <a:pPr marL="223838" indent="-223838" algn="just">
              <a:buClr>
                <a:schemeClr val="folHlink"/>
              </a:buClr>
              <a:buBlip>
                <a:blip r:embed="rId3"/>
              </a:buBlip>
            </a:pPr>
            <a:r>
              <a:rPr lang="en-US" sz="2200" dirty="0"/>
              <a:t>Closing a stream flushes out any associated buffer, an important operation that prevents loss of data when writing to a disk</a:t>
            </a:r>
          </a:p>
          <a:p>
            <a:pPr marL="223838" indent="-223838" algn="just">
              <a:buClr>
                <a:schemeClr val="folHlink"/>
              </a:buClr>
              <a:buBlip>
                <a:blip r:embed="rId3"/>
              </a:buBlip>
            </a:pPr>
            <a:r>
              <a:rPr lang="en-US" sz="2200" dirty="0"/>
              <a:t>The </a:t>
            </a:r>
            <a:r>
              <a:rPr lang="en-US" sz="2200" dirty="0" err="1"/>
              <a:t>fclose</a:t>
            </a:r>
            <a:r>
              <a:rPr lang="en-US" sz="2200" dirty="0"/>
              <a:t>() function closes a stream that was opened by a call to </a:t>
            </a:r>
            <a:r>
              <a:rPr lang="en-US" sz="2200" dirty="0" err="1"/>
              <a:t>fopen</a:t>
            </a:r>
            <a:r>
              <a:rPr lang="en-US" sz="2200" dirty="0"/>
              <a:t>()</a:t>
            </a:r>
          </a:p>
          <a:p>
            <a:pPr marL="223838" indent="-223838" algn="just">
              <a:buClr>
                <a:schemeClr val="folHlink"/>
              </a:buClr>
              <a:buBlip>
                <a:blip r:embed="rId3"/>
              </a:buBlip>
            </a:pPr>
            <a:r>
              <a:rPr lang="en-US" sz="2200" dirty="0"/>
              <a:t>The prototype for </a:t>
            </a:r>
            <a:r>
              <a:rPr lang="en-US" sz="2200" dirty="0" err="1"/>
              <a:t>fclose</a:t>
            </a:r>
            <a:r>
              <a:rPr lang="en-US" sz="2200" dirty="0"/>
              <a:t>() is:</a:t>
            </a:r>
          </a:p>
          <a:p>
            <a:pPr marL="223838" indent="-223838" algn="just">
              <a:buClr>
                <a:schemeClr val="folHlink"/>
              </a:buClr>
              <a:buFont typeface="Wingdings" pitchFamily="2" charset="2"/>
              <a:buNone/>
            </a:pPr>
            <a:endParaRPr lang="en-US" sz="2200" dirty="0">
              <a:cs typeface="Courier New" pitchFamily="49" charset="0"/>
            </a:endParaRPr>
          </a:p>
          <a:p>
            <a:pPr marL="223838" indent="-223838" algn="just">
              <a:buClr>
                <a:schemeClr val="folHlink"/>
              </a:buClr>
              <a:buFont typeface="Wingdings" pitchFamily="2" charset="2"/>
              <a:buNone/>
            </a:pPr>
            <a:r>
              <a:rPr lang="en-US" sz="2200" dirty="0">
                <a:cs typeface="Courier New" pitchFamily="49" charset="0"/>
              </a:rPr>
              <a:t>	</a:t>
            </a:r>
            <a:r>
              <a:rPr lang="en-US" sz="2200" dirty="0" smtClean="0">
                <a:cs typeface="Courier New" pitchFamily="49" charset="0"/>
              </a:rPr>
              <a:t>                      </a:t>
            </a:r>
            <a:r>
              <a:rPr lang="en-US" sz="2200" b="1" dirty="0" err="1" smtClean="0">
                <a:solidFill>
                  <a:schemeClr val="hlink"/>
                </a:solidFill>
                <a:cs typeface="Courier New" pitchFamily="49" charset="0"/>
              </a:rPr>
              <a:t>int</a:t>
            </a:r>
            <a:r>
              <a:rPr lang="en-US" sz="2200" b="1" dirty="0" smtClean="0">
                <a:solidFill>
                  <a:schemeClr val="hlink"/>
                </a:solidFill>
                <a:cs typeface="Courier New" pitchFamily="49" charset="0"/>
              </a:rPr>
              <a:t>  </a:t>
            </a:r>
            <a:r>
              <a:rPr lang="en-US" sz="2200" b="1" dirty="0" err="1">
                <a:solidFill>
                  <a:schemeClr val="hlink"/>
                </a:solidFill>
                <a:cs typeface="Courier New" pitchFamily="49" charset="0"/>
              </a:rPr>
              <a:t>fclose</a:t>
            </a:r>
            <a:r>
              <a:rPr lang="en-US" sz="2200" b="1" dirty="0">
                <a:solidFill>
                  <a:schemeClr val="hlink"/>
                </a:solidFill>
                <a:cs typeface="Courier New" pitchFamily="49" charset="0"/>
              </a:rPr>
              <a:t>(FILE *</a:t>
            </a:r>
            <a:r>
              <a:rPr lang="en-US" sz="2200" b="1" dirty="0" err="1">
                <a:solidFill>
                  <a:schemeClr val="hlink"/>
                </a:solidFill>
                <a:cs typeface="Courier New" pitchFamily="49" charset="0"/>
              </a:rPr>
              <a:t>fp</a:t>
            </a:r>
            <a:r>
              <a:rPr lang="en-US" sz="2200" b="1" dirty="0">
                <a:solidFill>
                  <a:schemeClr val="hlink"/>
                </a:solidFill>
                <a:cs typeface="Courier New" pitchFamily="49" charset="0"/>
              </a:rPr>
              <a:t>); </a:t>
            </a:r>
          </a:p>
          <a:p>
            <a:pPr marL="223838" indent="-223838" algn="just">
              <a:buClr>
                <a:schemeClr val="folHlink"/>
              </a:buClr>
              <a:buFont typeface="Wingdings" pitchFamily="2" charset="2"/>
              <a:buNone/>
            </a:pPr>
            <a:endParaRPr lang="en-US" sz="2200" b="1" dirty="0">
              <a:solidFill>
                <a:schemeClr val="hlink"/>
              </a:solidFill>
            </a:endParaRPr>
          </a:p>
          <a:p>
            <a:pPr marL="223838" indent="-223838" algn="just">
              <a:buClr>
                <a:schemeClr val="folHlink"/>
              </a:buClr>
              <a:buBlip>
                <a:blip r:embed="rId3"/>
              </a:buBlip>
            </a:pPr>
            <a:r>
              <a:rPr lang="en-US" sz="2200" dirty="0"/>
              <a:t>The </a:t>
            </a:r>
            <a:r>
              <a:rPr lang="en-US" sz="2200" dirty="0" err="1"/>
              <a:t>fcloseall</a:t>
            </a:r>
            <a:r>
              <a:rPr lang="en-US" sz="2200" dirty="0"/>
              <a:t>() function closes all open streams</a:t>
            </a:r>
          </a:p>
        </p:txBody>
      </p:sp>
      <p:sp>
        <p:nvSpPr>
          <p:cNvPr id="4" name="TextBox 3"/>
          <p:cNvSpPr txBox="1"/>
          <p:nvPr/>
        </p:nvSpPr>
        <p:spPr>
          <a:xfrm>
            <a:off x="0" y="685800"/>
            <a:ext cx="6248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4.3-Closing </a:t>
            </a:r>
            <a:r>
              <a:rPr lang="en-US" sz="3200" b="1" i="1" dirty="0" smtClean="0">
                <a:solidFill>
                  <a:schemeClr val="tx1">
                    <a:lumMod val="85000"/>
                    <a:lumOff val="15000"/>
                  </a:schemeClr>
                </a:solidFill>
                <a:latin typeface="Arial" pitchFamily="34" charset="0"/>
                <a:cs typeface="Arial" pitchFamily="34" charset="0"/>
              </a:rPr>
              <a:t>a Text File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457200" y="1447800"/>
            <a:ext cx="8305800" cy="3935413"/>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800" dirty="0"/>
              <a:t>Streams can be written to either character by character or as strings</a:t>
            </a:r>
          </a:p>
          <a:p>
            <a:pPr marL="223838" indent="-223838" algn="just">
              <a:buClr>
                <a:schemeClr val="folHlink"/>
              </a:buClr>
              <a:buBlip>
                <a:blip r:embed="rId3"/>
              </a:buBlip>
            </a:pPr>
            <a:endParaRPr lang="en-US" sz="2800" dirty="0"/>
          </a:p>
          <a:p>
            <a:pPr marL="223838" indent="-223838" algn="just">
              <a:buClr>
                <a:schemeClr val="folHlink"/>
              </a:buClr>
              <a:buBlip>
                <a:blip r:embed="rId3"/>
              </a:buBlip>
            </a:pPr>
            <a:r>
              <a:rPr lang="en-US" sz="2800" dirty="0"/>
              <a:t>The </a:t>
            </a:r>
            <a:r>
              <a:rPr lang="en-US" sz="2800" dirty="0" err="1"/>
              <a:t>fputc</a:t>
            </a:r>
            <a:r>
              <a:rPr lang="en-US" sz="2800" dirty="0"/>
              <a:t>() function is used for writing characters to a file previously opened by </a:t>
            </a:r>
            <a:r>
              <a:rPr lang="en-US" sz="2800" dirty="0" err="1"/>
              <a:t>fopen</a:t>
            </a:r>
            <a:r>
              <a:rPr lang="en-US" sz="2800" dirty="0"/>
              <a:t>()</a:t>
            </a:r>
          </a:p>
          <a:p>
            <a:pPr marL="223838" indent="-223838" algn="just">
              <a:buClr>
                <a:schemeClr val="folHlink"/>
              </a:buClr>
              <a:buBlip>
                <a:blip r:embed="rId3"/>
              </a:buBlip>
            </a:pPr>
            <a:endParaRPr lang="en-US" sz="2800" dirty="0"/>
          </a:p>
          <a:p>
            <a:pPr marL="223838" indent="-223838" algn="just">
              <a:buClr>
                <a:schemeClr val="folHlink"/>
              </a:buClr>
              <a:buBlip>
                <a:blip r:embed="rId3"/>
              </a:buBlip>
            </a:pPr>
            <a:r>
              <a:rPr lang="en-US" sz="2800" dirty="0"/>
              <a:t>The prototype is:</a:t>
            </a:r>
          </a:p>
          <a:p>
            <a:pPr marL="223838" indent="-223838" algn="just">
              <a:buClr>
                <a:schemeClr val="folHlink"/>
              </a:buClr>
              <a:buFont typeface="Wingdings" pitchFamily="2" charset="2"/>
              <a:buNone/>
            </a:pPr>
            <a:endParaRPr lang="en-US" sz="2800" dirty="0"/>
          </a:p>
          <a:p>
            <a:pPr marL="223838" indent="-223838" algn="just">
              <a:buClr>
                <a:schemeClr val="folHlink"/>
              </a:buClr>
              <a:buFont typeface="Wingdings" pitchFamily="2" charset="2"/>
              <a:buNone/>
            </a:pPr>
            <a:r>
              <a:rPr lang="en-US" sz="2800" dirty="0">
                <a:cs typeface="Courier New" pitchFamily="49" charset="0"/>
              </a:rPr>
              <a:t>		</a:t>
            </a:r>
            <a:r>
              <a:rPr lang="en-US" sz="2800" b="1" dirty="0" err="1">
                <a:solidFill>
                  <a:schemeClr val="hlink"/>
                </a:solidFill>
                <a:cs typeface="Courier New" pitchFamily="49" charset="0"/>
              </a:rPr>
              <a:t>int</a:t>
            </a:r>
            <a:r>
              <a:rPr lang="en-US" sz="2800" b="1" dirty="0">
                <a:solidFill>
                  <a:schemeClr val="hlink"/>
                </a:solidFill>
                <a:cs typeface="Courier New" pitchFamily="49" charset="0"/>
              </a:rPr>
              <a:t> </a:t>
            </a:r>
            <a:r>
              <a:rPr lang="en-US" sz="2800" b="1" dirty="0" err="1">
                <a:solidFill>
                  <a:schemeClr val="hlink"/>
                </a:solidFill>
                <a:cs typeface="Courier New" pitchFamily="49" charset="0"/>
              </a:rPr>
              <a:t>fputc</a:t>
            </a:r>
            <a:r>
              <a:rPr lang="en-US" sz="2800" b="1" dirty="0">
                <a:solidFill>
                  <a:schemeClr val="hlink"/>
                </a:solidFill>
                <a:cs typeface="Courier New" pitchFamily="49" charset="0"/>
              </a:rPr>
              <a:t>(</a:t>
            </a:r>
            <a:r>
              <a:rPr lang="en-US" sz="2800" b="1" dirty="0" err="1">
                <a:solidFill>
                  <a:schemeClr val="hlink"/>
                </a:solidFill>
                <a:cs typeface="Courier New" pitchFamily="49" charset="0"/>
              </a:rPr>
              <a:t>int</a:t>
            </a:r>
            <a:r>
              <a:rPr lang="en-US" sz="2800" b="1" dirty="0">
                <a:solidFill>
                  <a:schemeClr val="hlink"/>
                </a:solidFill>
                <a:cs typeface="Courier New" pitchFamily="49" charset="0"/>
              </a:rPr>
              <a:t> </a:t>
            </a:r>
            <a:r>
              <a:rPr lang="en-US" sz="2800" b="1" dirty="0" err="1">
                <a:solidFill>
                  <a:schemeClr val="hlink"/>
                </a:solidFill>
                <a:cs typeface="Courier New" pitchFamily="49" charset="0"/>
              </a:rPr>
              <a:t>ch</a:t>
            </a:r>
            <a:r>
              <a:rPr lang="en-US" sz="2800" b="1" dirty="0">
                <a:solidFill>
                  <a:schemeClr val="hlink"/>
                </a:solidFill>
                <a:cs typeface="Courier New" pitchFamily="49" charset="0"/>
              </a:rPr>
              <a:t>, FILE *</a:t>
            </a:r>
            <a:r>
              <a:rPr lang="en-US" sz="2800" b="1" dirty="0" err="1">
                <a:solidFill>
                  <a:schemeClr val="hlink"/>
                </a:solidFill>
                <a:cs typeface="Courier New" pitchFamily="49" charset="0"/>
              </a:rPr>
              <a:t>fp</a:t>
            </a:r>
            <a:r>
              <a:rPr lang="en-US" sz="2800" b="1" dirty="0">
                <a:solidFill>
                  <a:schemeClr val="hlink"/>
                </a:solidFill>
                <a:cs typeface="Courier New" pitchFamily="49" charset="0"/>
              </a:rPr>
              <a:t>);</a:t>
            </a:r>
          </a:p>
        </p:txBody>
      </p:sp>
      <p:sp>
        <p:nvSpPr>
          <p:cNvPr id="4" name="TextBox 3"/>
          <p:cNvSpPr txBox="1"/>
          <p:nvPr/>
        </p:nvSpPr>
        <p:spPr>
          <a:xfrm>
            <a:off x="0" y="685800"/>
            <a:ext cx="89916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4.4-Writing </a:t>
            </a:r>
            <a:r>
              <a:rPr lang="en-US" sz="3200" b="1" i="1" dirty="0" smtClean="0">
                <a:solidFill>
                  <a:schemeClr val="tx1">
                    <a:lumMod val="85000"/>
                    <a:lumOff val="15000"/>
                  </a:schemeClr>
                </a:solidFill>
                <a:latin typeface="Arial" pitchFamily="34" charset="0"/>
                <a:cs typeface="Arial" pitchFamily="34" charset="0"/>
              </a:rPr>
              <a:t>a character – Text file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381000" y="1447800"/>
            <a:ext cx="8305800" cy="3970318"/>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GB" sz="2800" dirty="0"/>
              <a:t>The </a:t>
            </a:r>
            <a:r>
              <a:rPr lang="en-GB" sz="2800" dirty="0" err="1"/>
              <a:t>fgetc</a:t>
            </a:r>
            <a:r>
              <a:rPr lang="en-GB" sz="2800" dirty="0"/>
              <a:t>() function is used for reading characters from a file opened in read mode, using </a:t>
            </a:r>
            <a:r>
              <a:rPr lang="en-GB" sz="2800" dirty="0" err="1"/>
              <a:t>fopen</a:t>
            </a:r>
            <a:r>
              <a:rPr lang="en-GB" sz="2800" dirty="0" smtClean="0"/>
              <a:t>()</a:t>
            </a:r>
          </a:p>
          <a:p>
            <a:pPr marL="223838" indent="-223838" algn="just">
              <a:buClr>
                <a:schemeClr val="folHlink"/>
              </a:buClr>
              <a:buBlip>
                <a:blip r:embed="rId3"/>
              </a:buBlip>
            </a:pPr>
            <a:endParaRPr lang="en-GB" sz="2800" b="1" dirty="0"/>
          </a:p>
          <a:p>
            <a:pPr marL="223838" indent="-223838" algn="just">
              <a:buClr>
                <a:schemeClr val="folHlink"/>
              </a:buClr>
              <a:buBlip>
                <a:blip r:embed="rId3"/>
              </a:buBlip>
            </a:pPr>
            <a:r>
              <a:rPr lang="en-GB" sz="2800" dirty="0"/>
              <a:t>The prototype is:</a:t>
            </a:r>
            <a:endParaRPr lang="en-US" sz="2800" dirty="0"/>
          </a:p>
          <a:p>
            <a:pPr marL="223838" indent="-223838" algn="just">
              <a:buClr>
                <a:schemeClr val="folHlink"/>
              </a:buClr>
              <a:buFont typeface="Wingdings" pitchFamily="2" charset="2"/>
              <a:buNone/>
            </a:pPr>
            <a:r>
              <a:rPr lang="en-US" sz="2800" dirty="0">
                <a:cs typeface="Courier New" pitchFamily="49" charset="0"/>
              </a:rPr>
              <a:t>		</a:t>
            </a:r>
            <a:r>
              <a:rPr lang="en-US" sz="2800" dirty="0" smtClean="0">
                <a:cs typeface="Courier New" pitchFamily="49" charset="0"/>
              </a:rPr>
              <a:t>     </a:t>
            </a:r>
            <a:r>
              <a:rPr lang="en-US" sz="2800" b="1" dirty="0" err="1" smtClean="0">
                <a:solidFill>
                  <a:schemeClr val="hlink"/>
                </a:solidFill>
                <a:cs typeface="Courier New" pitchFamily="49" charset="0"/>
              </a:rPr>
              <a:t>int</a:t>
            </a:r>
            <a:r>
              <a:rPr lang="en-US" sz="2800" b="1" dirty="0" smtClean="0">
                <a:solidFill>
                  <a:schemeClr val="hlink"/>
                </a:solidFill>
                <a:cs typeface="Courier New" pitchFamily="49" charset="0"/>
              </a:rPr>
              <a:t> </a:t>
            </a:r>
            <a:r>
              <a:rPr lang="en-US" sz="2800" b="1" dirty="0" err="1" smtClean="0">
                <a:solidFill>
                  <a:schemeClr val="hlink"/>
                </a:solidFill>
                <a:cs typeface="Courier New" pitchFamily="49" charset="0"/>
              </a:rPr>
              <a:t>fgetc</a:t>
            </a:r>
            <a:r>
              <a:rPr lang="en-US" sz="2800" b="1" dirty="0" smtClean="0">
                <a:solidFill>
                  <a:schemeClr val="hlink"/>
                </a:solidFill>
                <a:cs typeface="Courier New" pitchFamily="49" charset="0"/>
              </a:rPr>
              <a:t>(FILE </a:t>
            </a:r>
            <a:r>
              <a:rPr lang="en-US" sz="2800" b="1" dirty="0">
                <a:solidFill>
                  <a:schemeClr val="hlink"/>
                </a:solidFill>
                <a:cs typeface="Courier New" pitchFamily="49" charset="0"/>
              </a:rPr>
              <a:t>*</a:t>
            </a:r>
            <a:r>
              <a:rPr lang="en-US" sz="2800" b="1" dirty="0" err="1">
                <a:solidFill>
                  <a:schemeClr val="hlink"/>
                </a:solidFill>
                <a:cs typeface="Courier New" pitchFamily="49" charset="0"/>
              </a:rPr>
              <a:t>fp</a:t>
            </a:r>
            <a:r>
              <a:rPr lang="en-US" sz="2800" b="1" dirty="0" smtClean="0">
                <a:solidFill>
                  <a:schemeClr val="hlink"/>
                </a:solidFill>
                <a:cs typeface="Courier New" pitchFamily="49" charset="0"/>
              </a:rPr>
              <a:t>);</a:t>
            </a:r>
          </a:p>
          <a:p>
            <a:pPr marL="223838" indent="-223838" algn="just">
              <a:buClr>
                <a:schemeClr val="folHlink"/>
              </a:buClr>
              <a:buFont typeface="Wingdings" pitchFamily="2" charset="2"/>
              <a:buNone/>
            </a:pPr>
            <a:endParaRPr lang="en-US" sz="2800" dirty="0"/>
          </a:p>
          <a:p>
            <a:pPr marL="223838" indent="-223838" algn="just">
              <a:buClr>
                <a:schemeClr val="folHlink"/>
              </a:buClr>
              <a:buBlip>
                <a:blip r:embed="rId3"/>
              </a:buBlip>
            </a:pPr>
            <a:r>
              <a:rPr lang="en-GB" sz="2800" dirty="0"/>
              <a:t>The </a:t>
            </a:r>
            <a:r>
              <a:rPr lang="en-GB" sz="2800" dirty="0" err="1"/>
              <a:t>fgetc</a:t>
            </a:r>
            <a:r>
              <a:rPr lang="en-GB" sz="2800" dirty="0"/>
              <a:t>() function returns the next character from the current position in the input stream, and increments the file position indicator</a:t>
            </a:r>
          </a:p>
        </p:txBody>
      </p:sp>
      <p:sp>
        <p:nvSpPr>
          <p:cNvPr id="4" name="TextBox 3"/>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4.5-Reading </a:t>
            </a:r>
            <a:r>
              <a:rPr lang="en-US" sz="3200" b="1" i="1" dirty="0" smtClean="0">
                <a:solidFill>
                  <a:schemeClr val="tx1">
                    <a:lumMod val="85000"/>
                    <a:lumOff val="15000"/>
                  </a:schemeClr>
                </a:solidFill>
                <a:latin typeface="Arial" pitchFamily="34" charset="0"/>
                <a:cs typeface="Arial" pitchFamily="34" charset="0"/>
              </a:rPr>
              <a:t>a character – Text file</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457200" y="1371600"/>
            <a:ext cx="8305800" cy="4278094"/>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GB" sz="2400" dirty="0"/>
              <a:t>The functions </a:t>
            </a:r>
            <a:r>
              <a:rPr lang="en-GB" sz="2400" dirty="0" err="1"/>
              <a:t>fputs</a:t>
            </a:r>
            <a:r>
              <a:rPr lang="en-GB" sz="2400" dirty="0"/>
              <a:t>() and </a:t>
            </a:r>
            <a:r>
              <a:rPr lang="en-GB" sz="2400" dirty="0" err="1"/>
              <a:t>fgets</a:t>
            </a:r>
            <a:r>
              <a:rPr lang="en-GB" sz="2400" dirty="0"/>
              <a:t>() write and read character strings to and from a disk file</a:t>
            </a:r>
            <a:r>
              <a:rPr lang="en-US" sz="2400" dirty="0"/>
              <a:t> </a:t>
            </a:r>
            <a:r>
              <a:rPr lang="en-GB" sz="2400" dirty="0"/>
              <a:t> </a:t>
            </a:r>
          </a:p>
          <a:p>
            <a:pPr marL="223838" indent="-223838" algn="just">
              <a:buClr>
                <a:schemeClr val="folHlink"/>
              </a:buClr>
              <a:buBlip>
                <a:blip r:embed="rId3"/>
              </a:buBlip>
            </a:pPr>
            <a:r>
              <a:rPr lang="en-US" sz="2400" dirty="0"/>
              <a:t>The </a:t>
            </a:r>
            <a:r>
              <a:rPr lang="en-US" sz="2400" dirty="0" err="1"/>
              <a:t>fputs</a:t>
            </a:r>
            <a:r>
              <a:rPr lang="en-US" sz="2400" dirty="0"/>
              <a:t>() function writes the entire string to the specified stream</a:t>
            </a:r>
          </a:p>
          <a:p>
            <a:pPr marL="223838" indent="-223838" algn="just">
              <a:buClr>
                <a:schemeClr val="folHlink"/>
              </a:buClr>
              <a:buBlip>
                <a:blip r:embed="rId3"/>
              </a:buBlip>
            </a:pPr>
            <a:r>
              <a:rPr lang="en-US" sz="2400" dirty="0"/>
              <a:t>The </a:t>
            </a:r>
            <a:r>
              <a:rPr lang="en-US" sz="2400" dirty="0" err="1"/>
              <a:t>fgets</a:t>
            </a:r>
            <a:r>
              <a:rPr lang="en-US" sz="2400" dirty="0"/>
              <a:t>() function reads a string from the specified stream until either a new line character is read or length-1 characters have been read</a:t>
            </a:r>
            <a:endParaRPr lang="en-GB" sz="2400" dirty="0"/>
          </a:p>
          <a:p>
            <a:pPr marL="223838" indent="-223838" algn="just">
              <a:buClr>
                <a:schemeClr val="folHlink"/>
              </a:buClr>
              <a:buBlip>
                <a:blip r:embed="rId3"/>
              </a:buBlip>
            </a:pPr>
            <a:r>
              <a:rPr lang="en-GB" sz="2400" dirty="0"/>
              <a:t>The prototypes are:</a:t>
            </a:r>
          </a:p>
          <a:p>
            <a:pPr marL="223838" indent="-223838" algn="just">
              <a:buClr>
                <a:schemeClr val="folHlink"/>
              </a:buClr>
              <a:buFont typeface="Wingdings" pitchFamily="2" charset="2"/>
              <a:buNone/>
            </a:pPr>
            <a:endParaRPr lang="en-US" sz="1200" dirty="0"/>
          </a:p>
          <a:p>
            <a:pPr marL="223838" indent="-223838" algn="just">
              <a:buClr>
                <a:schemeClr val="folHlink"/>
              </a:buClr>
              <a:buFont typeface="Wingdings" pitchFamily="2" charset="2"/>
              <a:buNone/>
            </a:pPr>
            <a:r>
              <a:rPr lang="en-US" sz="2800" b="1" dirty="0">
                <a:solidFill>
                  <a:schemeClr val="hlink"/>
                </a:solidFill>
                <a:cs typeface="Courier New" pitchFamily="49" charset="0"/>
              </a:rPr>
              <a:t>	</a:t>
            </a:r>
            <a:r>
              <a:rPr lang="en-US" sz="2800" b="1" dirty="0" err="1">
                <a:solidFill>
                  <a:schemeClr val="hlink"/>
                </a:solidFill>
                <a:cs typeface="Courier New" pitchFamily="49" charset="0"/>
              </a:rPr>
              <a:t>int</a:t>
            </a:r>
            <a:r>
              <a:rPr lang="en-US" sz="2800" b="1" dirty="0">
                <a:solidFill>
                  <a:schemeClr val="hlink"/>
                </a:solidFill>
                <a:cs typeface="Courier New" pitchFamily="49" charset="0"/>
              </a:rPr>
              <a:t> </a:t>
            </a:r>
            <a:r>
              <a:rPr lang="en-US" sz="2800" b="1" dirty="0" err="1">
                <a:solidFill>
                  <a:schemeClr val="hlink"/>
                </a:solidFill>
                <a:cs typeface="Courier New" pitchFamily="49" charset="0"/>
              </a:rPr>
              <a:t>fputs</a:t>
            </a:r>
            <a:r>
              <a:rPr lang="en-US" sz="2800" b="1" dirty="0">
                <a:solidFill>
                  <a:schemeClr val="hlink"/>
                </a:solidFill>
                <a:cs typeface="Courier New" pitchFamily="49" charset="0"/>
              </a:rPr>
              <a:t>(const char *</a:t>
            </a:r>
            <a:r>
              <a:rPr lang="en-US" sz="2800" b="1" dirty="0" err="1">
                <a:solidFill>
                  <a:schemeClr val="hlink"/>
                </a:solidFill>
                <a:cs typeface="Courier New" pitchFamily="49" charset="0"/>
              </a:rPr>
              <a:t>str</a:t>
            </a:r>
            <a:r>
              <a:rPr lang="en-US" sz="2800" b="1" dirty="0">
                <a:solidFill>
                  <a:schemeClr val="hlink"/>
                </a:solidFill>
                <a:cs typeface="Courier New" pitchFamily="49" charset="0"/>
              </a:rPr>
              <a:t>, FILE *</a:t>
            </a:r>
            <a:r>
              <a:rPr lang="en-US" sz="2800" b="1" dirty="0" err="1">
                <a:solidFill>
                  <a:schemeClr val="hlink"/>
                </a:solidFill>
                <a:cs typeface="Courier New" pitchFamily="49" charset="0"/>
              </a:rPr>
              <a:t>fp</a:t>
            </a:r>
            <a:r>
              <a:rPr lang="en-US" sz="2800" b="1" dirty="0">
                <a:solidFill>
                  <a:schemeClr val="hlink"/>
                </a:solidFill>
                <a:cs typeface="Courier New" pitchFamily="49" charset="0"/>
              </a:rPr>
              <a:t>);</a:t>
            </a:r>
          </a:p>
          <a:p>
            <a:pPr marL="223838" indent="-223838" algn="just">
              <a:buClr>
                <a:schemeClr val="folHlink"/>
              </a:buClr>
              <a:buFont typeface="Wingdings" pitchFamily="2" charset="2"/>
              <a:buNone/>
            </a:pPr>
            <a:endParaRPr lang="en-US" sz="1200" b="1" dirty="0">
              <a:solidFill>
                <a:schemeClr val="hlink"/>
              </a:solidFill>
            </a:endParaRPr>
          </a:p>
          <a:p>
            <a:pPr marL="223838" indent="-223838" algn="just">
              <a:buClr>
                <a:schemeClr val="folHlink"/>
              </a:buClr>
              <a:buFont typeface="Wingdings" pitchFamily="2" charset="2"/>
              <a:buNone/>
            </a:pPr>
            <a:r>
              <a:rPr lang="en-US" sz="2800" b="1" dirty="0">
                <a:solidFill>
                  <a:schemeClr val="hlink"/>
                </a:solidFill>
              </a:rPr>
              <a:t>	</a:t>
            </a:r>
            <a:r>
              <a:rPr lang="en-US" sz="2800" b="1" dirty="0">
                <a:solidFill>
                  <a:schemeClr val="hlink"/>
                </a:solidFill>
                <a:cs typeface="Courier New" pitchFamily="49" charset="0"/>
              </a:rPr>
              <a:t>char *</a:t>
            </a:r>
            <a:r>
              <a:rPr lang="en-US" sz="2800" b="1" dirty="0" err="1">
                <a:solidFill>
                  <a:schemeClr val="hlink"/>
                </a:solidFill>
                <a:cs typeface="Courier New" pitchFamily="49" charset="0"/>
              </a:rPr>
              <a:t>fgets</a:t>
            </a:r>
            <a:r>
              <a:rPr lang="en-US" sz="2800" b="1" dirty="0">
                <a:solidFill>
                  <a:schemeClr val="hlink"/>
                </a:solidFill>
                <a:cs typeface="Courier New" pitchFamily="49" charset="0"/>
              </a:rPr>
              <a:t>( char *</a:t>
            </a:r>
            <a:r>
              <a:rPr lang="en-US" sz="2800" b="1" dirty="0" err="1">
                <a:solidFill>
                  <a:schemeClr val="hlink"/>
                </a:solidFill>
                <a:cs typeface="Courier New" pitchFamily="49" charset="0"/>
              </a:rPr>
              <a:t>str</a:t>
            </a:r>
            <a:r>
              <a:rPr lang="en-US" sz="2800" b="1" dirty="0">
                <a:solidFill>
                  <a:schemeClr val="hlink"/>
                </a:solidFill>
                <a:cs typeface="Courier New" pitchFamily="49" charset="0"/>
              </a:rPr>
              <a:t>, </a:t>
            </a:r>
            <a:r>
              <a:rPr lang="en-US" sz="2800" b="1" dirty="0" err="1">
                <a:solidFill>
                  <a:schemeClr val="hlink"/>
                </a:solidFill>
                <a:cs typeface="Courier New" pitchFamily="49" charset="0"/>
              </a:rPr>
              <a:t>int</a:t>
            </a:r>
            <a:r>
              <a:rPr lang="en-US" sz="2800" b="1" dirty="0">
                <a:solidFill>
                  <a:schemeClr val="hlink"/>
                </a:solidFill>
                <a:cs typeface="Courier New" pitchFamily="49" charset="0"/>
              </a:rPr>
              <a:t> length, FILE *</a:t>
            </a:r>
            <a:r>
              <a:rPr lang="en-US" sz="2800" b="1" dirty="0" err="1">
                <a:solidFill>
                  <a:schemeClr val="hlink"/>
                </a:solidFill>
                <a:cs typeface="Courier New" pitchFamily="49" charset="0"/>
              </a:rPr>
              <a:t>fp</a:t>
            </a:r>
            <a:r>
              <a:rPr lang="en-US" sz="2800" b="1" dirty="0">
                <a:solidFill>
                  <a:schemeClr val="hlink"/>
                </a:solidFill>
                <a:cs typeface="Courier New" pitchFamily="49" charset="0"/>
              </a:rPr>
              <a:t>);</a:t>
            </a:r>
            <a:endParaRPr lang="en-US" sz="2800" b="1" dirty="0">
              <a:solidFill>
                <a:schemeClr val="hlink"/>
              </a:solidFill>
            </a:endParaRPr>
          </a:p>
        </p:txBody>
      </p:sp>
      <p:sp>
        <p:nvSpPr>
          <p:cNvPr id="4" name="TextBox 3"/>
          <p:cNvSpPr txBox="1"/>
          <p:nvPr/>
        </p:nvSpPr>
        <p:spPr>
          <a:xfrm>
            <a:off x="0" y="685800"/>
            <a:ext cx="6248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4.6-String </a:t>
            </a:r>
            <a:r>
              <a:rPr lang="en-US" sz="3200" b="1" i="1" dirty="0" smtClean="0">
                <a:solidFill>
                  <a:schemeClr val="tx1">
                    <a:lumMod val="85000"/>
                    <a:lumOff val="15000"/>
                  </a:schemeClr>
                </a:solidFill>
                <a:latin typeface="Arial" pitchFamily="34" charset="0"/>
                <a:cs typeface="Arial" pitchFamily="34" charset="0"/>
              </a:rPr>
              <a:t>I/O</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Learning Goals</a:t>
            </a:r>
            <a:endParaRPr lang="en-US" sz="3200" b="1" i="1" dirty="0">
              <a:solidFill>
                <a:schemeClr val="tx1">
                  <a:lumMod val="85000"/>
                  <a:lumOff val="15000"/>
                </a:schemeClr>
              </a:solidFill>
              <a:latin typeface="Arial" pitchFamily="34" charset="0"/>
              <a:cs typeface="Arial" pitchFamily="34" charset="0"/>
            </a:endParaRPr>
          </a:p>
        </p:txBody>
      </p:sp>
      <p:sp>
        <p:nvSpPr>
          <p:cNvPr id="5" name="TextBox 4"/>
          <p:cNvSpPr txBox="1"/>
          <p:nvPr/>
        </p:nvSpPr>
        <p:spPr>
          <a:xfrm>
            <a:off x="228600" y="1371600"/>
            <a:ext cx="6400800" cy="461665"/>
          </a:xfrm>
          <a:prstGeom prst="rect">
            <a:avLst/>
          </a:prstGeom>
          <a:noFill/>
        </p:spPr>
        <p:txBody>
          <a:bodyPr wrap="square" rtlCol="0">
            <a:spAutoFit/>
          </a:bodyPr>
          <a:lstStyle/>
          <a:p>
            <a:r>
              <a:rPr lang="en-US" dirty="0" smtClean="0">
                <a:latin typeface="Arial" pitchFamily="34" charset="0"/>
                <a:cs typeface="Arial" pitchFamily="34" charset="0"/>
              </a:rPr>
              <a:t>After the lecture, attendees will be able to:</a:t>
            </a:r>
            <a:endParaRPr lang="en-US" dirty="0">
              <a:latin typeface="Arial" pitchFamily="34" charset="0"/>
              <a:cs typeface="Arial" pitchFamily="34" charset="0"/>
            </a:endParaRPr>
          </a:p>
        </p:txBody>
      </p:sp>
      <p:grpSp>
        <p:nvGrpSpPr>
          <p:cNvPr id="6" name="Group 5"/>
          <p:cNvGrpSpPr/>
          <p:nvPr/>
        </p:nvGrpSpPr>
        <p:grpSpPr>
          <a:xfrm>
            <a:off x="0" y="1981200"/>
            <a:ext cx="9448800" cy="533400"/>
            <a:chOff x="0" y="1981200"/>
            <a:chExt cx="9448800" cy="533400"/>
          </a:xfrm>
        </p:grpSpPr>
        <p:sp>
          <p:nvSpPr>
            <p:cNvPr id="7" name="Rectangle 6"/>
            <p:cNvSpPr/>
            <p:nvPr/>
          </p:nvSpPr>
          <p:spPr>
            <a:xfrm>
              <a:off x="0" y="1981200"/>
              <a:ext cx="9144000" cy="533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9600" y="2057400"/>
              <a:ext cx="8839200" cy="369332"/>
            </a:xfrm>
            <a:prstGeom prst="rect">
              <a:avLst/>
            </a:prstGeom>
            <a:noFill/>
          </p:spPr>
          <p:txBody>
            <a:bodyPr wrap="square" rtlCol="0">
              <a:spAutoFit/>
            </a:bodyPr>
            <a:lstStyle/>
            <a:p>
              <a:r>
                <a:rPr lang="en-US" dirty="0" smtClean="0">
                  <a:latin typeface="Arial" pitchFamily="34" charset="0"/>
                  <a:cs typeface="Arial" pitchFamily="34" charset="0"/>
                </a:rPr>
                <a:t>Understand Streams and Files</a:t>
              </a:r>
              <a:endParaRPr lang="en-US" dirty="0">
                <a:latin typeface="Arial" pitchFamily="34" charset="0"/>
                <a:cs typeface="Arial" pitchFamily="34" charset="0"/>
              </a:endParaRPr>
            </a:p>
          </p:txBody>
        </p:sp>
      </p:grpSp>
      <p:sp>
        <p:nvSpPr>
          <p:cNvPr id="9" name="Rectangle 8"/>
          <p:cNvSpPr/>
          <p:nvPr/>
        </p:nvSpPr>
        <p:spPr>
          <a:xfrm>
            <a:off x="0" y="3071810"/>
            <a:ext cx="9144000" cy="533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rot="5400000">
            <a:off x="289035" y="2149365"/>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5400000">
            <a:off x="293797" y="3244747"/>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2517239"/>
            <a:ext cx="9144000" cy="5545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2590800"/>
            <a:ext cx="8153400" cy="369332"/>
          </a:xfrm>
          <a:prstGeom prst="rect">
            <a:avLst/>
          </a:prstGeom>
          <a:noFill/>
        </p:spPr>
        <p:txBody>
          <a:bodyPr wrap="square" rtlCol="0">
            <a:spAutoFit/>
          </a:bodyPr>
          <a:lstStyle/>
          <a:p>
            <a:r>
              <a:rPr lang="en-US" dirty="0" smtClean="0">
                <a:latin typeface="Arial" pitchFamily="34" charset="0"/>
                <a:cs typeface="Arial" pitchFamily="34" charset="0"/>
              </a:rPr>
              <a:t>Understand and Use various File Functions</a:t>
            </a:r>
            <a:endParaRPr lang="en-US" dirty="0">
              <a:latin typeface="Arial" pitchFamily="34" charset="0"/>
              <a:cs typeface="Arial" pitchFamily="34" charset="0"/>
            </a:endParaRPr>
          </a:p>
        </p:txBody>
      </p:sp>
      <p:sp>
        <p:nvSpPr>
          <p:cNvPr id="14" name="Isosceles Triangle 13"/>
          <p:cNvSpPr/>
          <p:nvPr/>
        </p:nvSpPr>
        <p:spPr>
          <a:xfrm rot="5400000">
            <a:off x="289034" y="2682766"/>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09600" y="3105090"/>
            <a:ext cx="8153400" cy="369332"/>
          </a:xfrm>
          <a:prstGeom prst="rect">
            <a:avLst/>
          </a:prstGeom>
          <a:noFill/>
        </p:spPr>
        <p:txBody>
          <a:bodyPr wrap="square" rtlCol="0">
            <a:spAutoFit/>
          </a:bodyPr>
          <a:lstStyle/>
          <a:p>
            <a:r>
              <a:rPr lang="en-US" dirty="0" smtClean="0">
                <a:latin typeface="Arial" pitchFamily="34" charset="0"/>
              </a:rPr>
              <a:t>Understand File Pointer</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381000" y="1295400"/>
            <a:ext cx="8305800" cy="2554545"/>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000" dirty="0"/>
              <a:t>The </a:t>
            </a:r>
            <a:r>
              <a:rPr lang="en-US" sz="2000" dirty="0" err="1"/>
              <a:t>fopen</a:t>
            </a:r>
            <a:r>
              <a:rPr lang="en-US" sz="2000" dirty="0"/>
              <a:t>() function opens a stream for use and links a file with that stream</a:t>
            </a:r>
          </a:p>
          <a:p>
            <a:pPr marL="223838" indent="-223838" algn="just">
              <a:buClr>
                <a:schemeClr val="folHlink"/>
              </a:buClr>
              <a:buBlip>
                <a:blip r:embed="rId3"/>
              </a:buBlip>
            </a:pPr>
            <a:r>
              <a:rPr lang="en-US" sz="2000" dirty="0"/>
              <a:t>The </a:t>
            </a:r>
            <a:r>
              <a:rPr lang="en-US" sz="2000" dirty="0" err="1"/>
              <a:t>fopen</a:t>
            </a:r>
            <a:r>
              <a:rPr lang="en-US" sz="2000" dirty="0"/>
              <a:t>() function returns a file pointer associated with the file</a:t>
            </a:r>
          </a:p>
          <a:p>
            <a:pPr marL="223838" indent="-223838" algn="just">
              <a:buClr>
                <a:schemeClr val="folHlink"/>
              </a:buClr>
              <a:buBlip>
                <a:blip r:embed="rId3"/>
              </a:buBlip>
            </a:pPr>
            <a:r>
              <a:rPr lang="en-US" sz="2000" dirty="0"/>
              <a:t>The prototype for the </a:t>
            </a:r>
            <a:r>
              <a:rPr lang="en-US" sz="2000" dirty="0" err="1"/>
              <a:t>fopen</a:t>
            </a:r>
            <a:r>
              <a:rPr lang="en-US" sz="2000" dirty="0"/>
              <a:t>() function is: </a:t>
            </a:r>
          </a:p>
          <a:p>
            <a:pPr marL="223838" indent="-223838" algn="just">
              <a:buClr>
                <a:schemeClr val="folHlink"/>
              </a:buClr>
              <a:buFont typeface="Wingdings" pitchFamily="2" charset="2"/>
              <a:buNone/>
            </a:pPr>
            <a:r>
              <a:rPr lang="en-US" sz="2000" dirty="0">
                <a:solidFill>
                  <a:schemeClr val="hlink"/>
                </a:solidFill>
              </a:rPr>
              <a:t>	</a:t>
            </a:r>
            <a:r>
              <a:rPr lang="en-US" sz="2000" dirty="0">
                <a:solidFill>
                  <a:schemeClr val="hlink"/>
                </a:solidFill>
                <a:cs typeface="Courier New" pitchFamily="49" charset="0"/>
              </a:rPr>
              <a:t>FILE *</a:t>
            </a:r>
            <a:r>
              <a:rPr lang="en-US" sz="2000" dirty="0" err="1">
                <a:solidFill>
                  <a:schemeClr val="hlink"/>
                </a:solidFill>
                <a:cs typeface="Courier New" pitchFamily="49" charset="0"/>
              </a:rPr>
              <a:t>fopen</a:t>
            </a:r>
            <a:r>
              <a:rPr lang="en-US" sz="2000" dirty="0">
                <a:solidFill>
                  <a:schemeClr val="hlink"/>
                </a:solidFill>
                <a:cs typeface="Courier New" pitchFamily="49" charset="0"/>
              </a:rPr>
              <a:t>(const char *filename, const char  *mode</a:t>
            </a:r>
            <a:r>
              <a:rPr lang="en-US" sz="2000" dirty="0" smtClean="0">
                <a:solidFill>
                  <a:schemeClr val="hlink"/>
                </a:solidFill>
                <a:cs typeface="Courier New" pitchFamily="49" charset="0"/>
              </a:rPr>
              <a:t>);</a:t>
            </a:r>
          </a:p>
          <a:p>
            <a:pPr marL="223838" indent="-223838" algn="just">
              <a:buClr>
                <a:schemeClr val="folHlink"/>
              </a:buClr>
            </a:pPr>
            <a:r>
              <a:rPr lang="en-US" sz="2000" dirty="0" smtClean="0">
                <a:solidFill>
                  <a:schemeClr val="hlink"/>
                </a:solidFill>
                <a:cs typeface="Courier New" pitchFamily="49" charset="0"/>
              </a:rPr>
              <a:t>   </a:t>
            </a:r>
            <a:r>
              <a:rPr lang="en-US" sz="2000" dirty="0" err="1" smtClean="0">
                <a:solidFill>
                  <a:schemeClr val="hlink"/>
                </a:solidFill>
                <a:cs typeface="Courier New" pitchFamily="49" charset="0"/>
              </a:rPr>
              <a:t>int</a:t>
            </a:r>
            <a:r>
              <a:rPr lang="en-US" sz="2000" dirty="0" smtClean="0">
                <a:solidFill>
                  <a:schemeClr val="hlink"/>
                </a:solidFill>
                <a:cs typeface="Courier New" pitchFamily="49" charset="0"/>
              </a:rPr>
              <a:t> *</a:t>
            </a:r>
            <a:r>
              <a:rPr lang="en-US" sz="2000" dirty="0" err="1" smtClean="0">
                <a:solidFill>
                  <a:schemeClr val="hlink"/>
                </a:solidFill>
                <a:cs typeface="Courier New" pitchFamily="49" charset="0"/>
              </a:rPr>
              <a:t>fclose</a:t>
            </a:r>
            <a:r>
              <a:rPr lang="en-US" sz="2000" dirty="0" smtClean="0">
                <a:solidFill>
                  <a:schemeClr val="hlink"/>
                </a:solidFill>
                <a:cs typeface="Courier New" pitchFamily="49" charset="0"/>
              </a:rPr>
              <a:t>(FILE *</a:t>
            </a:r>
            <a:r>
              <a:rPr lang="en-US" sz="2000" dirty="0" err="1" smtClean="0">
                <a:solidFill>
                  <a:schemeClr val="hlink"/>
                </a:solidFill>
                <a:cs typeface="Courier New" pitchFamily="49" charset="0"/>
              </a:rPr>
              <a:t>fp</a:t>
            </a:r>
            <a:r>
              <a:rPr lang="en-US" sz="2000" dirty="0" smtClean="0">
                <a:solidFill>
                  <a:schemeClr val="hlink"/>
                </a:solidFill>
                <a:cs typeface="Courier New" pitchFamily="49" charset="0"/>
              </a:rPr>
              <a:t>);</a:t>
            </a:r>
          </a:p>
          <a:p>
            <a:pPr marL="223838" indent="-223838" algn="just">
              <a:buClr>
                <a:schemeClr val="folHlink"/>
              </a:buClr>
              <a:buFont typeface="Wingdings" pitchFamily="2" charset="2"/>
              <a:buNone/>
            </a:pPr>
            <a:endParaRPr lang="en-US" sz="2000" dirty="0" smtClean="0">
              <a:solidFill>
                <a:schemeClr val="hlink"/>
              </a:solidFill>
              <a:cs typeface="Courier New" pitchFamily="49" charset="0"/>
            </a:endParaRPr>
          </a:p>
          <a:p>
            <a:pPr marL="223838" indent="-223838" algn="just">
              <a:buClr>
                <a:schemeClr val="folHlink"/>
              </a:buClr>
              <a:buFont typeface="Wingdings" pitchFamily="2" charset="2"/>
              <a:buNone/>
            </a:pPr>
            <a:endParaRPr lang="en-US" sz="2000" dirty="0"/>
          </a:p>
        </p:txBody>
      </p:sp>
      <p:graphicFrame>
        <p:nvGraphicFramePr>
          <p:cNvPr id="104541" name="Group 93"/>
          <p:cNvGraphicFramePr>
            <a:graphicFrameLocks noGrp="1"/>
          </p:cNvGraphicFramePr>
          <p:nvPr/>
        </p:nvGraphicFramePr>
        <p:xfrm>
          <a:off x="1600200" y="3489961"/>
          <a:ext cx="6096000" cy="2682239"/>
        </p:xfrm>
        <a:graphic>
          <a:graphicData uri="http://schemas.openxmlformats.org/drawingml/2006/table">
            <a:tbl>
              <a:tblPr/>
              <a:tblGrid>
                <a:gridCol w="1207347"/>
                <a:gridCol w="4888653"/>
              </a:tblGrid>
              <a:tr h="383177">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1700" b="1" i="0" u="none" strike="noStrike" cap="none" normalizeH="0" baseline="0" dirty="0" smtClean="0">
                          <a:ln>
                            <a:noFill/>
                          </a:ln>
                          <a:solidFill>
                            <a:schemeClr val="tx1"/>
                          </a:solidFill>
                          <a:effectLst/>
                          <a:latin typeface="Times New Roman" pitchFamily="18" charset="0"/>
                          <a:cs typeface="Times New Roman" pitchFamily="18" charset="0"/>
                        </a:rPr>
                        <a:t>Mode</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l"/>
                        </a:tabLst>
                      </a:pPr>
                      <a:r>
                        <a:rPr kumimoji="0" lang="en-US" sz="1700" b="1" i="0" u="none" strike="noStrike" cap="none" normalizeH="0" baseline="0" smtClean="0">
                          <a:ln>
                            <a:noFill/>
                          </a:ln>
                          <a:solidFill>
                            <a:schemeClr val="tx1"/>
                          </a:solidFill>
                          <a:effectLst/>
                          <a:latin typeface="Times New Roman" pitchFamily="18" charset="0"/>
                          <a:cs typeface="Times New Roman" pitchFamily="18" charset="0"/>
                        </a:rPr>
                        <a:t>Meaning</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17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rb</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Open a binary file for reading</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17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wb</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Create a binary file for writing</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17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ab</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Append to a binary file</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17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r+b</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Open a binary file for read/write</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17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w+b</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dirty="0" smtClean="0">
                          <a:ln>
                            <a:noFill/>
                          </a:ln>
                          <a:solidFill>
                            <a:schemeClr val="tx1"/>
                          </a:solidFill>
                          <a:effectLst/>
                          <a:latin typeface="Times New Roman" pitchFamily="18" charset="0"/>
                          <a:cs typeface="Times New Roman" pitchFamily="18" charset="0"/>
                        </a:rPr>
                        <a:t>Create a binary file for read/write</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3177">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smtClean="0">
                          <a:ln>
                            <a:noFill/>
                          </a:ln>
                          <a:solidFill>
                            <a:schemeClr val="tx1"/>
                          </a:solidFill>
                          <a:effectLst/>
                          <a:latin typeface="Times New Roman" pitchFamily="18" charset="0"/>
                          <a:cs typeface="Times New Roman" pitchFamily="18" charset="0"/>
                        </a:rPr>
                        <a:t>a+b</a:t>
                      </a:r>
                      <a:endParaRPr kumimoji="0" lang="en-US" sz="36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en-US" sz="1700" b="0" i="0" u="none" strike="noStrike" cap="none" normalizeH="0" baseline="0" dirty="0" smtClean="0">
                          <a:ln>
                            <a:noFill/>
                          </a:ln>
                          <a:solidFill>
                            <a:schemeClr val="tx1"/>
                          </a:solidFill>
                          <a:effectLst/>
                          <a:latin typeface="Times New Roman" pitchFamily="18" charset="0"/>
                          <a:cs typeface="Times New Roman" pitchFamily="18" charset="0"/>
                        </a:rPr>
                        <a:t>Append a binary file for read/write</a:t>
                      </a:r>
                      <a:endParaRPr kumimoji="0" lang="en-US" sz="36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0" y="685800"/>
            <a:ext cx="6248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4.7-Opening </a:t>
            </a:r>
            <a:r>
              <a:rPr lang="en-US" sz="3200" b="1" i="1" dirty="0" smtClean="0">
                <a:solidFill>
                  <a:schemeClr val="tx1">
                    <a:lumMod val="85000"/>
                    <a:lumOff val="15000"/>
                  </a:schemeClr>
                </a:solidFill>
                <a:latin typeface="Arial" pitchFamily="34" charset="0"/>
                <a:cs typeface="Arial" pitchFamily="34" charset="0"/>
              </a:rPr>
              <a:t>a File-Binary</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381000" y="1660525"/>
            <a:ext cx="8305800" cy="5139869"/>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GB" sz="2000" dirty="0"/>
              <a:t>The functions </a:t>
            </a:r>
            <a:r>
              <a:rPr lang="en-GB" sz="2000" dirty="0" err="1"/>
              <a:t>fread</a:t>
            </a:r>
            <a:r>
              <a:rPr lang="en-GB" sz="2000" dirty="0"/>
              <a:t>() and </a:t>
            </a:r>
            <a:r>
              <a:rPr lang="en-GB" sz="2000" dirty="0" err="1"/>
              <a:t>fwrite</a:t>
            </a:r>
            <a:r>
              <a:rPr lang="en-GB" sz="2000" dirty="0"/>
              <a:t>() are referred to as unformatted read or write functions</a:t>
            </a:r>
          </a:p>
          <a:p>
            <a:pPr marL="223838" indent="-223838" algn="just">
              <a:buClr>
                <a:schemeClr val="folHlink"/>
              </a:buClr>
              <a:buBlip>
                <a:blip r:embed="rId3"/>
              </a:buBlip>
            </a:pPr>
            <a:r>
              <a:rPr lang="en-US" sz="2000" dirty="0"/>
              <a:t>They are used to read and write an entire block of data to and from a file</a:t>
            </a:r>
          </a:p>
          <a:p>
            <a:pPr marL="223838" indent="-223838" algn="just">
              <a:buClr>
                <a:schemeClr val="folHlink"/>
              </a:buClr>
              <a:buBlip>
                <a:blip r:embed="rId3"/>
              </a:buBlip>
            </a:pPr>
            <a:r>
              <a:rPr lang="en-US" sz="2000" dirty="0"/>
              <a:t>The most useful application involves reading and writing user-defined data types, especially structures</a:t>
            </a:r>
            <a:endParaRPr lang="en-GB" sz="2000" dirty="0"/>
          </a:p>
          <a:p>
            <a:pPr marL="223838" indent="-223838" algn="just">
              <a:buClr>
                <a:schemeClr val="folHlink"/>
              </a:buClr>
              <a:buBlip>
                <a:blip r:embed="rId3"/>
              </a:buBlip>
            </a:pPr>
            <a:r>
              <a:rPr lang="en-GB" sz="2000" dirty="0"/>
              <a:t>The prototypes for the functions are:</a:t>
            </a:r>
            <a:endParaRPr lang="en-US" sz="2000" dirty="0"/>
          </a:p>
          <a:p>
            <a:pPr marL="223838" indent="-223838" algn="just">
              <a:buClr>
                <a:schemeClr val="folHlink"/>
              </a:buClr>
              <a:buFont typeface="Wingdings" pitchFamily="2" charset="2"/>
              <a:buNone/>
            </a:pPr>
            <a:endParaRPr lang="en-GB" sz="2000" dirty="0">
              <a:cs typeface="Courier New" pitchFamily="49" charset="0"/>
            </a:endParaRPr>
          </a:p>
          <a:p>
            <a:pPr marL="223838" indent="-223838" algn="just">
              <a:buClr>
                <a:schemeClr val="folHlink"/>
              </a:buClr>
              <a:buFont typeface="Wingdings" pitchFamily="2" charset="2"/>
              <a:buNone/>
            </a:pPr>
            <a:r>
              <a:rPr lang="en-GB" sz="2000" b="1" dirty="0">
                <a:solidFill>
                  <a:schemeClr val="hlink"/>
                </a:solidFill>
                <a:cs typeface="Courier New" pitchFamily="49" charset="0"/>
              </a:rPr>
              <a:t>	</a:t>
            </a:r>
            <a:r>
              <a:rPr lang="en-GB" sz="2000" b="1" dirty="0" err="1">
                <a:solidFill>
                  <a:schemeClr val="hlink"/>
                </a:solidFill>
                <a:cs typeface="Courier New" pitchFamily="49" charset="0"/>
              </a:rPr>
              <a:t>size_t</a:t>
            </a:r>
            <a:r>
              <a:rPr lang="en-GB" sz="2000" b="1" dirty="0">
                <a:solidFill>
                  <a:schemeClr val="hlink"/>
                </a:solidFill>
                <a:cs typeface="Courier New" pitchFamily="49" charset="0"/>
              </a:rPr>
              <a:t> </a:t>
            </a:r>
            <a:r>
              <a:rPr lang="en-GB" sz="2000" b="1" dirty="0" err="1">
                <a:solidFill>
                  <a:schemeClr val="hlink"/>
                </a:solidFill>
                <a:cs typeface="Courier New" pitchFamily="49" charset="0"/>
              </a:rPr>
              <a:t>fread</a:t>
            </a:r>
            <a:r>
              <a:rPr lang="en-GB" sz="2000" b="1" dirty="0">
                <a:solidFill>
                  <a:schemeClr val="hlink"/>
                </a:solidFill>
                <a:cs typeface="Courier New" pitchFamily="49" charset="0"/>
              </a:rPr>
              <a:t>(void *buffer, </a:t>
            </a:r>
            <a:r>
              <a:rPr lang="en-GB" sz="2000" b="1" dirty="0" err="1">
                <a:solidFill>
                  <a:schemeClr val="hlink"/>
                </a:solidFill>
                <a:cs typeface="Courier New" pitchFamily="49" charset="0"/>
              </a:rPr>
              <a:t>size_t</a:t>
            </a:r>
            <a:r>
              <a:rPr lang="en-GB" sz="2000" b="1" dirty="0">
                <a:solidFill>
                  <a:schemeClr val="hlink"/>
                </a:solidFill>
                <a:cs typeface="Courier New" pitchFamily="49" charset="0"/>
              </a:rPr>
              <a:t> </a:t>
            </a:r>
            <a:r>
              <a:rPr lang="en-GB" sz="2000" b="1" dirty="0" err="1">
                <a:solidFill>
                  <a:schemeClr val="hlink"/>
                </a:solidFill>
                <a:cs typeface="Courier New" pitchFamily="49" charset="0"/>
              </a:rPr>
              <a:t>num_bytes</a:t>
            </a:r>
            <a:r>
              <a:rPr lang="en-GB" sz="2000" b="1" dirty="0">
                <a:solidFill>
                  <a:schemeClr val="hlink"/>
                </a:solidFill>
                <a:cs typeface="Courier New" pitchFamily="49" charset="0"/>
              </a:rPr>
              <a:t>, </a:t>
            </a:r>
            <a:r>
              <a:rPr lang="en-GB" sz="2000" b="1" dirty="0" err="1">
                <a:solidFill>
                  <a:schemeClr val="hlink"/>
                </a:solidFill>
                <a:cs typeface="Courier New" pitchFamily="49" charset="0"/>
              </a:rPr>
              <a:t>size_t</a:t>
            </a:r>
            <a:r>
              <a:rPr lang="en-GB" sz="2000" b="1" dirty="0">
                <a:solidFill>
                  <a:schemeClr val="hlink"/>
                </a:solidFill>
                <a:cs typeface="Courier New" pitchFamily="49" charset="0"/>
              </a:rPr>
              <a:t> count, FILE *</a:t>
            </a:r>
            <a:r>
              <a:rPr lang="en-GB" sz="2000" b="1" dirty="0" err="1">
                <a:solidFill>
                  <a:schemeClr val="hlink"/>
                </a:solidFill>
                <a:cs typeface="Courier New" pitchFamily="49" charset="0"/>
              </a:rPr>
              <a:t>fp</a:t>
            </a:r>
            <a:r>
              <a:rPr lang="en-GB" sz="2000" b="1" dirty="0">
                <a:solidFill>
                  <a:schemeClr val="hlink"/>
                </a:solidFill>
                <a:cs typeface="Courier New" pitchFamily="49" charset="0"/>
              </a:rPr>
              <a:t>);</a:t>
            </a:r>
            <a:endParaRPr lang="en-US" sz="2000" b="1" dirty="0">
              <a:solidFill>
                <a:schemeClr val="hlink"/>
              </a:solidFill>
            </a:endParaRPr>
          </a:p>
          <a:p>
            <a:pPr marL="223838" indent="-223838" algn="just">
              <a:buClr>
                <a:schemeClr val="folHlink"/>
              </a:buClr>
              <a:buFont typeface="Wingdings" pitchFamily="2" charset="2"/>
              <a:buNone/>
            </a:pPr>
            <a:endParaRPr lang="en-US" sz="2000" b="1" dirty="0">
              <a:solidFill>
                <a:schemeClr val="hlink"/>
              </a:solidFill>
              <a:cs typeface="Courier New" pitchFamily="49" charset="0"/>
            </a:endParaRPr>
          </a:p>
          <a:p>
            <a:pPr marL="223838" indent="-223838" algn="just">
              <a:buClr>
                <a:schemeClr val="folHlink"/>
              </a:buClr>
              <a:buFont typeface="Wingdings" pitchFamily="2" charset="2"/>
              <a:buNone/>
            </a:pPr>
            <a:r>
              <a:rPr lang="en-US" sz="2000" b="1" dirty="0">
                <a:solidFill>
                  <a:schemeClr val="hlink"/>
                </a:solidFill>
                <a:cs typeface="Courier New" pitchFamily="49" charset="0"/>
              </a:rPr>
              <a:t>	</a:t>
            </a:r>
            <a:r>
              <a:rPr lang="en-US" sz="2000" b="1" dirty="0" err="1">
                <a:solidFill>
                  <a:schemeClr val="hlink"/>
                </a:solidFill>
                <a:cs typeface="Courier New" pitchFamily="49" charset="0"/>
              </a:rPr>
              <a:t>size_t</a:t>
            </a:r>
            <a:r>
              <a:rPr lang="en-US" sz="2000" b="1" dirty="0">
                <a:solidFill>
                  <a:schemeClr val="hlink"/>
                </a:solidFill>
                <a:cs typeface="Courier New" pitchFamily="49" charset="0"/>
              </a:rPr>
              <a:t> </a:t>
            </a:r>
            <a:r>
              <a:rPr lang="en-US" sz="2000" b="1" dirty="0" err="1">
                <a:solidFill>
                  <a:schemeClr val="hlink"/>
                </a:solidFill>
                <a:cs typeface="Courier New" pitchFamily="49" charset="0"/>
              </a:rPr>
              <a:t>fwrite</a:t>
            </a:r>
            <a:r>
              <a:rPr lang="en-US" sz="2000" b="1" dirty="0">
                <a:solidFill>
                  <a:schemeClr val="hlink"/>
                </a:solidFill>
                <a:cs typeface="Courier New" pitchFamily="49" charset="0"/>
              </a:rPr>
              <a:t>(const void *buffer, </a:t>
            </a:r>
            <a:r>
              <a:rPr lang="en-US" sz="2000" b="1" dirty="0" err="1">
                <a:solidFill>
                  <a:schemeClr val="hlink"/>
                </a:solidFill>
                <a:cs typeface="Courier New" pitchFamily="49" charset="0"/>
              </a:rPr>
              <a:t>size_t</a:t>
            </a:r>
            <a:r>
              <a:rPr lang="en-US" sz="2000" b="1" dirty="0">
                <a:solidFill>
                  <a:schemeClr val="hlink"/>
                </a:solidFill>
                <a:cs typeface="Courier New" pitchFamily="49" charset="0"/>
              </a:rPr>
              <a:t> </a:t>
            </a:r>
            <a:r>
              <a:rPr lang="en-US" sz="2000" b="1" dirty="0" err="1">
                <a:solidFill>
                  <a:schemeClr val="hlink"/>
                </a:solidFill>
                <a:cs typeface="Courier New" pitchFamily="49" charset="0"/>
              </a:rPr>
              <a:t>num_bytes</a:t>
            </a:r>
            <a:r>
              <a:rPr lang="en-US" sz="2000" b="1" dirty="0">
                <a:solidFill>
                  <a:schemeClr val="hlink"/>
                </a:solidFill>
                <a:cs typeface="Courier New" pitchFamily="49" charset="0"/>
              </a:rPr>
              <a:t>, </a:t>
            </a:r>
            <a:r>
              <a:rPr lang="en-US" sz="2000" b="1" dirty="0" err="1">
                <a:solidFill>
                  <a:schemeClr val="hlink"/>
                </a:solidFill>
                <a:cs typeface="Courier New" pitchFamily="49" charset="0"/>
              </a:rPr>
              <a:t>size_t</a:t>
            </a:r>
            <a:r>
              <a:rPr lang="en-US" sz="2000" b="1" dirty="0">
                <a:solidFill>
                  <a:schemeClr val="hlink"/>
                </a:solidFill>
                <a:cs typeface="Courier New" pitchFamily="49" charset="0"/>
              </a:rPr>
              <a:t> count, FILE *</a:t>
            </a:r>
            <a:r>
              <a:rPr lang="en-US" sz="2000" b="1" dirty="0" err="1">
                <a:solidFill>
                  <a:schemeClr val="hlink"/>
                </a:solidFill>
                <a:cs typeface="Courier New" pitchFamily="49" charset="0"/>
              </a:rPr>
              <a:t>fp</a:t>
            </a:r>
            <a:r>
              <a:rPr lang="en-US" sz="2000" b="1" dirty="0" smtClean="0">
                <a:solidFill>
                  <a:schemeClr val="hlink"/>
                </a:solidFill>
                <a:cs typeface="Courier New" pitchFamily="49" charset="0"/>
              </a:rPr>
              <a:t>);</a:t>
            </a:r>
          </a:p>
          <a:p>
            <a:pPr marL="223838" indent="-223838" algn="just">
              <a:buClr>
                <a:schemeClr val="folHlink"/>
              </a:buClr>
              <a:buFont typeface="Wingdings" pitchFamily="2" charset="2"/>
              <a:buNone/>
            </a:pPr>
            <a:endParaRPr lang="en-US" sz="2000" b="1" dirty="0" smtClean="0">
              <a:solidFill>
                <a:schemeClr val="hlink"/>
              </a:solidFill>
              <a:cs typeface="Courier New" pitchFamily="49" charset="0"/>
            </a:endParaRPr>
          </a:p>
          <a:p>
            <a:pPr marL="223838" indent="-223838" algn="just">
              <a:buClr>
                <a:schemeClr val="folHlink"/>
              </a:buClr>
            </a:pPr>
            <a:r>
              <a:rPr lang="en-US" sz="2000" b="1" dirty="0" smtClean="0">
                <a:solidFill>
                  <a:schemeClr val="hlink"/>
                </a:solidFill>
                <a:cs typeface="Courier New" pitchFamily="49" charset="0"/>
              </a:rPr>
              <a:t>	                                  </a:t>
            </a:r>
            <a:r>
              <a:rPr lang="en-US" sz="2000" b="1" dirty="0" err="1" smtClean="0">
                <a:solidFill>
                  <a:schemeClr val="hlink"/>
                </a:solidFill>
                <a:cs typeface="Courier New" pitchFamily="49" charset="0"/>
              </a:rPr>
              <a:t>int</a:t>
            </a:r>
            <a:r>
              <a:rPr lang="en-US" sz="2000" b="1" dirty="0" smtClean="0">
                <a:solidFill>
                  <a:schemeClr val="hlink"/>
                </a:solidFill>
                <a:cs typeface="Courier New" pitchFamily="49" charset="0"/>
              </a:rPr>
              <a:t> </a:t>
            </a:r>
            <a:r>
              <a:rPr lang="en-US" sz="2000" b="1" dirty="0" err="1" smtClean="0">
                <a:solidFill>
                  <a:schemeClr val="hlink"/>
                </a:solidFill>
                <a:cs typeface="Courier New" pitchFamily="49" charset="0"/>
              </a:rPr>
              <a:t>feof</a:t>
            </a:r>
            <a:r>
              <a:rPr lang="en-US" sz="2000" b="1" dirty="0" smtClean="0">
                <a:solidFill>
                  <a:schemeClr val="hlink"/>
                </a:solidFill>
                <a:cs typeface="Courier New" pitchFamily="49" charset="0"/>
              </a:rPr>
              <a:t> (FILE *</a:t>
            </a:r>
            <a:r>
              <a:rPr lang="en-US" sz="2000" b="1" dirty="0" err="1" smtClean="0">
                <a:solidFill>
                  <a:schemeClr val="hlink"/>
                </a:solidFill>
                <a:cs typeface="Courier New" pitchFamily="49" charset="0"/>
              </a:rPr>
              <a:t>fp</a:t>
            </a:r>
            <a:r>
              <a:rPr lang="en-US" sz="2000" b="1" dirty="0" smtClean="0">
                <a:solidFill>
                  <a:schemeClr val="hlink"/>
                </a:solidFill>
                <a:cs typeface="Courier New" pitchFamily="49" charset="0"/>
              </a:rPr>
              <a:t>);</a:t>
            </a:r>
            <a:endParaRPr lang="en-US" sz="2000" b="1" dirty="0" smtClean="0">
              <a:solidFill>
                <a:schemeClr val="hlink"/>
              </a:solidFill>
            </a:endParaRPr>
          </a:p>
          <a:p>
            <a:pPr marL="223838" indent="-223838" algn="just">
              <a:buClr>
                <a:schemeClr val="folHlink"/>
              </a:buClr>
              <a:buFont typeface="Wingdings" pitchFamily="2" charset="2"/>
              <a:buNone/>
            </a:pPr>
            <a:endParaRPr lang="en-US" sz="2000" b="1" dirty="0">
              <a:solidFill>
                <a:schemeClr val="hlink"/>
              </a:solidFill>
              <a:cs typeface="Courier New" pitchFamily="49" charset="0"/>
            </a:endParaRPr>
          </a:p>
        </p:txBody>
      </p:sp>
      <p:sp>
        <p:nvSpPr>
          <p:cNvPr id="4" name="TextBox 3"/>
          <p:cNvSpPr txBox="1"/>
          <p:nvPr/>
        </p:nvSpPr>
        <p:spPr>
          <a:xfrm>
            <a:off x="0" y="685800"/>
            <a:ext cx="8915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4.8-The </a:t>
            </a:r>
            <a:r>
              <a:rPr lang="en-US" sz="3200" b="1" i="1" dirty="0" err="1" smtClean="0">
                <a:solidFill>
                  <a:schemeClr val="tx1">
                    <a:lumMod val="85000"/>
                    <a:lumOff val="15000"/>
                  </a:schemeClr>
                </a:solidFill>
                <a:latin typeface="Arial" pitchFamily="34" charset="0"/>
                <a:cs typeface="Arial" pitchFamily="34" charset="0"/>
              </a:rPr>
              <a:t>fread</a:t>
            </a:r>
            <a:r>
              <a:rPr lang="en-US" sz="3200" b="1" i="1" dirty="0" smtClean="0">
                <a:solidFill>
                  <a:schemeClr val="tx1">
                    <a:lumMod val="85000"/>
                    <a:lumOff val="15000"/>
                  </a:schemeClr>
                </a:solidFill>
                <a:latin typeface="Arial" pitchFamily="34" charset="0"/>
                <a:cs typeface="Arial" pitchFamily="34" charset="0"/>
              </a:rPr>
              <a:t>() and </a:t>
            </a:r>
            <a:r>
              <a:rPr lang="en-US" sz="3200" b="1" i="1" dirty="0" err="1" smtClean="0">
                <a:solidFill>
                  <a:schemeClr val="tx1">
                    <a:lumMod val="85000"/>
                    <a:lumOff val="15000"/>
                  </a:schemeClr>
                </a:solidFill>
                <a:latin typeface="Arial" pitchFamily="34" charset="0"/>
                <a:cs typeface="Arial" pitchFamily="34" charset="0"/>
              </a:rPr>
              <a:t>fwrite</a:t>
            </a:r>
            <a:r>
              <a:rPr lang="en-US" sz="3200" b="1" i="1" dirty="0" smtClean="0">
                <a:solidFill>
                  <a:schemeClr val="tx1">
                    <a:lumMod val="85000"/>
                    <a:lumOff val="15000"/>
                  </a:schemeClr>
                </a:solidFill>
                <a:latin typeface="Arial" pitchFamily="34" charset="0"/>
                <a:cs typeface="Arial" pitchFamily="34" charset="0"/>
              </a:rPr>
              <a:t>() functions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457200" y="1371600"/>
            <a:ext cx="8305800" cy="4832092"/>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800" dirty="0"/>
              <a:t>The rewind() function resets the file position indicator to the beginning of the file </a:t>
            </a:r>
          </a:p>
          <a:p>
            <a:pPr marL="223838" indent="-223838" algn="just">
              <a:buClr>
                <a:schemeClr val="folHlink"/>
              </a:buClr>
              <a:buBlip>
                <a:blip r:embed="rId3"/>
              </a:buBlip>
            </a:pPr>
            <a:endParaRPr lang="en-US" sz="2800" dirty="0"/>
          </a:p>
          <a:p>
            <a:pPr marL="223838" indent="-223838" algn="just">
              <a:buClr>
                <a:schemeClr val="folHlink"/>
              </a:buClr>
              <a:buBlip>
                <a:blip r:embed="rId3"/>
              </a:buBlip>
            </a:pPr>
            <a:r>
              <a:rPr lang="en-US" sz="2800" dirty="0" smtClean="0"/>
              <a:t>Syntax:      </a:t>
            </a:r>
            <a:r>
              <a:rPr lang="en-US" sz="2800" b="1" dirty="0">
                <a:solidFill>
                  <a:schemeClr val="hlink"/>
                </a:solidFill>
                <a:cs typeface="Courier New" pitchFamily="49" charset="0"/>
              </a:rPr>
              <a:t>	rewind(</a:t>
            </a:r>
            <a:r>
              <a:rPr lang="en-US" sz="2800" b="1" dirty="0" err="1">
                <a:solidFill>
                  <a:schemeClr val="hlink"/>
                </a:solidFill>
                <a:cs typeface="Courier New" pitchFamily="49" charset="0"/>
              </a:rPr>
              <a:t>fp</a:t>
            </a:r>
            <a:r>
              <a:rPr lang="en-US" sz="2800" b="1" dirty="0">
                <a:solidFill>
                  <a:schemeClr val="hlink"/>
                </a:solidFill>
                <a:cs typeface="Courier New" pitchFamily="49" charset="0"/>
              </a:rPr>
              <a:t> </a:t>
            </a:r>
            <a:r>
              <a:rPr lang="en-US" sz="2800" b="1" dirty="0" smtClean="0">
                <a:solidFill>
                  <a:schemeClr val="hlink"/>
                </a:solidFill>
                <a:cs typeface="Courier New" pitchFamily="49" charset="0"/>
              </a:rPr>
              <a:t>);</a:t>
            </a:r>
          </a:p>
          <a:p>
            <a:pPr marL="223838" indent="-223838" algn="just">
              <a:buClr>
                <a:schemeClr val="folHlink"/>
              </a:buClr>
              <a:buFont typeface="Wingdings" pitchFamily="2" charset="2"/>
              <a:buNone/>
            </a:pPr>
            <a:endParaRPr lang="en-US" sz="2800" b="1" dirty="0" smtClean="0">
              <a:solidFill>
                <a:schemeClr val="hlink"/>
              </a:solidFill>
              <a:cs typeface="Courier New" pitchFamily="49" charset="0"/>
            </a:endParaRPr>
          </a:p>
          <a:p>
            <a:pPr marL="223838" indent="-223838" algn="just">
              <a:buClr>
                <a:schemeClr val="folHlink"/>
              </a:buClr>
              <a:buFont typeface="Wingdings" pitchFamily="2" charset="2"/>
              <a:buChar char="§"/>
            </a:pPr>
            <a:r>
              <a:rPr lang="en-US" sz="2800" dirty="0" smtClean="0"/>
              <a:t>The </a:t>
            </a:r>
            <a:r>
              <a:rPr lang="en-US" sz="2800" dirty="0" err="1" smtClean="0"/>
              <a:t>ferror</a:t>
            </a:r>
            <a:r>
              <a:rPr lang="en-US" sz="2800" dirty="0" smtClean="0"/>
              <a:t>() function determines whether a file operation has produced an error</a:t>
            </a:r>
          </a:p>
          <a:p>
            <a:pPr marL="223838" indent="-223838" algn="just">
              <a:buClr>
                <a:schemeClr val="folHlink"/>
              </a:buClr>
              <a:buFont typeface="Wingdings" pitchFamily="2" charset="2"/>
              <a:buChar char="§"/>
            </a:pPr>
            <a:endParaRPr lang="en-US" sz="2800" dirty="0" smtClean="0"/>
          </a:p>
          <a:p>
            <a:pPr marL="223838" indent="-223838" algn="just">
              <a:buClr>
                <a:schemeClr val="folHlink"/>
              </a:buClr>
              <a:buFont typeface="Wingdings" pitchFamily="2" charset="2"/>
              <a:buChar char="§"/>
            </a:pPr>
            <a:r>
              <a:rPr lang="en-US" sz="2800" dirty="0" smtClean="0"/>
              <a:t>Syntax: </a:t>
            </a:r>
            <a:r>
              <a:rPr lang="en-US" sz="2800" b="1" dirty="0" smtClean="0">
                <a:solidFill>
                  <a:schemeClr val="hlink"/>
                </a:solidFill>
                <a:cs typeface="Courier New" pitchFamily="49" charset="0"/>
              </a:rPr>
              <a:t>	</a:t>
            </a:r>
            <a:r>
              <a:rPr lang="en-US" sz="2800" b="1" dirty="0" err="1" smtClean="0">
                <a:solidFill>
                  <a:schemeClr val="hlink"/>
                </a:solidFill>
                <a:cs typeface="Courier New" pitchFamily="49" charset="0"/>
              </a:rPr>
              <a:t>int</a:t>
            </a:r>
            <a:r>
              <a:rPr lang="en-US" sz="2800" b="1" dirty="0" smtClean="0">
                <a:solidFill>
                  <a:schemeClr val="hlink"/>
                </a:solidFill>
                <a:cs typeface="Courier New" pitchFamily="49" charset="0"/>
              </a:rPr>
              <a:t> </a:t>
            </a:r>
            <a:r>
              <a:rPr lang="en-US" sz="2800" b="1" dirty="0" err="1" smtClean="0">
                <a:solidFill>
                  <a:schemeClr val="hlink"/>
                </a:solidFill>
                <a:cs typeface="Courier New" pitchFamily="49" charset="0"/>
              </a:rPr>
              <a:t>ferror</a:t>
            </a:r>
            <a:r>
              <a:rPr lang="en-US" sz="2800" b="1" dirty="0" smtClean="0">
                <a:solidFill>
                  <a:schemeClr val="hlink"/>
                </a:solidFill>
                <a:cs typeface="Courier New" pitchFamily="49" charset="0"/>
              </a:rPr>
              <a:t>(FILE *</a:t>
            </a:r>
            <a:r>
              <a:rPr lang="en-US" sz="2800" b="1" dirty="0" err="1" smtClean="0">
                <a:solidFill>
                  <a:schemeClr val="hlink"/>
                </a:solidFill>
                <a:cs typeface="Courier New" pitchFamily="49" charset="0"/>
              </a:rPr>
              <a:t>fp</a:t>
            </a:r>
            <a:r>
              <a:rPr lang="en-US" sz="2800" b="1" dirty="0" smtClean="0">
                <a:solidFill>
                  <a:schemeClr val="hlink"/>
                </a:solidFill>
                <a:cs typeface="Courier New" pitchFamily="49" charset="0"/>
              </a:rPr>
              <a:t>);</a:t>
            </a:r>
          </a:p>
          <a:p>
            <a:pPr marL="223838" indent="-223838" algn="just">
              <a:buClr>
                <a:schemeClr val="folHlink"/>
              </a:buClr>
              <a:buFont typeface="Wingdings" pitchFamily="2" charset="2"/>
              <a:buChar char="§"/>
            </a:pPr>
            <a:endParaRPr lang="en-US" sz="2800" dirty="0" smtClean="0"/>
          </a:p>
          <a:p>
            <a:pPr marL="223838" indent="-223838" algn="just">
              <a:buClr>
                <a:schemeClr val="folHlink"/>
              </a:buClr>
              <a:buFont typeface="Wingdings" pitchFamily="2" charset="2"/>
              <a:buNone/>
            </a:pPr>
            <a:endParaRPr lang="en-US" sz="2800" b="1" dirty="0">
              <a:solidFill>
                <a:schemeClr val="hlink"/>
              </a:solidFill>
              <a:cs typeface="Courier New" pitchFamily="49" charset="0"/>
            </a:endParaRPr>
          </a:p>
        </p:txBody>
      </p:sp>
      <p:sp>
        <p:nvSpPr>
          <p:cNvPr id="4" name="TextBox 3"/>
          <p:cNvSpPr txBox="1"/>
          <p:nvPr/>
        </p:nvSpPr>
        <p:spPr>
          <a:xfrm>
            <a:off x="0" y="685800"/>
            <a:ext cx="8915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4.9-The </a:t>
            </a:r>
            <a:r>
              <a:rPr lang="en-US" sz="3200" b="1" i="1" dirty="0" smtClean="0">
                <a:solidFill>
                  <a:schemeClr val="tx1">
                    <a:lumMod val="85000"/>
                    <a:lumOff val="15000"/>
                  </a:schemeClr>
                </a:solidFill>
                <a:latin typeface="Arial" pitchFamily="34" charset="0"/>
                <a:cs typeface="Arial" pitchFamily="34" charset="0"/>
              </a:rPr>
              <a:t>rewind() &amp; </a:t>
            </a:r>
            <a:r>
              <a:rPr lang="en-US" sz="3200" b="1" i="1" dirty="0" err="1" smtClean="0">
                <a:solidFill>
                  <a:schemeClr val="tx1">
                    <a:lumMod val="85000"/>
                    <a:lumOff val="15000"/>
                  </a:schemeClr>
                </a:solidFill>
                <a:latin typeface="Arial" pitchFamily="34" charset="0"/>
                <a:cs typeface="Arial" pitchFamily="34" charset="0"/>
              </a:rPr>
              <a:t>ferror</a:t>
            </a:r>
            <a:r>
              <a:rPr lang="en-US" sz="3200" b="1" i="1" dirty="0" smtClean="0">
                <a:solidFill>
                  <a:schemeClr val="tx1">
                    <a:lumMod val="85000"/>
                    <a:lumOff val="15000"/>
                  </a:schemeClr>
                </a:solidFill>
                <a:latin typeface="Arial" pitchFamily="34" charset="0"/>
                <a:cs typeface="Arial" pitchFamily="34" charset="0"/>
              </a:rPr>
              <a:t>() functions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457200" y="1371600"/>
            <a:ext cx="8305800" cy="4457700"/>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600" dirty="0"/>
              <a:t>The </a:t>
            </a:r>
            <a:r>
              <a:rPr lang="en-US" sz="2600" dirty="0" err="1"/>
              <a:t>fflush</a:t>
            </a:r>
            <a:r>
              <a:rPr lang="en-US" sz="2600" dirty="0"/>
              <a:t>() function flushes out the buffer depending upon the file type</a:t>
            </a:r>
          </a:p>
          <a:p>
            <a:pPr marL="223838" indent="-223838" algn="just">
              <a:buClr>
                <a:schemeClr val="folHlink"/>
              </a:buClr>
              <a:buBlip>
                <a:blip r:embed="rId3"/>
              </a:buBlip>
            </a:pPr>
            <a:r>
              <a:rPr lang="en-US" sz="2600" dirty="0"/>
              <a:t>A file opened for read will have its input buffer cleared, while a file opened for write will have its output buffer written to the files</a:t>
            </a:r>
          </a:p>
          <a:p>
            <a:pPr marL="223838" indent="-223838" algn="just">
              <a:buClr>
                <a:schemeClr val="folHlink"/>
              </a:buClr>
              <a:buBlip>
                <a:blip r:embed="rId3"/>
              </a:buBlip>
            </a:pPr>
            <a:r>
              <a:rPr lang="en-US" sz="2600" dirty="0"/>
              <a:t>Its prototype is:</a:t>
            </a:r>
          </a:p>
          <a:p>
            <a:pPr marL="223838" indent="-223838" algn="just">
              <a:buClr>
                <a:schemeClr val="folHlink"/>
              </a:buClr>
              <a:buFont typeface="Wingdings" pitchFamily="2" charset="2"/>
              <a:buNone/>
            </a:pPr>
            <a:endParaRPr lang="en-US" sz="2600" dirty="0"/>
          </a:p>
          <a:p>
            <a:pPr marL="223838" indent="-223838" algn="just">
              <a:buClr>
                <a:schemeClr val="folHlink"/>
              </a:buClr>
              <a:buFont typeface="Wingdings" pitchFamily="2" charset="2"/>
              <a:buNone/>
            </a:pPr>
            <a:r>
              <a:rPr lang="en-US" sz="2600" b="1" dirty="0">
                <a:solidFill>
                  <a:schemeClr val="hlink"/>
                </a:solidFill>
                <a:cs typeface="Courier New" pitchFamily="49" charset="0"/>
              </a:rPr>
              <a:t>	</a:t>
            </a:r>
            <a:r>
              <a:rPr lang="en-US" sz="2600" b="1" dirty="0" smtClean="0">
                <a:solidFill>
                  <a:schemeClr val="hlink"/>
                </a:solidFill>
                <a:cs typeface="Courier New" pitchFamily="49" charset="0"/>
              </a:rPr>
              <a:t>                  </a:t>
            </a:r>
            <a:r>
              <a:rPr lang="en-US" sz="2600" b="1" dirty="0" err="1" smtClean="0">
                <a:solidFill>
                  <a:schemeClr val="hlink"/>
                </a:solidFill>
                <a:cs typeface="Courier New" pitchFamily="49" charset="0"/>
              </a:rPr>
              <a:t>int</a:t>
            </a:r>
            <a:r>
              <a:rPr lang="en-US" sz="2600" b="1" dirty="0" smtClean="0">
                <a:solidFill>
                  <a:schemeClr val="hlink"/>
                </a:solidFill>
                <a:cs typeface="Courier New" pitchFamily="49" charset="0"/>
              </a:rPr>
              <a:t> </a:t>
            </a:r>
            <a:r>
              <a:rPr lang="en-US" sz="2600" b="1" dirty="0" err="1">
                <a:solidFill>
                  <a:schemeClr val="hlink"/>
                </a:solidFill>
                <a:cs typeface="Courier New" pitchFamily="49" charset="0"/>
              </a:rPr>
              <a:t>fflush</a:t>
            </a:r>
            <a:r>
              <a:rPr lang="en-US" sz="2600" b="1" dirty="0">
                <a:solidFill>
                  <a:schemeClr val="hlink"/>
                </a:solidFill>
                <a:cs typeface="Courier New" pitchFamily="49" charset="0"/>
              </a:rPr>
              <a:t>(FILE *</a:t>
            </a:r>
            <a:r>
              <a:rPr lang="en-US" sz="2600" b="1" dirty="0" err="1">
                <a:solidFill>
                  <a:schemeClr val="hlink"/>
                </a:solidFill>
                <a:cs typeface="Courier New" pitchFamily="49" charset="0"/>
              </a:rPr>
              <a:t>fp</a:t>
            </a:r>
            <a:r>
              <a:rPr lang="en-US" sz="2600" b="1" dirty="0">
                <a:solidFill>
                  <a:schemeClr val="hlink"/>
                </a:solidFill>
                <a:cs typeface="Courier New" pitchFamily="49" charset="0"/>
              </a:rPr>
              <a:t>);</a:t>
            </a:r>
          </a:p>
          <a:p>
            <a:pPr marL="223838" indent="-223838" algn="just">
              <a:buClr>
                <a:schemeClr val="folHlink"/>
              </a:buClr>
              <a:buFont typeface="Wingdings" pitchFamily="2" charset="2"/>
              <a:buNone/>
            </a:pPr>
            <a:endParaRPr lang="en-US" sz="2600" dirty="0"/>
          </a:p>
          <a:p>
            <a:pPr marL="223838" indent="-223838" algn="just">
              <a:buClr>
                <a:schemeClr val="folHlink"/>
              </a:buClr>
              <a:buBlip>
                <a:blip r:embed="rId3"/>
              </a:buBlip>
            </a:pPr>
            <a:r>
              <a:rPr lang="en-US" sz="2600" dirty="0"/>
              <a:t>The </a:t>
            </a:r>
            <a:r>
              <a:rPr lang="en-US" sz="2600" dirty="0" err="1"/>
              <a:t>fflush</a:t>
            </a:r>
            <a:r>
              <a:rPr lang="en-US" sz="2600" dirty="0"/>
              <a:t>() function, with a null, flushes all files opened for output</a:t>
            </a:r>
          </a:p>
        </p:txBody>
      </p:sp>
      <p:sp>
        <p:nvSpPr>
          <p:cNvPr id="4" name="TextBox 3"/>
          <p:cNvSpPr txBox="1"/>
          <p:nvPr/>
        </p:nvSpPr>
        <p:spPr>
          <a:xfrm>
            <a:off x="0" y="685800"/>
            <a:ext cx="8915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4.10-Flushing </a:t>
            </a:r>
            <a:r>
              <a:rPr lang="en-US" sz="3200" b="1" i="1" dirty="0" smtClean="0">
                <a:solidFill>
                  <a:schemeClr val="tx1">
                    <a:lumMod val="85000"/>
                    <a:lumOff val="15000"/>
                  </a:schemeClr>
                </a:solidFill>
                <a:latin typeface="Arial" pitchFamily="34" charset="0"/>
                <a:cs typeface="Arial" pitchFamily="34" charset="0"/>
              </a:rPr>
              <a:t>streams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457200" y="1219200"/>
            <a:ext cx="8305800" cy="4657725"/>
          </a:xfrm>
          <a:prstGeom prst="rect">
            <a:avLst/>
          </a:prstGeom>
          <a:noFill/>
          <a:ln w="9525">
            <a:noFill/>
            <a:miter lim="800000"/>
            <a:headEnd/>
            <a:tailEnd/>
          </a:ln>
        </p:spPr>
        <p:txBody>
          <a:bodyPr>
            <a:spAutoFit/>
          </a:bodyPr>
          <a:lstStyle/>
          <a:p>
            <a:pPr marL="223838" indent="-223838">
              <a:buClr>
                <a:schemeClr val="folHlink"/>
              </a:buClr>
              <a:buFont typeface="Wingdings" pitchFamily="2" charset="2"/>
              <a:buNone/>
            </a:pPr>
            <a:r>
              <a:rPr lang="en-US" sz="2400" b="1" dirty="0"/>
              <a:t>  </a:t>
            </a:r>
            <a:r>
              <a:rPr lang="en-US" sz="2000" b="1" dirty="0"/>
              <a:t>Whenever a C program starts execution under DOS, five special streams are opened automatically by the operating system</a:t>
            </a:r>
          </a:p>
          <a:p>
            <a:pPr marL="223838" indent="-223838" algn="ctr">
              <a:buClr>
                <a:schemeClr val="folHlink"/>
              </a:buClr>
              <a:buFont typeface="Wingdings" pitchFamily="2" charset="2"/>
              <a:buNone/>
            </a:pPr>
            <a:endParaRPr lang="en-US" sz="2000" b="1" dirty="0"/>
          </a:p>
          <a:p>
            <a:pPr marL="1660525" lvl="4" indent="-231775" algn="just">
              <a:buClr>
                <a:schemeClr val="hlink"/>
              </a:buClr>
              <a:buFontTx/>
              <a:buChar char="•"/>
            </a:pPr>
            <a:r>
              <a:rPr lang="en-US" sz="2400" b="1" dirty="0"/>
              <a:t>The standard input (</a:t>
            </a:r>
            <a:r>
              <a:rPr lang="en-US" sz="2400" b="1" dirty="0" err="1"/>
              <a:t>stdin</a:t>
            </a:r>
            <a:r>
              <a:rPr lang="en-US" sz="2400" b="1" dirty="0"/>
              <a:t>)</a:t>
            </a:r>
          </a:p>
          <a:p>
            <a:pPr marL="1660525" lvl="4" indent="-231775" algn="just">
              <a:buClr>
                <a:schemeClr val="hlink"/>
              </a:buClr>
              <a:buFontTx/>
              <a:buChar char="•"/>
            </a:pPr>
            <a:endParaRPr lang="en-US" sz="2400" b="1" dirty="0"/>
          </a:p>
          <a:p>
            <a:pPr marL="1660525" lvl="4" indent="-231775" algn="just">
              <a:buClr>
                <a:schemeClr val="hlink"/>
              </a:buClr>
              <a:buFontTx/>
              <a:buChar char="•"/>
            </a:pPr>
            <a:r>
              <a:rPr lang="en-US" sz="2400" b="1" dirty="0"/>
              <a:t>The standard output (</a:t>
            </a:r>
            <a:r>
              <a:rPr lang="en-US" sz="2400" b="1" dirty="0" err="1"/>
              <a:t>stdout</a:t>
            </a:r>
            <a:r>
              <a:rPr lang="en-US" sz="2400" b="1" dirty="0"/>
              <a:t>)</a:t>
            </a:r>
          </a:p>
          <a:p>
            <a:pPr marL="1660525" lvl="4" indent="-231775" algn="just">
              <a:buClr>
                <a:schemeClr val="hlink"/>
              </a:buClr>
              <a:buFontTx/>
              <a:buChar char="•"/>
            </a:pPr>
            <a:endParaRPr lang="en-US" sz="2400" b="1" dirty="0"/>
          </a:p>
          <a:p>
            <a:pPr marL="1660525" lvl="4" indent="-231775" algn="just">
              <a:buClr>
                <a:schemeClr val="hlink"/>
              </a:buClr>
              <a:buFontTx/>
              <a:buChar char="•"/>
            </a:pPr>
            <a:r>
              <a:rPr lang="en-US" sz="2400" b="1" dirty="0"/>
              <a:t>The standard error (</a:t>
            </a:r>
            <a:r>
              <a:rPr lang="en-US" sz="2400" b="1" dirty="0" err="1"/>
              <a:t>stderr</a:t>
            </a:r>
            <a:r>
              <a:rPr lang="en-US" sz="2400" b="1" dirty="0"/>
              <a:t>)</a:t>
            </a:r>
          </a:p>
          <a:p>
            <a:pPr marL="1660525" lvl="4" indent="-231775" algn="just">
              <a:buClr>
                <a:schemeClr val="hlink"/>
              </a:buClr>
              <a:buFontTx/>
              <a:buChar char="•"/>
            </a:pPr>
            <a:endParaRPr lang="en-US" sz="2400" b="1" dirty="0"/>
          </a:p>
          <a:p>
            <a:pPr marL="1660525" lvl="4" indent="-231775" algn="just">
              <a:buClr>
                <a:schemeClr val="hlink"/>
              </a:buClr>
              <a:buFontTx/>
              <a:buChar char="•"/>
            </a:pPr>
            <a:r>
              <a:rPr lang="en-US" sz="2400" b="1" dirty="0"/>
              <a:t>The standard printer (</a:t>
            </a:r>
            <a:r>
              <a:rPr lang="en-US" sz="2400" b="1" dirty="0" err="1"/>
              <a:t>stdprn</a:t>
            </a:r>
            <a:r>
              <a:rPr lang="en-US" sz="2400" b="1" dirty="0"/>
              <a:t>) </a:t>
            </a:r>
          </a:p>
          <a:p>
            <a:pPr marL="1660525" lvl="4" indent="-231775" algn="just">
              <a:buClr>
                <a:schemeClr val="hlink"/>
              </a:buClr>
              <a:buFontTx/>
              <a:buChar char="•"/>
            </a:pPr>
            <a:endParaRPr lang="en-US" sz="2400" b="1" dirty="0"/>
          </a:p>
          <a:p>
            <a:pPr marL="1660525" lvl="4" indent="-231775" algn="just">
              <a:buClr>
                <a:schemeClr val="hlink"/>
              </a:buClr>
              <a:buFontTx/>
              <a:buChar char="•"/>
            </a:pPr>
            <a:r>
              <a:rPr lang="en-US" sz="2400" b="1" dirty="0"/>
              <a:t>The standard auxiliary (</a:t>
            </a:r>
            <a:r>
              <a:rPr lang="en-US" sz="2400" b="1" dirty="0" err="1"/>
              <a:t>stdaux</a:t>
            </a:r>
            <a:r>
              <a:rPr lang="en-US" sz="2400" b="1" dirty="0"/>
              <a:t>)</a:t>
            </a:r>
            <a:r>
              <a:rPr lang="en-US" b="1" dirty="0"/>
              <a:t> </a:t>
            </a:r>
          </a:p>
        </p:txBody>
      </p:sp>
      <p:sp>
        <p:nvSpPr>
          <p:cNvPr id="4" name="TextBox 3"/>
          <p:cNvSpPr txBox="1"/>
          <p:nvPr/>
        </p:nvSpPr>
        <p:spPr>
          <a:xfrm>
            <a:off x="0" y="685800"/>
            <a:ext cx="8915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4.11-The </a:t>
            </a:r>
            <a:r>
              <a:rPr lang="en-US" sz="3200" b="1" i="1" dirty="0" smtClean="0">
                <a:solidFill>
                  <a:schemeClr val="tx1">
                    <a:lumMod val="85000"/>
                    <a:lumOff val="15000"/>
                  </a:schemeClr>
                </a:solidFill>
                <a:latin typeface="Arial" pitchFamily="34" charset="0"/>
                <a:cs typeface="Arial" pitchFamily="34" charset="0"/>
              </a:rPr>
              <a:t>Standard Streams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4353" y="3244334"/>
            <a:ext cx="3386120" cy="369332"/>
          </a:xfrm>
          <a:prstGeom prst="rect">
            <a:avLst/>
          </a:prstGeom>
        </p:spPr>
        <p:txBody>
          <a:bodyPr wrap="none">
            <a:spAutoFit/>
          </a:bodyPr>
          <a:lstStyle/>
          <a:p>
            <a:pPr>
              <a:buClr>
                <a:schemeClr val="folHlink"/>
              </a:buClr>
            </a:pPr>
            <a:r>
              <a:rPr lang="en-US" dirty="0" smtClean="0"/>
              <a:t>5.Discuss </a:t>
            </a:r>
            <a:r>
              <a:rPr lang="en-US" dirty="0"/>
              <a:t>current active pointer</a:t>
            </a:r>
          </a:p>
        </p:txBody>
      </p:sp>
    </p:spTree>
    <p:extLst>
      <p:ext uri="{BB962C8B-B14F-4D97-AF65-F5344CB8AC3E}">
        <p14:creationId xmlns:p14="http://schemas.microsoft.com/office/powerpoint/2010/main" val="3517632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304800" y="1371600"/>
            <a:ext cx="8305800" cy="4770537"/>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400" dirty="0"/>
              <a:t>A pointer is maintained in the FILE structure to keep track of the position where I/O operations take place</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Whenever a character is read from or written to the stream, the current active pointer (known as </a:t>
            </a:r>
            <a:r>
              <a:rPr lang="en-US" sz="2400" dirty="0" err="1"/>
              <a:t>curp</a:t>
            </a:r>
            <a:r>
              <a:rPr lang="en-US" sz="2400" dirty="0"/>
              <a:t>) is advanced</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The current location of the current active pointer can be found with the help of the </a:t>
            </a:r>
            <a:r>
              <a:rPr lang="en-US" sz="2400" dirty="0" err="1"/>
              <a:t>ftell</a:t>
            </a:r>
            <a:r>
              <a:rPr lang="en-US" sz="2400" dirty="0"/>
              <a:t>() function</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GB" sz="2400" dirty="0"/>
              <a:t>The prototype is:</a:t>
            </a:r>
            <a:endParaRPr lang="en-US" sz="2400" dirty="0"/>
          </a:p>
          <a:p>
            <a:pPr marL="223838" indent="-223838" algn="just">
              <a:buClr>
                <a:schemeClr val="folHlink"/>
              </a:buClr>
              <a:buFont typeface="Wingdings" pitchFamily="2" charset="2"/>
              <a:buNone/>
            </a:pPr>
            <a:endParaRPr lang="en-US" sz="1200" dirty="0"/>
          </a:p>
          <a:p>
            <a:pPr marL="223838" indent="-223838" algn="just">
              <a:buClr>
                <a:schemeClr val="folHlink"/>
              </a:buClr>
              <a:buFont typeface="Wingdings" pitchFamily="2" charset="2"/>
              <a:buNone/>
            </a:pPr>
            <a:r>
              <a:rPr lang="en-GB" sz="2800" b="1" dirty="0">
                <a:solidFill>
                  <a:schemeClr val="hlink"/>
                </a:solidFill>
                <a:cs typeface="Courier New" pitchFamily="49" charset="0"/>
              </a:rPr>
              <a:t>	</a:t>
            </a:r>
            <a:r>
              <a:rPr lang="en-GB" sz="2800" b="1" dirty="0" smtClean="0">
                <a:solidFill>
                  <a:schemeClr val="hlink"/>
                </a:solidFill>
                <a:cs typeface="Courier New" pitchFamily="49" charset="0"/>
              </a:rPr>
              <a:t>		long </a:t>
            </a:r>
            <a:r>
              <a:rPr lang="en-GB" sz="2800" b="1" dirty="0" err="1" smtClean="0">
                <a:solidFill>
                  <a:schemeClr val="hlink"/>
                </a:solidFill>
                <a:cs typeface="Courier New" pitchFamily="49" charset="0"/>
              </a:rPr>
              <a:t>ftell</a:t>
            </a:r>
            <a:r>
              <a:rPr lang="en-GB" sz="2800" b="1" dirty="0" smtClean="0">
                <a:solidFill>
                  <a:schemeClr val="hlink"/>
                </a:solidFill>
                <a:cs typeface="Courier New" pitchFamily="49" charset="0"/>
              </a:rPr>
              <a:t>(FILE </a:t>
            </a:r>
            <a:r>
              <a:rPr lang="en-GB" sz="2800" b="1" dirty="0">
                <a:solidFill>
                  <a:schemeClr val="hlink"/>
                </a:solidFill>
                <a:cs typeface="Courier New" pitchFamily="49" charset="0"/>
              </a:rPr>
              <a:t>*</a:t>
            </a:r>
            <a:r>
              <a:rPr lang="en-GB" sz="2800" b="1" dirty="0" err="1">
                <a:solidFill>
                  <a:schemeClr val="hlink"/>
                </a:solidFill>
                <a:cs typeface="Courier New" pitchFamily="49" charset="0"/>
              </a:rPr>
              <a:t>fp</a:t>
            </a:r>
            <a:r>
              <a:rPr lang="en-GB" sz="2800" b="1" dirty="0">
                <a:solidFill>
                  <a:schemeClr val="hlink"/>
                </a:solidFill>
                <a:cs typeface="Courier New" pitchFamily="49" charset="0"/>
              </a:rPr>
              <a:t>);</a:t>
            </a:r>
            <a:endParaRPr lang="en-US" sz="2800" b="1" dirty="0">
              <a:solidFill>
                <a:schemeClr val="hlink"/>
              </a:solidFill>
            </a:endParaRPr>
          </a:p>
        </p:txBody>
      </p:sp>
      <p:sp>
        <p:nvSpPr>
          <p:cNvPr id="4" name="TextBox 3"/>
          <p:cNvSpPr txBox="1"/>
          <p:nvPr/>
        </p:nvSpPr>
        <p:spPr>
          <a:xfrm>
            <a:off x="0" y="685800"/>
            <a:ext cx="8915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5.1-Current </a:t>
            </a:r>
            <a:r>
              <a:rPr lang="en-US" sz="3200" b="1" i="1" dirty="0" smtClean="0">
                <a:solidFill>
                  <a:schemeClr val="tx1">
                    <a:lumMod val="85000"/>
                    <a:lumOff val="15000"/>
                  </a:schemeClr>
                </a:solidFill>
                <a:latin typeface="Arial" pitchFamily="34" charset="0"/>
                <a:cs typeface="Arial" pitchFamily="34" charset="0"/>
              </a:rPr>
              <a:t>Active Pointer</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381000" y="1533942"/>
            <a:ext cx="8305800" cy="2123658"/>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GB" sz="2400" dirty="0" smtClean="0"/>
              <a:t>The prototype is:</a:t>
            </a:r>
            <a:endParaRPr lang="en-US" sz="2400" dirty="0" smtClean="0"/>
          </a:p>
          <a:p>
            <a:pPr marL="223838" indent="-223838" algn="just">
              <a:buClr>
                <a:schemeClr val="folHlink"/>
              </a:buClr>
              <a:buFont typeface="Wingdings" pitchFamily="2" charset="2"/>
              <a:buNone/>
            </a:pPr>
            <a:endParaRPr lang="en-US" sz="1200" dirty="0" smtClean="0"/>
          </a:p>
          <a:p>
            <a:pPr marL="223838" indent="-223838" algn="just">
              <a:buClr>
                <a:schemeClr val="folHlink"/>
              </a:buClr>
              <a:buFont typeface="Wingdings" pitchFamily="2" charset="2"/>
              <a:buNone/>
            </a:pPr>
            <a:r>
              <a:rPr lang="en-GB" sz="2400" b="1" dirty="0" smtClean="0">
                <a:solidFill>
                  <a:schemeClr val="hlink"/>
                </a:solidFill>
                <a:cs typeface="Courier New" pitchFamily="49" charset="0"/>
              </a:rPr>
              <a:t>	</a:t>
            </a:r>
            <a:r>
              <a:rPr lang="en-GB" sz="2400" b="1" dirty="0" err="1" smtClean="0">
                <a:solidFill>
                  <a:schemeClr val="hlink"/>
                </a:solidFill>
                <a:cs typeface="Courier New" pitchFamily="49" charset="0"/>
              </a:rPr>
              <a:t>int</a:t>
            </a:r>
            <a:r>
              <a:rPr lang="en-GB" sz="2400" b="1" dirty="0" smtClean="0">
                <a:solidFill>
                  <a:schemeClr val="hlink"/>
                </a:solidFill>
                <a:cs typeface="Courier New" pitchFamily="49" charset="0"/>
              </a:rPr>
              <a:t> </a:t>
            </a:r>
            <a:r>
              <a:rPr lang="en-GB" sz="2400" b="1" dirty="0" err="1" smtClean="0">
                <a:solidFill>
                  <a:schemeClr val="hlink"/>
                </a:solidFill>
                <a:cs typeface="Courier New" pitchFamily="49" charset="0"/>
              </a:rPr>
              <a:t>fseek</a:t>
            </a:r>
            <a:r>
              <a:rPr lang="en-GB" sz="2400" b="1" dirty="0" smtClean="0">
                <a:solidFill>
                  <a:schemeClr val="hlink"/>
                </a:solidFill>
                <a:cs typeface="Courier New" pitchFamily="49" charset="0"/>
              </a:rPr>
              <a:t> (FILE *</a:t>
            </a:r>
            <a:r>
              <a:rPr lang="en-GB" sz="2400" b="1" dirty="0" err="1" smtClean="0">
                <a:solidFill>
                  <a:schemeClr val="hlink"/>
                </a:solidFill>
                <a:cs typeface="Courier New" pitchFamily="49" charset="0"/>
              </a:rPr>
              <a:t>fp</a:t>
            </a:r>
            <a:r>
              <a:rPr lang="en-GB" sz="2400" b="1" dirty="0" smtClean="0">
                <a:solidFill>
                  <a:schemeClr val="hlink"/>
                </a:solidFill>
                <a:cs typeface="Courier New" pitchFamily="49" charset="0"/>
              </a:rPr>
              <a:t>, long </a:t>
            </a:r>
            <a:r>
              <a:rPr lang="en-GB" sz="2400" b="1" dirty="0" err="1" smtClean="0">
                <a:solidFill>
                  <a:schemeClr val="hlink"/>
                </a:solidFill>
                <a:cs typeface="Courier New" pitchFamily="49" charset="0"/>
              </a:rPr>
              <a:t>int</a:t>
            </a:r>
            <a:r>
              <a:rPr lang="en-GB" sz="2400" b="1" dirty="0" smtClean="0">
                <a:solidFill>
                  <a:schemeClr val="hlink"/>
                </a:solidFill>
                <a:cs typeface="Courier New" pitchFamily="49" charset="0"/>
              </a:rPr>
              <a:t> offset, </a:t>
            </a:r>
            <a:r>
              <a:rPr lang="en-GB" sz="2400" b="1" dirty="0" err="1" smtClean="0">
                <a:solidFill>
                  <a:schemeClr val="hlink"/>
                </a:solidFill>
                <a:cs typeface="Courier New" pitchFamily="49" charset="0"/>
              </a:rPr>
              <a:t>int</a:t>
            </a:r>
            <a:r>
              <a:rPr lang="en-GB" sz="2400" b="1" dirty="0" smtClean="0">
                <a:solidFill>
                  <a:schemeClr val="hlink"/>
                </a:solidFill>
                <a:cs typeface="Courier New" pitchFamily="49" charset="0"/>
              </a:rPr>
              <a:t> origin);</a:t>
            </a:r>
            <a:endParaRPr lang="en-GB" sz="1200" b="1" dirty="0" smtClean="0">
              <a:solidFill>
                <a:schemeClr val="hlink"/>
              </a:solidFill>
              <a:cs typeface="Courier New" pitchFamily="49" charset="0"/>
            </a:endParaRPr>
          </a:p>
          <a:p>
            <a:pPr marL="223838" indent="-223838" algn="just">
              <a:buClr>
                <a:schemeClr val="folHlink"/>
              </a:buClr>
              <a:buFont typeface="Wingdings" pitchFamily="2" charset="2"/>
              <a:buChar char="§"/>
            </a:pPr>
            <a:endParaRPr lang="en-GB" sz="2400" dirty="0" smtClean="0"/>
          </a:p>
          <a:p>
            <a:pPr marL="223838" indent="-223838" algn="just">
              <a:buClr>
                <a:schemeClr val="folHlink"/>
              </a:buClr>
              <a:buBlip>
                <a:blip r:embed="rId3"/>
              </a:buBlip>
            </a:pPr>
            <a:r>
              <a:rPr lang="en-GB" sz="2400" dirty="0" smtClean="0"/>
              <a:t>The </a:t>
            </a:r>
            <a:r>
              <a:rPr lang="en-GB" sz="2400" dirty="0"/>
              <a:t>origin indicates the starting position of the search</a:t>
            </a:r>
            <a:r>
              <a:rPr lang="en-US" sz="2400" dirty="0">
                <a:cs typeface="Courier New" pitchFamily="49" charset="0"/>
              </a:rPr>
              <a:t> and has values as follows:</a:t>
            </a:r>
          </a:p>
        </p:txBody>
      </p:sp>
      <p:graphicFrame>
        <p:nvGraphicFramePr>
          <p:cNvPr id="98392" name="Group 88"/>
          <p:cNvGraphicFramePr>
            <a:graphicFrameLocks noGrp="1"/>
          </p:cNvGraphicFramePr>
          <p:nvPr/>
        </p:nvGraphicFramePr>
        <p:xfrm>
          <a:off x="457200" y="3721100"/>
          <a:ext cx="8305800" cy="2527300"/>
        </p:xfrm>
        <a:graphic>
          <a:graphicData uri="http://schemas.openxmlformats.org/drawingml/2006/table">
            <a:tbl>
              <a:tblPr/>
              <a:tblGrid>
                <a:gridCol w="2971800"/>
                <a:gridCol w="5334000"/>
              </a:tblGrid>
              <a:tr h="660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smtClean="0">
                          <a:ln>
                            <a:noFill/>
                          </a:ln>
                          <a:solidFill>
                            <a:schemeClr val="bg1"/>
                          </a:solidFill>
                          <a:effectLst/>
                          <a:latin typeface="Tahoma" pitchFamily="34" charset="0"/>
                        </a:rPr>
                        <a:t>Origin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smtClean="0">
                          <a:ln>
                            <a:noFill/>
                          </a:ln>
                          <a:solidFill>
                            <a:schemeClr val="bg1"/>
                          </a:solidFill>
                          <a:effectLst/>
                          <a:latin typeface="Tahoma" pitchFamily="34" charset="0"/>
                        </a:rPr>
                        <a:t>File 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622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SEEK_SET or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Beginning of file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2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SEEK_CUR or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Current file pointer position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2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SEEK_END or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smtClean="0">
                          <a:ln>
                            <a:noFill/>
                          </a:ln>
                          <a:solidFill>
                            <a:schemeClr val="tx1"/>
                          </a:solidFill>
                          <a:effectLst/>
                          <a:latin typeface="Tahoma" pitchFamily="34" charset="0"/>
                        </a:rPr>
                        <a:t>End of file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TextBox 4"/>
          <p:cNvSpPr txBox="1"/>
          <p:nvPr/>
        </p:nvSpPr>
        <p:spPr>
          <a:xfrm>
            <a:off x="0" y="685800"/>
            <a:ext cx="8915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5.2-Setting </a:t>
            </a:r>
            <a:r>
              <a:rPr lang="en-US" sz="3200" b="1" i="1" dirty="0" smtClean="0">
                <a:solidFill>
                  <a:schemeClr val="tx1">
                    <a:lumMod val="85000"/>
                    <a:lumOff val="15000"/>
                  </a:schemeClr>
                </a:solidFill>
                <a:latin typeface="Arial" pitchFamily="34" charset="0"/>
                <a:cs typeface="Arial" pitchFamily="34" charset="0"/>
              </a:rPr>
              <a:t>Current Position-1</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457200" y="1447800"/>
            <a:ext cx="8305800" cy="3231654"/>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GB" sz="2400" dirty="0"/>
              <a:t>The buffered I/O system includes </a:t>
            </a:r>
            <a:r>
              <a:rPr lang="en-GB" sz="2400" dirty="0" err="1"/>
              <a:t>fprintf</a:t>
            </a:r>
            <a:r>
              <a:rPr lang="en-GB" sz="2400" dirty="0"/>
              <a:t>() and </a:t>
            </a:r>
            <a:r>
              <a:rPr lang="en-GB" sz="2400" dirty="0" err="1"/>
              <a:t>fscanf</a:t>
            </a:r>
            <a:r>
              <a:rPr lang="en-GB" sz="2400" dirty="0"/>
              <a:t>() functions that are similar to </a:t>
            </a:r>
            <a:r>
              <a:rPr lang="en-GB" sz="2400" dirty="0" err="1"/>
              <a:t>printf</a:t>
            </a:r>
            <a:r>
              <a:rPr lang="en-GB" sz="2400" dirty="0"/>
              <a:t>() and </a:t>
            </a:r>
            <a:r>
              <a:rPr lang="en-GB" sz="2400" dirty="0" err="1"/>
              <a:t>scanf</a:t>
            </a:r>
            <a:r>
              <a:rPr lang="en-GB" sz="2400" dirty="0"/>
              <a:t>() except that they operate with files</a:t>
            </a:r>
          </a:p>
          <a:p>
            <a:pPr marL="223838" indent="-223838" algn="just">
              <a:buClr>
                <a:schemeClr val="folHlink"/>
              </a:buClr>
              <a:buBlip>
                <a:blip r:embed="rId3"/>
              </a:buBlip>
            </a:pPr>
            <a:endParaRPr lang="en-GB" sz="2400" dirty="0"/>
          </a:p>
          <a:p>
            <a:pPr marL="223838" indent="-223838" algn="just">
              <a:buClr>
                <a:schemeClr val="folHlink"/>
              </a:buClr>
              <a:buBlip>
                <a:blip r:embed="rId3"/>
              </a:buBlip>
            </a:pPr>
            <a:r>
              <a:rPr lang="en-GB" sz="2400" dirty="0"/>
              <a:t>The prototypes of are:</a:t>
            </a:r>
            <a:endParaRPr lang="en-US" sz="2400" dirty="0"/>
          </a:p>
          <a:p>
            <a:pPr marL="223838" indent="-223838" algn="just">
              <a:buClr>
                <a:schemeClr val="folHlink"/>
              </a:buClr>
              <a:buFont typeface="Wingdings" pitchFamily="2" charset="2"/>
              <a:buNone/>
            </a:pPr>
            <a:endParaRPr lang="en-US" sz="1200" dirty="0"/>
          </a:p>
          <a:p>
            <a:pPr marL="223838" indent="-223838" algn="just">
              <a:buClr>
                <a:schemeClr val="folHlink"/>
              </a:buClr>
              <a:buFont typeface="Wingdings" pitchFamily="2" charset="2"/>
              <a:buNone/>
            </a:pPr>
            <a:r>
              <a:rPr lang="en-GB" sz="2400" b="1" dirty="0">
                <a:solidFill>
                  <a:schemeClr val="hlink"/>
                </a:solidFill>
              </a:rPr>
              <a:t>	</a:t>
            </a:r>
            <a:r>
              <a:rPr lang="en-GB" sz="2400" b="1" dirty="0" err="1">
                <a:solidFill>
                  <a:schemeClr val="hlink"/>
                </a:solidFill>
                <a:cs typeface="Courier New" pitchFamily="49" charset="0"/>
              </a:rPr>
              <a:t>int</a:t>
            </a:r>
            <a:r>
              <a:rPr lang="en-GB" sz="2400" b="1" dirty="0">
                <a:solidFill>
                  <a:schemeClr val="hlink"/>
                </a:solidFill>
                <a:cs typeface="Courier New" pitchFamily="49" charset="0"/>
              </a:rPr>
              <a:t> </a:t>
            </a:r>
            <a:r>
              <a:rPr lang="en-GB" sz="2400" b="1" dirty="0" err="1">
                <a:solidFill>
                  <a:schemeClr val="hlink"/>
                </a:solidFill>
                <a:cs typeface="Courier New" pitchFamily="49" charset="0"/>
              </a:rPr>
              <a:t>fprintf</a:t>
            </a:r>
            <a:r>
              <a:rPr lang="en-GB" sz="2400" b="1" dirty="0">
                <a:solidFill>
                  <a:schemeClr val="hlink"/>
                </a:solidFill>
                <a:cs typeface="Courier New" pitchFamily="49" charset="0"/>
              </a:rPr>
              <a:t>(FILE * </a:t>
            </a:r>
            <a:r>
              <a:rPr lang="en-GB" sz="2400" b="1" dirty="0" err="1">
                <a:solidFill>
                  <a:schemeClr val="hlink"/>
                </a:solidFill>
                <a:cs typeface="Courier New" pitchFamily="49" charset="0"/>
              </a:rPr>
              <a:t>fp</a:t>
            </a:r>
            <a:r>
              <a:rPr lang="en-GB" sz="2400" b="1" dirty="0">
                <a:solidFill>
                  <a:schemeClr val="hlink"/>
                </a:solidFill>
                <a:cs typeface="Courier New" pitchFamily="49" charset="0"/>
              </a:rPr>
              <a:t>, const char *</a:t>
            </a:r>
            <a:r>
              <a:rPr lang="en-GB" sz="2400" b="1" dirty="0" err="1">
                <a:solidFill>
                  <a:schemeClr val="hlink"/>
                </a:solidFill>
                <a:cs typeface="Courier New" pitchFamily="49" charset="0"/>
              </a:rPr>
              <a:t>control_string</a:t>
            </a:r>
            <a:r>
              <a:rPr lang="en-GB" sz="2400" b="1" dirty="0">
                <a:solidFill>
                  <a:schemeClr val="hlink"/>
                </a:solidFill>
                <a:cs typeface="Courier New" pitchFamily="49" charset="0"/>
              </a:rPr>
              <a:t>,..);</a:t>
            </a:r>
          </a:p>
          <a:p>
            <a:pPr marL="223838" indent="-223838" algn="just">
              <a:buClr>
                <a:schemeClr val="folHlink"/>
              </a:buClr>
              <a:buFont typeface="Wingdings" pitchFamily="2" charset="2"/>
              <a:buNone/>
            </a:pPr>
            <a:endParaRPr lang="en-US" sz="2400" b="1" dirty="0">
              <a:solidFill>
                <a:schemeClr val="hlink"/>
              </a:solidFill>
            </a:endParaRPr>
          </a:p>
          <a:p>
            <a:pPr marL="223838" indent="-223838" algn="just">
              <a:buClr>
                <a:schemeClr val="folHlink"/>
              </a:buClr>
              <a:buFont typeface="Wingdings" pitchFamily="2" charset="2"/>
              <a:buNone/>
            </a:pPr>
            <a:r>
              <a:rPr lang="en-GB" sz="2400" b="1" dirty="0">
                <a:solidFill>
                  <a:schemeClr val="hlink"/>
                </a:solidFill>
                <a:cs typeface="Courier New" pitchFamily="49" charset="0"/>
              </a:rPr>
              <a:t>	</a:t>
            </a:r>
            <a:r>
              <a:rPr lang="en-GB" sz="2400" b="1" dirty="0" err="1">
                <a:solidFill>
                  <a:schemeClr val="hlink"/>
                </a:solidFill>
                <a:cs typeface="Courier New" pitchFamily="49" charset="0"/>
              </a:rPr>
              <a:t>int</a:t>
            </a:r>
            <a:r>
              <a:rPr lang="en-GB" sz="2400" b="1" dirty="0">
                <a:solidFill>
                  <a:schemeClr val="hlink"/>
                </a:solidFill>
                <a:cs typeface="Courier New" pitchFamily="49" charset="0"/>
              </a:rPr>
              <a:t> </a:t>
            </a:r>
            <a:r>
              <a:rPr lang="en-GB" sz="2400" b="1" dirty="0" err="1">
                <a:solidFill>
                  <a:schemeClr val="hlink"/>
                </a:solidFill>
                <a:cs typeface="Courier New" pitchFamily="49" charset="0"/>
              </a:rPr>
              <a:t>fscanf</a:t>
            </a:r>
            <a:r>
              <a:rPr lang="en-GB" sz="2400" b="1" dirty="0">
                <a:solidFill>
                  <a:schemeClr val="hlink"/>
                </a:solidFill>
                <a:cs typeface="Courier New" pitchFamily="49" charset="0"/>
              </a:rPr>
              <a:t>(FILE *</a:t>
            </a:r>
            <a:r>
              <a:rPr lang="en-GB" sz="2400" b="1" dirty="0" err="1">
                <a:solidFill>
                  <a:schemeClr val="hlink"/>
                </a:solidFill>
                <a:cs typeface="Courier New" pitchFamily="49" charset="0"/>
              </a:rPr>
              <a:t>fp</a:t>
            </a:r>
            <a:r>
              <a:rPr lang="en-GB" sz="2400" b="1" dirty="0">
                <a:solidFill>
                  <a:schemeClr val="hlink"/>
                </a:solidFill>
                <a:cs typeface="Courier New" pitchFamily="49" charset="0"/>
              </a:rPr>
              <a:t>, const char *</a:t>
            </a:r>
            <a:r>
              <a:rPr lang="en-GB" sz="2400" b="1" dirty="0" err="1">
                <a:solidFill>
                  <a:schemeClr val="hlink"/>
                </a:solidFill>
                <a:cs typeface="Courier New" pitchFamily="49" charset="0"/>
              </a:rPr>
              <a:t>control_string</a:t>
            </a:r>
            <a:r>
              <a:rPr lang="en-GB" sz="2400" b="1" dirty="0">
                <a:solidFill>
                  <a:schemeClr val="hlink"/>
                </a:solidFill>
                <a:cs typeface="Courier New" pitchFamily="49" charset="0"/>
              </a:rPr>
              <a:t>,...);</a:t>
            </a:r>
          </a:p>
        </p:txBody>
      </p:sp>
      <p:sp>
        <p:nvSpPr>
          <p:cNvPr id="4" name="TextBox 3"/>
          <p:cNvSpPr txBox="1"/>
          <p:nvPr/>
        </p:nvSpPr>
        <p:spPr>
          <a:xfrm>
            <a:off x="0" y="685800"/>
            <a:ext cx="89154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5.3-fprintf</a:t>
            </a:r>
            <a:r>
              <a:rPr lang="en-US" sz="3200" b="1" i="1" dirty="0" smtClean="0">
                <a:solidFill>
                  <a:schemeClr val="tx1">
                    <a:lumMod val="85000"/>
                    <a:lumOff val="15000"/>
                  </a:schemeClr>
                </a:solidFill>
                <a:latin typeface="Arial" pitchFamily="34" charset="0"/>
                <a:cs typeface="Arial" pitchFamily="34" charset="0"/>
              </a:rPr>
              <a:t>() </a:t>
            </a:r>
            <a:r>
              <a:rPr lang="en-US" sz="3200" b="1" i="1" dirty="0" err="1" smtClean="0">
                <a:solidFill>
                  <a:schemeClr val="tx1">
                    <a:lumMod val="85000"/>
                    <a:lumOff val="15000"/>
                  </a:schemeClr>
                </a:solidFill>
                <a:latin typeface="Arial" pitchFamily="34" charset="0"/>
                <a:cs typeface="Arial" pitchFamily="34" charset="0"/>
              </a:rPr>
              <a:t>và</a:t>
            </a:r>
            <a:r>
              <a:rPr lang="en-US" sz="3200" b="1" i="1" dirty="0" smtClean="0">
                <a:solidFill>
                  <a:schemeClr val="tx1">
                    <a:lumMod val="85000"/>
                    <a:lumOff val="15000"/>
                  </a:schemeClr>
                </a:solidFill>
                <a:latin typeface="Arial" pitchFamily="34" charset="0"/>
                <a:cs typeface="Arial" pitchFamily="34" charset="0"/>
              </a:rPr>
              <a:t> </a:t>
            </a:r>
            <a:r>
              <a:rPr lang="en-US" sz="3200" b="1" i="1" dirty="0" err="1" smtClean="0">
                <a:solidFill>
                  <a:schemeClr val="tx1">
                    <a:lumMod val="85000"/>
                    <a:lumOff val="15000"/>
                  </a:schemeClr>
                </a:solidFill>
                <a:latin typeface="Arial" pitchFamily="34" charset="0"/>
                <a:cs typeface="Arial" pitchFamily="34" charset="0"/>
              </a:rPr>
              <a:t>fscanf</a:t>
            </a:r>
            <a:r>
              <a:rPr lang="en-US" sz="3200" b="1" i="1" dirty="0" smtClean="0">
                <a:solidFill>
                  <a:schemeClr val="tx1">
                    <a:lumMod val="85000"/>
                    <a:lumOff val="15000"/>
                  </a:schemeClr>
                </a:solidFill>
                <a:latin typeface="Arial" pitchFamily="34" charset="0"/>
                <a:cs typeface="Arial" pitchFamily="34" charset="0"/>
              </a:rPr>
              <a:t>()-1</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Summary</a:t>
            </a:r>
            <a:endParaRPr lang="en-US" sz="2800" b="1" i="1" dirty="0">
              <a:solidFill>
                <a:schemeClr val="tx1">
                  <a:lumMod val="85000"/>
                  <a:lumOff val="15000"/>
                </a:schemeClr>
              </a:solidFill>
              <a:latin typeface="Arial" pitchFamily="34" charset="0"/>
              <a:cs typeface="Arial" pitchFamily="34" charset="0"/>
            </a:endParaRPr>
          </a:p>
        </p:txBody>
      </p:sp>
      <p:sp>
        <p:nvSpPr>
          <p:cNvPr id="3" name="Text Box 14"/>
          <p:cNvSpPr txBox="1">
            <a:spLocks noChangeArrowheads="1"/>
          </p:cNvSpPr>
          <p:nvPr/>
        </p:nvSpPr>
        <p:spPr bwMode="auto">
          <a:xfrm>
            <a:off x="685800" y="1524000"/>
            <a:ext cx="3210302" cy="2246769"/>
          </a:xfrm>
          <a:prstGeom prst="rect">
            <a:avLst/>
          </a:prstGeom>
          <a:noFill/>
          <a:ln w="9525">
            <a:noFill/>
            <a:miter lim="800000"/>
            <a:headEnd/>
            <a:tailEnd/>
          </a:ln>
        </p:spPr>
        <p:txBody>
          <a:bodyPr wrap="none">
            <a:spAutoFit/>
          </a:bodyPr>
          <a:lstStyle/>
          <a:p>
            <a:pPr>
              <a:buBlip>
                <a:blip r:embed="rId3"/>
              </a:buBlip>
            </a:pPr>
            <a:r>
              <a:rPr lang="en-US" sz="2800" dirty="0" smtClean="0"/>
              <a:t>Streams and Files</a:t>
            </a:r>
          </a:p>
          <a:p>
            <a:pPr>
              <a:buClr>
                <a:schemeClr val="folHlink"/>
              </a:buClr>
              <a:buBlip>
                <a:blip r:embed="rId3"/>
              </a:buBlip>
            </a:pPr>
            <a:endParaRPr lang="en-US" sz="2800" dirty="0"/>
          </a:p>
          <a:p>
            <a:pPr>
              <a:buBlip>
                <a:blip r:embed="rId3"/>
              </a:buBlip>
            </a:pPr>
            <a:r>
              <a:rPr lang="en-US" sz="2800" dirty="0" smtClean="0"/>
              <a:t>File Functions</a:t>
            </a:r>
          </a:p>
          <a:p>
            <a:pPr>
              <a:buBlip>
                <a:blip r:embed="rId3"/>
              </a:buBlip>
            </a:pPr>
            <a:endParaRPr lang="en-US" sz="2800" dirty="0" smtClean="0">
              <a:latin typeface="Arial" pitchFamily="34" charset="0"/>
            </a:endParaRPr>
          </a:p>
          <a:p>
            <a:pPr>
              <a:buBlip>
                <a:blip r:embed="rId3"/>
              </a:buBlip>
            </a:pPr>
            <a:r>
              <a:rPr lang="en-US" sz="2800" dirty="0" smtClean="0">
                <a:latin typeface="Arial" pitchFamily="34" charset="0"/>
                <a:cs typeface="Arial" pitchFamily="34" charset="0"/>
              </a:rPr>
              <a:t>File Pointer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533400" y="1447800"/>
            <a:ext cx="7315200" cy="4401205"/>
          </a:xfrm>
          <a:prstGeom prst="rect">
            <a:avLst/>
          </a:prstGeom>
          <a:noFill/>
          <a:ln w="9525">
            <a:noFill/>
            <a:miter lim="800000"/>
            <a:headEnd/>
            <a:tailEnd/>
          </a:ln>
        </p:spPr>
        <p:txBody>
          <a:bodyPr>
            <a:spAutoFit/>
          </a:bodyPr>
          <a:lstStyle/>
          <a:p>
            <a:pPr marL="223838" indent="-223838">
              <a:buClr>
                <a:schemeClr val="folHlink"/>
              </a:buClr>
              <a:buBlip>
                <a:blip r:embed="rId3"/>
              </a:buBlip>
            </a:pPr>
            <a:r>
              <a:rPr lang="en-US" sz="2800" dirty="0"/>
              <a:t>Explain streams and </a:t>
            </a:r>
            <a:r>
              <a:rPr lang="en-US" sz="2800" dirty="0" smtClean="0"/>
              <a:t>files</a:t>
            </a:r>
          </a:p>
          <a:p>
            <a:pPr marL="223838" indent="-223838">
              <a:buClr>
                <a:schemeClr val="folHlink"/>
              </a:buClr>
              <a:buBlip>
                <a:blip r:embed="rId3"/>
              </a:buBlip>
            </a:pPr>
            <a:endParaRPr lang="en-US" sz="2800" dirty="0"/>
          </a:p>
          <a:p>
            <a:pPr marL="223838" indent="-223838">
              <a:buClr>
                <a:schemeClr val="folHlink"/>
              </a:buClr>
              <a:buBlip>
                <a:blip r:embed="rId3"/>
              </a:buBlip>
            </a:pPr>
            <a:r>
              <a:rPr lang="en-US" sz="2800" dirty="0"/>
              <a:t>Discuss text streams and binary </a:t>
            </a:r>
            <a:r>
              <a:rPr lang="en-US" sz="2800" dirty="0" smtClean="0"/>
              <a:t>streams</a:t>
            </a:r>
          </a:p>
          <a:p>
            <a:pPr marL="223838" indent="-223838">
              <a:buClr>
                <a:schemeClr val="folHlink"/>
              </a:buClr>
              <a:buBlip>
                <a:blip r:embed="rId3"/>
              </a:buBlip>
            </a:pPr>
            <a:endParaRPr lang="en-US" sz="2800" dirty="0"/>
          </a:p>
          <a:p>
            <a:pPr marL="223838" indent="-223838">
              <a:buClr>
                <a:schemeClr val="folHlink"/>
              </a:buClr>
              <a:buBlip>
                <a:blip r:embed="rId3"/>
              </a:buBlip>
            </a:pPr>
            <a:r>
              <a:rPr lang="en-US" sz="2800" dirty="0"/>
              <a:t>Explain the various file </a:t>
            </a:r>
            <a:r>
              <a:rPr lang="en-US" sz="2800" dirty="0" smtClean="0"/>
              <a:t>functions</a:t>
            </a:r>
          </a:p>
          <a:p>
            <a:pPr marL="223838" indent="-223838">
              <a:buClr>
                <a:schemeClr val="folHlink"/>
              </a:buClr>
              <a:buBlip>
                <a:blip r:embed="rId3"/>
              </a:buBlip>
            </a:pPr>
            <a:endParaRPr lang="en-US" sz="2800" dirty="0"/>
          </a:p>
          <a:p>
            <a:pPr marL="223838" indent="-223838">
              <a:buClr>
                <a:schemeClr val="folHlink"/>
              </a:buClr>
              <a:buBlip>
                <a:blip r:embed="rId3"/>
              </a:buBlip>
            </a:pPr>
            <a:r>
              <a:rPr lang="en-US" sz="2800" dirty="0" smtClean="0"/>
              <a:t>Explain </a:t>
            </a:r>
            <a:r>
              <a:rPr lang="en-US" sz="2800" dirty="0"/>
              <a:t>file </a:t>
            </a:r>
            <a:r>
              <a:rPr lang="en-US" sz="2800" dirty="0" smtClean="0"/>
              <a:t>pointer</a:t>
            </a:r>
          </a:p>
          <a:p>
            <a:pPr marL="223838" indent="-223838">
              <a:buClr>
                <a:schemeClr val="folHlink"/>
              </a:buClr>
              <a:buBlip>
                <a:blip r:embed="rId3"/>
              </a:buBlip>
            </a:pPr>
            <a:endParaRPr lang="en-US" sz="2800" dirty="0"/>
          </a:p>
          <a:p>
            <a:pPr marL="223838" indent="-223838">
              <a:buClr>
                <a:schemeClr val="folHlink"/>
              </a:buClr>
              <a:buBlip>
                <a:blip r:embed="rId3"/>
              </a:buBlip>
            </a:pPr>
            <a:r>
              <a:rPr lang="en-US" sz="2800" dirty="0"/>
              <a:t>Discuss current active </a:t>
            </a:r>
            <a:r>
              <a:rPr lang="en-US" sz="2800" dirty="0" smtClean="0"/>
              <a:t>pointer</a:t>
            </a:r>
          </a:p>
          <a:p>
            <a:pPr marL="223838" indent="-223838">
              <a:buClr>
                <a:schemeClr val="folHlink"/>
              </a:buClr>
              <a:buBlip>
                <a:blip r:embed="rId3"/>
              </a:buBlip>
            </a:pPr>
            <a:endParaRPr lang="en-US" sz="2800" dirty="0"/>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Table of contents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1600200"/>
            <a:ext cx="6019800" cy="3429000"/>
            <a:chOff x="1524000" y="1600200"/>
            <a:chExt cx="6019800" cy="3429000"/>
          </a:xfrm>
        </p:grpSpPr>
        <p:sp>
          <p:nvSpPr>
            <p:cNvPr id="3" name="Isosceles Triangle 2"/>
            <p:cNvSpPr/>
            <p:nvPr/>
          </p:nvSpPr>
          <p:spPr>
            <a:xfrm rot="10800000">
              <a:off x="4267201" y="4191000"/>
              <a:ext cx="762000" cy="8382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600200"/>
              <a:ext cx="6019800"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ounded Rectangle 4"/>
          <p:cNvSpPr/>
          <p:nvPr/>
        </p:nvSpPr>
        <p:spPr>
          <a:xfrm>
            <a:off x="4038600" y="5181600"/>
            <a:ext cx="1219200" cy="381000"/>
          </a:xfrm>
          <a:prstGeom prst="roundRect">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14414" y="2942272"/>
            <a:ext cx="6286544" cy="1477328"/>
          </a:xfrm>
          <a:prstGeom prst="rect">
            <a:avLst/>
          </a:prstGeom>
          <a:noFill/>
        </p:spPr>
        <p:txBody>
          <a:bodyPr wrap="square" rtlCol="0">
            <a:spAutoFit/>
          </a:bodyPr>
          <a:lstStyle/>
          <a:p>
            <a:pPr algn="ctr"/>
            <a:r>
              <a:rPr lang="en-US" sz="1800" dirty="0">
                <a:latin typeface="Arial" pitchFamily="34" charset="0"/>
                <a:cs typeface="Arial" pitchFamily="34" charset="0"/>
              </a:rPr>
              <a:t>You have completed "</a:t>
            </a:r>
            <a:r>
              <a:rPr lang="en-US" sz="1800" b="1" dirty="0">
                <a:latin typeface="Arial" pitchFamily="34" charset="0"/>
                <a:cs typeface="Arial" pitchFamily="34" charset="0"/>
              </a:rPr>
              <a:t>Lecture </a:t>
            </a:r>
            <a:r>
              <a:rPr lang="en-US" sz="1800" b="1" dirty="0" smtClean="0">
                <a:latin typeface="Arial" pitchFamily="34" charset="0"/>
                <a:cs typeface="Arial" pitchFamily="34" charset="0"/>
              </a:rPr>
              <a:t>10" </a:t>
            </a:r>
            <a:r>
              <a:rPr lang="en-US" sz="1800" b="1" dirty="0">
                <a:latin typeface="Arial" pitchFamily="34" charset="0"/>
                <a:cs typeface="Arial" pitchFamily="34" charset="0"/>
              </a:rPr>
              <a:t>course.</a:t>
            </a:r>
          </a:p>
          <a:p>
            <a:pPr algn="ctr"/>
            <a:endParaRPr lang="en-US" sz="1800" dirty="0">
              <a:latin typeface="Arial" pitchFamily="34" charset="0"/>
              <a:cs typeface="Arial" pitchFamily="34" charset="0"/>
            </a:endParaRPr>
          </a:p>
          <a:p>
            <a:pPr algn="ctr"/>
            <a:r>
              <a:rPr lang="en-US" sz="1800" dirty="0">
                <a:latin typeface="Arial" pitchFamily="34" charset="0"/>
                <a:cs typeface="Arial" pitchFamily="34" charset="0"/>
              </a:rPr>
              <a:t>Click EXIT button to exit course and discover the next Lecture </a:t>
            </a:r>
            <a:r>
              <a:rPr lang="en-US" sz="1800" dirty="0" smtClean="0">
                <a:latin typeface="Arial" pitchFamily="34" charset="0"/>
                <a:cs typeface="Arial" pitchFamily="34" charset="0"/>
              </a:rPr>
              <a:t>"</a:t>
            </a:r>
            <a:r>
              <a:rPr lang="en-US" sz="1800" b="1" dirty="0" smtClean="0">
                <a:latin typeface="Arial" pitchFamily="34" charset="0"/>
                <a:cs typeface="Arial" pitchFamily="34" charset="0"/>
              </a:rPr>
              <a:t> Lecture 11 – </a:t>
            </a:r>
            <a:r>
              <a:rPr lang="en-US" b="1" dirty="0" err="1" smtClean="0">
                <a:latin typeface="Arial" pitchFamily="34" charset="0"/>
                <a:cs typeface="Arial" pitchFamily="34" charset="0"/>
              </a:rPr>
              <a:t>Debugging_Techniques</a:t>
            </a:r>
            <a:r>
              <a:rPr lang="en-US" b="1" dirty="0" smtClean="0">
                <a:latin typeface="Arial" pitchFamily="34" charset="0"/>
                <a:cs typeface="Arial" pitchFamily="34" charset="0"/>
              </a:rPr>
              <a:t>".</a:t>
            </a:r>
            <a:endParaRPr lang="en-US" sz="1800" b="1" dirty="0">
              <a:latin typeface="Arial" pitchFamily="34" charset="0"/>
              <a:cs typeface="Arial" pitchFamily="34" charset="0"/>
            </a:endParaRPr>
          </a:p>
          <a:p>
            <a:endParaRPr lang="en-US" dirty="0">
              <a:latin typeface="Arial" pitchFamily="34" charset="0"/>
              <a:cs typeface="Arial" pitchFamily="34" charset="0"/>
            </a:endParaRPr>
          </a:p>
        </p:txBody>
      </p:sp>
      <p:sp>
        <p:nvSpPr>
          <p:cNvPr id="7" name="TextBox 6"/>
          <p:cNvSpPr txBox="1"/>
          <p:nvPr/>
        </p:nvSpPr>
        <p:spPr>
          <a:xfrm>
            <a:off x="2438400" y="1896070"/>
            <a:ext cx="4343400" cy="923330"/>
          </a:xfrm>
          <a:prstGeom prst="rect">
            <a:avLst/>
          </a:prstGeom>
          <a:noFill/>
        </p:spPr>
        <p:txBody>
          <a:bodyPr wrap="square" rtlCol="0">
            <a:spAutoFit/>
          </a:bodyPr>
          <a:lstStyle/>
          <a:p>
            <a:r>
              <a:rPr lang="en-US" sz="5400" b="1" dirty="0" smtClean="0">
                <a:solidFill>
                  <a:srgbClr val="FD9203"/>
                </a:solidFill>
                <a:latin typeface="Arial" pitchFamily="34" charset="0"/>
                <a:cs typeface="Arial" pitchFamily="34" charset="0"/>
              </a:rPr>
              <a:t>THANK YOU</a:t>
            </a:r>
            <a:endParaRPr lang="en-US" sz="5400" b="1" dirty="0">
              <a:solidFill>
                <a:srgbClr val="FD9203"/>
              </a:solidFill>
              <a:latin typeface="Arial" pitchFamily="34" charset="0"/>
              <a:cs typeface="Arial" pitchFamily="34" charset="0"/>
            </a:endParaRPr>
          </a:p>
        </p:txBody>
      </p:sp>
      <p:sp>
        <p:nvSpPr>
          <p:cNvPr id="8" name="TextBox 7"/>
          <p:cNvSpPr txBox="1"/>
          <p:nvPr/>
        </p:nvSpPr>
        <p:spPr>
          <a:xfrm>
            <a:off x="4312170" y="5181600"/>
            <a:ext cx="1219200" cy="381000"/>
          </a:xfrm>
          <a:prstGeom prst="rect">
            <a:avLst/>
          </a:prstGeom>
          <a:noFill/>
        </p:spPr>
        <p:txBody>
          <a:bodyPr wrap="square" rtlCol="0">
            <a:spAutoFit/>
          </a:bodyPr>
          <a:lstStyle/>
          <a:p>
            <a:r>
              <a:rPr lang="en-US" b="1" dirty="0" smtClean="0">
                <a:solidFill>
                  <a:schemeClr val="bg1">
                    <a:lumMod val="95000"/>
                  </a:schemeClr>
                </a:solidFill>
                <a:latin typeface="Arial" pitchFamily="34" charset="0"/>
                <a:cs typeface="Arial" pitchFamily="34" charset="0"/>
              </a:rPr>
              <a:t>EXIT</a:t>
            </a:r>
            <a:endParaRPr lang="en-US" b="1" dirty="0">
              <a:solidFill>
                <a:schemeClr val="bg1">
                  <a:lumMod val="95000"/>
                </a:schemeClr>
              </a:solidFill>
              <a:latin typeface="Arial" pitchFamily="34" charset="0"/>
              <a:cs typeface="Arial" pitchFamily="34" charset="0"/>
            </a:endParaRPr>
          </a:p>
        </p:txBody>
      </p:sp>
      <p:sp>
        <p:nvSpPr>
          <p:cNvPr id="9" name="TextBox 8"/>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Exit</a:t>
            </a:r>
            <a:endParaRPr lang="en-US" sz="28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2174" y="3244334"/>
            <a:ext cx="2910477" cy="369332"/>
          </a:xfrm>
          <a:prstGeom prst="rect">
            <a:avLst/>
          </a:prstGeom>
        </p:spPr>
        <p:txBody>
          <a:bodyPr wrap="none">
            <a:spAutoFit/>
          </a:bodyPr>
          <a:lstStyle/>
          <a:p>
            <a:pPr>
              <a:buClr>
                <a:schemeClr val="folHlink"/>
              </a:buClr>
            </a:pPr>
            <a:r>
              <a:rPr lang="en-US" dirty="0" smtClean="0"/>
              <a:t>1.Explain </a:t>
            </a:r>
            <a:r>
              <a:rPr lang="en-US" dirty="0"/>
              <a:t>streams and files</a:t>
            </a:r>
          </a:p>
        </p:txBody>
      </p:sp>
    </p:spTree>
    <p:extLst>
      <p:ext uri="{BB962C8B-B14F-4D97-AF65-F5344CB8AC3E}">
        <p14:creationId xmlns:p14="http://schemas.microsoft.com/office/powerpoint/2010/main" val="214580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457200" y="1447800"/>
            <a:ext cx="8305800" cy="3935413"/>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800" dirty="0"/>
              <a:t>All I/O operations in C are carried out using functions from the standard library</a:t>
            </a:r>
          </a:p>
          <a:p>
            <a:pPr marL="223838" indent="-223838" algn="just">
              <a:buClr>
                <a:schemeClr val="folHlink"/>
              </a:buClr>
              <a:buBlip>
                <a:blip r:embed="rId3"/>
              </a:buBlip>
            </a:pPr>
            <a:endParaRPr lang="en-US" sz="2800" dirty="0"/>
          </a:p>
          <a:p>
            <a:pPr marL="223838" indent="-223838" algn="just">
              <a:buClr>
                <a:schemeClr val="folHlink"/>
              </a:buClr>
              <a:buBlip>
                <a:blip r:embed="rId3"/>
              </a:buBlip>
            </a:pPr>
            <a:r>
              <a:rPr lang="en-US" sz="2800" dirty="0"/>
              <a:t>This approach makes the C file system very powerful and flexible</a:t>
            </a:r>
          </a:p>
          <a:p>
            <a:pPr marL="223838" indent="-223838" algn="just">
              <a:buClr>
                <a:schemeClr val="folHlink"/>
              </a:buClr>
              <a:buBlip>
                <a:blip r:embed="rId3"/>
              </a:buBlip>
            </a:pPr>
            <a:endParaRPr lang="en-US" sz="2800" dirty="0"/>
          </a:p>
          <a:p>
            <a:pPr marL="223838" indent="-223838" algn="just">
              <a:buClr>
                <a:schemeClr val="folHlink"/>
              </a:buClr>
              <a:buBlip>
                <a:blip r:embed="rId3"/>
              </a:buBlip>
            </a:pPr>
            <a:r>
              <a:rPr lang="en-US" sz="2800" dirty="0"/>
              <a:t>I/O in C is unique because data may be transferred in its internal binary representation or in a human-readable text format</a:t>
            </a:r>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1.1-File </a:t>
            </a:r>
            <a:r>
              <a:rPr lang="en-US" sz="3200" b="1" i="1" dirty="0" err="1" smtClean="0">
                <a:solidFill>
                  <a:schemeClr val="tx1">
                    <a:lumMod val="85000"/>
                    <a:lumOff val="15000"/>
                  </a:schemeClr>
                </a:solidFill>
                <a:latin typeface="Arial" pitchFamily="34" charset="0"/>
                <a:cs typeface="Arial" pitchFamily="34" charset="0"/>
              </a:rPr>
              <a:t>Input/Output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p:cNvSpPr txBox="1">
            <a:spLocks noChangeArrowheads="1"/>
          </p:cNvSpPr>
          <p:nvPr/>
        </p:nvSpPr>
        <p:spPr bwMode="auto">
          <a:xfrm>
            <a:off x="457200" y="1295400"/>
            <a:ext cx="8305800" cy="4524315"/>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400" dirty="0"/>
              <a:t>The C file system works with a wide variety of devices including printers, disk drives, tape drives and terminals</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Though all these devices are very different from each other, the buffered file system transforms each device into a logical device called a stream  </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Since all streams act similarly, it is easy to handle the different devices</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There are two types of streams - the text and binary streams</a:t>
            </a:r>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1.2-Streams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9393" y="3244334"/>
            <a:ext cx="4568174" cy="369332"/>
          </a:xfrm>
          <a:prstGeom prst="rect">
            <a:avLst/>
          </a:prstGeom>
        </p:spPr>
        <p:txBody>
          <a:bodyPr wrap="none">
            <a:spAutoFit/>
          </a:bodyPr>
          <a:lstStyle/>
          <a:p>
            <a:pPr>
              <a:buClr>
                <a:schemeClr val="folHlink"/>
              </a:buClr>
            </a:pPr>
            <a:r>
              <a:rPr lang="en-US" dirty="0" smtClean="0"/>
              <a:t>2. Discuss </a:t>
            </a:r>
            <a:r>
              <a:rPr lang="en-US" dirty="0"/>
              <a:t>text streams and binary streams</a:t>
            </a:r>
          </a:p>
        </p:txBody>
      </p:sp>
    </p:spTree>
    <p:extLst>
      <p:ext uri="{BB962C8B-B14F-4D97-AF65-F5344CB8AC3E}">
        <p14:creationId xmlns:p14="http://schemas.microsoft.com/office/powerpoint/2010/main" val="163195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381000" y="1450062"/>
            <a:ext cx="8305800" cy="4493538"/>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200" dirty="0"/>
              <a:t>A text stream is a sequence of characters that can be organized into lines terminated by a new line character</a:t>
            </a:r>
          </a:p>
          <a:p>
            <a:pPr marL="223838" indent="-223838" algn="just">
              <a:buClr>
                <a:schemeClr val="folHlink"/>
              </a:buClr>
              <a:buBlip>
                <a:blip r:embed="rId3"/>
              </a:buBlip>
            </a:pPr>
            <a:endParaRPr lang="en-US" sz="2200" dirty="0" smtClean="0"/>
          </a:p>
          <a:p>
            <a:pPr marL="223838" indent="-223838" algn="just">
              <a:buClr>
                <a:schemeClr val="folHlink"/>
              </a:buClr>
              <a:buBlip>
                <a:blip r:embed="rId3"/>
              </a:buBlip>
            </a:pPr>
            <a:r>
              <a:rPr lang="en-US" sz="2200" dirty="0" smtClean="0"/>
              <a:t>In a text stream, certain character translations may occur as required by the environment</a:t>
            </a:r>
          </a:p>
          <a:p>
            <a:pPr marL="223838" indent="-223838" algn="just">
              <a:buClr>
                <a:schemeClr val="folHlink"/>
              </a:buClr>
              <a:buBlip>
                <a:blip r:embed="rId3"/>
              </a:buBlip>
            </a:pPr>
            <a:endParaRPr lang="en-US" sz="2200" dirty="0"/>
          </a:p>
          <a:p>
            <a:pPr marL="223838" indent="-223838" algn="just">
              <a:buClr>
                <a:schemeClr val="folHlink"/>
              </a:buClr>
              <a:buBlip>
                <a:blip r:embed="rId3"/>
              </a:buBlip>
            </a:pPr>
            <a:r>
              <a:rPr lang="en-US" sz="2200" dirty="0"/>
              <a:t>Therefore, there may not be a one-to-one relationship between the characters that are written (or read) and those in the external device</a:t>
            </a:r>
          </a:p>
          <a:p>
            <a:pPr marL="223838" indent="-223838" algn="just">
              <a:buClr>
                <a:schemeClr val="folHlink"/>
              </a:buClr>
              <a:buBlip>
                <a:blip r:embed="rId3"/>
              </a:buBlip>
            </a:pPr>
            <a:endParaRPr lang="en-US" sz="2200" dirty="0"/>
          </a:p>
          <a:p>
            <a:pPr marL="223838" indent="-223838" algn="just">
              <a:buClr>
                <a:schemeClr val="folHlink"/>
              </a:buClr>
              <a:buBlip>
                <a:blip r:embed="rId3"/>
              </a:buBlip>
            </a:pPr>
            <a:r>
              <a:rPr lang="en-US" sz="2200" dirty="0"/>
              <a:t>Also, because of possible translations, the number of characters written (or read) may not be the same as those in the external device</a:t>
            </a:r>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2.1-Text </a:t>
            </a:r>
            <a:r>
              <a:rPr lang="en-US" sz="3200" b="1" i="1" dirty="0" smtClean="0">
                <a:solidFill>
                  <a:schemeClr val="tx1">
                    <a:lumMod val="85000"/>
                    <a:lumOff val="15000"/>
                  </a:schemeClr>
                </a:solidFill>
                <a:latin typeface="Arial" pitchFamily="34" charset="0"/>
                <a:cs typeface="Arial" pitchFamily="34" charset="0"/>
              </a:rPr>
              <a:t>Stream</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457200" y="1571685"/>
            <a:ext cx="8305800" cy="4524315"/>
          </a:xfrm>
          <a:prstGeom prst="rect">
            <a:avLst/>
          </a:prstGeom>
          <a:noFill/>
          <a:ln w="9525">
            <a:noFill/>
            <a:miter lim="800000"/>
            <a:headEnd/>
            <a:tailEnd/>
          </a:ln>
        </p:spPr>
        <p:txBody>
          <a:bodyPr>
            <a:spAutoFit/>
          </a:bodyPr>
          <a:lstStyle/>
          <a:p>
            <a:pPr marL="223838" indent="-223838" algn="just">
              <a:buClr>
                <a:schemeClr val="folHlink"/>
              </a:buClr>
              <a:buBlip>
                <a:blip r:embed="rId3"/>
              </a:buBlip>
            </a:pPr>
            <a:r>
              <a:rPr lang="en-US" sz="2400" dirty="0"/>
              <a:t>A binary stream is a sequence of bytes with a one-to-one correspondence to those in the external device, that is, there are no character translations </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The number of bytes written (or read) is the same as the number on the external device</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Binary streams are a flat sequence of bytes, which do not have any flags to indicate the end of file or end of record  </a:t>
            </a:r>
          </a:p>
          <a:p>
            <a:pPr marL="223838" indent="-223838" algn="just">
              <a:buClr>
                <a:schemeClr val="folHlink"/>
              </a:buClr>
              <a:buBlip>
                <a:blip r:embed="rId3"/>
              </a:buBlip>
            </a:pPr>
            <a:endParaRPr lang="en-US" sz="2400" dirty="0"/>
          </a:p>
          <a:p>
            <a:pPr marL="223838" indent="-223838" algn="just">
              <a:buClr>
                <a:schemeClr val="folHlink"/>
              </a:buClr>
              <a:buBlip>
                <a:blip r:embed="rId3"/>
              </a:buBlip>
            </a:pPr>
            <a:r>
              <a:rPr lang="en-US" sz="2400" dirty="0"/>
              <a:t>The end of file is determined by the size of the file</a:t>
            </a:r>
          </a:p>
          <a:p>
            <a:pPr marL="223838" indent="-223838" algn="just">
              <a:buClr>
                <a:schemeClr val="folHlink"/>
              </a:buClr>
              <a:buFont typeface="Wingdings" pitchFamily="2" charset="2"/>
              <a:buChar char="§"/>
            </a:pPr>
            <a:endParaRPr lang="en-US" sz="2400" dirty="0"/>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2.2-Binary </a:t>
            </a:r>
            <a:r>
              <a:rPr lang="en-US" sz="3200" b="1" i="1" dirty="0" smtClean="0">
                <a:solidFill>
                  <a:schemeClr val="tx1">
                    <a:lumMod val="85000"/>
                    <a:lumOff val="15000"/>
                  </a:schemeClr>
                </a:solidFill>
                <a:latin typeface="Arial" pitchFamily="34" charset="0"/>
                <a:cs typeface="Arial" pitchFamily="34" charset="0"/>
              </a:rPr>
              <a:t>Stream</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Template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1814</TotalTime>
  <Words>4963</Words>
  <Application>Microsoft Office PowerPoint</Application>
  <PresentationFormat>On-screen Show (4:3)</PresentationFormat>
  <Paragraphs>403</Paragraphs>
  <Slides>30</Slides>
  <Notes>25</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Template_Training Slide</vt:lpstr>
      <vt:lpstr>3_Template_Slide</vt:lpstr>
      <vt:lpstr>Lecture 10 File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Aptech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Shindore</dc:creator>
  <cp:lastModifiedBy>Le Thi Quynh Trang (FHO.FWA)</cp:lastModifiedBy>
  <cp:revision>796</cp:revision>
  <dcterms:created xsi:type="dcterms:W3CDTF">2001-05-28T07:28:21Z</dcterms:created>
  <dcterms:modified xsi:type="dcterms:W3CDTF">2014-12-22T03:25:14Z</dcterms:modified>
</cp:coreProperties>
</file>