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Lst>
  <p:notesMasterIdLst>
    <p:notesMasterId r:id="rId21"/>
  </p:notesMasterIdLst>
  <p:sldIdLst>
    <p:sldId id="256" r:id="rId3"/>
    <p:sldId id="257" r:id="rId4"/>
    <p:sldId id="282" r:id="rId5"/>
    <p:sldId id="258" r:id="rId6"/>
    <p:sldId id="260" r:id="rId7"/>
    <p:sldId id="263" r:id="rId8"/>
    <p:sldId id="264" r:id="rId9"/>
    <p:sldId id="265" r:id="rId10"/>
    <p:sldId id="281" r:id="rId11"/>
    <p:sldId id="267" r:id="rId12"/>
    <p:sldId id="269" r:id="rId13"/>
    <p:sldId id="270" r:id="rId14"/>
    <p:sldId id="275" r:id="rId15"/>
    <p:sldId id="276" r:id="rId16"/>
    <p:sldId id="278" r:id="rId17"/>
    <p:sldId id="272" r:id="rId18"/>
    <p:sldId id="273" r:id="rId19"/>
    <p:sldId id="283"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0333" autoAdjust="0"/>
  </p:normalViewPr>
  <p:slideViewPr>
    <p:cSldViewPr>
      <p:cViewPr>
        <p:scale>
          <a:sx n="57" d="100"/>
          <a:sy n="57" d="100"/>
        </p:scale>
        <p:origin x="-1524" y="-72"/>
      </p:cViewPr>
      <p:guideLst>
        <p:guide orient="horz" pos="2160"/>
        <p:guide pos="2880"/>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E7263A-5859-4C8E-9943-1DC46AD658F6}" type="datetimeFigureOut">
              <a:rPr lang="en-US" smtClean="0"/>
              <a:pPr/>
              <a:t>12/25/2014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DF5FE0-3EA9-4543-A521-BE34DF8DF0F8}" type="slidenum">
              <a:rPr lang="en-US" smtClean="0"/>
              <a:pPr/>
              <a:t>‹#›</a:t>
            </a:fld>
            <a:endParaRPr lang="en-US"/>
          </a:p>
        </p:txBody>
      </p:sp>
    </p:spTree>
    <p:extLst>
      <p:ext uri="{BB962C8B-B14F-4D97-AF65-F5344CB8AC3E}">
        <p14:creationId xmlns:p14="http://schemas.microsoft.com/office/powerpoint/2010/main" val="1721894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dirty="0" err="1" smtClean="0"/>
              <a:t>Bài</a:t>
            </a:r>
            <a:r>
              <a:rPr lang="en-US" baseline="0" dirty="0" smtClean="0"/>
              <a:t> </a:t>
            </a:r>
            <a:r>
              <a:rPr lang="en-US" baseline="0" dirty="0" err="1" smtClean="0"/>
              <a:t>học</a:t>
            </a:r>
            <a:r>
              <a:rPr lang="en-US" baseline="0" dirty="0" smtClean="0"/>
              <a:t> </a:t>
            </a:r>
            <a:r>
              <a:rPr lang="en-US" baseline="0" dirty="0" err="1" smtClean="0"/>
              <a:t>thứ</a:t>
            </a:r>
            <a:r>
              <a:rPr lang="en-US" baseline="0" dirty="0" smtClean="0"/>
              <a:t> 11 </a:t>
            </a:r>
            <a:r>
              <a:rPr lang="en-US" baseline="0" dirty="0" err="1" smtClean="0"/>
              <a:t>trong</a:t>
            </a:r>
            <a:r>
              <a:rPr lang="en-US" baseline="0" dirty="0" smtClean="0"/>
              <a:t> </a:t>
            </a:r>
            <a:r>
              <a:rPr lang="en-US" baseline="0" dirty="0" err="1" smtClean="0"/>
              <a:t>khóa</a:t>
            </a:r>
            <a:r>
              <a:rPr lang="en-US" baseline="0" dirty="0" smtClean="0"/>
              <a:t> </a:t>
            </a:r>
            <a:r>
              <a:rPr lang="en-US" baseline="0" dirty="0" err="1" smtClean="0"/>
              <a:t>học</a:t>
            </a:r>
            <a:r>
              <a:rPr lang="en-US" baseline="0" dirty="0" smtClean="0"/>
              <a:t> online </a:t>
            </a:r>
            <a:r>
              <a:rPr lang="en-US" baseline="0" dirty="0" err="1" smtClean="0"/>
              <a:t>giới</a:t>
            </a:r>
            <a:r>
              <a:rPr lang="en-US" baseline="0" dirty="0" smtClean="0"/>
              <a:t> </a:t>
            </a:r>
            <a:r>
              <a:rPr lang="en-US" baseline="0" dirty="0" err="1" smtClean="0"/>
              <a:t>thiệu</a:t>
            </a:r>
            <a:r>
              <a:rPr lang="en-US" baseline="0" dirty="0" smtClean="0"/>
              <a:t> </a:t>
            </a:r>
            <a:r>
              <a:rPr lang="en-US" baseline="0" dirty="0" err="1" smtClean="0"/>
              <a:t>về</a:t>
            </a:r>
            <a:r>
              <a:rPr lang="en-US" baseline="0" dirty="0" smtClean="0"/>
              <a:t> </a:t>
            </a:r>
            <a:r>
              <a:rPr lang="en-US" baseline="0" dirty="0" err="1" smtClean="0"/>
              <a:t>ngôn</a:t>
            </a:r>
            <a:r>
              <a:rPr lang="en-US" baseline="0" dirty="0" smtClean="0"/>
              <a:t> </a:t>
            </a:r>
            <a:r>
              <a:rPr lang="en-US" baseline="0" dirty="0" err="1" smtClean="0"/>
              <a:t>ngữ</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C, </a:t>
            </a:r>
            <a:r>
              <a:rPr lang="en-US" baseline="0" dirty="0" err="1" smtClean="0"/>
              <a:t>tôi</a:t>
            </a:r>
            <a:r>
              <a:rPr lang="en-US" baseline="0" dirty="0" smtClean="0"/>
              <a:t> </a:t>
            </a:r>
            <a:r>
              <a:rPr lang="en-US" baseline="0" dirty="0" err="1" smtClean="0"/>
              <a:t>sẽ</a:t>
            </a:r>
            <a:r>
              <a:rPr lang="en-US" baseline="0" dirty="0" smtClean="0"/>
              <a:t> </a:t>
            </a:r>
            <a:r>
              <a:rPr lang="en-US" baseline="0" dirty="0" err="1" smtClean="0"/>
              <a:t>cùng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cách</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trong</a:t>
            </a:r>
            <a:r>
              <a:rPr lang="en-US" baseline="0" dirty="0" smtClean="0"/>
              <a:t> Visual Studio.</a:t>
            </a:r>
            <a:endParaRPr lang="en-US" dirty="0" smtClean="0"/>
          </a:p>
          <a:p>
            <a:pPr eaLnBrk="1" hangingPunct="1"/>
            <a:endParaRPr lang="en-US" dirty="0" smtClean="0"/>
          </a:p>
          <a:p>
            <a:pPr eaLnBrk="1" hangingPunct="1"/>
            <a:endParaRPr lang="en-US" dirty="0" smtClean="0"/>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Stepping,</a:t>
            </a:r>
            <a:r>
              <a:rPr lang="en-US" baseline="0" dirty="0" smtClean="0"/>
              <a:t> </a:t>
            </a:r>
            <a:r>
              <a:rPr lang="en-US" baseline="0" dirty="0" err="1" smtClean="0"/>
              <a:t>những</a:t>
            </a:r>
            <a:r>
              <a:rPr lang="en-US" baseline="0" dirty="0" smtClean="0"/>
              <a:t> </a:t>
            </a:r>
            <a:r>
              <a:rPr lang="en-US" baseline="0" dirty="0" err="1" smtClean="0"/>
              <a:t>bước</a:t>
            </a:r>
            <a:r>
              <a:rPr lang="en-US" baseline="0" dirty="0" smtClean="0"/>
              <a:t> </a:t>
            </a:r>
            <a:r>
              <a:rPr lang="en-US" baseline="0" dirty="0" err="1" smtClean="0"/>
              <a:t>nhảy</a:t>
            </a:r>
            <a:r>
              <a:rPr lang="en-US" baseline="0" dirty="0" smtClean="0"/>
              <a:t> qua </a:t>
            </a:r>
            <a:r>
              <a:rPr lang="en-US" baseline="0" dirty="0" err="1" smtClean="0"/>
              <a:t>những</a:t>
            </a:r>
            <a:r>
              <a:rPr lang="en-US" baseline="0" dirty="0" smtClean="0"/>
              <a:t> </a:t>
            </a:r>
            <a:r>
              <a:rPr lang="en-US" baseline="0" dirty="0" err="1" smtClean="0"/>
              <a:t>dòng</a:t>
            </a:r>
            <a:r>
              <a:rPr lang="en-US" baseline="0" dirty="0" smtClean="0"/>
              <a:t> source code </a:t>
            </a:r>
            <a:r>
              <a:rPr lang="en-US" baseline="0" dirty="0" err="1" smtClean="0"/>
              <a:t>khi</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a:t>
            </a:r>
          </a:p>
          <a:p>
            <a:r>
              <a:rPr lang="en-US" baseline="0" dirty="0" smtClean="0"/>
              <a:t>Trong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chạy</a:t>
            </a:r>
            <a:r>
              <a:rPr lang="en-US" baseline="0" dirty="0" smtClean="0"/>
              <a:t> qua </a:t>
            </a:r>
            <a:r>
              <a:rPr lang="en-US" baseline="0" dirty="0" err="1" smtClean="0"/>
              <a:t>từng</a:t>
            </a:r>
            <a:r>
              <a:rPr lang="en-US" baseline="0" dirty="0" smtClean="0"/>
              <a:t> </a:t>
            </a:r>
            <a:r>
              <a:rPr lang="en-US" baseline="0" dirty="0" err="1" smtClean="0"/>
              <a:t>dòng</a:t>
            </a:r>
            <a:r>
              <a:rPr lang="en-US" baseline="0" dirty="0" smtClean="0"/>
              <a:t> code, </a:t>
            </a:r>
            <a:r>
              <a:rPr lang="en-US" baseline="0" dirty="0" err="1" smtClean="0"/>
              <a:t>bằng</a:t>
            </a:r>
            <a:r>
              <a:rPr lang="en-US" baseline="0" dirty="0" smtClean="0"/>
              <a:t> F10,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cả</a:t>
            </a:r>
            <a:r>
              <a:rPr lang="en-US" baseline="0" dirty="0" smtClean="0"/>
              <a:t> </a:t>
            </a:r>
            <a:r>
              <a:rPr lang="en-US" baseline="0" dirty="0" err="1" smtClean="0"/>
              <a:t>các</a:t>
            </a:r>
            <a:r>
              <a:rPr lang="en-US" baseline="0" dirty="0" smtClean="0"/>
              <a:t> </a:t>
            </a:r>
            <a:r>
              <a:rPr lang="en-US" baseline="0" dirty="0" err="1" smtClean="0"/>
              <a:t>dòng</a:t>
            </a:r>
            <a:r>
              <a:rPr lang="en-US" baseline="0" dirty="0" smtClean="0"/>
              <a:t> </a:t>
            </a:r>
            <a:r>
              <a:rPr lang="en-US" baseline="0" dirty="0" err="1" smtClean="0"/>
              <a:t>lệnh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a:t>
            </a:r>
          </a:p>
          <a:p>
            <a:r>
              <a:rPr lang="en-US" baseline="0" dirty="0" smtClean="0"/>
              <a:t>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chuyển</a:t>
            </a:r>
            <a:r>
              <a:rPr lang="en-US" baseline="0" dirty="0" smtClean="0"/>
              <a:t> sang </a:t>
            </a:r>
            <a:r>
              <a:rPr lang="en-US" baseline="0" dirty="0" err="1" smtClean="0"/>
              <a:t>thân</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thì</a:t>
            </a:r>
            <a:r>
              <a:rPr lang="en-US" baseline="0" dirty="0" smtClean="0"/>
              <a:t> </a:t>
            </a:r>
            <a:r>
              <a:rPr lang="en-US" baseline="0" dirty="0" err="1" smtClean="0"/>
              <a:t>tại</a:t>
            </a:r>
            <a:r>
              <a:rPr lang="en-US" baseline="0" dirty="0" smtClean="0"/>
              <a:t> </a:t>
            </a:r>
            <a:r>
              <a:rPr lang="en-US" baseline="0" dirty="0" err="1" smtClean="0"/>
              <a:t>dòng</a:t>
            </a:r>
            <a:r>
              <a:rPr lang="en-US" baseline="0" dirty="0" smtClean="0"/>
              <a:t> code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phím</a:t>
            </a:r>
            <a:r>
              <a:rPr lang="en-US" baseline="0" dirty="0" smtClean="0"/>
              <a:t> F10, Step Into. </a:t>
            </a:r>
            <a:r>
              <a:rPr lang="en-US" baseline="0" dirty="0" err="1" smtClean="0"/>
              <a:t>Có</a:t>
            </a:r>
            <a:r>
              <a:rPr lang="en-US" baseline="0" dirty="0" smtClean="0"/>
              <a:t> </a:t>
            </a:r>
            <a:r>
              <a:rPr lang="en-US" baseline="0" dirty="0" err="1" smtClean="0"/>
              <a:t>sự</a:t>
            </a:r>
            <a:r>
              <a:rPr lang="en-US" baseline="0" dirty="0" smtClean="0"/>
              <a:t> </a:t>
            </a:r>
            <a:r>
              <a:rPr lang="en-US" baseline="0" dirty="0" err="1" smtClean="0"/>
              <a:t>hỗ</a:t>
            </a:r>
            <a:r>
              <a:rPr lang="en-US" baseline="0" dirty="0" smtClean="0"/>
              <a:t> </a:t>
            </a:r>
            <a:r>
              <a:rPr lang="en-US" baseline="0" dirty="0" err="1" smtClean="0"/>
              <a:t>trợ</a:t>
            </a:r>
            <a:r>
              <a:rPr lang="en-US" baseline="0" dirty="0" smtClean="0"/>
              <a:t> </a:t>
            </a:r>
            <a:r>
              <a:rPr lang="en-US" baseline="0" dirty="0" err="1" smtClean="0"/>
              <a:t>của</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debug </a:t>
            </a:r>
            <a:r>
              <a:rPr lang="en-US" baseline="0" dirty="0" err="1" smtClean="0"/>
              <a:t>như</a:t>
            </a:r>
            <a:r>
              <a:rPr lang="en-US" baseline="0" dirty="0" smtClean="0"/>
              <a:t> </a:t>
            </a:r>
            <a:r>
              <a:rPr lang="en-US" baseline="0" dirty="0" err="1" smtClean="0"/>
              <a:t>thế</a:t>
            </a:r>
            <a:r>
              <a:rPr lang="en-US" baseline="0" dirty="0" smtClean="0"/>
              <a:t> </a:t>
            </a:r>
            <a:r>
              <a:rPr lang="en-US" baseline="0" dirty="0" err="1" smtClean="0"/>
              <a:t>này</a:t>
            </a:r>
            <a:r>
              <a:rPr lang="en-US" baseline="0" dirty="0" smtClean="0"/>
              <a:t> </a:t>
            </a:r>
            <a:r>
              <a:rPr lang="en-US" baseline="0" dirty="0" err="1" smtClean="0"/>
              <a:t>vì</a:t>
            </a:r>
            <a:r>
              <a:rPr lang="en-US" baseline="0" dirty="0" smtClean="0"/>
              <a:t>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là</a:t>
            </a:r>
            <a:r>
              <a:rPr lang="en-US" baseline="0" dirty="0" smtClean="0"/>
              <a:t>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dòng</a:t>
            </a:r>
            <a:r>
              <a:rPr lang="en-US" baseline="0" dirty="0" smtClean="0"/>
              <a:t> code </a:t>
            </a:r>
            <a:r>
              <a:rPr lang="en-US" baseline="0" dirty="0" err="1" smtClean="0"/>
              <a:t>nào</a:t>
            </a:r>
            <a:r>
              <a:rPr lang="en-US" baseline="0" dirty="0" smtClean="0"/>
              <a:t> </a:t>
            </a:r>
            <a:r>
              <a:rPr lang="en-US" baseline="0" dirty="0" err="1" smtClean="0"/>
              <a:t>trong</a:t>
            </a:r>
            <a:r>
              <a:rPr lang="en-US" baseline="0" dirty="0" smtClean="0"/>
              <a:t> </a:t>
            </a:r>
            <a:r>
              <a:rPr lang="en-US" baseline="0" dirty="0" err="1" smtClean="0"/>
              <a:t>thân</a:t>
            </a:r>
            <a:r>
              <a:rPr lang="en-US" baseline="0" dirty="0" smtClean="0"/>
              <a:t> </a:t>
            </a:r>
            <a:r>
              <a:rPr lang="en-US" baseline="0" dirty="0" err="1" smtClean="0"/>
              <a:t>hàm</a:t>
            </a:r>
            <a:r>
              <a:rPr lang="en-US" baseline="0" dirty="0" smtClean="0"/>
              <a:t> </a:t>
            </a:r>
            <a:r>
              <a:rPr lang="en-US" baseline="0" dirty="0" err="1" smtClean="0"/>
              <a:t>cũng</a:t>
            </a:r>
            <a:r>
              <a:rPr lang="en-US" baseline="0" dirty="0" smtClean="0"/>
              <a:t> </a:t>
            </a:r>
            <a:r>
              <a:rPr lang="en-US" baseline="0" dirty="0" err="1" smtClean="0"/>
              <a:t>cần</a:t>
            </a:r>
            <a:r>
              <a:rPr lang="en-US" baseline="0" dirty="0" smtClean="0"/>
              <a:t> </a:t>
            </a:r>
            <a:r>
              <a:rPr lang="en-US" baseline="0" dirty="0" err="1" smtClean="0"/>
              <a:t>thiết</a:t>
            </a:r>
            <a:r>
              <a:rPr lang="en-US" baseline="0" dirty="0" smtClean="0"/>
              <a:t> </a:t>
            </a:r>
            <a:r>
              <a:rPr lang="en-US" baseline="0" dirty="0" err="1" smtClean="0"/>
              <a:t>phải</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lưu</a:t>
            </a:r>
            <a:r>
              <a:rPr lang="en-US" baseline="0" dirty="0" smtClean="0"/>
              <a:t> ý </a:t>
            </a:r>
            <a:r>
              <a:rPr lang="en-US" baseline="0" dirty="0" err="1" smtClean="0"/>
              <a:t>đối</a:t>
            </a:r>
            <a:r>
              <a:rPr lang="en-US" baseline="0" dirty="0" smtClean="0"/>
              <a:t> </a:t>
            </a:r>
            <a:r>
              <a:rPr lang="en-US" baseline="0" dirty="0" err="1" smtClean="0"/>
              <a:t>với</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hoặc</a:t>
            </a:r>
            <a:r>
              <a:rPr lang="en-US" baseline="0" dirty="0" smtClean="0"/>
              <a:t> </a:t>
            </a:r>
            <a:r>
              <a:rPr lang="en-US" baseline="0" dirty="0" err="1" smtClean="0"/>
              <a:t>trong</a:t>
            </a:r>
            <a:r>
              <a:rPr lang="en-US" baseline="0" dirty="0" smtClean="0"/>
              <a:t>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lại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nên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Step into, </a:t>
            </a:r>
            <a:r>
              <a:rPr lang="en-US" baseline="0" dirty="0" err="1" smtClean="0"/>
              <a:t>vì</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debug </a:t>
            </a:r>
            <a:r>
              <a:rPr lang="en-US" baseline="0" dirty="0" err="1" smtClean="0"/>
              <a:t>sẽ</a:t>
            </a:r>
            <a:r>
              <a:rPr lang="en-US" baseline="0" dirty="0" smtClean="0"/>
              <a:t> </a:t>
            </a:r>
            <a:r>
              <a:rPr lang="en-US" baseline="0" dirty="0" err="1" smtClean="0"/>
              <a:t>chuyển</a:t>
            </a:r>
            <a:r>
              <a:rPr lang="en-US" baseline="0" dirty="0" smtClean="0"/>
              <a:t> sang </a:t>
            </a:r>
            <a:r>
              <a:rPr lang="en-US" baseline="0" dirty="0" err="1" smtClean="0"/>
              <a:t>đoạn</a:t>
            </a:r>
            <a:r>
              <a:rPr lang="en-US" baseline="0" dirty="0" smtClean="0"/>
              <a:t> </a:t>
            </a:r>
            <a:r>
              <a:rPr lang="en-US" baseline="0" dirty="0" err="1" smtClean="0"/>
              <a:t>của</a:t>
            </a:r>
            <a:r>
              <a:rPr lang="en-US" baseline="0" dirty="0" smtClean="0"/>
              <a:t> code </a:t>
            </a:r>
            <a:r>
              <a:rPr lang="en-US" baseline="0" dirty="0" err="1" smtClean="0"/>
              <a:t>thư</a:t>
            </a:r>
            <a:r>
              <a:rPr lang="en-US" baseline="0" dirty="0" smtClean="0"/>
              <a:t> </a:t>
            </a:r>
            <a:r>
              <a:rPr lang="en-US" baseline="0" dirty="0" err="1" smtClean="0"/>
              <a:t>viện</a:t>
            </a:r>
            <a:r>
              <a:rPr lang="en-US" baseline="0" dirty="0" smtClean="0"/>
              <a:t>, </a:t>
            </a:r>
            <a:r>
              <a:rPr lang="en-US" baseline="0" dirty="0" err="1" smtClean="0"/>
              <a:t>đoạn</a:t>
            </a:r>
            <a:r>
              <a:rPr lang="en-US" baseline="0" dirty="0" smtClean="0"/>
              <a:t> code </a:t>
            </a:r>
            <a:r>
              <a:rPr lang="en-US" baseline="0" dirty="0" err="1" smtClean="0"/>
              <a:t>thì</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hay </a:t>
            </a:r>
            <a:r>
              <a:rPr lang="en-US" baseline="0" dirty="0" err="1" smtClean="0"/>
              <a:t>thay</a:t>
            </a:r>
            <a:r>
              <a:rPr lang="en-US" baseline="0" dirty="0" smtClean="0"/>
              <a:t> </a:t>
            </a:r>
            <a:r>
              <a:rPr lang="en-US" baseline="0" dirty="0" err="1" smtClean="0"/>
              <a:t>thế</a:t>
            </a:r>
            <a:r>
              <a:rPr lang="en-US" baseline="0" dirty="0" smtClean="0"/>
              <a:t> </a:t>
            </a:r>
            <a:r>
              <a:rPr lang="en-US" baseline="0" dirty="0" err="1" smtClean="0"/>
              <a:t>được</a:t>
            </a:r>
            <a:r>
              <a:rPr lang="en-US" baseline="0" dirty="0" smtClean="0"/>
              <a:t>.</a:t>
            </a:r>
          </a:p>
          <a:p>
            <a:r>
              <a:rPr lang="en-US" baseline="0" dirty="0" smtClean="0"/>
              <a:t>Khi chúng ta chuyển vào trong thân hàm để kiểm tra code, nếu muốn điều khiển quay trở lại lời gọi hàm, các bạn dùng phím Step Out, nhấn tổ hợp: Shift + F11.</a:t>
            </a:r>
          </a:p>
          <a:p>
            <a:r>
              <a:rPr lang="en-US" sz="1200" b="0" i="0" kern="1200" dirty="0" smtClean="0">
                <a:solidFill>
                  <a:schemeClr val="tx1"/>
                </a:solidFill>
                <a:latin typeface="+mn-lt"/>
                <a:ea typeface="+mn-ea"/>
                <a:cs typeface="+mn-cs"/>
              </a:rPr>
              <a:t>Lưu</a:t>
            </a:r>
            <a:r>
              <a:rPr lang="en-US" sz="1200" b="0" i="0" kern="1200" baseline="0" dirty="0" smtClean="0">
                <a:solidFill>
                  <a:schemeClr val="tx1"/>
                </a:solidFill>
                <a:latin typeface="+mn-lt"/>
                <a:ea typeface="+mn-ea"/>
                <a:cs typeface="+mn-cs"/>
              </a:rPr>
              <a:t> ý </a:t>
            </a:r>
            <a:r>
              <a:rPr lang="vi-VN" sz="1200" b="0" i="0" kern="1200" dirty="0" smtClean="0">
                <a:solidFill>
                  <a:schemeClr val="tx1"/>
                </a:solidFill>
                <a:latin typeface="+mn-lt"/>
                <a:ea typeface="+mn-ea"/>
                <a:cs typeface="+mn-cs"/>
              </a:rPr>
              <a:t>khi debug</a:t>
            </a:r>
            <a:r>
              <a:rPr lang="en-US" sz="1200" b="0" i="0" kern="1200" dirty="0" smtClean="0">
                <a:solidFill>
                  <a:schemeClr val="tx1"/>
                </a:solidFill>
                <a:latin typeface="+mn-lt"/>
                <a:ea typeface="+mn-ea"/>
                <a:cs typeface="+mn-cs"/>
              </a:rPr>
              <a:t> chúng</a:t>
            </a:r>
            <a:r>
              <a:rPr lang="en-US" sz="1200" b="0" i="0" kern="1200" baseline="0" dirty="0" smtClean="0">
                <a:solidFill>
                  <a:schemeClr val="tx1"/>
                </a:solidFill>
                <a:latin typeface="+mn-lt"/>
                <a:ea typeface="+mn-ea"/>
                <a:cs typeface="+mn-cs"/>
              </a:rPr>
              <a:t> ta</a:t>
            </a:r>
            <a:r>
              <a:rPr lang="vi-VN" sz="1200" b="0" i="0" kern="1200" dirty="0" smtClean="0">
                <a:solidFill>
                  <a:schemeClr val="tx1"/>
                </a:solidFill>
                <a:latin typeface="+mn-lt"/>
                <a:ea typeface="+mn-ea"/>
                <a:cs typeface="+mn-cs"/>
              </a:rPr>
              <a:t> có thể drag &amp; drop mũi tên chỉ current line để chạy lại 1 vài lệnh trước đó, hoặc bỏ qua 1 vài lệnh</a:t>
            </a:r>
            <a:r>
              <a:rPr lang="en-US" sz="1200" b="0" i="0" kern="1200" dirty="0" smtClean="0">
                <a:solidFill>
                  <a:schemeClr val="tx1"/>
                </a:solidFill>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dirty="0" smtClean="0"/>
              <a:t> </a:t>
            </a:r>
            <a:r>
              <a:rPr lang="en-US"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a:t>
            </a:r>
          </a:p>
          <a:p>
            <a:r>
              <a:rPr lang="en-US" baseline="0" dirty="0" err="1" smtClean="0"/>
              <a:t>Việc</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 </a:t>
            </a:r>
            <a:r>
              <a:rPr lang="en-US" baseline="0" dirty="0" err="1" smtClean="0"/>
              <a:t>được</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tìm</a:t>
            </a:r>
            <a:r>
              <a:rPr lang="en-US" baseline="0" dirty="0" smtClean="0"/>
              <a:t> </a:t>
            </a:r>
            <a:r>
              <a:rPr lang="en-US" baseline="0" dirty="0" err="1" smtClean="0"/>
              <a:t>ra</a:t>
            </a:r>
            <a:r>
              <a:rPr lang="en-US" baseline="0" dirty="0" smtClean="0"/>
              <a:t> </a:t>
            </a:r>
            <a:r>
              <a:rPr lang="en-US" baseline="0" dirty="0" err="1" smtClean="0"/>
              <a:t>được</a:t>
            </a:r>
            <a:r>
              <a:rPr lang="en-US" baseline="0" dirty="0" smtClean="0"/>
              <a:t> </a:t>
            </a:r>
            <a:r>
              <a:rPr lang="en-US" baseline="0" dirty="0" err="1" smtClean="0"/>
              <a:t>vấn</a:t>
            </a:r>
            <a:r>
              <a:rPr lang="en-US" baseline="0" dirty="0" smtClean="0"/>
              <a:t> </a:t>
            </a:r>
            <a:r>
              <a:rPr lang="en-US" baseline="0" dirty="0" err="1" smtClean="0"/>
              <a:t>đề</a:t>
            </a:r>
            <a:r>
              <a:rPr lang="en-US" baseline="0" dirty="0" smtClean="0"/>
              <a:t> </a:t>
            </a:r>
            <a:r>
              <a:rPr lang="en-US" baseline="0" dirty="0" err="1" smtClean="0"/>
              <a:t>mắc</a:t>
            </a:r>
            <a:r>
              <a:rPr lang="en-US" baseline="0" dirty="0" smtClean="0"/>
              <a:t> </a:t>
            </a:r>
            <a:r>
              <a:rPr lang="en-US" baseline="0" dirty="0" err="1" smtClean="0"/>
              <a:t>phải</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được</a:t>
            </a:r>
            <a:r>
              <a:rPr lang="en-US" baseline="0" dirty="0" smtClean="0"/>
              <a:t> </a:t>
            </a:r>
            <a:r>
              <a:rPr lang="en-US" baseline="0" dirty="0" err="1" smtClean="0"/>
              <a:t>gợi</a:t>
            </a:r>
            <a:r>
              <a:rPr lang="en-US" baseline="0" dirty="0" smtClean="0"/>
              <a:t> ý </a:t>
            </a:r>
            <a:r>
              <a:rPr lang="en-US" baseline="0" dirty="0" err="1" smtClean="0"/>
              <a:t>nhấn</a:t>
            </a:r>
            <a:r>
              <a:rPr lang="en-US" baseline="0" dirty="0" smtClean="0"/>
              <a:t> Ctrl </a:t>
            </a:r>
            <a:r>
              <a:rPr lang="en-US" baseline="0" dirty="0" err="1" smtClean="0"/>
              <a:t>cộng</a:t>
            </a:r>
            <a:r>
              <a:rPr lang="en-US" baseline="0" dirty="0" smtClean="0"/>
              <a:t> C </a:t>
            </a:r>
            <a:r>
              <a:rPr lang="en-US" baseline="0" dirty="0" err="1" smtClean="0"/>
              <a:t>để</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mình</a:t>
            </a:r>
            <a:r>
              <a:rPr lang="en-US" baseline="0" dirty="0" smtClean="0"/>
              <a:t>.</a:t>
            </a:r>
          </a:p>
          <a:p>
            <a:r>
              <a:rPr lang="en-US" baseline="0" dirty="0" smtClean="0"/>
              <a:t>Trong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 ở </a:t>
            </a:r>
            <a:r>
              <a:rPr lang="en-US" baseline="0" dirty="0" err="1" smtClean="0"/>
              <a:t>bất</a:t>
            </a:r>
            <a:r>
              <a:rPr lang="en-US" baseline="0" dirty="0" smtClean="0"/>
              <a:t> </a:t>
            </a:r>
            <a:r>
              <a:rPr lang="en-US" baseline="0" dirty="0" err="1" smtClean="0"/>
              <a:t>kỳ</a:t>
            </a:r>
            <a:r>
              <a:rPr lang="en-US" baseline="0" dirty="0" smtClean="0"/>
              <a:t> </a:t>
            </a:r>
            <a:r>
              <a:rPr lang="en-US" baseline="0" dirty="0" err="1" smtClean="0"/>
              <a:t>tình</a:t>
            </a:r>
            <a:r>
              <a:rPr lang="en-US" baseline="0" dirty="0" smtClean="0"/>
              <a:t> </a:t>
            </a:r>
            <a:r>
              <a:rPr lang="en-US" baseline="0" dirty="0" err="1" smtClean="0"/>
              <a:t>huống</a:t>
            </a:r>
            <a:r>
              <a:rPr lang="en-US" baseline="0" dirty="0" smtClean="0"/>
              <a:t> </a:t>
            </a:r>
            <a:r>
              <a:rPr lang="en-US" baseline="0" dirty="0" err="1" smtClean="0"/>
              <a:t>nào</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Shift </a:t>
            </a:r>
            <a:r>
              <a:rPr lang="en-US" baseline="0" dirty="0" err="1" smtClean="0"/>
              <a:t>cộng</a:t>
            </a:r>
            <a:r>
              <a:rPr lang="en-US" baseline="0" dirty="0" smtClean="0"/>
              <a:t> F5 </a:t>
            </a:r>
            <a:r>
              <a:rPr lang="en-US" baseline="0" dirty="0" err="1" smtClean="0"/>
              <a:t>hoặc</a:t>
            </a:r>
            <a:r>
              <a:rPr lang="en-US" baseline="0" dirty="0" smtClean="0"/>
              <a:t> </a:t>
            </a:r>
            <a:r>
              <a:rPr lang="en-US" baseline="0" dirty="0" err="1" smtClean="0"/>
              <a:t>chọn</a:t>
            </a:r>
            <a:r>
              <a:rPr lang="en-US" baseline="0" dirty="0" smtClean="0"/>
              <a:t> Stop debugging </a:t>
            </a:r>
            <a:r>
              <a:rPr lang="en-US" baseline="0" dirty="0" err="1" smtClean="0"/>
              <a:t>trong</a:t>
            </a:r>
            <a:r>
              <a:rPr lang="en-US" baseline="0" dirty="0" smtClean="0"/>
              <a:t> menu Debug.</a:t>
            </a:r>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smtClean="0">
                <a:solidFill>
                  <a:schemeClr val="tx1"/>
                </a:solidFill>
                <a:latin typeface="+mn-lt"/>
                <a:ea typeface="+mn-ea"/>
                <a:cs typeface="+mn-cs"/>
              </a:rPr>
              <a:t>Conditions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hit counts  </a:t>
            </a:r>
            <a:r>
              <a:rPr lang="en-US" sz="1200" kern="1200" baseline="0" dirty="0" err="1" smtClean="0">
                <a:solidFill>
                  <a:schemeClr val="tx1"/>
                </a:solidFill>
                <a:latin typeface="+mn-lt"/>
                <a:ea typeface="+mn-ea"/>
                <a:cs typeface="+mn-cs"/>
              </a:rPr>
              <a:t>rất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hữu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chúng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dụng</a:t>
            </a:r>
            <a:r>
              <a:rPr lang="en-US" sz="1200" kern="1200" baseline="0" dirty="0" smtClean="0">
                <a:solidFill>
                  <a:schemeClr val="tx1"/>
                </a:solidFill>
                <a:latin typeface="+mn-lt"/>
                <a:ea typeface="+mn-ea"/>
                <a:cs typeface="+mn-cs"/>
              </a:rPr>
              <a:t> breakpoint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lặp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Lấy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ví</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dụ</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source code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duyệt</a:t>
            </a:r>
            <a:r>
              <a:rPr lang="en-US" sz="1200" kern="1200" baseline="0" dirty="0" smtClean="0">
                <a:solidFill>
                  <a:schemeClr val="tx1"/>
                </a:solidFill>
                <a:latin typeface="+mn-lt"/>
                <a:ea typeface="+mn-ea"/>
                <a:cs typeface="+mn-cs"/>
              </a:rPr>
              <a:t> qua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danh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sách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những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đối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tượng</a:t>
            </a:r>
            <a:r>
              <a:rPr lang="en-US" sz="1200" kern="1200" baseline="0" dirty="0" smtClean="0">
                <a:solidFill>
                  <a:schemeClr val="tx1"/>
                </a:solidFill>
                <a:latin typeface="+mn-lt"/>
                <a:ea typeface="+mn-ea"/>
                <a:cs typeface="+mn-cs"/>
              </a:rPr>
              <a:t> Customer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lặp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muốn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ngắt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quá</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debug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vòng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lặp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10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thực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định</a:t>
            </a:r>
            <a:r>
              <a:rPr lang="en-US" sz="1200" kern="1200" baseline="0" dirty="0" smtClean="0">
                <a:solidFill>
                  <a:schemeClr val="tx1"/>
                </a:solidFill>
                <a:latin typeface="+mn-lt"/>
                <a:ea typeface="+mn-ea"/>
                <a:cs typeface="+mn-cs"/>
              </a:rPr>
              <a:t> 1 hit count bằng10, </a:t>
            </a:r>
            <a:r>
              <a:rPr lang="en-US" sz="1200" kern="1200" baseline="0" dirty="0" err="1" smtClean="0">
                <a:solidFill>
                  <a:schemeClr val="tx1"/>
                </a:solidFill>
                <a:latin typeface="+mn-lt"/>
                <a:ea typeface="+mn-ea"/>
                <a:cs typeface="+mn-cs"/>
              </a:rPr>
              <a:t>tức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đoạn</a:t>
            </a:r>
            <a:r>
              <a:rPr lang="en-US" sz="1200" kern="1200" baseline="0" dirty="0" smtClean="0">
                <a:solidFill>
                  <a:schemeClr val="tx1"/>
                </a:solidFill>
                <a:latin typeface="+mn-lt"/>
                <a:ea typeface="+mn-ea"/>
                <a:cs typeface="+mn-cs"/>
              </a:rPr>
              <a:t> code </a:t>
            </a:r>
            <a:r>
              <a:rPr lang="en-US" sz="1200" kern="1200" baseline="0" dirty="0" err="1" smtClean="0">
                <a:solidFill>
                  <a:schemeClr val="tx1"/>
                </a:solidFill>
                <a:latin typeface="+mn-lt"/>
                <a:ea typeface="+mn-ea"/>
                <a:cs typeface="+mn-cs"/>
              </a:rPr>
              <a:t>duyệt</a:t>
            </a:r>
            <a:r>
              <a:rPr lang="en-US" sz="1200" kern="1200" baseline="0" dirty="0" smtClean="0">
                <a:solidFill>
                  <a:schemeClr val="tx1"/>
                </a:solidFill>
                <a:latin typeface="+mn-lt"/>
                <a:ea typeface="+mn-ea"/>
                <a:cs typeface="+mn-cs"/>
              </a:rPr>
              <a:t> qua Customer </a:t>
            </a:r>
            <a:r>
              <a:rPr lang="en-US" sz="1200" kern="1200" baseline="0" dirty="0" err="1" smtClean="0">
                <a:solidFill>
                  <a:schemeClr val="tx1"/>
                </a:solidFill>
                <a:latin typeface="+mn-lt"/>
                <a:ea typeface="+mn-ea"/>
                <a:cs typeface="+mn-cs"/>
              </a:rPr>
              <a:t>lần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a:t>
            </a:r>
            <a:r>
              <a:rPr lang="en-US" sz="1200" kern="1200" baseline="0" dirty="0" smtClean="0">
                <a:solidFill>
                  <a:schemeClr val="tx1"/>
                </a:solidFill>
                <a:latin typeface="+mn-lt"/>
                <a:ea typeface="+mn-ea"/>
                <a:cs typeface="+mn-cs"/>
              </a:rPr>
              <a:t> 10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khiển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không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dừng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ở breakpoint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thêm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lần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khác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sai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xảy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ra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chúng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ta</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đang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duyệt</a:t>
            </a:r>
            <a:r>
              <a:rPr lang="en-US" sz="1200" kern="1200" baseline="0" dirty="0" smtClean="0">
                <a:solidFill>
                  <a:schemeClr val="tx1"/>
                </a:solidFill>
                <a:latin typeface="+mn-lt"/>
                <a:ea typeface="+mn-ea"/>
                <a:cs typeface="+mn-cs"/>
              </a:rPr>
              <a:t> qua Customer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“Scott”, </a:t>
            </a:r>
            <a:r>
              <a:rPr lang="en-US" sz="1200" kern="1200" baseline="0" dirty="0" err="1" smtClean="0">
                <a:solidFill>
                  <a:schemeClr val="tx1"/>
                </a:solidFill>
                <a:latin typeface="+mn-lt"/>
                <a:ea typeface="+mn-ea"/>
                <a:cs typeface="+mn-cs"/>
              </a:rPr>
              <a:t>bạn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thể</a:t>
            </a:r>
            <a:r>
              <a:rPr lang="en-US" sz="1200" kern="1200" baseline="0" dirty="0" smtClean="0">
                <a:solidFill>
                  <a:schemeClr val="tx1"/>
                </a:solidFill>
                <a:latin typeface="+mn-lt"/>
                <a:ea typeface="+mn-ea"/>
                <a:cs typeface="+mn-cs"/>
              </a:rPr>
              <a:t> click </a:t>
            </a:r>
            <a:r>
              <a:rPr lang="en-US" sz="1200" kern="1200" baseline="0" dirty="0" err="1" smtClean="0">
                <a:solidFill>
                  <a:schemeClr val="tx1"/>
                </a:solidFill>
                <a:latin typeface="+mn-lt"/>
                <a:ea typeface="+mn-ea"/>
                <a:cs typeface="+mn-cs"/>
              </a:rPr>
              <a:t>chuột</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phải</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hiệu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mầu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đỏ</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chọn</a:t>
            </a:r>
            <a:r>
              <a:rPr lang="en-US" sz="1200" kern="1200" baseline="0" dirty="0" smtClean="0">
                <a:solidFill>
                  <a:schemeClr val="tx1"/>
                </a:solidFill>
                <a:latin typeface="+mn-lt"/>
                <a:ea typeface="+mn-ea"/>
                <a:cs typeface="+mn-cs"/>
              </a:rPr>
              <a:t> Condition menu context, </a:t>
            </a:r>
            <a:r>
              <a:rPr lang="en-US" sz="1200" kern="1200" baseline="0" dirty="0" err="1" smtClean="0">
                <a:solidFill>
                  <a:schemeClr val="tx1"/>
                </a:solidFill>
                <a:latin typeface="+mn-lt"/>
                <a:ea typeface="+mn-ea"/>
                <a:cs typeface="+mn-cs"/>
              </a:rPr>
              <a:t>và</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customer.Name</a:t>
            </a:r>
            <a:r>
              <a:rPr lang="en-US" sz="1200" kern="1200" baseline="0" dirty="0" smtClean="0">
                <a:solidFill>
                  <a:schemeClr val="tx1"/>
                </a:solidFill>
                <a:latin typeface="+mn-lt"/>
                <a:ea typeface="+mn-ea"/>
                <a:cs typeface="+mn-cs"/>
              </a:rPr>
              <a:t> == “Scott”” </a:t>
            </a:r>
            <a:r>
              <a:rPr lang="en-US" sz="1200" kern="1200" baseline="0" dirty="0" err="1" smtClean="0">
                <a:solidFill>
                  <a:schemeClr val="tx1"/>
                </a:solidFill>
                <a:latin typeface="+mn-lt"/>
                <a:ea typeface="+mn-ea"/>
                <a:cs typeface="+mn-cs"/>
              </a:rPr>
              <a:t>trong</a:t>
            </a:r>
            <a:r>
              <a:rPr lang="en-US" sz="1200" kern="1200" baseline="0" dirty="0" smtClean="0">
                <a:solidFill>
                  <a:schemeClr val="tx1"/>
                </a:solidFill>
                <a:latin typeface="+mn-lt"/>
                <a:ea typeface="+mn-ea"/>
                <a:cs typeface="+mn-cs"/>
              </a:rPr>
              <a:t> ô </a:t>
            </a:r>
            <a:r>
              <a:rPr lang="en-US" sz="1200" kern="1200" baseline="0" dirty="0" err="1" smtClean="0">
                <a:solidFill>
                  <a:schemeClr val="tx1"/>
                </a:solidFill>
                <a:latin typeface="+mn-lt"/>
                <a:ea typeface="+mn-ea"/>
                <a:cs typeface="+mn-cs"/>
              </a:rPr>
              <a:t>nhập</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Trình</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Intellisense</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của</a:t>
            </a:r>
            <a:r>
              <a:rPr lang="en-US" sz="1200" kern="1200" baseline="0" dirty="0" smtClean="0">
                <a:solidFill>
                  <a:schemeClr val="tx1"/>
                </a:solidFill>
                <a:latin typeface="+mn-lt"/>
                <a:ea typeface="+mn-ea"/>
                <a:cs typeface="+mn-cs"/>
              </a:rPr>
              <a:t> Visual studio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đảm</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bảo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cho</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bạn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biểu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thức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gõ</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đúng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cú</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pháp</a:t>
            </a:r>
            <a:r>
              <a:rPr lang="en-US" sz="1200" kern="1200" baseline="0" dirty="0" smtClean="0">
                <a:solidFill>
                  <a:schemeClr val="tx1"/>
                </a:solidFill>
                <a:latin typeface="+mn-lt"/>
                <a:ea typeface="+mn-ea"/>
                <a:cs typeface="+mn-cs"/>
              </a:rPr>
              <a:t>.</a:t>
            </a:r>
          </a:p>
          <a:p>
            <a:r>
              <a:rPr lang="en-US" sz="1200" kern="1200" baseline="0" dirty="0" err="1" smtClean="0">
                <a:solidFill>
                  <a:schemeClr val="tx1"/>
                </a:solidFill>
                <a:latin typeface="+mn-lt"/>
                <a:ea typeface="+mn-ea"/>
                <a:cs typeface="+mn-cs"/>
              </a:rPr>
              <a:t>Khi</a:t>
            </a:r>
            <a:r>
              <a:rPr lang="en-US" sz="1200" kern="1200" baseline="0" dirty="0" smtClean="0">
                <a:solidFill>
                  <a:schemeClr val="tx1"/>
                </a:solidFill>
                <a:latin typeface="+mn-lt"/>
                <a:ea typeface="+mn-ea"/>
                <a:cs typeface="+mn-cs"/>
              </a:rPr>
              <a:t> Condition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được</a:t>
            </a:r>
            <a:r>
              <a:rPr lang="en-US" sz="1200" kern="1200" baseline="0" dirty="0" smtClean="0">
                <a:solidFill>
                  <a:schemeClr val="tx1"/>
                </a:solidFill>
                <a:latin typeface="+mn-lt"/>
                <a:ea typeface="+mn-ea"/>
                <a:cs typeface="+mn-cs"/>
              </a:rPr>
              <a:t> apply, </a:t>
            </a:r>
            <a:r>
              <a:rPr lang="en-US" sz="1200" kern="1200" baseline="0" dirty="0" err="1" smtClean="0">
                <a:solidFill>
                  <a:schemeClr val="tx1"/>
                </a:solidFill>
                <a:latin typeface="+mn-lt"/>
                <a:ea typeface="+mn-ea"/>
                <a:cs typeface="+mn-cs"/>
              </a:rPr>
              <a:t>nếu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gặp</a:t>
            </a:r>
            <a:r>
              <a:rPr lang="en-US" sz="1200" kern="1200" baseline="0" dirty="0" smtClean="0">
                <a:solidFill>
                  <a:schemeClr val="tx1"/>
                </a:solidFill>
                <a:latin typeface="+mn-lt"/>
                <a:ea typeface="+mn-ea"/>
                <a:cs typeface="+mn-cs"/>
              </a:rPr>
              <a:t> Customer </a:t>
            </a:r>
            <a:r>
              <a:rPr lang="en-US" sz="1200" kern="1200" baseline="0" dirty="0" err="1" smtClean="0">
                <a:solidFill>
                  <a:schemeClr val="tx1"/>
                </a:solidFill>
                <a:latin typeface="+mn-lt"/>
                <a:ea typeface="+mn-ea"/>
                <a:cs typeface="+mn-cs"/>
              </a:rPr>
              <a:t>có</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tên</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là</a:t>
            </a:r>
            <a:r>
              <a:rPr lang="en-US" sz="1200" kern="1200" baseline="0" dirty="0" smtClean="0">
                <a:solidFill>
                  <a:schemeClr val="tx1"/>
                </a:solidFill>
                <a:latin typeface="+mn-lt"/>
                <a:ea typeface="+mn-ea"/>
                <a:cs typeface="+mn-cs"/>
              </a:rPr>
              <a:t> Scott </a:t>
            </a:r>
            <a:r>
              <a:rPr lang="en-US" sz="1200" kern="1200" baseline="0" dirty="0" err="1" smtClean="0">
                <a:solidFill>
                  <a:schemeClr val="tx1"/>
                </a:solidFill>
                <a:latin typeface="+mn-lt"/>
                <a:ea typeface="+mn-ea"/>
                <a:cs typeface="+mn-cs"/>
              </a:rPr>
              <a:t>thì</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điều</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khiển</a:t>
            </a:r>
            <a:r>
              <a:rPr lang="en-US" sz="1200" kern="1200" baseline="0" dirty="0" smtClean="0">
                <a:solidFill>
                  <a:schemeClr val="tx1"/>
                </a:solidFill>
                <a:latin typeface="+mn-lt"/>
                <a:ea typeface="+mn-ea"/>
                <a:cs typeface="+mn-cs"/>
              </a:rPr>
              <a:t> debug </a:t>
            </a:r>
            <a:r>
              <a:rPr lang="en-US" sz="1200" kern="1200" baseline="0" dirty="0" err="1" smtClean="0">
                <a:solidFill>
                  <a:schemeClr val="tx1"/>
                </a:solidFill>
                <a:latin typeface="+mn-lt"/>
                <a:ea typeface="+mn-ea"/>
                <a:cs typeface="+mn-cs"/>
              </a:rPr>
              <a:t>sẽ</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dừng</a:t>
            </a:r>
            <a:r>
              <a:rPr lang="en-US" sz="1200" kern="1200" baseline="0" dirty="0" smtClean="0">
                <a:solidFill>
                  <a:schemeClr val="tx1"/>
                </a:solidFill>
                <a:latin typeface="+mn-lt"/>
                <a:ea typeface="+mn-ea"/>
                <a:cs typeface="+mn-cs"/>
              </a:rPr>
              <a:t> </a:t>
            </a:r>
            <a:r>
              <a:rPr lang="en-US" sz="1200" kern="1200" baseline="0" dirty="0" err="1" smtClean="0">
                <a:solidFill>
                  <a:schemeClr val="tx1"/>
                </a:solidFill>
                <a:latin typeface="+mn-lt"/>
                <a:ea typeface="+mn-ea"/>
                <a:cs typeface="+mn-cs"/>
              </a:rPr>
              <a:t>lại</a:t>
            </a:r>
            <a:r>
              <a:rPr lang="en-US" sz="1200" kern="1200" baseline="0" dirty="0" smtClean="0">
                <a:solidFill>
                  <a:schemeClr val="tx1"/>
                </a:solidFill>
                <a:latin typeface="+mn-lt"/>
                <a:ea typeface="+mn-ea"/>
                <a:cs typeface="+mn-cs"/>
              </a:rPr>
              <a:t> ở breakpoint </a:t>
            </a:r>
            <a:r>
              <a:rPr lang="en-US" sz="1200" kern="1200" baseline="0" dirty="0" err="1" smtClean="0">
                <a:solidFill>
                  <a:schemeClr val="tx1"/>
                </a:solidFill>
                <a:latin typeface="+mn-lt"/>
                <a:ea typeface="+mn-ea"/>
                <a:cs typeface="+mn-cs"/>
              </a:rPr>
              <a:t>này</a:t>
            </a:r>
            <a:r>
              <a:rPr lang="en-US" sz="1200" kern="1200" baseline="0" dirty="0" smtClean="0">
                <a:solidFill>
                  <a:schemeClr val="tx1"/>
                </a:solidFill>
                <a:latin typeface="+mn-lt"/>
                <a:ea typeface="+mn-ea"/>
                <a:cs typeface="+mn-cs"/>
              </a:rPr>
              <a:t>.</a:t>
            </a:r>
          </a:p>
          <a:p>
            <a:endParaRPr lang="en-US" sz="1200" kern="1200" baseline="0" dirty="0" smtClean="0">
              <a:solidFill>
                <a:schemeClr val="tx1"/>
              </a:solidFill>
              <a:latin typeface="+mn-lt"/>
              <a:ea typeface="+mn-ea"/>
              <a:cs typeface="+mn-cs"/>
            </a:endParaRPr>
          </a:p>
          <a:p>
            <a:r>
              <a:rPr lang="en-US" sz="1200" kern="1200" baseline="0" dirty="0" smtClean="0">
                <a:solidFill>
                  <a:schemeClr val="tx1"/>
                </a:solidFill>
                <a:latin typeface="+mn-lt"/>
                <a:ea typeface="+mn-ea"/>
                <a:cs typeface="+mn-cs"/>
              </a:rPr>
              <a:t>Conditions and hit counts are useful when setting breakpoints inside of a loop. For example, if</a:t>
            </a:r>
          </a:p>
          <a:p>
            <a:r>
              <a:rPr lang="en-US" sz="1200" kern="1200" baseline="0" dirty="0" smtClean="0">
                <a:solidFill>
                  <a:schemeClr val="tx1"/>
                </a:solidFill>
                <a:latin typeface="+mn-lt"/>
                <a:ea typeface="+mn-ea"/>
                <a:cs typeface="+mn-cs"/>
              </a:rPr>
              <a:t>your code iterates through a collection of Customer objects </a:t>
            </a:r>
            <a:r>
              <a:rPr lang="en-US" sz="1200" kern="1200" baseline="0" dirty="0" err="1" smtClean="0">
                <a:solidFill>
                  <a:schemeClr val="tx1"/>
                </a:solidFill>
                <a:latin typeface="+mn-lt"/>
                <a:ea typeface="+mn-ea"/>
                <a:cs typeface="+mn-cs"/>
              </a:rPr>
              <a:t>ith</a:t>
            </a:r>
            <a:r>
              <a:rPr lang="en-US" sz="1200" kern="1200" baseline="0" dirty="0" smtClean="0">
                <a:solidFill>
                  <a:schemeClr val="tx1"/>
                </a:solidFill>
                <a:latin typeface="+mn-lt"/>
                <a:ea typeface="+mn-ea"/>
                <a:cs typeface="+mn-cs"/>
              </a:rPr>
              <a:t> a for each loop, and you want to</a:t>
            </a:r>
          </a:p>
          <a:p>
            <a:r>
              <a:rPr lang="en-US" sz="1200" kern="1200" baseline="0" dirty="0" smtClean="0">
                <a:solidFill>
                  <a:schemeClr val="tx1"/>
                </a:solidFill>
                <a:latin typeface="+mn-lt"/>
                <a:ea typeface="+mn-ea"/>
                <a:cs typeface="+mn-cs"/>
              </a:rPr>
              <a:t>break on the 10th iteration of the loop, you can specify a hit count of 10. If something bad only</a:t>
            </a:r>
          </a:p>
          <a:p>
            <a:r>
              <a:rPr lang="en-US" sz="1200" kern="1200" baseline="0" dirty="0" smtClean="0">
                <a:solidFill>
                  <a:schemeClr val="tx1"/>
                </a:solidFill>
                <a:latin typeface="+mn-lt"/>
                <a:ea typeface="+mn-ea"/>
                <a:cs typeface="+mn-cs"/>
              </a:rPr>
              <a:t>happens when the Customer object’s Name property is equal to “Scott”, you can right click the</a:t>
            </a:r>
          </a:p>
          <a:p>
            <a:r>
              <a:rPr lang="en-US" sz="1200" kern="1200" baseline="0" dirty="0" smtClean="0">
                <a:solidFill>
                  <a:schemeClr val="tx1"/>
                </a:solidFill>
                <a:latin typeface="+mn-lt"/>
                <a:ea typeface="+mn-ea"/>
                <a:cs typeface="+mn-cs"/>
              </a:rPr>
              <a:t>breakpoint red glyph, select Condition from the context menu, and enter the expression</a:t>
            </a:r>
          </a:p>
          <a:p>
            <a:r>
              <a:rPr lang="en-US" sz="1200" kern="1200" baseline="0" dirty="0" err="1" smtClean="0">
                <a:solidFill>
                  <a:schemeClr val="tx1"/>
                </a:solidFill>
                <a:latin typeface="+mn-lt"/>
                <a:ea typeface="+mn-ea"/>
                <a:cs typeface="+mn-cs"/>
              </a:rPr>
              <a:t>customer.Name</a:t>
            </a:r>
            <a:r>
              <a:rPr lang="en-US" sz="1200" kern="1200" baseline="0" dirty="0" smtClean="0">
                <a:solidFill>
                  <a:schemeClr val="tx1"/>
                </a:solidFill>
                <a:latin typeface="+mn-lt"/>
                <a:ea typeface="+mn-ea"/>
                <a:cs typeface="+mn-cs"/>
              </a:rPr>
              <a:t> == “Scott” into the breakpoint condition textbox. </a:t>
            </a:r>
            <a:r>
              <a:rPr lang="en-US" sz="1200" kern="1200" baseline="0" dirty="0" err="1" smtClean="0">
                <a:solidFill>
                  <a:schemeClr val="tx1"/>
                </a:solidFill>
                <a:latin typeface="+mn-lt"/>
                <a:ea typeface="+mn-ea"/>
                <a:cs typeface="+mn-cs"/>
              </a:rPr>
              <a:t>Intellisense</a:t>
            </a:r>
            <a:r>
              <a:rPr lang="en-US" sz="1200" kern="1200" baseline="0" dirty="0" smtClean="0">
                <a:solidFill>
                  <a:schemeClr val="tx1"/>
                </a:solidFill>
                <a:latin typeface="+mn-lt"/>
                <a:ea typeface="+mn-ea"/>
                <a:cs typeface="+mn-cs"/>
              </a:rPr>
              <a:t> is available in this</a:t>
            </a:r>
          </a:p>
          <a:p>
            <a:r>
              <a:rPr lang="en-US" sz="1200" kern="1200" baseline="0" dirty="0" smtClean="0">
                <a:solidFill>
                  <a:schemeClr val="tx1"/>
                </a:solidFill>
                <a:latin typeface="+mn-lt"/>
                <a:ea typeface="+mn-ea"/>
                <a:cs typeface="+mn-cs"/>
              </a:rPr>
              <a:t>textbox to ensure you are using the correct syntax.</a:t>
            </a:r>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a:t>
            </a:r>
            <a:r>
              <a:rPr lang="en-US" baseline="0" dirty="0" smtClean="0"/>
              <a:t> </a:t>
            </a:r>
            <a:r>
              <a:rPr lang="en-US" baseline="0" dirty="0" err="1" smtClean="0"/>
              <a:t>bạn</a:t>
            </a:r>
            <a:r>
              <a:rPr lang="en-US" baseline="0" dirty="0" smtClean="0"/>
              <a:t> </a:t>
            </a:r>
            <a:r>
              <a:rPr lang="en-US" baseline="0" dirty="0" err="1" smtClean="0"/>
              <a:t>xem</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minh </a:t>
            </a:r>
            <a:r>
              <a:rPr lang="en-US" baseline="0" dirty="0" err="1" smtClean="0"/>
              <a:t>họa</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r>
              <a:rPr lang="en-US" baseline="0" dirty="0" err="1" smtClean="0"/>
              <a:t>lặp</a:t>
            </a:r>
            <a:r>
              <a:rPr lang="en-US" baseline="0" dirty="0" smtClean="0"/>
              <a:t> 1000 </a:t>
            </a:r>
            <a:r>
              <a:rPr lang="en-US" baseline="0" dirty="0" err="1" smtClean="0"/>
              <a:t>lần</a:t>
            </a:r>
            <a:r>
              <a:rPr lang="en-US" baseline="0" dirty="0" smtClean="0"/>
              <a:t>, </a:t>
            </a:r>
            <a:r>
              <a:rPr lang="en-US" baseline="0" dirty="0" err="1" smtClean="0"/>
              <a:t>với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tạo breakpoint </a:t>
            </a:r>
            <a:r>
              <a:rPr lang="en-US" baseline="0" dirty="0" err="1" smtClean="0"/>
              <a:t>tại</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in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i</a:t>
            </a:r>
            <a:r>
              <a:rPr lang="en-US" baseline="0" dirty="0" smtClean="0"/>
              <a:t> </a:t>
            </a:r>
            <a:r>
              <a:rPr lang="en-US" baseline="0" dirty="0" err="1" smtClean="0"/>
              <a:t>ra</a:t>
            </a:r>
            <a:r>
              <a:rPr lang="en-US" baseline="0" dirty="0" smtClean="0"/>
              <a:t>. </a:t>
            </a:r>
          </a:p>
          <a:p>
            <a:r>
              <a:rPr lang="en-US" baseline="0" dirty="0" smtClean="0"/>
              <a:t>Tạo condition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chọn</a:t>
            </a:r>
            <a:r>
              <a:rPr lang="en-US" baseline="0" dirty="0" smtClean="0"/>
              <a:t> </a:t>
            </a:r>
            <a:r>
              <a:rPr lang="en-US" baseline="0" dirty="0" err="1" smtClean="0"/>
              <a:t>trong</a:t>
            </a:r>
            <a:r>
              <a:rPr lang="en-US" baseline="0" dirty="0" smtClean="0"/>
              <a:t> menu context, </a:t>
            </a:r>
            <a:r>
              <a:rPr lang="en-US" baseline="0" dirty="0" err="1" smtClean="0"/>
              <a:t>nhập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a:t>
            </a:r>
            <a:r>
              <a:rPr lang="en-US" baseline="0" dirty="0" err="1" smtClean="0"/>
              <a:t>i</a:t>
            </a:r>
            <a:r>
              <a:rPr lang="en-US" baseline="0" dirty="0" smtClean="0"/>
              <a:t> == 900”,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bằng</a:t>
            </a:r>
            <a:r>
              <a:rPr lang="en-US" baseline="0" dirty="0" smtClean="0"/>
              <a:t> F5, </a:t>
            </a:r>
            <a:r>
              <a:rPr lang="en-US" baseline="0" dirty="0" err="1" smtClean="0"/>
              <a:t>khi</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i</a:t>
            </a:r>
            <a:r>
              <a:rPr lang="en-US" baseline="0" dirty="0" smtClean="0"/>
              <a:t> </a:t>
            </a:r>
            <a:r>
              <a:rPr lang="en-US" baseline="0" dirty="0" err="1" smtClean="0"/>
              <a:t>đặt</a:t>
            </a:r>
            <a:r>
              <a:rPr lang="en-US" baseline="0" dirty="0" smtClean="0"/>
              <a:t> 900, </a:t>
            </a:r>
            <a:r>
              <a:rPr lang="en-US" baseline="0" dirty="0" err="1" smtClean="0"/>
              <a:t>điều</a:t>
            </a:r>
            <a:r>
              <a:rPr lang="en-US" baseline="0" dirty="0" smtClean="0"/>
              <a:t> </a:t>
            </a:r>
            <a:r>
              <a:rPr lang="en-US" baseline="0" dirty="0" err="1" smtClean="0"/>
              <a:t>khiển</a:t>
            </a:r>
            <a:r>
              <a:rPr lang="en-US" baseline="0" dirty="0" smtClean="0"/>
              <a:t> debug </a:t>
            </a:r>
            <a:r>
              <a:rPr lang="en-US" baseline="0" dirty="0" err="1" smtClean="0"/>
              <a:t>sẽ</a:t>
            </a:r>
            <a:r>
              <a:rPr lang="en-US" baseline="0" dirty="0" smtClean="0"/>
              <a:t> </a:t>
            </a:r>
            <a:r>
              <a:rPr lang="en-US" baseline="0" dirty="0" err="1" smtClean="0"/>
              <a:t>dừng</a:t>
            </a:r>
            <a:r>
              <a:rPr lang="en-US" baseline="0" dirty="0" smtClean="0"/>
              <a:t> </a:t>
            </a:r>
            <a:r>
              <a:rPr lang="en-US" baseline="0" dirty="0" err="1" smtClean="0"/>
              <a:t>lại</a:t>
            </a:r>
            <a:r>
              <a:rPr lang="en-US" baseline="0" dirty="0" smtClean="0"/>
              <a:t> </a:t>
            </a:r>
            <a:r>
              <a:rPr lang="en-US" baseline="0" dirty="0" err="1" smtClean="0"/>
              <a:t>cho</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những</a:t>
            </a:r>
            <a:r>
              <a:rPr lang="en-US" baseline="0" dirty="0" smtClean="0"/>
              <a:t> </a:t>
            </a:r>
            <a:r>
              <a:rPr lang="en-US" baseline="0" dirty="0" err="1" smtClean="0"/>
              <a:t>dòng</a:t>
            </a:r>
            <a:r>
              <a:rPr lang="en-US" baseline="0" dirty="0" smtClean="0"/>
              <a:t> </a:t>
            </a:r>
            <a:r>
              <a:rPr lang="en-US" baseline="0" dirty="0" err="1" smtClean="0"/>
              <a:t>lệnh</a:t>
            </a:r>
            <a:r>
              <a:rPr lang="en-US" baseline="0" dirty="0" smtClean="0"/>
              <a:t> </a:t>
            </a:r>
            <a:r>
              <a:rPr lang="en-US" baseline="0" dirty="0" err="1" smtClean="0"/>
              <a:t>khác</a:t>
            </a:r>
            <a:r>
              <a:rPr lang="en-US" baseline="0" dirty="0" smtClean="0"/>
              <a:t>, </a:t>
            </a:r>
            <a:r>
              <a:rPr lang="en-US" baseline="0" dirty="0" err="1" smtClean="0"/>
              <a:t>ứng</a:t>
            </a:r>
            <a:r>
              <a:rPr lang="en-US" baseline="0" dirty="0" smtClean="0"/>
              <a:t> </a:t>
            </a:r>
            <a:r>
              <a:rPr lang="en-US" baseline="0" dirty="0" err="1" smtClean="0"/>
              <a:t>với</a:t>
            </a:r>
            <a:r>
              <a:rPr lang="en-US" baseline="0" dirty="0" smtClean="0"/>
              <a:t> </a:t>
            </a:r>
            <a:r>
              <a:rPr lang="en-US" baseline="0" dirty="0" err="1" smtClean="0"/>
              <a:t>trường</a:t>
            </a:r>
            <a:r>
              <a:rPr lang="en-US" baseline="0" dirty="0" smtClean="0"/>
              <a:t> </a:t>
            </a:r>
            <a:r>
              <a:rPr lang="en-US" baseline="0" dirty="0" err="1" smtClean="0"/>
              <a:t>hợp</a:t>
            </a:r>
            <a:r>
              <a:rPr lang="en-US" baseline="0" dirty="0" smtClean="0"/>
              <a:t> </a:t>
            </a:r>
            <a:r>
              <a:rPr lang="en-US" baseline="0" dirty="0" err="1" smtClean="0"/>
              <a:t>i</a:t>
            </a:r>
            <a:r>
              <a:rPr lang="en-US" baseline="0" dirty="0" smtClean="0"/>
              <a:t> </a:t>
            </a:r>
            <a:r>
              <a:rPr lang="en-US" baseline="0" dirty="0" err="1" smtClean="0"/>
              <a:t>bằng</a:t>
            </a:r>
            <a:r>
              <a:rPr lang="en-US" baseline="0" dirty="0" smtClean="0"/>
              <a:t> 900.</a:t>
            </a:r>
          </a:p>
          <a:p>
            <a:r>
              <a:rPr lang="en-US" baseline="0" dirty="0" err="1" smtClean="0"/>
              <a:t>Điều</a:t>
            </a:r>
            <a:r>
              <a:rPr lang="en-US" baseline="0" dirty="0" smtClean="0"/>
              <a:t> </a:t>
            </a:r>
            <a:r>
              <a:rPr lang="en-US" baseline="0" dirty="0" err="1" smtClean="0"/>
              <a:t>này</a:t>
            </a:r>
            <a:r>
              <a:rPr lang="en-US" baseline="0" dirty="0" smtClean="0"/>
              <a:t> </a:t>
            </a:r>
            <a:r>
              <a:rPr lang="en-US" baseline="0" dirty="0" err="1" smtClean="0"/>
              <a:t>hữu</a:t>
            </a:r>
            <a:r>
              <a:rPr lang="en-US" baseline="0" dirty="0" smtClean="0"/>
              <a:t> </a:t>
            </a:r>
            <a:r>
              <a:rPr lang="en-US" baseline="0" dirty="0" err="1" smtClean="0"/>
              <a:t>dụng</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thể</a:t>
            </a:r>
            <a:r>
              <a:rPr lang="en-US" baseline="0" dirty="0" smtClean="0"/>
              <a:t> </a:t>
            </a:r>
            <a:r>
              <a:rPr lang="en-US" baseline="0" dirty="0" err="1" smtClean="0"/>
              <a:t>nhấn</a:t>
            </a:r>
            <a:r>
              <a:rPr lang="en-US" baseline="0" dirty="0" smtClean="0"/>
              <a:t> </a:t>
            </a:r>
            <a:r>
              <a:rPr lang="en-US" baseline="0" dirty="0" err="1" smtClean="0"/>
              <a:t>lặp</a:t>
            </a:r>
            <a:r>
              <a:rPr lang="en-US" baseline="0" dirty="0" smtClean="0"/>
              <a:t> F5 900 </a:t>
            </a:r>
            <a:r>
              <a:rPr lang="en-US" baseline="0" dirty="0" err="1" smtClean="0"/>
              <a:t>lần</a:t>
            </a:r>
            <a:r>
              <a:rPr lang="en-US" baseline="0" dirty="0" smtClean="0"/>
              <a:t> </a:t>
            </a:r>
            <a:r>
              <a:rPr lang="en-US" baseline="0" dirty="0" err="1" smtClean="0"/>
              <a:t>để</a:t>
            </a:r>
            <a:r>
              <a:rPr lang="en-US" baseline="0" dirty="0" smtClean="0"/>
              <a:t> </a:t>
            </a:r>
            <a:r>
              <a:rPr lang="en-US" baseline="0" dirty="0" err="1" smtClean="0"/>
              <a:t>đợi</a:t>
            </a:r>
            <a:r>
              <a:rPr lang="en-US" baseline="0" dirty="0" smtClean="0"/>
              <a:t> </a:t>
            </a:r>
            <a:r>
              <a:rPr lang="en-US" baseline="0" dirty="0" err="1" smtClean="0"/>
              <a:t>thời</a:t>
            </a:r>
            <a:r>
              <a:rPr lang="en-US" baseline="0" dirty="0" smtClean="0"/>
              <a:t> </a:t>
            </a:r>
            <a:r>
              <a:rPr lang="en-US" baseline="0" dirty="0" err="1" smtClean="0"/>
              <a:t>điểm</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i</a:t>
            </a:r>
            <a:r>
              <a:rPr lang="en-US" baseline="0" dirty="0" smtClean="0"/>
              <a:t> </a:t>
            </a:r>
            <a:r>
              <a:rPr lang="en-US" baseline="0" dirty="0" err="1" smtClean="0"/>
              <a:t>bằng</a:t>
            </a:r>
            <a:r>
              <a:rPr lang="en-US" baseline="0" dirty="0" smtClean="0"/>
              <a:t> 900.</a:t>
            </a:r>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13</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Việc</a:t>
            </a:r>
            <a:r>
              <a:rPr lang="en-US" dirty="0" smtClean="0"/>
              <a:t> </a:t>
            </a:r>
            <a:r>
              <a:rPr lang="en-US" dirty="0" err="1" smtClean="0"/>
              <a:t>sử</a:t>
            </a:r>
            <a:r>
              <a:rPr lang="en-US" baseline="0" dirty="0" smtClean="0"/>
              <a:t> </a:t>
            </a:r>
            <a:r>
              <a:rPr lang="en-US" baseline="0" dirty="0" err="1" smtClean="0"/>
              <a:t>dụng</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Condition </a:t>
            </a:r>
            <a:r>
              <a:rPr lang="en-US" baseline="0" dirty="0" err="1" smtClean="0"/>
              <a:t>còn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áp</a:t>
            </a:r>
            <a:r>
              <a:rPr lang="en-US" baseline="0" dirty="0" smtClean="0"/>
              <a:t> </a:t>
            </a:r>
            <a:r>
              <a:rPr lang="en-US" baseline="0" dirty="0" err="1" smtClean="0"/>
              <a:t>dụng</a:t>
            </a:r>
            <a:r>
              <a:rPr lang="en-US" baseline="0" dirty="0" smtClean="0"/>
              <a:t> </a:t>
            </a:r>
            <a:r>
              <a:rPr lang="en-US" baseline="0" dirty="0" err="1" smtClean="0"/>
              <a:t>với</a:t>
            </a:r>
            <a:r>
              <a:rPr lang="en-US" baseline="0" dirty="0" smtClean="0"/>
              <a:t> </a:t>
            </a:r>
            <a:r>
              <a:rPr lang="en-US" baseline="0" dirty="0" err="1" smtClean="0"/>
              <a:t>những</a:t>
            </a:r>
            <a:r>
              <a:rPr lang="en-US" baseline="0" dirty="0" smtClean="0"/>
              <a:t> </a:t>
            </a:r>
            <a:r>
              <a:rPr lang="en-US" baseline="0" dirty="0" err="1" smtClean="0"/>
              <a:t>biến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được</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trong</a:t>
            </a:r>
            <a:r>
              <a:rPr lang="en-US" baseline="0" dirty="0" smtClean="0"/>
              <a:t> code.</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nhìn</a:t>
            </a:r>
            <a:r>
              <a:rPr lang="en-US" baseline="0" dirty="0" smtClean="0"/>
              <a:t>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được</a:t>
            </a:r>
            <a:r>
              <a:rPr lang="en-US" baseline="0" dirty="0" smtClean="0"/>
              <a:t> minh </a:t>
            </a:r>
            <a:r>
              <a:rPr lang="en-US" baseline="0" dirty="0" err="1" smtClean="0"/>
              <a:t>họa</a:t>
            </a:r>
            <a:r>
              <a:rPr lang="en-US" baseline="0" dirty="0" smtClean="0"/>
              <a:t> </a:t>
            </a:r>
            <a:r>
              <a:rPr lang="en-US" baseline="0" dirty="0" err="1" smtClean="0"/>
              <a:t>trên</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biến</a:t>
            </a:r>
            <a:r>
              <a:rPr lang="en-US" baseline="0" dirty="0" smtClean="0"/>
              <a:t> </a:t>
            </a:r>
            <a:r>
              <a:rPr lang="en-US" baseline="0" dirty="0" err="1" smtClean="0"/>
              <a:t>isDifferent</a:t>
            </a:r>
            <a:r>
              <a:rPr lang="en-US" baseline="0" dirty="0" smtClean="0"/>
              <a:t>, ban </a:t>
            </a:r>
            <a:r>
              <a:rPr lang="en-US" baseline="0" dirty="0" err="1" smtClean="0"/>
              <a:t>đầu</a:t>
            </a:r>
            <a:r>
              <a:rPr lang="en-US" baseline="0" dirty="0" smtClean="0"/>
              <a:t> </a:t>
            </a:r>
            <a:r>
              <a:rPr lang="en-US" baseline="0" dirty="0" err="1" smtClean="0"/>
              <a:t>có</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False.</a:t>
            </a:r>
          </a:p>
          <a:p>
            <a:r>
              <a:rPr lang="en-US" baseline="0" dirty="0" smtClean="0"/>
              <a:t>Trong </a:t>
            </a:r>
            <a:r>
              <a:rPr lang="en-US" baseline="0" dirty="0" err="1" smtClean="0"/>
              <a:t>vòng</a:t>
            </a:r>
            <a:r>
              <a:rPr lang="en-US" baseline="0" dirty="0" smtClean="0"/>
              <a:t> </a:t>
            </a:r>
            <a:r>
              <a:rPr lang="en-US" baseline="0" dirty="0" err="1" smtClean="0"/>
              <a:t>lặp</a:t>
            </a:r>
            <a:r>
              <a:rPr lang="en-US" baseline="0" dirty="0" smtClean="0"/>
              <a:t> for,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dòng</a:t>
            </a:r>
            <a:r>
              <a:rPr lang="en-US" baseline="0" dirty="0" smtClean="0"/>
              <a:t> in </a:t>
            </a:r>
            <a:r>
              <a:rPr lang="en-US" baseline="0" dirty="0" err="1" smtClean="0"/>
              <a:t>ra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 arr1 </a:t>
            </a:r>
            <a:r>
              <a:rPr lang="en-US" baseline="0" dirty="0" err="1" smtClean="0"/>
              <a:t>và</a:t>
            </a:r>
            <a:r>
              <a:rPr lang="en-US" baseline="0" dirty="0" smtClean="0"/>
              <a:t> arr2, </a:t>
            </a:r>
            <a:r>
              <a:rPr lang="en-US" baseline="0" dirty="0" err="1" smtClean="0"/>
              <a:t>với</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isDifferent</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khi</a:t>
            </a:r>
            <a:r>
              <a:rPr lang="en-US" baseline="0" dirty="0" smtClean="0"/>
              <a:t> </a:t>
            </a:r>
            <a:r>
              <a:rPr lang="en-US" baseline="0" dirty="0" err="1" smtClean="0"/>
              <a:t>đó</a:t>
            </a:r>
            <a:r>
              <a:rPr lang="en-US" baseline="0" dirty="0" smtClean="0"/>
              <a:t> </a:t>
            </a:r>
            <a:r>
              <a:rPr lang="en-US" baseline="0" dirty="0" err="1" smtClean="0"/>
              <a:t>mới</a:t>
            </a:r>
            <a:r>
              <a:rPr lang="en-US" baseline="0" dirty="0" smtClean="0"/>
              <a:t> </a:t>
            </a:r>
            <a:r>
              <a:rPr lang="en-US" baseline="0" dirty="0" err="1" smtClean="0"/>
              <a:t>cần</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dừng</a:t>
            </a:r>
            <a:r>
              <a:rPr lang="en-US" baseline="0" dirty="0" smtClean="0"/>
              <a:t> </a:t>
            </a:r>
            <a:r>
              <a:rPr lang="en-US" baseline="0" dirty="0" err="1" smtClean="0"/>
              <a:t>lại</a:t>
            </a:r>
            <a:r>
              <a:rPr lang="en-US" baseline="0" dirty="0" smtClean="0"/>
              <a:t> ở breakpoint </a:t>
            </a:r>
            <a:r>
              <a:rPr lang="en-US" baseline="0" dirty="0" err="1" smtClean="0"/>
              <a:t>để</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code.</a:t>
            </a:r>
          </a:p>
          <a:p>
            <a:r>
              <a:rPr lang="en-US" baseline="0" dirty="0" err="1" smtClean="0"/>
              <a:t>Để</a:t>
            </a:r>
            <a:r>
              <a:rPr lang="en-US" baseline="0" dirty="0" smtClean="0"/>
              <a:t> </a:t>
            </a:r>
            <a:r>
              <a:rPr lang="en-US" baseline="0" dirty="0" err="1" smtClean="0"/>
              <a:t>thực</a:t>
            </a:r>
            <a:r>
              <a:rPr lang="en-US" baseline="0" dirty="0" smtClean="0"/>
              <a:t> </a:t>
            </a:r>
            <a:r>
              <a:rPr lang="en-US" baseline="0" dirty="0" err="1" smtClean="0"/>
              <a:t>hiện</a:t>
            </a:r>
            <a:r>
              <a:rPr lang="en-US" baseline="0" dirty="0" smtClean="0"/>
              <a:t> </a:t>
            </a:r>
            <a:r>
              <a:rPr lang="en-US" baseline="0" dirty="0" err="1" smtClean="0"/>
              <a:t>thao</a:t>
            </a:r>
            <a:r>
              <a:rPr lang="en-US" baseline="0" dirty="0" smtClean="0"/>
              <a:t> </a:t>
            </a:r>
            <a:r>
              <a:rPr lang="en-US" baseline="0" dirty="0" err="1" smtClean="0"/>
              <a:t>tác</a:t>
            </a:r>
            <a:r>
              <a:rPr lang="en-US" baseline="0" dirty="0" smtClean="0"/>
              <a:t> </a:t>
            </a:r>
            <a:r>
              <a:rPr lang="en-US" baseline="0" dirty="0" err="1" smtClean="0"/>
              <a:t>này</a:t>
            </a:r>
            <a:r>
              <a:rPr lang="en-US" baseline="0" dirty="0" smtClean="0"/>
              <a:t>, </a:t>
            </a:r>
            <a:r>
              <a:rPr lang="en-US" baseline="0" dirty="0" err="1" smtClean="0"/>
              <a:t>thay</a:t>
            </a:r>
            <a:r>
              <a:rPr lang="en-US" baseline="0" dirty="0" smtClean="0"/>
              <a:t> </a:t>
            </a:r>
            <a:r>
              <a:rPr lang="en-US" baseline="0" dirty="0" err="1" smtClean="0"/>
              <a:t>vì</a:t>
            </a:r>
            <a:r>
              <a:rPr lang="en-US" baseline="0" dirty="0" smtClean="0"/>
              <a:t> </a:t>
            </a:r>
            <a:r>
              <a:rPr lang="en-US" baseline="0" dirty="0" err="1" smtClean="0"/>
              <a:t>chọn</a:t>
            </a:r>
            <a:r>
              <a:rPr lang="en-US" baseline="0" dirty="0" smtClean="0"/>
              <a:t> “Is true” </a:t>
            </a:r>
            <a:r>
              <a:rPr lang="en-US" baseline="0" dirty="0" err="1" smtClean="0"/>
              <a:t>trong</a:t>
            </a:r>
            <a:r>
              <a:rPr lang="en-US" baseline="0" dirty="0" smtClean="0"/>
              <a:t> </a:t>
            </a:r>
            <a:r>
              <a:rPr lang="en-US" baseline="0" dirty="0" err="1" smtClean="0"/>
              <a:t>hộp</a:t>
            </a:r>
            <a:r>
              <a:rPr lang="en-US" baseline="0" dirty="0" smtClean="0"/>
              <a:t> </a:t>
            </a:r>
            <a:r>
              <a:rPr lang="en-US" baseline="0" dirty="0" err="1" smtClean="0"/>
              <a:t>thoại</a:t>
            </a:r>
            <a:r>
              <a:rPr lang="en-US" baseline="0" dirty="0" smtClean="0"/>
              <a:t> Breakpoint condition,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chọn</a:t>
            </a:r>
            <a:r>
              <a:rPr lang="en-US" baseline="0" dirty="0" smtClean="0"/>
              <a:t> Has changed.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thuận</a:t>
            </a:r>
            <a:r>
              <a:rPr lang="en-US" baseline="0" dirty="0" smtClean="0"/>
              <a:t> </a:t>
            </a:r>
            <a:r>
              <a:rPr lang="en-US" baseline="0" dirty="0" err="1" smtClean="0"/>
              <a:t>lợi</a:t>
            </a:r>
            <a:r>
              <a:rPr lang="en-US" baseline="0" dirty="0" smtClean="0"/>
              <a:t> </a:t>
            </a:r>
            <a:r>
              <a:rPr lang="en-US" baseline="0" dirty="0" err="1" smtClean="0"/>
              <a:t>khi</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muốn</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source code </a:t>
            </a:r>
            <a:r>
              <a:rPr lang="en-US" baseline="0" dirty="0" err="1" smtClean="0"/>
              <a:t>tại</a:t>
            </a:r>
            <a:r>
              <a:rPr lang="en-US" baseline="0" dirty="0" smtClean="0"/>
              <a:t> breakpoint </a:t>
            </a:r>
            <a:r>
              <a:rPr lang="en-US" baseline="0" dirty="0" err="1" smtClean="0"/>
              <a:t>khi</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nào</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14</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Hit counts </a:t>
            </a:r>
            <a:r>
              <a:rPr lang="en-US" dirty="0" err="1" smtClean="0"/>
              <a:t>sử</a:t>
            </a:r>
            <a:r>
              <a:rPr lang="en-US" baseline="0" dirty="0" smtClean="0"/>
              <a:t> </a:t>
            </a:r>
            <a:r>
              <a:rPr lang="en-US" baseline="0" dirty="0" err="1" smtClean="0"/>
              <a:t>dụng</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như</a:t>
            </a:r>
            <a:r>
              <a:rPr lang="en-US" baseline="0" dirty="0" smtClean="0"/>
              <a:t> Condition. </a:t>
            </a:r>
          </a:p>
          <a:p>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a:t>
            </a:r>
            <a:r>
              <a:rPr lang="en-US" baseline="0" dirty="0" err="1" smtClean="0"/>
              <a:t>phong</a:t>
            </a:r>
            <a:r>
              <a:rPr lang="en-US" baseline="0" dirty="0" smtClean="0"/>
              <a:t> </a:t>
            </a:r>
            <a:r>
              <a:rPr lang="en-US" baseline="0" dirty="0" err="1" smtClean="0"/>
              <a:t>phú</a:t>
            </a:r>
            <a:r>
              <a:rPr lang="en-US" baseline="0" dirty="0" smtClean="0"/>
              <a:t> </a:t>
            </a:r>
            <a:r>
              <a:rPr lang="en-US" baseline="0" dirty="0" err="1" smtClean="0"/>
              <a:t>hơn</a:t>
            </a:r>
            <a:r>
              <a:rPr lang="en-US" baseline="0" dirty="0" smtClean="0"/>
              <a:t>, </a:t>
            </a:r>
            <a:r>
              <a:rPr lang="en-US" baseline="0" dirty="0" err="1" smtClean="0"/>
              <a:t>nếu</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tạo Hit count </a:t>
            </a:r>
            <a:r>
              <a:rPr lang="en-US" baseline="0" dirty="0" err="1" smtClean="0"/>
              <a:t>tại</a:t>
            </a:r>
            <a:r>
              <a:rPr lang="en-US" baseline="0" dirty="0" smtClean="0"/>
              <a:t> </a:t>
            </a:r>
            <a:r>
              <a:rPr lang="en-US" baseline="0" dirty="0" err="1" smtClean="0"/>
              <a:t>một</a:t>
            </a:r>
            <a:r>
              <a:rPr lang="en-US" baseline="0" dirty="0" smtClean="0"/>
              <a:t> breakpoint </a:t>
            </a:r>
            <a:r>
              <a:rPr lang="en-US" baseline="0" dirty="0" err="1" smtClean="0"/>
              <a:t>nào</a:t>
            </a:r>
            <a:r>
              <a:rPr lang="en-US" baseline="0" dirty="0" smtClean="0"/>
              <a:t> </a:t>
            </a:r>
            <a:r>
              <a:rPr lang="en-US" baseline="0" dirty="0" err="1" smtClean="0"/>
              <a:t>đó</a:t>
            </a:r>
            <a:r>
              <a:rPr lang="en-US" baseline="0" dirty="0" smtClean="0"/>
              <a:t>, </a:t>
            </a:r>
            <a:r>
              <a:rPr lang="en-US" baseline="0" dirty="0" err="1" smtClean="0"/>
              <a:t>thường</a:t>
            </a:r>
            <a:r>
              <a:rPr lang="en-US" baseline="0" dirty="0" smtClean="0"/>
              <a:t> </a:t>
            </a:r>
            <a:r>
              <a:rPr lang="en-US" baseline="0" dirty="0" err="1" smtClean="0"/>
              <a:t>là</a:t>
            </a:r>
            <a:r>
              <a:rPr lang="en-US" baseline="0" dirty="0" smtClean="0"/>
              <a:t> </a:t>
            </a:r>
            <a:r>
              <a:rPr lang="en-US" baseline="0" dirty="0" err="1" smtClean="0"/>
              <a:t>trong</a:t>
            </a:r>
            <a:r>
              <a:rPr lang="en-US" baseline="0" dirty="0" smtClean="0"/>
              <a:t> </a:t>
            </a:r>
            <a:r>
              <a:rPr lang="en-US" baseline="0" dirty="0" err="1" smtClean="0"/>
              <a:t>vòng</a:t>
            </a:r>
            <a:r>
              <a:rPr lang="en-US" baseline="0" dirty="0" smtClean="0"/>
              <a:t> </a:t>
            </a:r>
            <a:r>
              <a:rPr lang="en-US" baseline="0" dirty="0" err="1" smtClean="0"/>
              <a:t>lặp</a:t>
            </a:r>
            <a:r>
              <a:rPr lang="en-US" baseline="0" dirty="0" smtClean="0"/>
              <a:t>. </a:t>
            </a:r>
          </a:p>
          <a:p>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lựa</a:t>
            </a:r>
            <a:r>
              <a:rPr lang="en-US" baseline="0" dirty="0" smtClean="0"/>
              <a:t> </a:t>
            </a:r>
            <a:r>
              <a:rPr lang="en-US" baseline="0" dirty="0" err="1" smtClean="0"/>
              <a:t>chọn</a:t>
            </a:r>
            <a:r>
              <a:rPr lang="en-US" baseline="0" dirty="0" smtClean="0"/>
              <a:t>: break always – </a:t>
            </a:r>
            <a:r>
              <a:rPr lang="en-US" baseline="0" dirty="0" err="1" smtClean="0"/>
              <a:t>luôn</a:t>
            </a:r>
            <a:r>
              <a:rPr lang="en-US" baseline="0" dirty="0" smtClean="0"/>
              <a:t> </a:t>
            </a:r>
            <a:r>
              <a:rPr lang="en-US" baseline="0" dirty="0" err="1" smtClean="0"/>
              <a:t>dừng</a:t>
            </a:r>
            <a:r>
              <a:rPr lang="en-US" baseline="0" dirty="0" smtClean="0"/>
              <a:t> </a:t>
            </a:r>
            <a:r>
              <a:rPr lang="en-US" baseline="0" dirty="0" err="1" smtClean="0"/>
              <a:t>lại</a:t>
            </a:r>
            <a:r>
              <a:rPr lang="en-US" baseline="0" dirty="0" smtClean="0"/>
              <a:t> </a:t>
            </a:r>
            <a:r>
              <a:rPr lang="en-US" baseline="0" dirty="0" err="1" smtClean="0"/>
              <a:t>tại</a:t>
            </a:r>
            <a:r>
              <a:rPr lang="en-US" baseline="0" dirty="0" smtClean="0"/>
              <a:t> break point; break when the hit count is equal to – </a:t>
            </a:r>
            <a:r>
              <a:rPr lang="en-US" baseline="0" dirty="0" err="1" smtClean="0"/>
              <a:t>dừng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hit count </a:t>
            </a:r>
            <a:r>
              <a:rPr lang="en-US" baseline="0" dirty="0" err="1" smtClean="0"/>
              <a:t>bằng</a:t>
            </a:r>
            <a:r>
              <a:rPr lang="en-US" baseline="0" dirty="0" smtClean="0"/>
              <a:t>; break when the hit count is a </a:t>
            </a:r>
            <a:r>
              <a:rPr lang="en-US" baseline="0" dirty="0" err="1" smtClean="0"/>
              <a:t>multile</a:t>
            </a:r>
            <a:r>
              <a:rPr lang="en-US" baseline="0" dirty="0" smtClean="0"/>
              <a:t> of - </a:t>
            </a:r>
            <a:r>
              <a:rPr lang="en-US" baseline="0" dirty="0" err="1" smtClean="0"/>
              <a:t>dừng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a:t>
            </a:r>
            <a:r>
              <a:rPr lang="en-US" baseline="0" dirty="0" err="1" smtClean="0"/>
              <a:t>số</a:t>
            </a:r>
            <a:r>
              <a:rPr lang="en-US" baseline="0" dirty="0" smtClean="0"/>
              <a:t> </a:t>
            </a:r>
            <a:r>
              <a:rPr lang="en-US" baseline="0" dirty="0" err="1" smtClean="0"/>
              <a:t>lần</a:t>
            </a:r>
            <a:r>
              <a:rPr lang="en-US" baseline="0" dirty="0" smtClean="0"/>
              <a:t> </a:t>
            </a:r>
            <a:r>
              <a:rPr lang="en-US" baseline="0" dirty="0" err="1" smtClean="0"/>
              <a:t>chạy</a:t>
            </a:r>
            <a:r>
              <a:rPr lang="en-US" baseline="0" dirty="0" smtClean="0"/>
              <a:t> qua breakpoint hay hit counts </a:t>
            </a:r>
            <a:r>
              <a:rPr lang="en-US" baseline="0" dirty="0" err="1" smtClean="0"/>
              <a:t>chia</a:t>
            </a:r>
            <a:r>
              <a:rPr lang="en-US" baseline="0" dirty="0" smtClean="0"/>
              <a:t> </a:t>
            </a:r>
            <a:r>
              <a:rPr lang="en-US" baseline="0" dirty="0" err="1" smtClean="0"/>
              <a:t>hết</a:t>
            </a:r>
            <a:r>
              <a:rPr lang="en-US" baseline="0" dirty="0" smtClean="0"/>
              <a:t> </a:t>
            </a:r>
            <a:r>
              <a:rPr lang="en-US" baseline="0" dirty="0" err="1" smtClean="0"/>
              <a:t>cho</a:t>
            </a:r>
            <a:r>
              <a:rPr lang="en-US" baseline="0" dirty="0" smtClean="0"/>
              <a:t> 2; break when the hit count is </a:t>
            </a:r>
            <a:r>
              <a:rPr lang="en-US" baseline="0" dirty="0" err="1" smtClean="0"/>
              <a:t>greate</a:t>
            </a:r>
            <a:r>
              <a:rPr lang="en-US" baseline="0" dirty="0" smtClean="0"/>
              <a:t> than or equal to – </a:t>
            </a:r>
            <a:r>
              <a:rPr lang="en-US" baseline="0" dirty="0" err="1" smtClean="0"/>
              <a:t>dừng</a:t>
            </a:r>
            <a:r>
              <a:rPr lang="en-US" baseline="0" dirty="0" smtClean="0"/>
              <a:t> </a:t>
            </a:r>
            <a:r>
              <a:rPr lang="en-US" baseline="0" dirty="0" err="1" smtClean="0"/>
              <a:t>lại</a:t>
            </a:r>
            <a:r>
              <a:rPr lang="en-US" baseline="0" dirty="0" smtClean="0"/>
              <a:t> </a:t>
            </a:r>
            <a:r>
              <a:rPr lang="en-US" baseline="0" dirty="0" err="1" smtClean="0"/>
              <a:t>khi</a:t>
            </a:r>
            <a:r>
              <a:rPr lang="en-US" baseline="0" dirty="0" smtClean="0"/>
              <a:t> hit count </a:t>
            </a:r>
            <a:r>
              <a:rPr lang="en-US" baseline="0" dirty="0" err="1" smtClean="0"/>
              <a:t>lớn</a:t>
            </a:r>
            <a:r>
              <a:rPr lang="en-US" baseline="0" dirty="0" smtClean="0"/>
              <a:t> </a:t>
            </a:r>
            <a:r>
              <a:rPr lang="en-US" baseline="0" dirty="0" err="1" smtClean="0"/>
              <a:t>hơn</a:t>
            </a:r>
            <a:r>
              <a:rPr lang="en-US" baseline="0" dirty="0" smtClean="0"/>
              <a:t> hay </a:t>
            </a:r>
            <a:r>
              <a:rPr lang="en-US" baseline="0" dirty="0" err="1" smtClean="0"/>
              <a:t>bằng</a:t>
            </a:r>
            <a:r>
              <a:rPr lang="en-US" baseline="0" dirty="0" smtClean="0"/>
              <a:t>.</a:t>
            </a:r>
          </a:p>
          <a:p>
            <a:endParaRPr lang="en-US" dirty="0" smtClean="0"/>
          </a:p>
          <a:p>
            <a:endParaRPr lang="en-US" dirty="0" smtClean="0"/>
          </a:p>
          <a:p>
            <a:r>
              <a:rPr lang="en-US" dirty="0" smtClean="0"/>
              <a:t>The Hit</a:t>
            </a:r>
            <a:r>
              <a:rPr lang="en-US" baseline="0" dirty="0" smtClean="0"/>
              <a:t> Count is used along with Condition (use same condition as previous slide: </a:t>
            </a:r>
            <a:r>
              <a:rPr lang="en-US" baseline="0" dirty="0" err="1" smtClean="0"/>
              <a:t>i</a:t>
            </a:r>
            <a:r>
              <a:rPr lang="en-US" baseline="0" dirty="0" smtClean="0"/>
              <a:t> – Has changed)</a:t>
            </a:r>
            <a:endParaRPr lang="en-US" dirty="0" smtClean="0"/>
          </a:p>
          <a:p>
            <a:r>
              <a:rPr lang="en-US" dirty="0" smtClean="0"/>
              <a:t>Take an example</a:t>
            </a:r>
            <a:r>
              <a:rPr lang="en-US" baseline="0" dirty="0" smtClean="0"/>
              <a:t> of Hit Count: break when the hit count is a multiple of 2</a:t>
            </a:r>
          </a:p>
          <a:p>
            <a:r>
              <a:rPr lang="en-US" baseline="0" dirty="0" smtClean="0"/>
              <a:t>So, when we press F5, instead of press F5 4 times (if we choose break always) we just press F5 2 times (the number of multiple of 2: 2, 4, 6, 8…)</a:t>
            </a:r>
          </a:p>
          <a:p>
            <a:r>
              <a:rPr lang="en-US" baseline="0" dirty="0" smtClean="0"/>
              <a:t>In this example that is 2, 4</a:t>
            </a:r>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Như</a:t>
            </a:r>
            <a:r>
              <a:rPr lang="en-US" baseline="0" dirty="0" smtClean="0"/>
              <a:t> </a:t>
            </a:r>
            <a:r>
              <a:rPr lang="en-US" baseline="0" dirty="0" err="1" smtClean="0"/>
              <a:t>vậy</a:t>
            </a:r>
            <a:r>
              <a:rPr lang="en-US" baseline="0" dirty="0" smtClean="0"/>
              <a:t> </a:t>
            </a:r>
            <a:r>
              <a:rPr lang="en-US" baseline="0" dirty="0" err="1" smtClean="0"/>
              <a:t>tổng</a:t>
            </a:r>
            <a:r>
              <a:rPr lang="en-US" baseline="0" dirty="0" smtClean="0"/>
              <a:t> </a:t>
            </a:r>
            <a:r>
              <a:rPr lang="en-US" baseline="0" dirty="0" err="1" smtClean="0"/>
              <a:t>hợp</a:t>
            </a:r>
            <a:r>
              <a:rPr lang="en-US" baseline="0" dirty="0" smtClean="0"/>
              <a:t> </a:t>
            </a:r>
            <a:r>
              <a:rPr lang="en-US" baseline="0" dirty="0" err="1" smtClean="0"/>
              <a:t>lai</a:t>
            </a:r>
            <a:r>
              <a:rPr lang="en-US" baseline="0" dirty="0" smtClean="0"/>
              <a:t> </a:t>
            </a:r>
            <a:r>
              <a:rPr lang="en-US" baseline="0" dirty="0" err="1" smtClean="0"/>
              <a:t>những</a:t>
            </a:r>
            <a:r>
              <a:rPr lang="en-US" baseline="0" dirty="0" smtClean="0"/>
              <a:t> </a:t>
            </a:r>
            <a:r>
              <a:rPr lang="en-US" baseline="0" dirty="0" err="1" smtClean="0"/>
              <a:t>tổ</a:t>
            </a:r>
            <a:r>
              <a:rPr lang="en-US" baseline="0" dirty="0" smtClean="0"/>
              <a:t> </a:t>
            </a:r>
            <a:r>
              <a:rPr lang="en-US" baseline="0" dirty="0" err="1" smtClean="0"/>
              <a:t>hợp</a:t>
            </a:r>
            <a:r>
              <a:rPr lang="en-US" baseline="0" dirty="0" smtClean="0"/>
              <a:t> </a:t>
            </a:r>
            <a:r>
              <a:rPr lang="en-US" baseline="0" dirty="0" err="1" smtClean="0"/>
              <a:t>phím</a:t>
            </a:r>
            <a:r>
              <a:rPr lang="en-US" baseline="0" dirty="0" smtClean="0"/>
              <a:t> </a:t>
            </a:r>
            <a:r>
              <a:rPr lang="en-US" baseline="0" dirty="0" err="1" smtClean="0"/>
              <a:t>tắt</a:t>
            </a:r>
            <a:r>
              <a:rPr lang="en-US" baseline="0" dirty="0" smtClean="0"/>
              <a:t> </a:t>
            </a:r>
            <a:r>
              <a:rPr lang="en-US" baseline="0" dirty="0" err="1" smtClean="0"/>
              <a:t>mà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cần</a:t>
            </a:r>
            <a:r>
              <a:rPr lang="en-US" baseline="0" dirty="0" smtClean="0"/>
              <a:t> </a:t>
            </a:r>
            <a:r>
              <a:rPr lang="en-US" baseline="0" dirty="0" err="1" smtClean="0"/>
              <a:t>nhớ</a:t>
            </a:r>
            <a:r>
              <a:rPr lang="en-US" baseline="0" dirty="0" smtClean="0"/>
              <a: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là</a:t>
            </a:r>
            <a:r>
              <a:rPr lang="en-US" baseline="0" dirty="0" smtClean="0"/>
              <a:t>:</a:t>
            </a:r>
          </a:p>
          <a:p>
            <a:r>
              <a:rPr lang="en-US" dirty="0" smtClean="0"/>
              <a:t>Ctrl + F5:</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không</a:t>
            </a:r>
            <a:r>
              <a:rPr lang="en-US" baseline="0" dirty="0" smtClean="0"/>
              <a:t> debug</a:t>
            </a:r>
          </a:p>
          <a:p>
            <a:r>
              <a:rPr lang="en-US" baseline="0" dirty="0" smtClean="0"/>
              <a:t>F5: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debug</a:t>
            </a:r>
          </a:p>
          <a:p>
            <a:r>
              <a:rPr lang="en-US" baseline="0" dirty="0" smtClean="0"/>
              <a:t>F9: tạo break point </a:t>
            </a:r>
            <a:r>
              <a:rPr lang="en-US" baseline="0" dirty="0" err="1" smtClean="0"/>
              <a:t>mới</a:t>
            </a:r>
            <a:endParaRPr lang="en-US" baseline="0" dirty="0" smtClean="0"/>
          </a:p>
          <a:p>
            <a:r>
              <a:rPr lang="en-US" baseline="0" dirty="0" smtClean="0"/>
              <a:t>F10: Step over, </a:t>
            </a:r>
            <a:r>
              <a:rPr lang="en-US" baseline="0" dirty="0" err="1" smtClean="0"/>
              <a:t>chạy</a:t>
            </a:r>
            <a:r>
              <a:rPr lang="en-US" baseline="0" dirty="0" smtClean="0"/>
              <a:t> </a:t>
            </a:r>
            <a:r>
              <a:rPr lang="en-US" baseline="0" dirty="0" err="1" smtClean="0"/>
              <a:t>từng</a:t>
            </a:r>
            <a:r>
              <a:rPr lang="en-US" baseline="0" dirty="0" smtClean="0"/>
              <a:t> </a:t>
            </a:r>
            <a:r>
              <a:rPr lang="en-US" baseline="0" dirty="0" err="1" smtClean="0"/>
              <a:t>dòng</a:t>
            </a:r>
            <a:r>
              <a:rPr lang="en-US" baseline="0" dirty="0" smtClean="0"/>
              <a:t> code </a:t>
            </a:r>
            <a:r>
              <a:rPr lang="en-US" baseline="0" dirty="0" err="1" smtClean="0"/>
              <a:t>một</a:t>
            </a:r>
            <a:r>
              <a:rPr lang="en-US" baseline="0" dirty="0" smtClean="0"/>
              <a:t>.</a:t>
            </a:r>
          </a:p>
          <a:p>
            <a:r>
              <a:rPr lang="en-US" baseline="0" dirty="0" smtClean="0"/>
              <a:t>F11: Step into, </a:t>
            </a:r>
            <a:r>
              <a:rPr lang="en-US" baseline="0" dirty="0" err="1" smtClean="0"/>
              <a:t>chuyển</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vào</a:t>
            </a:r>
            <a:r>
              <a:rPr lang="en-US" baseline="0" dirty="0" smtClean="0"/>
              <a:t> </a:t>
            </a:r>
            <a:r>
              <a:rPr lang="en-US" baseline="0" dirty="0" err="1" smtClean="0"/>
              <a:t>thân</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gọi</a:t>
            </a:r>
            <a:endParaRPr lang="en-US" baseline="0" dirty="0" smtClean="0"/>
          </a:p>
          <a:p>
            <a:r>
              <a:rPr lang="en-US" baseline="0" dirty="0" smtClean="0"/>
              <a:t>Shift + F11: Step out , </a:t>
            </a:r>
            <a:r>
              <a:rPr lang="en-US" baseline="0" dirty="0" err="1" smtClean="0"/>
              <a:t>chuyển</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debug </a:t>
            </a:r>
            <a:r>
              <a:rPr lang="en-US" baseline="0" dirty="0" err="1" smtClean="0"/>
              <a:t>ra</a:t>
            </a:r>
            <a:r>
              <a:rPr lang="en-US" baseline="0" dirty="0" smtClean="0"/>
              <a:t> </a:t>
            </a:r>
            <a:r>
              <a:rPr lang="en-US" baseline="0" dirty="0" err="1" smtClean="0"/>
              <a:t>khỏi</a:t>
            </a:r>
            <a:r>
              <a:rPr lang="en-US" baseline="0" dirty="0" smtClean="0"/>
              <a:t> </a:t>
            </a:r>
            <a:r>
              <a:rPr lang="en-US" baseline="0" dirty="0" err="1" smtClean="0"/>
              <a:t>thân</a:t>
            </a:r>
            <a:r>
              <a:rPr lang="en-US" baseline="0" dirty="0" smtClean="0"/>
              <a:t> </a:t>
            </a:r>
            <a:r>
              <a:rPr lang="en-US" baseline="0" dirty="0" err="1" smtClean="0"/>
              <a:t>hàm</a:t>
            </a:r>
            <a:r>
              <a:rPr lang="en-US" baseline="0" dirty="0" smtClean="0"/>
              <a:t> </a:t>
            </a:r>
            <a:r>
              <a:rPr lang="en-US" baseline="0" dirty="0" err="1" smtClean="0"/>
              <a:t>được</a:t>
            </a:r>
            <a:r>
              <a:rPr lang="en-US" baseline="0" dirty="0" smtClean="0"/>
              <a:t> </a:t>
            </a:r>
            <a:r>
              <a:rPr lang="en-US" baseline="0" dirty="0" err="1" smtClean="0"/>
              <a:t>gọi</a:t>
            </a:r>
            <a:r>
              <a:rPr lang="en-US" baseline="0" dirty="0" smtClean="0"/>
              <a:t> </a:t>
            </a:r>
            <a:r>
              <a:rPr lang="en-US" baseline="0" dirty="0" err="1" smtClean="0"/>
              <a:t>và</a:t>
            </a:r>
            <a:r>
              <a:rPr lang="en-US" baseline="0" dirty="0" smtClean="0"/>
              <a:t> quay </a:t>
            </a:r>
            <a:r>
              <a:rPr lang="en-US" baseline="0" dirty="0" err="1" smtClean="0"/>
              <a:t>lại</a:t>
            </a:r>
            <a:r>
              <a:rPr lang="en-US" baseline="0" dirty="0" smtClean="0"/>
              <a:t> </a:t>
            </a:r>
            <a:r>
              <a:rPr lang="en-US" baseline="0" dirty="0" err="1" smtClean="0"/>
              <a:t>nơi</a:t>
            </a:r>
            <a:r>
              <a:rPr lang="en-US" baseline="0" dirty="0" smtClean="0"/>
              <a:t> </a:t>
            </a:r>
            <a:r>
              <a:rPr lang="en-US" baseline="0" dirty="0" err="1" smtClean="0"/>
              <a:t>gọi</a:t>
            </a:r>
            <a:r>
              <a:rPr lang="en-US" baseline="0" dirty="0" smtClean="0"/>
              <a:t> </a:t>
            </a:r>
            <a:r>
              <a:rPr lang="en-US" baseline="0" dirty="0" err="1" smtClean="0"/>
              <a:t>hàm</a:t>
            </a:r>
            <a:endParaRPr lang="en-US" baseline="0" dirty="0" smtClean="0"/>
          </a:p>
          <a:p>
            <a:r>
              <a:rPr lang="en-US" baseline="0" dirty="0" smtClean="0"/>
              <a:t>Shift + F5: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a:t>
            </a:r>
          </a:p>
          <a:p>
            <a:r>
              <a:rPr lang="en-US" baseline="0" dirty="0" smtClean="0"/>
              <a:t>Ctrl + Tab: </a:t>
            </a:r>
            <a:r>
              <a:rPr lang="en-US" baseline="0" dirty="0" err="1" smtClean="0"/>
              <a:t>Thay</a:t>
            </a:r>
            <a:r>
              <a:rPr lang="en-US" baseline="0" dirty="0" smtClean="0"/>
              <a:t> </a:t>
            </a:r>
            <a:r>
              <a:rPr lang="en-US" baseline="0" dirty="0" err="1" smtClean="0"/>
              <a:t>đổi</a:t>
            </a:r>
            <a:r>
              <a:rPr lang="en-US" baseline="0" dirty="0" smtClean="0"/>
              <a:t> focus </a:t>
            </a:r>
            <a:r>
              <a:rPr lang="en-US" baseline="0" dirty="0" err="1" smtClean="0"/>
              <a:t>cửa</a:t>
            </a:r>
            <a:r>
              <a:rPr lang="en-US" baseline="0" dirty="0" smtClean="0"/>
              <a:t> </a:t>
            </a:r>
            <a:r>
              <a:rPr lang="en-US" baseline="0" dirty="0" err="1" smtClean="0"/>
              <a:t>sổ</a:t>
            </a:r>
            <a:r>
              <a:rPr lang="en-US" baseline="0" dirty="0" smtClean="0"/>
              <a:t> </a:t>
            </a:r>
            <a:r>
              <a:rPr lang="en-US" baseline="0" dirty="0" err="1" smtClean="0"/>
              <a:t>nội</a:t>
            </a:r>
            <a:r>
              <a:rPr lang="en-US" baseline="0" dirty="0" smtClean="0"/>
              <a:t> </a:t>
            </a:r>
            <a:r>
              <a:rPr lang="en-US" baseline="0" dirty="0" err="1" smtClean="0"/>
              <a:t>bộ</a:t>
            </a:r>
            <a:r>
              <a:rPr lang="en-US" baseline="0" dirty="0" smtClean="0"/>
              <a:t> </a:t>
            </a:r>
            <a:r>
              <a:rPr lang="en-US" baseline="0" dirty="0" err="1" smtClean="0"/>
              <a:t>trong</a:t>
            </a:r>
            <a:r>
              <a:rPr lang="en-US" baseline="0" dirty="0" smtClean="0"/>
              <a:t> Visual Studio.</a:t>
            </a:r>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A2E443B4-B92F-4811-AD19-4DDB8C8726BD}" type="slidenum">
              <a:rPr lang="en-US" smtClean="0"/>
              <a:pPr/>
              <a:t>17</a:t>
            </a:fld>
            <a:endParaRPr lang="en-US" smtClean="0"/>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r>
              <a:rPr lang="en-US" sz="1200" kern="1200" dirty="0" err="1" smtClean="0">
                <a:solidFill>
                  <a:schemeClr val="tx1"/>
                </a:solidFill>
                <a:latin typeface="Times New Roman" pitchFamily="18" charset="0"/>
                <a:ea typeface="+mn-ea"/>
                <a:cs typeface="Times New Roman" pitchFamily="18" charset="0"/>
              </a:rPr>
              <a:t>Như</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vậy</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là</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trong</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bài</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học</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ngày</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hôm</a:t>
            </a:r>
            <a:r>
              <a:rPr lang="en-US" sz="1200" kern="1200" dirty="0" smtClean="0">
                <a:solidFill>
                  <a:schemeClr val="tx1"/>
                </a:solidFill>
                <a:latin typeface="Times New Roman" pitchFamily="18" charset="0"/>
                <a:ea typeface="+mn-ea"/>
                <a:cs typeface="Times New Roman" pitchFamily="18" charset="0"/>
              </a:rPr>
              <a:t> nay, </a:t>
            </a:r>
            <a:r>
              <a:rPr lang="en-US" sz="1200" kern="1200" dirty="0" err="1" smtClean="0">
                <a:solidFill>
                  <a:schemeClr val="tx1"/>
                </a:solidFill>
                <a:latin typeface="Times New Roman" pitchFamily="18" charset="0"/>
                <a:ea typeface="+mn-ea"/>
                <a:cs typeface="Times New Roman" pitchFamily="18" charset="0"/>
              </a:rPr>
              <a:t>chúng</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ta</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sẽ</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hiểu</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về</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kỹ</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thuật</a:t>
            </a:r>
            <a:r>
              <a:rPr lang="en-US" sz="1200" kern="1200" baseline="0" dirty="0" smtClean="0">
                <a:solidFill>
                  <a:schemeClr val="tx1"/>
                </a:solidFill>
                <a:latin typeface="Times New Roman" pitchFamily="18" charset="0"/>
                <a:ea typeface="+mn-ea"/>
                <a:cs typeface="Times New Roman" pitchFamily="18" charset="0"/>
              </a:rPr>
              <a:t> debug </a:t>
            </a:r>
            <a:r>
              <a:rPr lang="en-US" sz="1200" kern="1200" baseline="0" dirty="0" err="1" smtClean="0">
                <a:solidFill>
                  <a:schemeClr val="tx1"/>
                </a:solidFill>
                <a:latin typeface="Times New Roman" pitchFamily="18" charset="0"/>
                <a:ea typeface="+mn-ea"/>
                <a:cs typeface="Times New Roman" pitchFamily="18" charset="0"/>
              </a:rPr>
              <a:t>trong</a:t>
            </a:r>
            <a:r>
              <a:rPr lang="en-US" sz="1200" kern="1200" baseline="0" dirty="0" smtClean="0">
                <a:solidFill>
                  <a:schemeClr val="tx1"/>
                </a:solidFill>
                <a:latin typeface="Times New Roman" pitchFamily="18" charset="0"/>
                <a:ea typeface="+mn-ea"/>
                <a:cs typeface="Times New Roman" pitchFamily="18" charset="0"/>
              </a:rPr>
              <a:t> Visual studio, </a:t>
            </a:r>
            <a:r>
              <a:rPr lang="en-US" sz="1200" kern="1200" baseline="0" dirty="0" err="1" smtClean="0">
                <a:solidFill>
                  <a:schemeClr val="tx1"/>
                </a:solidFill>
                <a:latin typeface="Times New Roman" pitchFamily="18" charset="0"/>
                <a:ea typeface="+mn-ea"/>
                <a:cs typeface="Times New Roman" pitchFamily="18" charset="0"/>
              </a:rPr>
              <a:t>hiểu</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khái</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niệm</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và</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sử</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dụng</a:t>
            </a:r>
            <a:r>
              <a:rPr lang="en-US" sz="1200" kern="1200" baseline="0" dirty="0" smtClean="0">
                <a:solidFill>
                  <a:schemeClr val="tx1"/>
                </a:solidFill>
                <a:latin typeface="Times New Roman" pitchFamily="18" charset="0"/>
                <a:ea typeface="+mn-ea"/>
                <a:cs typeface="Times New Roman" pitchFamily="18" charset="0"/>
              </a:rPr>
              <a:t> Breakpoints, watches </a:t>
            </a:r>
            <a:r>
              <a:rPr lang="en-US" sz="1200" kern="1200" baseline="0" dirty="0" err="1" smtClean="0">
                <a:solidFill>
                  <a:schemeClr val="tx1"/>
                </a:solidFill>
                <a:latin typeface="Times New Roman" pitchFamily="18" charset="0"/>
                <a:ea typeface="+mn-ea"/>
                <a:cs typeface="Times New Roman" pitchFamily="18" charset="0"/>
              </a:rPr>
              <a:t>và</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cách</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kết</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thúc</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quá</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trình</a:t>
            </a:r>
            <a:r>
              <a:rPr lang="en-US" sz="1200" kern="1200" baseline="0" dirty="0" smtClean="0">
                <a:solidFill>
                  <a:schemeClr val="tx1"/>
                </a:solidFill>
                <a:latin typeface="Times New Roman" pitchFamily="18" charset="0"/>
                <a:ea typeface="+mn-ea"/>
                <a:cs typeface="Times New Roman" pitchFamily="18" charset="0"/>
              </a:rPr>
              <a:t> debug. </a:t>
            </a:r>
            <a:r>
              <a:rPr lang="en-US" sz="1200" kern="1200" baseline="0" dirty="0" err="1" smtClean="0">
                <a:solidFill>
                  <a:schemeClr val="tx1"/>
                </a:solidFill>
                <a:latin typeface="Times New Roman" pitchFamily="18" charset="0"/>
                <a:ea typeface="+mn-ea"/>
                <a:cs typeface="Times New Roman" pitchFamily="18" charset="0"/>
              </a:rPr>
              <a:t>Cuối</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cùng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là</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sử</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dụng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một</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số</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điều</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kiện</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cho</a:t>
            </a:r>
            <a:r>
              <a:rPr lang="en-US" sz="1200" kern="1200" baseline="0" dirty="0" smtClean="0">
                <a:solidFill>
                  <a:schemeClr val="tx1"/>
                </a:solidFill>
                <a:latin typeface="Times New Roman" pitchFamily="18" charset="0"/>
                <a:ea typeface="+mn-ea"/>
                <a:cs typeface="Times New Roman" pitchFamily="18" charset="0"/>
              </a:rPr>
              <a:t> breakpoints </a:t>
            </a:r>
            <a:r>
              <a:rPr lang="en-US" sz="1200" kern="1200" baseline="0" dirty="0" err="1" smtClean="0">
                <a:solidFill>
                  <a:schemeClr val="tx1"/>
                </a:solidFill>
                <a:latin typeface="Times New Roman" pitchFamily="18" charset="0"/>
                <a:ea typeface="+mn-ea"/>
                <a:cs typeface="Times New Roman" pitchFamily="18" charset="0"/>
              </a:rPr>
              <a:t>trong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kỹ</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thuật</a:t>
            </a:r>
            <a:r>
              <a:rPr lang="en-US" sz="1200" kern="1200" baseline="0" dirty="0" smtClean="0">
                <a:solidFill>
                  <a:schemeClr val="tx1"/>
                </a:solidFill>
                <a:latin typeface="Times New Roman" pitchFamily="18" charset="0"/>
                <a:ea typeface="+mn-ea"/>
                <a:cs typeface="Times New Roman" pitchFamily="18" charset="0"/>
              </a:rPr>
              <a:t> debug </a:t>
            </a:r>
            <a:r>
              <a:rPr lang="en-US" sz="1200" kern="1200" baseline="0" dirty="0" err="1" smtClean="0">
                <a:solidFill>
                  <a:schemeClr val="tx1"/>
                </a:solidFill>
                <a:latin typeface="Times New Roman" pitchFamily="18" charset="0"/>
                <a:ea typeface="+mn-ea"/>
                <a:cs typeface="Times New Roman" pitchFamily="18" charset="0"/>
              </a:rPr>
              <a:t>là</a:t>
            </a:r>
            <a:r>
              <a:rPr lang="en-US" sz="1200" kern="1200" baseline="0" dirty="0" smtClean="0">
                <a:solidFill>
                  <a:schemeClr val="tx1"/>
                </a:solidFill>
                <a:latin typeface="Times New Roman" pitchFamily="18" charset="0"/>
                <a:ea typeface="+mn-ea"/>
                <a:cs typeface="Times New Roman" pitchFamily="18" charset="0"/>
              </a:rPr>
              <a:t> Conditions </a:t>
            </a:r>
            <a:r>
              <a:rPr lang="en-US" sz="1200" kern="1200" baseline="0" dirty="0" err="1" smtClean="0">
                <a:solidFill>
                  <a:schemeClr val="tx1"/>
                </a:solidFill>
                <a:latin typeface="Times New Roman" pitchFamily="18" charset="0"/>
                <a:ea typeface="+mn-ea"/>
                <a:cs typeface="Times New Roman" pitchFamily="18" charset="0"/>
              </a:rPr>
              <a:t>và</a:t>
            </a:r>
            <a:r>
              <a:rPr lang="en-US" sz="1200" kern="1200" baseline="0" dirty="0" smtClean="0">
                <a:solidFill>
                  <a:schemeClr val="tx1"/>
                </a:solidFill>
                <a:latin typeface="Times New Roman" pitchFamily="18" charset="0"/>
                <a:ea typeface="+mn-ea"/>
                <a:cs typeface="Times New Roman" pitchFamily="18" charset="0"/>
              </a:rPr>
              <a:t> Hit counts.</a:t>
            </a:r>
          </a:p>
          <a:p>
            <a:r>
              <a:rPr lang="vi-VN" dirty="0" smtClean="0"/>
              <a:t>Để củng cố bài giảng, mời các bạn thực hiện bài quiz sau đây: </a:t>
            </a:r>
            <a:endParaRPr lang="en-US" dirty="0" smtClean="0"/>
          </a:p>
          <a:p>
            <a:endParaRPr lang="en-US" sz="1200" kern="1200" baseline="0" dirty="0" smtClean="0">
              <a:solidFill>
                <a:schemeClr val="tx1"/>
              </a:solidFill>
              <a:latin typeface="Times New Roman" pitchFamily="18" charset="0"/>
              <a:ea typeface="+mn-ea"/>
              <a:cs typeface="Times New Roman" pitchFamily="18" charset="0"/>
            </a:endParaRPr>
          </a:p>
          <a:p>
            <a:endParaRPr lang="en-US" dirty="0" smtClean="0">
              <a:latin typeface="Times New Roman" pitchFamily="18" charset="0"/>
            </a:endParaRPr>
          </a:p>
          <a:p>
            <a:endParaRPr lang="en-US" dirty="0" smtClean="0"/>
          </a:p>
          <a:p>
            <a:endParaRPr lang="en-US" dirty="0" smtClean="0"/>
          </a:p>
          <a:p>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dirty="0" err="1" smtClean="0">
                <a:solidFill>
                  <a:schemeClr val="tx1"/>
                </a:solidFill>
                <a:latin typeface="Times New Roman" pitchFamily="18" charset="0"/>
                <a:ea typeface="+mn-ea"/>
                <a:cs typeface="Times New Roman" pitchFamily="18" charset="0"/>
              </a:rPr>
              <a:t>Kết</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thúc</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bài</a:t>
            </a:r>
            <a:r>
              <a:rPr lang="en-US" sz="1200" kern="1200" dirty="0" smtClean="0">
                <a:solidFill>
                  <a:schemeClr val="tx1"/>
                </a:solidFill>
                <a:latin typeface="Times New Roman" pitchFamily="18" charset="0"/>
                <a:ea typeface="+mn-ea"/>
                <a:cs typeface="Times New Roman" pitchFamily="18" charset="0"/>
              </a:rPr>
              <a:t> 11, </a:t>
            </a:r>
          </a:p>
          <a:p>
            <a:r>
              <a:rPr lang="en-US" sz="1200" kern="1200" dirty="0" err="1" smtClean="0">
                <a:solidFill>
                  <a:schemeClr val="tx1"/>
                </a:solidFill>
                <a:latin typeface="Times New Roman" pitchFamily="18" charset="0"/>
                <a:ea typeface="+mn-ea"/>
                <a:cs typeface="Times New Roman" pitchFamily="18" charset="0"/>
              </a:rPr>
              <a:t>Bài</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học</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tiếp</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theo</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chúng</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ta</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sẽ</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thảo</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luận</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về</a:t>
            </a:r>
            <a:r>
              <a:rPr lang="en-US" sz="1200" kern="1200" dirty="0" smtClean="0">
                <a:solidFill>
                  <a:schemeClr val="tx1"/>
                </a:solidFill>
                <a:latin typeface="Times New Roman" pitchFamily="18" charset="0"/>
                <a:ea typeface="+mn-ea"/>
                <a:cs typeface="Times New Roman" pitchFamily="18" charset="0"/>
              </a:rPr>
              <a:t> </a:t>
            </a:r>
            <a:r>
              <a:rPr lang="en-US" sz="1200" kern="1200" dirty="0" err="1" smtClean="0">
                <a:solidFill>
                  <a:schemeClr val="tx1"/>
                </a:solidFill>
                <a:latin typeface="Times New Roman" pitchFamily="18" charset="0"/>
                <a:ea typeface="+mn-ea"/>
                <a:cs typeface="Times New Roman" pitchFamily="18" charset="0"/>
              </a:rPr>
              <a:t>cách</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sử</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dụng</a:t>
            </a:r>
            <a:r>
              <a:rPr lang="en-US" sz="1200" kern="1200" baseline="0" dirty="0" smtClean="0">
                <a:solidFill>
                  <a:schemeClr val="tx1"/>
                </a:solidFill>
                <a:latin typeface="Times New Roman" pitchFamily="18" charset="0"/>
                <a:ea typeface="+mn-ea"/>
                <a:cs typeface="Times New Roman" pitchFamily="18" charset="0"/>
              </a:rPr>
              <a:t> con </a:t>
            </a:r>
            <a:r>
              <a:rPr lang="en-US" sz="1200" kern="1200" baseline="0" dirty="0" err="1" smtClean="0">
                <a:solidFill>
                  <a:schemeClr val="tx1"/>
                </a:solidFill>
                <a:latin typeface="Times New Roman" pitchFamily="18" charset="0"/>
                <a:ea typeface="+mn-ea"/>
                <a:cs typeface="Times New Roman" pitchFamily="18" charset="0"/>
              </a:rPr>
              <a:t>trỏ</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nâng</a:t>
            </a:r>
            <a:r>
              <a:rPr lang="en-US" sz="1200" kern="1200" baseline="0" dirty="0" smtClean="0">
                <a:solidFill>
                  <a:schemeClr val="tx1"/>
                </a:solidFill>
                <a:latin typeface="Times New Roman" pitchFamily="18" charset="0"/>
                <a:ea typeface="+mn-ea"/>
                <a:cs typeface="Times New Roman" pitchFamily="18" charset="0"/>
              </a:rPr>
              <a:t> </a:t>
            </a:r>
            <a:r>
              <a:rPr lang="en-US" sz="1200" kern="1200" baseline="0" dirty="0" err="1" smtClean="0">
                <a:solidFill>
                  <a:schemeClr val="tx1"/>
                </a:solidFill>
                <a:latin typeface="Times New Roman" pitchFamily="18" charset="0"/>
                <a:ea typeface="+mn-ea"/>
                <a:cs typeface="Times New Roman" pitchFamily="18" charset="0"/>
              </a:rPr>
              <a:t>cao</a:t>
            </a:r>
            <a:r>
              <a:rPr lang="en-US" sz="1200" kern="1200" baseline="0" dirty="0" smtClean="0">
                <a:solidFill>
                  <a:schemeClr val="tx1"/>
                </a:solidFill>
                <a:latin typeface="Times New Roman" pitchFamily="18" charset="0"/>
                <a:ea typeface="+mn-ea"/>
                <a:cs typeface="Times New Roman" pitchFamily="18" charset="0"/>
              </a:rPr>
              <a:t>, Pointer Advances.</a:t>
            </a:r>
            <a:endParaRPr lang="en-US" dirty="0" smtClean="0">
              <a:latin typeface="Times New Roman" pitchFamily="18" charset="0"/>
            </a:endParaRP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18</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Kết</a:t>
            </a:r>
            <a:r>
              <a:rPr lang="en-US" baseline="0" dirty="0" smtClean="0"/>
              <a:t> </a:t>
            </a:r>
            <a:r>
              <a:rPr lang="en-US" baseline="0" dirty="0" err="1" smtClean="0"/>
              <a:t>thúc</a:t>
            </a:r>
            <a:r>
              <a:rPr lang="en-US" baseline="0" dirty="0" smtClean="0"/>
              <a:t> </a:t>
            </a:r>
            <a:r>
              <a:rPr lang="en-US" baseline="0"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endParaRPr lang="en-US" dirty="0" smtClean="0"/>
          </a:p>
          <a:p>
            <a:pPr>
              <a:buFontTx/>
              <a:buChar char="-"/>
            </a:pPr>
            <a:r>
              <a:rPr lang="vi-VN" dirty="0" smtClean="0"/>
              <a:t>Hiểu </a:t>
            </a:r>
            <a:r>
              <a:rPr lang="en-US" dirty="0" err="1" smtClean="0"/>
              <a:t>về</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Debug </a:t>
            </a:r>
            <a:r>
              <a:rPr lang="en-US" baseline="0" dirty="0" err="1" smtClean="0"/>
              <a:t>trong</a:t>
            </a:r>
            <a:r>
              <a:rPr lang="en-US" baseline="0" dirty="0" smtClean="0"/>
              <a:t> Visual Studio.</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breakpoints, Watches </a:t>
            </a:r>
            <a:r>
              <a:rPr lang="en-US" baseline="0" dirty="0" err="1" smtClean="0"/>
              <a:t>và</a:t>
            </a:r>
            <a:r>
              <a:rPr lang="en-US" baseline="0" dirty="0" smtClean="0"/>
              <a:t> </a:t>
            </a:r>
            <a:r>
              <a:rPr lang="en-US" baseline="0" dirty="0" err="1" smtClean="0"/>
              <a:t>và</a:t>
            </a:r>
            <a:r>
              <a:rPr lang="en-US" baseline="0" dirty="0" smtClean="0"/>
              <a:t> </a:t>
            </a:r>
            <a:r>
              <a:rPr lang="en-US" baseline="0" dirty="0" err="1" smtClean="0"/>
              <a:t>cách</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trình</a:t>
            </a:r>
            <a:r>
              <a:rPr lang="en-US" baseline="0" dirty="0" smtClean="0"/>
              <a:t> debugger.</a:t>
            </a:r>
          </a:p>
          <a:p>
            <a:pPr>
              <a:buFontTx/>
              <a:buChar char="-"/>
            </a:pPr>
            <a:r>
              <a:rPr lang="en-US" baseline="0" dirty="0" err="1" smtClean="0"/>
              <a:t>Hiểu</a:t>
            </a:r>
            <a:r>
              <a:rPr lang="en-US" baseline="0" dirty="0" smtClean="0"/>
              <a:t> </a:t>
            </a:r>
            <a:r>
              <a:rPr lang="en-US" baseline="0" dirty="0" err="1" smtClean="0"/>
              <a:t>và</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cho</a:t>
            </a:r>
            <a:r>
              <a:rPr lang="en-US" baseline="0" dirty="0" smtClean="0"/>
              <a:t> breakpoint </a:t>
            </a:r>
            <a:r>
              <a:rPr lang="en-US" baseline="0" dirty="0" err="1" smtClean="0"/>
              <a:t>bao</a:t>
            </a:r>
            <a:r>
              <a:rPr lang="en-US" baseline="0" dirty="0" smtClean="0"/>
              <a:t> </a:t>
            </a:r>
            <a:r>
              <a:rPr lang="en-US" baseline="0" dirty="0" err="1" smtClean="0"/>
              <a:t>gồm</a:t>
            </a:r>
            <a:r>
              <a:rPr lang="en-US" baseline="0" dirty="0" smtClean="0"/>
              <a:t> Conditions </a:t>
            </a:r>
            <a:r>
              <a:rPr lang="en-US" baseline="0" dirty="0" err="1" smtClean="0"/>
              <a:t>và</a:t>
            </a:r>
            <a:r>
              <a:rPr lang="en-US" baseline="0" dirty="0" smtClean="0"/>
              <a:t> Hit counts.</a:t>
            </a:r>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Trong </a:t>
            </a:r>
            <a:r>
              <a:rPr lang="en-US" dirty="0" err="1" smtClean="0"/>
              <a:t>bài</a:t>
            </a:r>
            <a:r>
              <a:rPr lang="en-US" baseline="0" dirty="0" smtClean="0"/>
              <a:t> </a:t>
            </a:r>
            <a:r>
              <a:rPr lang="en-US" baseline="0" dirty="0" err="1" smtClean="0"/>
              <a:t>học</a:t>
            </a:r>
            <a:r>
              <a:rPr lang="en-US" baseline="0" dirty="0" smtClean="0"/>
              <a:t> </a:t>
            </a:r>
            <a:r>
              <a:rPr lang="en-US" baseline="0" dirty="0" err="1" smtClean="0"/>
              <a:t>ngày</a:t>
            </a:r>
            <a:r>
              <a:rPr lang="en-US" baseline="0" dirty="0" smtClean="0"/>
              <a:t> </a:t>
            </a:r>
            <a:r>
              <a:rPr lang="en-US" baseline="0" dirty="0" err="1" smtClean="0"/>
              <a:t>hôm</a:t>
            </a:r>
            <a:r>
              <a:rPr lang="en-US" baseline="0" dirty="0" smtClean="0"/>
              <a:t> nay,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đề</a:t>
            </a:r>
            <a:r>
              <a:rPr lang="en-US" baseline="0" dirty="0" smtClean="0"/>
              <a:t> </a:t>
            </a:r>
            <a:r>
              <a:rPr lang="en-US" baseline="0" dirty="0" err="1" smtClean="0"/>
              <a:t>cập</a:t>
            </a:r>
            <a:r>
              <a:rPr lang="en-US" baseline="0" dirty="0" smtClean="0"/>
              <a:t> </a:t>
            </a:r>
            <a:r>
              <a:rPr lang="en-US" baseline="0" dirty="0" err="1" smtClean="0"/>
              <a:t>đến</a:t>
            </a:r>
            <a:r>
              <a:rPr lang="en-US" baseline="0" dirty="0" smtClean="0"/>
              <a:t> </a:t>
            </a:r>
            <a:r>
              <a:rPr lang="en-US" baseline="0" dirty="0" err="1" smtClean="0"/>
              <a:t>những</a:t>
            </a:r>
            <a:r>
              <a:rPr lang="en-US" baseline="0" dirty="0" smtClean="0"/>
              <a:t> </a:t>
            </a:r>
            <a:r>
              <a:rPr lang="en-US" baseline="0" dirty="0" err="1" smtClean="0"/>
              <a:t>nội</a:t>
            </a:r>
            <a:r>
              <a:rPr lang="en-US" baseline="0" dirty="0" smtClean="0"/>
              <a:t> </a:t>
            </a:r>
            <a:r>
              <a:rPr lang="en-US" baseline="0" dirty="0" err="1" smtClean="0"/>
              <a:t>dụng</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err="1" smtClean="0"/>
              <a:t>Kỹ</a:t>
            </a:r>
            <a:r>
              <a:rPr lang="en-US" baseline="0" dirty="0" smtClean="0"/>
              <a:t> </a:t>
            </a:r>
            <a:r>
              <a:rPr lang="en-US" baseline="0" dirty="0" err="1" smtClean="0"/>
              <a:t>thuật</a:t>
            </a:r>
            <a:r>
              <a:rPr lang="en-US" baseline="0" dirty="0" smtClean="0"/>
              <a:t> debug </a:t>
            </a:r>
            <a:r>
              <a:rPr lang="en-US" baseline="0" dirty="0" err="1" smtClean="0"/>
              <a:t>cơ</a:t>
            </a:r>
            <a:r>
              <a:rPr lang="en-US" baseline="0" dirty="0" smtClean="0"/>
              <a:t> </a:t>
            </a:r>
            <a:r>
              <a:rPr lang="en-US" baseline="0" dirty="0" err="1" smtClean="0"/>
              <a:t>bản</a:t>
            </a:r>
            <a:endParaRPr lang="en-US" baseline="0" dirty="0" smtClean="0"/>
          </a:p>
          <a:p>
            <a:r>
              <a:rPr lang="en-US" baseline="0" dirty="0" err="1" smtClean="0"/>
              <a:t>Khái</a:t>
            </a:r>
            <a:r>
              <a:rPr lang="en-US" baseline="0" dirty="0" smtClean="0"/>
              <a:t> </a:t>
            </a:r>
            <a:r>
              <a:rPr lang="en-US" baseline="0" dirty="0" err="1" smtClean="0"/>
              <a:t>niệm</a:t>
            </a:r>
            <a:r>
              <a:rPr lang="en-US" baseline="0" dirty="0" smtClean="0"/>
              <a:t> breakpoint, watches, stepping, </a:t>
            </a:r>
            <a:r>
              <a:rPr lang="en-US" baseline="0" dirty="0" err="1" smtClean="0"/>
              <a:t>bao</a:t>
            </a:r>
            <a:r>
              <a:rPr lang="en-US" baseline="0" dirty="0" smtClean="0"/>
              <a:t> </a:t>
            </a:r>
            <a:r>
              <a:rPr lang="en-US" baseline="0" dirty="0" err="1" smtClean="0"/>
              <a:t>gồm</a:t>
            </a:r>
            <a:r>
              <a:rPr lang="en-US" baseline="0" dirty="0" smtClean="0"/>
              <a:t> </a:t>
            </a:r>
            <a:r>
              <a:rPr lang="en-US" baseline="0" dirty="0" err="1" smtClean="0"/>
              <a:t>có</a:t>
            </a:r>
            <a:r>
              <a:rPr lang="en-US" baseline="0" dirty="0" smtClean="0"/>
              <a:t> Step into, Step over </a:t>
            </a:r>
            <a:r>
              <a:rPr lang="en-US" baseline="0" dirty="0" err="1" smtClean="0"/>
              <a:t>và</a:t>
            </a:r>
            <a:r>
              <a:rPr lang="en-US" baseline="0" dirty="0" smtClean="0"/>
              <a:t> Step out.</a:t>
            </a:r>
          </a:p>
          <a:p>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là</a:t>
            </a:r>
            <a:r>
              <a:rPr lang="en-US" baseline="0" dirty="0" smtClean="0"/>
              <a:t> </a:t>
            </a:r>
            <a:r>
              <a:rPr lang="en-US" baseline="0" dirty="0" err="1" smtClean="0"/>
              <a:t>tìm</a:t>
            </a:r>
            <a:r>
              <a:rPr lang="en-US" baseline="0" dirty="0" smtClean="0"/>
              <a:t> </a:t>
            </a:r>
            <a:r>
              <a:rPr lang="en-US" baseline="0" dirty="0" err="1" smtClean="0"/>
              <a:t>hiểu</a:t>
            </a:r>
            <a:r>
              <a:rPr lang="en-US" baseline="0" dirty="0" smtClean="0"/>
              <a:t> </a:t>
            </a:r>
            <a:r>
              <a:rPr lang="en-US" baseline="0" dirty="0" err="1" smtClean="0"/>
              <a:t>cách</a:t>
            </a:r>
            <a:r>
              <a:rPr lang="en-US" baseline="0" dirty="0" smtClean="0"/>
              <a:t> </a:t>
            </a:r>
            <a:r>
              <a:rPr lang="en-US" baseline="0" dirty="0" err="1" smtClean="0"/>
              <a:t>kết</a:t>
            </a:r>
            <a:r>
              <a:rPr lang="en-US" baseline="0" dirty="0" smtClean="0"/>
              <a:t> </a:t>
            </a:r>
            <a:r>
              <a:rPr lang="en-US" baseline="0" dirty="0" err="1" smtClean="0"/>
              <a:t>thúc</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debug Conditions </a:t>
            </a:r>
            <a:r>
              <a:rPr lang="en-US" baseline="0" dirty="0" err="1" smtClean="0"/>
              <a:t>và</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lặp</a:t>
            </a:r>
            <a:r>
              <a:rPr lang="en-US" baseline="0" dirty="0" smtClean="0"/>
              <a:t> debug Hit counts.</a:t>
            </a:r>
          </a:p>
          <a:p>
            <a:endParaRPr lang="en-US" baseline="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Khái</a:t>
            </a:r>
            <a:r>
              <a:rPr lang="en-US" baseline="0" dirty="0" smtClean="0"/>
              <a:t> </a:t>
            </a:r>
            <a:r>
              <a:rPr lang="en-US" baseline="0" dirty="0" err="1" smtClean="0"/>
              <a:t>niệm</a:t>
            </a:r>
            <a:r>
              <a:rPr lang="en-US" baseline="0" dirty="0" smtClean="0"/>
              <a:t> </a:t>
            </a:r>
            <a:r>
              <a:rPr lang="en-US" baseline="0" dirty="0" err="1" smtClean="0"/>
              <a:t>về</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debug,</a:t>
            </a:r>
          </a:p>
          <a:p>
            <a:r>
              <a:rPr lang="en-US" dirty="0" smtClean="0"/>
              <a:t>Debugger</a:t>
            </a:r>
            <a:r>
              <a:rPr lang="en-US" baseline="0" dirty="0" smtClean="0"/>
              <a:t> </a:t>
            </a:r>
            <a:r>
              <a:rPr lang="en-US" baseline="0" dirty="0" err="1" smtClean="0"/>
              <a:t>là</a:t>
            </a:r>
            <a:r>
              <a:rPr lang="en-US" baseline="0" dirty="0" smtClean="0"/>
              <a:t> </a:t>
            </a:r>
            <a:r>
              <a:rPr lang="en-US" baseline="0" dirty="0" err="1" smtClean="0"/>
              <a:t>một</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viên</a:t>
            </a:r>
            <a:r>
              <a:rPr lang="en-US" baseline="0" dirty="0" smtClean="0"/>
              <a:t> </a:t>
            </a:r>
            <a:r>
              <a:rPr lang="en-US" baseline="0" dirty="0" err="1" smtClean="0"/>
              <a:t>tìm</a:t>
            </a:r>
            <a:r>
              <a:rPr lang="en-US" baseline="0" dirty="0" smtClean="0"/>
              <a:t> </a:t>
            </a:r>
            <a:r>
              <a:rPr lang="en-US" baseline="0" dirty="0" err="1" smtClean="0"/>
              <a:t>và</a:t>
            </a:r>
            <a:r>
              <a:rPr lang="en-US" baseline="0" dirty="0" smtClean="0"/>
              <a:t> </a:t>
            </a:r>
            <a:r>
              <a:rPr lang="en-US" baseline="0" dirty="0" err="1" smtClean="0"/>
              <a:t>sửa</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a:t>
            </a:r>
            <a:r>
              <a:rPr lang="en-US" baseline="0" dirty="0" err="1" smtClean="0"/>
              <a:t>ngữ</a:t>
            </a:r>
            <a:r>
              <a:rPr lang="en-US" baseline="0" dirty="0" smtClean="0"/>
              <a:t> </a:t>
            </a:r>
            <a:r>
              <a:rPr lang="en-US" baseline="0" dirty="0" err="1" smtClean="0"/>
              <a:t>nghĩa</a:t>
            </a:r>
            <a:r>
              <a:rPr lang="en-US" baseline="0" dirty="0" smtClean="0"/>
              <a:t>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lỗi</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p>
          <a:p>
            <a:r>
              <a:rPr lang="en-US" dirty="0" err="1" smtClean="0"/>
              <a:t>Lưu</a:t>
            </a:r>
            <a:r>
              <a:rPr lang="en-US" dirty="0" smtClean="0"/>
              <a:t> ý</a:t>
            </a:r>
            <a:r>
              <a:rPr lang="en-US" baseline="0" dirty="0" smtClean="0"/>
              <a:t> </a:t>
            </a:r>
            <a:r>
              <a:rPr lang="en-US" baseline="0" dirty="0" err="1" smtClean="0"/>
              <a:t>rằng</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công</a:t>
            </a:r>
            <a:r>
              <a:rPr lang="en-US" baseline="0" dirty="0" smtClean="0"/>
              <a:t> </a:t>
            </a:r>
            <a:r>
              <a:rPr lang="en-US" baseline="0" dirty="0" err="1" smtClean="0"/>
              <a:t>cụ</a:t>
            </a:r>
            <a:r>
              <a:rPr lang="en-US" baseline="0" dirty="0" smtClean="0"/>
              <a:t> debug </a:t>
            </a:r>
            <a:r>
              <a:rPr lang="en-US" baseline="0" dirty="0" err="1" smtClean="0"/>
              <a:t>hữu</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giải</a:t>
            </a:r>
            <a:r>
              <a:rPr lang="en-US" baseline="0" dirty="0" smtClean="0"/>
              <a:t> </a:t>
            </a:r>
            <a:r>
              <a:rPr lang="en-US" baseline="0" dirty="0" err="1" smtClean="0"/>
              <a:t>quyết</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compiler, </a:t>
            </a:r>
            <a:r>
              <a:rPr lang="en-US" baseline="0" dirty="0" err="1" smtClean="0"/>
              <a:t>những</a:t>
            </a:r>
            <a:r>
              <a:rPr lang="en-US" baseline="0" dirty="0" smtClean="0"/>
              <a:t> </a:t>
            </a:r>
            <a:r>
              <a:rPr lang="en-US" baseline="0" dirty="0" err="1" smtClean="0"/>
              <a:t>lỗi</a:t>
            </a:r>
            <a:r>
              <a:rPr lang="en-US" baseline="0" dirty="0" smtClean="0"/>
              <a:t> compiler </a:t>
            </a:r>
            <a:r>
              <a:rPr lang="en-US" baseline="0" dirty="0" err="1" smtClean="0"/>
              <a:t>trong</a:t>
            </a:r>
            <a:r>
              <a:rPr lang="en-US" baseline="0" dirty="0" smtClean="0"/>
              <a:t> source code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bạn</a:t>
            </a:r>
            <a:r>
              <a:rPr lang="en-US" baseline="0" dirty="0" smtClean="0"/>
              <a:t> </a:t>
            </a:r>
            <a:r>
              <a:rPr lang="en-US" baseline="0" dirty="0" err="1" smtClean="0"/>
              <a:t>phải</a:t>
            </a:r>
            <a:r>
              <a:rPr lang="en-US" baseline="0" dirty="0" smtClean="0"/>
              <a:t> </a:t>
            </a:r>
            <a:r>
              <a:rPr lang="en-US" baseline="0" dirty="0" err="1" smtClean="0"/>
              <a:t>sửa</a:t>
            </a:r>
            <a:r>
              <a:rPr lang="en-US" baseline="0" dirty="0" smtClean="0"/>
              <a:t> </a:t>
            </a:r>
            <a:r>
              <a:rPr lang="en-US" baseline="0" dirty="0" err="1" smtClean="0"/>
              <a:t>trước</a:t>
            </a:r>
            <a:r>
              <a:rPr lang="en-US" baseline="0" dirty="0" smtClean="0"/>
              <a:t> </a:t>
            </a:r>
            <a:r>
              <a:rPr lang="en-US" baseline="0" dirty="0" err="1" smtClean="0"/>
              <a:t>khi</a:t>
            </a:r>
            <a:r>
              <a:rPr lang="en-US" baseline="0" dirty="0" smtClean="0"/>
              <a:t> </a:t>
            </a:r>
            <a:r>
              <a:rPr lang="en-US" baseline="0" dirty="0" err="1" smtClean="0"/>
              <a:t>chạy</a:t>
            </a:r>
            <a:r>
              <a:rPr lang="en-US" baseline="0" dirty="0" smtClean="0"/>
              <a:t> </a:t>
            </a:r>
            <a:r>
              <a:rPr lang="en-US" baseline="0" dirty="0" err="1" smtClean="0"/>
              <a:t>thử</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p>
          <a:p>
            <a:r>
              <a:rPr lang="en-US" baseline="0" dirty="0" smtClean="0"/>
              <a:t>Chi </a:t>
            </a:r>
            <a:r>
              <a:rPr lang="en-US" baseline="0" dirty="0" err="1" smtClean="0"/>
              <a:t>tiết</a:t>
            </a:r>
            <a:r>
              <a:rPr lang="en-US" baseline="0" dirty="0" smtClean="0"/>
              <a:t> </a:t>
            </a:r>
            <a:r>
              <a:rPr lang="en-US" baseline="0" dirty="0" err="1" smtClean="0"/>
              <a:t>có</a:t>
            </a:r>
            <a:r>
              <a:rPr lang="en-US" baseline="0" dirty="0" smtClean="0"/>
              <a:t> </a:t>
            </a:r>
            <a:r>
              <a:rPr lang="en-US" baseline="0" dirty="0" err="1" smtClean="0"/>
              <a:t>những</a:t>
            </a:r>
            <a:r>
              <a:rPr lang="en-US" baseline="0" dirty="0" smtClean="0"/>
              <a:t> </a:t>
            </a:r>
            <a:r>
              <a:rPr lang="en-US" baseline="0" dirty="0" err="1" smtClean="0"/>
              <a:t>lỗi</a:t>
            </a:r>
            <a:r>
              <a:rPr lang="en-US" baseline="0" dirty="0" smtClean="0"/>
              <a:t> compiler </a:t>
            </a:r>
            <a:r>
              <a:rPr lang="en-US" baseline="0" dirty="0" err="1" smtClean="0"/>
              <a:t>được</a:t>
            </a:r>
            <a:r>
              <a:rPr lang="en-US" baseline="0" dirty="0" smtClean="0"/>
              <a:t> </a:t>
            </a:r>
            <a:r>
              <a:rPr lang="en-US" baseline="0" dirty="0" err="1" smtClean="0"/>
              <a:t>hiển</a:t>
            </a:r>
            <a:r>
              <a:rPr lang="en-US" baseline="0" dirty="0" smtClean="0"/>
              <a:t> thị </a:t>
            </a:r>
            <a:r>
              <a:rPr lang="en-US" baseline="0" dirty="0" err="1" smtClean="0"/>
              <a:t>trong</a:t>
            </a:r>
            <a:r>
              <a:rPr lang="en-US" baseline="0" dirty="0" smtClean="0"/>
              <a:t> </a:t>
            </a:r>
            <a:r>
              <a:rPr lang="en-US" baseline="0" dirty="0" err="1" smtClean="0"/>
              <a:t>cửa</a:t>
            </a:r>
            <a:r>
              <a:rPr lang="en-US" baseline="0" dirty="0" smtClean="0"/>
              <a:t> </a:t>
            </a:r>
            <a:r>
              <a:rPr lang="en-US" baseline="0" dirty="0" err="1" smtClean="0"/>
              <a:t>sổ</a:t>
            </a:r>
            <a:r>
              <a:rPr lang="en-US" baseline="0" dirty="0" smtClean="0"/>
              <a:t> Error List </a:t>
            </a:r>
            <a:r>
              <a:rPr lang="en-US" baseline="0" dirty="0" err="1" smtClean="0"/>
              <a:t>của</a:t>
            </a:r>
            <a:r>
              <a:rPr lang="en-US" baseline="0" dirty="0" smtClean="0"/>
              <a:t> Visual Studio. </a:t>
            </a:r>
          </a:p>
          <a:p>
            <a:r>
              <a:rPr lang="en-US" baseline="0" dirty="0" err="1" smtClean="0"/>
              <a:t>Nếu</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chạy</a:t>
            </a:r>
            <a:r>
              <a:rPr lang="en-US" baseline="0" dirty="0" smtClean="0"/>
              <a:t> </a:t>
            </a:r>
            <a:r>
              <a:rPr lang="en-US" baseline="0" dirty="0" err="1" smtClean="0"/>
              <a:t>không</a:t>
            </a:r>
            <a:r>
              <a:rPr lang="en-US" baseline="0" dirty="0" smtClean="0"/>
              <a:t> </a:t>
            </a:r>
            <a:r>
              <a:rPr lang="en-US" baseline="0" dirty="0" err="1" smtClean="0"/>
              <a:t>đúng</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lưu</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một</a:t>
            </a:r>
            <a:r>
              <a:rPr lang="en-US" baseline="0" dirty="0" smtClean="0"/>
              <a:t> </a:t>
            </a:r>
            <a:r>
              <a:rPr lang="en-US" baseline="0" dirty="0" err="1" smtClean="0"/>
              <a:t>trong</a:t>
            </a:r>
            <a:r>
              <a:rPr lang="en-US" baseline="0" dirty="0" smtClean="0"/>
              <a:t> 2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a:t>
            </a:r>
          </a:p>
          <a:p>
            <a:r>
              <a:rPr lang="en-US" baseline="0" dirty="0" err="1" smtClean="0"/>
              <a:t>Thứ</a:t>
            </a:r>
            <a:r>
              <a:rPr lang="en-US" baseline="0" dirty="0" smtClean="0"/>
              <a:t> </a:t>
            </a:r>
            <a:r>
              <a:rPr lang="en-US" baseline="0" dirty="0" err="1" smtClean="0"/>
              <a:t>nhất</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do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bị</a:t>
            </a:r>
            <a:r>
              <a:rPr lang="en-US" baseline="0" dirty="0" smtClean="0"/>
              <a:t> </a:t>
            </a:r>
            <a:r>
              <a:rPr lang="en-US" baseline="0" dirty="0" err="1" smtClean="0"/>
              <a:t>sai</a:t>
            </a:r>
            <a:r>
              <a:rPr lang="en-US" baseline="0" dirty="0" smtClean="0"/>
              <a:t> </a:t>
            </a:r>
            <a:r>
              <a:rPr lang="en-US" baseline="0" dirty="0" err="1" smtClean="0"/>
              <a:t>hoặc</a:t>
            </a:r>
            <a:r>
              <a:rPr lang="en-US" baseline="0" dirty="0" smtClean="0"/>
              <a:t> </a:t>
            </a:r>
            <a:r>
              <a:rPr lang="en-US" baseline="0" dirty="0" err="1" smtClean="0"/>
              <a:t>không</a:t>
            </a:r>
            <a:r>
              <a:rPr lang="en-US" baseline="0" dirty="0" smtClean="0"/>
              <a:t> </a:t>
            </a:r>
            <a:r>
              <a:rPr lang="en-US" baseline="0" dirty="0" err="1" smtClean="0"/>
              <a:t>tồn</a:t>
            </a:r>
            <a:r>
              <a:rPr lang="en-US" baseline="0" dirty="0" smtClean="0"/>
              <a:t> </a:t>
            </a:r>
            <a:r>
              <a:rPr lang="en-US" baseline="0" dirty="0" err="1" smtClean="0"/>
              <a:t>tại</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ở </a:t>
            </a:r>
            <a:r>
              <a:rPr lang="en-US" baseline="0" dirty="0" err="1" smtClean="0"/>
              <a:t>đâu</a:t>
            </a:r>
            <a:r>
              <a:rPr lang="en-US" baseline="0" dirty="0" smtClean="0"/>
              <a:t> </a:t>
            </a:r>
            <a:r>
              <a:rPr lang="en-US" baseline="0" dirty="0" err="1" smtClean="0"/>
              <a:t>đó</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p>
          <a:p>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chạy</a:t>
            </a:r>
            <a:r>
              <a:rPr lang="en-US" baseline="0" dirty="0" smtClean="0"/>
              <a:t> </a:t>
            </a:r>
            <a:r>
              <a:rPr lang="en-US" baseline="0" dirty="0" err="1" smtClean="0"/>
              <a:t>nhưng</a:t>
            </a:r>
            <a:r>
              <a:rPr lang="en-US" baseline="0" dirty="0" smtClean="0"/>
              <a:t> code </a:t>
            </a:r>
            <a:r>
              <a:rPr lang="en-US" baseline="0" dirty="0" err="1" smtClean="0"/>
              <a:t>lập</a:t>
            </a:r>
            <a:r>
              <a:rPr lang="en-US" baseline="0" dirty="0" smtClean="0"/>
              <a:t> </a:t>
            </a:r>
            <a:r>
              <a:rPr lang="en-US" baseline="0" dirty="0" err="1" smtClean="0"/>
              <a:t>trình</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không</a:t>
            </a:r>
            <a:r>
              <a:rPr lang="en-US" baseline="0" dirty="0" smtClean="0"/>
              <a:t> </a:t>
            </a:r>
            <a:r>
              <a:rPr lang="en-US" baseline="0" dirty="0" err="1" smtClean="0"/>
              <a:t>đúng</a:t>
            </a:r>
            <a:r>
              <a:rPr lang="en-US" baseline="0" dirty="0" smtClean="0"/>
              <a:t>.</a:t>
            </a:r>
          </a:p>
          <a:p>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có</a:t>
            </a:r>
            <a:r>
              <a:rPr lang="en-US" baseline="0" dirty="0" smtClean="0"/>
              <a:t> 2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chủ</a:t>
            </a:r>
            <a:r>
              <a:rPr lang="en-US" baseline="0" dirty="0" smtClean="0"/>
              <a:t> </a:t>
            </a:r>
            <a:r>
              <a:rPr lang="en-US" baseline="0" dirty="0" err="1" smtClean="0"/>
              <a:t>yếu</a:t>
            </a:r>
            <a:r>
              <a:rPr lang="en-US" baseline="0" dirty="0" smtClean="0"/>
              <a:t> </a:t>
            </a:r>
            <a:r>
              <a:rPr lang="en-US" baseline="0" dirty="0" err="1" smtClean="0"/>
              <a:t>là</a:t>
            </a:r>
            <a:r>
              <a:rPr lang="en-US" baseline="0" dirty="0" smtClean="0"/>
              <a:t> do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hoặc</a:t>
            </a:r>
            <a:r>
              <a:rPr lang="en-US" baseline="0" dirty="0" smtClean="0"/>
              <a:t> do source code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vậy</a:t>
            </a:r>
            <a:r>
              <a:rPr lang="en-US" baseline="0" dirty="0" smtClean="0"/>
              <a:t> </a:t>
            </a:r>
            <a:r>
              <a:rPr lang="en-US" baseline="0" dirty="0" err="1" smtClean="0"/>
              <a:t>nên</a:t>
            </a:r>
            <a:r>
              <a:rPr lang="en-US" baseline="0" dirty="0" smtClean="0"/>
              <a:t> </a:t>
            </a:r>
            <a:r>
              <a:rPr lang="en-US" baseline="0" dirty="0" err="1" smtClean="0"/>
              <a:t>khi</a:t>
            </a:r>
            <a:r>
              <a:rPr lang="en-US" baseline="0" dirty="0" smtClean="0"/>
              <a:t> test </a:t>
            </a:r>
            <a:r>
              <a:rPr lang="en-US" baseline="0" dirty="0" err="1" smtClean="0"/>
              <a:t>chương</a:t>
            </a:r>
            <a:r>
              <a:rPr lang="en-US" baseline="0" dirty="0" smtClean="0"/>
              <a:t> </a:t>
            </a:r>
            <a:r>
              <a:rPr lang="en-US" baseline="0" dirty="0" err="1" smtClean="0"/>
              <a:t>trình</a:t>
            </a:r>
            <a:r>
              <a:rPr lang="en-US" baseline="0" dirty="0" smtClean="0"/>
              <a:t>, tester </a:t>
            </a:r>
            <a:r>
              <a:rPr lang="en-US" baseline="0" dirty="0" err="1" smtClean="0"/>
              <a:t>hoăc</a:t>
            </a:r>
            <a:r>
              <a:rPr lang="en-US" baseline="0" dirty="0" smtClean="0"/>
              <a:t> developer </a:t>
            </a:r>
            <a:r>
              <a:rPr lang="en-US" baseline="0" dirty="0" err="1" smtClean="0"/>
              <a:t>cần</a:t>
            </a:r>
            <a:r>
              <a:rPr lang="en-US" baseline="0" dirty="0" smtClean="0"/>
              <a:t> </a:t>
            </a:r>
            <a:r>
              <a:rPr lang="en-US" baseline="0" dirty="0" err="1" smtClean="0"/>
              <a:t>phải</a:t>
            </a:r>
            <a:r>
              <a:rPr lang="en-US" baseline="0" dirty="0" smtClean="0"/>
              <a:t> </a:t>
            </a:r>
            <a:r>
              <a:rPr lang="en-US" baseline="0" dirty="0" err="1" smtClean="0"/>
              <a:t>chú</a:t>
            </a:r>
            <a:r>
              <a:rPr lang="en-US" baseline="0" dirty="0" smtClean="0"/>
              <a:t> ý </a:t>
            </a:r>
            <a:r>
              <a:rPr lang="en-US" baseline="0" dirty="0" err="1" smtClean="0"/>
              <a:t>cả</a:t>
            </a:r>
            <a:r>
              <a:rPr lang="en-US" baseline="0" dirty="0" smtClean="0"/>
              <a:t> 2 </a:t>
            </a:r>
            <a:r>
              <a:rPr lang="en-US" baseline="0" dirty="0" err="1" smtClean="0"/>
              <a:t>nguyên</a:t>
            </a:r>
            <a:r>
              <a:rPr lang="en-US" baseline="0" dirty="0" smtClean="0"/>
              <a:t> </a:t>
            </a:r>
            <a:r>
              <a:rPr lang="en-US" baseline="0" dirty="0" err="1" smtClean="0"/>
              <a:t>nhân</a:t>
            </a:r>
            <a:r>
              <a:rPr lang="en-US" baseline="0" dirty="0" smtClean="0"/>
              <a:t> </a:t>
            </a:r>
            <a:r>
              <a:rPr lang="en-US" baseline="0" dirty="0" err="1" smtClean="0"/>
              <a:t>này</a:t>
            </a:r>
            <a:r>
              <a:rPr lang="en-US" baseline="0" dirty="0" smtClean="0"/>
              <a:t>.</a:t>
            </a:r>
          </a:p>
          <a:p>
            <a:r>
              <a:rPr lang="en-US" baseline="0" dirty="0" smtClean="0"/>
              <a:t>Trong </a:t>
            </a:r>
            <a:r>
              <a:rPr lang="en-US" baseline="0" dirty="0" err="1" smtClean="0"/>
              <a:t>ví</a:t>
            </a:r>
            <a:r>
              <a:rPr lang="en-US" baseline="0" dirty="0" smtClean="0"/>
              <a:t> </a:t>
            </a:r>
            <a:r>
              <a:rPr lang="en-US" baseline="0" dirty="0" err="1" smtClean="0"/>
              <a:t>dụ</a:t>
            </a:r>
            <a:r>
              <a:rPr lang="en-US" baseline="0" dirty="0" smtClean="0"/>
              <a:t> </a:t>
            </a:r>
            <a:r>
              <a:rPr lang="en-US" baseline="0" dirty="0" err="1" smtClean="0"/>
              <a:t>đoạn</a:t>
            </a:r>
            <a:r>
              <a:rPr lang="en-US" baseline="0" dirty="0" smtClean="0"/>
              <a:t> code </a:t>
            </a:r>
            <a:r>
              <a:rPr lang="en-US" baseline="0" dirty="0" err="1" smtClean="0"/>
              <a:t>phía</a:t>
            </a:r>
            <a:r>
              <a:rPr lang="en-US" baseline="0" dirty="0" smtClean="0"/>
              <a:t> </a:t>
            </a:r>
            <a:r>
              <a:rPr lang="en-US" baseline="0" dirty="0" err="1" smtClean="0"/>
              <a:t>dưới</a:t>
            </a:r>
            <a:r>
              <a:rPr lang="en-US" baseline="0" dirty="0" smtClean="0"/>
              <a:t>, </a:t>
            </a:r>
            <a:r>
              <a:rPr lang="en-US" baseline="0" dirty="0" err="1" smtClean="0"/>
              <a:t>khi</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thì</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r>
              <a:rPr lang="en-US" baseline="0" dirty="0" err="1" smtClean="0"/>
              <a:t>nhưng</a:t>
            </a:r>
            <a:r>
              <a:rPr lang="en-US" baseline="0" dirty="0" smtClean="0"/>
              <a:t> </a:t>
            </a:r>
            <a:r>
              <a:rPr lang="en-US" baseline="0" dirty="0" err="1" smtClean="0"/>
              <a:t>khi</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thì</a:t>
            </a:r>
            <a:r>
              <a:rPr lang="en-US" baseline="0" dirty="0" smtClean="0"/>
              <a:t> </a:t>
            </a:r>
            <a:r>
              <a:rPr lang="en-US" baseline="0" dirty="0" err="1" smtClean="0"/>
              <a:t>sẽ</a:t>
            </a:r>
            <a:r>
              <a:rPr lang="en-US" baseline="0" dirty="0" smtClean="0"/>
              <a:t>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lỗi</a:t>
            </a:r>
            <a:r>
              <a:rPr lang="en-US" baseline="0" dirty="0" smtClean="0"/>
              <a:t> </a:t>
            </a:r>
            <a:r>
              <a:rPr lang="en-US" baseline="0" dirty="0" err="1" smtClean="0"/>
              <a:t>chia</a:t>
            </a:r>
            <a:r>
              <a:rPr lang="en-US" baseline="0" dirty="0" smtClean="0"/>
              <a:t> </a:t>
            </a:r>
            <a:r>
              <a:rPr lang="en-US" baseline="0" dirty="0" err="1" smtClean="0"/>
              <a:t>cho</a:t>
            </a:r>
            <a:r>
              <a:rPr lang="en-US" baseline="0" dirty="0" smtClean="0"/>
              <a:t> </a:t>
            </a:r>
            <a:r>
              <a:rPr lang="en-US" baseline="0" dirty="0" err="1" smtClean="0"/>
              <a:t>số</a:t>
            </a:r>
            <a:r>
              <a:rPr lang="en-US" baseline="0" dirty="0" smtClean="0"/>
              <a:t> </a:t>
            </a:r>
            <a:r>
              <a:rPr lang="en-US" baseline="0" dirty="0" err="1" smtClean="0"/>
              <a:t>không</a:t>
            </a:r>
            <a:r>
              <a:rPr lang="en-US" baseline="0" dirty="0" smtClean="0"/>
              <a:t> (0).</a:t>
            </a:r>
          </a:p>
          <a:p>
            <a:endParaRPr lang="en-US" baseline="0" dirty="0" smtClean="0"/>
          </a:p>
          <a:p>
            <a:r>
              <a:rPr lang="en-US" dirty="0" smtClean="0"/>
              <a:t>If the program isn't working correctly, one of two things could be going wrong:</a:t>
            </a:r>
          </a:p>
          <a:p>
            <a:pPr lvl="1"/>
            <a:r>
              <a:rPr lang="en-US" i="1" dirty="0" smtClean="0"/>
              <a:t>Data is corrupt somewhere</a:t>
            </a:r>
          </a:p>
          <a:p>
            <a:pPr lvl="1"/>
            <a:r>
              <a:rPr lang="en-US" dirty="0" smtClean="0"/>
              <a:t>The code isn’t correct</a:t>
            </a:r>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Để</a:t>
            </a:r>
            <a:r>
              <a:rPr lang="en-US" baseline="0" dirty="0" smtClean="0"/>
              <a:t> minh </a:t>
            </a:r>
            <a:r>
              <a:rPr lang="en-US" baseline="0" dirty="0" err="1" smtClean="0"/>
              <a:t>họa</a:t>
            </a:r>
            <a:r>
              <a:rPr lang="en-US" baseline="0" dirty="0" smtClean="0"/>
              <a:t> </a:t>
            </a:r>
            <a:r>
              <a:rPr lang="en-US" baseline="0" dirty="0" err="1" smtClean="0"/>
              <a:t>cho</a:t>
            </a:r>
            <a:r>
              <a:rPr lang="en-US" baseline="0" dirty="0" smtClean="0"/>
              <a:t> </a:t>
            </a:r>
            <a:r>
              <a:rPr lang="en-US" baseline="0" dirty="0" err="1" smtClean="0"/>
              <a:t>kỹ</a:t>
            </a:r>
            <a:r>
              <a:rPr lang="en-US" baseline="0" dirty="0" smtClean="0"/>
              <a:t> </a:t>
            </a:r>
            <a:r>
              <a:rPr lang="en-US" baseline="0" dirty="0" err="1" smtClean="0"/>
              <a:t>thuật</a:t>
            </a:r>
            <a:r>
              <a:rPr lang="en-US" baseline="0" dirty="0" smtClean="0"/>
              <a:t> debug,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xem</a:t>
            </a:r>
            <a:r>
              <a:rPr lang="en-US" baseline="0" dirty="0" smtClean="0"/>
              <a:t> </a:t>
            </a:r>
            <a:r>
              <a:rPr lang="en-US" baseline="0" dirty="0" err="1" smtClean="0"/>
              <a:t>một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sau</a:t>
            </a:r>
            <a:r>
              <a:rPr lang="en-US" baseline="0" dirty="0" smtClean="0"/>
              <a:t> </a:t>
            </a:r>
            <a:r>
              <a:rPr lang="en-US" baseline="0" dirty="0" err="1" smtClean="0"/>
              <a:t>đây</a:t>
            </a:r>
            <a:r>
              <a:rPr lang="en-US" baseline="0" dirty="0" smtClean="0"/>
              <a:t>. Ban </a:t>
            </a:r>
            <a:r>
              <a:rPr lang="en-US" baseline="0" dirty="0" err="1" smtClean="0"/>
              <a:t>đầu</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2 </a:t>
            </a:r>
            <a:r>
              <a:rPr lang="en-US" baseline="0" dirty="0" err="1" smtClean="0"/>
              <a:t>số</a:t>
            </a:r>
            <a:r>
              <a:rPr lang="en-US" baseline="0" dirty="0" smtClean="0"/>
              <a:t> </a:t>
            </a:r>
            <a:r>
              <a:rPr lang="en-US" baseline="0" dirty="0" err="1" smtClean="0"/>
              <a:t>int</a:t>
            </a:r>
            <a:r>
              <a:rPr lang="en-US" baseline="0" dirty="0" smtClean="0"/>
              <a:t> A </a:t>
            </a:r>
            <a:r>
              <a:rPr lang="en-US" baseline="0" dirty="0" err="1" smtClean="0"/>
              <a:t>và</a:t>
            </a:r>
            <a:r>
              <a:rPr lang="en-US" baseline="0" dirty="0" smtClean="0"/>
              <a:t> B </a:t>
            </a:r>
            <a:r>
              <a:rPr lang="en-US" baseline="0" dirty="0" err="1" smtClean="0"/>
              <a:t>và</a:t>
            </a:r>
            <a:r>
              <a:rPr lang="en-US" baseline="0" dirty="0" smtClean="0"/>
              <a:t> </a:t>
            </a:r>
            <a:r>
              <a:rPr lang="en-US" baseline="0" dirty="0" err="1" smtClean="0"/>
              <a:t>có</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nếu</a:t>
            </a:r>
            <a:r>
              <a:rPr lang="en-US" baseline="0" dirty="0" smtClean="0"/>
              <a:t> </a:t>
            </a:r>
            <a:r>
              <a:rPr lang="en-US" baseline="0" dirty="0" err="1" smtClean="0"/>
              <a:t>như</a:t>
            </a:r>
            <a:r>
              <a:rPr lang="en-US" baseline="0" dirty="0" smtClean="0"/>
              <a:t> A </a:t>
            </a:r>
            <a:r>
              <a:rPr lang="en-US" baseline="0" dirty="0" err="1" smtClean="0"/>
              <a:t>bằng</a:t>
            </a:r>
            <a:r>
              <a:rPr lang="en-US" baseline="0" dirty="0" smtClean="0"/>
              <a:t> B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in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nếu</a:t>
            </a:r>
            <a:r>
              <a:rPr lang="en-US" baseline="0" dirty="0" smtClean="0"/>
              <a:t> </a:t>
            </a:r>
            <a:r>
              <a:rPr lang="en-US" baseline="0" dirty="0" err="1" smtClean="0"/>
              <a:t>như</a:t>
            </a:r>
            <a:r>
              <a:rPr lang="en-US" baseline="0" dirty="0" smtClean="0"/>
              <a:t> A </a:t>
            </a:r>
            <a:r>
              <a:rPr lang="en-US" baseline="0" dirty="0" err="1" smtClean="0"/>
              <a:t>lớn</a:t>
            </a:r>
            <a:r>
              <a:rPr lang="en-US" baseline="0" dirty="0" smtClean="0"/>
              <a:t> </a:t>
            </a:r>
            <a:r>
              <a:rPr lang="en-US" baseline="0" dirty="0" err="1" smtClean="0"/>
              <a:t>hơn</a:t>
            </a:r>
            <a:r>
              <a:rPr lang="en-US" baseline="0" dirty="0" smtClean="0"/>
              <a:t> B, </a:t>
            </a:r>
            <a:r>
              <a:rPr lang="en-US" baseline="0" dirty="0" err="1" smtClean="0"/>
              <a:t>hoặc</a:t>
            </a:r>
            <a:r>
              <a:rPr lang="en-US" baseline="0" dirty="0" smtClean="0"/>
              <a:t> B </a:t>
            </a:r>
            <a:r>
              <a:rPr lang="en-US" baseline="0" dirty="0" err="1" smtClean="0"/>
              <a:t>lớn</a:t>
            </a:r>
            <a:r>
              <a:rPr lang="en-US" baseline="0" dirty="0" smtClean="0"/>
              <a:t> </a:t>
            </a:r>
            <a:r>
              <a:rPr lang="en-US" baseline="0" dirty="0" err="1" smtClean="0"/>
              <a:t>hơn</a:t>
            </a:r>
            <a:r>
              <a:rPr lang="en-US" baseline="0" dirty="0" smtClean="0"/>
              <a:t> A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in </a:t>
            </a:r>
            <a:r>
              <a:rPr lang="en-US" baseline="0" dirty="0" err="1" smtClean="0"/>
              <a:t>ra</a:t>
            </a:r>
            <a:r>
              <a:rPr lang="en-US" baseline="0" dirty="0" smtClean="0"/>
              <a:t> </a:t>
            </a:r>
            <a:r>
              <a:rPr lang="en-US" baseline="0" dirty="0" err="1" smtClean="0"/>
              <a:t>số</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tương</a:t>
            </a:r>
            <a:r>
              <a:rPr lang="en-US" baseline="0" dirty="0" smtClean="0"/>
              <a:t> </a:t>
            </a:r>
            <a:r>
              <a:rPr lang="en-US" baseline="0" dirty="0" err="1" smtClean="0"/>
              <a:t>ứng</a:t>
            </a:r>
            <a:r>
              <a:rPr lang="en-US" baseline="0" dirty="0" smtClean="0"/>
              <a:t>. Trong </a:t>
            </a:r>
            <a:r>
              <a:rPr lang="en-US" baseline="0" dirty="0" err="1" smtClean="0"/>
              <a:t>phần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a:t>
            </a:r>
            <a:r>
              <a:rPr lang="en-US" baseline="0" dirty="0" err="1" smtClean="0"/>
              <a:t>dạng</a:t>
            </a:r>
            <a:r>
              <a:rPr lang="en-US" baseline="0" dirty="0" smtClean="0"/>
              <a:t> float, </a:t>
            </a:r>
            <a:r>
              <a:rPr lang="en-US" baseline="0" dirty="0" err="1" smtClean="0"/>
              <a:t>và</a:t>
            </a:r>
            <a:r>
              <a:rPr lang="en-US" baseline="0" dirty="0" smtClean="0"/>
              <a:t> </a:t>
            </a:r>
            <a:r>
              <a:rPr lang="en-US" baseline="0" dirty="0" err="1" smtClean="0"/>
              <a:t>chuyển</a:t>
            </a:r>
            <a:r>
              <a:rPr lang="en-US" baseline="0" dirty="0" smtClean="0"/>
              <a:t> </a:t>
            </a:r>
            <a:r>
              <a:rPr lang="en-US" baseline="0" dirty="0" err="1" smtClean="0"/>
              <a:t>số</a:t>
            </a:r>
            <a:r>
              <a:rPr lang="en-US" baseline="0" dirty="0" smtClean="0"/>
              <a:t> </a:t>
            </a:r>
            <a:r>
              <a:rPr lang="en-US" baseline="0" dirty="0" err="1" smtClean="0"/>
              <a:t>dạng</a:t>
            </a:r>
            <a:r>
              <a:rPr lang="en-US" baseline="0" dirty="0" smtClean="0"/>
              <a:t> float </a:t>
            </a:r>
            <a:r>
              <a:rPr lang="en-US" baseline="0" dirty="0" err="1" smtClean="0"/>
              <a:t>thành</a:t>
            </a:r>
            <a:r>
              <a:rPr lang="en-US" baseline="0" dirty="0" smtClean="0"/>
              <a:t> </a:t>
            </a:r>
            <a:r>
              <a:rPr lang="en-US" baseline="0" dirty="0" err="1" smtClean="0"/>
              <a:t>dạng</a:t>
            </a:r>
            <a:r>
              <a:rPr lang="en-US" baseline="0" dirty="0" smtClean="0"/>
              <a:t> %,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hàm</a:t>
            </a:r>
            <a:r>
              <a:rPr lang="en-US" baseline="0" dirty="0" smtClean="0"/>
              <a:t> To Percent. </a:t>
            </a:r>
            <a:r>
              <a:rPr lang="en-US" baseline="0" dirty="0" err="1" smtClean="0"/>
              <a:t>Hàm</a:t>
            </a:r>
            <a:r>
              <a:rPr lang="en-US" baseline="0" dirty="0" smtClean="0"/>
              <a:t> To Percent </a:t>
            </a:r>
            <a:r>
              <a:rPr lang="en-US" baseline="0" dirty="0" err="1" smtClean="0"/>
              <a:t>này</a:t>
            </a:r>
            <a:r>
              <a:rPr lang="en-US" baseline="0" dirty="0" smtClean="0"/>
              <a:t> </a:t>
            </a:r>
            <a:r>
              <a:rPr lang="en-US" baseline="0" dirty="0" err="1" smtClean="0"/>
              <a:t>sẽ</a:t>
            </a:r>
            <a:r>
              <a:rPr lang="en-US" baseline="0" dirty="0" smtClean="0"/>
              <a:t> </a:t>
            </a:r>
            <a:r>
              <a:rPr lang="en-US" baseline="0" dirty="0" err="1" smtClean="0"/>
              <a:t>truyền</a:t>
            </a:r>
            <a:r>
              <a:rPr lang="en-US" baseline="0" dirty="0" smtClean="0"/>
              <a:t> </a:t>
            </a:r>
            <a:r>
              <a:rPr lang="en-US" baseline="0" dirty="0" err="1" smtClean="0"/>
              <a:t>vào</a:t>
            </a:r>
            <a:r>
              <a:rPr lang="en-US" baseline="0" dirty="0" smtClean="0"/>
              <a:t> </a:t>
            </a:r>
            <a:r>
              <a:rPr lang="en-US" baseline="0" dirty="0" err="1" smtClean="0"/>
              <a:t>một</a:t>
            </a:r>
            <a:r>
              <a:rPr lang="en-US" baseline="0" dirty="0" smtClean="0"/>
              <a:t> </a:t>
            </a:r>
            <a:r>
              <a:rPr lang="en-US" baseline="0" dirty="0" err="1" smtClean="0"/>
              <a:t>số</a:t>
            </a:r>
            <a:r>
              <a:rPr lang="en-US" baseline="0" dirty="0" smtClean="0"/>
              <a:t> float, </a:t>
            </a:r>
            <a:r>
              <a:rPr lang="en-US" baseline="0" dirty="0" err="1" smtClean="0"/>
              <a:t>nhân</a:t>
            </a:r>
            <a:r>
              <a:rPr lang="en-US" baseline="0" dirty="0" smtClean="0"/>
              <a:t> </a:t>
            </a:r>
            <a:r>
              <a:rPr lang="en-US" baseline="0" dirty="0" err="1" smtClean="0"/>
              <a:t>với</a:t>
            </a:r>
            <a:r>
              <a:rPr lang="en-US" baseline="0" dirty="0" smtClean="0"/>
              <a:t> 100 </a:t>
            </a:r>
            <a:r>
              <a:rPr lang="en-US" baseline="0" dirty="0" err="1" smtClean="0"/>
              <a:t>và</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cho</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dạng</a:t>
            </a:r>
            <a:r>
              <a:rPr lang="en-US" baseline="0" dirty="0" smtClean="0"/>
              <a:t> %.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thử</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giả</a:t>
            </a:r>
            <a:r>
              <a:rPr lang="en-US" baseline="0" dirty="0" smtClean="0"/>
              <a:t> </a:t>
            </a:r>
            <a:r>
              <a:rPr lang="en-US" baseline="0" dirty="0" err="1" smtClean="0"/>
              <a:t>sử</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 </a:t>
            </a:r>
            <a:r>
              <a:rPr lang="en-US" baseline="0" dirty="0" err="1" smtClean="0"/>
              <a:t>bằng</a:t>
            </a:r>
            <a:r>
              <a:rPr lang="en-US" baseline="0" dirty="0" smtClean="0"/>
              <a:t> 1, </a:t>
            </a:r>
            <a:r>
              <a:rPr lang="en-US" baseline="0" dirty="0" err="1" smtClean="0"/>
              <a:t>và</a:t>
            </a:r>
            <a:r>
              <a:rPr lang="en-US" baseline="0" dirty="0" smtClean="0"/>
              <a:t> B </a:t>
            </a:r>
            <a:r>
              <a:rPr lang="en-US" baseline="0" dirty="0" err="1" smtClean="0"/>
              <a:t>bằng</a:t>
            </a:r>
            <a:r>
              <a:rPr lang="en-US" baseline="0" dirty="0" smtClean="0"/>
              <a:t> 3.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sẽ</a:t>
            </a:r>
            <a:r>
              <a:rPr lang="en-US" baseline="0" dirty="0" smtClean="0"/>
              <a:t> in </a:t>
            </a:r>
            <a:r>
              <a:rPr lang="en-US" baseline="0" dirty="0" err="1" smtClean="0"/>
              <a:t>ra</a:t>
            </a:r>
            <a:r>
              <a:rPr lang="en-US" baseline="0" dirty="0" smtClean="0"/>
              <a:t> </a:t>
            </a:r>
            <a:r>
              <a:rPr lang="en-US" baseline="0" dirty="0" err="1" smtClean="0"/>
              <a:t>là</a:t>
            </a:r>
            <a:r>
              <a:rPr lang="en-US" baseline="0" dirty="0" smtClean="0"/>
              <a:t> </a:t>
            </a:r>
            <a:r>
              <a:rPr lang="en-US" baseline="0" dirty="0" err="1" smtClean="0"/>
              <a:t>bằng</a:t>
            </a:r>
            <a:r>
              <a:rPr lang="en-US" baseline="0" dirty="0" smtClean="0"/>
              <a:t> </a:t>
            </a:r>
            <a:r>
              <a:rPr lang="en-US" baseline="0" dirty="0" err="1" smtClean="0"/>
              <a:t>nhau</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ở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thực</a:t>
            </a:r>
            <a:r>
              <a:rPr lang="en-US" baseline="0" dirty="0" smtClean="0"/>
              <a:t> </a:t>
            </a:r>
            <a:r>
              <a:rPr lang="en-US" baseline="0" dirty="0" err="1" smtClean="0"/>
              <a:t>là</a:t>
            </a:r>
            <a:r>
              <a:rPr lang="en-US" baseline="0" dirty="0" smtClean="0"/>
              <a:t> 0.7,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là</a:t>
            </a:r>
            <a:r>
              <a:rPr lang="en-US" baseline="0" dirty="0" smtClean="0"/>
              <a:t> 0.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phần</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cũng</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p>
          <a:p>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quan</a:t>
            </a:r>
            <a:r>
              <a:rPr lang="en-US" baseline="0" dirty="0" smtClean="0"/>
              <a:t> </a:t>
            </a:r>
            <a:r>
              <a:rPr lang="en-US" baseline="0" dirty="0" err="1" smtClean="0"/>
              <a:t>sát</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nếu</a:t>
            </a:r>
            <a:r>
              <a:rPr lang="en-US" baseline="0" dirty="0" smtClean="0"/>
              <a:t> </a:t>
            </a:r>
            <a:r>
              <a:rPr lang="en-US" baseline="0" dirty="0" err="1" smtClean="0"/>
              <a:t>như</a:t>
            </a:r>
            <a:r>
              <a:rPr lang="en-US" baseline="0" dirty="0" smtClean="0"/>
              <a:t> </a:t>
            </a:r>
            <a:r>
              <a:rPr lang="en-US" baseline="0" dirty="0" err="1" smtClean="0"/>
              <a:t>phần</a:t>
            </a:r>
            <a:r>
              <a:rPr lang="en-US" baseline="0" dirty="0" smtClean="0"/>
              <a:t> </a:t>
            </a:r>
            <a:r>
              <a:rPr lang="en-US" baseline="0" dirty="0" err="1" smtClean="0"/>
              <a:t>nhập</a:t>
            </a:r>
            <a:r>
              <a:rPr lang="en-US" baseline="0" dirty="0" smtClean="0"/>
              <a:t> </a:t>
            </a:r>
            <a:r>
              <a:rPr lang="en-US" baseline="0" dirty="0" err="1" smtClean="0"/>
              <a:t>không</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r>
              <a:rPr lang="en-US" baseline="0" dirty="0" err="1" smtClean="0"/>
              <a:t>gì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đặt</a:t>
            </a:r>
            <a:r>
              <a:rPr lang="en-US" baseline="0" dirty="0" smtClean="0"/>
              <a:t> break point </a:t>
            </a:r>
            <a:r>
              <a:rPr lang="en-US" baseline="0" dirty="0" err="1" smtClean="0"/>
              <a:t>tại</a:t>
            </a:r>
            <a:r>
              <a:rPr lang="en-US" baseline="0" dirty="0" smtClean="0"/>
              <a:t> </a:t>
            </a:r>
            <a:r>
              <a:rPr lang="en-US" baseline="0" dirty="0" err="1" smtClean="0"/>
              <a:t>vị</a:t>
            </a:r>
            <a:r>
              <a:rPr lang="en-US" baseline="0" dirty="0" smtClean="0"/>
              <a:t> </a:t>
            </a:r>
            <a:r>
              <a:rPr lang="en-US" baseline="0" dirty="0" err="1" smtClean="0"/>
              <a:t>trí</a:t>
            </a:r>
            <a:r>
              <a:rPr lang="en-US" baseline="0" dirty="0" smtClean="0"/>
              <a:t> </a:t>
            </a:r>
            <a:r>
              <a:rPr lang="en-US" baseline="0" dirty="0" err="1" smtClean="0"/>
              <a:t>nhập</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nhấn</a:t>
            </a:r>
            <a:r>
              <a:rPr lang="en-US" baseline="0" dirty="0" smtClean="0"/>
              <a:t> F9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bằng</a:t>
            </a:r>
            <a:r>
              <a:rPr lang="en-US" baseline="0" dirty="0" smtClean="0"/>
              <a:t> F5.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chạy</a:t>
            </a:r>
            <a:r>
              <a:rPr lang="en-US" baseline="0" dirty="0" smtClean="0"/>
              <a:t> </a:t>
            </a:r>
            <a:r>
              <a:rPr lang="en-US" baseline="0" dirty="0" err="1" smtClean="0"/>
              <a:t>từng</a:t>
            </a:r>
            <a:r>
              <a:rPr lang="en-US" baseline="0" dirty="0" smtClean="0"/>
              <a:t> </a:t>
            </a:r>
            <a:r>
              <a:rPr lang="en-US" baseline="0" dirty="0" err="1" smtClean="0"/>
              <a:t>bước</a:t>
            </a:r>
            <a:r>
              <a:rPr lang="en-US" baseline="0" dirty="0" smtClean="0"/>
              <a:t> </a:t>
            </a:r>
            <a:r>
              <a:rPr lang="en-US" baseline="0" dirty="0" err="1" smtClean="0"/>
              <a:t>một</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nhấn</a:t>
            </a:r>
            <a:r>
              <a:rPr lang="en-US" baseline="0" dirty="0" smtClean="0"/>
              <a:t> F10, ban </a:t>
            </a:r>
            <a:r>
              <a:rPr lang="en-US" baseline="0" dirty="0" err="1" smtClean="0"/>
              <a:t>đầu</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nhập</a:t>
            </a:r>
            <a:r>
              <a:rPr lang="en-US" baseline="0" dirty="0" smtClean="0"/>
              <a:t> A,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nhập</a:t>
            </a:r>
            <a:r>
              <a:rPr lang="en-US" baseline="0" dirty="0" smtClean="0"/>
              <a:t> B </a:t>
            </a:r>
            <a:r>
              <a:rPr lang="en-US" baseline="0" dirty="0" err="1" smtClean="0"/>
              <a:t>bằng</a:t>
            </a:r>
            <a:r>
              <a:rPr lang="en-US" baseline="0" dirty="0" smtClean="0"/>
              <a:t> 3. </a:t>
            </a:r>
            <a:r>
              <a:rPr lang="en-US" baseline="0" dirty="0" err="1" smtClean="0"/>
              <a:t>Và</a:t>
            </a:r>
            <a:r>
              <a:rPr lang="en-US" baseline="0" dirty="0" smtClean="0"/>
              <a:t>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đến</a:t>
            </a:r>
            <a:r>
              <a:rPr lang="en-US" baseline="0" dirty="0" smtClean="0"/>
              <a:t> </a:t>
            </a:r>
            <a:r>
              <a:rPr lang="en-US" baseline="0" dirty="0" err="1" smtClean="0"/>
              <a:t>câu</a:t>
            </a:r>
            <a:r>
              <a:rPr lang="en-US" baseline="0" dirty="0" smtClean="0"/>
              <a:t> </a:t>
            </a:r>
            <a:r>
              <a:rPr lang="en-US" baseline="0" dirty="0" err="1" smtClean="0"/>
              <a:t>lệnh</a:t>
            </a:r>
            <a:r>
              <a:rPr lang="en-US" baseline="0" dirty="0" smtClean="0"/>
              <a:t> if A </a:t>
            </a:r>
            <a:r>
              <a:rPr lang="en-US" baseline="0" dirty="0" err="1" smtClean="0"/>
              <a:t>bằng</a:t>
            </a:r>
            <a:r>
              <a:rPr lang="en-US" baseline="0" dirty="0" smtClean="0"/>
              <a:t> B,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nhìn</a:t>
            </a:r>
            <a:r>
              <a:rPr lang="en-US" baseline="0" dirty="0" smtClean="0"/>
              <a:t> </a:t>
            </a:r>
            <a:r>
              <a:rPr lang="en-US" baseline="0" dirty="0" err="1" smtClean="0"/>
              <a:t>thấy</a:t>
            </a:r>
            <a:r>
              <a:rPr lang="en-US" baseline="0" dirty="0" smtClean="0"/>
              <a:t> ở </a:t>
            </a:r>
            <a:r>
              <a:rPr lang="en-US" baseline="0" dirty="0" err="1" smtClean="0"/>
              <a:t>đây</a:t>
            </a:r>
            <a:r>
              <a:rPr lang="en-US" baseline="0" dirty="0" smtClean="0"/>
              <a:t> </a:t>
            </a:r>
            <a:r>
              <a:rPr lang="en-US" baseline="0" dirty="0" err="1" smtClean="0"/>
              <a:t>có</a:t>
            </a:r>
            <a:r>
              <a:rPr lang="en-US" baseline="0" dirty="0" smtClean="0"/>
              <a:t> </a:t>
            </a:r>
            <a:r>
              <a:rPr lang="en-US" baseline="0" dirty="0" err="1" smtClean="0"/>
              <a:t>biểu</a:t>
            </a:r>
            <a:r>
              <a:rPr lang="en-US" baseline="0" dirty="0" smtClean="0"/>
              <a:t> </a:t>
            </a:r>
            <a:r>
              <a:rPr lang="en-US" baseline="0" dirty="0" err="1" smtClean="0"/>
              <a:t>thứ</a:t>
            </a:r>
            <a:r>
              <a:rPr lang="en-US" baseline="0" dirty="0" smtClean="0"/>
              <a:t> A </a:t>
            </a:r>
            <a:r>
              <a:rPr lang="en-US" baseline="0" dirty="0" err="1" smtClean="0"/>
              <a:t>bằng</a:t>
            </a:r>
            <a:r>
              <a:rPr lang="en-US" baseline="0" dirty="0" smtClean="0"/>
              <a:t> B, </a:t>
            </a:r>
            <a:r>
              <a:rPr lang="en-US" baseline="0" dirty="0" err="1" smtClean="0"/>
              <a:t>không</a:t>
            </a:r>
            <a:r>
              <a:rPr lang="en-US" baseline="0" dirty="0" smtClean="0"/>
              <a:t> </a:t>
            </a:r>
            <a:r>
              <a:rPr lang="en-US" baseline="0" dirty="0" err="1" smtClean="0"/>
              <a:t>phải</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mà</a:t>
            </a:r>
            <a:r>
              <a:rPr lang="en-US" baseline="0" dirty="0" smtClean="0"/>
              <a:t> chính </a:t>
            </a:r>
            <a:r>
              <a:rPr lang="en-US" baseline="0" dirty="0" err="1" smtClean="0"/>
              <a:t>là</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gán</a:t>
            </a:r>
            <a:r>
              <a:rPr lang="en-US" baseline="0" dirty="0" smtClean="0"/>
              <a:t> </a:t>
            </a:r>
            <a:r>
              <a:rPr lang="en-US" baseline="0" dirty="0" err="1" smtClean="0"/>
              <a:t>bằng</a:t>
            </a:r>
            <a:r>
              <a:rPr lang="en-US" baseline="0" dirty="0" smtClean="0"/>
              <a:t>, </a:t>
            </a:r>
            <a:r>
              <a:rPr lang="en-US" baseline="0" dirty="0" err="1" smtClean="0"/>
              <a:t>vậy</a:t>
            </a:r>
            <a:r>
              <a:rPr lang="en-US" baseline="0" dirty="0" smtClean="0"/>
              <a:t> A </a:t>
            </a:r>
            <a:r>
              <a:rPr lang="en-US" baseline="0" dirty="0" err="1" smtClean="0"/>
              <a:t>sẽ</a:t>
            </a:r>
            <a:r>
              <a:rPr lang="en-US" baseline="0" dirty="0" smtClean="0"/>
              <a:t> </a:t>
            </a:r>
            <a:r>
              <a:rPr lang="en-US" baseline="0" dirty="0" err="1" smtClean="0"/>
              <a:t>bằng</a:t>
            </a:r>
            <a:r>
              <a:rPr lang="en-US" baseline="0" dirty="0" smtClean="0"/>
              <a:t> 3 </a:t>
            </a:r>
            <a:r>
              <a:rPr lang="en-US" baseline="0" dirty="0" err="1" smtClean="0"/>
              <a:t>và</a:t>
            </a:r>
            <a:r>
              <a:rPr lang="en-US" baseline="0" dirty="0" smtClean="0"/>
              <a:t> </a:t>
            </a:r>
            <a:r>
              <a:rPr lang="en-US" baseline="0" dirty="0" err="1" smtClean="0"/>
              <a:t>cuối</a:t>
            </a:r>
            <a:r>
              <a:rPr lang="en-US" baseline="0" dirty="0" smtClean="0"/>
              <a:t> </a:t>
            </a:r>
            <a:r>
              <a:rPr lang="en-US" baseline="0" dirty="0" err="1" smtClean="0"/>
              <a:t>cùng</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if 3 , </a:t>
            </a:r>
            <a:r>
              <a:rPr lang="en-US" baseline="0" dirty="0" err="1" smtClean="0"/>
              <a:t>tương</a:t>
            </a:r>
            <a:r>
              <a:rPr lang="en-US" baseline="0" dirty="0" smtClean="0"/>
              <a:t> </a:t>
            </a:r>
            <a:r>
              <a:rPr lang="en-US" baseline="0" dirty="0" err="1" smtClean="0"/>
              <a:t>đương</a:t>
            </a:r>
            <a:r>
              <a:rPr lang="en-US" baseline="0" dirty="0" smtClean="0"/>
              <a:t> </a:t>
            </a:r>
            <a:r>
              <a:rPr lang="en-US" baseline="0" dirty="0" err="1" smtClean="0"/>
              <a:t>với</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if TRUE. </a:t>
            </a:r>
            <a:r>
              <a:rPr lang="en-US" baseline="0" dirty="0" err="1" smtClean="0"/>
              <a:t>Dòng</a:t>
            </a:r>
            <a:r>
              <a:rPr lang="en-US" baseline="0" dirty="0" smtClean="0"/>
              <a:t> </a:t>
            </a:r>
            <a:r>
              <a:rPr lang="en-US" baseline="0" dirty="0" err="1" smtClean="0"/>
              <a:t>lệnh</a:t>
            </a:r>
            <a:r>
              <a:rPr lang="en-US" baseline="0" dirty="0" smtClean="0"/>
              <a:t> “They are equal” </a:t>
            </a:r>
            <a:r>
              <a:rPr lang="en-US" baseline="0" dirty="0" err="1" smtClean="0"/>
              <a:t>sẽ</a:t>
            </a:r>
            <a:r>
              <a:rPr lang="en-US" baseline="0" dirty="0" smtClean="0"/>
              <a:t> </a:t>
            </a:r>
            <a:r>
              <a:rPr lang="en-US" baseline="0" dirty="0" err="1" smtClean="0"/>
              <a:t>được</a:t>
            </a:r>
            <a:r>
              <a:rPr lang="en-US" baseline="0" dirty="0" smtClean="0"/>
              <a:t> in </a:t>
            </a:r>
            <a:r>
              <a:rPr lang="en-US" baseline="0" dirty="0" err="1" smtClean="0"/>
              <a:t>ra</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ở </a:t>
            </a:r>
            <a:r>
              <a:rPr lang="en-US" baseline="0" dirty="0" err="1" smtClean="0"/>
              <a:t>đây</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sai</a:t>
            </a:r>
            <a:r>
              <a:rPr lang="en-US" baseline="0" dirty="0" smtClean="0"/>
              <a:t> </a:t>
            </a:r>
            <a:r>
              <a:rPr lang="en-US" baseline="0" dirty="0" err="1" smtClean="0"/>
              <a:t>toán</a:t>
            </a:r>
            <a:r>
              <a:rPr lang="en-US" baseline="0" dirty="0" smtClean="0"/>
              <a:t> </a:t>
            </a:r>
            <a:r>
              <a:rPr lang="en-US" baseline="0" dirty="0" err="1" smtClean="0"/>
              <a:t>tử</a:t>
            </a:r>
            <a:r>
              <a:rPr lang="en-US" baseline="0" dirty="0" smtClean="0"/>
              <a:t>, </a:t>
            </a:r>
            <a:r>
              <a:rPr lang="en-US" baseline="0" dirty="0" err="1" smtClean="0"/>
              <a:t>toán</a:t>
            </a:r>
            <a:r>
              <a:rPr lang="en-US" baseline="0" dirty="0" smtClean="0"/>
              <a:t> </a:t>
            </a:r>
            <a:r>
              <a:rPr lang="en-US" baseline="0" dirty="0" err="1" smtClean="0"/>
              <a:t>tử</a:t>
            </a:r>
            <a:r>
              <a:rPr lang="en-US" baseline="0" dirty="0" smtClean="0"/>
              <a:t> </a:t>
            </a:r>
            <a:r>
              <a:rPr lang="en-US" baseline="0" dirty="0" err="1" smtClean="0"/>
              <a:t>gán</a:t>
            </a:r>
            <a:r>
              <a:rPr lang="en-US" baseline="0" dirty="0" smtClean="0"/>
              <a:t> </a:t>
            </a:r>
            <a:r>
              <a:rPr lang="en-US" baseline="0" dirty="0" err="1" smtClean="0"/>
              <a:t>bằng</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là</a:t>
            </a:r>
            <a:r>
              <a:rPr lang="en-US" baseline="0" dirty="0" smtClean="0"/>
              <a:t> </a:t>
            </a:r>
            <a:r>
              <a:rPr lang="en-US" baseline="0" dirty="0" err="1" smtClean="0"/>
              <a:t>bằng</a:t>
            </a:r>
            <a:r>
              <a:rPr lang="en-US" baseline="0" dirty="0" smtClean="0"/>
              <a:t> </a:t>
            </a:r>
            <a:r>
              <a:rPr lang="en-US" baseline="0" dirty="0" err="1" smtClean="0"/>
              <a:t>bằng</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đã</a:t>
            </a:r>
            <a:r>
              <a:rPr lang="en-US" baseline="0" dirty="0" smtClean="0"/>
              <a:t> fixed </a:t>
            </a:r>
            <a:r>
              <a:rPr lang="en-US" baseline="0" dirty="0" err="1" smtClean="0"/>
              <a:t>được</a:t>
            </a:r>
            <a:r>
              <a:rPr lang="en-US" baseline="0" dirty="0" smtClean="0"/>
              <a:t> </a:t>
            </a:r>
            <a:r>
              <a:rPr lang="en-US" baseline="0" dirty="0" err="1" smtClean="0"/>
              <a:t>lỗi</a:t>
            </a:r>
            <a:r>
              <a:rPr lang="en-US" baseline="0" dirty="0" smtClean="0"/>
              <a:t> </a:t>
            </a:r>
            <a:r>
              <a:rPr lang="en-US" baseline="0" dirty="0" err="1" smtClean="0"/>
              <a:t>đầu</a:t>
            </a:r>
            <a:r>
              <a:rPr lang="en-US" baseline="0" dirty="0" smtClean="0"/>
              <a:t> </a:t>
            </a:r>
            <a:r>
              <a:rPr lang="en-US" baseline="0" dirty="0" err="1" smtClean="0"/>
              <a:t>tiên</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toán</a:t>
            </a:r>
            <a:r>
              <a:rPr lang="en-US" baseline="0" dirty="0" smtClean="0"/>
              <a:t> </a:t>
            </a:r>
            <a:r>
              <a:rPr lang="en-US" baseline="0" dirty="0" err="1" smtClean="0"/>
              <a:t>tử</a:t>
            </a:r>
            <a:r>
              <a:rPr lang="en-US" baseline="0" dirty="0" smtClean="0"/>
              <a:t> </a:t>
            </a:r>
            <a:r>
              <a:rPr lang="en-US" baseline="0" dirty="0" err="1" smtClean="0"/>
              <a:t>bằng</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1 </a:t>
            </a:r>
            <a:r>
              <a:rPr lang="en-US" baseline="0" dirty="0" err="1" smtClean="0"/>
              <a:t>và</a:t>
            </a:r>
            <a:r>
              <a:rPr lang="en-US" baseline="0" dirty="0" smtClean="0"/>
              <a:t> 3 , ở </a:t>
            </a:r>
            <a:r>
              <a:rPr lang="en-US" baseline="0" dirty="0" err="1" smtClean="0"/>
              <a:t>đây</a:t>
            </a:r>
            <a:r>
              <a:rPr lang="en-US" baseline="0" dirty="0" smtClean="0"/>
              <a:t> </a:t>
            </a:r>
            <a:r>
              <a:rPr lang="en-US" baseline="0" dirty="0" err="1" smtClean="0"/>
              <a:t>số</a:t>
            </a:r>
            <a:r>
              <a:rPr lang="en-US" baseline="0" dirty="0" smtClean="0"/>
              <a:t> </a:t>
            </a:r>
            <a:r>
              <a:rPr lang="en-US" baseline="0" dirty="0" err="1" smtClean="0"/>
              <a:t>thứ</a:t>
            </a:r>
            <a:r>
              <a:rPr lang="en-US" baseline="0" dirty="0" smtClean="0"/>
              <a:t> </a:t>
            </a:r>
            <a:r>
              <a:rPr lang="en-US" baseline="0" dirty="0" err="1" smtClean="0"/>
              <a:t>hai</a:t>
            </a:r>
            <a:r>
              <a:rPr lang="en-US" baseline="0" dirty="0" smtClean="0"/>
              <a:t> </a:t>
            </a:r>
            <a:r>
              <a:rPr lang="en-US" baseline="0" dirty="0" err="1" smtClean="0"/>
              <a:t>sẽ</a:t>
            </a:r>
            <a:r>
              <a:rPr lang="en-US" baseline="0" dirty="0" smtClean="0"/>
              <a:t> </a:t>
            </a:r>
            <a:r>
              <a:rPr lang="en-US" baseline="0" dirty="0" err="1" smtClean="0"/>
              <a:t>lớn</a:t>
            </a:r>
            <a:r>
              <a:rPr lang="en-US" baseline="0" dirty="0" smtClean="0"/>
              <a:t> </a:t>
            </a:r>
            <a:r>
              <a:rPr lang="en-US" baseline="0" dirty="0" err="1" smtClean="0"/>
              <a:t>hơn</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a:t>
            </a:r>
            <a:r>
              <a:rPr lang="en-US" baseline="0" dirty="0" err="1" smtClean="0"/>
              <a:t>số</a:t>
            </a:r>
            <a:r>
              <a:rPr lang="en-US" baseline="0" dirty="0" smtClean="0"/>
              <a:t> 3.</a:t>
            </a:r>
          </a:p>
          <a:p>
            <a:r>
              <a:rPr lang="en-US" baseline="0" dirty="0" smtClean="0"/>
              <a:t>Trong </a:t>
            </a:r>
            <a:r>
              <a:rPr lang="en-US" baseline="0" dirty="0" err="1" smtClean="0"/>
              <a:t>phần</a:t>
            </a:r>
            <a:r>
              <a:rPr lang="en-US" baseline="0" dirty="0" smtClean="0"/>
              <a:t> </a:t>
            </a:r>
            <a:r>
              <a:rPr lang="en-US" baseline="0" dirty="0" err="1" smtClean="0"/>
              <a:t>nhập</a:t>
            </a:r>
            <a:r>
              <a:rPr lang="en-US" baseline="0" dirty="0" smtClean="0"/>
              <a:t>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0 </a:t>
            </a:r>
            <a:r>
              <a:rPr lang="en-US" baseline="0" dirty="0" err="1" smtClean="0"/>
              <a:t>phẩy</a:t>
            </a:r>
            <a:r>
              <a:rPr lang="en-US" baseline="0" dirty="0" smtClean="0"/>
              <a:t> 7,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là</a:t>
            </a:r>
            <a:r>
              <a:rPr lang="en-US" baseline="0" dirty="0" smtClean="0"/>
              <a:t> 0.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tìm</a:t>
            </a:r>
            <a:r>
              <a:rPr lang="en-US" baseline="0" dirty="0" smtClean="0"/>
              <a:t> </a:t>
            </a:r>
            <a:r>
              <a:rPr lang="en-US" baseline="0" dirty="0" err="1" smtClean="0"/>
              <a:t>kiếm</a:t>
            </a:r>
            <a:r>
              <a:rPr lang="en-US" baseline="0" dirty="0" smtClean="0"/>
              <a:t> </a:t>
            </a:r>
            <a:r>
              <a:rPr lang="en-US" baseline="0" dirty="0" err="1" smtClean="0"/>
              <a:t>lỗi</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tạo break point, </a:t>
            </a:r>
            <a:r>
              <a:rPr lang="en-US" baseline="0" dirty="0" err="1" smtClean="0"/>
              <a:t>nhấn</a:t>
            </a:r>
            <a:r>
              <a:rPr lang="en-US" baseline="0" dirty="0" smtClean="0"/>
              <a:t> F9 </a:t>
            </a:r>
            <a:r>
              <a:rPr lang="en-US" baseline="0" dirty="0" err="1" smtClean="0"/>
              <a:t>tại</a:t>
            </a:r>
            <a:r>
              <a:rPr lang="en-US" baseline="0" dirty="0" smtClean="0"/>
              <a:t> </a:t>
            </a:r>
            <a:r>
              <a:rPr lang="en-US" baseline="0" dirty="0" err="1" smtClean="0"/>
              <a:t>dòng</a:t>
            </a:r>
            <a:r>
              <a:rPr lang="en-US" baseline="0" dirty="0" smtClean="0"/>
              <a:t> </a:t>
            </a:r>
            <a:r>
              <a:rPr lang="en-US" baseline="0" dirty="0" err="1" smtClean="0"/>
              <a:t>nhập</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Sau</a:t>
            </a:r>
            <a:r>
              <a:rPr lang="en-US" baseline="0" dirty="0" smtClean="0"/>
              <a:t> </a:t>
            </a:r>
            <a:r>
              <a:rPr lang="en-US" baseline="0" dirty="0" err="1" smtClean="0"/>
              <a:t>khi</a:t>
            </a:r>
            <a:r>
              <a:rPr lang="en-US" baseline="0" dirty="0" smtClean="0"/>
              <a:t> break point </a:t>
            </a:r>
            <a:r>
              <a:rPr lang="en-US" baseline="0" dirty="0" err="1" smtClean="0"/>
              <a:t>được</a:t>
            </a:r>
            <a:r>
              <a:rPr lang="en-US" baseline="0" dirty="0" smtClean="0"/>
              <a:t> </a:t>
            </a:r>
            <a:r>
              <a:rPr lang="en-US" baseline="0" dirty="0" err="1" smtClean="0"/>
              <a:t>tao</a:t>
            </a:r>
            <a:r>
              <a:rPr lang="en-US" baseline="0" dirty="0" smtClean="0"/>
              <a:t> </a:t>
            </a:r>
            <a:r>
              <a:rPr lang="en-US" baseline="0" dirty="0" err="1" smtClean="0"/>
              <a:t>ra</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nhấn</a:t>
            </a:r>
            <a:r>
              <a:rPr lang="en-US" baseline="0" dirty="0" smtClean="0"/>
              <a:t> F5. </a:t>
            </a:r>
            <a:r>
              <a:rPr lang="en-US" baseline="0" dirty="0" err="1" smtClean="0"/>
              <a:t>Tiếp</a:t>
            </a:r>
            <a:r>
              <a:rPr lang="en-US" baseline="0" dirty="0" smtClean="0"/>
              <a:t> </a:t>
            </a:r>
            <a:r>
              <a:rPr lang="en-US" baseline="0" dirty="0" err="1" smtClean="0"/>
              <a:t>tục</a:t>
            </a:r>
            <a:r>
              <a:rPr lang="en-US" baseline="0" dirty="0" smtClean="0"/>
              <a:t> </a:t>
            </a:r>
            <a:r>
              <a:rPr lang="en-US" baseline="0" dirty="0" err="1" smtClean="0"/>
              <a:t>chạy</a:t>
            </a:r>
            <a:r>
              <a:rPr lang="en-US" baseline="0" dirty="0" smtClean="0"/>
              <a:t> </a:t>
            </a:r>
            <a:r>
              <a:rPr lang="en-US" baseline="0" dirty="0" err="1" smtClean="0"/>
              <a:t>từng</a:t>
            </a:r>
            <a:r>
              <a:rPr lang="en-US" baseline="0" dirty="0" smtClean="0"/>
              <a:t> </a:t>
            </a:r>
            <a:r>
              <a:rPr lang="en-US" baseline="0" dirty="0" err="1" smtClean="0"/>
              <a:t>bước</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nhấn</a:t>
            </a:r>
            <a:r>
              <a:rPr lang="en-US" baseline="0" dirty="0" smtClean="0"/>
              <a:t> F10,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0 </a:t>
            </a:r>
            <a:r>
              <a:rPr lang="en-US" baseline="0" dirty="0" err="1" smtClean="0"/>
              <a:t>chấm</a:t>
            </a:r>
            <a:r>
              <a:rPr lang="en-US" baseline="0" dirty="0" smtClean="0"/>
              <a:t> 7 , </a:t>
            </a:r>
            <a:r>
              <a:rPr lang="en-US" baseline="0" dirty="0" err="1" smtClean="0"/>
              <a:t>tiếp</a:t>
            </a:r>
            <a:r>
              <a:rPr lang="en-US" baseline="0" dirty="0" smtClean="0"/>
              <a:t> </a:t>
            </a:r>
            <a:r>
              <a:rPr lang="en-US" baseline="0" dirty="0" err="1" smtClean="0"/>
              <a:t>theo</a:t>
            </a:r>
            <a:r>
              <a:rPr lang="en-US" baseline="0" dirty="0" smtClean="0"/>
              <a:t> </a:t>
            </a:r>
            <a:r>
              <a:rPr lang="en-US" baseline="0" dirty="0" err="1" smtClean="0"/>
              <a:t>đến</a:t>
            </a:r>
            <a:r>
              <a:rPr lang="en-US" baseline="0" dirty="0" smtClean="0"/>
              <a:t> </a:t>
            </a:r>
            <a:r>
              <a:rPr lang="en-US" baseline="0" dirty="0" err="1" smtClean="0"/>
              <a:t>dòng</a:t>
            </a:r>
            <a:r>
              <a:rPr lang="en-US" baseline="0" dirty="0" smtClean="0"/>
              <a:t> </a:t>
            </a:r>
            <a:r>
              <a:rPr lang="en-US" baseline="0" dirty="0" err="1" smtClean="0"/>
              <a:t>lệnh</a:t>
            </a:r>
            <a:r>
              <a:rPr lang="en-US" baseline="0" dirty="0" smtClean="0"/>
              <a:t> </a:t>
            </a:r>
            <a:r>
              <a:rPr lang="en-US" baseline="0" dirty="0" err="1" smtClean="0"/>
              <a:t>gọi</a:t>
            </a:r>
            <a:r>
              <a:rPr lang="en-US" baseline="0" dirty="0" smtClean="0"/>
              <a:t> </a:t>
            </a:r>
            <a:r>
              <a:rPr lang="en-US" baseline="0" dirty="0" err="1" smtClean="0"/>
              <a:t>hàm</a:t>
            </a:r>
            <a:r>
              <a:rPr lang="en-US" baseline="0" dirty="0" smtClean="0"/>
              <a:t> To Percent. </a:t>
            </a:r>
            <a:r>
              <a:rPr lang="en-US" baseline="0" dirty="0" err="1" smtClean="0"/>
              <a:t>Để</a:t>
            </a:r>
            <a:r>
              <a:rPr lang="en-US" baseline="0" dirty="0" smtClean="0"/>
              <a:t> </a:t>
            </a:r>
            <a:r>
              <a:rPr lang="en-US" baseline="0" dirty="0" err="1" smtClean="0"/>
              <a:t>chuyển</a:t>
            </a:r>
            <a:r>
              <a:rPr lang="en-US" baseline="0" dirty="0" smtClean="0"/>
              <a:t> </a:t>
            </a:r>
            <a:r>
              <a:rPr lang="en-US" baseline="0" dirty="0" err="1" smtClean="0"/>
              <a:t>điều</a:t>
            </a:r>
            <a:r>
              <a:rPr lang="en-US" baseline="0" dirty="0" smtClean="0"/>
              <a:t> </a:t>
            </a:r>
            <a:r>
              <a:rPr lang="en-US" baseline="0" dirty="0" err="1" smtClean="0"/>
              <a:t>kiện</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To Percent,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nhấn</a:t>
            </a:r>
            <a:r>
              <a:rPr lang="en-US" baseline="0" dirty="0" smtClean="0"/>
              <a:t> F11,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c </a:t>
            </a:r>
            <a:r>
              <a:rPr lang="en-US" baseline="0" dirty="0" err="1" smtClean="0"/>
              <a:t>đang</a:t>
            </a:r>
            <a:r>
              <a:rPr lang="en-US" baseline="0" dirty="0" smtClean="0"/>
              <a:t> </a:t>
            </a:r>
            <a:r>
              <a:rPr lang="en-US" baseline="0" dirty="0" err="1" smtClean="0"/>
              <a:t>bằng</a:t>
            </a:r>
            <a:r>
              <a:rPr lang="en-US" baseline="0" dirty="0" smtClean="0"/>
              <a:t> 0 </a:t>
            </a:r>
            <a:r>
              <a:rPr lang="en-US" baseline="0" dirty="0" err="1" smtClean="0"/>
              <a:t>phẩy</a:t>
            </a:r>
            <a:r>
              <a:rPr lang="en-US" baseline="0" dirty="0" smtClean="0"/>
              <a:t> 7,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nhấn</a:t>
            </a:r>
            <a:r>
              <a:rPr lang="en-US" baseline="0" dirty="0" smtClean="0"/>
              <a:t> F11 </a:t>
            </a:r>
            <a:r>
              <a:rPr lang="en-US" baseline="0" dirty="0" err="1" smtClean="0"/>
              <a:t>và</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sẽ</a:t>
            </a:r>
            <a:r>
              <a:rPr lang="en-US" baseline="0" dirty="0" smtClean="0"/>
              <a:t> </a:t>
            </a:r>
            <a:r>
              <a:rPr lang="en-US" baseline="0" dirty="0" err="1" smtClean="0"/>
              <a:t>nhảy</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a:t>
            </a:r>
            <a:r>
              <a:rPr lang="en-US" baseline="0" dirty="0" err="1" smtClean="0"/>
              <a:t>hàm</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ở </a:t>
            </a:r>
            <a:r>
              <a:rPr lang="en-US" baseline="0" dirty="0" err="1" smtClean="0"/>
              <a:t>đây</a:t>
            </a:r>
            <a:r>
              <a:rPr lang="en-US" baseline="0" dirty="0" smtClean="0"/>
              <a:t> </a:t>
            </a:r>
            <a:r>
              <a:rPr lang="en-US" baseline="0" dirty="0" err="1" smtClean="0"/>
              <a:t>được</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bằng</a:t>
            </a:r>
            <a:r>
              <a:rPr lang="en-US" baseline="0" dirty="0" smtClean="0"/>
              <a:t> 70.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khi</a:t>
            </a:r>
            <a:r>
              <a:rPr lang="en-US" baseline="0" dirty="0" smtClean="0"/>
              <a:t> </a:t>
            </a:r>
            <a:r>
              <a:rPr lang="en-US" baseline="0" dirty="0" err="1" smtClean="0"/>
              <a:t>chạy</a:t>
            </a:r>
            <a:r>
              <a:rPr lang="en-US" baseline="0" dirty="0" smtClean="0"/>
              <a:t> qua </a:t>
            </a:r>
            <a:r>
              <a:rPr lang="en-US" baseline="0" dirty="0" err="1" smtClean="0"/>
              <a:t>dòng</a:t>
            </a:r>
            <a:r>
              <a:rPr lang="en-US" baseline="0" dirty="0" smtClean="0"/>
              <a:t> </a:t>
            </a:r>
            <a:r>
              <a:rPr lang="en-US" baseline="0" dirty="0" err="1" smtClean="0"/>
              <a:t>lệnh</a:t>
            </a:r>
            <a:r>
              <a:rPr lang="en-US" baseline="0" dirty="0" smtClean="0"/>
              <a:t> </a:t>
            </a:r>
            <a:r>
              <a:rPr lang="en-US" baseline="0" dirty="0" err="1" smtClean="0"/>
              <a:t>gán</a:t>
            </a:r>
            <a:r>
              <a:rPr lang="en-US" baseline="0" dirty="0" smtClean="0"/>
              <a:t> </a:t>
            </a:r>
            <a:r>
              <a:rPr lang="en-US" baseline="0" dirty="0" err="1" smtClean="0"/>
              <a:t>bằng</a:t>
            </a:r>
            <a:r>
              <a:rPr lang="en-US" baseline="0" dirty="0" smtClean="0"/>
              <a:t> </a:t>
            </a:r>
            <a:r>
              <a:rPr lang="en-US" baseline="0" dirty="0" err="1" smtClean="0"/>
              <a:t>thì</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thấy</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Percent </a:t>
            </a:r>
            <a:r>
              <a:rPr lang="en-US" baseline="0" dirty="0" err="1" smtClean="0"/>
              <a:t>bị</a:t>
            </a:r>
            <a:r>
              <a:rPr lang="en-US" baseline="0" dirty="0" smtClean="0"/>
              <a:t> </a:t>
            </a:r>
            <a:r>
              <a:rPr lang="en-US" baseline="0" dirty="0" err="1" smtClean="0"/>
              <a:t>sai</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đã</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r>
              <a:rPr lang="en-US" baseline="0" dirty="0" err="1" smtClean="0"/>
              <a:t>xảy</a:t>
            </a:r>
            <a:r>
              <a:rPr lang="en-US" baseline="0" dirty="0" smtClean="0"/>
              <a:t> </a:t>
            </a:r>
            <a:r>
              <a:rPr lang="en-US" baseline="0" dirty="0" err="1" smtClean="0"/>
              <a:t>ra</a:t>
            </a:r>
            <a:r>
              <a:rPr lang="en-US" baseline="0" dirty="0" smtClean="0"/>
              <a:t>, </a:t>
            </a:r>
            <a:r>
              <a:rPr lang="en-US" baseline="0" dirty="0" err="1" smtClean="0"/>
              <a:t>biến</a:t>
            </a:r>
            <a:r>
              <a:rPr lang="en-US" baseline="0" dirty="0" smtClean="0"/>
              <a:t> percent,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là</a:t>
            </a:r>
            <a:r>
              <a:rPr lang="en-US" baseline="0" dirty="0" smtClean="0"/>
              <a:t> </a:t>
            </a:r>
            <a:r>
              <a:rPr lang="en-US" baseline="0" dirty="0" err="1" smtClean="0"/>
              <a:t>dạng</a:t>
            </a:r>
            <a:r>
              <a:rPr lang="en-US" baseline="0" dirty="0" smtClean="0"/>
              <a:t> </a:t>
            </a:r>
            <a:r>
              <a:rPr lang="en-US" baseline="0" dirty="0" err="1" smtClean="0"/>
              <a:t>int</a:t>
            </a:r>
            <a:r>
              <a:rPr lang="en-US" baseline="0" dirty="0" smtClean="0"/>
              <a:t>, </a:t>
            </a:r>
            <a:r>
              <a:rPr lang="en-US" baseline="0" dirty="0" err="1" smtClean="0"/>
              <a:t>còn</a:t>
            </a:r>
            <a:r>
              <a:rPr lang="en-US" baseline="0" dirty="0" smtClean="0"/>
              <a:t> </a:t>
            </a:r>
            <a:r>
              <a:rPr lang="en-US" baseline="0" dirty="0" err="1" smtClean="0"/>
              <a:t>hàm</a:t>
            </a:r>
            <a:r>
              <a:rPr lang="en-US" baseline="0" dirty="0" smtClean="0"/>
              <a:t> To Percent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đang</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float.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thay</a:t>
            </a:r>
            <a:r>
              <a:rPr lang="en-US" baseline="0" dirty="0" smtClean="0"/>
              <a:t> </a:t>
            </a:r>
            <a:r>
              <a:rPr lang="en-US" baseline="0" dirty="0" err="1" smtClean="0"/>
              <a:t>đổi</a:t>
            </a:r>
            <a:r>
              <a:rPr lang="en-US" baseline="0" dirty="0" smtClean="0"/>
              <a:t> </a:t>
            </a:r>
            <a:r>
              <a:rPr lang="en-US" baseline="0" dirty="0" err="1" smtClean="0"/>
              <a:t>biến</a:t>
            </a:r>
            <a:r>
              <a:rPr lang="en-US" baseline="0" dirty="0" smtClean="0"/>
              <a:t> Percent </a:t>
            </a:r>
            <a:r>
              <a:rPr lang="en-US" baseline="0" dirty="0" err="1" smtClean="0"/>
              <a:t>thành</a:t>
            </a:r>
            <a:r>
              <a:rPr lang="en-US" baseline="0" dirty="0" smtClean="0"/>
              <a:t> </a:t>
            </a:r>
            <a:r>
              <a:rPr lang="en-US" baseline="0" dirty="0" err="1" smtClean="0"/>
              <a:t>dạng</a:t>
            </a:r>
            <a:r>
              <a:rPr lang="en-US" baseline="0" dirty="0" smtClean="0"/>
              <a:t> float.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lại</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0 </a:t>
            </a:r>
            <a:r>
              <a:rPr lang="en-US" baseline="0" dirty="0" err="1" smtClean="0"/>
              <a:t>phẩy</a:t>
            </a:r>
            <a:r>
              <a:rPr lang="en-US" baseline="0" dirty="0" smtClean="0"/>
              <a:t> 7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vẫn</a:t>
            </a:r>
            <a:r>
              <a:rPr lang="en-US" baseline="0" dirty="0" smtClean="0"/>
              <a:t> </a:t>
            </a:r>
            <a:r>
              <a:rPr lang="en-US" baseline="0" dirty="0" err="1" smtClean="0"/>
              <a:t>bị</a:t>
            </a:r>
            <a:r>
              <a:rPr lang="en-US" baseline="0" dirty="0" smtClean="0"/>
              <a:t> </a:t>
            </a:r>
            <a:r>
              <a:rPr lang="en-US" baseline="0" dirty="0" err="1" smtClean="0"/>
              <a:t>sai</a:t>
            </a:r>
            <a:r>
              <a:rPr lang="en-US" baseline="0" dirty="0" smtClean="0"/>
              <a:t>. </a:t>
            </a:r>
            <a:r>
              <a:rPr lang="en-US" baseline="0" dirty="0" err="1" smtClean="0"/>
              <a:t>Vậy</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lỗi</a:t>
            </a:r>
            <a:r>
              <a:rPr lang="en-US" baseline="0" dirty="0" smtClean="0"/>
              <a:t> </a:t>
            </a:r>
            <a:r>
              <a:rPr lang="en-US" baseline="0" dirty="0" err="1" smtClean="0"/>
              <a:t>liên</a:t>
            </a:r>
            <a:r>
              <a:rPr lang="en-US" baseline="0" dirty="0" smtClean="0"/>
              <a:t> </a:t>
            </a:r>
            <a:r>
              <a:rPr lang="en-US" baseline="0" dirty="0" err="1" smtClean="0"/>
              <a:t>quan</a:t>
            </a:r>
            <a:r>
              <a:rPr lang="en-US" baseline="0" dirty="0" smtClean="0"/>
              <a:t> </a:t>
            </a:r>
            <a:r>
              <a:rPr lang="en-US" baseline="0" dirty="0" err="1" smtClean="0"/>
              <a:t>đến</a:t>
            </a:r>
            <a:r>
              <a:rPr lang="en-US" baseline="0" dirty="0" smtClean="0"/>
              <a:t> </a:t>
            </a:r>
            <a:r>
              <a:rPr lang="en-US" baseline="0" dirty="0" err="1" smtClean="0"/>
              <a:t>kiểu</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quay </a:t>
            </a:r>
            <a:r>
              <a:rPr lang="en-US" baseline="0" dirty="0" err="1" smtClean="0"/>
              <a:t>lại</a:t>
            </a:r>
            <a:r>
              <a:rPr lang="en-US" baseline="0" dirty="0" smtClean="0"/>
              <a:t> </a:t>
            </a:r>
            <a:r>
              <a:rPr lang="en-US" baseline="0" dirty="0" err="1" smtClean="0"/>
              <a:t>phần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ở </a:t>
            </a:r>
            <a:r>
              <a:rPr lang="en-US" baseline="0" dirty="0" err="1" smtClean="0"/>
              <a:t>trên</a:t>
            </a:r>
            <a:r>
              <a:rPr lang="en-US" baseline="0" dirty="0" smtClean="0"/>
              <a:t>. </a:t>
            </a:r>
            <a:r>
              <a:rPr lang="en-US" baseline="0" dirty="0" err="1" smtClean="0"/>
              <a:t>Biên</a:t>
            </a:r>
            <a:r>
              <a:rPr lang="en-US" baseline="0" dirty="0" smtClean="0"/>
              <a:t> Percent </a:t>
            </a:r>
            <a:r>
              <a:rPr lang="en-US" baseline="0" dirty="0" err="1" smtClean="0"/>
              <a:t>hiện</a:t>
            </a:r>
            <a:r>
              <a:rPr lang="en-US" baseline="0" dirty="0" smtClean="0"/>
              <a:t> </a:t>
            </a:r>
            <a:r>
              <a:rPr lang="en-US" baseline="0" dirty="0" err="1" smtClean="0"/>
              <a:t>thời</a:t>
            </a:r>
            <a:r>
              <a:rPr lang="en-US" baseline="0" dirty="0" smtClean="0"/>
              <a:t> </a:t>
            </a:r>
            <a:r>
              <a:rPr lang="en-US" baseline="0" dirty="0" err="1" smtClean="0"/>
              <a:t>đang</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là</a:t>
            </a:r>
            <a:r>
              <a:rPr lang="en-US" baseline="0" dirty="0" smtClean="0"/>
              <a:t> float </a:t>
            </a:r>
            <a:r>
              <a:rPr lang="en-US" baseline="0" dirty="0" err="1" smtClean="0"/>
              <a:t>và</a:t>
            </a:r>
            <a:r>
              <a:rPr lang="en-US" baseline="0" dirty="0" smtClean="0"/>
              <a:t> </a:t>
            </a:r>
            <a:r>
              <a:rPr lang="en-US" baseline="0" dirty="0" err="1" smtClean="0"/>
              <a:t>hàm</a:t>
            </a:r>
            <a:r>
              <a:rPr lang="en-US" baseline="0" dirty="0" smtClean="0"/>
              <a:t> To Percent </a:t>
            </a:r>
            <a:r>
              <a:rPr lang="en-US" baseline="0" dirty="0" err="1" smtClean="0"/>
              <a:t>cũng</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là</a:t>
            </a:r>
            <a:r>
              <a:rPr lang="en-US" baseline="0" dirty="0" smtClean="0"/>
              <a:t> float. </a:t>
            </a:r>
            <a:r>
              <a:rPr lang="en-US" baseline="0" dirty="0" err="1" smtClean="0"/>
              <a:t>Tuy</a:t>
            </a:r>
            <a:r>
              <a:rPr lang="en-US" baseline="0" dirty="0" smtClean="0"/>
              <a:t> </a:t>
            </a:r>
            <a:r>
              <a:rPr lang="en-US" baseline="0" dirty="0" err="1" smtClean="0"/>
              <a:t>nhiên</a:t>
            </a:r>
            <a:r>
              <a:rPr lang="en-US" baseline="0" dirty="0" smtClean="0"/>
              <a:t>, </a:t>
            </a:r>
            <a:r>
              <a:rPr lang="en-US" baseline="0" dirty="0" err="1" smtClean="0"/>
              <a:t>phần</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prototype </a:t>
            </a:r>
            <a:r>
              <a:rPr lang="en-US" baseline="0" dirty="0" err="1" smtClean="0"/>
              <a:t>của</a:t>
            </a:r>
            <a:r>
              <a:rPr lang="en-US" baseline="0" dirty="0" smtClean="0"/>
              <a:t> </a:t>
            </a:r>
            <a:r>
              <a:rPr lang="en-US" baseline="0" dirty="0" err="1" smtClean="0"/>
              <a:t>hàm</a:t>
            </a:r>
            <a:r>
              <a:rPr lang="en-US" baseline="0" dirty="0" smtClean="0"/>
              <a:t> ở </a:t>
            </a:r>
            <a:r>
              <a:rPr lang="en-US" baseline="0" dirty="0" err="1" smtClean="0"/>
              <a:t>trên</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lại</a:t>
            </a:r>
            <a:r>
              <a:rPr lang="en-US" baseline="0" dirty="0" smtClean="0"/>
              <a:t> </a:t>
            </a:r>
            <a:r>
              <a:rPr lang="en-US" baseline="0" dirty="0" err="1" smtClean="0"/>
              <a:t>khai</a:t>
            </a:r>
            <a:r>
              <a:rPr lang="en-US" baseline="0" dirty="0" smtClean="0"/>
              <a:t> </a:t>
            </a:r>
            <a:r>
              <a:rPr lang="en-US" baseline="0" dirty="0" err="1" smtClean="0"/>
              <a:t>báo</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hàm</a:t>
            </a:r>
            <a:r>
              <a:rPr lang="en-US" baseline="0" dirty="0" smtClean="0"/>
              <a:t> int. </a:t>
            </a:r>
            <a:r>
              <a:rPr lang="en-US" baseline="0" dirty="0" err="1" smtClean="0"/>
              <a:t>Vậy</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fix </a:t>
            </a:r>
            <a:r>
              <a:rPr lang="en-US" baseline="0" dirty="0" err="1" smtClean="0"/>
              <a:t>bằng</a:t>
            </a:r>
            <a:r>
              <a:rPr lang="en-US" baseline="0" dirty="0" smtClean="0"/>
              <a:t> </a:t>
            </a:r>
            <a:r>
              <a:rPr lang="en-US" baseline="0" dirty="0" err="1" smtClean="0"/>
              <a:t>cách</a:t>
            </a:r>
            <a:r>
              <a:rPr lang="en-US" baseline="0" dirty="0" smtClean="0"/>
              <a:t> </a:t>
            </a:r>
            <a:r>
              <a:rPr lang="en-US" baseline="0" dirty="0" err="1" smtClean="0"/>
              <a:t>là</a:t>
            </a:r>
            <a:r>
              <a:rPr lang="en-US" baseline="0" dirty="0" smtClean="0"/>
              <a:t> </a:t>
            </a:r>
            <a:r>
              <a:rPr lang="en-US" baseline="0" dirty="0" err="1" smtClean="0"/>
              <a:t>đổi</a:t>
            </a:r>
            <a:r>
              <a:rPr lang="en-US" baseline="0" dirty="0" smtClean="0"/>
              <a:t> </a:t>
            </a:r>
            <a:r>
              <a:rPr lang="en-US" baseline="0" dirty="0" err="1" smtClean="0"/>
              <a:t>kiểu</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của</a:t>
            </a:r>
            <a:r>
              <a:rPr lang="en-US" baseline="0" dirty="0" smtClean="0"/>
              <a:t> </a:t>
            </a:r>
            <a:r>
              <a:rPr lang="en-US" baseline="0" dirty="0" err="1" smtClean="0"/>
              <a:t>hàm</a:t>
            </a:r>
            <a:r>
              <a:rPr lang="en-US" baseline="0" dirty="0" smtClean="0"/>
              <a:t> To Percent, </a:t>
            </a:r>
            <a:r>
              <a:rPr lang="en-US" baseline="0" dirty="0" err="1" smtClean="0"/>
              <a:t>đó</a:t>
            </a:r>
            <a:r>
              <a:rPr lang="en-US" baseline="0" dirty="0" smtClean="0"/>
              <a:t> </a:t>
            </a:r>
            <a:r>
              <a:rPr lang="en-US" baseline="0" dirty="0" err="1" smtClean="0"/>
              <a:t>là</a:t>
            </a:r>
            <a:r>
              <a:rPr lang="en-US" baseline="0" dirty="0" smtClean="0"/>
              <a:t> float.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lại</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nhập</a:t>
            </a:r>
            <a:r>
              <a:rPr lang="en-US" baseline="0" dirty="0" smtClean="0"/>
              <a:t> </a:t>
            </a:r>
            <a:r>
              <a:rPr lang="en-US" baseline="0" dirty="0" err="1" smtClean="0"/>
              <a:t>vào</a:t>
            </a:r>
            <a:r>
              <a:rPr lang="en-US" baseline="0" dirty="0" smtClean="0"/>
              <a:t> 0 </a:t>
            </a:r>
            <a:r>
              <a:rPr lang="en-US" baseline="0" dirty="0" err="1" smtClean="0"/>
              <a:t>phẩy</a:t>
            </a:r>
            <a:r>
              <a:rPr lang="en-US" baseline="0" dirty="0" smtClean="0"/>
              <a:t> 7 </a:t>
            </a:r>
            <a:r>
              <a:rPr lang="en-US" baseline="0" dirty="0" err="1" smtClean="0"/>
              <a:t>và</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trả</a:t>
            </a:r>
            <a:r>
              <a:rPr lang="en-US" baseline="0" dirty="0" smtClean="0"/>
              <a:t> </a:t>
            </a:r>
            <a:r>
              <a:rPr lang="en-US" baseline="0" dirty="0" err="1" smtClean="0"/>
              <a:t>về</a:t>
            </a:r>
            <a:r>
              <a:rPr lang="en-US" baseline="0" dirty="0" smtClean="0"/>
              <a:t> </a:t>
            </a:r>
            <a:r>
              <a:rPr lang="en-US" baseline="0" dirty="0" err="1" smtClean="0"/>
              <a:t>đúng</a:t>
            </a:r>
            <a:r>
              <a:rPr lang="en-US" baseline="0" dirty="0" smtClean="0"/>
              <a:t> </a:t>
            </a:r>
            <a:r>
              <a:rPr lang="en-US" baseline="0" dirty="0" err="1" smtClean="0"/>
              <a:t>bằng</a:t>
            </a:r>
            <a:r>
              <a:rPr lang="en-US" baseline="0" dirty="0" smtClean="0"/>
              <a:t> 70.</a:t>
            </a:r>
          </a:p>
          <a:p>
            <a:endParaRPr lang="en-US" baseline="0" dirty="0" smtClean="0"/>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Như</a:t>
            </a:r>
            <a:r>
              <a:rPr lang="en-US" baseline="0" dirty="0" smtClean="0"/>
              <a:t> </a:t>
            </a:r>
            <a:r>
              <a:rPr lang="en-US" baseline="0" dirty="0" err="1" smtClean="0"/>
              <a:t>vậy</a:t>
            </a:r>
            <a:r>
              <a:rPr lang="en-US" baseline="0" dirty="0" smtClean="0"/>
              <a:t>, </a:t>
            </a:r>
            <a:r>
              <a:rPr lang="en-US" baseline="0" dirty="0" err="1" smtClean="0"/>
              <a:t>khi</a:t>
            </a:r>
            <a:r>
              <a:rPr lang="en-US" baseline="0" dirty="0" smtClean="0"/>
              <a:t> </a:t>
            </a:r>
            <a:r>
              <a:rPr lang="en-US" baseline="0" dirty="0" err="1" smtClean="0"/>
              <a:t>muốn</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theo</a:t>
            </a:r>
            <a:r>
              <a:rPr lang="en-US" baseline="0" dirty="0" smtClean="0"/>
              <a:t> </a:t>
            </a:r>
            <a:r>
              <a:rPr lang="en-US" baseline="0" dirty="0" err="1" smtClean="0"/>
              <a:t>cách</a:t>
            </a:r>
            <a:r>
              <a:rPr lang="en-US" baseline="0" dirty="0" smtClean="0"/>
              <a:t> </a:t>
            </a:r>
            <a:r>
              <a:rPr lang="en-US" baseline="0" dirty="0" err="1" smtClean="0"/>
              <a:t>thông</a:t>
            </a:r>
            <a:r>
              <a:rPr lang="en-US" baseline="0" dirty="0" smtClean="0"/>
              <a:t> </a:t>
            </a:r>
            <a:r>
              <a:rPr lang="en-US" baseline="0" dirty="0" err="1" smtClean="0"/>
              <a:t>thường</a:t>
            </a:r>
            <a:r>
              <a:rPr lang="en-US" baseline="0" dirty="0" smtClean="0"/>
              <a:t> </a:t>
            </a:r>
            <a:r>
              <a:rPr lang="en-US" baseline="0" dirty="0" err="1" smtClean="0"/>
              <a:t>không</a:t>
            </a:r>
            <a:r>
              <a:rPr lang="en-US" baseline="0" dirty="0" smtClean="0"/>
              <a:t> debug,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vẫn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tổ</a:t>
            </a:r>
            <a:r>
              <a:rPr lang="en-US" baseline="0" dirty="0" smtClean="0"/>
              <a:t> </a:t>
            </a:r>
            <a:r>
              <a:rPr lang="en-US" baseline="0" dirty="0" err="1" smtClean="0"/>
              <a:t>hợp</a:t>
            </a:r>
            <a:r>
              <a:rPr lang="en-US" baseline="0" dirty="0" smtClean="0"/>
              <a:t> </a:t>
            </a:r>
            <a:r>
              <a:rPr lang="en-US" baseline="0" dirty="0" err="1" smtClean="0"/>
              <a:t>phím</a:t>
            </a:r>
            <a:r>
              <a:rPr lang="en-US" baseline="0" dirty="0" smtClean="0"/>
              <a:t> Ctrl </a:t>
            </a:r>
            <a:r>
              <a:rPr lang="en-US" baseline="0" dirty="0" err="1" smtClean="0"/>
              <a:t>cộng</a:t>
            </a:r>
            <a:r>
              <a:rPr lang="en-US" baseline="0" dirty="0" smtClean="0"/>
              <a:t> F5, </a:t>
            </a:r>
          </a:p>
          <a:p>
            <a:r>
              <a:rPr lang="en-US" baseline="0" dirty="0" err="1" smtClean="0"/>
              <a:t>Ngược</a:t>
            </a:r>
            <a:r>
              <a:rPr lang="en-US" baseline="0" dirty="0" smtClean="0"/>
              <a:t> </a:t>
            </a:r>
            <a:r>
              <a:rPr lang="en-US" baseline="0" dirty="0" err="1" smtClean="0"/>
              <a:t>lại</a:t>
            </a:r>
            <a:r>
              <a:rPr lang="en-US" baseline="0" dirty="0" smtClean="0"/>
              <a:t>, </a:t>
            </a:r>
            <a:r>
              <a:rPr lang="en-US" baseline="0" dirty="0" err="1" smtClean="0"/>
              <a:t>nếu</a:t>
            </a:r>
            <a:r>
              <a:rPr lang="en-US" baseline="0" dirty="0" smtClean="0"/>
              <a:t> </a:t>
            </a:r>
            <a:r>
              <a:rPr lang="en-US" baseline="0" dirty="0" err="1" smtClean="0"/>
              <a:t>muốn</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chỉ</a:t>
            </a:r>
            <a:r>
              <a:rPr lang="en-US" baseline="0" dirty="0" smtClean="0"/>
              <a:t> </a:t>
            </a:r>
            <a:r>
              <a:rPr lang="en-US" baseline="0" dirty="0" err="1" smtClean="0"/>
              <a:t>cần</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bằng</a:t>
            </a:r>
            <a:r>
              <a:rPr lang="en-US" baseline="0" dirty="0" smtClean="0"/>
              <a:t> F5.</a:t>
            </a:r>
          </a:p>
          <a:p>
            <a:r>
              <a:rPr lang="en-US" dirty="0" smtClean="0"/>
              <a:t>Trong Visual</a:t>
            </a:r>
            <a:r>
              <a:rPr lang="en-US" baseline="0" dirty="0" smtClean="0"/>
              <a:t> studio,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có</a:t>
            </a:r>
            <a:r>
              <a:rPr lang="en-US" baseline="0" dirty="0" smtClean="0"/>
              <a:t> 2 mode </a:t>
            </a:r>
            <a:r>
              <a:rPr lang="en-US" baseline="0" dirty="0" err="1" smtClean="0"/>
              <a:t>dịch</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đó</a:t>
            </a:r>
            <a:r>
              <a:rPr lang="en-US" baseline="0" dirty="0" smtClean="0"/>
              <a:t> </a:t>
            </a:r>
            <a:r>
              <a:rPr lang="en-US" baseline="0" dirty="0" err="1" smtClean="0"/>
              <a:t>là</a:t>
            </a:r>
            <a:r>
              <a:rPr lang="en-US" baseline="0" dirty="0" smtClean="0"/>
              <a:t> Mode Debug </a:t>
            </a:r>
            <a:r>
              <a:rPr lang="en-US" baseline="0" dirty="0" err="1" smtClean="0"/>
              <a:t>và</a:t>
            </a:r>
            <a:r>
              <a:rPr lang="en-US" baseline="0" dirty="0" smtClean="0"/>
              <a:t> Mode Release.</a:t>
            </a:r>
          </a:p>
          <a:p>
            <a:r>
              <a:rPr lang="en-US" baseline="0" dirty="0" err="1" smtClean="0"/>
              <a:t>Sử</a:t>
            </a:r>
            <a:r>
              <a:rPr lang="en-US" baseline="0" dirty="0" smtClean="0"/>
              <a:t> </a:t>
            </a:r>
            <a:r>
              <a:rPr lang="en-US" baseline="0" dirty="0" err="1" smtClean="0"/>
              <a:t>dụng</a:t>
            </a:r>
            <a:r>
              <a:rPr lang="en-US" baseline="0" dirty="0" smtClean="0"/>
              <a:t> mode Debug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cần</a:t>
            </a:r>
            <a:r>
              <a:rPr lang="en-US" baseline="0" dirty="0" smtClean="0"/>
              <a:t> </a:t>
            </a:r>
            <a:r>
              <a:rPr lang="en-US" baseline="0" dirty="0" err="1" smtClean="0"/>
              <a:t>tiến</a:t>
            </a:r>
            <a:r>
              <a:rPr lang="en-US" baseline="0" dirty="0" smtClean="0"/>
              <a:t> </a:t>
            </a:r>
            <a:r>
              <a:rPr lang="en-US" baseline="0" dirty="0" err="1" smtClean="0"/>
              <a:t>hành</a:t>
            </a:r>
            <a:r>
              <a:rPr lang="en-US" baseline="0" dirty="0" smtClean="0"/>
              <a:t> </a:t>
            </a:r>
            <a:r>
              <a:rPr lang="en-US" baseline="0" dirty="0" err="1" smtClean="0"/>
              <a:t>nhiều</a:t>
            </a:r>
            <a:r>
              <a:rPr lang="en-US" baseline="0" dirty="0" smtClean="0"/>
              <a:t> </a:t>
            </a:r>
            <a:r>
              <a:rPr lang="en-US" baseline="0" dirty="0" err="1" smtClean="0"/>
              <a:t>lần</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a:t>
            </a:r>
          </a:p>
          <a:p>
            <a:r>
              <a:rPr lang="en-US" baseline="0" dirty="0" err="1" smtClean="0"/>
              <a:t>Khi</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đã</a:t>
            </a:r>
            <a:r>
              <a:rPr lang="en-US" baseline="0" dirty="0" smtClean="0"/>
              <a:t> test </a:t>
            </a:r>
            <a:r>
              <a:rPr lang="en-US" baseline="0" dirty="0" err="1" smtClean="0"/>
              <a:t>xong</a:t>
            </a:r>
            <a:r>
              <a:rPr lang="en-US" baseline="0" dirty="0" smtClean="0"/>
              <a:t>, </a:t>
            </a:r>
            <a:r>
              <a:rPr lang="en-US" baseline="0" dirty="0" err="1" smtClean="0"/>
              <a:t>chuyển</a:t>
            </a:r>
            <a:r>
              <a:rPr lang="en-US" baseline="0" dirty="0" smtClean="0"/>
              <a:t> sang </a:t>
            </a:r>
            <a:r>
              <a:rPr lang="en-US" baseline="0" dirty="0" err="1" smtClean="0"/>
              <a:t>giai</a:t>
            </a:r>
            <a:r>
              <a:rPr lang="en-US" baseline="0" dirty="0" smtClean="0"/>
              <a:t> </a:t>
            </a:r>
            <a:r>
              <a:rPr lang="en-US" baseline="0" dirty="0" err="1" smtClean="0"/>
              <a:t>đoạn</a:t>
            </a:r>
            <a:r>
              <a:rPr lang="en-US" baseline="0" dirty="0" smtClean="0"/>
              <a:t> </a:t>
            </a:r>
            <a:r>
              <a:rPr lang="en-US" baseline="0" dirty="0" err="1" smtClean="0"/>
              <a:t>triển</a:t>
            </a:r>
            <a:r>
              <a:rPr lang="en-US" baseline="0" dirty="0" smtClean="0"/>
              <a:t> </a:t>
            </a:r>
            <a:r>
              <a:rPr lang="en-US" baseline="0" dirty="0" err="1" smtClean="0"/>
              <a:t>khai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thể</a:t>
            </a:r>
            <a:r>
              <a:rPr lang="en-US" baseline="0" dirty="0" smtClean="0"/>
              <a:t> </a:t>
            </a:r>
            <a:r>
              <a:rPr lang="en-US" baseline="0" dirty="0" err="1" smtClean="0"/>
              <a:t>thể</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mode Release </a:t>
            </a:r>
            <a:r>
              <a:rPr lang="en-US" baseline="0" dirty="0" err="1" smtClean="0"/>
              <a:t>để</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khi</a:t>
            </a:r>
            <a:r>
              <a:rPr lang="en-US" baseline="0" dirty="0" smtClean="0"/>
              <a:t> mode release </a:t>
            </a:r>
            <a:r>
              <a:rPr lang="en-US" baseline="0" dirty="0" err="1" smtClean="0"/>
              <a:t>được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a:t>
            </a:r>
            <a:r>
              <a:rPr lang="en-US" baseline="0" dirty="0" err="1" smtClean="0"/>
              <a:t>để</a:t>
            </a:r>
            <a:r>
              <a:rPr lang="en-US" baseline="0" dirty="0" smtClean="0"/>
              <a:t> </a:t>
            </a:r>
            <a:r>
              <a:rPr lang="en-US" baseline="0" dirty="0" err="1" smtClean="0"/>
              <a:t>biên</a:t>
            </a:r>
            <a:r>
              <a:rPr lang="en-US" baseline="0" dirty="0" smtClean="0"/>
              <a:t> </a:t>
            </a:r>
            <a:r>
              <a:rPr lang="en-US" baseline="0" dirty="0" err="1" smtClean="0"/>
              <a:t>dịch</a:t>
            </a:r>
            <a:r>
              <a:rPr lang="en-US" baseline="0" dirty="0" smtClean="0"/>
              <a:t> </a:t>
            </a:r>
            <a:r>
              <a:rPr lang="en-US" baseline="0" dirty="0" err="1" smtClean="0"/>
              <a:t>và</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chúng</a:t>
            </a:r>
            <a:r>
              <a:rPr lang="en-US" baseline="0" dirty="0" smtClean="0"/>
              <a:t> </a:t>
            </a:r>
            <a:r>
              <a:rPr lang="en-US" baseline="0" dirty="0" err="1" smtClean="0"/>
              <a:t>ta</a:t>
            </a:r>
            <a:r>
              <a:rPr lang="en-US" baseline="0" dirty="0" smtClean="0"/>
              <a:t> </a:t>
            </a:r>
            <a:r>
              <a:rPr lang="en-US" baseline="0" dirty="0" err="1" smtClean="0"/>
              <a:t>sẽ</a:t>
            </a:r>
            <a:r>
              <a:rPr lang="en-US" baseline="0" dirty="0" smtClean="0"/>
              <a:t> </a:t>
            </a:r>
            <a:r>
              <a:rPr lang="en-US" baseline="0" dirty="0" err="1" smtClean="0"/>
              <a:t>có</a:t>
            </a:r>
            <a:r>
              <a:rPr lang="en-US" baseline="0" dirty="0" smtClean="0"/>
              <a:t> </a:t>
            </a:r>
            <a:r>
              <a:rPr lang="en-US" baseline="0" dirty="0" err="1" smtClean="0"/>
              <a:t>môi</a:t>
            </a:r>
            <a:r>
              <a:rPr lang="en-US" baseline="0" dirty="0" smtClean="0"/>
              <a:t> </a:t>
            </a:r>
            <a:r>
              <a:rPr lang="en-US" baseline="0" dirty="0" err="1" smtClean="0"/>
              <a:t>trường</a:t>
            </a:r>
            <a:r>
              <a:rPr lang="en-US" baseline="0" dirty="0" smtClean="0"/>
              <a:t> </a:t>
            </a:r>
            <a:r>
              <a:rPr lang="en-US" baseline="0" dirty="0" err="1" smtClean="0"/>
              <a:t>chạy</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gần</a:t>
            </a:r>
            <a:r>
              <a:rPr lang="en-US" baseline="0" dirty="0" smtClean="0"/>
              <a:t> </a:t>
            </a:r>
            <a:r>
              <a:rPr lang="en-US" baseline="0" dirty="0" err="1" smtClean="0"/>
              <a:t>giống</a:t>
            </a:r>
            <a:r>
              <a:rPr lang="en-US" baseline="0" dirty="0" smtClean="0"/>
              <a:t> </a:t>
            </a:r>
            <a:r>
              <a:rPr lang="en-US" baseline="0" dirty="0" err="1" smtClean="0"/>
              <a:t>với</a:t>
            </a:r>
            <a:r>
              <a:rPr lang="en-US" baseline="0" dirty="0" smtClean="0"/>
              <a:t> </a:t>
            </a:r>
            <a:r>
              <a:rPr lang="en-US" baseline="0" dirty="0" err="1" smtClean="0"/>
              <a:t>khi</a:t>
            </a:r>
            <a:r>
              <a:rPr lang="en-US" baseline="0" dirty="0" smtClean="0"/>
              <a:t> </a:t>
            </a:r>
            <a:r>
              <a:rPr lang="en-US" baseline="0" dirty="0" err="1" smtClean="0"/>
              <a:t>chạy</a:t>
            </a:r>
            <a:r>
              <a:rPr lang="en-US" baseline="0" dirty="0" smtClean="0"/>
              <a:t> file Execution.</a:t>
            </a:r>
          </a:p>
        </p:txBody>
      </p:sp>
      <p:sp>
        <p:nvSpPr>
          <p:cNvPr id="4" name="Slide Number Placeholder 3"/>
          <p:cNvSpPr>
            <a:spLocks noGrp="1"/>
          </p:cNvSpPr>
          <p:nvPr>
            <p:ph type="sldNum" sz="quarter" idx="10"/>
          </p:nvPr>
        </p:nvSpPr>
        <p:spPr/>
        <p:txBody>
          <a:bodyPr/>
          <a:lstStyle/>
          <a:p>
            <a:fld id="{A9DF5FE0-3EA9-4543-A521-BE34DF8DF0F8}" type="slidenum">
              <a:rPr lang="en-US" smtClean="0"/>
              <a:pPr/>
              <a:t>6</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Breakpoints,</a:t>
            </a:r>
          </a:p>
          <a:p>
            <a:r>
              <a:rPr lang="en-US" dirty="0" smtClean="0"/>
              <a:t>Breakpoint</a:t>
            </a:r>
            <a:r>
              <a:rPr lang="en-US" baseline="0" dirty="0" smtClean="0"/>
              <a:t>s </a:t>
            </a:r>
            <a:r>
              <a:rPr lang="en-US" baseline="0" dirty="0" err="1" smtClean="0"/>
              <a:t>là</a:t>
            </a:r>
            <a:r>
              <a:rPr lang="en-US" baseline="0" dirty="0" smtClean="0"/>
              <a:t> </a:t>
            </a:r>
            <a:r>
              <a:rPr lang="en-US" baseline="0" dirty="0" err="1" smtClean="0"/>
              <a:t>điểm</a:t>
            </a:r>
            <a:r>
              <a:rPr lang="en-US" baseline="0" dirty="0" smtClean="0"/>
              <a:t> </a:t>
            </a:r>
            <a:r>
              <a:rPr lang="en-US" baseline="0" dirty="0" err="1" smtClean="0"/>
              <a:t>mấu</a:t>
            </a:r>
            <a:r>
              <a:rPr lang="en-US" baseline="0" dirty="0" smtClean="0"/>
              <a:t> </a:t>
            </a:r>
            <a:r>
              <a:rPr lang="en-US" baseline="0" dirty="0" err="1" smtClean="0"/>
              <a:t>chốt</a:t>
            </a:r>
            <a:r>
              <a:rPr lang="en-US" baseline="0" dirty="0" smtClean="0"/>
              <a:t> </a:t>
            </a:r>
            <a:r>
              <a:rPr lang="en-US" baseline="0" dirty="0" err="1" smtClean="0"/>
              <a:t>của</a:t>
            </a:r>
            <a:r>
              <a:rPr lang="en-US" baseline="0" dirty="0" smtClean="0"/>
              <a:t> debugging, </a:t>
            </a:r>
            <a:r>
              <a:rPr lang="en-US" baseline="0" dirty="0" err="1" smtClean="0"/>
              <a:t>được</a:t>
            </a:r>
            <a:r>
              <a:rPr lang="en-US" baseline="0" dirty="0" smtClean="0"/>
              <a:t> </a:t>
            </a:r>
            <a:r>
              <a:rPr lang="en-US" baseline="0" dirty="0" err="1" smtClean="0"/>
              <a:t>hiểu</a:t>
            </a:r>
            <a:r>
              <a:rPr lang="en-US" baseline="0" dirty="0" smtClean="0"/>
              <a:t> </a:t>
            </a:r>
            <a:r>
              <a:rPr lang="en-US" baseline="0" dirty="0" err="1" smtClean="0"/>
              <a:t>là</a:t>
            </a:r>
            <a:r>
              <a:rPr lang="en-US" baseline="0" dirty="0" smtClean="0"/>
              <a:t> </a:t>
            </a:r>
            <a:r>
              <a:rPr lang="en-US" baseline="0" dirty="0" err="1" smtClean="0"/>
              <a:t>những</a:t>
            </a:r>
            <a:r>
              <a:rPr lang="en-US" baseline="0" dirty="0" smtClean="0"/>
              <a:t> </a:t>
            </a:r>
            <a:r>
              <a:rPr lang="en-US" baseline="0" dirty="0" err="1" smtClean="0"/>
              <a:t>điểm</a:t>
            </a:r>
            <a:r>
              <a:rPr lang="en-US" baseline="0" dirty="0" smtClean="0"/>
              <a:t> </a:t>
            </a:r>
            <a:r>
              <a:rPr lang="en-US" baseline="0" dirty="0" err="1" smtClean="0"/>
              <a:t>dừng</a:t>
            </a:r>
            <a:r>
              <a:rPr lang="en-US" baseline="0" dirty="0" smtClean="0"/>
              <a:t> </a:t>
            </a:r>
            <a:r>
              <a:rPr lang="en-US" baseline="0" dirty="0" err="1" smtClean="0"/>
              <a:t>của</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muốn</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dừng</a:t>
            </a:r>
            <a:r>
              <a:rPr lang="en-US" baseline="0" dirty="0" smtClean="0"/>
              <a:t> </a:t>
            </a:r>
            <a:r>
              <a:rPr lang="en-US" baseline="0" dirty="0" err="1" smtClean="0"/>
              <a:t>lại</a:t>
            </a:r>
            <a:r>
              <a:rPr lang="en-US" baseline="0" dirty="0" smtClean="0"/>
              <a:t> </a:t>
            </a:r>
            <a:r>
              <a:rPr lang="en-US" baseline="0" dirty="0" err="1" smtClean="0"/>
              <a:t>để</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a:t>
            </a:r>
            <a:r>
              <a:rPr lang="en-US" baseline="0" dirty="0" err="1" smtClean="0"/>
              <a:t>và</a:t>
            </a:r>
            <a:r>
              <a:rPr lang="en-US" baseline="0" dirty="0" smtClean="0"/>
              <a:t> source code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a:t>
            </a:r>
          </a:p>
          <a:p>
            <a:r>
              <a:rPr lang="en-US" baseline="0" dirty="0" smtClean="0"/>
              <a:t>Trong Visual studio,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F9 </a:t>
            </a:r>
            <a:r>
              <a:rPr lang="en-US" baseline="0" dirty="0" err="1" smtClean="0"/>
              <a:t>để</a:t>
            </a:r>
            <a:r>
              <a:rPr lang="en-US" baseline="0" dirty="0" smtClean="0"/>
              <a:t> tạo </a:t>
            </a:r>
            <a:r>
              <a:rPr lang="en-US" baseline="0" dirty="0" err="1" smtClean="0"/>
              <a:t>một</a:t>
            </a:r>
            <a:r>
              <a:rPr lang="en-US" baseline="0" dirty="0" smtClean="0"/>
              <a:t> breakpoint </a:t>
            </a:r>
            <a:r>
              <a:rPr lang="en-US" baseline="0" dirty="0" err="1" smtClean="0"/>
              <a:t>mới</a:t>
            </a:r>
            <a:r>
              <a:rPr lang="en-US" baseline="0" dirty="0" smtClean="0"/>
              <a:t>, </a:t>
            </a:r>
            <a:r>
              <a:rPr lang="en-US" baseline="0" dirty="0" err="1" smtClean="0"/>
              <a:t>hoặc</a:t>
            </a:r>
            <a:r>
              <a:rPr lang="en-US" baseline="0" dirty="0" smtClean="0"/>
              <a:t> </a:t>
            </a:r>
            <a:r>
              <a:rPr lang="en-US" baseline="0" dirty="0" err="1" smtClean="0"/>
              <a:t>sử</a:t>
            </a:r>
            <a:r>
              <a:rPr lang="en-US" baseline="0" dirty="0" smtClean="0"/>
              <a:t> </a:t>
            </a:r>
            <a:r>
              <a:rPr lang="en-US" baseline="0" dirty="0" err="1" smtClean="0"/>
              <a:t>dụng</a:t>
            </a:r>
            <a:r>
              <a:rPr lang="en-US" baseline="0" dirty="0" smtClean="0"/>
              <a:t> menu context, </a:t>
            </a:r>
            <a:r>
              <a:rPr lang="en-US" baseline="0" dirty="0" err="1" smtClean="0"/>
              <a:t>chọn</a:t>
            </a:r>
            <a:r>
              <a:rPr lang="en-US" baseline="0" dirty="0" smtClean="0"/>
              <a:t> menu “Insert/Remove Breakpoint”, </a:t>
            </a:r>
            <a:r>
              <a:rPr lang="en-US" baseline="0" dirty="0" err="1" smtClean="0"/>
              <a:t>sau</a:t>
            </a:r>
            <a:r>
              <a:rPr lang="en-US" baseline="0" dirty="0" smtClean="0"/>
              <a:t> </a:t>
            </a:r>
            <a:r>
              <a:rPr lang="en-US" baseline="0" dirty="0" err="1" smtClean="0"/>
              <a:t>khi</a:t>
            </a:r>
            <a:r>
              <a:rPr lang="en-US" baseline="0" dirty="0" smtClean="0"/>
              <a:t> tạo </a:t>
            </a:r>
            <a:r>
              <a:rPr lang="en-US" baseline="0" dirty="0" err="1" smtClean="0"/>
              <a:t>xong</a:t>
            </a:r>
            <a:r>
              <a:rPr lang="en-US" baseline="0" dirty="0" smtClean="0"/>
              <a:t> breakpoint, </a:t>
            </a:r>
            <a:r>
              <a:rPr lang="en-US" baseline="0" dirty="0" err="1" smtClean="0"/>
              <a:t>ký</a:t>
            </a:r>
            <a:r>
              <a:rPr lang="en-US" baseline="0" dirty="0" smtClean="0"/>
              <a:t> </a:t>
            </a:r>
            <a:r>
              <a:rPr lang="en-US" baseline="0" dirty="0" err="1" smtClean="0"/>
              <a:t>hiệu</a:t>
            </a:r>
            <a:r>
              <a:rPr lang="en-US" baseline="0" dirty="0" smtClean="0"/>
              <a:t> </a:t>
            </a:r>
            <a:r>
              <a:rPr lang="en-US" baseline="0" dirty="0" err="1" smtClean="0"/>
              <a:t>mầu</a:t>
            </a:r>
            <a:r>
              <a:rPr lang="en-US" baseline="0" dirty="0" smtClean="0"/>
              <a:t> </a:t>
            </a:r>
            <a:r>
              <a:rPr lang="en-US" baseline="0" dirty="0" err="1" smtClean="0"/>
              <a:t>đỏ</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đánh</a:t>
            </a:r>
            <a:r>
              <a:rPr lang="en-US" baseline="0" dirty="0" smtClean="0"/>
              <a:t> </a:t>
            </a:r>
            <a:r>
              <a:rPr lang="en-US" baseline="0" dirty="0" err="1" smtClean="0"/>
              <a:t>dấu</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chạy</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màn</a:t>
            </a:r>
            <a:r>
              <a:rPr lang="en-US" baseline="0" dirty="0" smtClean="0"/>
              <a:t> </a:t>
            </a:r>
            <a:r>
              <a:rPr lang="en-US" baseline="0" dirty="0" err="1" smtClean="0"/>
              <a:t>hình</a:t>
            </a:r>
            <a:r>
              <a:rPr lang="en-US" baseline="0" dirty="0" smtClean="0"/>
              <a:t> source code </a:t>
            </a:r>
            <a:r>
              <a:rPr lang="en-US" baseline="0" dirty="0" err="1" smtClean="0"/>
              <a:t>sẽ</a:t>
            </a:r>
            <a:r>
              <a:rPr lang="en-US" baseline="0" dirty="0" smtClean="0"/>
              <a:t> </a:t>
            </a:r>
            <a:r>
              <a:rPr lang="en-US" baseline="0" dirty="0" err="1" smtClean="0"/>
              <a:t>dừng</a:t>
            </a:r>
            <a:r>
              <a:rPr lang="en-US" baseline="0" dirty="0" smtClean="0"/>
              <a:t> </a:t>
            </a:r>
            <a:r>
              <a:rPr lang="en-US" baseline="0" dirty="0" err="1" smtClean="0"/>
              <a:t>lại</a:t>
            </a:r>
            <a:r>
              <a:rPr lang="en-US" baseline="0" dirty="0" smtClean="0"/>
              <a:t> </a:t>
            </a:r>
            <a:r>
              <a:rPr lang="en-US" baseline="0" dirty="0" err="1" smtClean="0"/>
              <a:t>gặp</a:t>
            </a:r>
            <a:r>
              <a:rPr lang="en-US" baseline="0" dirty="0" smtClean="0"/>
              <a:t> </a:t>
            </a:r>
            <a:r>
              <a:rPr lang="en-US" baseline="0" dirty="0" err="1" smtClean="0"/>
              <a:t>những</a:t>
            </a:r>
            <a:r>
              <a:rPr lang="en-US" baseline="0" dirty="0" smtClean="0"/>
              <a:t> breakpoint </a:t>
            </a:r>
            <a:r>
              <a:rPr lang="en-US" baseline="0" dirty="0" err="1" smtClean="0"/>
              <a:t>này</a:t>
            </a:r>
            <a:r>
              <a:rPr lang="en-US" baseline="0" dirty="0" smtClean="0"/>
              <a:t>.</a:t>
            </a:r>
          </a:p>
          <a:p>
            <a:r>
              <a:rPr lang="en-US" baseline="0" dirty="0" err="1" smtClean="0"/>
              <a:t>Nếu</a:t>
            </a:r>
            <a:r>
              <a:rPr lang="en-US" baseline="0" dirty="0" smtClean="0"/>
              <a:t> </a:t>
            </a:r>
            <a:r>
              <a:rPr lang="en-US" baseline="0" dirty="0" err="1" smtClean="0"/>
              <a:t>có</a:t>
            </a:r>
            <a:r>
              <a:rPr lang="en-US" baseline="0" dirty="0" smtClean="0"/>
              <a:t> </a:t>
            </a:r>
            <a:r>
              <a:rPr lang="en-US" baseline="0" dirty="0" err="1" smtClean="0"/>
              <a:t>quá</a:t>
            </a:r>
            <a:r>
              <a:rPr lang="en-US" baseline="0" dirty="0" smtClean="0"/>
              <a:t> </a:t>
            </a:r>
            <a:r>
              <a:rPr lang="en-US" baseline="0" dirty="0" err="1" smtClean="0"/>
              <a:t>nhiều</a:t>
            </a:r>
            <a:r>
              <a:rPr lang="en-US" baseline="0" dirty="0" smtClean="0"/>
              <a:t> </a:t>
            </a:r>
            <a:r>
              <a:rPr lang="en-US" baseline="0" dirty="0" err="1" smtClean="0"/>
              <a:t>những</a:t>
            </a:r>
            <a:r>
              <a:rPr lang="en-US" baseline="0" dirty="0" smtClean="0"/>
              <a:t> breakpoint </a:t>
            </a:r>
            <a:r>
              <a:rPr lang="en-US" baseline="0" dirty="0" err="1" smtClean="0"/>
              <a:t>trong</a:t>
            </a:r>
            <a:r>
              <a:rPr lang="en-US" baseline="0" dirty="0" smtClean="0"/>
              <a:t>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và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muốn</a:t>
            </a:r>
            <a:r>
              <a:rPr lang="en-US" baseline="0" dirty="0" smtClean="0"/>
              <a:t> </a:t>
            </a:r>
            <a:r>
              <a:rPr lang="en-US" baseline="0" dirty="0" err="1" smtClean="0"/>
              <a:t>chuyển</a:t>
            </a:r>
            <a:r>
              <a:rPr lang="en-US" baseline="0" dirty="0" smtClean="0"/>
              <a:t> </a:t>
            </a:r>
            <a:r>
              <a:rPr lang="en-US" baseline="0" dirty="0" err="1" smtClean="0"/>
              <a:t>điều</a:t>
            </a:r>
            <a:r>
              <a:rPr lang="en-US" baseline="0" dirty="0" smtClean="0"/>
              <a:t> </a:t>
            </a:r>
            <a:r>
              <a:rPr lang="en-US" baseline="0" dirty="0" err="1" smtClean="0"/>
              <a:t>khiển</a:t>
            </a:r>
            <a:r>
              <a:rPr lang="en-US" baseline="0" dirty="0" smtClean="0"/>
              <a:t> </a:t>
            </a:r>
            <a:r>
              <a:rPr lang="en-US" baseline="0" dirty="0" err="1" smtClean="0"/>
              <a:t>từ</a:t>
            </a:r>
            <a:r>
              <a:rPr lang="en-US" baseline="0" dirty="0" smtClean="0"/>
              <a:t> breakpoint </a:t>
            </a:r>
            <a:r>
              <a:rPr lang="en-US" baseline="0" dirty="0" err="1" smtClean="0"/>
              <a:t>này</a:t>
            </a:r>
            <a:r>
              <a:rPr lang="en-US" baseline="0" dirty="0" smtClean="0"/>
              <a:t> </a:t>
            </a:r>
            <a:r>
              <a:rPr lang="en-US" baseline="0" dirty="0" err="1" smtClean="0"/>
              <a:t>đến</a:t>
            </a:r>
            <a:r>
              <a:rPr lang="en-US" baseline="0" dirty="0" smtClean="0"/>
              <a:t> breakpoint </a:t>
            </a:r>
            <a:r>
              <a:rPr lang="en-US" baseline="0" dirty="0" err="1" smtClean="0"/>
              <a:t>khác</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nhấn</a:t>
            </a:r>
            <a:r>
              <a:rPr lang="en-US" baseline="0" dirty="0" smtClean="0"/>
              <a:t> </a:t>
            </a:r>
            <a:r>
              <a:rPr lang="en-US" baseline="0" dirty="0" err="1" smtClean="0"/>
              <a:t>liên</a:t>
            </a:r>
            <a:r>
              <a:rPr lang="en-US" baseline="0" dirty="0" smtClean="0"/>
              <a:t> </a:t>
            </a:r>
            <a:r>
              <a:rPr lang="en-US" baseline="0" dirty="0" err="1" smtClean="0"/>
              <a:t>tiếp</a:t>
            </a:r>
            <a:r>
              <a:rPr lang="en-US" baseline="0" dirty="0" smtClean="0"/>
              <a:t> F5. </a:t>
            </a:r>
            <a:r>
              <a:rPr lang="en-US" baseline="0" dirty="0" err="1" smtClean="0"/>
              <a:t>Việc</a:t>
            </a:r>
            <a:r>
              <a:rPr lang="en-US" baseline="0" dirty="0" smtClean="0"/>
              <a:t> </a:t>
            </a:r>
            <a:r>
              <a:rPr lang="en-US" baseline="0" dirty="0" err="1" smtClean="0"/>
              <a:t>này</a:t>
            </a:r>
            <a:r>
              <a:rPr lang="en-US" baseline="0" dirty="0" smtClean="0"/>
              <a:t> </a:t>
            </a:r>
            <a:r>
              <a:rPr lang="en-US" baseline="0" dirty="0" err="1" smtClean="0"/>
              <a:t>cũng</a:t>
            </a:r>
            <a:r>
              <a:rPr lang="en-US" baseline="0" dirty="0" smtClean="0"/>
              <a:t> </a:t>
            </a:r>
            <a:r>
              <a:rPr lang="en-US" baseline="0" dirty="0" err="1" smtClean="0"/>
              <a:t>giúp</a:t>
            </a:r>
            <a:r>
              <a:rPr lang="en-US" baseline="0" dirty="0" smtClean="0"/>
              <a:t> </a:t>
            </a:r>
            <a:r>
              <a:rPr lang="en-US" baseline="0" dirty="0" err="1" smtClean="0"/>
              <a:t>cho</a:t>
            </a:r>
            <a:r>
              <a:rPr lang="en-US" baseline="0" dirty="0" smtClean="0"/>
              <a:t> </a:t>
            </a:r>
            <a:r>
              <a:rPr lang="en-US" baseline="0" dirty="0" err="1" smtClean="0"/>
              <a:t>việc</a:t>
            </a:r>
            <a:r>
              <a:rPr lang="en-US" baseline="0" dirty="0" smtClean="0"/>
              <a:t> </a:t>
            </a:r>
            <a:r>
              <a:rPr lang="en-US" baseline="0" dirty="0" err="1" smtClean="0"/>
              <a:t>nhảy</a:t>
            </a:r>
            <a:r>
              <a:rPr lang="en-US" baseline="0" dirty="0" smtClean="0"/>
              <a:t> </a:t>
            </a:r>
            <a:r>
              <a:rPr lang="en-US" baseline="0" dirty="0" err="1" smtClean="0"/>
              <a:t>nhanh</a:t>
            </a:r>
            <a:r>
              <a:rPr lang="en-US" baseline="0" dirty="0" smtClean="0"/>
              <a:t> qua </a:t>
            </a:r>
            <a:r>
              <a:rPr lang="en-US" baseline="0" dirty="0" err="1" smtClean="0"/>
              <a:t>các</a:t>
            </a:r>
            <a:r>
              <a:rPr lang="en-US" baseline="0" dirty="0" smtClean="0"/>
              <a:t> </a:t>
            </a:r>
            <a:r>
              <a:rPr lang="en-US" baseline="0" dirty="0" err="1" smtClean="0"/>
              <a:t>đoạn</a:t>
            </a:r>
            <a:r>
              <a:rPr lang="en-US" baseline="0" dirty="0" smtClean="0"/>
              <a:t> code </a:t>
            </a:r>
            <a:r>
              <a:rPr lang="en-US" baseline="0" dirty="0" err="1" smtClean="0"/>
              <a:t>không</a:t>
            </a:r>
            <a:r>
              <a:rPr lang="en-US" baseline="0" dirty="0" smtClean="0"/>
              <a:t> </a:t>
            </a:r>
            <a:r>
              <a:rPr lang="en-US" baseline="0" dirty="0" err="1" smtClean="0"/>
              <a:t>cần</a:t>
            </a:r>
            <a:r>
              <a:rPr lang="en-US" baseline="0" dirty="0" smtClean="0"/>
              <a:t> </a:t>
            </a:r>
            <a:r>
              <a:rPr lang="en-US" baseline="0" dirty="0" err="1" smtClean="0"/>
              <a:t>kiểm</a:t>
            </a:r>
            <a:r>
              <a:rPr lang="en-US" baseline="0" dirty="0" smtClean="0"/>
              <a:t> </a:t>
            </a:r>
            <a:r>
              <a:rPr lang="en-US" baseline="0" dirty="0" err="1" smtClean="0"/>
              <a:t>tra</a:t>
            </a:r>
            <a:r>
              <a:rPr lang="en-US" baseline="0" dirty="0" smtClean="0"/>
              <a:t>.</a:t>
            </a:r>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Cửa</a:t>
            </a:r>
            <a:r>
              <a:rPr lang="en-US" dirty="0" smtClean="0"/>
              <a:t> </a:t>
            </a:r>
            <a:r>
              <a:rPr lang="en-US" dirty="0" err="1" smtClean="0"/>
              <a:t>sổ</a:t>
            </a:r>
            <a:r>
              <a:rPr lang="en-US" baseline="0" dirty="0" smtClean="0"/>
              <a:t> Watch,</a:t>
            </a:r>
          </a:p>
          <a:p>
            <a:r>
              <a:rPr lang="en-US" baseline="0" dirty="0" err="1" smtClean="0"/>
              <a:t>Cửa</a:t>
            </a:r>
            <a:r>
              <a:rPr lang="en-US" baseline="0" dirty="0" smtClean="0"/>
              <a:t> </a:t>
            </a:r>
            <a:r>
              <a:rPr lang="en-US" baseline="0" dirty="0" err="1" smtClean="0"/>
              <a:t>sổ</a:t>
            </a:r>
            <a:r>
              <a:rPr lang="en-US" baseline="0" dirty="0" smtClean="0"/>
              <a:t> Watch </a:t>
            </a:r>
            <a:r>
              <a:rPr lang="en-US" baseline="0" dirty="0" err="1" smtClean="0"/>
              <a:t>xuất</a:t>
            </a:r>
            <a:r>
              <a:rPr lang="en-US" baseline="0" dirty="0" smtClean="0"/>
              <a:t> </a:t>
            </a:r>
            <a:r>
              <a:rPr lang="en-US" baseline="0" dirty="0" err="1" smtClean="0"/>
              <a:t>hiện</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đang</a:t>
            </a:r>
            <a:r>
              <a:rPr lang="en-US" baseline="0" dirty="0" smtClean="0"/>
              <a:t> debug </a:t>
            </a:r>
            <a:r>
              <a:rPr lang="en-US" baseline="0" dirty="0" err="1" smtClean="0"/>
              <a:t>chương</a:t>
            </a:r>
            <a:r>
              <a:rPr lang="en-US" baseline="0" dirty="0" smtClean="0"/>
              <a:t> </a:t>
            </a:r>
            <a:r>
              <a:rPr lang="en-US" baseline="0" dirty="0" err="1" smtClean="0"/>
              <a:t>trình</a:t>
            </a:r>
            <a:r>
              <a:rPr lang="en-US" baseline="0" dirty="0" smtClean="0"/>
              <a:t>, </a:t>
            </a:r>
            <a:r>
              <a:rPr lang="en-US" baseline="0" dirty="0" err="1" smtClean="0"/>
              <a:t>cửa</a:t>
            </a:r>
            <a:r>
              <a:rPr lang="en-US" baseline="0" dirty="0" smtClean="0"/>
              <a:t> </a:t>
            </a:r>
            <a:r>
              <a:rPr lang="en-US" baseline="0" dirty="0" err="1" smtClean="0"/>
              <a:t>sổ</a:t>
            </a:r>
            <a:r>
              <a:rPr lang="en-US" baseline="0" dirty="0" smtClean="0"/>
              <a:t> </a:t>
            </a:r>
            <a:r>
              <a:rPr lang="en-US" baseline="0" dirty="0" err="1" smtClean="0"/>
              <a:t>này</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hiện</a:t>
            </a:r>
            <a:r>
              <a:rPr lang="en-US" baseline="0" dirty="0" smtClean="0"/>
              <a:t> thị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trong</a:t>
            </a:r>
            <a:r>
              <a:rPr lang="en-US" baseline="0" dirty="0" smtClean="0"/>
              <a:t> </a:t>
            </a:r>
            <a:r>
              <a:rPr lang="en-US" baseline="0" dirty="0" err="1" smtClean="0"/>
              <a:t>cột</a:t>
            </a:r>
            <a:r>
              <a:rPr lang="en-US" baseline="0" dirty="0" smtClean="0"/>
              <a:t> Value </a:t>
            </a:r>
            <a:r>
              <a:rPr lang="en-US" baseline="0" dirty="0" err="1" smtClean="0"/>
              <a:t>sau</a:t>
            </a:r>
            <a:r>
              <a:rPr lang="en-US" baseline="0" dirty="0" smtClean="0"/>
              <a:t> </a:t>
            </a:r>
            <a:r>
              <a:rPr lang="en-US" baseline="0" dirty="0" err="1" smtClean="0"/>
              <a:t>khi</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gõ</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biến</a:t>
            </a:r>
            <a:r>
              <a:rPr lang="en-US" baseline="0" dirty="0" smtClean="0"/>
              <a:t> </a:t>
            </a:r>
            <a:r>
              <a:rPr lang="en-US" baseline="0" dirty="0" err="1" smtClean="0"/>
              <a:t>vào</a:t>
            </a:r>
            <a:r>
              <a:rPr lang="en-US" baseline="0" dirty="0" smtClean="0"/>
              <a:t> </a:t>
            </a:r>
            <a:r>
              <a:rPr lang="en-US" baseline="0" dirty="0" err="1" smtClean="0"/>
              <a:t>trong</a:t>
            </a:r>
            <a:r>
              <a:rPr lang="en-US" baseline="0" dirty="0" smtClean="0"/>
              <a:t> </a:t>
            </a:r>
            <a:r>
              <a:rPr lang="en-US" baseline="0" dirty="0" err="1" smtClean="0"/>
              <a:t>cột</a:t>
            </a:r>
            <a:r>
              <a:rPr lang="en-US" baseline="0" dirty="0" smtClean="0"/>
              <a:t> Name.</a:t>
            </a:r>
          </a:p>
          <a:p>
            <a:r>
              <a:rPr lang="en-US" baseline="0" dirty="0" err="1" smtClean="0"/>
              <a:t>Để</a:t>
            </a:r>
            <a:r>
              <a:rPr lang="en-US" baseline="0" dirty="0" smtClean="0"/>
              <a:t> </a:t>
            </a:r>
            <a:r>
              <a:rPr lang="en-US" baseline="0" dirty="0" err="1" smtClean="0"/>
              <a:t>mở</a:t>
            </a:r>
            <a:r>
              <a:rPr lang="en-US" baseline="0" dirty="0" smtClean="0"/>
              <a:t> </a:t>
            </a:r>
            <a:r>
              <a:rPr lang="en-US" baseline="0" dirty="0" err="1" smtClean="0"/>
              <a:t>cửa</a:t>
            </a:r>
            <a:r>
              <a:rPr lang="en-US" baseline="0" dirty="0" smtClean="0"/>
              <a:t> </a:t>
            </a:r>
            <a:r>
              <a:rPr lang="en-US" baseline="0" dirty="0" err="1" smtClean="0"/>
              <a:t>sổ</a:t>
            </a:r>
            <a:r>
              <a:rPr lang="en-US" baseline="0" dirty="0" smtClean="0"/>
              <a:t> </a:t>
            </a:r>
            <a:r>
              <a:rPr lang="en-US" baseline="0" dirty="0" err="1" smtClean="0"/>
              <a:t>này</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vào</a:t>
            </a:r>
            <a:r>
              <a:rPr lang="en-US" baseline="0" dirty="0" smtClean="0"/>
              <a:t> menu View, </a:t>
            </a:r>
            <a:r>
              <a:rPr lang="en-US" baseline="0" dirty="0" err="1" smtClean="0"/>
              <a:t>chọn</a:t>
            </a:r>
            <a:r>
              <a:rPr lang="en-US" baseline="0" dirty="0" smtClean="0"/>
              <a:t> Debug Windows </a:t>
            </a:r>
            <a:r>
              <a:rPr lang="en-US" baseline="0" dirty="0" err="1" smtClean="0"/>
              <a:t>và</a:t>
            </a:r>
            <a:r>
              <a:rPr lang="en-US" baseline="0" dirty="0" smtClean="0"/>
              <a:t> </a:t>
            </a:r>
            <a:r>
              <a:rPr lang="en-US" baseline="0" dirty="0" err="1" smtClean="0"/>
              <a:t>chọn</a:t>
            </a:r>
            <a:r>
              <a:rPr lang="en-US" baseline="0" dirty="0" smtClean="0"/>
              <a:t> Watch.</a:t>
            </a:r>
          </a:p>
          <a:p>
            <a:r>
              <a:rPr lang="en-US" baseline="0" dirty="0" err="1" smtClean="0"/>
              <a:t>Có</a:t>
            </a:r>
            <a:r>
              <a:rPr lang="en-US" baseline="0" dirty="0" smtClean="0"/>
              <a:t> </a:t>
            </a:r>
            <a:r>
              <a:rPr lang="en-US" baseline="0" dirty="0" err="1" smtClean="0"/>
              <a:t>một</a:t>
            </a:r>
            <a:r>
              <a:rPr lang="en-US" baseline="0" dirty="0" smtClean="0"/>
              <a:t> </a:t>
            </a:r>
            <a:r>
              <a:rPr lang="en-US" baseline="0" dirty="0" err="1" smtClean="0"/>
              <a:t>cách</a:t>
            </a:r>
            <a:r>
              <a:rPr lang="en-US" baseline="0" dirty="0" smtClean="0"/>
              <a:t> </a:t>
            </a:r>
            <a:r>
              <a:rPr lang="en-US" baseline="0" dirty="0" err="1" smtClean="0"/>
              <a:t>khác</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mở</a:t>
            </a:r>
            <a:r>
              <a:rPr lang="en-US" baseline="0" dirty="0" smtClean="0"/>
              <a:t> </a:t>
            </a:r>
            <a:r>
              <a:rPr lang="en-US" baseline="0" dirty="0" err="1" smtClean="0"/>
              <a:t>cửa</a:t>
            </a:r>
            <a:r>
              <a:rPr lang="en-US" baseline="0" dirty="0" smtClean="0"/>
              <a:t> </a:t>
            </a:r>
            <a:r>
              <a:rPr lang="en-US" baseline="0" dirty="0" err="1" smtClean="0"/>
              <a:t>sổ</a:t>
            </a:r>
            <a:r>
              <a:rPr lang="en-US" baseline="0" dirty="0" smtClean="0"/>
              <a:t> Watch </a:t>
            </a:r>
            <a:r>
              <a:rPr lang="en-US" baseline="0" dirty="0" err="1" smtClean="0"/>
              <a:t>nhanh</a:t>
            </a:r>
            <a:r>
              <a:rPr lang="en-US" baseline="0" dirty="0" smtClean="0"/>
              <a:t> </a:t>
            </a:r>
            <a:r>
              <a:rPr lang="en-US" baseline="0" dirty="0" err="1" smtClean="0"/>
              <a:t>là</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chọn</a:t>
            </a:r>
            <a:r>
              <a:rPr lang="en-US" baseline="0" dirty="0" smtClean="0"/>
              <a:t> menu context </a:t>
            </a:r>
            <a:r>
              <a:rPr lang="en-US" baseline="0" dirty="0" err="1" smtClean="0"/>
              <a:t>trong</a:t>
            </a:r>
            <a:r>
              <a:rPr lang="en-US" baseline="0" dirty="0" smtClean="0"/>
              <a:t> </a:t>
            </a:r>
            <a:r>
              <a:rPr lang="en-US" baseline="0" dirty="0" err="1" smtClean="0"/>
              <a:t>quá</a:t>
            </a:r>
            <a:r>
              <a:rPr lang="en-US" baseline="0" dirty="0" smtClean="0"/>
              <a:t> </a:t>
            </a:r>
            <a:r>
              <a:rPr lang="en-US" baseline="0" dirty="0" err="1" smtClean="0"/>
              <a:t>trình</a:t>
            </a:r>
            <a:r>
              <a:rPr lang="en-US" baseline="0" dirty="0" smtClean="0"/>
              <a:t> debug, </a:t>
            </a:r>
            <a:r>
              <a:rPr lang="en-US" baseline="0" dirty="0" err="1" smtClean="0"/>
              <a:t>và</a:t>
            </a:r>
            <a:r>
              <a:rPr lang="en-US" baseline="0" dirty="0" smtClean="0"/>
              <a:t> </a:t>
            </a:r>
            <a:r>
              <a:rPr lang="en-US" baseline="0" dirty="0" err="1" smtClean="0"/>
              <a:t>chọn</a:t>
            </a:r>
            <a:r>
              <a:rPr lang="en-US" baseline="0" dirty="0" smtClean="0"/>
              <a:t> menu “</a:t>
            </a:r>
            <a:r>
              <a:rPr lang="en-US" baseline="0" dirty="0" err="1" smtClean="0"/>
              <a:t>QuickWatch</a:t>
            </a:r>
            <a:r>
              <a:rPr lang="en-US" baseline="0" dirty="0" smtClean="0"/>
              <a:t>…”, </a:t>
            </a:r>
            <a:r>
              <a:rPr lang="en-US" baseline="0" dirty="0" err="1" smtClean="0"/>
              <a:t>sau</a:t>
            </a:r>
            <a:r>
              <a:rPr lang="en-US" baseline="0" dirty="0" smtClean="0"/>
              <a:t> </a:t>
            </a:r>
            <a:r>
              <a:rPr lang="en-US" baseline="0" dirty="0" err="1" smtClean="0"/>
              <a:t>đó</a:t>
            </a:r>
            <a:r>
              <a:rPr lang="en-US" baseline="0" dirty="0" smtClean="0"/>
              <a:t> </a:t>
            </a:r>
            <a:r>
              <a:rPr lang="en-US" baseline="0" dirty="0" err="1" smtClean="0"/>
              <a:t>nhập</a:t>
            </a:r>
            <a:r>
              <a:rPr lang="en-US" baseline="0" dirty="0" smtClean="0"/>
              <a:t> </a:t>
            </a:r>
            <a:r>
              <a:rPr lang="en-US" baseline="0" dirty="0" err="1" smtClean="0"/>
              <a:t>tên</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trong</a:t>
            </a:r>
            <a:r>
              <a:rPr lang="en-US" baseline="0" dirty="0" smtClean="0"/>
              <a:t> </a:t>
            </a:r>
            <a:r>
              <a:rPr lang="en-US" baseline="0" dirty="0" err="1" smtClean="0"/>
              <a:t>ngữ</a:t>
            </a:r>
            <a:r>
              <a:rPr lang="en-US" baseline="0" dirty="0" smtClean="0"/>
              <a:t> </a:t>
            </a:r>
            <a:r>
              <a:rPr lang="en-US" baseline="0" dirty="0" err="1" smtClean="0"/>
              <a:t>cảnh</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đang</a:t>
            </a:r>
            <a:r>
              <a:rPr lang="en-US" baseline="0" dirty="0" smtClean="0"/>
              <a:t> debug.</a:t>
            </a:r>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Với</a:t>
            </a:r>
            <a:r>
              <a:rPr lang="en-US" dirty="0" smtClean="0"/>
              <a:t> </a:t>
            </a:r>
            <a:r>
              <a:rPr lang="en-US" dirty="0" err="1" smtClean="0"/>
              <a:t>cửa</a:t>
            </a:r>
            <a:r>
              <a:rPr lang="en-US" dirty="0" smtClean="0"/>
              <a:t> </a:t>
            </a:r>
            <a:r>
              <a:rPr lang="en-US" dirty="0" err="1" smtClean="0"/>
              <a:t>sổ</a:t>
            </a:r>
            <a:r>
              <a:rPr lang="en-US" baseline="0" dirty="0" smtClean="0"/>
              <a:t> Watches, </a:t>
            </a:r>
            <a:r>
              <a:rPr lang="en-US" baseline="0" dirty="0" err="1" smtClean="0"/>
              <a:t>ngoài</a:t>
            </a:r>
            <a:r>
              <a:rPr lang="en-US" baseline="0" dirty="0" smtClean="0"/>
              <a:t> </a:t>
            </a:r>
            <a:r>
              <a:rPr lang="en-US" baseline="0" dirty="0" err="1" smtClean="0"/>
              <a:t>việc</a:t>
            </a:r>
            <a:r>
              <a:rPr lang="en-US" baseline="0" dirty="0" smtClean="0"/>
              <a:t> </a:t>
            </a:r>
            <a:r>
              <a:rPr lang="en-US" baseline="0" dirty="0" err="1" smtClean="0"/>
              <a:t>xem</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biến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đơn</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xem</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 </a:t>
            </a:r>
            <a:r>
              <a:rPr lang="en-US" baseline="0" dirty="0" err="1" smtClean="0"/>
              <a:t>Và</a:t>
            </a:r>
            <a:r>
              <a:rPr lang="en-US" baseline="0" dirty="0" smtClean="0"/>
              <a:t> </a:t>
            </a:r>
            <a:r>
              <a:rPr lang="en-US" baseline="0" dirty="0" err="1" smtClean="0"/>
              <a:t>tính</a:t>
            </a:r>
            <a:r>
              <a:rPr lang="en-US" baseline="0" dirty="0" smtClean="0"/>
              <a:t> </a:t>
            </a:r>
            <a:r>
              <a:rPr lang="en-US" baseline="0" dirty="0" err="1" smtClean="0"/>
              <a:t>toán</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ngay</a:t>
            </a:r>
            <a:r>
              <a:rPr lang="en-US" baseline="0" dirty="0" smtClean="0"/>
              <a:t> </a:t>
            </a:r>
            <a:r>
              <a:rPr lang="en-US" baseline="0" dirty="0" err="1" smtClean="0"/>
              <a:t>trên</a:t>
            </a:r>
            <a:r>
              <a:rPr lang="en-US" baseline="0" dirty="0" smtClean="0"/>
              <a:t> </a:t>
            </a:r>
            <a:r>
              <a:rPr lang="en-US" baseline="0" dirty="0" err="1" smtClean="0"/>
              <a:t>cột</a:t>
            </a:r>
            <a:r>
              <a:rPr lang="en-US" baseline="0" dirty="0" smtClean="0"/>
              <a:t> </a:t>
            </a:r>
            <a:r>
              <a:rPr lang="en-US" baseline="0" dirty="0" err="1" smtClean="0"/>
              <a:t>dữ</a:t>
            </a:r>
            <a:r>
              <a:rPr lang="en-US" baseline="0" dirty="0" smtClean="0"/>
              <a:t> </a:t>
            </a:r>
            <a:r>
              <a:rPr lang="en-US" baseline="0" dirty="0" err="1" smtClean="0"/>
              <a:t>liệu</a:t>
            </a:r>
            <a:r>
              <a:rPr lang="en-US" baseline="0" dirty="0" smtClean="0"/>
              <a:t> Name.</a:t>
            </a:r>
          </a:p>
          <a:p>
            <a:r>
              <a:rPr lang="en-US" baseline="0" dirty="0" err="1" smtClean="0"/>
              <a:t>Như</a:t>
            </a:r>
            <a:r>
              <a:rPr lang="en-US" baseline="0" dirty="0" smtClean="0"/>
              <a:t> </a:t>
            </a:r>
            <a:r>
              <a:rPr lang="en-US" baseline="0" dirty="0" err="1" smtClean="0"/>
              <a:t>trên</a:t>
            </a:r>
            <a:r>
              <a:rPr lang="en-US" baseline="0" dirty="0" smtClean="0"/>
              <a:t> </a:t>
            </a:r>
            <a:r>
              <a:rPr lang="en-US" baseline="0" dirty="0" err="1" smtClean="0"/>
              <a:t>hình</a:t>
            </a:r>
            <a:r>
              <a:rPr lang="en-US" baseline="0" dirty="0" smtClean="0"/>
              <a:t> </a:t>
            </a:r>
            <a:r>
              <a:rPr lang="en-US" baseline="0" dirty="0" err="1" smtClean="0"/>
              <a:t>ảnh</a:t>
            </a:r>
            <a:r>
              <a:rPr lang="en-US" baseline="0" dirty="0" smtClean="0"/>
              <a:t> minh </a:t>
            </a:r>
            <a:r>
              <a:rPr lang="en-US" baseline="0" dirty="0" err="1" smtClean="0"/>
              <a:t>họa</a:t>
            </a:r>
            <a:r>
              <a:rPr lang="en-US" baseline="0" dirty="0" smtClean="0"/>
              <a:t>, </a:t>
            </a:r>
            <a:r>
              <a:rPr lang="en-US" baseline="0" dirty="0" err="1" smtClean="0"/>
              <a:t>các</a:t>
            </a:r>
            <a:r>
              <a:rPr lang="en-US" baseline="0" dirty="0" smtClean="0"/>
              <a:t> </a:t>
            </a:r>
            <a:r>
              <a:rPr lang="en-US" baseline="0" dirty="0" err="1" smtClean="0"/>
              <a:t>bạn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xem</a:t>
            </a:r>
            <a:r>
              <a:rPr lang="en-US" baseline="0" dirty="0" smtClean="0"/>
              <a:t> 3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của</a:t>
            </a:r>
            <a:r>
              <a:rPr lang="en-US" baseline="0" dirty="0" smtClean="0"/>
              <a:t> </a:t>
            </a:r>
            <a:r>
              <a:rPr lang="en-US" baseline="0" dirty="0" err="1" smtClean="0"/>
              <a:t>mảng</a:t>
            </a:r>
            <a:r>
              <a:rPr lang="en-US" baseline="0" dirty="0" smtClean="0"/>
              <a:t> </a:t>
            </a:r>
            <a:r>
              <a:rPr lang="en-US" baseline="0" dirty="0" err="1" smtClean="0"/>
              <a:t>arr</a:t>
            </a:r>
            <a:r>
              <a:rPr lang="en-US" baseline="0" dirty="0" smtClean="0"/>
              <a:t>, </a:t>
            </a:r>
            <a:r>
              <a:rPr lang="en-US" baseline="0" dirty="0" err="1" smtClean="0"/>
              <a:t>ngoài</a:t>
            </a:r>
            <a:r>
              <a:rPr lang="en-US" baseline="0" dirty="0" smtClean="0"/>
              <a:t> </a:t>
            </a:r>
            <a:r>
              <a:rPr lang="en-US" baseline="0" dirty="0" err="1" smtClean="0"/>
              <a:t>ra</a:t>
            </a:r>
            <a:r>
              <a:rPr lang="en-US" baseline="0" dirty="0" smtClean="0"/>
              <a:t>, </a:t>
            </a:r>
            <a:r>
              <a:rPr lang="en-US" baseline="0" dirty="0" err="1" smtClean="0"/>
              <a:t>nếu</a:t>
            </a:r>
            <a:r>
              <a:rPr lang="en-US" baseline="0" dirty="0" smtClean="0"/>
              <a:t> </a:t>
            </a:r>
            <a:r>
              <a:rPr lang="en-US" baseline="0" dirty="0" err="1" smtClean="0"/>
              <a:t>bạn</a:t>
            </a:r>
            <a:r>
              <a:rPr lang="en-US" baseline="0" dirty="0" smtClean="0"/>
              <a:t> </a:t>
            </a:r>
            <a:r>
              <a:rPr lang="en-US" baseline="0" dirty="0" err="1" smtClean="0"/>
              <a:t>gõ</a:t>
            </a:r>
            <a:r>
              <a:rPr lang="en-US" baseline="0" dirty="0" smtClean="0"/>
              <a:t> </a:t>
            </a:r>
            <a:r>
              <a:rPr lang="en-US" baseline="0" dirty="0" err="1" smtClean="0"/>
              <a:t>arr</a:t>
            </a:r>
            <a:r>
              <a:rPr lang="en-US" baseline="0" dirty="0" smtClean="0"/>
              <a:t> + 3, </a:t>
            </a:r>
            <a:r>
              <a:rPr lang="en-US" baseline="0" dirty="0" err="1" smtClean="0"/>
              <a:t>thì</a:t>
            </a:r>
            <a:r>
              <a:rPr lang="en-US" baseline="0" dirty="0" smtClean="0"/>
              <a:t>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của</a:t>
            </a:r>
            <a:r>
              <a:rPr lang="en-US" baseline="0" dirty="0" smtClean="0"/>
              <a:t> </a:t>
            </a:r>
            <a:r>
              <a:rPr lang="en-US" baseline="0" dirty="0" err="1" smtClean="0"/>
              <a:t>các</a:t>
            </a:r>
            <a:r>
              <a:rPr lang="en-US" baseline="0" dirty="0" smtClean="0"/>
              <a:t> </a:t>
            </a:r>
            <a:r>
              <a:rPr lang="en-US" baseline="0" dirty="0" err="1" smtClean="0"/>
              <a:t>phần</a:t>
            </a:r>
            <a:r>
              <a:rPr lang="en-US" baseline="0" dirty="0" smtClean="0"/>
              <a:t> </a:t>
            </a:r>
            <a:r>
              <a:rPr lang="en-US" baseline="0" dirty="0" err="1" smtClean="0"/>
              <a:t>tử</a:t>
            </a:r>
            <a:r>
              <a:rPr lang="en-US" baseline="0" dirty="0" smtClean="0"/>
              <a:t> </a:t>
            </a:r>
            <a:r>
              <a:rPr lang="en-US" baseline="0" dirty="0" err="1" smtClean="0"/>
              <a:t>trong</a:t>
            </a:r>
            <a:r>
              <a:rPr lang="en-US" baseline="0" dirty="0" smtClean="0"/>
              <a:t> </a:t>
            </a:r>
            <a:r>
              <a:rPr lang="en-US" baseline="0" dirty="0" err="1" smtClean="0"/>
              <a:t>mảng</a:t>
            </a:r>
            <a:r>
              <a:rPr lang="en-US" baseline="0" dirty="0" smtClean="0"/>
              <a:t> </a:t>
            </a:r>
            <a:r>
              <a:rPr lang="en-US" baseline="0" dirty="0" err="1" smtClean="0"/>
              <a:t>arr</a:t>
            </a:r>
            <a:r>
              <a:rPr lang="en-US" baseline="0" dirty="0" smtClean="0"/>
              <a:t> </a:t>
            </a:r>
            <a:r>
              <a:rPr lang="en-US" baseline="0" dirty="0" err="1" smtClean="0"/>
              <a:t>sẽ</a:t>
            </a:r>
            <a:r>
              <a:rPr lang="en-US" baseline="0" dirty="0" smtClean="0"/>
              <a:t> </a:t>
            </a:r>
            <a:r>
              <a:rPr lang="en-US" baseline="0" dirty="0" err="1" smtClean="0"/>
              <a:t>được</a:t>
            </a:r>
            <a:r>
              <a:rPr lang="en-US" baseline="0" dirty="0" smtClean="0"/>
              <a:t> </a:t>
            </a:r>
            <a:r>
              <a:rPr lang="en-US" baseline="0" dirty="0" err="1" smtClean="0"/>
              <a:t>cộng</a:t>
            </a:r>
            <a:r>
              <a:rPr lang="en-US" baseline="0" dirty="0" smtClean="0"/>
              <a:t> </a:t>
            </a:r>
            <a:r>
              <a:rPr lang="en-US" baseline="0" dirty="0" err="1" smtClean="0"/>
              <a:t>thêm</a:t>
            </a:r>
            <a:r>
              <a:rPr lang="en-US" baseline="0" dirty="0" smtClean="0"/>
              <a:t> 3 </a:t>
            </a:r>
            <a:r>
              <a:rPr lang="en-US" baseline="0" dirty="0" err="1" smtClean="0"/>
              <a:t>đơn</a:t>
            </a:r>
            <a:r>
              <a:rPr lang="en-US" baseline="0" dirty="0" smtClean="0"/>
              <a:t> </a:t>
            </a:r>
            <a:r>
              <a:rPr lang="en-US" baseline="0" dirty="0" err="1" smtClean="0"/>
              <a:t>vị</a:t>
            </a:r>
            <a:r>
              <a:rPr lang="en-US" baseline="0" dirty="0" smtClean="0"/>
              <a:t> </a:t>
            </a:r>
            <a:r>
              <a:rPr lang="en-US" baseline="0" dirty="0" err="1" smtClean="0"/>
              <a:t>và</a:t>
            </a:r>
            <a:r>
              <a:rPr lang="en-US" baseline="0" dirty="0" smtClean="0"/>
              <a:t> </a:t>
            </a:r>
            <a:r>
              <a:rPr lang="en-US" baseline="0" dirty="0" err="1" smtClean="0"/>
              <a:t>hiển</a:t>
            </a:r>
            <a:r>
              <a:rPr lang="en-US" baseline="0" dirty="0" smtClean="0"/>
              <a:t> thị </a:t>
            </a:r>
            <a:r>
              <a:rPr lang="en-US" baseline="0" dirty="0" err="1" smtClean="0"/>
              <a:t>giá</a:t>
            </a:r>
            <a:r>
              <a:rPr lang="en-US" baseline="0" dirty="0" smtClean="0"/>
              <a:t> </a:t>
            </a:r>
            <a:r>
              <a:rPr lang="en-US" baseline="0" dirty="0" err="1" smtClean="0"/>
              <a:t>trị</a:t>
            </a:r>
            <a:r>
              <a:rPr lang="en-US" baseline="0" dirty="0" smtClean="0"/>
              <a:t> </a:t>
            </a:r>
            <a:r>
              <a:rPr lang="en-US" baseline="0" dirty="0" err="1" smtClean="0"/>
              <a:t>trong</a:t>
            </a:r>
            <a:r>
              <a:rPr lang="en-US" baseline="0" dirty="0" smtClean="0"/>
              <a:t> </a:t>
            </a:r>
            <a:r>
              <a:rPr lang="en-US" baseline="0" dirty="0" err="1" smtClean="0"/>
              <a:t>cột</a:t>
            </a:r>
            <a:r>
              <a:rPr lang="en-US" baseline="0" dirty="0" smtClean="0"/>
              <a:t> Value.</a:t>
            </a:r>
          </a:p>
          <a:p>
            <a:endParaRPr lang="en-US" dirty="0"/>
          </a:p>
        </p:txBody>
      </p:sp>
      <p:sp>
        <p:nvSpPr>
          <p:cNvPr id="4" name="Slide Number Placeholder 3"/>
          <p:cNvSpPr>
            <a:spLocks noGrp="1"/>
          </p:cNvSpPr>
          <p:nvPr>
            <p:ph type="sldNum" sz="quarter" idx="10"/>
          </p:nvPr>
        </p:nvSpPr>
        <p:spPr/>
        <p:txBody>
          <a:bodyPr/>
          <a:lstStyle/>
          <a:p>
            <a:fld id="{A9DF5FE0-3EA9-4543-A521-BE34DF8DF0F8}" type="slidenum">
              <a:rPr lang="en-US" smtClean="0"/>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4"/>
          <p:cNvSpPr txBox="1">
            <a:spLocks noChangeArrowheads="1"/>
          </p:cNvSpPr>
          <p:nvPr userDrawn="1"/>
        </p:nvSpPr>
        <p:spPr bwMode="auto">
          <a:xfrm>
            <a:off x="2700338" y="188913"/>
            <a:ext cx="5670550" cy="400050"/>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dirty="0" smtClean="0"/>
              <a:t>FPT SOFTWARE WORKFORCE ASSURANCE</a:t>
            </a:r>
          </a:p>
        </p:txBody>
      </p:sp>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5" name="Slide Number Placeholder 5"/>
          <p:cNvSpPr>
            <a:spLocks noGrp="1"/>
          </p:cNvSpPr>
          <p:nvPr>
            <p:ph type="sldNum" sz="quarter" idx="10"/>
          </p:nvPr>
        </p:nvSpPr>
        <p:spPr/>
        <p:txBody>
          <a:bodyPr/>
          <a:lstStyle>
            <a:lvl1pPr>
              <a:defRPr/>
            </a:lvl1pPr>
          </a:lstStyle>
          <a:p>
            <a:pPr>
              <a:defRPr/>
            </a:pPr>
            <a:fld id="{4F5E5BF1-81B9-4F16-981D-B33BDB6A13E2}"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D89141EC-FB20-4289-A51D-409AC53DCF1E}"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1E9D4C35-AE16-4B38-BF19-B339DA2BAD04}" type="slidenum">
              <a:rPr lang="vi-VN"/>
              <a:pPr>
                <a:defRPr/>
              </a:pPr>
              <a:t>‹#›</a:t>
            </a:fld>
            <a:endParaRPr lang="vi-V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1150938" y="214313"/>
            <a:ext cx="7804150" cy="591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18"/>
          <p:cNvSpPr>
            <a:spLocks noGrp="1" noChangeArrowheads="1"/>
          </p:cNvSpPr>
          <p:nvPr>
            <p:ph type="ftr" sz="quarter" idx="10"/>
          </p:nvPr>
        </p:nvSpPr>
        <p:spPr>
          <a:xfrm>
            <a:off x="3352800" y="6324600"/>
            <a:ext cx="5562600" cy="457200"/>
          </a:xfrm>
          <a:prstGeom prst="rect">
            <a:avLst/>
          </a:prstGeom>
        </p:spPr>
        <p:txBody>
          <a:bodyPr/>
          <a:lstStyle>
            <a:lvl1pPr>
              <a:defRPr/>
            </a:lvl1pPr>
          </a:lstStyle>
          <a:p>
            <a:pPr>
              <a:defRPr/>
            </a:pPr>
            <a:r>
              <a:rPr lang="en-US"/>
              <a:t>Elementary Programming with C/Session 8/ </a:t>
            </a:r>
            <a:fld id="{6E24AAFD-513E-47C9-9292-C892CCD18986}" type="slidenum">
              <a:rPr lang="en-US"/>
              <a:pPr>
                <a:defRPr/>
              </a:pPr>
              <a:t>‹#›</a:t>
            </a:fld>
            <a:r>
              <a:rPr lang="en-US"/>
              <a:t> of 28</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1219200"/>
            <a:ext cx="9144000" cy="21336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Z:\Trangdof\thang 2\CTC logo\2LOGO-01.png"/>
          <p:cNvPicPr>
            <a:picLocks noChangeAspect="1" noChangeArrowheads="1"/>
          </p:cNvPicPr>
          <p:nvPr userDrawn="1"/>
        </p:nvPicPr>
        <p:blipFill>
          <a:blip r:embed="rId2"/>
          <a:srcRect/>
          <a:stretch>
            <a:fillRect/>
          </a:stretch>
        </p:blipFill>
        <p:spPr bwMode="auto">
          <a:xfrm>
            <a:off x="7181850" y="-76200"/>
            <a:ext cx="2106397" cy="1010386"/>
          </a:xfrm>
          <a:prstGeom prst="rect">
            <a:avLst/>
          </a:prstGeom>
          <a:noFill/>
        </p:spPr>
      </p:pic>
      <p:pic>
        <p:nvPicPr>
          <p:cNvPr id="10" name="Picture 11" descr="Z:\Trangdof\thang4\NEW TRAILER\cuder5td.png"/>
          <p:cNvPicPr>
            <a:picLocks noChangeAspect="1" noChangeArrowheads="1"/>
          </p:cNvPicPr>
          <p:nvPr userDrawn="1"/>
        </p:nvPicPr>
        <p:blipFill>
          <a:blip r:embed="rId3" cstate="print"/>
          <a:srcRect/>
          <a:stretch>
            <a:fillRect/>
          </a:stretch>
        </p:blipFill>
        <p:spPr bwMode="auto">
          <a:xfrm flipH="1">
            <a:off x="1060450" y="387350"/>
            <a:ext cx="2901950" cy="2889250"/>
          </a:xfrm>
          <a:prstGeom prst="rect">
            <a:avLst/>
          </a:prstGeom>
          <a:noFill/>
        </p:spPr>
      </p:pic>
      <p:grpSp>
        <p:nvGrpSpPr>
          <p:cNvPr id="2" name="Group 10"/>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6" name="Rectangle 55"/>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7" name="Oval 6"/>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Isosceles Triangle 9"/>
          <p:cNvSpPr/>
          <p:nvPr userDrawn="1"/>
        </p:nvSpPr>
        <p:spPr>
          <a:xfrm>
            <a:off x="152400" y="518160"/>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2" name="Rectangle 11"/>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pic>
        <p:nvPicPr>
          <p:cNvPr id="52" name="Picture 2" descr="Z:\Trangdof\thang4\NEW TRAILER\cuderxanh.png"/>
          <p:cNvPicPr>
            <a:picLocks noChangeAspect="1" noChangeArrowheads="1"/>
          </p:cNvPicPr>
          <p:nvPr userDrawn="1"/>
        </p:nvPicPr>
        <p:blipFill>
          <a:blip r:embed="rId3" cstate="print"/>
          <a:srcRect/>
          <a:stretch>
            <a:fillRect/>
          </a:stretch>
        </p:blipFill>
        <p:spPr bwMode="auto">
          <a:xfrm>
            <a:off x="220981" y="129541"/>
            <a:ext cx="365760" cy="365760"/>
          </a:xfrm>
          <a:prstGeom prst="rect">
            <a:avLst/>
          </a:prstGeom>
          <a:noFill/>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2" name="Rectangle 11"/>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8" name="Oval 7"/>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8" descr="Z:\Trangdof\thang4\NEW TRAILER\cuder5.png"/>
          <p:cNvPicPr>
            <a:picLocks noChangeAspect="1" noChangeArrowheads="1"/>
          </p:cNvPicPr>
          <p:nvPr userDrawn="1"/>
        </p:nvPicPr>
        <p:blipFill>
          <a:blip r:embed="rId3" cstate="print"/>
          <a:srcRect/>
          <a:stretch>
            <a:fillRect/>
          </a:stretch>
        </p:blipFill>
        <p:spPr bwMode="auto">
          <a:xfrm>
            <a:off x="571500" y="171450"/>
            <a:ext cx="304800" cy="304800"/>
          </a:xfrm>
          <a:prstGeom prst="rect">
            <a:avLst/>
          </a:prstGeom>
          <a:noFill/>
        </p:spPr>
      </p:pic>
      <p:sp>
        <p:nvSpPr>
          <p:cNvPr id="13" name="Isosceles Triangle 12"/>
          <p:cNvSpPr/>
          <p:nvPr userDrawn="1"/>
        </p:nvSpPr>
        <p:spPr>
          <a:xfrm>
            <a:off x="457200" y="500742"/>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7"/>
          <p:cNvSpPr/>
          <p:nvPr userDrawn="1"/>
        </p:nvSpPr>
        <p:spPr>
          <a:xfrm>
            <a:off x="0" y="0"/>
            <a:ext cx="9144000" cy="6858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3" descr="Z:\Trangdof\thang 2\CTC logo\logo am ban-01.png"/>
          <p:cNvPicPr>
            <a:picLocks noChangeAspect="1" noChangeArrowheads="1"/>
          </p:cNvPicPr>
          <p:nvPr userDrawn="1"/>
        </p:nvPicPr>
        <p:blipFill>
          <a:blip r:embed="rId2" cstate="print"/>
          <a:srcRect/>
          <a:stretch>
            <a:fillRect/>
          </a:stretch>
        </p:blipFill>
        <p:spPr bwMode="auto">
          <a:xfrm>
            <a:off x="7696200" y="76200"/>
            <a:ext cx="1370616" cy="685800"/>
          </a:xfrm>
          <a:prstGeom prst="rect">
            <a:avLst/>
          </a:prstGeom>
          <a:noFill/>
        </p:spPr>
      </p:pic>
      <p:sp>
        <p:nvSpPr>
          <p:cNvPr id="10" name="Oval 9"/>
          <p:cNvSpPr/>
          <p:nvPr userDrawn="1"/>
        </p:nvSpPr>
        <p:spPr>
          <a:xfrm>
            <a:off x="304800" y="222250"/>
            <a:ext cx="228600" cy="228600"/>
          </a:xfrm>
          <a:prstGeom prst="ellipse">
            <a:avLst/>
          </a:prstGeom>
          <a:solidFill>
            <a:srgbClr val="3357B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userDrawn="1"/>
        </p:nvSpPr>
        <p:spPr>
          <a:xfrm>
            <a:off x="609600" y="222250"/>
            <a:ext cx="228600" cy="228600"/>
          </a:xfrm>
          <a:prstGeom prst="ellips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userDrawn="1"/>
        </p:nvSpPr>
        <p:spPr>
          <a:xfrm>
            <a:off x="914400" y="222250"/>
            <a:ext cx="228600" cy="228600"/>
          </a:xfrm>
          <a:prstGeom prst="ellipse">
            <a:avLst/>
          </a:prstGeom>
          <a:solidFill>
            <a:srgbClr val="23AA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Isosceles Triangle 12"/>
          <p:cNvSpPr/>
          <p:nvPr userDrawn="1"/>
        </p:nvSpPr>
        <p:spPr>
          <a:xfrm>
            <a:off x="783429" y="492915"/>
            <a:ext cx="533400" cy="459828"/>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Z:\Trangdof\thang4\NEW TRAILER\cuderxanhla.png"/>
          <p:cNvPicPr>
            <a:picLocks noChangeAspect="1" noChangeArrowheads="1"/>
          </p:cNvPicPr>
          <p:nvPr userDrawn="1"/>
        </p:nvPicPr>
        <p:blipFill>
          <a:blip r:embed="rId3" cstate="print"/>
          <a:srcRect/>
          <a:stretch>
            <a:fillRect/>
          </a:stretch>
        </p:blipFill>
        <p:spPr bwMode="auto">
          <a:xfrm>
            <a:off x="895352" y="173829"/>
            <a:ext cx="304800" cy="304800"/>
          </a:xfrm>
          <a:prstGeom prst="rect">
            <a:avLst/>
          </a:prstGeom>
          <a:noFill/>
        </p:spPr>
      </p:pic>
      <p:grpSp>
        <p:nvGrpSpPr>
          <p:cNvPr id="2" name="Group 16"/>
          <p:cNvGrpSpPr/>
          <p:nvPr userDrawn="1"/>
        </p:nvGrpSpPr>
        <p:grpSpPr>
          <a:xfrm>
            <a:off x="152400" y="6400800"/>
            <a:ext cx="1371600" cy="276999"/>
            <a:chOff x="292100" y="6403201"/>
            <a:chExt cx="1371600" cy="276999"/>
          </a:xfrm>
        </p:grpSpPr>
        <p:sp>
          <p:nvSpPr>
            <p:cNvPr id="16" name="Rectangle 15"/>
            <p:cNvSpPr/>
            <p:nvPr/>
          </p:nvSpPr>
          <p:spPr>
            <a:xfrm>
              <a:off x="698500" y="6477000"/>
              <a:ext cx="533400" cy="1524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81000" y="6477000"/>
              <a:ext cx="533400" cy="152400"/>
            </a:xfrm>
            <a:prstGeom prst="rect">
              <a:avLst/>
            </a:prstGeom>
            <a:solidFill>
              <a:srgbClr val="FD920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292100" y="6403201"/>
              <a:ext cx="1371600" cy="276999"/>
            </a:xfrm>
            <a:prstGeom prst="rect">
              <a:avLst/>
            </a:prstGeom>
            <a:noFill/>
          </p:spPr>
          <p:txBody>
            <a:bodyPr wrap="square" rtlCol="0">
              <a:spAutoFit/>
            </a:bodyPr>
            <a:lstStyle/>
            <a:p>
              <a:r>
                <a:rPr lang="en-US" sz="1200" dirty="0" smtClean="0">
                  <a:latin typeface="Arial" pitchFamily="34" charset="0"/>
                  <a:cs typeface="Arial" pitchFamily="34" charset="0"/>
                </a:rPr>
                <a:t>Internal </a:t>
              </a:r>
              <a:r>
                <a:rPr lang="en-US" sz="1200" dirty="0" smtClean="0">
                  <a:solidFill>
                    <a:schemeClr val="bg1"/>
                  </a:solidFill>
                  <a:latin typeface="Arial" pitchFamily="34" charset="0"/>
                  <a:cs typeface="Arial" pitchFamily="34" charset="0"/>
                </a:rPr>
                <a:t>Use</a:t>
              </a:r>
              <a:endParaRPr lang="en-US" sz="1200" dirty="0">
                <a:solidFill>
                  <a:schemeClr val="bg1"/>
                </a:solidFill>
                <a:latin typeface="Arial" pitchFamily="34" charset="0"/>
                <a:cs typeface="Arial" pitchFamily="34" charset="0"/>
              </a:endParaRPr>
            </a:p>
          </p:txBody>
        </p:sp>
      </p:gr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0B35D5-9241-45FB-9336-D29BD8A5A526}" type="datetime1">
              <a:rPr lang="en-US" smtClean="0"/>
              <a:pPr/>
              <a:t>12/25/2014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C456898-624B-48AF-8D33-E7A89143495A}" type="datetime1">
              <a:rPr lang="en-US" smtClean="0"/>
              <a:pPr/>
              <a:t>12/25/2014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C361B5-1D89-4319-B241-B57310A94517}" type="datetime1">
              <a:rPr lang="en-US" smtClean="0"/>
              <a:pPr/>
              <a:t>12/25/2014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solidFill>
                  <a:schemeClr val="tx1"/>
                </a:solidFill>
              </a:defRPr>
            </a:lvl1p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10EBDFA0-DE31-4E5A-8F15-EBD12CF52915}" type="slidenum">
              <a:rPr lang="vi-VN"/>
              <a:pPr>
                <a:defRPr/>
              </a:pPr>
              <a:t>‹#›</a:t>
            </a:fld>
            <a:endParaRPr lang="vi-V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1878474-F71A-4053-BE00-041D2D4F7CE1}" type="datetime1">
              <a:rPr lang="en-US" smtClean="0"/>
              <a:pPr/>
              <a:t>12/25/2014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59A0E03-79F9-42A4-80F1-304457DA881D}" type="datetime1">
              <a:rPr lang="en-US" smtClean="0"/>
              <a:pPr/>
              <a:t>12/25/2014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1D8E187-33C7-4BA2-852B-A29DD8A095FF}" type="datetime1">
              <a:rPr lang="en-US" smtClean="0"/>
              <a:pPr/>
              <a:t>12/25/2014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D42392-659B-4F29-8A4C-2ADEB08B8712}" type="datetime1">
              <a:rPr lang="en-US" smtClean="0"/>
              <a:pPr/>
              <a:t>12/25/2014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2C8F4D4-695E-471B-A0EE-569A0D8A2E0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86C4247A-4D6E-4936-8AC4-0FA80F064CBB}"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CE17A9F1-DED5-4F57-B941-A2125D99BBA0}"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9" name="Slide Number Placeholder 8"/>
          <p:cNvSpPr>
            <a:spLocks noGrp="1"/>
          </p:cNvSpPr>
          <p:nvPr>
            <p:ph type="sldNum" sz="quarter" idx="12"/>
          </p:nvPr>
        </p:nvSpPr>
        <p:spPr/>
        <p:txBody>
          <a:bodyPr/>
          <a:lstStyle>
            <a:lvl1pPr>
              <a:defRPr/>
            </a:lvl1pPr>
          </a:lstStyle>
          <a:p>
            <a:pPr>
              <a:defRPr/>
            </a:pPr>
            <a:fld id="{2AFC98D3-B85D-4095-A75C-24A9688A8B41}"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5" name="Slide Number Placeholder 4"/>
          <p:cNvSpPr>
            <a:spLocks noGrp="1"/>
          </p:cNvSpPr>
          <p:nvPr>
            <p:ph type="sldNum" sz="quarter" idx="12"/>
          </p:nvPr>
        </p:nvSpPr>
        <p:spPr/>
        <p:txBody>
          <a:bodyPr/>
          <a:lstStyle>
            <a:lvl1pPr>
              <a:defRPr/>
            </a:lvl1pPr>
          </a:lstStyle>
          <a:p>
            <a:pPr>
              <a:defRPr/>
            </a:pPr>
            <a:fld id="{9B1493B4-6C4A-4207-A1F4-73FD9D2D67BC}"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4" name="Slide Number Placeholder 3"/>
          <p:cNvSpPr>
            <a:spLocks noGrp="1"/>
          </p:cNvSpPr>
          <p:nvPr>
            <p:ph type="sldNum" sz="quarter" idx="12"/>
          </p:nvPr>
        </p:nvSpPr>
        <p:spPr/>
        <p:txBody>
          <a:bodyPr/>
          <a:lstStyle>
            <a:lvl1pPr>
              <a:defRPr/>
            </a:lvl1pPr>
          </a:lstStyle>
          <a:p>
            <a:pPr>
              <a:defRPr/>
            </a:pPr>
            <a:fld id="{A8D9ED44-DC83-49C4-AAC6-98CDCE9088D9}"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FFE2CF17-54F3-4181-9479-3C917884D7B0}"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3EEE7C65-BF57-4193-8D5E-B5CC7981DA02}"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4"/>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1835150" y="0"/>
            <a:ext cx="685165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36F119E5-3C87-4EF0-B7F5-0D2CB3A2B3FB}" type="slidenum">
              <a:rPr lang="vi-VN"/>
              <a:pPr>
                <a:defRPr/>
              </a:pPr>
              <a:t>‹#›</a:t>
            </a:fld>
            <a:endParaRPr lang="vi-VN"/>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pPr>
              <a:defRPr/>
            </a:pPr>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1032" name="Text Box 1059"/>
          <p:cNvSpPr txBox="1">
            <a:spLocks noChangeArrowheads="1"/>
          </p:cNvSpPr>
          <p:nvPr/>
        </p:nvSpPr>
        <p:spPr bwMode="auto">
          <a:xfrm>
            <a:off x="7291388" y="6596063"/>
            <a:ext cx="1430337" cy="247650"/>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09e-BM/DT/FSOFT v1/1</a:t>
            </a:r>
          </a:p>
        </p:txBody>
      </p:sp>
      <p:pic>
        <p:nvPicPr>
          <p:cNvPr id="1033" name="Picture 2"/>
          <p:cNvPicPr>
            <a:picLocks noChangeAspect="1" noChangeArrowheads="1"/>
          </p:cNvPicPr>
          <p:nvPr userDrawn="1"/>
        </p:nvPicPr>
        <p:blipFill>
          <a:blip r:embed="rId15"/>
          <a:srcRect/>
          <a:stretch>
            <a:fillRect/>
          </a:stretch>
        </p:blipFill>
        <p:spPr bwMode="auto">
          <a:xfrm>
            <a:off x="285750" y="49213"/>
            <a:ext cx="1543050" cy="1017587"/>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1DCC3">
            <a:alpha val="0"/>
          </a:srgb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4991E3-1491-465B-BFD7-0F113CB44759}" type="datetime1">
              <a:rPr lang="en-US" smtClean="0"/>
              <a:pPr/>
              <a:t>12/25/2014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C8F4D4-695E-471B-A0EE-569A0D8A2E0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5.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5.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15.xml"/><Relationship Id="rId5" Type="http://schemas.openxmlformats.org/officeDocument/2006/relationships/image" Target="../media/image10.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10.png"/><Relationship Id="rId7"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5.xml"/><Relationship Id="rId1" Type="http://schemas.openxmlformats.org/officeDocument/2006/relationships/video" Target="file:///D:\FSOFT\CPP\GIAO%20TRINH\ONLINE\BTCB\Slides\Demo\VIDEO\Lecture11\Lecture11.1.mp4" TargetMode="Externa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3733800" y="1447800"/>
            <a:ext cx="5029200" cy="1470025"/>
          </a:xfrm>
        </p:spPr>
        <p:txBody>
          <a:bodyPr>
            <a:normAutofit fontScale="90000"/>
          </a:bodyPr>
          <a:lstStyle/>
          <a:p>
            <a:pPr algn="l"/>
            <a:r>
              <a:rPr lang="en-US" sz="4000" dirty="0" smtClean="0">
                <a:solidFill>
                  <a:schemeClr val="bg1"/>
                </a:solidFill>
              </a:rPr>
              <a:t>Lecture 11</a:t>
            </a:r>
            <a:r>
              <a:rPr lang="en-US" b="1" dirty="0" smtClean="0">
                <a:solidFill>
                  <a:schemeClr val="bg1"/>
                </a:solidFill>
              </a:rPr>
              <a:t/>
            </a:r>
            <a:br>
              <a:rPr lang="en-US" b="1" dirty="0" smtClean="0">
                <a:solidFill>
                  <a:schemeClr val="bg1"/>
                </a:solidFill>
              </a:rPr>
            </a:br>
            <a:r>
              <a:rPr lang="en-US" b="1" dirty="0" smtClean="0">
                <a:solidFill>
                  <a:schemeClr val="bg1"/>
                </a:solidFill>
              </a:rPr>
              <a:t>Debugging Techniques</a:t>
            </a:r>
            <a:endParaRPr lang="en-US" b="1" dirty="0">
              <a:solidFill>
                <a:schemeClr val="bg1"/>
              </a:solidFill>
            </a:endParaRPr>
          </a:p>
        </p:txBody>
      </p:sp>
      <p:pic>
        <p:nvPicPr>
          <p:cNvPr id="4" name="Picture 2" descr="Z:\Trangdof\thang7\template 48\next.gif"/>
          <p:cNvPicPr>
            <a:picLocks noChangeAspect="1" noChangeArrowheads="1" noCrop="1"/>
          </p:cNvPicPr>
          <p:nvPr/>
        </p:nvPicPr>
        <p:blipFill>
          <a:blip r:embed="rId3" cstate="print"/>
          <a:srcRect/>
          <a:stretch>
            <a:fillRect/>
          </a:stretch>
        </p:blipFill>
        <p:spPr bwMode="auto">
          <a:xfrm>
            <a:off x="8534400" y="3581400"/>
            <a:ext cx="423862" cy="423862"/>
          </a:xfrm>
          <a:prstGeom prst="rect">
            <a:avLst/>
          </a:prstGeom>
          <a:noFill/>
        </p:spPr>
      </p:pic>
      <p:sp>
        <p:nvSpPr>
          <p:cNvPr id="5" name="TextBox 4"/>
          <p:cNvSpPr txBox="1"/>
          <p:nvPr/>
        </p:nvSpPr>
        <p:spPr>
          <a:xfrm>
            <a:off x="7543800" y="3606902"/>
            <a:ext cx="2438400" cy="369332"/>
          </a:xfrm>
          <a:prstGeom prst="rect">
            <a:avLst/>
          </a:prstGeom>
          <a:noFill/>
        </p:spPr>
        <p:txBody>
          <a:bodyPr wrap="square" rtlCol="0">
            <a:spAutoFit/>
          </a:bodyPr>
          <a:lstStyle/>
          <a:p>
            <a:r>
              <a:rPr lang="en-US" b="1" dirty="0" smtClean="0">
                <a:latin typeface="Arial" pitchFamily="34" charset="0"/>
                <a:cs typeface="Arial" pitchFamily="34" charset="0"/>
              </a:rPr>
              <a:t>START</a:t>
            </a:r>
            <a:endParaRPr lang="en-US" b="1" dirty="0">
              <a:latin typeface="Arial" pitchFamily="34" charset="0"/>
              <a:cs typeface="Arial"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219200"/>
            <a:ext cx="8229600" cy="2514600"/>
          </a:xfrm>
        </p:spPr>
        <p:txBody>
          <a:bodyPr/>
          <a:lstStyle/>
          <a:p>
            <a:pPr>
              <a:buBlip>
                <a:blip r:embed="rId3"/>
              </a:buBlip>
            </a:pPr>
            <a:r>
              <a:rPr lang="en-US" dirty="0" smtClean="0"/>
              <a:t>Step Over F10</a:t>
            </a:r>
          </a:p>
          <a:p>
            <a:pPr>
              <a:buBlip>
                <a:blip r:embed="rId3"/>
              </a:buBlip>
            </a:pPr>
            <a:r>
              <a:rPr lang="en-US" dirty="0" smtClean="0"/>
              <a:t>Step Into F11 (Some code inside a function may </a:t>
            </a:r>
            <a:r>
              <a:rPr lang="en-US" i="1" dirty="0" smtClean="0"/>
              <a:t>or may not need to be examined</a:t>
            </a:r>
            <a:r>
              <a:rPr lang="en-US" dirty="0" smtClean="0"/>
              <a:t>)</a:t>
            </a:r>
          </a:p>
          <a:p>
            <a:pPr>
              <a:buBlip>
                <a:blip r:embed="rId3"/>
              </a:buBlip>
            </a:pPr>
            <a:r>
              <a:rPr lang="en-US" dirty="0" smtClean="0"/>
              <a:t>Step Out Shift + F11</a:t>
            </a:r>
          </a:p>
          <a:p>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10</a:t>
            </a:fld>
            <a:endParaRPr lang="vi-VN"/>
          </a:p>
        </p:txBody>
      </p:sp>
      <p:pic>
        <p:nvPicPr>
          <p:cNvPr id="5122" name="Picture 2"/>
          <p:cNvPicPr>
            <a:picLocks noChangeAspect="1" noChangeArrowheads="1"/>
          </p:cNvPicPr>
          <p:nvPr/>
        </p:nvPicPr>
        <p:blipFill>
          <a:blip r:embed="rId4"/>
          <a:srcRect/>
          <a:stretch>
            <a:fillRect/>
          </a:stretch>
        </p:blipFill>
        <p:spPr bwMode="auto">
          <a:xfrm>
            <a:off x="1600200" y="3824288"/>
            <a:ext cx="5935522" cy="2347912"/>
          </a:xfrm>
          <a:prstGeom prst="rect">
            <a:avLst/>
          </a:prstGeom>
          <a:noFill/>
          <a:ln w="9525">
            <a:noFill/>
            <a:miter lim="800000"/>
            <a:headEnd/>
            <a:tailEnd/>
          </a:ln>
          <a:effectLst/>
        </p:spPr>
      </p:pic>
      <p:sp>
        <p:nvSpPr>
          <p:cNvPr id="6" name="TextBox 5"/>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4</a:t>
            </a:r>
            <a:r>
              <a:rPr lang="en-US" sz="3200" b="1" i="1" dirty="0" smtClean="0">
                <a:solidFill>
                  <a:schemeClr val="tx1">
                    <a:lumMod val="85000"/>
                    <a:lumOff val="15000"/>
                  </a:schemeClr>
                </a:solidFill>
                <a:latin typeface="Arial" pitchFamily="34" charset="0"/>
                <a:cs typeface="Arial" pitchFamily="34" charset="0"/>
              </a:rPr>
              <a:t>-Stepping</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200" y="1219200"/>
            <a:ext cx="8229600" cy="1676400"/>
          </a:xfrm>
        </p:spPr>
        <p:txBody>
          <a:bodyPr/>
          <a:lstStyle/>
          <a:p>
            <a:pPr>
              <a:buNone/>
            </a:pPr>
            <a:r>
              <a:rPr lang="en-US" sz="2800" dirty="0" smtClean="0"/>
              <a:t>	When you've found a problem to correct, it may be tempting to press </a:t>
            </a:r>
            <a:r>
              <a:rPr lang="en-US" sz="2800" dirty="0" err="1" smtClean="0"/>
              <a:t>Ctrl+C</a:t>
            </a:r>
            <a:r>
              <a:rPr lang="en-US" sz="2800" dirty="0" smtClean="0"/>
              <a:t> in your program window to end the program</a:t>
            </a:r>
            <a:endParaRPr lang="en-US" sz="2800"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11</a:t>
            </a:fld>
            <a:endParaRPr lang="vi-VN"/>
          </a:p>
        </p:txBody>
      </p:sp>
      <p:pic>
        <p:nvPicPr>
          <p:cNvPr id="7170" name="Picture 2"/>
          <p:cNvPicPr>
            <a:picLocks noChangeAspect="1" noChangeArrowheads="1"/>
          </p:cNvPicPr>
          <p:nvPr/>
        </p:nvPicPr>
        <p:blipFill>
          <a:blip r:embed="rId3"/>
          <a:srcRect/>
          <a:stretch>
            <a:fillRect/>
          </a:stretch>
        </p:blipFill>
        <p:spPr bwMode="auto">
          <a:xfrm>
            <a:off x="1867763" y="2605088"/>
            <a:ext cx="4914037" cy="2424112"/>
          </a:xfrm>
          <a:prstGeom prst="rect">
            <a:avLst/>
          </a:prstGeom>
          <a:noFill/>
          <a:ln w="9525">
            <a:noFill/>
            <a:miter lim="800000"/>
            <a:headEnd/>
            <a:tailEnd/>
          </a:ln>
          <a:effectLst/>
        </p:spPr>
      </p:pic>
      <p:sp>
        <p:nvSpPr>
          <p:cNvPr id="6" name="Content Placeholder 2"/>
          <p:cNvSpPr txBox="1">
            <a:spLocks/>
          </p:cNvSpPr>
          <p:nvPr/>
        </p:nvSpPr>
        <p:spPr bwMode="auto">
          <a:xfrm>
            <a:off x="838200" y="5257800"/>
            <a:ext cx="82296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r>
              <a:rPr lang="en-US" sz="2800" dirty="0" smtClean="0"/>
              <a:t>Select "Stop Debugging" from the Debug menu or </a:t>
            </a:r>
          </a:p>
          <a:p>
            <a:r>
              <a:rPr lang="en-US" sz="2800" dirty="0" smtClean="0"/>
              <a:t>on the toolbar or press Shift+F5.</a:t>
            </a: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TextBox 6"/>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5</a:t>
            </a:r>
            <a:r>
              <a:rPr lang="en-US" sz="3200" b="1" i="1" dirty="0" smtClean="0">
                <a:solidFill>
                  <a:schemeClr val="tx1">
                    <a:lumMod val="85000"/>
                    <a:lumOff val="15000"/>
                  </a:schemeClr>
                </a:solidFill>
                <a:latin typeface="Arial" pitchFamily="34" charset="0"/>
                <a:cs typeface="Arial" pitchFamily="34" charset="0"/>
              </a:rPr>
              <a:t>-Stopping </a:t>
            </a:r>
            <a:r>
              <a:rPr lang="en-US" sz="3200" b="1" i="1" dirty="0" smtClean="0">
                <a:solidFill>
                  <a:schemeClr val="tx1">
                    <a:lumMod val="85000"/>
                    <a:lumOff val="15000"/>
                  </a:schemeClr>
                </a:solidFill>
                <a:latin typeface="Arial" pitchFamily="34" charset="0"/>
                <a:cs typeface="Arial" pitchFamily="34" charset="0"/>
              </a:rPr>
              <a:t>the Debugger</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417637"/>
            <a:ext cx="8229600" cy="4906963"/>
          </a:xfrm>
        </p:spPr>
        <p:txBody>
          <a:bodyPr/>
          <a:lstStyle/>
          <a:p>
            <a:pPr>
              <a:buBlip>
                <a:blip r:embed="rId3"/>
              </a:buBlip>
            </a:pPr>
            <a:r>
              <a:rPr lang="en-US" dirty="0" smtClean="0"/>
              <a:t>Breakpoint can use conditions and hit counts</a:t>
            </a:r>
          </a:p>
          <a:p>
            <a:pPr>
              <a:buBlip>
                <a:blip r:embed="rId3"/>
              </a:buBlip>
            </a:pPr>
            <a:r>
              <a:rPr lang="en-US" dirty="0" smtClean="0"/>
              <a:t>Conditions and hit counts are useful if you don’t want the debugger to halt execution </a:t>
            </a:r>
            <a:r>
              <a:rPr lang="en-US" i="1" dirty="0" smtClean="0"/>
              <a:t>every time the program reaches the breakpoint</a:t>
            </a:r>
          </a:p>
          <a:p>
            <a:pPr>
              <a:buBlip>
                <a:blip r:embed="rId3"/>
              </a:buBlip>
            </a:pPr>
            <a:r>
              <a:rPr lang="en-US" dirty="0" smtClean="0"/>
              <a:t>Only when a condition is true, or a condition has changed, or execution has reached the breakpoint a specified number of times.</a:t>
            </a:r>
            <a:endParaRPr lang="en-US" i="1" dirty="0" smtClean="0"/>
          </a:p>
          <a:p>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12</a:t>
            </a:fld>
            <a:endParaRPr lang="vi-VN"/>
          </a:p>
        </p:txBody>
      </p:sp>
      <p:sp>
        <p:nvSpPr>
          <p:cNvPr id="5" name="TextBox 4"/>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6</a:t>
            </a:r>
            <a:r>
              <a:rPr lang="en-US" sz="3200" b="1" i="1" dirty="0" smtClean="0">
                <a:solidFill>
                  <a:schemeClr val="tx1">
                    <a:lumMod val="85000"/>
                    <a:lumOff val="15000"/>
                  </a:schemeClr>
                </a:solidFill>
                <a:latin typeface="Arial" pitchFamily="34" charset="0"/>
                <a:cs typeface="Arial" pitchFamily="34" charset="0"/>
              </a:rPr>
              <a:t>-Conditions </a:t>
            </a:r>
            <a:r>
              <a:rPr lang="en-US" sz="3200" b="1" i="1" dirty="0" smtClean="0">
                <a:solidFill>
                  <a:schemeClr val="tx1">
                    <a:lumMod val="85000"/>
                    <a:lumOff val="15000"/>
                  </a:schemeClr>
                </a:solidFill>
                <a:latin typeface="Arial" pitchFamily="34" charset="0"/>
                <a:cs typeface="Arial" pitchFamily="34" charset="0"/>
              </a:rPr>
              <a:t>and Hit Counts (1)</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219200"/>
            <a:ext cx="8229600" cy="4906963"/>
          </a:xfrm>
        </p:spPr>
        <p:txBody>
          <a:bodyPr/>
          <a:lstStyle/>
          <a:p>
            <a:pPr>
              <a:buBlip>
                <a:blip r:embed="rId3"/>
              </a:buBlip>
            </a:pPr>
            <a:r>
              <a:rPr lang="en-US" dirty="0" smtClean="0"/>
              <a:t>Condition: Is true</a:t>
            </a:r>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13</a:t>
            </a:fld>
            <a:endParaRPr lang="vi-VN"/>
          </a:p>
        </p:txBody>
      </p:sp>
      <p:pic>
        <p:nvPicPr>
          <p:cNvPr id="2051" name="Picture 3"/>
          <p:cNvPicPr>
            <a:picLocks noChangeAspect="1" noChangeArrowheads="1"/>
          </p:cNvPicPr>
          <p:nvPr/>
        </p:nvPicPr>
        <p:blipFill>
          <a:blip r:embed="rId4"/>
          <a:srcRect/>
          <a:stretch>
            <a:fillRect/>
          </a:stretch>
        </p:blipFill>
        <p:spPr bwMode="auto">
          <a:xfrm>
            <a:off x="685800" y="1828800"/>
            <a:ext cx="3000375" cy="24479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5"/>
          <a:srcRect/>
          <a:stretch>
            <a:fillRect/>
          </a:stretch>
        </p:blipFill>
        <p:spPr bwMode="auto">
          <a:xfrm>
            <a:off x="3790950" y="1828800"/>
            <a:ext cx="4743450" cy="2219325"/>
          </a:xfrm>
          <a:prstGeom prst="rect">
            <a:avLst/>
          </a:prstGeom>
          <a:noFill/>
          <a:ln w="9525">
            <a:noFill/>
            <a:miter lim="800000"/>
            <a:headEnd/>
            <a:tailEnd/>
          </a:ln>
          <a:effectLst/>
        </p:spPr>
      </p:pic>
      <p:pic>
        <p:nvPicPr>
          <p:cNvPr id="2054" name="Picture 6"/>
          <p:cNvPicPr>
            <a:picLocks noChangeAspect="1" noChangeArrowheads="1"/>
          </p:cNvPicPr>
          <p:nvPr/>
        </p:nvPicPr>
        <p:blipFill>
          <a:blip r:embed="rId6"/>
          <a:srcRect t="6723"/>
          <a:stretch>
            <a:fillRect/>
          </a:stretch>
        </p:blipFill>
        <p:spPr bwMode="auto">
          <a:xfrm>
            <a:off x="762000" y="4953000"/>
            <a:ext cx="3000375" cy="1057275"/>
          </a:xfrm>
          <a:prstGeom prst="rect">
            <a:avLst/>
          </a:prstGeom>
          <a:noFill/>
          <a:ln w="9525">
            <a:noFill/>
            <a:miter lim="800000"/>
            <a:headEnd/>
            <a:tailEnd/>
          </a:ln>
          <a:effectLst/>
        </p:spPr>
      </p:pic>
      <p:sp>
        <p:nvSpPr>
          <p:cNvPr id="10" name="Right Arrow 9"/>
          <p:cNvSpPr/>
          <p:nvPr/>
        </p:nvSpPr>
        <p:spPr>
          <a:xfrm>
            <a:off x="2971800" y="3200400"/>
            <a:ext cx="457200" cy="3048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7042568">
            <a:off x="3364650" y="4311677"/>
            <a:ext cx="457200" cy="3048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6</a:t>
            </a:r>
            <a:r>
              <a:rPr lang="en-US" sz="3200" b="1" i="1" dirty="0" smtClean="0">
                <a:solidFill>
                  <a:schemeClr val="tx1">
                    <a:lumMod val="85000"/>
                    <a:lumOff val="15000"/>
                  </a:schemeClr>
                </a:solidFill>
                <a:latin typeface="Arial" pitchFamily="34" charset="0"/>
                <a:cs typeface="Arial" pitchFamily="34" charset="0"/>
              </a:rPr>
              <a:t>-Conditions </a:t>
            </a:r>
            <a:r>
              <a:rPr lang="en-US" sz="3200" b="1" i="1" dirty="0" smtClean="0">
                <a:solidFill>
                  <a:schemeClr val="tx1">
                    <a:lumMod val="85000"/>
                    <a:lumOff val="15000"/>
                  </a:schemeClr>
                </a:solidFill>
                <a:latin typeface="Arial" pitchFamily="34" charset="0"/>
                <a:cs typeface="Arial" pitchFamily="34" charset="0"/>
              </a:rPr>
              <a:t>and Hit Counts (2)</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3"/>
          <a:srcRect/>
          <a:stretch>
            <a:fillRect/>
          </a:stretch>
        </p:blipFill>
        <p:spPr bwMode="auto">
          <a:xfrm>
            <a:off x="381000" y="4343400"/>
            <a:ext cx="3708741" cy="2133600"/>
          </a:xfrm>
          <a:prstGeom prst="rect">
            <a:avLst/>
          </a:prstGeom>
          <a:noFill/>
          <a:ln w="9525">
            <a:noFill/>
            <a:miter lim="800000"/>
            <a:headEnd/>
            <a:tailEnd/>
          </a:ln>
          <a:effectLst/>
        </p:spPr>
      </p:pic>
      <p:pic>
        <p:nvPicPr>
          <p:cNvPr id="1026" name="Picture 2"/>
          <p:cNvPicPr>
            <a:picLocks noChangeAspect="1" noChangeArrowheads="1"/>
          </p:cNvPicPr>
          <p:nvPr/>
        </p:nvPicPr>
        <p:blipFill>
          <a:blip r:embed="rId4"/>
          <a:srcRect/>
          <a:stretch>
            <a:fillRect/>
          </a:stretch>
        </p:blipFill>
        <p:spPr bwMode="auto">
          <a:xfrm>
            <a:off x="381000" y="1828801"/>
            <a:ext cx="7315200" cy="2192300"/>
          </a:xfrm>
          <a:prstGeom prst="rect">
            <a:avLst/>
          </a:prstGeom>
          <a:noFill/>
          <a:ln w="9525">
            <a:noFill/>
            <a:miter lim="800000"/>
            <a:headEnd/>
            <a:tailEnd/>
          </a:ln>
          <a:effectLst/>
        </p:spPr>
      </p:pic>
      <p:sp>
        <p:nvSpPr>
          <p:cNvPr id="3" name="Content Placeholder 2"/>
          <p:cNvSpPr>
            <a:spLocks noGrp="1"/>
          </p:cNvSpPr>
          <p:nvPr>
            <p:ph idx="4294967295"/>
          </p:nvPr>
        </p:nvSpPr>
        <p:spPr>
          <a:xfrm>
            <a:off x="304800" y="1219200"/>
            <a:ext cx="8229600" cy="4906963"/>
          </a:xfrm>
        </p:spPr>
        <p:txBody>
          <a:bodyPr/>
          <a:lstStyle/>
          <a:p>
            <a:pPr>
              <a:buBlip>
                <a:blip r:embed="rId5"/>
              </a:buBlip>
            </a:pPr>
            <a:r>
              <a:rPr lang="en-US" dirty="0" smtClean="0"/>
              <a:t>Condition: Has changed</a:t>
            </a:r>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14</a:t>
            </a:fld>
            <a:endParaRPr lang="vi-VN"/>
          </a:p>
        </p:txBody>
      </p:sp>
      <p:sp>
        <p:nvSpPr>
          <p:cNvPr id="11" name="Right Arrow 10"/>
          <p:cNvSpPr/>
          <p:nvPr/>
        </p:nvSpPr>
        <p:spPr>
          <a:xfrm rot="5400000">
            <a:off x="2438400" y="3962400"/>
            <a:ext cx="457200" cy="3048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6</a:t>
            </a:r>
            <a:r>
              <a:rPr lang="en-US" sz="3200" b="1" i="1" dirty="0" smtClean="0">
                <a:solidFill>
                  <a:schemeClr val="tx1">
                    <a:lumMod val="85000"/>
                    <a:lumOff val="15000"/>
                  </a:schemeClr>
                </a:solidFill>
                <a:latin typeface="Arial" pitchFamily="34" charset="0"/>
                <a:cs typeface="Arial" pitchFamily="34" charset="0"/>
              </a:rPr>
              <a:t>-Conditions </a:t>
            </a:r>
            <a:r>
              <a:rPr lang="en-US" sz="3200" b="1" i="1" dirty="0" smtClean="0">
                <a:solidFill>
                  <a:schemeClr val="tx1">
                    <a:lumMod val="85000"/>
                    <a:lumOff val="15000"/>
                  </a:schemeClr>
                </a:solidFill>
                <a:latin typeface="Arial" pitchFamily="34" charset="0"/>
                <a:cs typeface="Arial" pitchFamily="34" charset="0"/>
              </a:rPr>
              <a:t>and Hit Counts (3)</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04800" y="1219200"/>
            <a:ext cx="8229600" cy="4906963"/>
          </a:xfrm>
        </p:spPr>
        <p:txBody>
          <a:bodyPr/>
          <a:lstStyle/>
          <a:p>
            <a:pPr>
              <a:buBlip>
                <a:blip r:embed="rId3"/>
              </a:buBlip>
            </a:pPr>
            <a:r>
              <a:rPr lang="en-US" dirty="0" smtClean="0"/>
              <a:t>Hit Count: is a multiple of</a:t>
            </a:r>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15</a:t>
            </a:fld>
            <a:endParaRPr lang="vi-VN"/>
          </a:p>
        </p:txBody>
      </p:sp>
      <p:pic>
        <p:nvPicPr>
          <p:cNvPr id="4098" name="Picture 2"/>
          <p:cNvPicPr>
            <a:picLocks noChangeAspect="1" noChangeArrowheads="1"/>
          </p:cNvPicPr>
          <p:nvPr/>
        </p:nvPicPr>
        <p:blipFill>
          <a:blip r:embed="rId4"/>
          <a:srcRect/>
          <a:stretch>
            <a:fillRect/>
          </a:stretch>
        </p:blipFill>
        <p:spPr bwMode="auto">
          <a:xfrm>
            <a:off x="228600" y="1828800"/>
            <a:ext cx="2867025" cy="2324100"/>
          </a:xfrm>
          <a:prstGeom prst="rect">
            <a:avLst/>
          </a:prstGeom>
          <a:noFill/>
          <a:ln w="9525">
            <a:noFill/>
            <a:miter lim="800000"/>
            <a:headEnd/>
            <a:tailEnd/>
          </a:ln>
          <a:effectLst/>
        </p:spPr>
      </p:pic>
      <p:sp>
        <p:nvSpPr>
          <p:cNvPr id="10" name="Right Arrow 9"/>
          <p:cNvSpPr/>
          <p:nvPr/>
        </p:nvSpPr>
        <p:spPr>
          <a:xfrm>
            <a:off x="3429000" y="3200400"/>
            <a:ext cx="457200" cy="3048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ChangeAspect="1" noChangeArrowheads="1"/>
          </p:cNvPicPr>
          <p:nvPr/>
        </p:nvPicPr>
        <p:blipFill>
          <a:blip r:embed="rId5"/>
          <a:srcRect/>
          <a:stretch>
            <a:fillRect/>
          </a:stretch>
        </p:blipFill>
        <p:spPr bwMode="auto">
          <a:xfrm>
            <a:off x="4419600" y="1752600"/>
            <a:ext cx="4505325" cy="1990725"/>
          </a:xfrm>
          <a:prstGeom prst="rect">
            <a:avLst/>
          </a:prstGeom>
          <a:noFill/>
          <a:ln w="9525">
            <a:noFill/>
            <a:miter lim="800000"/>
            <a:headEnd/>
            <a:tailEnd/>
          </a:ln>
          <a:effectLst/>
        </p:spPr>
      </p:pic>
      <p:pic>
        <p:nvPicPr>
          <p:cNvPr id="4100" name="Picture 4"/>
          <p:cNvPicPr>
            <a:picLocks noChangeAspect="1" noChangeArrowheads="1"/>
          </p:cNvPicPr>
          <p:nvPr/>
        </p:nvPicPr>
        <p:blipFill>
          <a:blip r:embed="rId6"/>
          <a:srcRect/>
          <a:stretch>
            <a:fillRect/>
          </a:stretch>
        </p:blipFill>
        <p:spPr bwMode="auto">
          <a:xfrm>
            <a:off x="4419600" y="4191000"/>
            <a:ext cx="4514850" cy="1971675"/>
          </a:xfrm>
          <a:prstGeom prst="rect">
            <a:avLst/>
          </a:prstGeom>
          <a:noFill/>
          <a:ln w="9525">
            <a:noFill/>
            <a:miter lim="800000"/>
            <a:headEnd/>
            <a:tailEnd/>
          </a:ln>
          <a:effectLst/>
        </p:spPr>
      </p:pic>
      <p:sp>
        <p:nvSpPr>
          <p:cNvPr id="11" name="Right Arrow 10"/>
          <p:cNvSpPr/>
          <p:nvPr/>
        </p:nvSpPr>
        <p:spPr>
          <a:xfrm rot="5400000">
            <a:off x="6412966" y="3817924"/>
            <a:ext cx="457200" cy="3048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1" name="Picture 5"/>
          <p:cNvPicPr>
            <a:picLocks noChangeAspect="1" noChangeArrowheads="1"/>
          </p:cNvPicPr>
          <p:nvPr/>
        </p:nvPicPr>
        <p:blipFill>
          <a:blip r:embed="rId7"/>
          <a:srcRect/>
          <a:stretch>
            <a:fillRect/>
          </a:stretch>
        </p:blipFill>
        <p:spPr bwMode="auto">
          <a:xfrm>
            <a:off x="0" y="4419600"/>
            <a:ext cx="2867025" cy="971550"/>
          </a:xfrm>
          <a:prstGeom prst="rect">
            <a:avLst/>
          </a:prstGeom>
          <a:noFill/>
          <a:ln w="9525">
            <a:noFill/>
            <a:miter lim="800000"/>
            <a:headEnd/>
            <a:tailEnd/>
          </a:ln>
          <a:effectLst/>
        </p:spPr>
      </p:pic>
      <p:pic>
        <p:nvPicPr>
          <p:cNvPr id="4102" name="Picture 6"/>
          <p:cNvPicPr>
            <a:picLocks noChangeAspect="1" noChangeArrowheads="1"/>
          </p:cNvPicPr>
          <p:nvPr/>
        </p:nvPicPr>
        <p:blipFill>
          <a:blip r:embed="rId8"/>
          <a:srcRect/>
          <a:stretch>
            <a:fillRect/>
          </a:stretch>
        </p:blipFill>
        <p:spPr bwMode="auto">
          <a:xfrm>
            <a:off x="0" y="5410200"/>
            <a:ext cx="2914650" cy="1009650"/>
          </a:xfrm>
          <a:prstGeom prst="rect">
            <a:avLst/>
          </a:prstGeom>
          <a:noFill/>
          <a:ln w="9525">
            <a:noFill/>
            <a:miter lim="800000"/>
            <a:headEnd/>
            <a:tailEnd/>
          </a:ln>
          <a:effectLst/>
        </p:spPr>
      </p:pic>
      <p:sp>
        <p:nvSpPr>
          <p:cNvPr id="15" name="Right Arrow 14"/>
          <p:cNvSpPr/>
          <p:nvPr/>
        </p:nvSpPr>
        <p:spPr>
          <a:xfrm rot="10800000">
            <a:off x="3429000" y="4572000"/>
            <a:ext cx="457200" cy="304800"/>
          </a:xfrm>
          <a:prstGeom prst="right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6</a:t>
            </a:r>
            <a:r>
              <a:rPr lang="en-US" sz="3200" b="1" i="1" dirty="0" smtClean="0">
                <a:solidFill>
                  <a:schemeClr val="tx1">
                    <a:lumMod val="85000"/>
                    <a:lumOff val="15000"/>
                  </a:schemeClr>
                </a:solidFill>
                <a:latin typeface="Arial" pitchFamily="34" charset="0"/>
                <a:cs typeface="Arial" pitchFamily="34" charset="0"/>
              </a:rPr>
              <a:t>-Conditions </a:t>
            </a:r>
            <a:r>
              <a:rPr lang="en-US" sz="3200" b="1" i="1" dirty="0" smtClean="0">
                <a:solidFill>
                  <a:schemeClr val="tx1">
                    <a:lumMod val="85000"/>
                    <a:lumOff val="15000"/>
                  </a:schemeClr>
                </a:solidFill>
                <a:latin typeface="Arial" pitchFamily="34" charset="0"/>
                <a:cs typeface="Arial" pitchFamily="34" charset="0"/>
              </a:rPr>
              <a:t>and Hit Counts (4)</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16</a:t>
            </a:fld>
            <a:endParaRPr lang="vi-VN"/>
          </a:p>
        </p:txBody>
      </p:sp>
      <p:graphicFrame>
        <p:nvGraphicFramePr>
          <p:cNvPr id="6" name="Table 5"/>
          <p:cNvGraphicFramePr>
            <a:graphicFrameLocks noGrp="1"/>
          </p:cNvGraphicFramePr>
          <p:nvPr/>
        </p:nvGraphicFramePr>
        <p:xfrm>
          <a:off x="914400" y="1524000"/>
          <a:ext cx="7239000" cy="4800600"/>
        </p:xfrm>
        <a:graphic>
          <a:graphicData uri="http://schemas.openxmlformats.org/drawingml/2006/table">
            <a:tbl>
              <a:tblPr firstRow="1" bandRow="1">
                <a:tableStyleId>{5C22544A-7EE6-4342-B048-85BDC9FD1C3A}</a:tableStyleId>
              </a:tblPr>
              <a:tblGrid>
                <a:gridCol w="3619500"/>
                <a:gridCol w="3619500"/>
              </a:tblGrid>
              <a:tr h="533400">
                <a:tc>
                  <a:txBody>
                    <a:bodyPr/>
                    <a:lstStyle/>
                    <a:p>
                      <a:r>
                        <a:rPr lang="en-US" dirty="0" smtClean="0"/>
                        <a:t>Command</a:t>
                      </a:r>
                      <a:endParaRPr lang="en-US" dirty="0"/>
                    </a:p>
                  </a:txBody>
                  <a:tcPr/>
                </a:tc>
                <a:tc>
                  <a:txBody>
                    <a:bodyPr/>
                    <a:lstStyle/>
                    <a:p>
                      <a:r>
                        <a:rPr lang="en-US" dirty="0" smtClean="0"/>
                        <a:t>Meaning</a:t>
                      </a:r>
                      <a:endParaRPr lang="en-US" dirty="0"/>
                    </a:p>
                  </a:txBody>
                  <a:tcPr/>
                </a:tc>
              </a:tr>
              <a:tr h="533400">
                <a:tc>
                  <a:txBody>
                    <a:bodyPr/>
                    <a:lstStyle/>
                    <a:p>
                      <a:r>
                        <a:rPr lang="en-US" b="1" dirty="0" smtClean="0"/>
                        <a:t>Ctrl+F5</a:t>
                      </a:r>
                      <a:endParaRPr lang="en-US" b="1" dirty="0"/>
                    </a:p>
                  </a:txBody>
                  <a:tcPr/>
                </a:tc>
                <a:tc>
                  <a:txBody>
                    <a:bodyPr/>
                    <a:lstStyle/>
                    <a:p>
                      <a:r>
                        <a:rPr lang="en-US" dirty="0" smtClean="0"/>
                        <a:t>Run program</a:t>
                      </a:r>
                      <a:endParaRPr lang="en-US" dirty="0"/>
                    </a:p>
                  </a:txBody>
                  <a:tcPr/>
                </a:tc>
              </a:tr>
              <a:tr h="533400">
                <a:tc>
                  <a:txBody>
                    <a:bodyPr/>
                    <a:lstStyle/>
                    <a:p>
                      <a:r>
                        <a:rPr lang="en-US" b="1" dirty="0" smtClean="0"/>
                        <a:t>F5</a:t>
                      </a:r>
                      <a:endParaRPr lang="en-US" b="1" dirty="0"/>
                    </a:p>
                  </a:txBody>
                  <a:tcPr/>
                </a:tc>
                <a:tc>
                  <a:txBody>
                    <a:bodyPr/>
                    <a:lstStyle/>
                    <a:p>
                      <a:r>
                        <a:rPr lang="en-US" dirty="0" smtClean="0"/>
                        <a:t>Run in debug mode</a:t>
                      </a:r>
                      <a:endParaRPr lang="en-US" dirty="0"/>
                    </a:p>
                  </a:txBody>
                  <a:tcPr/>
                </a:tc>
              </a:tr>
              <a:tr h="533400">
                <a:tc>
                  <a:txBody>
                    <a:bodyPr/>
                    <a:lstStyle/>
                    <a:p>
                      <a:r>
                        <a:rPr lang="en-US" b="1" dirty="0" smtClean="0"/>
                        <a:t>F9</a:t>
                      </a:r>
                      <a:endParaRPr lang="en-US" b="1" dirty="0"/>
                    </a:p>
                  </a:txBody>
                  <a:tcPr/>
                </a:tc>
                <a:tc>
                  <a:txBody>
                    <a:bodyPr/>
                    <a:lstStyle/>
                    <a:p>
                      <a:r>
                        <a:rPr lang="en-US" dirty="0" smtClean="0"/>
                        <a:t>Create</a:t>
                      </a:r>
                      <a:r>
                        <a:rPr lang="en-US" baseline="0" dirty="0" smtClean="0"/>
                        <a:t> breakpoint</a:t>
                      </a:r>
                      <a:endParaRPr lang="en-US" dirty="0"/>
                    </a:p>
                  </a:txBody>
                  <a:tcPr/>
                </a:tc>
              </a:tr>
              <a:tr h="533400">
                <a:tc>
                  <a:txBody>
                    <a:bodyPr/>
                    <a:lstStyle/>
                    <a:p>
                      <a:r>
                        <a:rPr lang="en-US" b="1" dirty="0" smtClean="0"/>
                        <a:t>F10</a:t>
                      </a:r>
                      <a:endParaRPr lang="en-US" b="1" dirty="0"/>
                    </a:p>
                  </a:txBody>
                  <a:tcPr/>
                </a:tc>
                <a:tc>
                  <a:txBody>
                    <a:bodyPr/>
                    <a:lstStyle/>
                    <a:p>
                      <a:r>
                        <a:rPr lang="en-US" dirty="0" smtClean="0"/>
                        <a:t>Step</a:t>
                      </a:r>
                      <a:r>
                        <a:rPr lang="en-US" baseline="0" dirty="0" smtClean="0"/>
                        <a:t> over</a:t>
                      </a:r>
                      <a:endParaRPr lang="en-US" dirty="0"/>
                    </a:p>
                  </a:txBody>
                  <a:tcPr/>
                </a:tc>
              </a:tr>
              <a:tr h="533400">
                <a:tc>
                  <a:txBody>
                    <a:bodyPr/>
                    <a:lstStyle/>
                    <a:p>
                      <a:r>
                        <a:rPr lang="en-US" b="1" dirty="0" smtClean="0"/>
                        <a:t>F11</a:t>
                      </a:r>
                      <a:endParaRPr lang="en-US" b="1" dirty="0"/>
                    </a:p>
                  </a:txBody>
                  <a:tcPr/>
                </a:tc>
                <a:tc>
                  <a:txBody>
                    <a:bodyPr/>
                    <a:lstStyle/>
                    <a:p>
                      <a:r>
                        <a:rPr lang="en-US" dirty="0" smtClean="0"/>
                        <a:t>Step into</a:t>
                      </a:r>
                      <a:endParaRPr lang="en-US" dirty="0"/>
                    </a:p>
                  </a:txBody>
                  <a:tcPr/>
                </a:tc>
              </a:tr>
              <a:tr h="533400">
                <a:tc>
                  <a:txBody>
                    <a:bodyPr/>
                    <a:lstStyle/>
                    <a:p>
                      <a:r>
                        <a:rPr lang="en-US" b="1" dirty="0" smtClean="0">
                          <a:solidFill>
                            <a:schemeClr val="tx1"/>
                          </a:solidFill>
                        </a:rPr>
                        <a:t>Shift</a:t>
                      </a:r>
                      <a:r>
                        <a:rPr lang="en-US" b="1" baseline="0" dirty="0" smtClean="0">
                          <a:solidFill>
                            <a:schemeClr val="tx1"/>
                          </a:solidFill>
                        </a:rPr>
                        <a:t> + F11</a:t>
                      </a:r>
                      <a:endParaRPr lang="en-US" b="1" dirty="0">
                        <a:solidFill>
                          <a:schemeClr val="tx1"/>
                        </a:solidFill>
                      </a:endParaRPr>
                    </a:p>
                  </a:txBody>
                  <a:tcPr/>
                </a:tc>
                <a:tc>
                  <a:txBody>
                    <a:bodyPr/>
                    <a:lstStyle/>
                    <a:p>
                      <a:r>
                        <a:rPr lang="en-US" dirty="0" smtClean="0">
                          <a:solidFill>
                            <a:schemeClr val="tx1"/>
                          </a:solidFill>
                        </a:rPr>
                        <a:t>Step out</a:t>
                      </a:r>
                      <a:endParaRPr lang="en-US" dirty="0">
                        <a:solidFill>
                          <a:schemeClr val="tx1"/>
                        </a:solidFill>
                      </a:endParaRPr>
                    </a:p>
                  </a:txBody>
                  <a:tcPr/>
                </a:tc>
              </a:tr>
              <a:tr h="533400">
                <a:tc>
                  <a:txBody>
                    <a:bodyPr/>
                    <a:lstStyle/>
                    <a:p>
                      <a:r>
                        <a:rPr lang="en-US" b="1" dirty="0" smtClean="0"/>
                        <a:t>Shift</a:t>
                      </a:r>
                      <a:r>
                        <a:rPr lang="en-US" b="1" baseline="0" dirty="0" smtClean="0"/>
                        <a:t> </a:t>
                      </a:r>
                      <a:r>
                        <a:rPr lang="en-US" b="1" dirty="0" smtClean="0"/>
                        <a:t>+ F5</a:t>
                      </a:r>
                      <a:endParaRPr lang="en-US" b="1" dirty="0"/>
                    </a:p>
                  </a:txBody>
                  <a:tcPr/>
                </a:tc>
                <a:tc>
                  <a:txBody>
                    <a:bodyPr/>
                    <a:lstStyle/>
                    <a:p>
                      <a:r>
                        <a:rPr lang="en-US" dirty="0" smtClean="0"/>
                        <a:t>Stop debugging</a:t>
                      </a:r>
                      <a:endParaRPr lang="en-US" dirty="0"/>
                    </a:p>
                  </a:txBody>
                  <a:tcPr/>
                </a:tc>
              </a:tr>
              <a:tr h="533400">
                <a:tc>
                  <a:txBody>
                    <a:bodyPr/>
                    <a:lstStyle/>
                    <a:p>
                      <a:r>
                        <a:rPr lang="en-US" b="1" dirty="0" smtClean="0"/>
                        <a:t>Ctrl + Tab</a:t>
                      </a:r>
                      <a:endParaRPr lang="en-US" b="1" dirty="0"/>
                    </a:p>
                  </a:txBody>
                  <a:tcPr/>
                </a:tc>
                <a:tc>
                  <a:txBody>
                    <a:bodyPr/>
                    <a:lstStyle/>
                    <a:p>
                      <a:r>
                        <a:rPr lang="en-US" dirty="0" smtClean="0"/>
                        <a:t>Change window</a:t>
                      </a:r>
                      <a:endParaRPr lang="en-US" dirty="0"/>
                    </a:p>
                  </a:txBody>
                  <a:tcPr/>
                </a:tc>
              </a:tr>
            </a:tbl>
          </a:graphicData>
        </a:graphic>
      </p:graphicFrame>
      <p:sp>
        <p:nvSpPr>
          <p:cNvPr id="5" name="TextBox 4"/>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Debug commands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Summary</a:t>
            </a:r>
            <a:endParaRPr lang="en-US" sz="2800" b="1" i="1" dirty="0">
              <a:solidFill>
                <a:schemeClr val="tx1">
                  <a:lumMod val="85000"/>
                  <a:lumOff val="15000"/>
                </a:schemeClr>
              </a:solidFill>
              <a:latin typeface="Arial" pitchFamily="34" charset="0"/>
              <a:cs typeface="Arial" pitchFamily="34" charset="0"/>
            </a:endParaRPr>
          </a:p>
        </p:txBody>
      </p:sp>
      <p:sp>
        <p:nvSpPr>
          <p:cNvPr id="4" name="Text Box 14"/>
          <p:cNvSpPr txBox="1">
            <a:spLocks noChangeArrowheads="1"/>
          </p:cNvSpPr>
          <p:nvPr/>
        </p:nvSpPr>
        <p:spPr bwMode="auto">
          <a:xfrm>
            <a:off x="685800" y="1524000"/>
            <a:ext cx="6525376" cy="2677656"/>
          </a:xfrm>
          <a:prstGeom prst="rect">
            <a:avLst/>
          </a:prstGeom>
          <a:noFill/>
          <a:ln w="9525">
            <a:noFill/>
            <a:miter lim="800000"/>
            <a:headEnd/>
            <a:tailEnd/>
          </a:ln>
        </p:spPr>
        <p:txBody>
          <a:bodyPr wrap="none">
            <a:spAutoFit/>
          </a:bodyPr>
          <a:lstStyle/>
          <a:p>
            <a:pPr>
              <a:buBlip>
                <a:blip r:embed="rId3"/>
              </a:buBlip>
            </a:pPr>
            <a:r>
              <a:rPr lang="en-US" sz="2800" dirty="0" smtClean="0"/>
              <a:t>Debugging Technique</a:t>
            </a:r>
          </a:p>
          <a:p>
            <a:pPr>
              <a:buClr>
                <a:schemeClr val="folHlink"/>
              </a:buClr>
              <a:buBlip>
                <a:blip r:embed="rId3"/>
              </a:buBlip>
            </a:pPr>
            <a:endParaRPr lang="en-US" sz="2800" dirty="0"/>
          </a:p>
          <a:p>
            <a:pPr>
              <a:buBlip>
                <a:blip r:embed="rId3"/>
              </a:buBlip>
            </a:pPr>
            <a:r>
              <a:rPr lang="en-US" sz="2800" dirty="0" smtClean="0"/>
              <a:t>Breakpoints, watches, stopping Debugger</a:t>
            </a:r>
          </a:p>
          <a:p>
            <a:pPr>
              <a:buBlip>
                <a:blip r:embed="rId3"/>
              </a:buBlip>
            </a:pPr>
            <a:endParaRPr lang="en-US" sz="2800" dirty="0" smtClean="0"/>
          </a:p>
          <a:p>
            <a:pPr>
              <a:buBlip>
                <a:blip r:embed="rId3"/>
              </a:buBlip>
            </a:pPr>
            <a:r>
              <a:rPr lang="en-US" sz="2800" dirty="0" smtClean="0"/>
              <a:t>Conditions and Hit counts</a:t>
            </a:r>
          </a:p>
          <a:p>
            <a:pPr>
              <a:buBlip>
                <a:blip r:embed="rId3"/>
              </a:buBlip>
            </a:pPr>
            <a:endParaRPr lang="en-US" sz="2800" dirty="0" smtClean="0">
              <a:latin typeface="Arial" pitchFamily="34" charset="0"/>
            </a:endParaRPr>
          </a:p>
        </p:txBody>
      </p:sp>
    </p:spTree>
  </p:cSld>
  <p:clrMapOvr>
    <a:masterClrMapping/>
  </p:clrMapOvr>
  <p:transition>
    <p:blinds dir="ver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524000" y="1600200"/>
            <a:ext cx="6019800" cy="3429000"/>
            <a:chOff x="1524000" y="1600200"/>
            <a:chExt cx="6019800" cy="3429000"/>
          </a:xfrm>
        </p:grpSpPr>
        <p:sp>
          <p:nvSpPr>
            <p:cNvPr id="3" name="Isosceles Triangle 2"/>
            <p:cNvSpPr/>
            <p:nvPr/>
          </p:nvSpPr>
          <p:spPr>
            <a:xfrm rot="10800000">
              <a:off x="4267201" y="4191000"/>
              <a:ext cx="762000" cy="838200"/>
            </a:xfrm>
            <a:prstGeom prst="triangl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24000" y="1600200"/>
              <a:ext cx="6019800" cy="2667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ounded Rectangle 4"/>
          <p:cNvSpPr/>
          <p:nvPr/>
        </p:nvSpPr>
        <p:spPr>
          <a:xfrm>
            <a:off x="4038600" y="5181600"/>
            <a:ext cx="1219200" cy="381000"/>
          </a:xfrm>
          <a:prstGeom prst="roundRect">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1214414" y="2942272"/>
            <a:ext cx="6286544" cy="1477328"/>
          </a:xfrm>
          <a:prstGeom prst="rect">
            <a:avLst/>
          </a:prstGeom>
          <a:noFill/>
        </p:spPr>
        <p:txBody>
          <a:bodyPr wrap="square" rtlCol="0">
            <a:spAutoFit/>
          </a:bodyPr>
          <a:lstStyle/>
          <a:p>
            <a:pPr algn="ctr"/>
            <a:r>
              <a:rPr lang="en-US" sz="1800" dirty="0">
                <a:latin typeface="Arial" pitchFamily="34" charset="0"/>
                <a:cs typeface="Arial" pitchFamily="34" charset="0"/>
              </a:rPr>
              <a:t>You have completed "</a:t>
            </a:r>
            <a:r>
              <a:rPr lang="en-US" sz="1800" b="1" dirty="0">
                <a:latin typeface="Arial" pitchFamily="34" charset="0"/>
                <a:cs typeface="Arial" pitchFamily="34" charset="0"/>
              </a:rPr>
              <a:t>Lecture </a:t>
            </a:r>
            <a:r>
              <a:rPr lang="en-US" sz="1800" b="1" dirty="0" smtClean="0">
                <a:latin typeface="Arial" pitchFamily="34" charset="0"/>
                <a:cs typeface="Arial" pitchFamily="34" charset="0"/>
              </a:rPr>
              <a:t>11" </a:t>
            </a:r>
            <a:r>
              <a:rPr lang="en-US" sz="1800" b="1" dirty="0">
                <a:latin typeface="Arial" pitchFamily="34" charset="0"/>
                <a:cs typeface="Arial" pitchFamily="34" charset="0"/>
              </a:rPr>
              <a:t>course.</a:t>
            </a:r>
          </a:p>
          <a:p>
            <a:pPr algn="ctr"/>
            <a:endParaRPr lang="en-US" sz="1800" dirty="0">
              <a:latin typeface="Arial" pitchFamily="34" charset="0"/>
              <a:cs typeface="Arial" pitchFamily="34" charset="0"/>
            </a:endParaRPr>
          </a:p>
          <a:p>
            <a:pPr algn="ctr"/>
            <a:r>
              <a:rPr lang="en-US" sz="1800" dirty="0">
                <a:latin typeface="Arial" pitchFamily="34" charset="0"/>
                <a:cs typeface="Arial" pitchFamily="34" charset="0"/>
              </a:rPr>
              <a:t>Click EXIT button to exit course and discover the next Lecture </a:t>
            </a:r>
            <a:r>
              <a:rPr lang="en-US" sz="1800" dirty="0" smtClean="0">
                <a:latin typeface="Arial" pitchFamily="34" charset="0"/>
                <a:cs typeface="Arial" pitchFamily="34" charset="0"/>
              </a:rPr>
              <a:t>"</a:t>
            </a:r>
            <a:r>
              <a:rPr lang="en-US" sz="1800" b="1" dirty="0" smtClean="0">
                <a:latin typeface="Arial" pitchFamily="34" charset="0"/>
                <a:cs typeface="Arial" pitchFamily="34" charset="0"/>
              </a:rPr>
              <a:t> Lecture 12 – </a:t>
            </a:r>
            <a:r>
              <a:rPr lang="en-US" b="1" dirty="0" smtClean="0">
                <a:latin typeface="Arial" pitchFamily="34" charset="0"/>
                <a:cs typeface="Arial" pitchFamily="34" charset="0"/>
              </a:rPr>
              <a:t>Pointer Advances".</a:t>
            </a:r>
            <a:endParaRPr lang="en-US" sz="1800" b="1" dirty="0">
              <a:latin typeface="Arial" pitchFamily="34" charset="0"/>
              <a:cs typeface="Arial" pitchFamily="34" charset="0"/>
            </a:endParaRPr>
          </a:p>
          <a:p>
            <a:endParaRPr lang="en-US" dirty="0">
              <a:latin typeface="Arial" pitchFamily="34" charset="0"/>
              <a:cs typeface="Arial" pitchFamily="34" charset="0"/>
            </a:endParaRPr>
          </a:p>
        </p:txBody>
      </p:sp>
      <p:sp>
        <p:nvSpPr>
          <p:cNvPr id="7" name="TextBox 6"/>
          <p:cNvSpPr txBox="1"/>
          <p:nvPr/>
        </p:nvSpPr>
        <p:spPr>
          <a:xfrm>
            <a:off x="2438400" y="1896070"/>
            <a:ext cx="4343400" cy="923330"/>
          </a:xfrm>
          <a:prstGeom prst="rect">
            <a:avLst/>
          </a:prstGeom>
          <a:noFill/>
        </p:spPr>
        <p:txBody>
          <a:bodyPr wrap="square" rtlCol="0">
            <a:spAutoFit/>
          </a:bodyPr>
          <a:lstStyle/>
          <a:p>
            <a:r>
              <a:rPr lang="en-US" sz="5400" b="1" dirty="0" smtClean="0">
                <a:solidFill>
                  <a:srgbClr val="FD9203"/>
                </a:solidFill>
                <a:latin typeface="Arial" pitchFamily="34" charset="0"/>
                <a:cs typeface="Arial" pitchFamily="34" charset="0"/>
              </a:rPr>
              <a:t>THANK YOU</a:t>
            </a:r>
            <a:endParaRPr lang="en-US" sz="5400" b="1" dirty="0">
              <a:solidFill>
                <a:srgbClr val="FD9203"/>
              </a:solidFill>
              <a:latin typeface="Arial" pitchFamily="34" charset="0"/>
              <a:cs typeface="Arial" pitchFamily="34" charset="0"/>
            </a:endParaRPr>
          </a:p>
        </p:txBody>
      </p:sp>
      <p:sp>
        <p:nvSpPr>
          <p:cNvPr id="8" name="TextBox 7"/>
          <p:cNvSpPr txBox="1"/>
          <p:nvPr/>
        </p:nvSpPr>
        <p:spPr>
          <a:xfrm>
            <a:off x="4312170" y="5181600"/>
            <a:ext cx="1219200" cy="381000"/>
          </a:xfrm>
          <a:prstGeom prst="rect">
            <a:avLst/>
          </a:prstGeom>
          <a:noFill/>
        </p:spPr>
        <p:txBody>
          <a:bodyPr wrap="square" rtlCol="0">
            <a:spAutoFit/>
          </a:bodyPr>
          <a:lstStyle/>
          <a:p>
            <a:r>
              <a:rPr lang="en-US" b="1" dirty="0" smtClean="0">
                <a:solidFill>
                  <a:schemeClr val="bg1">
                    <a:lumMod val="95000"/>
                  </a:schemeClr>
                </a:solidFill>
                <a:latin typeface="Arial" pitchFamily="34" charset="0"/>
                <a:cs typeface="Arial" pitchFamily="34" charset="0"/>
              </a:rPr>
              <a:t>EXIT</a:t>
            </a:r>
            <a:endParaRPr lang="en-US" b="1" dirty="0">
              <a:solidFill>
                <a:schemeClr val="bg1">
                  <a:lumMod val="95000"/>
                </a:schemeClr>
              </a:solidFill>
              <a:latin typeface="Arial" pitchFamily="34" charset="0"/>
              <a:cs typeface="Arial" pitchFamily="34" charset="0"/>
            </a:endParaRPr>
          </a:p>
        </p:txBody>
      </p:sp>
      <p:sp>
        <p:nvSpPr>
          <p:cNvPr id="9" name="TextBox 8"/>
          <p:cNvSpPr txBox="1"/>
          <p:nvPr/>
        </p:nvSpPr>
        <p:spPr>
          <a:xfrm>
            <a:off x="-32" y="691202"/>
            <a:ext cx="8715436" cy="523220"/>
          </a:xfrm>
          <a:prstGeom prst="rect">
            <a:avLst/>
          </a:prstGeom>
          <a:noFill/>
        </p:spPr>
        <p:txBody>
          <a:bodyPr wrap="square" rtlCol="0">
            <a:spAutoFit/>
          </a:bodyPr>
          <a:lstStyle/>
          <a:p>
            <a:r>
              <a:rPr lang="en-US" sz="2800" b="1" i="1" dirty="0" smtClean="0">
                <a:solidFill>
                  <a:schemeClr val="tx1">
                    <a:lumMod val="85000"/>
                    <a:lumOff val="15000"/>
                  </a:schemeClr>
                </a:solidFill>
                <a:latin typeface="Arial" pitchFamily="34" charset="0"/>
                <a:cs typeface="Arial" pitchFamily="34" charset="0"/>
              </a:rPr>
              <a:t>Exit</a:t>
            </a:r>
            <a:endParaRPr lang="en-US" sz="28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2</a:t>
            </a:fld>
            <a:endParaRPr lang="vi-VN"/>
          </a:p>
        </p:txBody>
      </p:sp>
      <p:sp>
        <p:nvSpPr>
          <p:cNvPr id="5" name="TextBox 4"/>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Learning Goals</a:t>
            </a:r>
            <a:endParaRPr lang="en-US" sz="3200" b="1" i="1" dirty="0">
              <a:solidFill>
                <a:schemeClr val="tx1">
                  <a:lumMod val="85000"/>
                  <a:lumOff val="15000"/>
                </a:schemeClr>
              </a:solidFill>
              <a:latin typeface="Arial" pitchFamily="34" charset="0"/>
              <a:cs typeface="Arial" pitchFamily="34" charset="0"/>
            </a:endParaRPr>
          </a:p>
        </p:txBody>
      </p:sp>
      <p:sp>
        <p:nvSpPr>
          <p:cNvPr id="6" name="TextBox 5"/>
          <p:cNvSpPr txBox="1"/>
          <p:nvPr/>
        </p:nvSpPr>
        <p:spPr>
          <a:xfrm>
            <a:off x="228600" y="1371600"/>
            <a:ext cx="6400800" cy="461665"/>
          </a:xfrm>
          <a:prstGeom prst="rect">
            <a:avLst/>
          </a:prstGeom>
          <a:noFill/>
        </p:spPr>
        <p:txBody>
          <a:bodyPr wrap="square" rtlCol="0">
            <a:spAutoFit/>
          </a:bodyPr>
          <a:lstStyle/>
          <a:p>
            <a:r>
              <a:rPr lang="en-US" dirty="0" smtClean="0">
                <a:latin typeface="Arial" pitchFamily="34" charset="0"/>
                <a:cs typeface="Arial" pitchFamily="34" charset="0"/>
              </a:rPr>
              <a:t>After the lecture, attendees will be able to:</a:t>
            </a:r>
            <a:endParaRPr lang="en-US" dirty="0">
              <a:latin typeface="Arial" pitchFamily="34" charset="0"/>
              <a:cs typeface="Arial" pitchFamily="34" charset="0"/>
            </a:endParaRPr>
          </a:p>
        </p:txBody>
      </p:sp>
      <p:grpSp>
        <p:nvGrpSpPr>
          <p:cNvPr id="7" name="Group 6"/>
          <p:cNvGrpSpPr/>
          <p:nvPr/>
        </p:nvGrpSpPr>
        <p:grpSpPr>
          <a:xfrm>
            <a:off x="0" y="1981200"/>
            <a:ext cx="9448800" cy="533400"/>
            <a:chOff x="0" y="1981200"/>
            <a:chExt cx="9448800" cy="533400"/>
          </a:xfrm>
        </p:grpSpPr>
        <p:sp>
          <p:nvSpPr>
            <p:cNvPr id="8" name="Rectangle 7"/>
            <p:cNvSpPr/>
            <p:nvPr/>
          </p:nvSpPr>
          <p:spPr>
            <a:xfrm>
              <a:off x="0" y="1981200"/>
              <a:ext cx="9144000" cy="533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09600" y="2057400"/>
              <a:ext cx="8839200" cy="369332"/>
            </a:xfrm>
            <a:prstGeom prst="rect">
              <a:avLst/>
            </a:prstGeom>
            <a:noFill/>
          </p:spPr>
          <p:txBody>
            <a:bodyPr wrap="square" rtlCol="0">
              <a:spAutoFit/>
            </a:bodyPr>
            <a:lstStyle/>
            <a:p>
              <a:r>
                <a:rPr lang="en-US" dirty="0" smtClean="0">
                  <a:latin typeface="Arial" pitchFamily="34" charset="0"/>
                  <a:cs typeface="Arial" pitchFamily="34" charset="0"/>
                </a:rPr>
                <a:t>Understand Debugging Technique</a:t>
              </a:r>
              <a:endParaRPr lang="en-US" dirty="0">
                <a:latin typeface="Arial" pitchFamily="34" charset="0"/>
                <a:cs typeface="Arial" pitchFamily="34" charset="0"/>
              </a:endParaRPr>
            </a:p>
          </p:txBody>
        </p:sp>
      </p:grpSp>
      <p:sp>
        <p:nvSpPr>
          <p:cNvPr id="10" name="Rectangle 9"/>
          <p:cNvSpPr/>
          <p:nvPr/>
        </p:nvSpPr>
        <p:spPr>
          <a:xfrm>
            <a:off x="0" y="3071810"/>
            <a:ext cx="9144000" cy="5334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p:cNvSpPr/>
          <p:nvPr/>
        </p:nvSpPr>
        <p:spPr>
          <a:xfrm rot="5400000">
            <a:off x="289035" y="2149365"/>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p:cNvSpPr/>
          <p:nvPr/>
        </p:nvSpPr>
        <p:spPr>
          <a:xfrm rot="5400000">
            <a:off x="293797" y="3244747"/>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0" y="2517239"/>
            <a:ext cx="9144000" cy="554571"/>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09600" y="2590800"/>
            <a:ext cx="8153400" cy="369332"/>
          </a:xfrm>
          <a:prstGeom prst="rect">
            <a:avLst/>
          </a:prstGeom>
          <a:noFill/>
        </p:spPr>
        <p:txBody>
          <a:bodyPr wrap="square" rtlCol="0">
            <a:spAutoFit/>
          </a:bodyPr>
          <a:lstStyle/>
          <a:p>
            <a:r>
              <a:rPr lang="en-US" dirty="0" smtClean="0">
                <a:latin typeface="Arial" pitchFamily="34" charset="0"/>
                <a:cs typeface="Arial" pitchFamily="34" charset="0"/>
              </a:rPr>
              <a:t>Understand and Use Breakpoints, Watches, Stopping Debugger</a:t>
            </a:r>
            <a:endParaRPr lang="en-US" dirty="0">
              <a:latin typeface="Arial" pitchFamily="34" charset="0"/>
              <a:cs typeface="Arial" pitchFamily="34" charset="0"/>
            </a:endParaRPr>
          </a:p>
        </p:txBody>
      </p:sp>
      <p:sp>
        <p:nvSpPr>
          <p:cNvPr id="15" name="Isosceles Triangle 14"/>
          <p:cNvSpPr/>
          <p:nvPr/>
        </p:nvSpPr>
        <p:spPr>
          <a:xfrm rot="5400000">
            <a:off x="289034" y="2682766"/>
            <a:ext cx="228600" cy="197069"/>
          </a:xfrm>
          <a:prstGeom prst="triangle">
            <a:avLst/>
          </a:prstGeom>
          <a:solidFill>
            <a:srgbClr val="E468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609600" y="3105090"/>
            <a:ext cx="8153400" cy="369332"/>
          </a:xfrm>
          <a:prstGeom prst="rect">
            <a:avLst/>
          </a:prstGeom>
          <a:noFill/>
        </p:spPr>
        <p:txBody>
          <a:bodyPr wrap="square" rtlCol="0">
            <a:spAutoFit/>
          </a:bodyPr>
          <a:lstStyle/>
          <a:p>
            <a:r>
              <a:rPr lang="en-US" dirty="0" smtClean="0">
                <a:latin typeface="Arial" pitchFamily="34" charset="0"/>
              </a:rPr>
              <a:t>Understand  Conditions and Hit counts</a:t>
            </a:r>
            <a:endParaRPr lang="en-US"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676400" y="1447800"/>
            <a:ext cx="5867400" cy="5257800"/>
          </a:xfrm>
        </p:spPr>
        <p:txBody>
          <a:bodyPr>
            <a:normAutofit/>
          </a:bodyPr>
          <a:lstStyle/>
          <a:p>
            <a:pPr>
              <a:buBlip>
                <a:blip r:embed="rId3"/>
              </a:buBlip>
            </a:pPr>
            <a:r>
              <a:rPr lang="en-US" dirty="0" smtClean="0"/>
              <a:t>Basic Debugging Technique</a:t>
            </a:r>
          </a:p>
          <a:p>
            <a:pPr>
              <a:buBlip>
                <a:blip r:embed="rId3"/>
              </a:buBlip>
            </a:pPr>
            <a:r>
              <a:rPr lang="en-US" dirty="0" smtClean="0"/>
              <a:t>Breakpoints</a:t>
            </a:r>
          </a:p>
          <a:p>
            <a:pPr>
              <a:buBlip>
                <a:blip r:embed="rId3"/>
              </a:buBlip>
            </a:pPr>
            <a:r>
              <a:rPr lang="en-US" dirty="0" smtClean="0"/>
              <a:t>Watches</a:t>
            </a:r>
          </a:p>
          <a:p>
            <a:pPr>
              <a:buBlip>
                <a:blip r:embed="rId3"/>
              </a:buBlip>
            </a:pPr>
            <a:r>
              <a:rPr lang="en-US" dirty="0" smtClean="0"/>
              <a:t>Stepping</a:t>
            </a:r>
          </a:p>
          <a:p>
            <a:pPr>
              <a:buBlip>
                <a:blip r:embed="rId3"/>
              </a:buBlip>
            </a:pPr>
            <a:r>
              <a:rPr lang="en-US" dirty="0" smtClean="0"/>
              <a:t>Stopping the Debugger</a:t>
            </a:r>
          </a:p>
          <a:p>
            <a:pPr>
              <a:buBlip>
                <a:blip r:embed="rId3"/>
              </a:buBlip>
            </a:pPr>
            <a:r>
              <a:rPr lang="en-US" dirty="0" smtClean="0"/>
              <a:t>Conditions and Hit Counts</a:t>
            </a:r>
          </a:p>
          <a:p>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3</a:t>
            </a:fld>
            <a:endParaRPr lang="vi-VN"/>
          </a:p>
        </p:txBody>
      </p:sp>
      <p:sp>
        <p:nvSpPr>
          <p:cNvPr id="5" name="TextBox 4"/>
          <p:cNvSpPr txBox="1"/>
          <p:nvPr/>
        </p:nvSpPr>
        <p:spPr>
          <a:xfrm>
            <a:off x="0" y="685800"/>
            <a:ext cx="42672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Table of contents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371600"/>
            <a:ext cx="8229600" cy="4906963"/>
          </a:xfrm>
        </p:spPr>
        <p:txBody>
          <a:bodyPr/>
          <a:lstStyle/>
          <a:p>
            <a:pPr>
              <a:buBlip>
                <a:blip r:embed="rId3"/>
              </a:buBlip>
            </a:pPr>
            <a:r>
              <a:rPr lang="en-US" dirty="0" smtClean="0"/>
              <a:t>The debugger is a tool to help correct runtime and semantic errors </a:t>
            </a:r>
          </a:p>
          <a:p>
            <a:pPr>
              <a:buBlip>
                <a:blip r:embed="rId3"/>
              </a:buBlip>
            </a:pPr>
            <a:r>
              <a:rPr lang="en-US" dirty="0" smtClean="0"/>
              <a:t>Note that no debugging tools are useful in solving </a:t>
            </a:r>
            <a:r>
              <a:rPr lang="en-US" i="1" dirty="0" smtClean="0"/>
              <a:t>compiler errors.</a:t>
            </a:r>
          </a:p>
          <a:p>
            <a:pPr>
              <a:buBlip>
                <a:blip r:embed="rId3"/>
              </a:buBlip>
            </a:pPr>
            <a:r>
              <a:rPr lang="en-US" dirty="0" smtClean="0"/>
              <a:t>Compiler errors are those that show at the bottom of the screen when compiling</a:t>
            </a:r>
          </a:p>
          <a:p>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4</a:t>
            </a:fld>
            <a:endParaRPr lang="vi-VN"/>
          </a:p>
        </p:txBody>
      </p:sp>
      <p:sp>
        <p:nvSpPr>
          <p:cNvPr id="5" name="TextBox 4"/>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1-Basic Debugging Technique</a:t>
            </a:r>
            <a:endParaRPr lang="en-US" sz="3200" b="1" i="1" dirty="0">
              <a:solidFill>
                <a:schemeClr val="tx1">
                  <a:lumMod val="85000"/>
                  <a:lumOff val="15000"/>
                </a:schemeClr>
              </a:solidFill>
              <a:latin typeface="Arial" pitchFamily="34" charset="0"/>
              <a:cs typeface="Arial" pitchFamily="34" charset="0"/>
            </a:endParaRPr>
          </a:p>
        </p:txBody>
      </p:sp>
      <p:sp>
        <p:nvSpPr>
          <p:cNvPr id="7" name="TextBox 6"/>
          <p:cNvSpPr txBox="1"/>
          <p:nvPr/>
        </p:nvSpPr>
        <p:spPr>
          <a:xfrm>
            <a:off x="2209800" y="4724400"/>
            <a:ext cx="4572000" cy="1477328"/>
          </a:xfrm>
          <a:prstGeom prst="rect">
            <a:avLst/>
          </a:prstGeom>
          <a:solidFill>
            <a:schemeClr val="tx2">
              <a:lumMod val="20000"/>
              <a:lumOff val="80000"/>
            </a:schemeClr>
          </a:solidFill>
        </p:spPr>
        <p:txBody>
          <a:bodyPr wrap="square" rtlCol="0">
            <a:spAutoFit/>
          </a:bodyPr>
          <a:lstStyle/>
          <a:p>
            <a:r>
              <a:rPr lang="en-US" sz="2400" dirty="0" err="1" smtClean="0"/>
              <a:t>int</a:t>
            </a:r>
            <a:r>
              <a:rPr lang="en-US" sz="2400" dirty="0" smtClean="0"/>
              <a:t> a = 0;</a:t>
            </a:r>
          </a:p>
          <a:p>
            <a:r>
              <a:rPr lang="en-US" sz="2400" dirty="0" err="1" smtClean="0"/>
              <a:t>int</a:t>
            </a:r>
            <a:r>
              <a:rPr lang="en-US" sz="2400" dirty="0" smtClean="0"/>
              <a:t> b = 1;</a:t>
            </a:r>
          </a:p>
          <a:p>
            <a:r>
              <a:rPr lang="en-US" sz="2400" dirty="0" err="1" smtClean="0"/>
              <a:t>printf</a:t>
            </a:r>
            <a:r>
              <a:rPr lang="en-US" sz="2400" dirty="0" smtClean="0"/>
              <a:t>("%d", (b/a));</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5</a:t>
            </a:fld>
            <a:endParaRPr lang="vi-VN"/>
          </a:p>
        </p:txBody>
      </p:sp>
      <p:sp>
        <p:nvSpPr>
          <p:cNvPr id="7" name="TextBox 6"/>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1.1-A Buggy Program</a:t>
            </a:r>
            <a:endParaRPr lang="en-US" sz="3200" b="1" i="1" dirty="0">
              <a:solidFill>
                <a:schemeClr val="tx1">
                  <a:lumMod val="85000"/>
                  <a:lumOff val="15000"/>
                </a:schemeClr>
              </a:solidFill>
              <a:latin typeface="Arial" pitchFamily="34" charset="0"/>
              <a:cs typeface="Arial" pitchFamily="34" charset="0"/>
            </a:endParaRPr>
          </a:p>
        </p:txBody>
      </p:sp>
      <p:pic>
        <p:nvPicPr>
          <p:cNvPr id="5" name="Lecture11.1.mp4">
            <a:hlinkClick r:id="" action="ppaction://media"/>
          </p:cNvPr>
          <p:cNvPicPr>
            <a:picLocks noRot="1" noChangeAspect="1"/>
          </p:cNvPicPr>
          <p:nvPr>
            <a:videoFile r:link="rId1"/>
          </p:nvPr>
        </p:nvPicPr>
        <p:blipFill>
          <a:blip r:embed="rId4"/>
          <a:stretch>
            <a:fillRect/>
          </a:stretch>
        </p:blipFill>
        <p:spPr>
          <a:xfrm>
            <a:off x="1143000" y="1333500"/>
            <a:ext cx="6553200" cy="49149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p:cTn id="7" fill="hold" display="0">
                  <p:stCondLst>
                    <p:cond delay="indefinite"/>
                  </p:stCondLst>
                  <p:endCondLst>
                    <p:cond evt="onNext" delay="0">
                      <p:tgtEl>
                        <p:sldTgt/>
                      </p:tgtEl>
                    </p:cond>
                    <p:cond evt="onPrev" delay="0">
                      <p:tgtEl>
                        <p:sldTgt/>
                      </p:tgtEl>
                    </p:cond>
                  </p:endCondLst>
                </p:cTn>
                <p:tgtEl>
                  <p:spTgt spid="5"/>
                </p:tgtEl>
              </p:cMediaNode>
            </p:video>
            <p:seq concurrent="1" nextAc="seek">
              <p:cTn id="8" restart="whenNotActive" fill="hold" evtFilter="cancelBubble" nodeType="interactiveSeq">
                <p:stCondLst>
                  <p:cond evt="onClick" delay="0">
                    <p:tgtEl>
                      <p:spTgt spid="5"/>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5"/>
                                        </p:tgtEl>
                                      </p:cBhvr>
                                    </p:cmd>
                                  </p:childTnLst>
                                </p:cTn>
                              </p:par>
                            </p:childTnLst>
                          </p:cTn>
                        </p:par>
                      </p:childTnLst>
                    </p:cTn>
                  </p:par>
                </p:childTnLst>
              </p:cTn>
              <p:nextCondLst>
                <p:cond evt="onClick" delay="0">
                  <p:tgtEl>
                    <p:spTgt spid="5"/>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533400" y="1646237"/>
            <a:ext cx="8229600" cy="4906963"/>
          </a:xfrm>
        </p:spPr>
        <p:txBody>
          <a:bodyPr/>
          <a:lstStyle/>
          <a:p>
            <a:pPr>
              <a:buBlip>
                <a:blip r:embed="rId3"/>
              </a:buBlip>
            </a:pPr>
            <a:r>
              <a:rPr lang="en-US" dirty="0" smtClean="0"/>
              <a:t>Ctrl+F5 to run your program</a:t>
            </a:r>
          </a:p>
          <a:p>
            <a:pPr>
              <a:buBlip>
                <a:blip r:embed="rId3"/>
              </a:buBlip>
            </a:pPr>
            <a:r>
              <a:rPr lang="en-US" dirty="0" smtClean="0"/>
              <a:t>The F5 key alone will also run in debug mode</a:t>
            </a:r>
          </a:p>
          <a:p>
            <a:pPr>
              <a:buBlip>
                <a:blip r:embed="rId3"/>
              </a:buBlip>
            </a:pPr>
            <a:r>
              <a:rPr lang="en-US" dirty="0" smtClean="0"/>
              <a:t>Build for Debug</a:t>
            </a:r>
          </a:p>
          <a:p>
            <a:pPr>
              <a:buBlip>
                <a:blip r:embed="rId3"/>
              </a:buBlip>
            </a:pPr>
            <a:r>
              <a:rPr lang="en-US" dirty="0" smtClean="0"/>
              <a:t>Build for Release</a:t>
            </a:r>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6</a:t>
            </a:fld>
            <a:endParaRPr lang="vi-VN"/>
          </a:p>
        </p:txBody>
      </p:sp>
      <p:sp>
        <p:nvSpPr>
          <p:cNvPr id="5" name="TextBox 4"/>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1.2-Debug Mode or Not?</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524000"/>
            <a:ext cx="8229600" cy="1143000"/>
          </a:xfrm>
        </p:spPr>
        <p:txBody>
          <a:bodyPr>
            <a:normAutofit fontScale="77500" lnSpcReduction="20000"/>
          </a:bodyPr>
          <a:lstStyle/>
          <a:p>
            <a:pPr>
              <a:buBlip>
                <a:blip r:embed="rId3"/>
              </a:buBlip>
            </a:pPr>
            <a:r>
              <a:rPr lang="en-US" dirty="0" smtClean="0"/>
              <a:t>Breakpoints are the lifeblood of debugging.</a:t>
            </a:r>
          </a:p>
          <a:p>
            <a:pPr>
              <a:buBlip>
                <a:blip r:embed="rId3"/>
              </a:buBlip>
            </a:pPr>
            <a:r>
              <a:rPr lang="en-US" dirty="0" smtClean="0"/>
              <a:t>Right-click and select "Insert/Remove Breakpoint" or press the F9 key</a:t>
            </a:r>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7</a:t>
            </a:fld>
            <a:endParaRPr lang="vi-VN"/>
          </a:p>
        </p:txBody>
      </p:sp>
      <p:pic>
        <p:nvPicPr>
          <p:cNvPr id="2051" name="Picture 3"/>
          <p:cNvPicPr>
            <a:picLocks noChangeAspect="1" noChangeArrowheads="1"/>
          </p:cNvPicPr>
          <p:nvPr/>
        </p:nvPicPr>
        <p:blipFill>
          <a:blip r:embed="rId4"/>
          <a:srcRect/>
          <a:stretch>
            <a:fillRect/>
          </a:stretch>
        </p:blipFill>
        <p:spPr bwMode="auto">
          <a:xfrm>
            <a:off x="587532" y="3276600"/>
            <a:ext cx="7794468" cy="2714625"/>
          </a:xfrm>
          <a:prstGeom prst="rect">
            <a:avLst/>
          </a:prstGeom>
          <a:noFill/>
          <a:ln w="9525">
            <a:noFill/>
            <a:miter lim="800000"/>
            <a:headEnd/>
            <a:tailEnd/>
          </a:ln>
          <a:effectLst/>
        </p:spPr>
      </p:pic>
      <p:sp>
        <p:nvSpPr>
          <p:cNvPr id="6" name="TextBox 5"/>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2-Breakpoints</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457200" y="1371600"/>
            <a:ext cx="8229600" cy="2057400"/>
          </a:xfrm>
        </p:spPr>
        <p:txBody>
          <a:bodyPr>
            <a:normAutofit lnSpcReduction="10000"/>
          </a:bodyPr>
          <a:lstStyle/>
          <a:p>
            <a:pPr>
              <a:buBlip>
                <a:blip r:embed="rId3"/>
              </a:buBlip>
            </a:pPr>
            <a:r>
              <a:rPr lang="en-US" sz="2400" dirty="0" smtClean="0"/>
              <a:t>The "Watch" window lets you </a:t>
            </a:r>
            <a:r>
              <a:rPr lang="en-US" sz="2400" i="1" dirty="0" smtClean="0"/>
              <a:t>watch the contents of any variables you select as your program </a:t>
            </a:r>
            <a:r>
              <a:rPr lang="en-US" sz="2400" dirty="0" smtClean="0"/>
              <a:t>executes.</a:t>
            </a:r>
          </a:p>
          <a:p>
            <a:pPr>
              <a:buBlip>
                <a:blip r:embed="rId3"/>
              </a:buBlip>
            </a:pPr>
            <a:r>
              <a:rPr lang="en-US" sz="2400" dirty="0" smtClean="0"/>
              <a:t>Open it from the View menu (Debug Windows &gt;</a:t>
            </a:r>
          </a:p>
          <a:p>
            <a:pPr>
              <a:buNone/>
            </a:pPr>
            <a:r>
              <a:rPr lang="en-US" sz="2400" dirty="0" smtClean="0"/>
              <a:t>	Watch), or by clicking the "Watch" icon in the toolbar, or by pressing Alt+3</a:t>
            </a:r>
            <a:endParaRPr lang="en-US" sz="2400"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8</a:t>
            </a:fld>
            <a:endParaRPr lang="vi-VN"/>
          </a:p>
        </p:txBody>
      </p:sp>
      <p:sp>
        <p:nvSpPr>
          <p:cNvPr id="6" name="TextBox 5"/>
          <p:cNvSpPr txBox="1"/>
          <p:nvPr/>
        </p:nvSpPr>
        <p:spPr>
          <a:xfrm>
            <a:off x="0" y="685800"/>
            <a:ext cx="7162800" cy="584775"/>
          </a:xfrm>
          <a:prstGeom prst="rect">
            <a:avLst/>
          </a:prstGeom>
          <a:noFill/>
        </p:spPr>
        <p:txBody>
          <a:bodyPr wrap="square" rtlCol="0">
            <a:spAutoFit/>
          </a:bodyPr>
          <a:lstStyle/>
          <a:p>
            <a:r>
              <a:rPr lang="en-US" sz="3200" b="1" i="1" dirty="0" smtClean="0">
                <a:solidFill>
                  <a:schemeClr val="tx1">
                    <a:lumMod val="85000"/>
                    <a:lumOff val="15000"/>
                  </a:schemeClr>
                </a:solidFill>
                <a:latin typeface="Arial" pitchFamily="34" charset="0"/>
                <a:cs typeface="Arial" pitchFamily="34" charset="0"/>
              </a:rPr>
              <a:t>3-Watches (1)</a:t>
            </a:r>
            <a:endParaRPr lang="en-US" sz="3200" b="1" i="1" dirty="0">
              <a:solidFill>
                <a:schemeClr val="tx1">
                  <a:lumMod val="85000"/>
                  <a:lumOff val="15000"/>
                </a:schemeClr>
              </a:solidFill>
              <a:latin typeface="Arial" pitchFamily="34" charset="0"/>
              <a:cs typeface="Arial" pitchFamily="34" charset="0"/>
            </a:endParaRPr>
          </a:p>
        </p:txBody>
      </p:sp>
      <p:pic>
        <p:nvPicPr>
          <p:cNvPr id="7" name="Picture 2"/>
          <p:cNvPicPr>
            <a:picLocks noChangeAspect="1" noChangeArrowheads="1"/>
          </p:cNvPicPr>
          <p:nvPr/>
        </p:nvPicPr>
        <p:blipFill>
          <a:blip r:embed="rId4"/>
          <a:srcRect/>
          <a:stretch>
            <a:fillRect/>
          </a:stretch>
        </p:blipFill>
        <p:spPr bwMode="auto">
          <a:xfrm>
            <a:off x="1371600" y="3267228"/>
            <a:ext cx="6400800" cy="3285972"/>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381000" y="1371600"/>
            <a:ext cx="8229600" cy="990600"/>
          </a:xfrm>
        </p:spPr>
        <p:txBody>
          <a:bodyPr>
            <a:normAutofit fontScale="92500" lnSpcReduction="20000"/>
          </a:bodyPr>
          <a:lstStyle/>
          <a:p>
            <a:pPr>
              <a:buBlip>
                <a:blip r:embed="rId3"/>
              </a:buBlip>
            </a:pPr>
            <a:r>
              <a:rPr lang="en-US" dirty="0" smtClean="0"/>
              <a:t>Watch a range of values inside array:</a:t>
            </a:r>
          </a:p>
          <a:p>
            <a:pPr>
              <a:buNone/>
            </a:pPr>
            <a:r>
              <a:rPr lang="en-US" dirty="0" smtClean="0"/>
              <a:t>	Syntax: array + &lt;offset&gt;, &lt;range&gt;</a:t>
            </a:r>
            <a:endParaRPr lang="en-US" dirty="0"/>
          </a:p>
        </p:txBody>
      </p:sp>
      <p:sp>
        <p:nvSpPr>
          <p:cNvPr id="4" name="Slide Number Placeholder 3"/>
          <p:cNvSpPr>
            <a:spLocks noGrp="1"/>
          </p:cNvSpPr>
          <p:nvPr>
            <p:ph type="sldNum" sz="quarter" idx="4294967295"/>
          </p:nvPr>
        </p:nvSpPr>
        <p:spPr>
          <a:xfrm>
            <a:off x="7010400" y="6553200"/>
            <a:ext cx="2133600" cy="304800"/>
          </a:xfrm>
        </p:spPr>
        <p:txBody>
          <a:bodyPr/>
          <a:lstStyle/>
          <a:p>
            <a:pPr>
              <a:defRPr/>
            </a:pPr>
            <a:fld id="{10EBDFA0-DE31-4E5A-8F15-EBD12CF52915}" type="slidenum">
              <a:rPr lang="vi-VN" smtClean="0"/>
              <a:pPr>
                <a:defRPr/>
              </a:pPr>
              <a:t>9</a:t>
            </a:fld>
            <a:endParaRPr lang="vi-VN"/>
          </a:p>
        </p:txBody>
      </p:sp>
      <p:pic>
        <p:nvPicPr>
          <p:cNvPr id="6146" name="Picture 2"/>
          <p:cNvPicPr>
            <a:picLocks noChangeAspect="1" noChangeArrowheads="1"/>
          </p:cNvPicPr>
          <p:nvPr/>
        </p:nvPicPr>
        <p:blipFill>
          <a:blip r:embed="rId4"/>
          <a:srcRect/>
          <a:stretch>
            <a:fillRect/>
          </a:stretch>
        </p:blipFill>
        <p:spPr bwMode="auto">
          <a:xfrm>
            <a:off x="1981200" y="2362200"/>
            <a:ext cx="5219700" cy="3876675"/>
          </a:xfrm>
          <a:prstGeom prst="rect">
            <a:avLst/>
          </a:prstGeom>
          <a:noFill/>
          <a:ln w="9525">
            <a:noFill/>
            <a:miter lim="800000"/>
            <a:headEnd/>
            <a:tailEnd/>
          </a:ln>
          <a:effectLst/>
        </p:spPr>
      </p:pic>
      <p:sp>
        <p:nvSpPr>
          <p:cNvPr id="6" name="TextBox 5"/>
          <p:cNvSpPr txBox="1"/>
          <p:nvPr/>
        </p:nvSpPr>
        <p:spPr>
          <a:xfrm>
            <a:off x="0" y="685800"/>
            <a:ext cx="7162800" cy="584775"/>
          </a:xfrm>
          <a:prstGeom prst="rect">
            <a:avLst/>
          </a:prstGeom>
          <a:noFill/>
        </p:spPr>
        <p:txBody>
          <a:bodyPr wrap="square" rtlCol="0">
            <a:spAutoFit/>
          </a:bodyPr>
          <a:lstStyle/>
          <a:p>
            <a:r>
              <a:rPr lang="en-US" sz="3200" b="1" i="1" dirty="0">
                <a:solidFill>
                  <a:schemeClr val="tx1">
                    <a:lumMod val="85000"/>
                    <a:lumOff val="15000"/>
                  </a:schemeClr>
                </a:solidFill>
                <a:latin typeface="Arial" pitchFamily="34" charset="0"/>
                <a:cs typeface="Arial" pitchFamily="34" charset="0"/>
              </a:rPr>
              <a:t>3</a:t>
            </a:r>
            <a:r>
              <a:rPr lang="en-US" sz="3200" b="1" i="1" dirty="0" smtClean="0">
                <a:solidFill>
                  <a:schemeClr val="tx1">
                    <a:lumMod val="85000"/>
                    <a:lumOff val="15000"/>
                  </a:schemeClr>
                </a:solidFill>
                <a:latin typeface="Arial" pitchFamily="34" charset="0"/>
                <a:cs typeface="Arial" pitchFamily="34" charset="0"/>
              </a:rPr>
              <a:t>-Watches </a:t>
            </a:r>
            <a:r>
              <a:rPr lang="en-US" sz="3200" b="1" i="1" dirty="0" smtClean="0">
                <a:solidFill>
                  <a:schemeClr val="tx1">
                    <a:lumMod val="85000"/>
                    <a:lumOff val="15000"/>
                  </a:schemeClr>
                </a:solidFill>
                <a:latin typeface="Arial" pitchFamily="34" charset="0"/>
                <a:cs typeface="Arial" pitchFamily="34" charset="0"/>
              </a:rPr>
              <a:t>(2)</a:t>
            </a:r>
            <a:endParaRPr lang="en-US" sz="3200" b="1" i="1" dirty="0">
              <a:solidFill>
                <a:schemeClr val="tx1">
                  <a:lumMod val="85000"/>
                  <a:lumOff val="15000"/>
                </a:schemeClr>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_Template_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1093</TotalTime>
  <Words>3481</Words>
  <Application>Microsoft Office PowerPoint</Application>
  <PresentationFormat>On-screen Show (4:3)</PresentationFormat>
  <Paragraphs>213</Paragraphs>
  <Slides>18</Slides>
  <Notes>18</Notes>
  <HiddenSlides>0</HiddenSlides>
  <MMClips>1</MMClips>
  <ScaleCrop>false</ScaleCrop>
  <HeadingPairs>
    <vt:vector size="4" baseType="variant">
      <vt:variant>
        <vt:lpstr>Theme</vt:lpstr>
      </vt:variant>
      <vt:variant>
        <vt:i4>2</vt:i4>
      </vt:variant>
      <vt:variant>
        <vt:lpstr>Slide Titles</vt:lpstr>
      </vt:variant>
      <vt:variant>
        <vt:i4>18</vt:i4>
      </vt:variant>
    </vt:vector>
  </HeadingPairs>
  <TitlesOfParts>
    <vt:vector size="20" baseType="lpstr">
      <vt:lpstr>Template_Training Slide</vt:lpstr>
      <vt:lpstr>3_Template_Slide</vt:lpstr>
      <vt:lpstr>Lecture 11 Debugging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Debugging &amp; Tracing Techniques</dc:title>
  <dc:creator>NguyenHoang</dc:creator>
  <cp:lastModifiedBy>Le Thi Quynh Trang (FHO.FWA)</cp:lastModifiedBy>
  <cp:revision>113</cp:revision>
  <dcterms:created xsi:type="dcterms:W3CDTF">2014-01-09T01:48:14Z</dcterms:created>
  <dcterms:modified xsi:type="dcterms:W3CDTF">2014-12-25T03:40:05Z</dcterms:modified>
</cp:coreProperties>
</file>