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3"/>
    <p:sldMasterId id="2147483859" r:id="rId4"/>
  </p:sldMasterIdLst>
  <p:notesMasterIdLst>
    <p:notesMasterId r:id="rId34"/>
  </p:notesMasterIdLst>
  <p:handoutMasterIdLst>
    <p:handoutMasterId r:id="rId35"/>
  </p:handoutMasterIdLst>
  <p:sldIdLst>
    <p:sldId id="275" r:id="rId5"/>
    <p:sldId id="428" r:id="rId6"/>
    <p:sldId id="463" r:id="rId7"/>
    <p:sldId id="430" r:id="rId8"/>
    <p:sldId id="432" r:id="rId9"/>
    <p:sldId id="433" r:id="rId10"/>
    <p:sldId id="435" r:id="rId11"/>
    <p:sldId id="466" r:id="rId12"/>
    <p:sldId id="436" r:id="rId13"/>
    <p:sldId id="437" r:id="rId14"/>
    <p:sldId id="438" r:id="rId15"/>
    <p:sldId id="439" r:id="rId16"/>
    <p:sldId id="440" r:id="rId17"/>
    <p:sldId id="443" r:id="rId18"/>
    <p:sldId id="444" r:id="rId19"/>
    <p:sldId id="445" r:id="rId20"/>
    <p:sldId id="449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61" r:id="rId30"/>
    <p:sldId id="462" r:id="rId31"/>
    <p:sldId id="464" r:id="rId32"/>
    <p:sldId id="465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9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52167" autoAdjust="0"/>
  </p:normalViewPr>
  <p:slideViewPr>
    <p:cSldViewPr>
      <p:cViewPr>
        <p:scale>
          <a:sx n="59" d="100"/>
          <a:sy n="59" d="100"/>
        </p:scale>
        <p:origin x="-1494" y="-72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 smtClean="0"/>
            </a:lvl1pPr>
          </a:lstStyle>
          <a:p>
            <a:pPr>
              <a:defRPr/>
            </a:pPr>
            <a:fld id="{BB8D08FF-71AE-439B-A073-E4F24171B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 smtClean="0"/>
            </a:lvl1pPr>
          </a:lstStyle>
          <a:p>
            <a:pPr>
              <a:defRPr/>
            </a:pPr>
            <a:fld id="{107739BB-2689-4C87-9AE5-C3A103E8C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3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B722F-ACE8-441B-824D-2301DE0E63C5}" type="slidenum">
              <a:rPr lang="en-US"/>
              <a:pPr/>
              <a:t>1</a:t>
            </a:fld>
            <a:endParaRPr lang="en-US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12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Nếu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muốn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* p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ép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thành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*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a,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ảnh</a:t>
            </a:r>
            <a:r>
              <a:rPr lang="en-CA" baseline="0" dirty="0" smtClean="0"/>
              <a:t> minh </a:t>
            </a:r>
            <a:r>
              <a:rPr lang="en-CA" baseline="0" dirty="0" err="1" smtClean="0"/>
              <a:t>họa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tăng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lên</a:t>
            </a:r>
            <a:r>
              <a:rPr lang="en-CA" baseline="0" dirty="0" smtClean="0"/>
              <a:t> 1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,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lượt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61D36-BE3F-4356-9E0C-A13C4199CD7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Sau</a:t>
            </a:r>
            <a:r>
              <a:rPr lang="en-CA" dirty="0" smtClean="0"/>
              <a:t> </a:t>
            </a:r>
            <a:r>
              <a:rPr lang="en-CA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hợp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ban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chứa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a.. D.. C,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D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3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C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4,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for. </a:t>
            </a: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những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mà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qua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dịch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chuyển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từng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. </a:t>
            </a:r>
          </a:p>
          <a:p>
            <a:pPr>
              <a:spcBef>
                <a:spcPct val="0"/>
              </a:spcBef>
            </a:pPr>
            <a:r>
              <a:rPr lang="en-CA" baseline="0" dirty="0" smtClean="0"/>
              <a:t>Ban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cac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câu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lệnh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nhập</a:t>
            </a:r>
            <a:r>
              <a:rPr lang="en-CA" baseline="0" dirty="0" smtClean="0"/>
              <a:t> input element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cộng</a:t>
            </a:r>
            <a:r>
              <a:rPr lang="en-CA" baseline="0" dirty="0" smtClean="0"/>
              <a:t> 1,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scan f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thực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qua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từng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. ở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thức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cộng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dịch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chuyển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so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ban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dịch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chạy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12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kế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thúc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liệu</a:t>
            </a:r>
            <a:r>
              <a:rPr lang="en-CA" baseline="0" dirty="0" smtClean="0"/>
              <a:t>. 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chứng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12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thường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từng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tưởng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ma </a:t>
            </a:r>
            <a:r>
              <a:rPr lang="en-CA" baseline="0" dirty="0" err="1" smtClean="0"/>
              <a:t>trận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Đối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đối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j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print f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, ở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j , </a:t>
            </a:r>
            <a:r>
              <a:rPr lang="en-CA" baseline="0" dirty="0" err="1" smtClean="0"/>
              <a:t>mỗi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kết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thúc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xuống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chuyển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xuống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chạy</a:t>
            </a:r>
            <a:r>
              <a:rPr lang="en-CA" baseline="0" dirty="0" smtClean="0"/>
              <a:t> j.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dịch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chạy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12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tự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. Ở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3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4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muốn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dùng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từng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nhất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tổng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D </a:t>
            </a:r>
            <a:r>
              <a:rPr lang="en-CA" baseline="0" dirty="0" err="1" smtClean="0"/>
              <a:t>nhân</a:t>
            </a:r>
            <a:r>
              <a:rPr lang="en-CA" baseline="0" dirty="0" smtClean="0"/>
              <a:t> C.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print f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, ở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cộng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toán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sao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dịch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chạy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qua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. </a:t>
            </a:r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C62BE-0C64-4A3B-9EC6-264FA1E0062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Phương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nhất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</a:t>
            </a:r>
            <a:endParaRPr lang="en-CA" dirty="0" smtClean="0"/>
          </a:p>
          <a:p>
            <a:pPr>
              <a:spcBef>
                <a:spcPct val="0"/>
              </a:spcBef>
            </a:pPr>
            <a:r>
              <a:rPr lang="en-CA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nôm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thành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hệ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giữa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vẽ</a:t>
            </a:r>
            <a:r>
              <a:rPr lang="en-CA" baseline="0" dirty="0" smtClean="0"/>
              <a:t>: 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Nếu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xuất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d, c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câu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hỏi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đặt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bao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nhiêu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= d*C +c, C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,  </a:t>
            </a: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xuất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1, 1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= 1*4 + 2 = 6, </a:t>
            </a:r>
            <a:r>
              <a:rPr lang="en-CA" baseline="0" dirty="0" err="1" smtClean="0"/>
              <a:t>tức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5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Ngược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lại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trường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hợp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muốn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CA" baseline="0" dirty="0" smtClean="0"/>
              <a:t>d = </a:t>
            </a:r>
            <a:r>
              <a:rPr lang="en-CA" baseline="0" dirty="0" err="1" smtClean="0"/>
              <a:t>i/C</a:t>
            </a:r>
            <a:r>
              <a:rPr lang="en-CA" baseline="0" dirty="0" smtClean="0"/>
              <a:t>, c =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%C, </a:t>
            </a: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9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10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tính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=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/C = 9/4 = 2, </a:t>
            </a:r>
            <a:r>
              <a:rPr lang="en-CA" baseline="0" dirty="0" err="1" smtClean="0"/>
              <a:t>tức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3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 =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% C = 9 %4 = 1, </a:t>
            </a:r>
            <a:r>
              <a:rPr lang="en-CA" baseline="0" dirty="0" err="1" smtClean="0"/>
              <a:t>tức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2.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: a[2][1].</a:t>
            </a:r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F36CD-827A-4695-A12D-CD790B1AC03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qua 1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trên</a:t>
            </a:r>
            <a:r>
              <a:rPr lang="en-CA" baseline="0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Xem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đoạn</a:t>
            </a:r>
            <a:r>
              <a:rPr lang="en-CA" baseline="0" dirty="0" smtClean="0"/>
              <a:t> code, </a:t>
            </a:r>
            <a:r>
              <a:rPr lang="en-CA" baseline="0" dirty="0" err="1" smtClean="0"/>
              <a:t>nếu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D </a:t>
            </a:r>
            <a:r>
              <a:rPr lang="en-CA" baseline="0" dirty="0" err="1" smtClean="0"/>
              <a:t>nhân</a:t>
            </a:r>
            <a:r>
              <a:rPr lang="en-CA" baseline="0" dirty="0" smtClean="0"/>
              <a:t> C.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*p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 1 </a:t>
            </a:r>
            <a:r>
              <a:rPr lang="en-CA" baseline="0" dirty="0" err="1" smtClean="0"/>
              <a:t>lần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ở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(</a:t>
            </a:r>
            <a:r>
              <a:rPr lang="en-CA" baseline="0" dirty="0" err="1" smtClean="0"/>
              <a:t>i/C</a:t>
            </a:r>
            <a:r>
              <a:rPr lang="en-CA" baseline="0" dirty="0" smtClean="0"/>
              <a:t>)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(</a:t>
            </a:r>
            <a:r>
              <a:rPr lang="en-CA" baseline="0" dirty="0" err="1" smtClean="0"/>
              <a:t>i%C</a:t>
            </a:r>
            <a:r>
              <a:rPr lang="en-CA" baseline="0" dirty="0" smtClean="0"/>
              <a:t>).</a:t>
            </a:r>
          </a:p>
          <a:p>
            <a:pPr>
              <a:spcBef>
                <a:spcPct val="0"/>
              </a:spcBef>
            </a:pPr>
            <a:r>
              <a:rPr lang="en-CA" baseline="0" dirty="0" smtClean="0"/>
              <a:t>Trong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dịch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chuyển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thức</a:t>
            </a:r>
            <a:r>
              <a:rPr lang="en-CA" baseline="0" dirty="0" smtClean="0"/>
              <a:t> p +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bàn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phím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ngược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lại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lồng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xuất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sổ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.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9121E-4876-4CD6-943F-DC78CCE651AA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 smtClean="0"/>
              <a:t>Phương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</a:t>
            </a:r>
            <a:endParaRPr lang="en-CA" dirty="0" smtClean="0"/>
          </a:p>
          <a:p>
            <a:pPr>
              <a:spcBef>
                <a:spcPct val="0"/>
              </a:spcBef>
            </a:pPr>
            <a:r>
              <a:rPr lang="en-CA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hình</a:t>
            </a:r>
            <a:r>
              <a:rPr lang="en-CA" baseline="0" dirty="0" smtClean="0"/>
              <a:t> dung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a,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a[0], a[0] </a:t>
            </a:r>
            <a:r>
              <a:rPr lang="en-CA" baseline="0" dirty="0" err="1" smtClean="0"/>
              <a:t>lại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a[0][0],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2.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xuất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a[0][0],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3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CA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quan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sát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đoạn</a:t>
            </a:r>
            <a:r>
              <a:rPr lang="en-CA" baseline="0" dirty="0" smtClean="0"/>
              <a:t> code minh </a:t>
            </a:r>
            <a:r>
              <a:rPr lang="en-CA" baseline="0" dirty="0" err="1" smtClean="0"/>
              <a:t>họa</a:t>
            </a:r>
            <a:r>
              <a:rPr lang="en-CA" baseline="0" dirty="0" smtClean="0"/>
              <a:t>: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3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, 4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a[0][0]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1.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*a[0] = 1, </a:t>
            </a:r>
            <a:r>
              <a:rPr lang="en-CA" baseline="0" dirty="0" err="1" smtClean="0"/>
              <a:t>hoặc</a:t>
            </a:r>
            <a:r>
              <a:rPr lang="en-CA" baseline="0" dirty="0" smtClean="0"/>
              <a:t> **a = 1.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Tiếp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a[1][0]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1,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*a[1] = 1 </a:t>
            </a:r>
            <a:r>
              <a:rPr lang="en-CA" baseline="0" dirty="0" err="1" smtClean="0"/>
              <a:t>hoặc</a:t>
            </a:r>
            <a:r>
              <a:rPr lang="en-CA" baseline="0" dirty="0" smtClean="0"/>
              <a:t> **(a+1) = 1,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ý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*a[1] </a:t>
            </a:r>
            <a:r>
              <a:rPr lang="en-CA" baseline="0" dirty="0" err="1" smtClean="0"/>
              <a:t>tức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2,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1, *(a+1)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2,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1, **(a+1)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1.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tự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3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a[1][2].</a:t>
            </a:r>
          </a:p>
          <a:p>
            <a:pPr>
              <a:spcBef>
                <a:spcPct val="0"/>
              </a:spcBef>
            </a:pPr>
            <a:endParaRPr lang="en-CA" baseline="0" dirty="0" smtClean="0"/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2A668B-106D-4445-9E79-83D753BEBBA7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Nguyên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tắc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: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Trước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Còn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bắt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buộc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n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nằm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cú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: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liệu</a:t>
            </a:r>
            <a:r>
              <a:rPr lang="en-CA" baseline="0" dirty="0" smtClean="0"/>
              <a:t> &lt;data type&gt;,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hiệu</a:t>
            </a:r>
            <a:r>
              <a:rPr lang="en-CA" baseline="0" dirty="0" smtClean="0"/>
              <a:t> * (*&lt;pointer name&gt;) 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cuối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 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4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int.</a:t>
            </a:r>
            <a:endParaRPr lang="en-CA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CCE20-F189-40E3-AB02-CDE7874CE01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baseline="0" dirty="0" err="1" smtClean="0"/>
              <a:t>Phần</a:t>
            </a:r>
            <a:r>
              <a:rPr lang="en-CA" baseline="0" dirty="0" smtClean="0"/>
              <a:t> demo </a:t>
            </a:r>
            <a:r>
              <a:rPr lang="en-CA" baseline="0" dirty="0" err="1" smtClean="0"/>
              <a:t>tiếp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bài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học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hôm</a:t>
            </a:r>
            <a:r>
              <a:rPr lang="en-CA" baseline="0" dirty="0" smtClean="0"/>
              <a:t> nay,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học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. Ban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12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trên</a:t>
            </a:r>
            <a:r>
              <a:rPr lang="en-CA" baseline="0" dirty="0" smtClean="0"/>
              <a:t> code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nhìn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thấy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output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dưới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dạng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4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dạng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int. Ở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tất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ý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ở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 Ban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tôi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4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p,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lần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ouput</a:t>
            </a:r>
            <a:r>
              <a:rPr lang="en-CA" baseline="0" dirty="0" smtClean="0"/>
              <a:t> 1,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thực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phép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. Ở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tôi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3 </a:t>
            </a:r>
            <a:r>
              <a:rPr lang="en-CA" baseline="0" dirty="0" err="1" smtClean="0"/>
              <a:t>lần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mỗi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ở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ouput</a:t>
            </a:r>
            <a:r>
              <a:rPr lang="en-CA" baseline="0" dirty="0" smtClean="0"/>
              <a:t> 1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p.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ý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pointer ở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tôi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a,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dịch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chạy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toàn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bộ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nhất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Tiếp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tôi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n. Ban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pointer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thực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for.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thực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hiện</a:t>
            </a:r>
            <a:r>
              <a:rPr lang="en-CA" baseline="0" dirty="0" smtClean="0"/>
              <a:t> n </a:t>
            </a:r>
            <a:r>
              <a:rPr lang="en-CA" baseline="0" dirty="0" err="1" smtClean="0"/>
              <a:t>lần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phụ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thuộc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n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pointer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Thay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input 1,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input 2.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ý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danh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ép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pointer </a:t>
            </a:r>
            <a:r>
              <a:rPr lang="en-CA" baseline="0" dirty="0" err="1" smtClean="0"/>
              <a:t>thành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int.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dịch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chạy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tự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input 1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input 2,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thực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hiện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 </a:t>
            </a:r>
            <a:r>
              <a:rPr lang="en-CA" baseline="0" dirty="0" err="1" smtClean="0"/>
              <a:t>bên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ngoài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output 3,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thêm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n.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chính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. Ở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tôi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 </a:t>
            </a:r>
            <a:r>
              <a:rPr lang="en-CA" baseline="0" dirty="0" err="1" smtClean="0"/>
              <a:t>lồng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nhau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 </a:t>
            </a:r>
            <a:r>
              <a:rPr lang="en-CA" baseline="0" dirty="0" err="1" smtClean="0"/>
              <a:t>bên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ngoài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qua n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1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từng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pointer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Mỗi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4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 ở </a:t>
            </a:r>
            <a:r>
              <a:rPr lang="en-CA" baseline="0" dirty="0" err="1" smtClean="0"/>
              <a:t>bên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qua 4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tôi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vòng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lặp</a:t>
            </a:r>
            <a:r>
              <a:rPr lang="en-CA" baseline="0" dirty="0" smtClean="0"/>
              <a:t> for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trực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output 3,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output3 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pointer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3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dịch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chạy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duyệt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. </a:t>
            </a:r>
          </a:p>
          <a:p>
            <a:pPr>
              <a:spcBef>
                <a:spcPct val="0"/>
              </a:spcBef>
            </a:pPr>
            <a:endParaRPr lang="en-CA" baseline="0" dirty="0" smtClean="0"/>
          </a:p>
          <a:p>
            <a:pPr>
              <a:spcBef>
                <a:spcPct val="0"/>
              </a:spcBef>
            </a:pPr>
            <a:endParaRPr lang="en-CA" baseline="0" dirty="0" smtClean="0"/>
          </a:p>
          <a:p>
            <a:pPr>
              <a:spcBef>
                <a:spcPct val="0"/>
              </a:spcBef>
            </a:pPr>
            <a:endParaRPr lang="en-CA" baseline="0" dirty="0" smtClean="0"/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C9124-7317-4F97-8B0C-C370967B485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Giả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liệu</a:t>
            </a:r>
            <a:r>
              <a:rPr lang="en-CA" baseline="0" dirty="0" smtClean="0"/>
              <a:t> structure </a:t>
            </a:r>
            <a:r>
              <a:rPr lang="en-CA" baseline="0" dirty="0" err="1" smtClean="0"/>
              <a:t>đế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liệu</a:t>
            </a:r>
            <a:r>
              <a:rPr lang="en-CA" baseline="0" dirty="0" smtClean="0"/>
              <a:t> ở </a:t>
            </a:r>
            <a:r>
              <a:rPr lang="en-CA" baseline="0" dirty="0" err="1" smtClean="0"/>
              <a:t>bên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dưới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liệu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dưới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giản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kích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thước</a:t>
            </a:r>
            <a:r>
              <a:rPr lang="en-CA" baseline="0" dirty="0" smtClean="0"/>
              <a:t> 3 </a:t>
            </a:r>
            <a:r>
              <a:rPr lang="en-CA" baseline="0" dirty="0" err="1" smtClean="0"/>
              <a:t>nhân</a:t>
            </a:r>
            <a:r>
              <a:rPr lang="en-CA" baseline="0" dirty="0" smtClean="0"/>
              <a:t> 8, </a:t>
            </a: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dẫn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huống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tốn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rất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nhiều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ở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hàng</a:t>
            </a:r>
            <a:r>
              <a:rPr lang="en-CA" baseline="0" dirty="0" smtClean="0"/>
              <a:t> 3.</a:t>
            </a:r>
          </a:p>
          <a:p>
            <a:pPr>
              <a:spcBef>
                <a:spcPct val="0"/>
              </a:spcBef>
            </a:pPr>
            <a:endParaRPr lang="en-CA" baseline="0" dirty="0" smtClean="0"/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82969-DAA0-4E93-8009-8C0758187920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chuyển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thành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kiệm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bộ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trên</a:t>
            </a:r>
            <a:r>
              <a:rPr lang="en-CA" baseline="0" dirty="0" smtClean="0"/>
              <a:t> code minh </a:t>
            </a:r>
            <a:r>
              <a:rPr lang="en-CA" baseline="0" dirty="0" err="1" smtClean="0"/>
              <a:t>họa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print_string</a:t>
            </a:r>
            <a:r>
              <a:rPr lang="en-CA" baseline="0" dirty="0" smtClean="0"/>
              <a:t>(),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n, n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chuối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tự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độ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dài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những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chuỗi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tự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nhau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kiệm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bộ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chuỗi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tự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chuỗi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format %s.</a:t>
            </a:r>
            <a:endParaRPr lang="en-CA" dirty="0" smtClean="0"/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D500E-40C8-4CD2-96B7-2819180602E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smtClean="0"/>
              <a:t>Con </a:t>
            </a:r>
            <a:r>
              <a:rPr lang="en-CA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function pointer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Khái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niệm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bài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học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bộ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ảnh</a:t>
            </a:r>
            <a:r>
              <a:rPr lang="en-CA" baseline="0" dirty="0" smtClean="0"/>
              <a:t> minh </a:t>
            </a:r>
            <a:r>
              <a:rPr lang="en-CA" baseline="0" dirty="0" err="1" smtClean="0"/>
              <a:t>họa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Sum(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)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trữ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chứa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smtClean="0"/>
              <a:t>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chính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ngôn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 C,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qua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.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295DA-6513-4B9A-905E-1118B3036F0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:</a:t>
            </a:r>
            <a:endParaRPr lang="en-US" dirty="0" smtClean="0"/>
          </a:p>
          <a:p>
            <a:pPr>
              <a:buFontTx/>
              <a:buChar char="-"/>
            </a:pPr>
            <a:r>
              <a:rPr lang="vi-VN" dirty="0" smtClean="0"/>
              <a:t>Hiểu v</a:t>
            </a:r>
            <a:r>
              <a:rPr lang="en-US" dirty="0" smtClean="0"/>
              <a:t>ề con </a:t>
            </a:r>
            <a:r>
              <a:rPr lang="en-US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739BB-2689-4C87-9AE5-C3A103E8C2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Sau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đây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một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ví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dụ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con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Để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định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nghĩa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con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bạn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cú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pháp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như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sau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kiểu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&lt;return type&gt;,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kiểu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này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giống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với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kiểu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mà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con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tới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tiếp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sau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đó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con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cuối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cùng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danh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sách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tham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cần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truyền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ví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dụ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con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như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sau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Đầu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tiên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con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đến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tham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1200" b="0" baseline="0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Tiếp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theo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con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đến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tham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double,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giá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trị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nào</a:t>
            </a:r>
            <a:endParaRPr lang="en-US" sz="1200" b="0" baseline="0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Con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kiểu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char,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đến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tham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ký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tự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char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Cuối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cùng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trỏ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200" b="0" dirty="0" smtClean="0">
                <a:latin typeface="Courier New" pitchFamily="49" charset="0"/>
                <a:cs typeface="Courier New" pitchFamily="49" charset="0"/>
              </a:rPr>
              <a:t>đế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nhận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200" b="0" dirty="0" smtClean="0">
                <a:latin typeface="Courier New" pitchFamily="49" charset="0"/>
                <a:cs typeface="Courier New" pitchFamily="49" charset="0"/>
              </a:rPr>
              <a:t>đố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giá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baseline="0" dirty="0" err="1" smtClean="0">
                <a:latin typeface="Courier New" pitchFamily="49" charset="0"/>
                <a:cs typeface="Courier New" pitchFamily="49" charset="0"/>
              </a:rPr>
              <a:t>trị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B6B31A-283E-47DF-9A68-D0380C51C4D4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bảo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tường</a:t>
            </a:r>
            <a:r>
              <a:rPr lang="en-CA" baseline="0" dirty="0" smtClean="0"/>
              <a:t> minh Explicit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ngầm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Impicit</a:t>
            </a:r>
            <a:endParaRPr lang="en-CA" baseline="0" dirty="0" smtClean="0"/>
          </a:p>
          <a:p>
            <a:pPr>
              <a:spcBef>
                <a:spcPct val="0"/>
              </a:spcBef>
            </a:pPr>
            <a:r>
              <a:rPr lang="en-CA" dirty="0" err="1" smtClean="0"/>
              <a:t>Các</a:t>
            </a:r>
            <a:r>
              <a:rPr lang="en-CA" baseline="0" dirty="0" err="1" smtClean="0"/>
              <a:t>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tường</a:t>
            </a:r>
            <a:r>
              <a:rPr lang="en-CA" baseline="0" dirty="0" smtClean="0"/>
              <a:t> minh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ở Slide </a:t>
            </a:r>
            <a:r>
              <a:rPr lang="en-CA" baseline="0" dirty="0" err="1" smtClean="0"/>
              <a:t>trước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danh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đối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ngầm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typedef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bao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danh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(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),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đặt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Operator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2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pt2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pt3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* Operator.</a:t>
            </a:r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E405A-D48D-4A34-8E5D-0F7D5CB6B75D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Sau</a:t>
            </a:r>
            <a:r>
              <a:rPr lang="en-CA" dirty="0" smtClean="0"/>
              <a:t> </a:t>
            </a:r>
            <a:r>
              <a:rPr lang="en-CA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tiếp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&lt;function pointer&gt;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; </a:t>
            </a:r>
            <a:r>
              <a:rPr lang="en-CA" baseline="0" dirty="0" err="1" smtClean="0"/>
              <a:t>hoặc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&lt;function pointer&gt;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Lưu</a:t>
            </a:r>
            <a:r>
              <a:rPr lang="en-CA" baseline="0" dirty="0" smtClean="0"/>
              <a:t> ý </a:t>
            </a:r>
            <a:r>
              <a:rPr lang="en-CA" baseline="0" dirty="0" err="1" smtClean="0"/>
              <a:t>rằng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danh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nhau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trên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ảnh</a:t>
            </a:r>
            <a:r>
              <a:rPr lang="en-CA" baseline="0" dirty="0" smtClean="0"/>
              <a:t> minh </a:t>
            </a:r>
            <a:r>
              <a:rPr lang="en-CA" baseline="0" dirty="0" err="1" smtClean="0"/>
              <a:t>họa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smtClean="0"/>
              <a:t>Ban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Sum, </a:t>
            </a:r>
            <a:r>
              <a:rPr lang="en-CA" baseline="0" dirty="0" err="1" smtClean="0"/>
              <a:t>nhận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x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y,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; </a:t>
            </a: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tự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Subtraction.</a:t>
            </a:r>
          </a:p>
          <a:p>
            <a:pPr>
              <a:spcBef>
                <a:spcPct val="0"/>
              </a:spcBef>
            </a:pPr>
            <a:r>
              <a:rPr lang="en-CA" baseline="0" dirty="0" smtClean="0"/>
              <a:t>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calculate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x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y.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calculate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Sum </a:t>
            </a:r>
            <a:r>
              <a:rPr lang="en-CA" baseline="0" dirty="0" err="1" smtClean="0"/>
              <a:t>hoặc</a:t>
            </a:r>
            <a:r>
              <a:rPr lang="en-CA" baseline="0" dirty="0" smtClean="0"/>
              <a:t> calculate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Subtraction;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trường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hợp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chưa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NULL.</a:t>
            </a:r>
            <a:endParaRPr lang="en-CA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A9B140-2727-4308-ADC7-C0EC7BB465C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tại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toán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so </a:t>
            </a:r>
            <a:r>
              <a:rPr lang="en-CA" baseline="0" dirty="0" err="1" smtClean="0"/>
              <a:t>sánh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thường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Trên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ảnh</a:t>
            </a:r>
            <a:r>
              <a:rPr lang="en-CA" baseline="0" dirty="0" smtClean="0"/>
              <a:t> code </a:t>
            </a:r>
            <a:r>
              <a:rPr lang="en-CA" baseline="0" dirty="0" err="1" smtClean="0"/>
              <a:t>mình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họa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thấy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phép</a:t>
            </a:r>
            <a:r>
              <a:rPr lang="en-CA" baseline="0" dirty="0" smtClean="0"/>
              <a:t> so </a:t>
            </a:r>
            <a:r>
              <a:rPr lang="en-CA" baseline="0" dirty="0" err="1" smtClean="0"/>
              <a:t>sánh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toán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== </a:t>
            </a:r>
            <a:r>
              <a:rPr lang="en-CA" baseline="0" dirty="0" err="1" smtClean="0"/>
              <a:t>giữa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TRUE, </a:t>
            </a:r>
            <a:r>
              <a:rPr lang="en-CA" baseline="0" dirty="0" err="1" smtClean="0"/>
              <a:t>hoặc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(0)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Tương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tự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toán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!=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FALSE </a:t>
            </a:r>
            <a:r>
              <a:rPr lang="en-CA" baseline="0" dirty="0" err="1" smtClean="0"/>
              <a:t>hoăc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(0). 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rất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quan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trọng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thường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tiếp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cùng</a:t>
            </a:r>
            <a:r>
              <a:rPr lang="en-CA" baseline="0" dirty="0" smtClean="0"/>
              <a:t> prototype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nhau</a:t>
            </a:r>
            <a:r>
              <a:rPr lang="en-CA" baseline="0" dirty="0" smtClean="0"/>
              <a:t>.</a:t>
            </a:r>
            <a:endParaRPr lang="en-CA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3B5000-BC64-4298-B1EF-D3B87256F44C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tiếp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Toán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*, </a:t>
            </a:r>
            <a:r>
              <a:rPr lang="en-CA" baseline="0" dirty="0" err="1" smtClean="0"/>
              <a:t>tức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toán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trường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hợp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qua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trường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hợp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toán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lờ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Lấy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calculate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Sum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Sum,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tiếp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thường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: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kq1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* calculate ,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vắn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tắt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: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kq2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calculate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.</a:t>
            </a:r>
            <a:endParaRPr lang="en-CA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32146-2941-4996-B5CF-10CFB5026840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smtClean="0"/>
              <a:t>Con </a:t>
            </a:r>
            <a:r>
              <a:rPr lang="en-CA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thường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khác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hình</a:t>
            </a:r>
            <a:r>
              <a:rPr lang="en-CA" baseline="0" dirty="0" smtClean="0"/>
              <a:t> dung,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trường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hợp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,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chính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đại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diện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khác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cụ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liệu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liệu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Sum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Subtraction, 2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tính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tổng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;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Hàm</a:t>
            </a:r>
            <a:r>
              <a:rPr lang="en-CA" baseline="0" dirty="0" smtClean="0"/>
              <a:t> Calculate </a:t>
            </a:r>
            <a:r>
              <a:rPr lang="en-CA" baseline="0" dirty="0" err="1" smtClean="0"/>
              <a:t>nhận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3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, 2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cuối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cùng</a:t>
            </a:r>
            <a:r>
              <a:rPr lang="en-CA" baseline="0" dirty="0" smtClean="0"/>
              <a:t> chính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operator.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Tiếp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main, ban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Sum. </a:t>
            </a:r>
            <a:r>
              <a:rPr lang="en-CA" baseline="0" dirty="0" err="1" smtClean="0"/>
              <a:t>Nếu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Caculate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1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Sum, </a:t>
            </a:r>
            <a:r>
              <a:rPr lang="en-CA" baseline="0" dirty="0" err="1" smtClean="0"/>
              <a:t>tức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cộng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ngược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lại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Subtraction,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kq2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nhận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Subtraction.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lời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Calculate,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xử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dữ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liệu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nhau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những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sẵn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.</a:t>
            </a:r>
            <a:endParaRPr lang="en-CA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7049-142B-4EC7-9028-01F43525E1A8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smtClean="0"/>
              <a:t>Con </a:t>
            </a:r>
            <a:r>
              <a:rPr lang="en-CA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giống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những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thường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đoạn</a:t>
            </a:r>
            <a:r>
              <a:rPr lang="en-CA" baseline="0" dirty="0" smtClean="0"/>
              <a:t> code,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array1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khác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smtClean="0"/>
              <a:t>Operator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ngầm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2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array2.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đó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những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mảng</a:t>
            </a:r>
            <a:r>
              <a:rPr lang="en-CA" baseline="0" dirty="0" smtClean="0"/>
              <a:t> array1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array2.</a:t>
            </a:r>
            <a:endParaRPr lang="en-CA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1D2B10-75E1-4652-A3E9-193AE2CF4ABA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Kết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thúc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nội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ý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: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nhất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dấu</a:t>
            </a:r>
            <a:r>
              <a:rPr lang="en-CA" baseline="0" dirty="0" smtClean="0"/>
              <a:t> *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thường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hai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bỏ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những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nghĩa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viết</a:t>
            </a:r>
            <a:r>
              <a:rPr lang="en-CA" baseline="0" dirty="0" smtClean="0"/>
              <a:t> code </a:t>
            </a:r>
            <a:r>
              <a:rPr lang="en-CA" baseline="0" dirty="0" err="1" smtClean="0"/>
              <a:t>xử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thân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nên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bỏ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,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Operator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x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y,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bỏ</a:t>
            </a:r>
            <a:r>
              <a:rPr lang="en-CA" baseline="0" dirty="0" smtClean="0"/>
              <a:t> qua </a:t>
            </a:r>
            <a:r>
              <a:rPr lang="en-CA" baseline="0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sao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đủ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lượng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CEDDB-5D0C-4D90-810A-722C86728212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hôm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khái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niệm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2,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hiểu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truyền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hàm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cuối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hiểu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hàm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vi-VN" dirty="0" smtClean="0"/>
              <a:t>Để củng cố bài giảng, mời các bạn thực hiện bài quiz sau đây: 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dirty="0" smtClean="0">
              <a:latin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739BB-2689-4C87-9AE5-C3A103E8C2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thúc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12,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cuối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khóa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bản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thảo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luận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kỹ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thuật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review source code,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quy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file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dự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án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739BB-2689-4C87-9AE5-C3A103E8C2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2.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739BB-2689-4C87-9AE5-C3A103E8C2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Trước</a:t>
            </a:r>
            <a:r>
              <a:rPr lang="en-CA" dirty="0" smtClean="0"/>
              <a:t> </a:t>
            </a:r>
            <a:r>
              <a:rPr lang="en-CA" dirty="0" err="1" smtClean="0"/>
              <a:t>tên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niệm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hai</a:t>
            </a:r>
            <a:r>
              <a:rPr lang="en-CA" baseline="0" dirty="0" smtClean="0"/>
              <a:t>, hay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đến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khác</a:t>
            </a:r>
            <a:endParaRPr lang="en-CA" baseline="0" dirty="0" smtClean="0"/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vấn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đề</a:t>
            </a:r>
            <a:r>
              <a:rPr lang="en-CA" baseline="0" dirty="0" smtClean="0"/>
              <a:t> hay </a:t>
            </a:r>
            <a:r>
              <a:rPr lang="en-CA" baseline="0" dirty="0" err="1" smtClean="0"/>
              <a:t>xảy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lập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trình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cần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đổi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ý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đổi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đổi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thúc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đoạn</a:t>
            </a:r>
            <a:r>
              <a:rPr lang="en-CA" baseline="0" dirty="0" smtClean="0"/>
              <a:t> code </a:t>
            </a: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hình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thấy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Allocate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bộ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n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p, </a:t>
            </a:r>
            <a:r>
              <a:rPr lang="en-CA" baseline="0" dirty="0" err="1" smtClean="0"/>
              <a:t>nhưng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*a </a:t>
            </a:r>
            <a:r>
              <a:rPr lang="en-CA" baseline="0" dirty="0" err="1" smtClean="0"/>
              <a:t>vẫn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NULL.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Vì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dạng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chiếu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ED5311-07E2-486F-AB90-584F70DBB53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Để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quyết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vấn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Thứ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nhất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chiếu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* &amp;p, 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không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đổi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bộ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mới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phát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ứng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ngôn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ngữ</a:t>
            </a:r>
            <a:r>
              <a:rPr lang="en-CA" baseline="0" dirty="0" smtClean="0"/>
              <a:t> C++. </a:t>
            </a:r>
            <a:r>
              <a:rPr lang="en-CA" baseline="0" dirty="0" err="1" smtClean="0"/>
              <a:t>Với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ngôn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ngữ</a:t>
            </a:r>
            <a:r>
              <a:rPr lang="en-CA" baseline="0" dirty="0" smtClean="0"/>
              <a:t> C,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giải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đây</a:t>
            </a:r>
            <a:r>
              <a:rPr lang="en-CA" baseline="0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Cách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thứ</a:t>
            </a:r>
            <a:r>
              <a:rPr lang="en-CA" baseline="0" dirty="0" smtClean="0"/>
              <a:t> 2, </a:t>
            </a:r>
            <a:r>
              <a:rPr lang="en-CA" baseline="0" dirty="0" err="1" smtClean="0"/>
              <a:t>thay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đổi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bộ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kiểu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*,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thân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*p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vùng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mới</a:t>
            </a:r>
            <a:r>
              <a:rPr lang="en-CA" baseline="0" dirty="0" smtClean="0"/>
              <a:t>.</a:t>
            </a:r>
            <a:endParaRPr lang="en-CA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B95F5-0F10-4D73-A498-B0C26F385FE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Một</a:t>
            </a:r>
            <a:r>
              <a:rPr lang="en-CA" dirty="0" smtClean="0"/>
              <a:t> </a:t>
            </a:r>
            <a:r>
              <a:rPr lang="en-CA" dirty="0" err="1" smtClean="0"/>
              <a:t>giả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2, </a:t>
            </a:r>
            <a:r>
              <a:rPr lang="en-CA" baseline="0" dirty="0" err="1" smtClean="0"/>
              <a:t>tức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.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truyền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số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vào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đổi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thân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trả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về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*a </a:t>
            </a:r>
            <a:r>
              <a:rPr lang="en-CA" baseline="0" dirty="0" err="1" smtClean="0"/>
              <a:t>trong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main,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lời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gọi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hàm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phát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vậy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*a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tiên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4 ô </a:t>
            </a:r>
            <a:r>
              <a:rPr lang="en-CA" baseline="0" dirty="0" err="1" smtClean="0"/>
              <a:t>nhớ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phát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đặt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mục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tiêu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bài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toán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728D4-B7ED-4F7E-99E2-F979A4E083A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CA" dirty="0" err="1" smtClean="0"/>
              <a:t>Một</a:t>
            </a:r>
            <a:r>
              <a:rPr lang="en-CA" dirty="0" smtClean="0"/>
              <a:t> </a:t>
            </a:r>
            <a:r>
              <a:rPr lang="en-CA" dirty="0" err="1" smtClean="0"/>
              <a:t>số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ý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dụng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2.</a:t>
            </a:r>
          </a:p>
          <a:p>
            <a:pPr>
              <a:spcBef>
                <a:spcPct val="0"/>
              </a:spcBef>
            </a:pPr>
            <a:r>
              <a:rPr lang="en-CA" baseline="0" dirty="0" smtClean="0"/>
              <a:t>Ban </a:t>
            </a:r>
            <a:r>
              <a:rPr lang="en-CA" baseline="0" dirty="0" err="1" smtClean="0"/>
              <a:t>đầu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x = 12;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quan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sát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câu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lệnh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lỗi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k =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x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ptr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k </a:t>
            </a:r>
            <a:r>
              <a:rPr lang="en-CA" baseline="0" dirty="0" err="1" smtClean="0"/>
              <a:t>đều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lỗi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Tiếp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khai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báo</a:t>
            </a:r>
            <a:r>
              <a:rPr lang="en-CA" baseline="0" dirty="0" smtClean="0"/>
              <a:t>  </a:t>
            </a:r>
            <a:r>
              <a:rPr lang="en-CA" baseline="0" dirty="0" err="1" smtClean="0"/>
              <a:t>và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2,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**</a:t>
            </a:r>
            <a:r>
              <a:rPr lang="en-CA" baseline="0" dirty="0" err="1" smtClean="0"/>
              <a:t>ptr_to_ptr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ptr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việc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này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thưc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Câu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lệnh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tiếp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theo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lỗi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ví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cấp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biến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x, </a:t>
            </a:r>
            <a:r>
              <a:rPr lang="en-CA" baseline="0" dirty="0" err="1" smtClean="0"/>
              <a:t>lưu</a:t>
            </a:r>
            <a:r>
              <a:rPr lang="en-CA" baseline="0" dirty="0" smtClean="0"/>
              <a:t> ý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2 </a:t>
            </a:r>
            <a:r>
              <a:rPr lang="en-CA" baseline="0" dirty="0" err="1" smtClean="0"/>
              <a:t>chiều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có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thể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chứa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một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khác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câu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lệnh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là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ptr_to_ptr</a:t>
            </a:r>
            <a:r>
              <a:rPr lang="en-CA" baseline="0" dirty="0" smtClean="0"/>
              <a:t> = 12 </a:t>
            </a:r>
            <a:r>
              <a:rPr lang="en-CA" baseline="0" dirty="0" err="1" smtClean="0"/>
              <a:t>cho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phép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thực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hiện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Tuy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nhiên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câu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lệnh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mà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ptr_to_ptr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đang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tới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bằng</a:t>
            </a:r>
            <a:r>
              <a:rPr lang="en-CA" baseline="0" dirty="0" smtClean="0"/>
              <a:t> 12 </a:t>
            </a:r>
            <a:r>
              <a:rPr lang="en-CA" baseline="0" dirty="0" err="1" smtClean="0"/>
              <a:t>thì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</a:t>
            </a:r>
            <a:r>
              <a:rPr lang="en-CA" baseline="0" dirty="0" err="1" smtClean="0"/>
              <a:t>bị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lỗi</a:t>
            </a:r>
            <a:r>
              <a:rPr lang="en-CA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Cuối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cùng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chúng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ta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các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được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gán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như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sau</a:t>
            </a:r>
            <a:r>
              <a:rPr lang="en-CA" baseline="0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CA" baseline="0" dirty="0" err="1" smtClean="0"/>
              <a:t>printf</a:t>
            </a:r>
            <a:r>
              <a:rPr lang="en-CA" baseline="0" dirty="0" smtClean="0"/>
              <a:t>(“%d”, </a:t>
            </a:r>
            <a:r>
              <a:rPr lang="en-CA" baseline="0" dirty="0" err="1" smtClean="0"/>
              <a:t>ptr_to_ptr</a:t>
            </a:r>
            <a:r>
              <a:rPr lang="en-CA" baseline="0" dirty="0" smtClean="0"/>
              <a:t>) :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địa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chỉ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ptr</a:t>
            </a:r>
            <a:r>
              <a:rPr lang="en-CA" baseline="0" dirty="0" smtClean="0"/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err="1" smtClean="0"/>
              <a:t>printf</a:t>
            </a:r>
            <a:r>
              <a:rPr lang="en-CA" baseline="0" dirty="0" smtClean="0"/>
              <a:t>(“%d”, *</a:t>
            </a:r>
            <a:r>
              <a:rPr lang="en-CA" baseline="0" dirty="0" err="1" smtClean="0"/>
              <a:t>ptr_to_ptr</a:t>
            </a:r>
            <a:r>
              <a:rPr lang="en-CA" baseline="0" dirty="0" smtClean="0"/>
              <a:t>) :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con </a:t>
            </a:r>
            <a:r>
              <a:rPr lang="en-CA" baseline="0" dirty="0" err="1" smtClean="0"/>
              <a:t>trỏ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ptr</a:t>
            </a:r>
            <a:r>
              <a:rPr lang="en-CA" baseline="0" dirty="0" smtClean="0"/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err="1" smtClean="0"/>
              <a:t>printf</a:t>
            </a:r>
            <a:r>
              <a:rPr lang="en-CA" baseline="0" dirty="0" smtClean="0"/>
              <a:t>(“%d”, **</a:t>
            </a:r>
            <a:r>
              <a:rPr lang="en-CA" baseline="0" dirty="0" err="1" smtClean="0"/>
              <a:t>ptr_to_ptr</a:t>
            </a:r>
            <a:r>
              <a:rPr lang="en-CA" baseline="0" dirty="0" smtClean="0"/>
              <a:t>) : </a:t>
            </a:r>
            <a:r>
              <a:rPr lang="en-CA" baseline="0" dirty="0" err="1" smtClean="0"/>
              <a:t>sẽ</a:t>
            </a:r>
            <a:r>
              <a:rPr lang="en-CA" baseline="0" dirty="0" smtClean="0"/>
              <a:t> in </a:t>
            </a:r>
            <a:r>
              <a:rPr lang="en-CA" baseline="0" dirty="0" err="1" smtClean="0"/>
              <a:t>ra</a:t>
            </a:r>
            <a:r>
              <a:rPr lang="en-CA" baseline="0" dirty="0" smtClean="0"/>
              <a:t> </a:t>
            </a:r>
            <a:r>
              <a:rPr lang="en-CA" baseline="0" dirty="0" err="1" smtClean="0"/>
              <a:t>giá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trị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của</a:t>
            </a:r>
            <a:r>
              <a:rPr lang="en-CA" baseline="0" dirty="0" smtClean="0"/>
              <a:t> x.</a:t>
            </a:r>
          </a:p>
          <a:p>
            <a:pPr>
              <a:spcBef>
                <a:spcPct val="0"/>
              </a:spcBef>
            </a:pPr>
            <a:endParaRPr lang="en-CA" baseline="0" dirty="0" smtClean="0"/>
          </a:p>
          <a:p>
            <a:pPr>
              <a:spcBef>
                <a:spcPct val="0"/>
              </a:spcBef>
            </a:pPr>
            <a:endParaRPr lang="en-CA" baseline="0" dirty="0" smtClean="0"/>
          </a:p>
          <a:p>
            <a:pPr>
              <a:spcBef>
                <a:spcPct val="0"/>
              </a:spcBef>
            </a:pPr>
            <a:endParaRPr lang="en-CA" baseline="0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C2E4E0-27A2-47E6-82BA-33472746BFF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cắt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3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xuống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739BB-2689-4C87-9AE5-C3A103E8C2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4.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, 12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5,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[4].</a:t>
            </a: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7F562-0E86-4380-BB48-5C7BB4E30C8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b="1" dirty="0" smtClean="0"/>
              <a:t>FPT SOFTWARE WORKFORCE ASSURANCE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5FB103-4A3D-4E1D-AA2A-1653C40DA55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DE1180-1065-411C-9753-0FF344B175A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EC08CA-DC66-488A-BC4D-3CBDC3F8182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xfrm>
            <a:off x="3352800" y="6324600"/>
            <a:ext cx="5562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</a:t>
            </a:r>
            <a:fld id="{CB4CCE6E-0089-44F8-AE5E-DC97932B262C}" type="slidenum">
              <a:rPr lang="en-US"/>
              <a:pPr>
                <a:defRPr/>
              </a:pPr>
              <a:t>‹#›</a:t>
            </a:fld>
            <a:r>
              <a:rPr lang="en-US"/>
              <a:t> of 28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:\Trangdof\thang 2\CTC logo\2LOGO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-76200"/>
            <a:ext cx="2106397" cy="1010386"/>
          </a:xfrm>
          <a:prstGeom prst="rect">
            <a:avLst/>
          </a:prstGeom>
          <a:noFill/>
        </p:spPr>
      </p:pic>
      <p:pic>
        <p:nvPicPr>
          <p:cNvPr id="10" name="Picture 11" descr="Z:\Trangdof\thang4\NEW TRAILER\cuder5t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60450" y="387350"/>
            <a:ext cx="2901950" cy="2889250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2" name="Picture 2" descr="Z:\Trangdof\thang4\NEW TRAILER\cuderxanh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1" y="129541"/>
            <a:ext cx="365760" cy="365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8" name="Oval 7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Z:\Trangdof\thang4\NEW TRAILER\cuder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71450"/>
            <a:ext cx="304800" cy="304800"/>
          </a:xfrm>
          <a:prstGeom prst="rect">
            <a:avLst/>
          </a:prstGeom>
          <a:noFill/>
        </p:spPr>
      </p:pic>
      <p:sp>
        <p:nvSpPr>
          <p:cNvPr id="13" name="Isosceles Triangle 12"/>
          <p:cNvSpPr/>
          <p:nvPr userDrawn="1"/>
        </p:nvSpPr>
        <p:spPr>
          <a:xfrm>
            <a:off x="457200" y="500742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10" name="Oval 9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783429" y="492915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Z:\Trangdof\thang4\NEW TRAILER\cuderxanhl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2" y="173829"/>
            <a:ext cx="304800" cy="304800"/>
          </a:xfrm>
          <a:prstGeom prst="rect">
            <a:avLst/>
          </a:prstGeom>
          <a:noFill/>
        </p:spPr>
      </p:pic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5D5-9241-45FB-9336-D29BD8A5A526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898-624B-48AF-8D33-E7A89143495A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1B5-1D89-4319-B241-B57310A94517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FD94B-F39D-48B7-B1B0-7A9F17260AD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8474-F71A-4053-BE00-041D2D4F7CE1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0E03-79F9-42A4-80F1-304457DA881D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E187-33C7-4BA2-852B-A29DD8A095FF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392-659B-4F29-8A4C-2ADEB08B8712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23C1D5-4AE7-437D-8213-86FAED7D4C7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15B57A-1952-43C5-9C24-C61EAECDBC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5BD567-3028-4ABD-8AA7-6D70B2FCFD3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6F05AE-1A37-47AD-AA00-3EF4AD69363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8C06AE-64A2-4FF0-9EDF-9009FD1D403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62ECE5-1D6F-4365-95B2-C997C9388A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97F2D9-40A7-41F9-A987-DD5518B139E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35150" y="0"/>
            <a:ext cx="685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1D4252AB-21BA-4345-B35B-70CDD208D4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sz="1200">
                <a:latin typeface="Calibri" pitchFamily="34" charset="0"/>
                <a:cs typeface="Arial" charset="0"/>
              </a:rPr>
              <a:t>©</a:t>
            </a:r>
            <a:r>
              <a:rPr lang="en-US" sz="1000">
                <a:latin typeface="Calibri" pitchFamily="34" charset="0"/>
                <a:cs typeface="Arial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  <a:cs typeface="Arial" charset="0"/>
              </a:rPr>
              <a:t> – Int</a:t>
            </a:r>
            <a:r>
              <a:rPr lang="en-US" sz="1000">
                <a:latin typeface="Calibri" pitchFamily="34" charset="0"/>
                <a:cs typeface="Arial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  <a:cs typeface="Arial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  <a:cs typeface="Arial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09e-BM/DT/FSOFT v1/1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85750" y="49213"/>
            <a:ext cx="15430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7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1DCC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91E3-1491-465B-BFD7-0F113CB44759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video" Target="file:///D:\FSOFT\CPP\GIAO%20TRINH\ONLINE\BTCB\Slides\Demo\VIDEO\Lecture12\Lecture12.1.mp4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video" Target="file:///D:\FSOFT\CPP\GIAO%20TRINH\ONLINE\BTCB\Slides\Demo\VIDEO\Lecture12\Lecture12.2.mp4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ctrTitle" idx="4294967295"/>
          </p:nvPr>
        </p:nvSpPr>
        <p:spPr>
          <a:xfrm>
            <a:off x="3657600" y="1501775"/>
            <a:ext cx="4343400" cy="1470025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Lecture 12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Pointer Advances</a:t>
            </a:r>
          </a:p>
        </p:txBody>
      </p:sp>
      <p:pic>
        <p:nvPicPr>
          <p:cNvPr id="5" name="Picture 2" descr="Z:\Trangdof\thang7\template 48\nex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3581400"/>
            <a:ext cx="423862" cy="4238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3152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652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Method 1</a:t>
            </a:r>
          </a:p>
          <a:p>
            <a:pPr lvl="1">
              <a:defRPr/>
            </a:pPr>
            <a:r>
              <a:rPr lang="en-US" sz="2400" dirty="0" smtClean="0"/>
              <a:t>Elements create 1 dimensional array</a:t>
            </a:r>
          </a:p>
          <a:p>
            <a:pPr lvl="1">
              <a:defRPr/>
            </a:pPr>
            <a:r>
              <a:rPr lang="en-US" sz="2400" dirty="0" smtClean="0"/>
              <a:t>Using pointer </a:t>
            </a:r>
            <a:r>
              <a:rPr lang="en-US" sz="2400" dirty="0" err="1" smtClean="0"/>
              <a:t>int</a:t>
            </a:r>
            <a:r>
              <a:rPr lang="en-US" sz="2400" dirty="0" smtClean="0"/>
              <a:t> * to access 1 dimensional array</a:t>
            </a:r>
            <a:endParaRPr lang="en-US" sz="24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21336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5908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0480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35052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3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39624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4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53340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7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57912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8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4196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5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8768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6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62484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9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04800" y="554355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a[3][4]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67056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7162800" y="501015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1336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25908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0480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35052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39624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4196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48768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53340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7912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62484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67056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7162800" y="546735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stCxn id="44" idx="2"/>
          </p:cNvCxnSpPr>
          <p:nvPr/>
        </p:nvCxnSpPr>
        <p:spPr>
          <a:xfrm rot="5400000">
            <a:off x="1751807" y="4495006"/>
            <a:ext cx="1219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2132013" y="3427413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int *p = (int *)a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2629694" y="4912519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2667000" y="4037013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+1</a:t>
            </a:r>
          </a:p>
        </p:txBody>
      </p:sp>
      <p:cxnSp>
        <p:nvCxnSpPr>
          <p:cNvPr id="47" name="Straight Arrow Connector 46"/>
          <p:cNvCxnSpPr>
            <a:stCxn id="44" idx="2"/>
          </p:cNvCxnSpPr>
          <p:nvPr/>
        </p:nvCxnSpPr>
        <p:spPr>
          <a:xfrm rot="16200000" flipH="1">
            <a:off x="2170907" y="4074319"/>
            <a:ext cx="838200" cy="45878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2.1-Pointer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&amp; 2 dimensional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array (2)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2.1- Pointer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&amp; 2 dimensional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array (3)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Lecture12.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16000" y="1257300"/>
            <a:ext cx="645160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667000" y="44958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3124200" y="44958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3581400" y="44958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4038600" y="44958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2667000" y="4953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3124200" y="4953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3581400" y="4953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4038600" y="4953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Relationship between index of 1 &amp; 2 dimensional array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2209800" y="4038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22098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209800" y="4953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26670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31242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35814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0386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3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44958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4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58674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7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63246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8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49530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5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54102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6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67818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9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09600" y="41148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baseline="-25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CxD</a:t>
            </a: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72390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7696200" y="3581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2667000" y="4038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3124200" y="4038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3581400" y="4038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4038600" y="4038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gray">
          <a:xfrm>
            <a:off x="2667000" y="4495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4038600" y="4495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26670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3124200" y="4495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3581400" y="4495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35814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40386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31242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4533901" y="3695700"/>
            <a:ext cx="12954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133600" y="4724400"/>
            <a:ext cx="12192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1295401" y="3886200"/>
            <a:ext cx="1676400" cy="317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6553201" y="4724400"/>
            <a:ext cx="914400" cy="317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utoShape 6"/>
          <p:cNvSpPr>
            <a:spLocks noChangeArrowheads="1"/>
          </p:cNvSpPr>
          <p:nvPr/>
        </p:nvSpPr>
        <p:spPr bwMode="gray">
          <a:xfrm>
            <a:off x="32766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(d, c) </a:t>
            </a:r>
            <a:r>
              <a:rPr lang="en-US">
                <a:solidFill>
                  <a:srgbClr val="000000"/>
                </a:solidFill>
                <a:sym typeface="Wingdings" pitchFamily="2" charset="2"/>
              </a:rPr>
              <a:t> i ?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5486400" y="4724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i </a:t>
            </a:r>
            <a:r>
              <a:rPr lang="en-US">
                <a:solidFill>
                  <a:srgbClr val="000000"/>
                </a:solidFill>
                <a:sym typeface="Wingdings" pitchFamily="2" charset="2"/>
              </a:rPr>
              <a:t> (d, c) ?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gray">
          <a:xfrm>
            <a:off x="3276600" y="3048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d*C </a:t>
            </a:r>
            <a:r>
              <a:rPr lang="en-US" dirty="0">
                <a:solidFill>
                  <a:srgbClr val="FF0000"/>
                </a:solidFill>
              </a:rPr>
              <a:t>+ c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133600" y="3048000"/>
            <a:ext cx="30480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utoShape 6"/>
          <p:cNvSpPr>
            <a:spLocks noChangeArrowheads="1"/>
          </p:cNvSpPr>
          <p:nvPr/>
        </p:nvSpPr>
        <p:spPr bwMode="gray">
          <a:xfrm>
            <a:off x="5486400" y="5257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 =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/ C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 =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% C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10800000">
            <a:off x="3352800" y="5181600"/>
            <a:ext cx="3657600" cy="158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2.2-Method 1 (1)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2 -0.0654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3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2 -0.0654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3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2 -0.0654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3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2 -0.0654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0.4 -0.13324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670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0.4 -0.13324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670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0.4 -0.13324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670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0.4 -0.13324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106" grpId="0" animBg="1"/>
      <p:bldP spid="107" grpId="0" animBg="1"/>
      <p:bldP spid="111" grpId="0" animBg="1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Input/ Output by index of 2 dimensional array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19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8305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a[D][C], i, d,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*p = (int *)a;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 = 0; i &lt; D*C;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printf(“Input a[%d][%d]: ”, i / C, i % C);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p + 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(d = 0; d &lt; D; d++)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(c = 0; c &lt; C; c++)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 ”, *(p + d * C + c));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    // *p++ printf(“\n”;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2.2-Method 1 (2)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solidFill>
                  <a:srgbClr val="666666"/>
                </a:solidFill>
              </a:rPr>
              <a:t>Comment</a:t>
            </a:r>
          </a:p>
          <a:p>
            <a:pPr lvl="1"/>
            <a:r>
              <a:rPr lang="en-US" sz="2400" dirty="0" smtClean="0"/>
              <a:t>a points to a[0], a[0] points to a[0][0] </a:t>
            </a:r>
            <a:r>
              <a:rPr lang="en-US" sz="2400" dirty="0" smtClean="0">
                <a:sym typeface="Wingdings" pitchFamily="2" charset="2"/>
              </a:rPr>
              <a:t> a is level 2 pointer.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Access a[0][0] by 3 ways:</a:t>
            </a:r>
            <a:endParaRPr lang="en-US" sz="2400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3535363"/>
            <a:ext cx="83058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a[3][4];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a[0][0] = 1;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*a[0] = 1;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**a = 1;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a[1][0] = 1; *a[1] = 1; **(a+1) = 1;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1; *(a[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2000" b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= 1; *(*(a+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)+</a:t>
            </a:r>
            <a:r>
              <a:rPr lang="en-US" sz="2000" b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= 1;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3535363"/>
            <a:ext cx="152400" cy="3084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4495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800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5105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5715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601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2.3-Method 2 (1)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r>
              <a:rPr lang="en-US" sz="2000" smtClean="0">
                <a:solidFill>
                  <a:srgbClr val="666666"/>
                </a:solidFill>
              </a:rPr>
              <a:t>Pass array to function</a:t>
            </a:r>
          </a:p>
          <a:p>
            <a:pPr lvl="1"/>
            <a:r>
              <a:rPr lang="en-US" sz="2000" smtClean="0"/>
              <a:t>Pass </a:t>
            </a:r>
            <a:r>
              <a:rPr lang="en-US" sz="2000" smtClean="0">
                <a:solidFill>
                  <a:srgbClr val="FF0000"/>
                </a:solidFill>
              </a:rPr>
              <a:t>address of the first element</a:t>
            </a:r>
            <a:r>
              <a:rPr lang="en-US" sz="2000" smtClean="0"/>
              <a:t> to function.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Declare pointer and assign address of array to the pointer </a:t>
            </a:r>
            <a:r>
              <a:rPr lang="en-US" sz="2000" smtClean="0"/>
              <a:t>so it points to the array.</a:t>
            </a:r>
          </a:p>
          <a:p>
            <a:pPr lvl="1"/>
            <a:r>
              <a:rPr lang="en-US" sz="2000" smtClean="0"/>
              <a:t>The pointer must have the same type with array,  that’s mean the pointer points to </a:t>
            </a:r>
            <a:r>
              <a:rPr lang="en-US" sz="2000" smtClean="0">
                <a:solidFill>
                  <a:srgbClr val="FF0000"/>
                </a:solidFill>
              </a:rPr>
              <a:t> memory of n elements.</a:t>
            </a:r>
          </a:p>
          <a:p>
            <a:r>
              <a:rPr lang="en-US" sz="2400" smtClean="0">
                <a:solidFill>
                  <a:srgbClr val="666666"/>
                </a:solidFill>
              </a:rPr>
              <a:t>Syntax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rgbClr val="666666"/>
                </a:solidFill>
              </a:rPr>
              <a:t>Example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38100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&lt;data type&gt; (*&lt;pointer name&gt;)[&lt;number of elements&gt;];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382905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8200" y="48006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(*ptr)[4];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481965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2.3-Method 2 (2)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2.3-Method 2 (3)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Lecture12.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44600" y="1276350"/>
            <a:ext cx="6527800" cy="489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solidFill>
                  <a:srgbClr val="666666"/>
                </a:solidFill>
              </a:rPr>
              <a:t>Problem</a:t>
            </a:r>
          </a:p>
          <a:p>
            <a:pPr lvl="1"/>
            <a:r>
              <a:rPr lang="en-US" sz="2400" dirty="0" smtClean="0"/>
              <a:t>Use which data structure to store the data below?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>
                <a:solidFill>
                  <a:srgbClr val="666666"/>
                </a:solidFill>
                <a:sym typeface="Wingdings" pitchFamily="2" charset="2"/>
              </a:rPr>
              <a:t>Solution?</a:t>
            </a:r>
          </a:p>
          <a:p>
            <a:pPr lvl="1"/>
            <a:r>
              <a:rPr lang="en-US" sz="2400" dirty="0" smtClean="0"/>
              <a:t>Way 1: 2 dimensional array  3x8 (waste memory)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886200" y="28956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429000" y="3810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886200" y="3810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4343400" y="28956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4800600" y="28956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5257800" y="28956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5715000" y="28956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343400" y="3810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4800600" y="3810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5257800" y="3810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715000" y="3810000"/>
            <a:ext cx="457200" cy="457200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20574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2057400" y="3352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0574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2514600" y="2895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971800" y="2895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429000" y="2895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2514600" y="2438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971800" y="2438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429000" y="2438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886200" y="2438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3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5146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8862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29718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34290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5146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29718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3434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7150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48006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52578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343400" y="2438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4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4800600" y="2438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5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5257800" y="2438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6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715000" y="2438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7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3-Array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pointers (1)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12" grpId="0" animBg="1"/>
      <p:bldP spid="13" grpId="0" animBg="1"/>
      <p:bldP spid="15" grpId="0" animBg="1"/>
      <p:bldP spid="16" grpId="0" animBg="1"/>
      <p:bldP spid="14" grpId="0" animBg="1"/>
      <p:bldP spid="19" grpId="0" animBg="1"/>
      <p:bldP spid="28" grpId="0" animBg="1"/>
      <p:bldP spid="29" grpId="0" animBg="1"/>
      <p:bldP spid="30" grpId="0" animBg="1"/>
      <p:bldP spid="31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print_strings(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*p[]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i&lt;n;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printf(“%s ”, p[i]);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char *message[4] = {“Fpt”, “Software”, “Workforce”, “Assurance”};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print_strings(message, 4);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4572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3-Array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pointers (2)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Concept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Functions</a:t>
            </a:r>
            <a:r>
              <a:rPr lang="en-US" sz="2400" dirty="0" smtClean="0"/>
              <a:t> are stored in memory, they have  </a:t>
            </a:r>
            <a:r>
              <a:rPr lang="en-US" sz="2400" dirty="0" smtClean="0">
                <a:solidFill>
                  <a:srgbClr val="FF0000"/>
                </a:solidFill>
              </a:rPr>
              <a:t>address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Function pointer is pointer point to memory of function and call function through the pointer.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7543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685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1143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11430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0A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1600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16002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0B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2057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0574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0C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2514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25146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0D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2971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29718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0E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3429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34290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0F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3886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8862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343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3434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4800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48006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257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52578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13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715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57150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6172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61722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15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6629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66294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16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7086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7086600" y="4267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17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1600200" y="5562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p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1639887" y="54467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3581400" y="5562600"/>
            <a:ext cx="1981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4383087" y="5446713"/>
            <a:ext cx="37941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1639887" y="4151313"/>
            <a:ext cx="379413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81500" y="4152900"/>
            <a:ext cx="3825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1828800" y="3962400"/>
            <a:ext cx="27432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1600200" y="46482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343400" y="4648200"/>
            <a:ext cx="3733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1600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2057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00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2514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00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2971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4-Function Pointer (1)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9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580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</a:p>
          <a:p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71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the lecture, attendees will be able to: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981200"/>
            <a:ext cx="9448800" cy="537865"/>
            <a:chOff x="0" y="1981200"/>
            <a:chExt cx="9448800" cy="537865"/>
          </a:xfrm>
        </p:grpSpPr>
        <p:sp>
          <p:nvSpPr>
            <p:cNvPr id="10" name="Rectangle 9"/>
            <p:cNvSpPr/>
            <p:nvPr/>
          </p:nvSpPr>
          <p:spPr>
            <a:xfrm>
              <a:off x="0" y="1981200"/>
              <a:ext cx="9144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" y="2057400"/>
              <a:ext cx="883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Understand 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level 2 pointers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3071810"/>
            <a:ext cx="914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289035" y="2149365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93797" y="3244747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2517239"/>
            <a:ext cx="9144000" cy="554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2590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pointers with multi dimensional array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 rot="5400000">
            <a:off x="289034" y="2682766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" y="310509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array of pointers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5814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93797" y="3754337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" y="361468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Understand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function pointers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>
                <a:solidFill>
                  <a:srgbClr val="666666"/>
                </a:solidFill>
              </a:rPr>
              <a:t>Exclusive declare</a:t>
            </a:r>
          </a:p>
          <a:p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dirty="0" smtClean="0">
                <a:solidFill>
                  <a:srgbClr val="666666"/>
                </a:solidFill>
              </a:rPr>
              <a:t>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0025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19812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&lt;return type&gt;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&lt;pointer name&gt;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(paramenter list);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124200"/>
            <a:ext cx="152400" cy="3352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105150"/>
            <a:ext cx="83058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Pointer to function with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parameters,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(*ptof1)(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Pointer to function with 2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double, return nothing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(*ptof2)(double x, double y);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Pointer to function with array parameter, return  char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(*ptof3)(char *p[]);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Pointer to function with no parameter, return nothing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(*ptof4)();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4-Function Pointer (2)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Implicit declare (through type)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>
                <a:solidFill>
                  <a:srgbClr val="666666"/>
                </a:solidFill>
              </a:rPr>
              <a:t>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152650"/>
            <a:ext cx="152400" cy="5905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&lt;return type&gt; (* &lt;type name&gt;)(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&lt;type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name&gt;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&lt;pointer name&gt;;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581400"/>
            <a:ext cx="1524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581400"/>
            <a:ext cx="8305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(*pt1)(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	//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Explicit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(*Operator)(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Operator pt2, pt3;	// Implicit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 Function Pointer (3)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686800" cy="4906963"/>
          </a:xfrm>
        </p:spPr>
        <p:txBody>
          <a:bodyPr/>
          <a:lstStyle/>
          <a:p>
            <a:r>
              <a:rPr lang="en-US" sz="2400" dirty="0" smtClean="0">
                <a:solidFill>
                  <a:srgbClr val="666666"/>
                </a:solidFill>
              </a:rPr>
              <a:t>Assign value to function pointer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Assigned function  must have the same prototype (input, output)</a:t>
            </a:r>
          </a:p>
          <a:p>
            <a:r>
              <a:rPr lang="en-US" sz="2400" dirty="0" smtClean="0">
                <a:solidFill>
                  <a:srgbClr val="666666"/>
                </a:solidFill>
              </a:rPr>
              <a:t>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828800"/>
            <a:ext cx="152400" cy="666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17526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&lt;func pointer&gt; = &lt;func name&gt;;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&lt;func poiter&gt; = &amp;&lt;func name&gt;;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114800"/>
            <a:ext cx="1524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114800"/>
            <a:ext cx="83058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Sum(int x, int y);			// Function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int Subtraction(int x, int y);		// Function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(*calculate)(int x, int y);	// func pointer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calculate = Sum;	// short style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calculate = &amp;Subtraction;	// using address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calculate = NULL;	// point to nothing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191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800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41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715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601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4-Function Pointer (4)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414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Compare function pointer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381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8305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calculate != NULL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calculate == &amp;Sum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printf(“Pointer to Sum function”);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calculate== &amp;Subtraction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printf(“Pointer to Sub function”);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printf(“Pointer to other functions”);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printf(“Not declared function pointer”);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05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667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581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-Function Pointer (5)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Call function through function pointer</a:t>
            </a:r>
          </a:p>
          <a:p>
            <a:pPr lvl="1">
              <a:defRPr/>
            </a:pPr>
            <a:r>
              <a:rPr lang="en-US" sz="2400" dirty="0" smtClean="0"/>
              <a:t>Using “*” operator (formal) but  this case can be ignored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30480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480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Sum(int x, int y);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Subtraction(int x, int y);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(*calculate)(int, int);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calculate = Sum;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kq1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calculate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(1, 2);	// Formal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kq2 = calculate(1, 2);	// Short style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4876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5181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4-Function Pointer (6)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Pass parameter as function pointer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Sum(int x, int y);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Subtraction(int x, int y);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Calculate(int x, int y,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(*operator)(int, int)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kq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(*operator)(x, y)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	// Call function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kq;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(*operator)(int, int) = &amp;Sum;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kq1 = Calculate(1, 2, operator);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kq2 = Calculate(1, 2, &amp;Subtraction);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743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4-Function Pointer (7)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Array of function pointers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typedef (*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)(int, int);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(*array1[2])(int, int);	// explicit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array2[2];		// implicit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array1[0] = array2[1] = &amp;Sum;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array1[1] = array2[0] = &amp;Subtraction;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(*array1[0])(1, 2));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array1[1](1, 2));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array2[0](1, 2));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printf(“%d\n”, array2[1](1, 2));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048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352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962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953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4-Function Pointer (8)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Note</a:t>
            </a:r>
          </a:p>
          <a:p>
            <a:pPr lvl="1">
              <a:defRPr/>
            </a:pPr>
            <a:r>
              <a:rPr lang="en-US" sz="2400" dirty="0" smtClean="0"/>
              <a:t>Do not miss (*) when  declare function pointer</a:t>
            </a:r>
          </a:p>
          <a:p>
            <a:pPr lvl="2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*Operator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 lvl="2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*Operator(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 lvl="1">
              <a:defRPr/>
            </a:pPr>
            <a:r>
              <a:rPr lang="en-US" sz="2400" dirty="0" smtClean="0"/>
              <a:t>Can skip parameter name when function pointer</a:t>
            </a:r>
          </a:p>
          <a:p>
            <a:pPr lvl="2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*Operator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 lvl="2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*Operator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4-Function Pointer (9)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85800" y="1524000"/>
            <a:ext cx="56867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Level 2 pointers</a:t>
            </a:r>
          </a:p>
          <a:p>
            <a:pPr>
              <a:buBlip>
                <a:blip r:embed="rId3"/>
              </a:buBlip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Pointer &amp; multi dimensional array</a:t>
            </a:r>
          </a:p>
          <a:p>
            <a:pPr>
              <a:buBlip>
                <a:blip r:embed="rId3"/>
              </a:buBlip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Array of pointers</a:t>
            </a:r>
          </a:p>
          <a:p>
            <a:pPr>
              <a:buBlip>
                <a:blip r:embed="rId3"/>
              </a:buBlip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 pointer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1600200"/>
            <a:ext cx="6019800" cy="3429000"/>
            <a:chOff x="1524000" y="1600200"/>
            <a:chExt cx="6019800" cy="3429000"/>
          </a:xfrm>
        </p:grpSpPr>
        <p:sp>
          <p:nvSpPr>
            <p:cNvPr id="3" name="Isosceles Triangle 2"/>
            <p:cNvSpPr/>
            <p:nvPr/>
          </p:nvSpPr>
          <p:spPr>
            <a:xfrm rot="10800000">
              <a:off x="4267201" y="4191000"/>
              <a:ext cx="762000" cy="8382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4000" y="1600200"/>
              <a:ext cx="6019800" cy="2667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4038600" y="5181600"/>
            <a:ext cx="1219200" cy="381000"/>
          </a:xfrm>
          <a:prstGeom prst="roundRect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4414" y="2942272"/>
            <a:ext cx="62865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You have completed "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12"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course.</a:t>
            </a: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Click EXIT button to exit course and discover the next Lecture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Lecture 13 – Code Review Techniques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18960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D9203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b="1" dirty="0">
              <a:solidFill>
                <a:srgbClr val="FD920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217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762000" y="1581150"/>
            <a:ext cx="2111412" cy="68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775"/>
              </a:lnSpc>
              <a:buBlip>
                <a:blip r:embed="rId3"/>
              </a:buBlip>
            </a:pPr>
            <a:r>
              <a:rPr lang="en-CA" sz="2200" dirty="0">
                <a:solidFill>
                  <a:srgbClr val="000000"/>
                </a:solidFill>
                <a:latin typeface="Tahoma" pitchFamily="34" charset="0"/>
                <a:ea typeface="Century" pitchFamily="18" charset="0"/>
                <a:cs typeface="Century" pitchFamily="18" charset="0"/>
              </a:rPr>
              <a:t> Level 2 pointer</a:t>
            </a:r>
          </a:p>
          <a:p>
            <a:pPr>
              <a:lnSpc>
                <a:spcPts val="2775"/>
              </a:lnSpc>
            </a:pPr>
            <a:endParaRPr lang="en-US" sz="2200" dirty="0">
              <a:latin typeface="Tahoma" pitchFamily="34" charset="0"/>
            </a:endParaRPr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762000" y="2285458"/>
            <a:ext cx="4401269" cy="68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775"/>
              </a:lnSpc>
              <a:buBlip>
                <a:blip r:embed="rId3"/>
              </a:buBlip>
            </a:pPr>
            <a:r>
              <a:rPr lang="en-CA" sz="2200" dirty="0">
                <a:solidFill>
                  <a:srgbClr val="000000"/>
                </a:solidFill>
                <a:latin typeface="Tahoma" pitchFamily="34" charset="0"/>
                <a:ea typeface="Century" pitchFamily="18" charset="0"/>
                <a:cs typeface="Century" pitchFamily="18" charset="0"/>
              </a:rPr>
              <a:t> Pointer &amp; multi dimensional array</a:t>
            </a:r>
          </a:p>
          <a:p>
            <a:pPr>
              <a:lnSpc>
                <a:spcPts val="2775"/>
              </a:lnSpc>
            </a:pPr>
            <a:endParaRPr lang="en-US" sz="2200" dirty="0">
              <a:latin typeface="Tahoma" pitchFamily="34" charset="0"/>
            </a:endParaRPr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762000" y="2957513"/>
            <a:ext cx="2339295" cy="68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775"/>
              </a:lnSpc>
              <a:buBlip>
                <a:blip r:embed="rId3"/>
              </a:buBlip>
            </a:pPr>
            <a:r>
              <a:rPr lang="en-CA" sz="2200" dirty="0">
                <a:solidFill>
                  <a:srgbClr val="000000"/>
                </a:solidFill>
                <a:latin typeface="Tahoma" pitchFamily="34" charset="0"/>
                <a:ea typeface="Century" pitchFamily="18" charset="0"/>
                <a:cs typeface="Century" pitchFamily="18" charset="0"/>
              </a:rPr>
              <a:t> Array of pointers</a:t>
            </a:r>
          </a:p>
          <a:p>
            <a:pPr>
              <a:lnSpc>
                <a:spcPts val="2775"/>
              </a:lnSpc>
            </a:pPr>
            <a:endParaRPr lang="en-US" sz="2200" dirty="0">
              <a:latin typeface="Tahoma" pitchFamily="34" charset="0"/>
            </a:endParaRPr>
          </a:p>
        </p:txBody>
      </p:sp>
      <p:sp>
        <p:nvSpPr>
          <p:cNvPr id="14342" name="TextBox 16"/>
          <p:cNvSpPr txBox="1">
            <a:spLocks noChangeArrowheads="1"/>
          </p:cNvSpPr>
          <p:nvPr/>
        </p:nvSpPr>
        <p:spPr bwMode="auto">
          <a:xfrm>
            <a:off x="762000" y="3657600"/>
            <a:ext cx="2288319" cy="68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775"/>
              </a:lnSpc>
              <a:buBlip>
                <a:blip r:embed="rId3"/>
              </a:buBlip>
            </a:pPr>
            <a:r>
              <a:rPr lang="en-CA" sz="2200" dirty="0">
                <a:solidFill>
                  <a:srgbClr val="000000"/>
                </a:solidFill>
                <a:latin typeface="Tahoma" pitchFamily="34" charset="0"/>
                <a:ea typeface="Century" pitchFamily="18" charset="0"/>
                <a:cs typeface="Century" pitchFamily="18" charset="0"/>
              </a:rPr>
              <a:t> Function pointer</a:t>
            </a:r>
          </a:p>
          <a:p>
            <a:pPr>
              <a:lnSpc>
                <a:spcPts val="2775"/>
              </a:lnSpc>
            </a:pPr>
            <a:endParaRPr lang="en-US" sz="2200" dirty="0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04800" y="13414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solidFill>
                  <a:srgbClr val="666666"/>
                </a:solidFill>
              </a:rPr>
              <a:t>Problem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	How to change value of pointer (not value it point  to) after calling function?</a:t>
            </a:r>
            <a:endParaRPr lang="en-US" sz="2400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154363"/>
            <a:ext cx="73152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Allocate(int *p,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 = (int *)malloc(n * sizeof(int));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*a = NULL;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Allocate (a, 2);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// a still = NULL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1-Level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pointer (1) 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400" dirty="0" smtClean="0">
                <a:solidFill>
                  <a:srgbClr val="666666"/>
                </a:solidFill>
              </a:rPr>
              <a:t>Solution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Using reference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*&amp;p</a:t>
            </a:r>
            <a:r>
              <a:rPr lang="en-US" sz="2400" dirty="0" smtClean="0">
                <a:sym typeface="Wingdings" pitchFamily="2" charset="2"/>
              </a:rPr>
              <a:t> (in C++)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Not change parameter directly and return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768850"/>
            <a:ext cx="73152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int*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Allocate(int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*p = (int *)malloc(n * sizeof(int));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p;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8200" y="2286000"/>
            <a:ext cx="7315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CapPhat(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*&amp;p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 = (int *)malloc(n * sizeof(int));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Level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pointer (2)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414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Solution</a:t>
            </a: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Using pointer p point to pointer a. The function will change value of pointer a  indirect through pointer p.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8200" y="2895600"/>
            <a:ext cx="73152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Allocate(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**p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*p = (int *)malloc(n * sizeof(int));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*a = NULL;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Allocate (&amp;a, 4);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1-Level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pointer (3)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81000" y="12652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x = 12;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*ptr = &amp;x;			// OK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k = &amp;x; ptr = k;		// Error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**ptr_to_ptr = &amp;ptr;	// OK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**ptr_to_ptr = &amp;x;		// Error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**ptr_to_ptr = 12;		// OK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*ptr_to_ptr = 12;			// Error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printf(“%d”, ptr_to_ptr);	//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Address of ptr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printf(“%d”, *ptr_to_ptr);	// Value of ptr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printf(“%d”, **ptr_to_ptr);	// Value of x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43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5875" y="2743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352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657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267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572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5181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486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1-Level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pointer (4)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013502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 Pointer &amp; 2 dimensional array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5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utoShape 6"/>
          <p:cNvSpPr>
            <a:spLocks noChangeArrowheads="1"/>
          </p:cNvSpPr>
          <p:nvPr/>
        </p:nvSpPr>
        <p:spPr bwMode="gray">
          <a:xfrm>
            <a:off x="63246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2</a:t>
            </a:r>
            <a:endParaRPr lang="en-US" baseline="30000" dirty="0">
              <a:solidFill>
                <a:srgbClr val="000000"/>
              </a:solidFill>
            </a:endParaRPr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gray">
          <a:xfrm>
            <a:off x="44958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2209800" y="2438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22098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209800" y="3352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1447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26670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31242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35814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0386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3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4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8674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7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63246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8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49530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5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4102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6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7818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9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9600" y="25146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72390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7696200" y="198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838200" y="15240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6670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1242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35814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40386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2667000" y="2895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4038600" y="2895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6670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3124200" y="2895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3581400" y="2895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35814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0386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31242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76962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int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7658895" y="3161506"/>
            <a:ext cx="531812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22098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22098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209800" y="5791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26670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31242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5814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2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40386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3</a:t>
            </a:r>
            <a:endParaRPr lang="en-US" baseline="3000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09600" y="4953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2667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3124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3581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4038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6670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40386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31242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3581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2667000" y="5791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3581400" y="5791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4038600" y="5791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3124200" y="5791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2667000" y="48006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2667000" y="54102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2667000" y="6019800"/>
            <a:ext cx="1828800" cy="6096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" name="AutoShape 6"/>
          <p:cNvSpPr>
            <a:spLocks noChangeArrowheads="1"/>
          </p:cNvSpPr>
          <p:nvPr/>
        </p:nvSpPr>
        <p:spPr bwMode="gray">
          <a:xfrm>
            <a:off x="70104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int[4]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 flipH="1" flipV="1">
            <a:off x="6973095" y="5676106"/>
            <a:ext cx="531812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2.1-Pointer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&amp; 2 dimensional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array (1)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2 -0.0654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2 -0.0654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2 -0.0654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2 -0.0654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0.4 -0.13324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67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0.4 -0.13324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6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0.4 -0.13324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6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0.4 -0.13324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2222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2222 " pathEditMode="relative" rAng="0" ptsTypes="AA">
                                      <p:cBhvr>
                                        <p:cTn id="2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2222 " pathEditMode="relative" rAng="0" ptsTypes="AA">
                                      <p:cBhvr>
                                        <p:cTn id="2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2222 " pathEditMode="relative" rAng="0" ptsTypes="AA">
                                      <p:cBhvr>
                                        <p:cTn id="2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4444 " pathEditMode="relative" rAng="0" ptsTypes="AA">
                                      <p:cBhvr>
                                        <p:cTn id="2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2222 " pathEditMode="relative" rAng="0" ptsTypes="AA">
                                      <p:cBhvr>
                                        <p:cTn id="2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4444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4444 " pathEditMode="relative" rAng="0" ptsTypes="AA">
                                      <p:cBhvr>
                                        <p:cTn id="2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4444 " pathEditMode="relative" rAng="0" ptsTypes="AA">
                                      <p:cBhvr>
                                        <p:cTn id="2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4444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9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2 L 0.2 -0.06667 " pathEditMode="relative" rAng="0" ptsTypes="AA">
                                      <p:cBhvr>
                                        <p:cTn id="2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44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2 L 0.2 -0.06667 " pathEditMode="relative" rAng="0" ptsTypes="AA">
                                      <p:cBhvr>
                                        <p:cTn id="2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44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2 L 0.2 -0.06667 " pathEditMode="relative" rAng="0" ptsTypes="AA">
                                      <p:cBhvr>
                                        <p:cTn id="2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44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2 L 0.2 -0.06667 " pathEditMode="relative" rAng="0" ptsTypes="AA"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44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 -0.08889 " pathEditMode="relative" rAng="0" ptsTypes="AA">
                                      <p:cBhvr>
                                        <p:cTn id="2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444 L 0.4 -0.13334 " pathEditMode="relative" rAng="0" ptsTypes="AA">
                                      <p:cBhvr>
                                        <p:cTn id="2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89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444 L 0.4 -0.13334 " pathEditMode="relative" rAng="0" ptsTypes="AA">
                                      <p:cBhvr>
                                        <p:cTn id="2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89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444 L 0.4 -0.13334 " pathEditMode="relative" rAng="0" ptsTypes="AA">
                                      <p:cBhvr>
                                        <p:cTn id="2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89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444 L 0.4 -0.13334 " pathEditMode="relative" rAng="0" ptsTypes="AA">
                                      <p:cBhvr>
                                        <p:cTn id="2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89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 -0.17778 " pathEditMode="relative" rAng="0" ptsTypes="AA">
                                      <p:cBhvr>
                                        <p:cTn id="2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2" grpId="0" animBg="1"/>
      <p:bldP spid="33" grpId="0" animBg="1"/>
      <p:bldP spid="46" grpId="0"/>
      <p:bldP spid="9" grpId="0" animBg="1"/>
      <p:bldP spid="10" grpId="0" animBg="1"/>
      <p:bldP spid="11" grpId="0" animBg="1"/>
      <p:bldP spid="12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5" grpId="0" animBg="1"/>
      <p:bldP spid="71" grpId="0" animBg="1"/>
      <p:bldP spid="71" grpId="1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5" grpId="0" animBg="1"/>
      <p:bldP spid="85" grpId="1" animBg="1"/>
      <p:bldP spid="85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2" grpId="0" animBg="1"/>
      <p:bldP spid="92" grpId="1" animBg="1"/>
      <p:bldP spid="93" grpId="0" animBg="1"/>
      <p:bldP spid="93" grpId="1" animBg="1"/>
      <p:bldP spid="104" grpId="0" animBg="1"/>
    </p:bld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F4C569AF3614BAD6879A90418411D" ma:contentTypeVersion="0" ma:contentTypeDescription="Create a new document." ma:contentTypeScope="" ma:versionID="fb3b01129700c5afea09b3826b663b1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37280EC-3C4B-47DD-AF8E-2FC60AB12F8A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BB257F-8055-4D68-9360-23F4114C45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</TotalTime>
  <Words>6263</Words>
  <Application>Microsoft Office PowerPoint</Application>
  <PresentationFormat>On-screen Show (4:3)</PresentationFormat>
  <Paragraphs>549</Paragraphs>
  <Slides>29</Slides>
  <Notes>29</Notes>
  <HiddenSlides>0</HiddenSlides>
  <MMClips>2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Template_Training Slide</vt:lpstr>
      <vt:lpstr>3_Template_Slide</vt:lpstr>
      <vt:lpstr>Lecture 12 Pointer Advances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Nguyen thanh Nam</Manager>
  <Company>FSOFT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Template_training material</dc:title>
  <dc:subject>v2/2</dc:subject>
  <dc:creator>Nguyen thi thanh Ha</dc:creator>
  <dc:description>Add: &lt;Module/ Topic code&gt;_x000d_
Header: Add "dấu hiệu thương hiệu là các vòng hội tụ số"</dc:description>
  <cp:lastModifiedBy>Le Thi Quynh Trang (FHO.FWA)</cp:lastModifiedBy>
  <cp:revision>350</cp:revision>
  <cp:lastPrinted>1999-12-23T16:17:28Z</cp:lastPrinted>
  <dcterms:created xsi:type="dcterms:W3CDTF">1999-04-14T08:42:28Z</dcterms:created>
  <dcterms:modified xsi:type="dcterms:W3CDTF">2014-12-05T03:34:01Z</dcterms:modified>
</cp:coreProperties>
</file>