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8"/>
  </p:notesMasterIdLst>
  <p:sldIdLst>
    <p:sldId id="256" r:id="rId3"/>
    <p:sldId id="263" r:id="rId4"/>
    <p:sldId id="290" r:id="rId5"/>
    <p:sldId id="289" r:id="rId6"/>
    <p:sldId id="264" r:id="rId7"/>
    <p:sldId id="265" r:id="rId8"/>
    <p:sldId id="271" r:id="rId9"/>
    <p:sldId id="279" r:id="rId10"/>
    <p:sldId id="293" r:id="rId11"/>
    <p:sldId id="281" r:id="rId12"/>
    <p:sldId id="282" r:id="rId13"/>
    <p:sldId id="283" r:id="rId14"/>
    <p:sldId id="284" r:id="rId15"/>
    <p:sldId id="285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7" r:id="rId24"/>
    <p:sldId id="288" r:id="rId25"/>
    <p:sldId id="291" r:id="rId26"/>
    <p:sldId id="29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667" autoAdjust="0"/>
  </p:normalViewPr>
  <p:slideViewPr>
    <p:cSldViewPr>
      <p:cViewPr>
        <p:scale>
          <a:sx n="86" d="100"/>
          <a:sy n="86" d="100"/>
        </p:scale>
        <p:origin x="-684" y="-7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3E33E-B71F-4F0B-B580-2FBC0B44582C}" type="datetimeFigureOut">
              <a:rPr lang="en-US" smtClean="0"/>
              <a:pPr/>
              <a:t>12/5/2014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6815C-E153-4737-B685-5E1814FC87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05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13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online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C,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</a:t>
            </a:r>
            <a:r>
              <a:rPr lang="en-US" baseline="0" dirty="0" smtClean="0"/>
              <a:t> review source code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6815C-E153-4737-B685-5E1814FC87C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extern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, extern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file header: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errno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void free(void *)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extern.</a:t>
            </a:r>
          </a:p>
          <a:p>
            <a:r>
              <a:rPr lang="en-US" dirty="0" err="1" smtClean="0"/>
              <a:t>Chú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lộn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xộn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xảy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typedef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6815C-E153-4737-B685-5E1814FC87C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,</a:t>
            </a:r>
          </a:p>
          <a:p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nhiệm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Do something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Make something,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tạo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On ở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EventName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OnReceiveData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OnSendMailHeader</a:t>
            </a:r>
            <a:r>
              <a:rPr lang="en-US" baseline="0" dirty="0" smtClean="0"/>
              <a:t>...</a:t>
            </a:r>
          </a:p>
          <a:p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call-</a:t>
            </a:r>
            <a:r>
              <a:rPr lang="en-US" baseline="0" dirty="0" err="1" smtClean="0"/>
              <a:t>bak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hậu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Proc,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ThreadProc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WinProc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6815C-E153-4737-B685-5E1814FC87C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Quy </a:t>
            </a:r>
            <a:r>
              <a:rPr lang="en-US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</a:t>
            </a:r>
          </a:p>
          <a:p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szPassword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string, Password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sz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dõi</a:t>
            </a:r>
            <a:r>
              <a:rPr lang="en-US" baseline="0" dirty="0" smtClean="0"/>
              <a:t> Slide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6815C-E153-4737-B685-5E1814FC87C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sz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endParaRPr lang="en-US" baseline="0" dirty="0" smtClean="0"/>
          </a:p>
          <a:p>
            <a:r>
              <a:rPr lang="en-US" baseline="0" dirty="0" err="1" smtClean="0"/>
              <a:t>ch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endParaRPr lang="en-US" baseline="0" dirty="0" smtClean="0"/>
          </a:p>
          <a:p>
            <a:r>
              <a:rPr lang="en-US" baseline="0" dirty="0" smtClean="0"/>
              <a:t>w: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âm</a:t>
            </a:r>
            <a:endParaRPr lang="en-US" baseline="0" dirty="0" smtClean="0"/>
          </a:p>
          <a:p>
            <a:r>
              <a:rPr lang="en-US" baseline="0" dirty="0" smtClean="0"/>
              <a:t>l: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long</a:t>
            </a:r>
          </a:p>
          <a:p>
            <a:r>
              <a:rPr lang="en-US" baseline="0" dirty="0" smtClean="0"/>
              <a:t>f: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boolean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f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flag</a:t>
            </a:r>
          </a:p>
          <a:p>
            <a:r>
              <a:rPr lang="en-US" baseline="0" dirty="0" smtClean="0"/>
              <a:t>x: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structure</a:t>
            </a:r>
          </a:p>
          <a:p>
            <a:r>
              <a:rPr lang="en-US" baseline="0" dirty="0" smtClean="0"/>
              <a:t>c: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Class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C++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6815C-E153-4737-B685-5E1814FC87C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szFileName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đầ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file </a:t>
            </a:r>
          </a:p>
          <a:p>
            <a:r>
              <a:rPr lang="en-US" baseline="0" dirty="0" err="1" smtClean="0"/>
              <a:t>chYesLit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Yes,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'Y' hay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endParaRPr lang="en-US" baseline="0" dirty="0" smtClean="0"/>
          </a:p>
          <a:p>
            <a:r>
              <a:rPr lang="en-US" baseline="0" dirty="0" err="1" smtClean="0"/>
              <a:t>wNumUsers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âm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endParaRPr lang="en-US" baseline="0" dirty="0" smtClean="0"/>
          </a:p>
          <a:p>
            <a:r>
              <a:rPr lang="en-US" baseline="0" dirty="0" err="1" smtClean="0"/>
              <a:t>lOffset</a:t>
            </a:r>
            <a:r>
              <a:rPr lang="en-US" baseline="0" dirty="0" smtClean="0"/>
              <a:t>: offset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long</a:t>
            </a:r>
          </a:p>
          <a:p>
            <a:r>
              <a:rPr lang="en-US" baseline="0" dirty="0" err="1" smtClean="0"/>
              <a:t>xRect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structure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nhật</a:t>
            </a:r>
            <a:endParaRPr lang="en-US" baseline="0" dirty="0" smtClean="0"/>
          </a:p>
          <a:p>
            <a:r>
              <a:rPr lang="en-US" baseline="0" dirty="0" err="1" smtClean="0"/>
              <a:t>pxRect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kiếu</a:t>
            </a:r>
            <a:r>
              <a:rPr lang="en-US" baseline="0" dirty="0" smtClean="0"/>
              <a:t> structure,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nhật</a:t>
            </a:r>
            <a:endParaRPr lang="en-US" baseline="0" dirty="0" smtClean="0"/>
          </a:p>
          <a:p>
            <a:r>
              <a:rPr lang="en-US" baseline="0" dirty="0" err="1" smtClean="0"/>
              <a:t>hWindow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window</a:t>
            </a:r>
          </a:p>
          <a:p>
            <a:r>
              <a:rPr lang="en-US" baseline="0" dirty="0" err="1" smtClean="0"/>
              <a:t>cPerson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class Person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6815C-E153-4737-B685-5E1814FC87C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code:</a:t>
            </a:r>
          </a:p>
          <a:p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typedef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enum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</a:t>
            </a:r>
            <a:endParaRPr lang="en-US" baseline="0" dirty="0" smtClean="0"/>
          </a:p>
          <a:p>
            <a:r>
              <a:rPr lang="en-US" baseline="0" dirty="0" smtClean="0"/>
              <a:t>pointer: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namePtr</a:t>
            </a:r>
            <a:endParaRPr lang="en-US" baseline="0" dirty="0" smtClean="0"/>
          </a:p>
          <a:p>
            <a:r>
              <a:rPr lang="en-US" baseline="0" dirty="0" smtClean="0"/>
              <a:t>function, method, object, variable: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</a:t>
            </a:r>
            <a:endParaRPr lang="en-US" baseline="0" dirty="0" smtClean="0"/>
          </a:p>
          <a:p>
            <a:r>
              <a:rPr lang="en-US" baseline="0" dirty="0" smtClean="0"/>
              <a:t>#define, macro, const, static final: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endParaRPr lang="en-US" baseline="0" dirty="0" smtClean="0"/>
          </a:p>
          <a:p>
            <a:r>
              <a:rPr lang="en-US" baseline="0" dirty="0" smtClean="0"/>
              <a:t>source file: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đuôi</a:t>
            </a:r>
            <a:r>
              <a:rPr lang="en-US" baseline="0" dirty="0" smtClean="0"/>
              <a:t> .c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6815C-E153-4737-B685-5E1814FC87C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gợi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chỉnh</a:t>
            </a:r>
            <a:r>
              <a:rPr lang="en-US" baseline="0" dirty="0" smtClean="0"/>
              <a:t> source code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</a:t>
            </a:r>
          </a:p>
          <a:p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code,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break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phẩy</a:t>
            </a:r>
            <a:endParaRPr lang="en-US" baseline="0" dirty="0" smtClean="0"/>
          </a:p>
          <a:p>
            <a:r>
              <a:rPr lang="en-US" baseline="0" dirty="0" smtClean="0"/>
              <a:t>break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</a:p>
          <a:p>
            <a:r>
              <a:rPr lang="en-US" baseline="0" dirty="0" err="1" smtClean="0"/>
              <a:t>thò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tắc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thụt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break </a:t>
            </a:r>
            <a:r>
              <a:rPr lang="en-US" baseline="0" dirty="0" err="1" smtClean="0"/>
              <a:t>xuống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căn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6815C-E153-4737-B685-5E1814FC87C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gợi</a:t>
            </a:r>
            <a:r>
              <a:rPr lang="en-US" baseline="0" dirty="0" smtClean="0"/>
              <a:t> ý Style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[highlight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] </a:t>
            </a:r>
            <a:r>
              <a:rPr lang="en-US" sz="1200" dirty="0" err="1" smtClean="0"/>
              <a:t>someMethod</a:t>
            </a:r>
            <a:r>
              <a:rPr lang="en-US" sz="1200" dirty="0" smtClean="0"/>
              <a:t>(</a:t>
            </a:r>
            <a:r>
              <a:rPr lang="en-US" sz="1200" dirty="0" err="1" smtClean="0"/>
              <a:t>firstInteger</a:t>
            </a:r>
            <a:r>
              <a:rPr lang="en-US" sz="1200" dirty="0" smtClean="0"/>
              <a:t>,  </a:t>
            </a:r>
            <a:r>
              <a:rPr lang="en-US" sz="1200" dirty="0" err="1" smtClean="0"/>
              <a:t>secondInteger</a:t>
            </a:r>
            <a:r>
              <a:rPr lang="en-US" sz="1200" dirty="0" smtClean="0"/>
              <a:t>,  </a:t>
            </a:r>
            <a:r>
              <a:rPr lang="en-US" sz="1200" dirty="0" err="1" smtClean="0"/>
              <a:t>thirdInteger</a:t>
            </a:r>
            <a:r>
              <a:rPr lang="en-US" sz="1200" dirty="0" smtClean="0"/>
              <a:t>, </a:t>
            </a:r>
            <a:r>
              <a:rPr lang="en-US" sz="1200" dirty="0" err="1" smtClean="0"/>
              <a:t>fourthInteger</a:t>
            </a:r>
            <a:r>
              <a:rPr lang="en-US" sz="1200" dirty="0" smtClean="0"/>
              <a:t>); </a:t>
            </a:r>
            <a:r>
              <a:rPr lang="en-US" sz="1200" dirty="0" err="1" smtClean="0"/>
              <a:t>nếu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hàm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này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có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tham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số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thứ</a:t>
            </a:r>
            <a:r>
              <a:rPr lang="en-US" sz="1200" baseline="0" dirty="0" smtClean="0"/>
              <a:t> 4 </a:t>
            </a:r>
            <a:r>
              <a:rPr lang="en-US" sz="1200" baseline="0" dirty="0" err="1" smtClean="0"/>
              <a:t>không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thể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viết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hết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trong</a:t>
            </a:r>
            <a:r>
              <a:rPr lang="en-US" sz="1200" baseline="0" dirty="0" smtClean="0"/>
              <a:t> 1 </a:t>
            </a:r>
            <a:r>
              <a:rPr lang="en-US" sz="1200" baseline="0" dirty="0" err="1" smtClean="0"/>
              <a:t>dòng</a:t>
            </a:r>
            <a:r>
              <a:rPr lang="en-US" sz="1200" baseline="0" dirty="0" smtClean="0"/>
              <a:t>, </a:t>
            </a:r>
            <a:r>
              <a:rPr lang="en-US" sz="1200" baseline="0" dirty="0" err="1" smtClean="0"/>
              <a:t>các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bạn</a:t>
            </a:r>
            <a:r>
              <a:rPr lang="en-US" sz="1200" baseline="0" dirty="0" smtClean="0"/>
              <a:t> break </a:t>
            </a:r>
            <a:r>
              <a:rPr lang="en-US" sz="1200" baseline="0" dirty="0" err="1" smtClean="0"/>
              <a:t>tại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dấu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phẩy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và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căn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chỉnh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đầu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dòng</a:t>
            </a:r>
            <a:r>
              <a:rPr lang="en-US" sz="1200" baseline="0" dirty="0" smtClean="0"/>
              <a:t>.</a:t>
            </a:r>
          </a:p>
          <a:p>
            <a:pPr>
              <a:buNone/>
            </a:pPr>
            <a:r>
              <a:rPr lang="en-US" baseline="0" dirty="0" smtClean="0"/>
              <a:t>[highlight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2] </a:t>
            </a:r>
            <a:r>
              <a:rPr lang="en-US" sz="1200" dirty="0" smtClean="0"/>
              <a:t>someMethod1(</a:t>
            </a:r>
            <a:r>
              <a:rPr lang="en-US" sz="1200" dirty="0" err="1" smtClean="0"/>
              <a:t>firstInteger</a:t>
            </a:r>
            <a:r>
              <a:rPr lang="en-US" sz="1200" dirty="0" smtClean="0"/>
              <a:t>,  </a:t>
            </a:r>
            <a:r>
              <a:rPr lang="en-US" sz="1200" dirty="0" err="1" smtClean="0"/>
              <a:t>SomeMethod</a:t>
            </a:r>
            <a:r>
              <a:rPr lang="en-US" sz="1200" dirty="0" smtClean="0"/>
              <a:t>(</a:t>
            </a:r>
            <a:r>
              <a:rPr lang="en-US" sz="1200" dirty="0" err="1" smtClean="0"/>
              <a:t>secondInteger</a:t>
            </a:r>
            <a:r>
              <a:rPr lang="en-US" sz="1200" dirty="0" smtClean="0"/>
              <a:t>,  </a:t>
            </a:r>
            <a:r>
              <a:rPr lang="en-US" sz="1200" dirty="0" err="1" smtClean="0"/>
              <a:t>thirdInteger</a:t>
            </a:r>
            <a:r>
              <a:rPr lang="en-US" sz="1200" dirty="0" smtClean="0"/>
              <a:t>)); </a:t>
            </a:r>
            <a:r>
              <a:rPr lang="en-US" sz="1200" dirty="0" err="1" smtClean="0"/>
              <a:t>hàm</a:t>
            </a:r>
            <a:r>
              <a:rPr lang="en-US" sz="1200" baseline="0" dirty="0" smtClean="0"/>
              <a:t> someMethod1 </a:t>
            </a:r>
            <a:r>
              <a:rPr lang="en-US" sz="1200" baseline="0" dirty="0" err="1" smtClean="0"/>
              <a:t>có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gọi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hàm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tên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trong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SomeMethod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để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trả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về</a:t>
            </a:r>
            <a:r>
              <a:rPr lang="en-US" sz="1200" baseline="0" dirty="0" smtClean="0"/>
              <a:t> 1 </a:t>
            </a:r>
            <a:r>
              <a:rPr lang="en-US" sz="1200" baseline="0" dirty="0" err="1" smtClean="0"/>
              <a:t>tham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số</a:t>
            </a:r>
            <a:r>
              <a:rPr lang="en-US" sz="1200" baseline="0" dirty="0" smtClean="0"/>
              <a:t>, </a:t>
            </a:r>
            <a:r>
              <a:rPr lang="en-US" sz="1200" baseline="0" dirty="0" err="1" smtClean="0"/>
              <a:t>các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bạn</a:t>
            </a:r>
            <a:r>
              <a:rPr lang="en-US" sz="1200" baseline="0" dirty="0" smtClean="0"/>
              <a:t> break </a:t>
            </a:r>
            <a:r>
              <a:rPr lang="en-US" sz="1200" baseline="0" dirty="0" err="1" smtClean="0"/>
              <a:t>tại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vị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trí</a:t>
            </a:r>
            <a:r>
              <a:rPr lang="en-US" sz="1200" baseline="0" dirty="0" smtClean="0"/>
              <a:t> level </a:t>
            </a:r>
            <a:r>
              <a:rPr lang="en-US" sz="1200" baseline="0" dirty="0" err="1" smtClean="0"/>
              <a:t>cao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hơn</a:t>
            </a:r>
            <a:r>
              <a:rPr lang="en-US" sz="1200" baseline="0" dirty="0" smtClean="0"/>
              <a:t>, </a:t>
            </a:r>
            <a:r>
              <a:rPr lang="en-US" sz="1200" baseline="0" dirty="0" err="1" smtClean="0"/>
              <a:t>tại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tên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hàm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SomeMethod</a:t>
            </a:r>
            <a:endParaRPr lang="en-US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[highlight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3] </a:t>
            </a:r>
            <a:r>
              <a:rPr lang="en-US" sz="1200" dirty="0" err="1" smtClean="0"/>
              <a:t>firstInteger</a:t>
            </a:r>
            <a:r>
              <a:rPr lang="en-US" sz="1200" dirty="0" smtClean="0"/>
              <a:t>  =  </a:t>
            </a:r>
            <a:r>
              <a:rPr lang="en-US" sz="1200" dirty="0" err="1" smtClean="0"/>
              <a:t>secondInteger</a:t>
            </a:r>
            <a:r>
              <a:rPr lang="en-US" sz="1200" dirty="0" smtClean="0"/>
              <a:t> * ( </a:t>
            </a:r>
            <a:r>
              <a:rPr lang="en-US" sz="1200" dirty="0" err="1" smtClean="0"/>
              <a:t>thirdInteger</a:t>
            </a:r>
            <a:r>
              <a:rPr lang="en-US" sz="1200" dirty="0" smtClean="0"/>
              <a:t> + </a:t>
            </a:r>
            <a:r>
              <a:rPr lang="en-US" sz="1200" dirty="0" err="1" smtClean="0"/>
              <a:t>fourthInteger</a:t>
            </a:r>
            <a:r>
              <a:rPr lang="en-US" sz="1200" dirty="0" smtClean="0"/>
              <a:t>) + </a:t>
            </a:r>
            <a:r>
              <a:rPr lang="en-US" sz="1200" dirty="0" err="1" smtClean="0"/>
              <a:t>fifthInteger</a:t>
            </a:r>
            <a:r>
              <a:rPr lang="en-US" sz="1200" dirty="0" smtClean="0"/>
              <a:t> : </a:t>
            </a:r>
            <a:r>
              <a:rPr lang="en-US" sz="1200" dirty="0" err="1" smtClean="0"/>
              <a:t>biểu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thức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này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quá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dài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để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viết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trong</a:t>
            </a:r>
            <a:r>
              <a:rPr lang="en-US" sz="1200" baseline="0" dirty="0" smtClean="0"/>
              <a:t> 1 </a:t>
            </a:r>
            <a:r>
              <a:rPr lang="en-US" sz="1200" baseline="0" dirty="0" err="1" smtClean="0"/>
              <a:t>dòng</a:t>
            </a:r>
            <a:r>
              <a:rPr lang="en-US" sz="1200" baseline="0" dirty="0" smtClean="0"/>
              <a:t>: </a:t>
            </a:r>
            <a:r>
              <a:rPr lang="en-US" sz="1200" baseline="0" dirty="0" err="1" smtClean="0"/>
              <a:t>các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bạn</a:t>
            </a:r>
            <a:r>
              <a:rPr lang="en-US" sz="1200" baseline="0" dirty="0" smtClean="0"/>
              <a:t> break </a:t>
            </a:r>
            <a:r>
              <a:rPr lang="en-US" sz="1200" baseline="0" dirty="0" err="1" smtClean="0"/>
              <a:t>tại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toán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tử</a:t>
            </a:r>
            <a:r>
              <a:rPr lang="en-US" sz="1200" baseline="0" dirty="0" smtClean="0"/>
              <a:t> + </a:t>
            </a:r>
            <a:r>
              <a:rPr lang="en-US" sz="1200" dirty="0" err="1" smtClean="0"/>
              <a:t>fifthInteger</a:t>
            </a:r>
            <a:r>
              <a:rPr lang="en-US" sz="1200" dirty="0" smtClean="0"/>
              <a:t> .</a:t>
            </a:r>
          </a:p>
          <a:p>
            <a:pPr>
              <a:buNone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6815C-E153-4737-B685-5E1814FC87C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Việc</a:t>
            </a:r>
            <a:r>
              <a:rPr lang="en-US" baseline="0" dirty="0" smtClean="0"/>
              <a:t> format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dấu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trống</a:t>
            </a:r>
            <a:endParaRPr lang="en-US" baseline="0" dirty="0" smtClean="0"/>
          </a:p>
          <a:p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, [highlight if(value == 0)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]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[if(value==0)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2]: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if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==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[if( value==0 )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3]: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if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tròn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6815C-E153-4737-B685-5E1814FC87C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thò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minh </a:t>
            </a:r>
            <a:r>
              <a:rPr lang="en-US" baseline="0" dirty="0" err="1" smtClean="0"/>
              <a:t>họa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switch, case.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6815C-E153-4737-B685-5E1814FC87C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:</a:t>
            </a:r>
            <a:endParaRPr lang="en-US" dirty="0" smtClean="0"/>
          </a:p>
          <a:p>
            <a:pPr>
              <a:buFontTx/>
              <a:buChar char="-"/>
            </a:pPr>
            <a:r>
              <a:rPr lang="vi-VN" dirty="0" smtClean="0"/>
              <a:t>Hiểu v</a:t>
            </a:r>
            <a:r>
              <a:rPr lang="en-US" dirty="0" smtClean="0"/>
              <a:t>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project</a:t>
            </a:r>
          </a:p>
          <a:p>
            <a:pPr>
              <a:buFontTx/>
              <a:buChar char="-"/>
            </a:pP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comments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tạo file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source code </a:t>
            </a:r>
            <a:r>
              <a:rPr lang="en-US" baseline="0" dirty="0" err="1" smtClean="0"/>
              <a:t>mới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format code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.</a:t>
            </a:r>
          </a:p>
          <a:p>
            <a:pPr>
              <a:spcBef>
                <a:spcPct val="0"/>
              </a:spcBef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6815C-E153-4737-B685-5E1814FC87C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if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(value == 0) </a:t>
            </a:r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nhọn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doSomething</a:t>
            </a:r>
            <a:r>
              <a:rPr lang="en-US" baseline="0" dirty="0" smtClean="0"/>
              <a:t>()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tab.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(value == 0) </a:t>
            </a:r>
            <a:r>
              <a:rPr lang="en-US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if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block </a:t>
            </a:r>
            <a:r>
              <a:rPr lang="en-US" baseline="0" dirty="0" err="1" smtClean="0"/>
              <a:t>xuống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(value == 0) </a:t>
            </a:r>
            <a:r>
              <a:rPr lang="en-US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, 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block,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6815C-E153-4737-B685-5E1814FC87C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 file #include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ltstdlib.h</a:t>
            </a:r>
            <a:r>
              <a:rPr lang="en-US" dirty="0" smtClean="0"/>
              <a:t>&gt;,</a:t>
            </a:r>
            <a:r>
              <a:rPr lang="en-US" baseline="0" dirty="0" smtClean="0"/>
              <a:t>  </a:t>
            </a:r>
            <a:r>
              <a:rPr lang="en-US" dirty="0" smtClean="0"/>
              <a:t>#include &lt;</a:t>
            </a:r>
            <a:r>
              <a:rPr lang="en-US" dirty="0" err="1" smtClean="0"/>
              <a:t>ltstdio.h</a:t>
            </a:r>
            <a:r>
              <a:rPr lang="en-US" dirty="0" smtClean="0"/>
              <a:t>&gt;,</a:t>
            </a:r>
            <a:r>
              <a:rPr lang="en-US" baseline="0" dirty="0" smtClean="0"/>
              <a:t>  </a:t>
            </a:r>
            <a:r>
              <a:rPr lang="en-US" dirty="0" smtClean="0"/>
              <a:t>#include &lt;</a:t>
            </a:r>
            <a:r>
              <a:rPr lang="en-US" dirty="0" err="1" smtClean="0"/>
              <a:t>ltXm</a:t>
            </a:r>
            <a:r>
              <a:rPr lang="en-US" dirty="0" smtClean="0"/>
              <a:t>/</a:t>
            </a:r>
            <a:r>
              <a:rPr lang="en-US" dirty="0" err="1" smtClean="0"/>
              <a:t>Xm.h</a:t>
            </a:r>
            <a:r>
              <a:rPr lang="en-US" dirty="0" smtClean="0"/>
              <a:t>&gt; ,</a:t>
            </a:r>
            <a:r>
              <a:rPr lang="en-US" baseline="0" dirty="0" smtClean="0"/>
              <a:t> </a:t>
            </a:r>
            <a:r>
              <a:rPr lang="en-US" dirty="0" smtClean="0"/>
              <a:t>#include "</a:t>
            </a:r>
            <a:r>
              <a:rPr lang="en-US" dirty="0" err="1" smtClean="0"/>
              <a:t>meaningfulname.h</a:t>
            </a:r>
            <a:r>
              <a:rPr lang="en-US" dirty="0" smtClean="0"/>
              <a:t>"  </a:t>
            </a:r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include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endParaRPr lang="en-US" baseline="0" dirty="0" smtClean="0"/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dirty="0" smtClean="0"/>
              <a:t>#include "/</a:t>
            </a:r>
            <a:r>
              <a:rPr lang="en-US" dirty="0" err="1" smtClean="0"/>
              <a:t>proj</a:t>
            </a:r>
            <a:r>
              <a:rPr lang="en-US" dirty="0" smtClean="0"/>
              <a:t>/</a:t>
            </a:r>
            <a:r>
              <a:rPr lang="en-US" dirty="0" err="1" smtClean="0"/>
              <a:t>util</a:t>
            </a:r>
            <a:r>
              <a:rPr lang="en-US" dirty="0" smtClean="0"/>
              <a:t>/</a:t>
            </a:r>
            <a:r>
              <a:rPr lang="en-US" dirty="0" err="1" smtClean="0"/>
              <a:t>MeaningfulName.h</a:t>
            </a:r>
            <a:r>
              <a:rPr lang="en-US" dirty="0" smtClean="0"/>
              <a:t>" </a:t>
            </a:r>
            <a:r>
              <a:rPr lang="en-US" dirty="0" err="1" smtClean="0"/>
              <a:t>và</a:t>
            </a:r>
            <a:r>
              <a:rPr lang="en-US" baseline="0" dirty="0" smtClean="0"/>
              <a:t> </a:t>
            </a:r>
            <a:r>
              <a:rPr lang="en-US" dirty="0" smtClean="0"/>
              <a:t>#include &lt;/</a:t>
            </a:r>
            <a:r>
              <a:rPr lang="en-US" dirty="0" err="1" smtClean="0"/>
              <a:t>usr</a:t>
            </a:r>
            <a:r>
              <a:rPr lang="en-US" dirty="0" smtClean="0"/>
              <a:t>/include/</a:t>
            </a:r>
            <a:r>
              <a:rPr lang="en-US" dirty="0" err="1" smtClean="0"/>
              <a:t>stdio.h</a:t>
            </a:r>
            <a:r>
              <a:rPr lang="en-US" dirty="0" smtClean="0"/>
              <a:t>&gt;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include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.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ltstdlib.h</a:t>
            </a:r>
            <a:r>
              <a:rPr lang="en-US" dirty="0" smtClean="0"/>
              <a:t>&gt;: </a:t>
            </a:r>
            <a:r>
              <a:rPr lang="en-US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6815C-E153-4737-B685-5E1814FC87C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code,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endParaRPr lang="en-US" baseline="0" dirty="0" smtClean="0"/>
          </a:p>
          <a:p>
            <a:r>
              <a:rPr lang="en-US" baseline="0" dirty="0" smtClean="0"/>
              <a:t>Trong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sẵn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:</a:t>
            </a:r>
          </a:p>
          <a:p>
            <a:r>
              <a:rPr lang="en-US" baseline="0" dirty="0" smtClean="0"/>
              <a:t>vector :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chiều</a:t>
            </a:r>
            <a:endParaRPr lang="en-US" baseline="0" dirty="0" smtClean="0"/>
          </a:p>
          <a:p>
            <a:r>
              <a:rPr lang="en-US" baseline="0" dirty="0" smtClean="0"/>
              <a:t>list: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endParaRPr lang="en-US" baseline="0" dirty="0" smtClean="0"/>
          </a:p>
          <a:p>
            <a:r>
              <a:rPr lang="en-US" baseline="0" dirty="0" err="1" smtClean="0"/>
              <a:t>deque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queue: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đợi</a:t>
            </a:r>
            <a:r>
              <a:rPr lang="en-US" baseline="0" dirty="0" smtClean="0"/>
              <a:t> FIFO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LIFO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endParaRPr lang="en-US" baseline="0" dirty="0" smtClean="0"/>
          </a:p>
          <a:p>
            <a:r>
              <a:rPr lang="en-US" baseline="0" dirty="0" smtClean="0"/>
              <a:t>stack :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LIFO</a:t>
            </a:r>
          </a:p>
          <a:p>
            <a:r>
              <a:rPr lang="en-US" baseline="0" dirty="0" smtClean="0"/>
              <a:t>map: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endParaRPr lang="en-US" baseline="0" dirty="0" smtClean="0"/>
          </a:p>
          <a:p>
            <a:r>
              <a:rPr lang="en-US" baseline="0" dirty="0" smtClean="0"/>
              <a:t>set: </a:t>
            </a:r>
            <a:r>
              <a:rPr lang="en-US" baseline="0" dirty="0" err="1" smtClean="0"/>
              <a:t>tập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endParaRPr lang="en-US" baseline="0" dirty="0" smtClean="0"/>
          </a:p>
          <a:p>
            <a:r>
              <a:rPr lang="en-US" baseline="0" dirty="0" err="1" smtClean="0"/>
              <a:t>bitset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booleans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6815C-E153-4737-B685-5E1814FC87C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Ví</a:t>
            </a:r>
            <a:r>
              <a:rPr lang="en-US" baseline="0" dirty="0" smtClean="0"/>
              <a:t> du: </a:t>
            </a:r>
          </a:p>
          <a:p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key,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map</a:t>
            </a:r>
          </a:p>
          <a:p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tạo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list</a:t>
            </a:r>
          </a:p>
          <a:p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stack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queue.</a:t>
            </a:r>
          </a:p>
          <a:p>
            <a:r>
              <a:rPr lang="en-US" baseline="0" dirty="0" err="1" smtClean="0"/>
              <a:t>mặc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tạo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vector.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6815C-E153-4737-B685-5E1814FC87C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bài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hôm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nay,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về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khái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niệm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project,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comments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cần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bạn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tạo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file source code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mới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đặt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tên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đúng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Naming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convetions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lựa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chọn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formats code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tốt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cuối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cùng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bộ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chứa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đặt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hiệu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quả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sử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tốt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nhất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quản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lý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sách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đối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>
              <a:latin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6815C-E153-4737-B685-5E1814FC87C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thúc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học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cuối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cùng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khóa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học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lập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cơ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bản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6815C-E153-4737-B685-5E1814FC87C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Trong </a:t>
            </a:r>
            <a:r>
              <a:rPr lang="en-US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files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project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C.</a:t>
            </a:r>
          </a:p>
          <a:p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tạo file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gợi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chỉnh</a:t>
            </a:r>
            <a:r>
              <a:rPr lang="en-US" baseline="0" dirty="0" smtClean="0"/>
              <a:t> source code</a:t>
            </a:r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6815C-E153-4737-B685-5E1814FC87C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C/C++ 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chính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code.</a:t>
            </a:r>
          </a:p>
          <a:p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tạo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coding style,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Chi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mẫu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C++.</a:t>
            </a:r>
          </a:p>
          <a:p>
            <a:r>
              <a:rPr lang="en-US" baseline="0" dirty="0" err="1" smtClean="0"/>
              <a:t>Các</a:t>
            </a:r>
            <a:r>
              <a:rPr lang="en-US" baseline="0" dirty="0" smtClean="0"/>
              <a:t> ban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code C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Fsoft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: file </a:t>
            </a:r>
            <a:r>
              <a:rPr lang="en-US" baseline="0" dirty="0" err="1" smtClean="0"/>
              <a:t>Standard_C</a:t>
            </a:r>
            <a:r>
              <a:rPr lang="en-US" baseline="0" dirty="0" smtClean="0"/>
              <a:t> Coding Convention.pdf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6815C-E153-4737-B685-5E1814FC87C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khoa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hay interface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source code,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file header *.h 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modules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nguồn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interface.</a:t>
            </a:r>
          </a:p>
          <a:p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function prototypes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file header,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*.h</a:t>
            </a:r>
          </a:p>
          <a:p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function,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file source code.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file header,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#include &lt;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file header&gt;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6815C-E153-4737-B685-5E1814FC87C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Trong source code </a:t>
            </a:r>
            <a:r>
              <a:rPr lang="en-US" dirty="0" err="1" smtClean="0"/>
              <a:t>của</a:t>
            </a:r>
            <a:r>
              <a:rPr lang="en-US" baseline="0" dirty="0" smtClean="0"/>
              <a:t> file header.</a:t>
            </a:r>
          </a:p>
          <a:p>
            <a:r>
              <a:rPr lang="en-US" baseline="0" dirty="0" smtClean="0"/>
              <a:t>[highlight Author]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, Author; </a:t>
            </a:r>
          </a:p>
          <a:p>
            <a:r>
              <a:rPr lang="en-US" baseline="0" dirty="0" smtClean="0"/>
              <a:t>[highlight Module Name]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Module Name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kèm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file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source code, </a:t>
            </a:r>
          </a:p>
          <a:p>
            <a:r>
              <a:rPr lang="en-US" baseline="0" dirty="0" smtClean="0"/>
              <a:t>[highlight Description]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Description: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module.</a:t>
            </a:r>
          </a:p>
          <a:p>
            <a:r>
              <a:rPr lang="en-US" baseline="0" dirty="0" smtClean="0"/>
              <a:t>[highlight </a:t>
            </a:r>
            <a:r>
              <a:rPr lang="en-US" baseline="0" dirty="0" err="1" smtClean="0"/>
              <a:t>Mod.History</a:t>
            </a:r>
            <a:r>
              <a:rPr lang="en-US" baseline="0" dirty="0" smtClean="0"/>
              <a:t>]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tháng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năm</a:t>
            </a:r>
            <a:r>
              <a:rPr lang="en-US" baseline="0" dirty="0" smtClean="0"/>
              <a:t> tạo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module: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tạo,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Project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6815C-E153-4737-B685-5E1814FC87C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Heaer</a:t>
            </a:r>
            <a:r>
              <a:rPr lang="en-US" dirty="0" smtClean="0"/>
              <a:t> file Layout</a:t>
            </a:r>
          </a:p>
          <a:p>
            <a:r>
              <a:rPr lang="en-US" dirty="0" smtClean="0"/>
              <a:t>Trong </a:t>
            </a:r>
            <a:r>
              <a:rPr lang="en-US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hằng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code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file header,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@</a:t>
            </a:r>
            <a:r>
              <a:rPr lang="en-US" baseline="0" dirty="0" err="1" smtClean="0"/>
              <a:t>ifndef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#define,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file header,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file header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#</a:t>
            </a:r>
            <a:r>
              <a:rPr lang="en-US" baseline="0" dirty="0" err="1" smtClean="0"/>
              <a:t>endif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file header.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6815C-E153-4737-B685-5E1814FC87C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Comments </a:t>
            </a:r>
          </a:p>
          <a:p>
            <a:r>
              <a:rPr lang="en-US" dirty="0" smtClean="0"/>
              <a:t>Comments </a:t>
            </a:r>
            <a:r>
              <a:rPr lang="en-US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source code.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comments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code,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comments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nhìn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, comments,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*/</a:t>
            </a:r>
          </a:p>
          <a:p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comment,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//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endParaRPr lang="en-US" baseline="0" dirty="0" smtClean="0"/>
          </a:p>
          <a:p>
            <a:r>
              <a:rPr lang="en-US" baseline="0" dirty="0" err="1" smtClean="0"/>
              <a:t>Nếu</a:t>
            </a:r>
            <a:r>
              <a:rPr lang="en-US" baseline="0" dirty="0" smtClean="0"/>
              <a:t> comments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comment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/*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dấu</a:t>
            </a:r>
            <a:r>
              <a:rPr lang="en-US" baseline="0" dirty="0" smtClean="0"/>
              <a:t> *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*/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comment.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6815C-E153-4737-B685-5E1814FC87C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smtClean="0"/>
              <a:t>biến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A6815C-E153-4737-B685-5E1814FC87C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71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 userDrawn="1"/>
        </p:nvSpPr>
        <p:spPr bwMode="auto">
          <a:xfrm>
            <a:off x="2700338" y="188913"/>
            <a:ext cx="567055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b="1" dirty="0" smtClean="0"/>
              <a:t>FPT SOFTWARE WORKFORCE ASSURANCE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E5BF1-81B9-4F16-981D-B33BDB6A13E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141EC-FB20-4289-A51D-409AC53DCF1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D4C35-AE16-4B38-BF19-B339DA2BAD0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0"/>
          </p:nvPr>
        </p:nvSpPr>
        <p:spPr>
          <a:xfrm>
            <a:off x="3352800" y="6324600"/>
            <a:ext cx="5562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Elementary Programming with C/Session 8/ </a:t>
            </a:r>
            <a:fld id="{6E24AAFD-513E-47C9-9292-C892CCD18986}" type="slidenum">
              <a:rPr lang="en-US"/>
              <a:pPr>
                <a:defRPr/>
              </a:pPr>
              <a:t>‹#›</a:t>
            </a:fld>
            <a:r>
              <a:rPr lang="en-US"/>
              <a:t> of 28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219200"/>
            <a:ext cx="9144000" cy="213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Z:\Trangdof\thang 2\CTC logo\2LOGO-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81850" y="-76200"/>
            <a:ext cx="2106397" cy="1010386"/>
          </a:xfrm>
          <a:prstGeom prst="rect">
            <a:avLst/>
          </a:prstGeom>
          <a:noFill/>
        </p:spPr>
      </p:pic>
      <p:pic>
        <p:nvPicPr>
          <p:cNvPr id="10" name="Picture 11" descr="Z:\Trangdof\thang4\NEW TRAILER\cuder5t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060450" y="387350"/>
            <a:ext cx="2901950" cy="2889250"/>
          </a:xfrm>
          <a:prstGeom prst="rect">
            <a:avLst/>
          </a:prstGeom>
          <a:noFill/>
        </p:spPr>
      </p:pic>
      <p:grpSp>
        <p:nvGrpSpPr>
          <p:cNvPr id="2" name="Group 10"/>
          <p:cNvGrpSpPr/>
          <p:nvPr userDrawn="1"/>
        </p:nvGrpSpPr>
        <p:grpSpPr>
          <a:xfrm>
            <a:off x="152400" y="6400800"/>
            <a:ext cx="1371600" cy="276999"/>
            <a:chOff x="292100" y="6403201"/>
            <a:chExt cx="1371600" cy="276999"/>
          </a:xfrm>
        </p:grpSpPr>
        <p:sp>
          <p:nvSpPr>
            <p:cNvPr id="12" name="Rectangle 11"/>
            <p:cNvSpPr/>
            <p:nvPr/>
          </p:nvSpPr>
          <p:spPr>
            <a:xfrm>
              <a:off x="698500" y="6477000"/>
              <a:ext cx="533400" cy="1524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00" y="6477000"/>
              <a:ext cx="533400" cy="152400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2100" y="6403201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Internal </a:t>
              </a:r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3" descr="Z:\Trangdof\thang 2\CTC logo\logo am ban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76200"/>
            <a:ext cx="1370616" cy="685800"/>
          </a:xfrm>
          <a:prstGeom prst="rect">
            <a:avLst/>
          </a:prstGeom>
          <a:noFill/>
        </p:spPr>
      </p:pic>
      <p:sp>
        <p:nvSpPr>
          <p:cNvPr id="7" name="Oval 6"/>
          <p:cNvSpPr/>
          <p:nvPr userDrawn="1"/>
        </p:nvSpPr>
        <p:spPr>
          <a:xfrm>
            <a:off x="304800" y="222250"/>
            <a:ext cx="228600" cy="22860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609600" y="222250"/>
            <a:ext cx="228600" cy="22860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914400" y="222250"/>
            <a:ext cx="228600" cy="22860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52400" y="518160"/>
            <a:ext cx="533400" cy="45982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6"/>
          <p:cNvGrpSpPr/>
          <p:nvPr userDrawn="1"/>
        </p:nvGrpSpPr>
        <p:grpSpPr>
          <a:xfrm>
            <a:off x="152400" y="6400800"/>
            <a:ext cx="1371600" cy="276999"/>
            <a:chOff x="292100" y="6403201"/>
            <a:chExt cx="1371600" cy="276999"/>
          </a:xfrm>
        </p:grpSpPr>
        <p:sp>
          <p:nvSpPr>
            <p:cNvPr id="12" name="Rectangle 11"/>
            <p:cNvSpPr/>
            <p:nvPr/>
          </p:nvSpPr>
          <p:spPr>
            <a:xfrm>
              <a:off x="698500" y="6477000"/>
              <a:ext cx="533400" cy="1524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00" y="6477000"/>
              <a:ext cx="533400" cy="152400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2100" y="6403201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Internal </a:t>
              </a:r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52" name="Picture 2" descr="Z:\Trangdof\thang4\NEW TRAILER\cuderxanh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1" y="129541"/>
            <a:ext cx="365760" cy="365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Z:\Trangdof\thang 2\CTC logo\logo am ban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76200"/>
            <a:ext cx="1370616" cy="685800"/>
          </a:xfrm>
          <a:prstGeom prst="rect">
            <a:avLst/>
          </a:prstGeom>
          <a:noFill/>
        </p:spPr>
      </p:pic>
      <p:sp>
        <p:nvSpPr>
          <p:cNvPr id="8" name="Oval 7"/>
          <p:cNvSpPr/>
          <p:nvPr userDrawn="1"/>
        </p:nvSpPr>
        <p:spPr>
          <a:xfrm>
            <a:off x="304800" y="222250"/>
            <a:ext cx="228600" cy="22860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609600" y="222250"/>
            <a:ext cx="228600" cy="22860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914400" y="222250"/>
            <a:ext cx="228600" cy="22860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8" descr="Z:\Trangdof\thang4\NEW TRAILER\cuder5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" y="171450"/>
            <a:ext cx="304800" cy="304800"/>
          </a:xfrm>
          <a:prstGeom prst="rect">
            <a:avLst/>
          </a:prstGeom>
          <a:noFill/>
        </p:spPr>
      </p:pic>
      <p:sp>
        <p:nvSpPr>
          <p:cNvPr id="13" name="Isosceles Triangle 12"/>
          <p:cNvSpPr/>
          <p:nvPr userDrawn="1"/>
        </p:nvSpPr>
        <p:spPr>
          <a:xfrm>
            <a:off x="457200" y="500742"/>
            <a:ext cx="533400" cy="45982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6"/>
          <p:cNvGrpSpPr/>
          <p:nvPr userDrawn="1"/>
        </p:nvGrpSpPr>
        <p:grpSpPr>
          <a:xfrm>
            <a:off x="152400" y="6400800"/>
            <a:ext cx="1371600" cy="276999"/>
            <a:chOff x="292100" y="6403201"/>
            <a:chExt cx="1371600" cy="276999"/>
          </a:xfrm>
        </p:grpSpPr>
        <p:sp>
          <p:nvSpPr>
            <p:cNvPr id="16" name="Rectangle 15"/>
            <p:cNvSpPr/>
            <p:nvPr/>
          </p:nvSpPr>
          <p:spPr>
            <a:xfrm>
              <a:off x="698500" y="6477000"/>
              <a:ext cx="533400" cy="1524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" y="6477000"/>
              <a:ext cx="533400" cy="152400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2100" y="6403201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Internal </a:t>
              </a:r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 descr="Z:\Trangdof\thang 2\CTC logo\logo am ban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76200"/>
            <a:ext cx="1370616" cy="685800"/>
          </a:xfrm>
          <a:prstGeom prst="rect">
            <a:avLst/>
          </a:prstGeom>
          <a:noFill/>
        </p:spPr>
      </p:pic>
      <p:sp>
        <p:nvSpPr>
          <p:cNvPr id="10" name="Oval 9"/>
          <p:cNvSpPr/>
          <p:nvPr userDrawn="1"/>
        </p:nvSpPr>
        <p:spPr>
          <a:xfrm>
            <a:off x="304800" y="222250"/>
            <a:ext cx="228600" cy="22860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609600" y="222250"/>
            <a:ext cx="228600" cy="22860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914400" y="222250"/>
            <a:ext cx="228600" cy="22860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>
            <a:off x="783429" y="492915"/>
            <a:ext cx="533400" cy="45982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Z:\Trangdof\thang4\NEW TRAILER\cuderxanhla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5352" y="173829"/>
            <a:ext cx="304800" cy="304800"/>
          </a:xfrm>
          <a:prstGeom prst="rect">
            <a:avLst/>
          </a:prstGeom>
          <a:noFill/>
        </p:spPr>
      </p:pic>
      <p:grpSp>
        <p:nvGrpSpPr>
          <p:cNvPr id="2" name="Group 16"/>
          <p:cNvGrpSpPr/>
          <p:nvPr userDrawn="1"/>
        </p:nvGrpSpPr>
        <p:grpSpPr>
          <a:xfrm>
            <a:off x="152400" y="6400800"/>
            <a:ext cx="1371600" cy="276999"/>
            <a:chOff x="292100" y="6403201"/>
            <a:chExt cx="1371600" cy="276999"/>
          </a:xfrm>
        </p:grpSpPr>
        <p:sp>
          <p:nvSpPr>
            <p:cNvPr id="16" name="Rectangle 15"/>
            <p:cNvSpPr/>
            <p:nvPr/>
          </p:nvSpPr>
          <p:spPr>
            <a:xfrm>
              <a:off x="698500" y="6477000"/>
              <a:ext cx="533400" cy="1524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" y="6477000"/>
              <a:ext cx="533400" cy="152400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2100" y="6403201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Internal </a:t>
              </a:r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35D5-9241-45FB-9336-D29BD8A5A526}" type="datetime1">
              <a:rPr lang="en-US" smtClean="0"/>
              <a:pPr/>
              <a:t>12/5/2014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6898-624B-48AF-8D33-E7A89143495A}" type="datetime1">
              <a:rPr lang="en-US" smtClean="0"/>
              <a:pPr/>
              <a:t>12/5/2014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61B5-1D89-4319-B241-B57310A94517}" type="datetime1">
              <a:rPr lang="en-US" smtClean="0"/>
              <a:pPr/>
              <a:t>12/5/2014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0"/>
            <a:ext cx="6923112" cy="91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BDFA0-DE31-4E5A-8F15-EBD12CF5291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8474-F71A-4053-BE00-041D2D4F7CE1}" type="datetime1">
              <a:rPr lang="en-US" smtClean="0"/>
              <a:pPr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0E03-79F9-42A4-80F1-304457DA881D}" type="datetime1">
              <a:rPr lang="en-US" smtClean="0"/>
              <a:pPr/>
              <a:t>12/5/2014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E187-33C7-4BA2-852B-A29DD8A095FF}" type="datetime1">
              <a:rPr lang="en-US" smtClean="0"/>
              <a:pPr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2392-659B-4F29-8A4C-2ADEB08B8712}" type="datetime1">
              <a:rPr lang="en-US" smtClean="0"/>
              <a:pPr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4247A-4D6E-4936-8AC4-0FA80F064CB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0"/>
            <a:ext cx="6851104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7A9F1-DED5-4F57-B941-A2125D99BBA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0"/>
            <a:ext cx="6923112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C98D3-B85D-4095-A75C-24A9688A8B4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0"/>
            <a:ext cx="6851104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493B4-6C4A-4207-A1F4-73FD9D2D67B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9ED44-DC83-49C4-AAC6-98CDCE9088D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2CF17-54F3-4181-9479-3C917884D7B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E7C65-BF57-4193-8D5E-B5CC7981DA0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835150" y="0"/>
            <a:ext cx="68516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6F119E5-3C87-4EF0-B7F5-0D2CB3A2B3F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sp>
        <p:nvSpPr>
          <p:cNvPr id="1030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1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200" smtClean="0">
                <a:latin typeface="Calibri" pitchFamily="34" charset="0"/>
              </a:rPr>
              <a:t>©</a:t>
            </a:r>
            <a:r>
              <a:rPr lang="en-US" sz="1000" smtClean="0">
                <a:latin typeface="Calibri" pitchFamily="34" charset="0"/>
              </a:rPr>
              <a:t> FPT SOFTWARE – TRAINING MATERIAL</a:t>
            </a:r>
            <a:r>
              <a:rPr lang="en-US" altLang="ja-JP" sz="1000" smtClean="0">
                <a:latin typeface="Calibri" pitchFamily="34" charset="0"/>
              </a:rPr>
              <a:t> – Int</a:t>
            </a:r>
            <a:r>
              <a:rPr lang="en-US" sz="1000" smtClean="0">
                <a:latin typeface="Calibri" pitchFamily="34" charset="0"/>
              </a:rPr>
              <a:t>er</a:t>
            </a:r>
            <a:r>
              <a:rPr lang="en-US" altLang="ja-JP" sz="1000" smtClean="0">
                <a:latin typeface="Calibri" pitchFamily="34" charset="0"/>
              </a:rPr>
              <a:t>nal </a:t>
            </a:r>
            <a:r>
              <a:rPr lang="en-US" sz="1000" smtClean="0">
                <a:latin typeface="Calibri" pitchFamily="34" charset="0"/>
              </a:rPr>
              <a:t>us</a:t>
            </a:r>
            <a:r>
              <a:rPr lang="en-US" altLang="ja-JP" sz="1000" smtClean="0">
                <a:latin typeface="Calibri" pitchFamily="34" charset="0"/>
              </a:rPr>
              <a:t>e</a:t>
            </a:r>
            <a:endParaRPr lang="en-US" sz="1000" smtClean="0">
              <a:latin typeface="Calibri" pitchFamily="34" charset="0"/>
            </a:endParaRPr>
          </a:p>
        </p:txBody>
      </p:sp>
      <p:sp>
        <p:nvSpPr>
          <p:cNvPr id="1032" name="Text Box 1059"/>
          <p:cNvSpPr txBox="1">
            <a:spLocks noChangeArrowheads="1"/>
          </p:cNvSpPr>
          <p:nvPr/>
        </p:nvSpPr>
        <p:spPr bwMode="auto">
          <a:xfrm>
            <a:off x="7291388" y="6596063"/>
            <a:ext cx="1430337" cy="247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000" smtClean="0">
                <a:latin typeface="Calibri" pitchFamily="34" charset="0"/>
              </a:rPr>
              <a:t>09e-BM/DT/FSOFT v1/1</a:t>
            </a:r>
          </a:p>
        </p:txBody>
      </p:sp>
      <p:pic>
        <p:nvPicPr>
          <p:cNvPr id="1033" name="Picture 2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285750" y="49213"/>
            <a:ext cx="1543050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Tahoma" pitchFamily="34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Tahoma" pitchFamily="34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Tahoma" pitchFamily="34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1DCC3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991E3-1491-465B-BFD7-0F113CB44759}" type="datetime1">
              <a:rPr lang="en-US" smtClean="0"/>
              <a:pPr/>
              <a:t>12/5/2014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733800" y="1524000"/>
            <a:ext cx="4953000" cy="1470025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bg1"/>
                </a:solidFill>
              </a:rPr>
              <a:t>Lecture 13</a:t>
            </a:r>
            <a:r>
              <a:rPr lang="en-US" sz="3600" b="1" dirty="0" smtClean="0">
                <a:solidFill>
                  <a:schemeClr val="bg1"/>
                </a:solidFill>
              </a:rPr>
              <a:t/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>Code Review Techniques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Z:\Trangdof\thang7\template 48\next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4400" y="3581400"/>
            <a:ext cx="423862" cy="42386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315200" y="3581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START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114300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sz="2800" dirty="0" smtClean="0"/>
              <a:t>When declaring a global function or variable in a header file, use an explicit extern. 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304800"/>
          </a:xfrm>
        </p:spPr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990600" y="2209800"/>
            <a:ext cx="31242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extern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errno</a:t>
            </a:r>
            <a:r>
              <a:rPr lang="en-US" dirty="0" smtClean="0"/>
              <a:t>; </a:t>
            </a:r>
          </a:p>
          <a:p>
            <a:r>
              <a:rPr lang="en-US" dirty="0" smtClean="0"/>
              <a:t>extern void free(void *);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3048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3"/>
              </a:buBlip>
            </a:pPr>
            <a:r>
              <a:rPr lang="en-US" sz="2800" dirty="0"/>
              <a:t>Creating the </a:t>
            </a:r>
            <a:r>
              <a:rPr lang="en-US" sz="2800" dirty="0" err="1"/>
              <a:t>typedef</a:t>
            </a:r>
            <a:r>
              <a:rPr lang="en-US" sz="2800" dirty="0"/>
              <a:t> eliminates the clutter of extra </a:t>
            </a:r>
            <a:r>
              <a:rPr lang="en-US" sz="2800" dirty="0" err="1" smtClean="0"/>
              <a:t>struct</a:t>
            </a:r>
            <a:r>
              <a:rPr lang="en-US" sz="2800" dirty="0"/>
              <a:t> and </a:t>
            </a:r>
            <a:r>
              <a:rPr lang="en-US" sz="2800" dirty="0" smtClean="0"/>
              <a:t>union</a:t>
            </a:r>
            <a:r>
              <a:rPr lang="en-US" sz="2800" dirty="0"/>
              <a:t> keywords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4114800"/>
            <a:ext cx="3124200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; </a:t>
            </a:r>
          </a:p>
          <a:p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Bar </a:t>
            </a:r>
            <a:r>
              <a:rPr lang="en-US" dirty="0" err="1" smtClean="0"/>
              <a:t>Bar</a:t>
            </a:r>
            <a:r>
              <a:rPr lang="en-US" dirty="0" smtClean="0"/>
              <a:t>; 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Foo</a:t>
            </a:r>
            <a:r>
              <a:rPr lang="en-US" dirty="0" smtClean="0"/>
              <a:t> { </a:t>
            </a:r>
          </a:p>
          <a:p>
            <a:r>
              <a:rPr lang="en-US" dirty="0"/>
              <a:t>	</a:t>
            </a:r>
            <a:r>
              <a:rPr lang="en-US" dirty="0" smtClean="0"/>
              <a:t>Bar *bar; </a:t>
            </a:r>
          </a:p>
          <a:p>
            <a:r>
              <a:rPr lang="en-US" dirty="0" smtClean="0"/>
              <a:t>}; 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Bar { </a:t>
            </a:r>
          </a:p>
          <a:p>
            <a:r>
              <a:rPr lang="en-US" dirty="0"/>
              <a:t>	</a:t>
            </a:r>
            <a:r>
              <a:rPr lang="en-US" dirty="0" err="1" smtClean="0"/>
              <a:t>Foo</a:t>
            </a:r>
            <a:r>
              <a:rPr lang="en-US" dirty="0" smtClean="0"/>
              <a:t> *</a:t>
            </a:r>
            <a:r>
              <a:rPr lang="en-US" dirty="0" err="1" smtClean="0"/>
              <a:t>foo</a:t>
            </a:r>
            <a:r>
              <a:rPr lang="en-US" dirty="0" smtClean="0"/>
              <a:t>; 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858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3.1-Declarations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and Types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93837"/>
            <a:ext cx="8229600" cy="4906963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dirty="0" smtClean="0"/>
              <a:t>Function do a task should have names as: Do[Something] or Make[Something] (the first is a verb and then a noun). </a:t>
            </a:r>
          </a:p>
          <a:p>
            <a:pPr>
              <a:buBlip>
                <a:blip r:embed="rId3"/>
              </a:buBlip>
            </a:pPr>
            <a:r>
              <a:rPr lang="en-US" dirty="0" smtClean="0"/>
              <a:t>Function process an event: On[</a:t>
            </a:r>
            <a:r>
              <a:rPr lang="en-US" dirty="0" err="1" smtClean="0"/>
              <a:t>EventName</a:t>
            </a:r>
            <a:r>
              <a:rPr lang="en-US" dirty="0" smtClean="0"/>
              <a:t>], </a:t>
            </a:r>
            <a:r>
              <a:rPr lang="en-US" dirty="0" err="1" smtClean="0"/>
              <a:t>OnReceiveData</a:t>
            </a:r>
            <a:r>
              <a:rPr lang="en-US" dirty="0" smtClean="0"/>
              <a:t>, </a:t>
            </a:r>
            <a:r>
              <a:rPr lang="en-US" dirty="0" err="1" smtClean="0"/>
              <a:t>OnSendMailHeader</a:t>
            </a:r>
            <a:r>
              <a:rPr lang="en-US" dirty="0" smtClean="0"/>
              <a:t>,… </a:t>
            </a:r>
          </a:p>
          <a:p>
            <a:pPr>
              <a:buBlip>
                <a:blip r:embed="rId3"/>
              </a:buBlip>
            </a:pPr>
            <a:r>
              <a:rPr lang="en-US" dirty="0" smtClean="0"/>
              <a:t>Call-back function: [Event]Proc, </a:t>
            </a:r>
            <a:r>
              <a:rPr lang="en-US" dirty="0" err="1" smtClean="0"/>
              <a:t>ThreadProc</a:t>
            </a:r>
            <a:r>
              <a:rPr lang="en-US" dirty="0" smtClean="0"/>
              <a:t>, </a:t>
            </a:r>
            <a:r>
              <a:rPr lang="en-US" dirty="0" err="1" smtClean="0"/>
              <a:t>WinProc</a:t>
            </a:r>
            <a:r>
              <a:rPr lang="en-US" dirty="0" smtClean="0"/>
              <a:t>,…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304800"/>
          </a:xfrm>
        </p:spPr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11</a:t>
            </a:fld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3.2-Function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Names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93837"/>
            <a:ext cx="8229600" cy="4906963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dirty="0" smtClean="0"/>
              <a:t>Variable names are composed of two important parts: </a:t>
            </a:r>
          </a:p>
          <a:p>
            <a:pPr lvl="1"/>
            <a:r>
              <a:rPr lang="en-US" dirty="0" smtClean="0"/>
              <a:t>a type </a:t>
            </a:r>
          </a:p>
          <a:p>
            <a:pPr lvl="1"/>
            <a:r>
              <a:rPr lang="en-US" dirty="0" smtClean="0"/>
              <a:t>a qualifier (that belongs to a small set of standard qualifiers) </a:t>
            </a:r>
          </a:p>
          <a:p>
            <a:pPr>
              <a:buBlip>
                <a:blip r:embed="rId3"/>
              </a:buBlip>
            </a:pPr>
            <a:r>
              <a:rPr lang="en-US" dirty="0" smtClean="0"/>
              <a:t>example: </a:t>
            </a:r>
          </a:p>
          <a:p>
            <a:pPr lvl="1">
              <a:buNone/>
            </a:pPr>
            <a:r>
              <a:rPr lang="en-US" i="1" dirty="0" err="1" smtClean="0">
                <a:solidFill>
                  <a:srgbClr val="00B0F0"/>
                </a:solidFill>
              </a:rPr>
              <a:t>szPassword</a:t>
            </a:r>
            <a:r>
              <a:rPr lang="en-US" dirty="0" smtClean="0"/>
              <a:t> the type is </a:t>
            </a:r>
            <a:r>
              <a:rPr lang="en-US" dirty="0" err="1" smtClean="0"/>
              <a:t>sz</a:t>
            </a:r>
            <a:r>
              <a:rPr lang="en-US" dirty="0" smtClean="0"/>
              <a:t> and the qualifier is Password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304800"/>
          </a:xfrm>
        </p:spPr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3.3-Variable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Naming Conventions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17637"/>
            <a:ext cx="8229600" cy="4906963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sz</a:t>
            </a:r>
            <a:r>
              <a:rPr lang="en-US" dirty="0" smtClean="0"/>
              <a:t> 		null-terminated string 	</a:t>
            </a:r>
          </a:p>
          <a:p>
            <a:pPr>
              <a:buNone/>
            </a:pPr>
            <a:r>
              <a:rPr lang="en-US" dirty="0" err="1" smtClean="0"/>
              <a:t>ch</a:t>
            </a:r>
            <a:r>
              <a:rPr lang="en-US" dirty="0" smtClean="0"/>
              <a:t> 		character 	</a:t>
            </a:r>
          </a:p>
          <a:p>
            <a:pPr>
              <a:buNone/>
            </a:pPr>
            <a:r>
              <a:rPr lang="en-US" dirty="0" smtClean="0"/>
              <a:t>w 		unsigned integer (word) 	</a:t>
            </a:r>
          </a:p>
          <a:p>
            <a:pPr>
              <a:buNone/>
            </a:pPr>
            <a:r>
              <a:rPr lang="en-US" dirty="0" smtClean="0"/>
              <a:t>l 			long 	</a:t>
            </a:r>
          </a:p>
          <a:p>
            <a:pPr>
              <a:buNone/>
            </a:pPr>
            <a:r>
              <a:rPr lang="en-US" dirty="0" smtClean="0"/>
              <a:t>f 			</a:t>
            </a:r>
            <a:r>
              <a:rPr lang="en-US" dirty="0" err="1" smtClean="0"/>
              <a:t>boolean</a:t>
            </a:r>
            <a:r>
              <a:rPr lang="en-US" dirty="0" smtClean="0"/>
              <a:t> (flag) 	</a:t>
            </a:r>
          </a:p>
          <a:p>
            <a:pPr>
              <a:buNone/>
            </a:pPr>
            <a:r>
              <a:rPr lang="en-US" dirty="0" smtClean="0"/>
              <a:t>x 			structure 	</a:t>
            </a:r>
          </a:p>
          <a:p>
            <a:pPr>
              <a:buNone/>
            </a:pPr>
            <a:r>
              <a:rPr lang="en-US" dirty="0" smtClean="0"/>
              <a:t>c 			C++ class 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304800"/>
          </a:xfrm>
        </p:spPr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13</a:t>
            </a:fld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3.4-Base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Types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46237"/>
            <a:ext cx="8229600" cy="4906963"/>
          </a:xfrm>
        </p:spPr>
        <p:txBody>
          <a:bodyPr/>
          <a:lstStyle/>
          <a:p>
            <a:pPr>
              <a:buNone/>
            </a:pPr>
            <a:r>
              <a:rPr lang="en-US" sz="2400" dirty="0" err="1" smtClean="0"/>
              <a:t>szFilename</a:t>
            </a:r>
            <a:r>
              <a:rPr lang="en-US" sz="2400" dirty="0" smtClean="0"/>
              <a:t> 	Filename null-terminated string; </a:t>
            </a:r>
          </a:p>
          <a:p>
            <a:pPr>
              <a:buNone/>
            </a:pPr>
            <a:r>
              <a:rPr lang="en-US" sz="2400" dirty="0" err="1" smtClean="0"/>
              <a:t>chYesLit</a:t>
            </a:r>
            <a:r>
              <a:rPr lang="en-US" sz="2400" dirty="0" smtClean="0"/>
              <a:t> 	Character representing a Yes; </a:t>
            </a:r>
          </a:p>
          <a:p>
            <a:pPr>
              <a:buNone/>
            </a:pPr>
            <a:r>
              <a:rPr lang="en-US" sz="2400" dirty="0" err="1" smtClean="0"/>
              <a:t>wNumUsers</a:t>
            </a:r>
            <a:r>
              <a:rPr lang="en-US" sz="2400" dirty="0" smtClean="0"/>
              <a:t> 	Number of users; </a:t>
            </a:r>
          </a:p>
          <a:p>
            <a:pPr>
              <a:buNone/>
            </a:pPr>
            <a:r>
              <a:rPr lang="en-US" sz="2400" dirty="0" err="1" smtClean="0"/>
              <a:t>lOffset</a:t>
            </a:r>
            <a:r>
              <a:rPr lang="en-US" sz="2400" dirty="0" smtClean="0"/>
              <a:t> 		Long offset; </a:t>
            </a:r>
          </a:p>
          <a:p>
            <a:pPr>
              <a:buNone/>
            </a:pPr>
            <a:r>
              <a:rPr lang="en-US" sz="2400" dirty="0" err="1" smtClean="0"/>
              <a:t>xRect</a:t>
            </a:r>
            <a:r>
              <a:rPr lang="en-US" sz="2400" dirty="0" smtClean="0"/>
              <a:t> 		Structure defining a rectangle; </a:t>
            </a:r>
          </a:p>
          <a:p>
            <a:pPr>
              <a:buNone/>
            </a:pPr>
            <a:r>
              <a:rPr lang="en-US" sz="2400" dirty="0" err="1" smtClean="0"/>
              <a:t>pxRect</a:t>
            </a:r>
            <a:r>
              <a:rPr lang="en-US" sz="2400" dirty="0" smtClean="0"/>
              <a:t> 		Pointer to a rectangle structure; </a:t>
            </a:r>
          </a:p>
          <a:p>
            <a:pPr>
              <a:buNone/>
            </a:pPr>
            <a:r>
              <a:rPr lang="en-US" sz="2400" dirty="0" err="1" smtClean="0"/>
              <a:t>hWindow</a:t>
            </a:r>
            <a:r>
              <a:rPr lang="en-US" sz="2400" dirty="0" smtClean="0"/>
              <a:t> 	Handle to a window. </a:t>
            </a:r>
          </a:p>
          <a:p>
            <a:pPr>
              <a:buNone/>
            </a:pPr>
            <a:r>
              <a:rPr lang="en-US" sz="2400" dirty="0" err="1" smtClean="0"/>
              <a:t>cPerson</a:t>
            </a:r>
            <a:r>
              <a:rPr lang="en-US" sz="2400" dirty="0" smtClean="0"/>
              <a:t> 	Class person...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304800"/>
          </a:xfrm>
        </p:spPr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14</a:t>
            </a:fld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3.5-Examples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304800"/>
          </a:xfrm>
        </p:spPr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15</a:t>
            </a:fld>
            <a:endParaRPr lang="vi-V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1397000"/>
          <a:ext cx="6705600" cy="462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780"/>
                <a:gridCol w="4274820"/>
              </a:tblGrid>
              <a:tr h="462280">
                <a:tc>
                  <a:txBody>
                    <a:bodyPr/>
                    <a:lstStyle/>
                    <a:p>
                      <a:r>
                        <a:rPr lang="en-US" dirty="0" smtClean="0"/>
                        <a:t>Identifier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 program</a:t>
                      </a:r>
                      <a:r>
                        <a:rPr lang="en-US" baseline="0" dirty="0" smtClean="0"/>
                        <a:t> language</a:t>
                      </a:r>
                      <a:endParaRPr lang="en-US" dirty="0"/>
                    </a:p>
                  </a:txBody>
                  <a:tcPr/>
                </a:tc>
              </a:tr>
              <a:tr h="4622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EachWordCapitalized</a:t>
                      </a:r>
                      <a:endParaRPr lang="en-US" dirty="0"/>
                    </a:p>
                  </a:txBody>
                  <a:tcPr/>
                </a:tc>
              </a:tr>
              <a:tr h="46228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EachWordCapitalized</a:t>
                      </a:r>
                      <a:endParaRPr lang="en-US" dirty="0"/>
                    </a:p>
                  </a:txBody>
                  <a:tcPr/>
                </a:tc>
              </a:tr>
              <a:tr h="462280"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EachWordCapitalized</a:t>
                      </a:r>
                      <a:endParaRPr lang="en-US" dirty="0"/>
                    </a:p>
                  </a:txBody>
                  <a:tcPr/>
                </a:tc>
              </a:tr>
              <a:tr h="46228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pointers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namePtr</a:t>
                      </a:r>
                      <a:endParaRPr lang="en-US" dirty="0"/>
                    </a:p>
                  </a:txBody>
                  <a:tcPr/>
                </a:tc>
              </a:tr>
              <a:tr h="46228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function,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internalWordsCapitalized</a:t>
                      </a:r>
                      <a:endParaRPr lang="en-US" dirty="0"/>
                    </a:p>
                  </a:txBody>
                  <a:tcPr/>
                </a:tc>
              </a:tr>
              <a:tr h="46228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object,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internalWordsCapitalized</a:t>
                      </a:r>
                      <a:endParaRPr lang="en-US" dirty="0"/>
                    </a:p>
                  </a:txBody>
                  <a:tcPr/>
                </a:tc>
              </a:tr>
              <a:tr h="46228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#define, macro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ALL_CAPS_AND_UNDERSCORES</a:t>
                      </a:r>
                      <a:endParaRPr lang="en-US" dirty="0"/>
                    </a:p>
                  </a:txBody>
                  <a:tcPr/>
                </a:tc>
              </a:tr>
              <a:tr h="46228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const, static final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ALL_CAPS_AND_UNDERSCORES</a:t>
                      </a:r>
                      <a:endParaRPr lang="en-US" dirty="0"/>
                    </a:p>
                  </a:txBody>
                  <a:tcPr/>
                </a:tc>
              </a:tr>
              <a:tr h="462280">
                <a:tc>
                  <a:txBody>
                    <a:bodyPr/>
                    <a:lstStyle/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source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6858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3.6-Naming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Conventions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341437"/>
            <a:ext cx="8229600" cy="4906963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dirty="0" smtClean="0"/>
              <a:t>When an expression will not fit on a single line, break it according to these general principles:</a:t>
            </a:r>
          </a:p>
          <a:p>
            <a:pPr lvl="1"/>
            <a:r>
              <a:rPr lang="en-US" dirty="0" smtClean="0"/>
              <a:t>Break after a comma.</a:t>
            </a:r>
          </a:p>
          <a:p>
            <a:pPr lvl="1"/>
            <a:r>
              <a:rPr lang="en-US" dirty="0" smtClean="0"/>
              <a:t>Break before an operator.</a:t>
            </a:r>
          </a:p>
          <a:p>
            <a:pPr lvl="1"/>
            <a:r>
              <a:rPr lang="en-US" dirty="0" smtClean="0"/>
              <a:t>Prefer higher-level breaks to lower-level breaks (see example).</a:t>
            </a:r>
          </a:p>
          <a:p>
            <a:pPr lvl="1"/>
            <a:r>
              <a:rPr lang="en-US" dirty="0" smtClean="0"/>
              <a:t>Align the new line with the start of the expression at the same level on previous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304800"/>
          </a:xfrm>
        </p:spPr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16</a:t>
            </a:fld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4-Style Guidelines (1)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905000"/>
            <a:ext cx="8229600" cy="32766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>
              <a:buNone/>
            </a:pPr>
            <a:r>
              <a:rPr lang="en-US" sz="2400" dirty="0" err="1" smtClean="0"/>
              <a:t>someMethod</a:t>
            </a:r>
            <a:r>
              <a:rPr lang="en-US" sz="2400" dirty="0" smtClean="0"/>
              <a:t>(</a:t>
            </a:r>
            <a:r>
              <a:rPr lang="en-US" sz="2400" dirty="0" err="1" smtClean="0"/>
              <a:t>firstInteger</a:t>
            </a:r>
            <a:r>
              <a:rPr lang="en-US" sz="2400" dirty="0" smtClean="0"/>
              <a:t>,  </a:t>
            </a:r>
            <a:r>
              <a:rPr lang="en-US" sz="2400" dirty="0" err="1" smtClean="0"/>
              <a:t>secondInteger</a:t>
            </a:r>
            <a:r>
              <a:rPr lang="en-US" sz="2400" dirty="0" smtClean="0"/>
              <a:t>,  </a:t>
            </a:r>
            <a:r>
              <a:rPr lang="en-US" sz="2400" dirty="0" err="1" smtClean="0"/>
              <a:t>thirdInteger</a:t>
            </a:r>
            <a:r>
              <a:rPr lang="en-US" sz="2400" dirty="0" smtClean="0"/>
              <a:t>,</a:t>
            </a:r>
          </a:p>
          <a:p>
            <a:pPr>
              <a:buNone/>
            </a:pPr>
            <a:r>
              <a:rPr lang="en-US" sz="2400" dirty="0" smtClean="0"/>
              <a:t>		             </a:t>
            </a:r>
            <a:r>
              <a:rPr lang="en-US" sz="2400" dirty="0" err="1" smtClean="0"/>
              <a:t>FourthInteger</a:t>
            </a:r>
            <a:r>
              <a:rPr lang="en-US" sz="2400" dirty="0" smtClean="0"/>
              <a:t>); //Break at comma, and align</a:t>
            </a:r>
          </a:p>
          <a:p>
            <a:pPr>
              <a:buNone/>
            </a:pPr>
            <a:r>
              <a:rPr lang="en-US" sz="2400" dirty="0" smtClean="0"/>
              <a:t>someMethod1(</a:t>
            </a:r>
            <a:r>
              <a:rPr lang="en-US" sz="2400" dirty="0" err="1" smtClean="0"/>
              <a:t>firstInteger</a:t>
            </a:r>
            <a:r>
              <a:rPr lang="en-US" sz="2400" dirty="0" smtClean="0"/>
              <a:t>, </a:t>
            </a:r>
          </a:p>
          <a:p>
            <a:pPr>
              <a:buNone/>
            </a:pPr>
            <a:r>
              <a:rPr lang="en-US" sz="2400" dirty="0" smtClean="0"/>
              <a:t>			  </a:t>
            </a:r>
            <a:r>
              <a:rPr lang="en-US" sz="2400" dirty="0" err="1" smtClean="0"/>
              <a:t>SomeMethod</a:t>
            </a:r>
            <a:r>
              <a:rPr lang="en-US" sz="2400" dirty="0" smtClean="0"/>
              <a:t>(</a:t>
            </a:r>
            <a:r>
              <a:rPr lang="en-US" sz="2400" dirty="0" err="1" smtClean="0"/>
              <a:t>secondInteger</a:t>
            </a:r>
            <a:r>
              <a:rPr lang="en-US" sz="2400" dirty="0" smtClean="0"/>
              <a:t>,  </a:t>
            </a:r>
            <a:r>
              <a:rPr lang="en-US" sz="2400" dirty="0" err="1" smtClean="0"/>
              <a:t>thirdInteger</a:t>
            </a:r>
            <a:r>
              <a:rPr lang="en-US" sz="2400" dirty="0" smtClean="0"/>
              <a:t>));</a:t>
            </a:r>
          </a:p>
          <a:p>
            <a:pPr>
              <a:buNone/>
            </a:pPr>
            <a:r>
              <a:rPr lang="en-US" sz="2400" dirty="0" smtClean="0"/>
              <a:t>					//Break at higher-level.</a:t>
            </a:r>
          </a:p>
          <a:p>
            <a:pPr>
              <a:buNone/>
            </a:pPr>
            <a:r>
              <a:rPr lang="en-US" sz="2400" dirty="0" err="1" smtClean="0"/>
              <a:t>firstInteger</a:t>
            </a:r>
            <a:r>
              <a:rPr lang="en-US" sz="2400" dirty="0" smtClean="0"/>
              <a:t>  =  </a:t>
            </a:r>
            <a:r>
              <a:rPr lang="en-US" sz="2400" dirty="0" err="1" smtClean="0"/>
              <a:t>secondInteger</a:t>
            </a:r>
            <a:r>
              <a:rPr lang="en-US" sz="2400" dirty="0" smtClean="0"/>
              <a:t> * ( </a:t>
            </a:r>
            <a:r>
              <a:rPr lang="en-US" sz="2400" dirty="0" err="1" smtClean="0"/>
              <a:t>thirdInteger</a:t>
            </a:r>
            <a:r>
              <a:rPr lang="en-US" sz="2400" dirty="0" smtClean="0"/>
              <a:t> + </a:t>
            </a:r>
            <a:r>
              <a:rPr lang="en-US" sz="2400" dirty="0" err="1" smtClean="0"/>
              <a:t>fourthInteger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/>
              <a:t>			+ </a:t>
            </a:r>
            <a:r>
              <a:rPr lang="en-US" sz="2400" dirty="0" err="1" smtClean="0"/>
              <a:t>fifthInteger</a:t>
            </a:r>
            <a:r>
              <a:rPr lang="en-US" sz="2400" dirty="0" smtClean="0"/>
              <a:t> ; //Break before operator.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304800"/>
          </a:xfrm>
        </p:spPr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17</a:t>
            </a:fld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4-Style Guidelines (2)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17637"/>
            <a:ext cx="8229600" cy="4906963"/>
          </a:xfrm>
        </p:spPr>
        <p:txBody>
          <a:bodyPr/>
          <a:lstStyle/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if (value == 0) 			// correct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doSomething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if ( value==0 ) 			// wrong, no spaces around ==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doSomething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if ( value == 0 ) 			// wrong, spaces around parentheses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doSomething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304800"/>
          </a:xfrm>
        </p:spPr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18</a:t>
            </a:fld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4.1-Formatting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304800"/>
          </a:xfrm>
        </p:spPr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19</a:t>
            </a:fld>
            <a:endParaRPr lang="vi-VN"/>
          </a:p>
        </p:txBody>
      </p:sp>
      <p:sp>
        <p:nvSpPr>
          <p:cNvPr id="6" name="TextBox 5"/>
          <p:cNvSpPr txBox="1"/>
          <p:nvPr/>
        </p:nvSpPr>
        <p:spPr>
          <a:xfrm>
            <a:off x="1752600" y="1274088"/>
            <a:ext cx="5791200" cy="5355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doSomething</a:t>
            </a:r>
            <a:r>
              <a:rPr lang="en-US" dirty="0"/>
              <a:t>();</a:t>
            </a:r>
          </a:p>
          <a:p>
            <a:r>
              <a:rPr lang="en-US" dirty="0" smtClean="0"/>
              <a:t>	switch </a:t>
            </a:r>
            <a:r>
              <a:rPr lang="en-US" dirty="0"/>
              <a:t>( value )</a:t>
            </a:r>
          </a:p>
          <a:p>
            <a:r>
              <a:rPr lang="en-US" dirty="0" smtClean="0"/>
              <a:t>	{</a:t>
            </a:r>
            <a:endParaRPr lang="en-US" dirty="0"/>
          </a:p>
          <a:p>
            <a:r>
              <a:rPr lang="en-US" dirty="0" smtClean="0"/>
              <a:t>		case </a:t>
            </a:r>
            <a:r>
              <a:rPr lang="en-US" dirty="0"/>
              <a:t>1:</a:t>
            </a:r>
          </a:p>
          <a:p>
            <a:pPr lvl="2"/>
            <a:r>
              <a:rPr lang="en-US" dirty="0" smtClean="0"/>
              <a:t>		while </a:t>
            </a:r>
            <a:r>
              <a:rPr lang="en-US" dirty="0"/>
              <a:t>( value == 0 )</a:t>
            </a:r>
          </a:p>
          <a:p>
            <a:pPr lvl="2"/>
            <a:r>
              <a:rPr lang="en-US" dirty="0" smtClean="0"/>
              <a:t>		{</a:t>
            </a:r>
            <a:endParaRPr lang="en-US" dirty="0"/>
          </a:p>
          <a:p>
            <a:pPr lvl="2"/>
            <a:r>
              <a:rPr lang="en-US" dirty="0" smtClean="0"/>
              <a:t>			</a:t>
            </a:r>
            <a:r>
              <a:rPr lang="en-US" dirty="0" err="1" smtClean="0"/>
              <a:t>doSomething</a:t>
            </a:r>
            <a:r>
              <a:rPr lang="en-US" dirty="0"/>
              <a:t>();</a:t>
            </a:r>
          </a:p>
          <a:p>
            <a:pPr lvl="2"/>
            <a:r>
              <a:rPr lang="en-US" dirty="0" smtClean="0"/>
              <a:t>		}</a:t>
            </a:r>
            <a:endParaRPr lang="en-US" dirty="0"/>
          </a:p>
          <a:p>
            <a:r>
              <a:rPr lang="en-US" dirty="0" smtClean="0"/>
              <a:t>			break</a:t>
            </a:r>
            <a:r>
              <a:rPr lang="en-US" dirty="0"/>
              <a:t>;</a:t>
            </a:r>
          </a:p>
          <a:p>
            <a:pPr lvl="4"/>
            <a:r>
              <a:rPr lang="en-US" dirty="0"/>
              <a:t>case 2:</a:t>
            </a:r>
          </a:p>
          <a:p>
            <a:pPr lvl="4"/>
            <a:r>
              <a:rPr lang="en-US" dirty="0"/>
              <a:t>case 3:</a:t>
            </a:r>
          </a:p>
          <a:p>
            <a:pPr lvl="4"/>
            <a:r>
              <a:rPr lang="en-US" dirty="0" smtClean="0"/>
              <a:t>	</a:t>
            </a:r>
            <a:r>
              <a:rPr lang="en-US" dirty="0" err="1" smtClean="0"/>
              <a:t>doSomething</a:t>
            </a:r>
            <a:r>
              <a:rPr lang="en-US" dirty="0"/>
              <a:t>();</a:t>
            </a:r>
          </a:p>
          <a:p>
            <a:pPr lvl="4"/>
            <a:r>
              <a:rPr lang="en-US" dirty="0" smtClean="0"/>
              <a:t>	break</a:t>
            </a:r>
            <a:r>
              <a:rPr lang="en-US" dirty="0"/>
              <a:t>;</a:t>
            </a:r>
          </a:p>
          <a:p>
            <a:pPr lvl="4"/>
            <a:r>
              <a:rPr lang="en-US" dirty="0"/>
              <a:t>default:</a:t>
            </a:r>
          </a:p>
          <a:p>
            <a:pPr lvl="4"/>
            <a:r>
              <a:rPr lang="en-US" dirty="0" smtClean="0"/>
              <a:t>	break;</a:t>
            </a:r>
          </a:p>
          <a:p>
            <a:pPr lvl="4"/>
            <a:r>
              <a:rPr lang="en-US" dirty="0" smtClean="0"/>
              <a:t>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4.2-Indentation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and Braces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304800"/>
          </a:xfrm>
        </p:spPr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426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Learning Goals</a:t>
            </a:r>
          </a:p>
          <a:p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3716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After the lecture, attendees will be able to: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1981200"/>
            <a:ext cx="9448800" cy="533400"/>
            <a:chOff x="0" y="1981200"/>
            <a:chExt cx="9448800" cy="533400"/>
          </a:xfrm>
        </p:grpSpPr>
        <p:sp>
          <p:nvSpPr>
            <p:cNvPr id="9" name="Rectangle 8"/>
            <p:cNvSpPr/>
            <p:nvPr/>
          </p:nvSpPr>
          <p:spPr>
            <a:xfrm>
              <a:off x="0" y="1981200"/>
              <a:ext cx="91440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9600" y="2057400"/>
              <a:ext cx="883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Understand File Managements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0" y="3071810"/>
            <a:ext cx="9144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289035" y="2149365"/>
            <a:ext cx="228600" cy="197069"/>
          </a:xfrm>
          <a:prstGeom prst="triangl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293797" y="3244747"/>
            <a:ext cx="228600" cy="197069"/>
          </a:xfrm>
          <a:prstGeom prst="triangl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2517239"/>
            <a:ext cx="9144000" cy="5545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9600" y="25908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Understand comments in source file header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Isosceles Triangle 15"/>
          <p:cNvSpPr/>
          <p:nvPr/>
        </p:nvSpPr>
        <p:spPr>
          <a:xfrm rot="5400000">
            <a:off x="289034" y="2682766"/>
            <a:ext cx="228600" cy="197069"/>
          </a:xfrm>
          <a:prstGeom prst="triangl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9600" y="310509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Understand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Naming conventions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3581400"/>
            <a:ext cx="91440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 rot="5400000">
            <a:off x="293797" y="3754337"/>
            <a:ext cx="228600" cy="197069"/>
          </a:xfrm>
          <a:prstGeom prst="triangl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9600" y="361468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Understand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coding styles and use standard containers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304800"/>
          </a:xfrm>
        </p:spPr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20</a:t>
            </a:fld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381000" y="1681877"/>
            <a:ext cx="8458200" cy="25853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(value == 0)</a:t>
            </a:r>
          </a:p>
          <a:p>
            <a:r>
              <a:rPr lang="en-US" dirty="0" smtClean="0"/>
              <a:t>{ 			// </a:t>
            </a:r>
            <a:r>
              <a:rPr lang="en-US" dirty="0"/>
              <a:t>Correct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doSomething</a:t>
            </a:r>
            <a:r>
              <a:rPr lang="en-US" dirty="0"/>
              <a:t>();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if (value == 0) </a:t>
            </a:r>
            <a:r>
              <a:rPr lang="en-US" dirty="0" err="1"/>
              <a:t>doSomething</a:t>
            </a:r>
            <a:r>
              <a:rPr lang="en-US" dirty="0"/>
              <a:t>(); // not recommended – no block, not </a:t>
            </a:r>
            <a:r>
              <a:rPr lang="en-US" dirty="0" smtClean="0"/>
              <a:t>indented</a:t>
            </a:r>
          </a:p>
          <a:p>
            <a:endParaRPr lang="en-US" dirty="0"/>
          </a:p>
          <a:p>
            <a:r>
              <a:rPr lang="en-US" dirty="0"/>
              <a:t>if (value == 0)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doSomething</a:t>
            </a:r>
            <a:r>
              <a:rPr lang="en-US" dirty="0"/>
              <a:t>(); </a:t>
            </a:r>
            <a:r>
              <a:rPr lang="en-US" dirty="0" smtClean="0"/>
              <a:t>	// </a:t>
            </a:r>
            <a:r>
              <a:rPr lang="en-US" dirty="0"/>
              <a:t>not recommended - no block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858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4.3-Control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Statements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304800"/>
          </a:xfrm>
        </p:spPr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21</a:t>
            </a:fld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381000" y="1577876"/>
            <a:ext cx="8382000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ltstdlib.h</a:t>
            </a:r>
            <a:r>
              <a:rPr lang="en-US" dirty="0" smtClean="0"/>
              <a:t>&gt;		 </a:t>
            </a:r>
            <a:r>
              <a:rPr lang="en-US" dirty="0"/>
              <a:t>// Correct</a:t>
            </a:r>
          </a:p>
          <a:p>
            <a:r>
              <a:rPr lang="en-US" dirty="0"/>
              <a:t>#include &lt;</a:t>
            </a:r>
            <a:r>
              <a:rPr lang="en-US" dirty="0" err="1"/>
              <a:t>ltstdio.h</a:t>
            </a:r>
            <a:r>
              <a:rPr lang="en-US" dirty="0"/>
              <a:t>&gt; </a:t>
            </a:r>
            <a:r>
              <a:rPr lang="en-US" dirty="0" smtClean="0"/>
              <a:t>		//</a:t>
            </a:r>
            <a:endParaRPr lang="en-US" dirty="0"/>
          </a:p>
          <a:p>
            <a:r>
              <a:rPr lang="en-US" dirty="0"/>
              <a:t>#include &lt;</a:t>
            </a:r>
            <a:r>
              <a:rPr lang="en-US" dirty="0" err="1"/>
              <a:t>ltXm</a:t>
            </a:r>
            <a:r>
              <a:rPr lang="en-US" dirty="0"/>
              <a:t>/</a:t>
            </a:r>
            <a:r>
              <a:rPr lang="en-US" dirty="0" err="1"/>
              <a:t>Xm.h</a:t>
            </a:r>
            <a:r>
              <a:rPr lang="en-US" dirty="0"/>
              <a:t>&gt; </a:t>
            </a:r>
            <a:r>
              <a:rPr lang="en-US" dirty="0" smtClean="0"/>
              <a:t>		//</a:t>
            </a:r>
            <a:endParaRPr lang="en-US" dirty="0"/>
          </a:p>
          <a:p>
            <a:r>
              <a:rPr lang="en-US" dirty="0"/>
              <a:t>#include "</a:t>
            </a:r>
            <a:r>
              <a:rPr lang="en-US" dirty="0" err="1"/>
              <a:t>meaningfulname.h</a:t>
            </a:r>
            <a:r>
              <a:rPr lang="en-US" dirty="0"/>
              <a:t>" </a:t>
            </a:r>
            <a:r>
              <a:rPr lang="en-US" dirty="0" smtClean="0"/>
              <a:t>	//</a:t>
            </a:r>
          </a:p>
          <a:p>
            <a:endParaRPr lang="en-US" dirty="0"/>
          </a:p>
          <a:p>
            <a:r>
              <a:rPr lang="en-US" dirty="0"/>
              <a:t>#include "/</a:t>
            </a:r>
            <a:r>
              <a:rPr lang="en-US" dirty="0" err="1"/>
              <a:t>proj</a:t>
            </a:r>
            <a:r>
              <a:rPr lang="en-US" dirty="0"/>
              <a:t>/</a:t>
            </a:r>
            <a:r>
              <a:rPr lang="en-US" dirty="0" err="1"/>
              <a:t>util</a:t>
            </a:r>
            <a:r>
              <a:rPr lang="en-US" dirty="0"/>
              <a:t>/</a:t>
            </a:r>
            <a:r>
              <a:rPr lang="en-US" dirty="0" err="1"/>
              <a:t>MeaningfulName.h</a:t>
            </a:r>
            <a:r>
              <a:rPr lang="en-US" dirty="0"/>
              <a:t>" </a:t>
            </a:r>
            <a:r>
              <a:rPr lang="en-US" dirty="0" smtClean="0"/>
              <a:t>	// </a:t>
            </a:r>
            <a:r>
              <a:rPr lang="en-US" dirty="0"/>
              <a:t>wrong – absolute path given</a:t>
            </a:r>
          </a:p>
          <a:p>
            <a:r>
              <a:rPr lang="en-US" dirty="0"/>
              <a:t>#include &lt;</a:t>
            </a:r>
            <a:r>
              <a:rPr lang="en-US" dirty="0" err="1"/>
              <a:t>ltstdlib.h</a:t>
            </a:r>
            <a:r>
              <a:rPr lang="en-US" dirty="0"/>
              <a:t>&gt; </a:t>
            </a:r>
            <a:r>
              <a:rPr lang="en-US" dirty="0" smtClean="0"/>
              <a:t>			// </a:t>
            </a:r>
            <a:r>
              <a:rPr lang="en-US" dirty="0"/>
              <a:t>wrong – out of order</a:t>
            </a:r>
          </a:p>
          <a:p>
            <a:r>
              <a:rPr lang="en-US" dirty="0"/>
              <a:t>#include &lt;/</a:t>
            </a:r>
            <a:r>
              <a:rPr lang="en-US" dirty="0" err="1"/>
              <a:t>usr</a:t>
            </a:r>
            <a:r>
              <a:rPr lang="en-US" dirty="0"/>
              <a:t>/include/</a:t>
            </a:r>
            <a:r>
              <a:rPr lang="en-US" dirty="0" err="1"/>
              <a:t>stdio.h</a:t>
            </a:r>
            <a:r>
              <a:rPr lang="en-US" dirty="0"/>
              <a:t>&gt; </a:t>
            </a:r>
            <a:r>
              <a:rPr lang="en-US" dirty="0" smtClean="0"/>
              <a:t>		// </a:t>
            </a:r>
            <a:r>
              <a:rPr lang="en-US" dirty="0"/>
              <a:t>wrong – path given for system 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858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4.4-Include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Statements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304800"/>
          </a:xfrm>
        </p:spPr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22</a:t>
            </a:fld>
            <a:endParaRPr lang="vi-VN"/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457200" y="1447800"/>
            <a:ext cx="8229600" cy="106680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dirty="0" smtClean="0"/>
              <a:t>Definition of some of standard containers: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2225040"/>
          <a:ext cx="670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510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Containers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vector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 dimensional array of 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list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doubly-linked</a:t>
                      </a:r>
                      <a:r>
                        <a:rPr lang="en-US" baseline="0" dirty="0" smtClean="0"/>
                        <a:t> list of 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deque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double-ended queue of 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queue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queue of 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stack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 of 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map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associative array of 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of 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bitset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 of </a:t>
                      </a:r>
                      <a:r>
                        <a:rPr lang="en-US" dirty="0" err="1" smtClean="0"/>
                        <a:t>booleans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6858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5-Standard containers (1)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417637"/>
            <a:ext cx="9144000" cy="4906963"/>
          </a:xfrm>
        </p:spPr>
        <p:txBody>
          <a:bodyPr>
            <a:normAutofit lnSpcReduction="10000"/>
          </a:bodyPr>
          <a:lstStyle/>
          <a:p>
            <a:pPr>
              <a:buBlip>
                <a:blip r:embed="rId3"/>
              </a:buBlip>
            </a:pPr>
            <a:r>
              <a:rPr lang="en-US" dirty="0" smtClean="0"/>
              <a:t>The user can choose between containers based on efficiency concerns and the need for specialization operations.</a:t>
            </a:r>
          </a:p>
          <a:p>
            <a:pPr>
              <a:buBlip>
                <a:blip r:embed="rId3"/>
              </a:buBlip>
            </a:pPr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 if lookup based on key is common, a </a:t>
            </a:r>
            <a:r>
              <a:rPr lang="en-US" b="1" dirty="0" smtClean="0"/>
              <a:t>map</a:t>
            </a:r>
            <a:r>
              <a:rPr lang="en-US" dirty="0" smtClean="0"/>
              <a:t> can be used</a:t>
            </a:r>
          </a:p>
          <a:p>
            <a:pPr lvl="1"/>
            <a:r>
              <a:rPr lang="en-US" dirty="0" smtClean="0"/>
              <a:t>if general list operations dominate, a </a:t>
            </a:r>
            <a:r>
              <a:rPr lang="en-US" b="1" dirty="0" smtClean="0"/>
              <a:t>list</a:t>
            </a:r>
            <a:r>
              <a:rPr lang="en-US" dirty="0" smtClean="0"/>
              <a:t> can be used</a:t>
            </a:r>
          </a:p>
          <a:p>
            <a:pPr lvl="1"/>
            <a:r>
              <a:rPr lang="en-US" dirty="0" smtClean="0"/>
              <a:t>if many additions and removals of element occurs at the end of the container, a </a:t>
            </a:r>
            <a:r>
              <a:rPr lang="en-US" b="1" dirty="0" err="1" smtClean="0"/>
              <a:t>deque</a:t>
            </a:r>
            <a:r>
              <a:rPr lang="en-US" dirty="0" smtClean="0"/>
              <a:t>, a </a:t>
            </a:r>
            <a:r>
              <a:rPr lang="en-US" b="1" dirty="0" smtClean="0"/>
              <a:t>stack</a:t>
            </a:r>
            <a:r>
              <a:rPr lang="en-US" dirty="0" smtClean="0"/>
              <a:t>, or a </a:t>
            </a:r>
            <a:r>
              <a:rPr lang="en-US" b="1" dirty="0" smtClean="0"/>
              <a:t>queue</a:t>
            </a:r>
            <a:r>
              <a:rPr lang="en-US" dirty="0" smtClean="0"/>
              <a:t> should be considered</a:t>
            </a:r>
          </a:p>
          <a:p>
            <a:pPr lvl="1"/>
            <a:r>
              <a:rPr lang="en-US" dirty="0" smtClean="0"/>
              <a:t>by default, a </a:t>
            </a:r>
            <a:r>
              <a:rPr lang="en-US" b="1" dirty="0" smtClean="0"/>
              <a:t>vector</a:t>
            </a:r>
            <a:r>
              <a:rPr lang="en-US" dirty="0" smtClean="0"/>
              <a:t> should be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304800"/>
          </a:xfrm>
        </p:spPr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23</a:t>
            </a:fld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5-Standard containers (2)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2" y="691202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Summary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685800" y="1524000"/>
            <a:ext cx="5326073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Blip>
                <a:blip r:embed="rId3"/>
              </a:buBlip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Files Managements</a:t>
            </a:r>
          </a:p>
          <a:p>
            <a:pPr>
              <a:buClr>
                <a:schemeClr val="folHlink"/>
              </a:buClr>
              <a:buBlip>
                <a:blip r:embed="rId3"/>
              </a:buBlip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Blip>
                <a:blip r:embed="rId3"/>
              </a:buBlip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Comments in source code files</a:t>
            </a:r>
          </a:p>
          <a:p>
            <a:pPr>
              <a:buBlip>
                <a:blip r:embed="rId3"/>
              </a:buBlip>
            </a:pPr>
            <a:endParaRPr lang="en-US" sz="2800" dirty="0" smtClean="0">
              <a:latin typeface="Arial" pitchFamily="34" charset="0"/>
            </a:endParaRPr>
          </a:p>
          <a:p>
            <a:pPr>
              <a:buBlip>
                <a:blip r:embed="rId3"/>
              </a:buBlip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Naming Conventions</a:t>
            </a:r>
          </a:p>
          <a:p>
            <a:pPr>
              <a:buBlip>
                <a:blip r:embed="rId3"/>
              </a:buBlip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Blip>
                <a:blip r:embed="rId3"/>
              </a:buBlip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Coding styles</a:t>
            </a:r>
          </a:p>
          <a:p>
            <a:pPr>
              <a:buBlip>
                <a:blip r:embed="rId3"/>
              </a:buBlip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Blip>
                <a:blip r:embed="rId3"/>
              </a:buBlip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Standard containers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0" y="1600200"/>
            <a:ext cx="6019800" cy="3429000"/>
            <a:chOff x="1524000" y="1600200"/>
            <a:chExt cx="6019800" cy="3429000"/>
          </a:xfrm>
        </p:grpSpPr>
        <p:sp>
          <p:nvSpPr>
            <p:cNvPr id="3" name="Isosceles Triangle 2"/>
            <p:cNvSpPr/>
            <p:nvPr/>
          </p:nvSpPr>
          <p:spPr>
            <a:xfrm rot="10800000">
              <a:off x="4267201" y="4191000"/>
              <a:ext cx="762000" cy="8382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524000" y="1600200"/>
              <a:ext cx="6019800" cy="2667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4038600" y="5181600"/>
            <a:ext cx="1219200" cy="381000"/>
          </a:xfrm>
          <a:prstGeom prst="roundRect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4414" y="2942272"/>
            <a:ext cx="628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You have completed "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Lecture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13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".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1800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38400" y="189607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FD9203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US" sz="5400" b="1" dirty="0">
              <a:solidFill>
                <a:srgbClr val="FD920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12170" y="5181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EXIT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32" y="691202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Exit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304800"/>
          </a:xfrm>
        </p:spPr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3</a:t>
            </a:fld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426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</a:p>
          <a:p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85870" y="1522433"/>
            <a:ext cx="680084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3"/>
              </a:buBlip>
              <a:tabLst/>
              <a:defRPr/>
            </a:pPr>
            <a:r>
              <a:rPr lang="en-US" sz="2800" dirty="0" smtClean="0"/>
              <a:t>Management files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3"/>
              </a:buBlip>
              <a:tabLst/>
              <a:defRPr/>
            </a:pPr>
            <a:endParaRPr lang="en-US" sz="28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3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Source file header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3"/>
              </a:buBlip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3"/>
              </a:buBlip>
              <a:tabLst/>
              <a:defRPr/>
            </a:pPr>
            <a:r>
              <a:rPr lang="en-US" sz="2800" dirty="0" smtClean="0"/>
              <a:t>Naming conventions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3"/>
              </a:buBlip>
              <a:tabLst/>
              <a:defRPr/>
            </a:pPr>
            <a:endParaRPr lang="en-US" sz="28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3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Style guidelines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3"/>
              </a:buBlip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3"/>
              </a:buBlip>
              <a:tabLst/>
              <a:defRPr/>
            </a:pPr>
            <a:r>
              <a:rPr lang="en-US" sz="2800" dirty="0" smtClean="0"/>
              <a:t>Standard containers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Blip>
                <a:blip r:embed="rId3"/>
              </a:buBlip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vi-V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341437"/>
            <a:ext cx="8229600" cy="4906963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dirty="0" smtClean="0"/>
              <a:t>This document presents a compilation of the C/C++ coding standards </a:t>
            </a:r>
          </a:p>
          <a:p>
            <a:pPr>
              <a:buBlip>
                <a:blip r:embed="rId3"/>
              </a:buBlip>
            </a:pPr>
            <a:r>
              <a:rPr lang="en-US" dirty="0" smtClean="0"/>
              <a:t>An attempt has been made to outline a style that is easily readable, amenable to documentation and acceptable to most programmers. </a:t>
            </a:r>
          </a:p>
          <a:p>
            <a:pPr>
              <a:buBlip>
                <a:blip r:embed="rId3"/>
              </a:buBlip>
            </a:pPr>
            <a:r>
              <a:rPr lang="en-US" dirty="0" smtClean="0"/>
              <a:t>Most of the details given here apply equally to C and C++ programs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304800"/>
          </a:xfrm>
        </p:spPr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4</a:t>
            </a:fld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Introduction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304800"/>
          </a:xfrm>
        </p:spPr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228600" y="838200"/>
            <a:ext cx="5410200" cy="3581400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pPr>
              <a:buBlip>
                <a:blip r:embed="rId3"/>
              </a:buBlip>
            </a:pPr>
            <a:r>
              <a:rPr lang="en-US" dirty="0" smtClean="0"/>
              <a:t>Interface/module A: contains header file of which are used by other modules </a:t>
            </a:r>
          </a:p>
          <a:p>
            <a:pPr>
              <a:buBlip>
                <a:blip r:embed="rId3"/>
              </a:buBlip>
            </a:pPr>
            <a:r>
              <a:rPr lang="en-US" dirty="0" smtClean="0"/>
              <a:t>Source/module A/inc : contains header file of which are only used in module A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1371600"/>
            <a:ext cx="3000375" cy="372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0" y="6858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1-Management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files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" y="4343400"/>
          <a:ext cx="56388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2819400"/>
              </a:tblGrid>
              <a:tr h="2590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Contents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 Program</a:t>
                      </a:r>
                      <a:r>
                        <a:rPr lang="en-US" sz="2000" baseline="0" dirty="0" smtClean="0"/>
                        <a:t> Language</a:t>
                      </a:r>
                      <a:endParaRPr lang="en-US" sz="2000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declaration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header file (.h)</a:t>
                      </a:r>
                      <a:endParaRPr lang="en-US" sz="2000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20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implementation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source file (.c)</a:t>
                      </a:r>
                      <a:endParaRPr lang="en-US" sz="2000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prototypes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header file (.h)</a:t>
                      </a:r>
                      <a:endParaRPr lang="en-US" sz="2000" dirty="0"/>
                    </a:p>
                  </a:txBody>
                  <a:tcPr/>
                </a:tc>
              </a:tr>
              <a:tr h="259080"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 definitions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source file (.c)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19200"/>
            <a:ext cx="8229600" cy="525780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dirty="0" smtClean="0"/>
              <a:t>	/**************************************************************************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* ++ * Author: American Management Systems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* Module Name : xxxxxxxx.cpp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*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 * Description :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xxxxxxxxxxxxxxxxxxxxxxxxxxxxxxxxxxxxxxxxxxxxxxxxxxxxxxx</a:t>
            </a:r>
            <a:r>
              <a:rPr lang="en-US" sz="2000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*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xxxxxxxxxxxxxxxxxxxxxxxxxxxxxxxxxxxxxxxxxxxxxxxxxxxxxxx</a:t>
            </a: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 *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 * Mod. History : DD.MMM.YY - Full Name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* 				File first created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* 				CR# PROJECT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*				Description 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	* * -- ************************************************************************/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304800"/>
          </a:xfrm>
        </p:spPr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2-Source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file header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209800"/>
            <a:ext cx="8229600" cy="24384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>
              <a:buNone/>
            </a:pPr>
            <a:r>
              <a:rPr lang="en-US" sz="2000" dirty="0" smtClean="0"/>
              <a:t>#</a:t>
            </a:r>
            <a:r>
              <a:rPr lang="en-US" sz="2000" dirty="0" err="1" smtClean="0"/>
              <a:t>ifndef</a:t>
            </a:r>
            <a:r>
              <a:rPr lang="en-US" sz="2000" dirty="0" smtClean="0"/>
              <a:t> 	</a:t>
            </a:r>
            <a:r>
              <a:rPr lang="en-US" sz="2000" dirty="0" err="1" smtClean="0"/>
              <a:t>MeaningfulNameH</a:t>
            </a:r>
            <a:r>
              <a:rPr lang="en-US" sz="2000" dirty="0" smtClean="0"/>
              <a:t> 	// first line of the header file</a:t>
            </a:r>
          </a:p>
          <a:p>
            <a:pPr>
              <a:buNone/>
            </a:pPr>
            <a:r>
              <a:rPr lang="en-US" sz="2000" dirty="0" smtClean="0"/>
              <a:t>#define 	</a:t>
            </a:r>
            <a:r>
              <a:rPr lang="en-US" sz="2000" dirty="0" err="1" smtClean="0"/>
              <a:t>MeaningfulNameH</a:t>
            </a:r>
            <a:r>
              <a:rPr lang="en-US" sz="2000" dirty="0" smtClean="0"/>
              <a:t> 	// second line of the header file</a:t>
            </a:r>
          </a:p>
          <a:p>
            <a:pPr>
              <a:buNone/>
            </a:pP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. 					// body of the header file</a:t>
            </a:r>
          </a:p>
          <a:p>
            <a:pPr>
              <a:buNone/>
            </a:pP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#</a:t>
            </a:r>
            <a:r>
              <a:rPr lang="en-US" sz="2000" dirty="0" err="1" smtClean="0"/>
              <a:t>endif</a:t>
            </a:r>
            <a:r>
              <a:rPr lang="en-US" sz="2000" dirty="0" smtClean="0"/>
              <a:t> // </a:t>
            </a:r>
            <a:r>
              <a:rPr lang="en-US" sz="2000" dirty="0" err="1" smtClean="0"/>
              <a:t>MeaningfulNameH</a:t>
            </a:r>
            <a:r>
              <a:rPr lang="en-US" sz="2000" dirty="0" smtClean="0"/>
              <a:t> 	// last line of the header file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304800"/>
          </a:xfrm>
        </p:spPr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7</a:t>
            </a:fld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426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2.1-Header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File Layout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53200"/>
            <a:ext cx="2133600" cy="304800"/>
          </a:xfrm>
        </p:spPr>
        <p:txBody>
          <a:bodyPr/>
          <a:lstStyle/>
          <a:p>
            <a:pPr>
              <a:defRPr/>
            </a:pPr>
            <a:fld id="{10EBDFA0-DE31-4E5A-8F15-EBD12CF52915}" type="slidenum">
              <a:rPr lang="vi-VN" smtClean="0"/>
              <a:pPr>
                <a:defRPr/>
              </a:pPr>
              <a:t>8</a:t>
            </a:fld>
            <a:endParaRPr lang="vi-VN"/>
          </a:p>
        </p:txBody>
      </p:sp>
      <p:sp>
        <p:nvSpPr>
          <p:cNvPr id="5" name="TextBox 4"/>
          <p:cNvSpPr txBox="1"/>
          <p:nvPr/>
        </p:nvSpPr>
        <p:spPr>
          <a:xfrm>
            <a:off x="533400" y="1676400"/>
            <a:ext cx="8153400" cy="36933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/* single line comments look like this */ </a:t>
            </a:r>
          </a:p>
          <a:p>
            <a:endParaRPr lang="en-US" dirty="0" smtClean="0"/>
          </a:p>
          <a:p>
            <a:r>
              <a:rPr lang="en-US" dirty="0" smtClean="0"/>
              <a:t>/*</a:t>
            </a:r>
          </a:p>
          <a:p>
            <a:r>
              <a:rPr lang="en-US" dirty="0" smtClean="0"/>
              <a:t> * Important single line comments look like multi-line comments. </a:t>
            </a:r>
          </a:p>
          <a:p>
            <a:r>
              <a:rPr lang="en-US" dirty="0" smtClean="0"/>
              <a:t>*/</a:t>
            </a:r>
          </a:p>
          <a:p>
            <a:endParaRPr lang="en-US" dirty="0" smtClean="0"/>
          </a:p>
          <a:p>
            <a:r>
              <a:rPr lang="en-US" dirty="0" smtClean="0"/>
              <a:t> /* </a:t>
            </a:r>
          </a:p>
          <a:p>
            <a:r>
              <a:rPr lang="en-US" dirty="0" smtClean="0"/>
              <a:t>* Multiline comments look like this. Put the opening and closing</a:t>
            </a:r>
          </a:p>
          <a:p>
            <a:r>
              <a:rPr lang="en-US" dirty="0" smtClean="0"/>
              <a:t>* comment sequences on lines by themselves. Use complete sentences </a:t>
            </a:r>
          </a:p>
          <a:p>
            <a:r>
              <a:rPr lang="en-US" dirty="0" smtClean="0"/>
              <a:t>* with proper English grammar, capitalization, and punctuation. </a:t>
            </a:r>
          </a:p>
          <a:p>
            <a:r>
              <a:rPr lang="en-US" dirty="0" smtClean="0"/>
              <a:t>*/ </a:t>
            </a:r>
          </a:p>
          <a:p>
            <a:endParaRPr lang="en-US" dirty="0" smtClean="0"/>
          </a:p>
          <a:p>
            <a:r>
              <a:rPr lang="en-US" dirty="0" smtClean="0"/>
              <a:t>/* but you don't need to punctuate or capitalize one-liners */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858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2.2-Comments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25505" y="3244334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3-Naming </a:t>
            </a:r>
            <a:r>
              <a:rPr lang="en-US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Conventions</a:t>
            </a:r>
            <a:endParaRPr lang="en-US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87397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Train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Template_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1336</TotalTime>
  <Words>3086</Words>
  <Application>Microsoft Office PowerPoint</Application>
  <PresentationFormat>On-screen Show (4:3)</PresentationFormat>
  <Paragraphs>397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Template_Training Slide</vt:lpstr>
      <vt:lpstr>3_Template_Slide</vt:lpstr>
      <vt:lpstr>Lecture 13 Code Review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NguyenHoang</dc:creator>
  <cp:lastModifiedBy>Le Thi Quynh Trang (FHO.FWA)</cp:lastModifiedBy>
  <cp:revision>145</cp:revision>
  <dcterms:created xsi:type="dcterms:W3CDTF">2014-01-09T03:51:40Z</dcterms:created>
  <dcterms:modified xsi:type="dcterms:W3CDTF">2014-12-05T07:44:12Z</dcterms:modified>
</cp:coreProperties>
</file>