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67" r:id="rId3"/>
    <p:sldId id="390" r:id="rId4"/>
    <p:sldId id="383" r:id="rId5"/>
    <p:sldId id="384" r:id="rId6"/>
    <p:sldId id="386" r:id="rId7"/>
    <p:sldId id="392" r:id="rId8"/>
    <p:sldId id="393" r:id="rId9"/>
    <p:sldId id="394" r:id="rId10"/>
    <p:sldId id="387" r:id="rId11"/>
    <p:sldId id="385" r:id="rId12"/>
    <p:sldId id="395" r:id="rId13"/>
    <p:sldId id="397" r:id="rId14"/>
    <p:sldId id="398" r:id="rId15"/>
    <p:sldId id="399" r:id="rId16"/>
    <p:sldId id="400" r:id="rId17"/>
    <p:sldId id="401" r:id="rId18"/>
    <p:sldId id="402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2" r:id="rId28"/>
    <p:sldId id="413" r:id="rId29"/>
    <p:sldId id="414" r:id="rId30"/>
    <p:sldId id="415" r:id="rId31"/>
    <p:sldId id="417" r:id="rId32"/>
    <p:sldId id="264" r:id="rId33"/>
  </p:sldIdLst>
  <p:sldSz cx="9144000" cy="6858000" type="screen4x3"/>
  <p:notesSz cx="6858000" cy="9144000"/>
  <p:defaultTextStyle>
    <a:defPPr>
      <a:defRPr lang="vi-V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FEF4EC"/>
    <a:srgbClr val="E7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88" autoAdjust="0"/>
    <p:restoredTop sz="92667" autoAdjust="0"/>
  </p:normalViewPr>
  <p:slideViewPr>
    <p:cSldViewPr>
      <p:cViewPr varScale="1">
        <p:scale>
          <a:sx n="69" d="100"/>
          <a:sy n="69" d="100"/>
        </p:scale>
        <p:origin x="156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2152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8E39FE8-0482-4024-9344-82930D6D0F30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vi-V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vi-V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FC837A45-4EEC-433F-BD9E-E3F5B9DF099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81193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igcc.ticalc.org/doc/keyword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9611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http://tigcc.ticalc.org/doc/keywords.html</a:t>
            </a:r>
            <a:endParaRPr lang="en-US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auto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break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case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char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const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continue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default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double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else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enum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extern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float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for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goto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int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long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register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return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short            signed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sizeof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static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struct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switch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typedef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union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unsigned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void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volatile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</a:t>
            </a:r>
            <a:r>
              <a:rPr lang="en-US" sz="1200" b="1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while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87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837A45-4EEC-433F-BD9E-E3F5B9DF099A}" type="slidenum">
              <a:rPr lang="vi-VN" smtClean="0"/>
              <a:pPr>
                <a:defRPr/>
              </a:pPr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95476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2405AC-E294-4034-815C-2BDCE4790F5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/>
              <a:t>FPT SOFTWARE WORKFORCE ASSURANCE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08A54AB2-778A-4C81-A5ED-AEF7AE131B4D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250EC-7790-4854-B2D4-FFD32BBA4F6B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CFB431D6-B731-4406-929B-355EE457059F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A58E3-46BD-4A3D-8566-5C35138B63F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3E03-413B-4A1A-9FEC-2960240954FD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725CBEE-5442-4846-9C97-A89BAE7A1359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17147-F693-4D84-87ED-1D085F90CDB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10E0622-292A-41BF-B77E-D336FEA4D262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95C4FC-2609-47E9-905A-403C467C1FD0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867EF436-6472-4FA8-96A7-CA96A9CFE53C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AB4E3-721F-45BF-ACB5-37E45692917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D27E74C6-ABAC-402A-BC4E-014CA272BA69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52C997-C747-4DBA-B7AF-0CD7ECDE804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23ACF166-1CC6-481D-BBFE-E0D3A816AAF0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CD7FA-D770-4477-9F2B-3F71827DE83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3E8D72B5-CA57-41CC-81C4-57A367803C8D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F3D665-7A2C-4A52-B5B9-6B3193388CEC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779739E1-34C1-4DA0-A840-609A902D63FF}" type="datetimeFigureOut">
              <a:rPr lang="vi-VN"/>
              <a:pPr>
                <a:defRPr/>
              </a:pPr>
              <a:t>16/09/2015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1B5A5-A67C-4697-9032-156E2C402A06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171B22D-274E-4CB5-98ED-9A9DE9ADFE5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9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atin typeface="+mn-lt"/>
                <a:cs typeface="+mn-cs"/>
              </a:rPr>
              <a:t>©</a:t>
            </a:r>
            <a:r>
              <a:rPr lang="en-US" sz="1000" dirty="0">
                <a:latin typeface="+mn-lt"/>
                <a:cs typeface="+mn-cs"/>
              </a:rPr>
              <a:t> FPT SOFTWARE – TRAINING MATERIAL</a:t>
            </a:r>
            <a:r>
              <a:rPr lang="en-US" altLang="ja-JP" sz="1000" dirty="0">
                <a:latin typeface="+mn-lt"/>
                <a:cs typeface="+mn-cs"/>
              </a:rPr>
              <a:t> – Int</a:t>
            </a:r>
            <a:r>
              <a:rPr lang="en-US" sz="1000" dirty="0">
                <a:latin typeface="+mn-lt"/>
                <a:cs typeface="+mn-cs"/>
              </a:rPr>
              <a:t>er</a:t>
            </a:r>
            <a:r>
              <a:rPr lang="en-US" altLang="ja-JP" sz="1000" dirty="0">
                <a:latin typeface="+mn-lt"/>
                <a:cs typeface="+mn-cs"/>
              </a:rPr>
              <a:t>nal </a:t>
            </a:r>
            <a:r>
              <a:rPr lang="en-US" sz="1000" dirty="0">
                <a:latin typeface="+mn-lt"/>
                <a:cs typeface="+mn-cs"/>
              </a:rPr>
              <a:t>us</a:t>
            </a:r>
            <a:r>
              <a:rPr lang="en-US" altLang="ja-JP" sz="1000" dirty="0">
                <a:latin typeface="+mn-lt"/>
                <a:cs typeface="+mn-cs"/>
              </a:rPr>
              <a:t>e</a:t>
            </a:r>
            <a:endParaRPr lang="en-US" sz="1000" dirty="0">
              <a:latin typeface="+mn-lt"/>
              <a:cs typeface="+mn-cs"/>
            </a:endParaRPr>
          </a:p>
        </p:txBody>
      </p:sp>
      <p:sp>
        <p:nvSpPr>
          <p:cNvPr id="11" name="Text Box 1059"/>
          <p:cNvSpPr txBox="1">
            <a:spLocks noChangeArrowheads="1"/>
          </p:cNvSpPr>
          <p:nvPr/>
        </p:nvSpPr>
        <p:spPr bwMode="auto">
          <a:xfrm>
            <a:off x="7027863" y="6597650"/>
            <a:ext cx="19573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>
                <a:latin typeface="+mn-lt"/>
                <a:cs typeface="+mn-cs"/>
              </a:rPr>
              <a:t>04e-BM/</a:t>
            </a:r>
            <a:r>
              <a:rPr lang="en-US" altLang="ja-JP" sz="1000">
                <a:latin typeface="+mn-lt"/>
                <a:cs typeface="+mn-cs"/>
              </a:rPr>
              <a:t>NS</a:t>
            </a:r>
            <a:r>
              <a:rPr lang="en-US" sz="1000">
                <a:latin typeface="+mn-lt"/>
                <a:cs typeface="+mn-cs"/>
              </a:rPr>
              <a:t>/HDCV/FSOFT v2</a:t>
            </a:r>
            <a:r>
              <a:rPr lang="en-US" altLang="ja-JP" sz="1000">
                <a:latin typeface="+mn-lt"/>
                <a:cs typeface="+mn-cs"/>
              </a:rPr>
              <a:t>/3</a:t>
            </a:r>
            <a:endParaRPr lang="en-US" sz="1000">
              <a:latin typeface="+mn-lt"/>
              <a:cs typeface="+mn-cs"/>
            </a:endParaRPr>
          </a:p>
        </p:txBody>
      </p:sp>
      <p:pic>
        <p:nvPicPr>
          <p:cNvPr id="1033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85750" y="49213"/>
            <a:ext cx="1543050" cy="995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rgbClr val="C00000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loodshed.net/dev/devcpp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5938" y="4000500"/>
            <a:ext cx="6400800" cy="673100"/>
          </a:xfrm>
        </p:spPr>
        <p:txBody>
          <a:bodyPr/>
          <a:lstStyle/>
          <a:p>
            <a:pPr algn="r" eaLnBrk="1" hangingPunct="1">
              <a:defRPr/>
            </a:pPr>
            <a:r>
              <a:rPr lang="en-US" sz="2000" dirty="0" smtClean="0"/>
              <a:t>HoangND1</a:t>
            </a:r>
            <a:endParaRPr lang="vi-VN" sz="2000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918648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C Fundamentals</a:t>
            </a:r>
            <a:endParaRPr lang="vi-V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Tool Preparation: Dev-C++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 &amp; Install Dev-C++ from </a:t>
            </a:r>
            <a:r>
              <a:rPr lang="en-US" dirty="0" smtClean="0">
                <a:hlinkClick r:id="rId3"/>
              </a:rPr>
              <a:t>http://www.bloodshed.net/dev/devcpp.html</a:t>
            </a:r>
            <a:endParaRPr lang="en-US" dirty="0" smtClean="0"/>
          </a:p>
          <a:p>
            <a:r>
              <a:rPr lang="en-US" dirty="0" smtClean="0"/>
              <a:t>Run Dev-C++ and discover its features</a:t>
            </a:r>
          </a:p>
          <a:p>
            <a:r>
              <a:rPr lang="en-US" dirty="0" smtClean="0"/>
              <a:t>Creating a Program: </a:t>
            </a:r>
            <a:r>
              <a:rPr lang="en-US" dirty="0" err="1" smtClean="0"/>
              <a:t>Ctrl+N</a:t>
            </a:r>
            <a:endParaRPr lang="en-US" dirty="0" smtClean="0"/>
          </a:p>
          <a:p>
            <a:r>
              <a:rPr lang="en-US" dirty="0" smtClean="0"/>
              <a:t>Compiling a Program: Ctrl+F9</a:t>
            </a:r>
          </a:p>
          <a:p>
            <a:r>
              <a:rPr lang="en-US" dirty="0" smtClean="0"/>
              <a:t>Running  a Program: F9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Compiling</a:t>
            </a:r>
            <a:r>
              <a:rPr lang="en-US" sz="2400" dirty="0" smtClean="0">
                <a:latin typeface="Impact" pitchFamily="34" charset="0"/>
              </a:rPr>
              <a:t> </a:t>
            </a:r>
            <a:r>
              <a:rPr lang="en-US" sz="2800" dirty="0" smtClean="0"/>
              <a:t>&amp; Running</a:t>
            </a:r>
            <a:endParaRPr lang="en-US" dirty="0"/>
          </a:p>
        </p:txBody>
      </p:sp>
      <p:pic>
        <p:nvPicPr>
          <p:cNvPr id="4" name="Picture 3" descr="untitle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285860"/>
            <a:ext cx="8458200" cy="46910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Variables</a:t>
            </a:r>
          </a:p>
        </p:txBody>
      </p:sp>
      <p:sp>
        <p:nvSpPr>
          <p:cNvPr id="5123" name="AutoShape 7"/>
          <p:cNvSpPr>
            <a:spLocks noChangeArrowheads="1"/>
          </p:cNvSpPr>
          <p:nvPr/>
        </p:nvSpPr>
        <p:spPr bwMode="auto">
          <a:xfrm>
            <a:off x="2438400" y="2133600"/>
            <a:ext cx="3048000" cy="838200"/>
          </a:xfrm>
          <a:prstGeom prst="curvedDownArrow">
            <a:avLst>
              <a:gd name="adj1" fmla="val 72727"/>
              <a:gd name="adj2" fmla="val 145455"/>
              <a:gd name="adj3" fmla="val 33333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Text Box 8"/>
          <p:cNvSpPr txBox="1">
            <a:spLocks noChangeArrowheads="1"/>
          </p:cNvSpPr>
          <p:nvPr/>
        </p:nvSpPr>
        <p:spPr bwMode="auto">
          <a:xfrm>
            <a:off x="1403350" y="3810000"/>
            <a:ext cx="654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Data</a:t>
            </a:r>
          </a:p>
        </p:txBody>
      </p:sp>
      <p:sp>
        <p:nvSpPr>
          <p:cNvPr id="5125" name="Text Box 10"/>
          <p:cNvSpPr txBox="1">
            <a:spLocks noChangeArrowheads="1"/>
          </p:cNvSpPr>
          <p:nvPr/>
        </p:nvSpPr>
        <p:spPr bwMode="auto">
          <a:xfrm>
            <a:off x="6553200" y="2667000"/>
            <a:ext cx="1022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Times New Roman" pitchFamily="18" charset="0"/>
              </a:rPr>
              <a:t>Memory</a:t>
            </a:r>
          </a:p>
        </p:txBody>
      </p:sp>
      <p:sp>
        <p:nvSpPr>
          <p:cNvPr id="5126" name="Text Box 12"/>
          <p:cNvSpPr txBox="1">
            <a:spLocks noChangeArrowheads="1"/>
          </p:cNvSpPr>
          <p:nvPr/>
        </p:nvSpPr>
        <p:spPr bwMode="auto">
          <a:xfrm>
            <a:off x="3352800" y="4876800"/>
            <a:ext cx="4800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/>
              <a:t>Each location in the memory is unique</a:t>
            </a:r>
          </a:p>
        </p:txBody>
      </p:sp>
      <p:sp>
        <p:nvSpPr>
          <p:cNvPr id="5127" name="Rectangle 13"/>
          <p:cNvSpPr>
            <a:spLocks noChangeArrowheads="1"/>
          </p:cNvSpPr>
          <p:nvPr/>
        </p:nvSpPr>
        <p:spPr bwMode="auto">
          <a:xfrm>
            <a:off x="381000" y="5486400"/>
            <a:ext cx="8382000" cy="609600"/>
          </a:xfrm>
          <a:prstGeom prst="rect">
            <a:avLst/>
          </a:prstGeom>
          <a:solidFill>
            <a:srgbClr val="DAC5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Variables  allow  to provide a meaningful name for the location in memory</a:t>
            </a:r>
          </a:p>
        </p:txBody>
      </p:sp>
      <p:graphicFrame>
        <p:nvGraphicFramePr>
          <p:cNvPr id="112689" name="Group 49"/>
          <p:cNvGraphicFramePr>
            <a:graphicFrameLocks noGrp="1"/>
          </p:cNvGraphicFramePr>
          <p:nvPr/>
        </p:nvGraphicFramePr>
        <p:xfrm>
          <a:off x="3657600" y="3124200"/>
          <a:ext cx="3962400" cy="1645285"/>
        </p:xfrm>
        <a:graphic>
          <a:graphicData uri="http://schemas.openxmlformats.org/drawingml/2006/table">
            <a:tbl>
              <a:tblPr/>
              <a:tblGrid>
                <a:gridCol w="990600"/>
                <a:gridCol w="990600"/>
                <a:gridCol w="990600"/>
                <a:gridCol w="990600"/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3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150" name="Rectangle 51"/>
          <p:cNvSpPr>
            <a:spLocks noChangeArrowheads="1"/>
          </p:cNvSpPr>
          <p:nvPr/>
        </p:nvSpPr>
        <p:spPr bwMode="auto">
          <a:xfrm>
            <a:off x="1828800" y="358140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/>
              <a:t>15</a:t>
            </a: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4529138" y="3810000"/>
            <a:ext cx="1265237" cy="706438"/>
            <a:chOff x="2853" y="2400"/>
            <a:chExt cx="797" cy="445"/>
          </a:xfrm>
        </p:grpSpPr>
        <p:sp>
          <p:nvSpPr>
            <p:cNvPr id="5152" name="Text Box 15"/>
            <p:cNvSpPr txBox="1">
              <a:spLocks noChangeArrowheads="1"/>
            </p:cNvSpPr>
            <p:nvPr/>
          </p:nvSpPr>
          <p:spPr bwMode="auto">
            <a:xfrm>
              <a:off x="2853" y="2672"/>
              <a:ext cx="797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chemeClr val="hlink"/>
                  </a:solidFill>
                </a:rPr>
                <a:t>Data in memory</a:t>
              </a:r>
            </a:p>
          </p:txBody>
        </p:sp>
        <p:sp>
          <p:nvSpPr>
            <p:cNvPr id="5153" name="Rectangle 52"/>
            <p:cNvSpPr>
              <a:spLocks noChangeArrowheads="1"/>
            </p:cNvSpPr>
            <p:nvPr/>
          </p:nvSpPr>
          <p:spPr bwMode="auto">
            <a:xfrm>
              <a:off x="2976" y="2400"/>
              <a:ext cx="432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b="1"/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Constants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686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A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constant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 value whose worth never changes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integer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5.3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numeric / float constant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‘Black’  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string constant</a:t>
            </a:r>
            <a:r>
              <a:rPr lang="en-US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>
                <a:latin typeface="Tahoma" pitchFamily="34" charset="0"/>
                <a:cs typeface="Times New Roman" pitchFamily="18" charset="0"/>
              </a:rPr>
              <a:t>‘C’		</a:t>
            </a:r>
            <a:r>
              <a:rPr lang="en-US" b="1" dirty="0" smtClean="0">
                <a:latin typeface="Tahoma" pitchFamily="34" charset="0"/>
                <a:cs typeface="Times New Roman" pitchFamily="18" charset="0"/>
              </a:rPr>
              <a:t>Character constant</a:t>
            </a:r>
          </a:p>
          <a:p>
            <a:pPr lvl="1" eaLnBrk="1" hangingPunct="1">
              <a:lnSpc>
                <a:spcPct val="90000"/>
              </a:lnSpc>
            </a:pPr>
            <a:endParaRPr lang="en-US" b="1" dirty="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Variables hold constant values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</a:t>
            </a:r>
            <a:r>
              <a:rPr lang="en-US" dirty="0"/>
              <a:t>Constants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Numeric constants are an uninterrupted sequence of digits (and may contain a period).  They never contain a comma.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123</a:t>
            </a:r>
          </a:p>
          <a:p>
            <a:pPr lvl="1"/>
            <a:r>
              <a:rPr lang="en-US"/>
              <a:t>98.6</a:t>
            </a:r>
          </a:p>
          <a:p>
            <a:pPr lvl="1"/>
            <a:r>
              <a:rPr lang="en-US"/>
              <a:t>1000000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Character Constants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Singular!</a:t>
            </a:r>
          </a:p>
          <a:p>
            <a:r>
              <a:rPr lang="en-US"/>
              <a:t>One character defined character set.</a:t>
            </a:r>
          </a:p>
          <a:p>
            <a:r>
              <a:rPr lang="en-US"/>
              <a:t>Surrounded on the single quotation mark.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‘A’</a:t>
            </a:r>
          </a:p>
          <a:p>
            <a:pPr lvl="1"/>
            <a:r>
              <a:rPr lang="en-US"/>
              <a:t>‘a’</a:t>
            </a:r>
          </a:p>
          <a:p>
            <a:pPr lvl="1"/>
            <a:r>
              <a:rPr lang="en-US"/>
              <a:t>‘$’</a:t>
            </a:r>
          </a:p>
          <a:p>
            <a:pPr lvl="1"/>
            <a:r>
              <a:rPr lang="en-US"/>
              <a:t>‘4’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Constants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sequence characters surrounded by double quotation marks.</a:t>
            </a:r>
          </a:p>
          <a:p>
            <a:r>
              <a:rPr lang="en-US"/>
              <a:t>Considered a single item.</a:t>
            </a:r>
          </a:p>
          <a:p>
            <a:r>
              <a:rPr lang="en-US"/>
              <a:t>Examples:</a:t>
            </a:r>
          </a:p>
          <a:p>
            <a:pPr lvl="1"/>
            <a:r>
              <a:rPr lang="en-US"/>
              <a:t>“UMBC”</a:t>
            </a:r>
          </a:p>
          <a:p>
            <a:pPr lvl="1"/>
            <a:r>
              <a:rPr lang="en-US"/>
              <a:t>“I like ice cream.”</a:t>
            </a:r>
          </a:p>
          <a:p>
            <a:pPr lvl="1"/>
            <a:r>
              <a:rPr lang="en-US"/>
              <a:t>“123”</a:t>
            </a:r>
          </a:p>
          <a:p>
            <a:pPr lvl="1"/>
            <a:r>
              <a:rPr lang="en-US"/>
              <a:t>“CAR”</a:t>
            </a:r>
          </a:p>
          <a:p>
            <a:pPr lvl="1"/>
            <a:r>
              <a:rPr lang="en-US"/>
              <a:t>“car”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Identifier Names</a:t>
            </a:r>
          </a:p>
        </p:txBody>
      </p:sp>
      <p:sp>
        <p:nvSpPr>
          <p:cNvPr id="8194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45488" cy="4459287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Some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correct identifier names</a:t>
            </a: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arena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s_count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 marks40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smtClean="0">
                <a:latin typeface="Tahoma" pitchFamily="34" charset="0"/>
                <a:cs typeface="Times New Roman" pitchFamily="18" charset="0"/>
              </a:rPr>
              <a:t>class_one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Examples of erroneous identifiers 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1sttest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err="1" smtClean="0">
                <a:latin typeface="Tahoma" pitchFamily="34" charset="0"/>
                <a:cs typeface="Times New Roman" pitchFamily="18" charset="0"/>
              </a:rPr>
              <a:t>oh!god</a:t>
            </a: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sz="1800" dirty="0" smtClean="0">
                <a:latin typeface="Tahoma" pitchFamily="34" charset="0"/>
                <a:cs typeface="Times New Roman" pitchFamily="18" charset="0"/>
              </a:rPr>
              <a:t>start</a:t>
            </a:r>
            <a:r>
              <a:rPr lang="en-US" sz="1800" smtClean="0">
                <a:latin typeface="Tahoma" pitchFamily="34" charset="0"/>
                <a:cs typeface="Times New Roman" pitchFamily="18" charset="0"/>
              </a:rPr>
              <a:t>... End</a:t>
            </a:r>
          </a:p>
          <a:p>
            <a:pPr lvl="1" algn="just" eaLnBrk="1" hangingPunct="1">
              <a:lnSpc>
                <a:spcPct val="90000"/>
              </a:lnSpc>
            </a:pPr>
            <a:endParaRPr lang="en-US" sz="1800" dirty="0" smtClean="0">
              <a:latin typeface="Tahoma" pitchFamily="34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Identifiers </a:t>
            </a:r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in C are case sensitive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8225" y="-228600"/>
            <a:ext cx="7953375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Guidelines  for Naming Identifiers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81000" y="1676400"/>
            <a:ext cx="8382000" cy="3733800"/>
            <a:chOff x="288" y="1488"/>
            <a:chExt cx="5280" cy="2352"/>
          </a:xfrm>
        </p:grpSpPr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288" y="1488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/>
                <a:t>Variable names should begin with an alphabet</a:t>
              </a: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288" y="2256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Proper names should be avoided while naming variables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288" y="1872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The first character can be followed by alphanumeric characters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288" y="2640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A variable name should be meaningful and descriptive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288" y="3024"/>
              <a:ext cx="5280" cy="336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Confusing letters should be avoided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289" y="3408"/>
              <a:ext cx="5279" cy="432"/>
            </a:xfrm>
            <a:prstGeom prst="rect">
              <a:avLst/>
            </a:prstGeom>
            <a:solidFill>
              <a:srgbClr val="EBE0FC"/>
            </a:solidFill>
            <a:ln w="9525">
              <a:solidFill>
                <a:srgbClr val="9C9CDC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sz="2000"/>
                <a:t>Some standard variable naming convention should be followed </a:t>
              </a:r>
            </a:p>
            <a:p>
              <a:r>
                <a:rPr lang="en-US" sz="2000"/>
                <a:t>while programming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Types-1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3733800"/>
          </a:xfrm>
        </p:spPr>
        <p:txBody>
          <a:bodyPr/>
          <a:lstStyle/>
          <a:p>
            <a:pPr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Different types of data are stored in variables. Some examples are: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Whole numbers. For example, 10 or 178993455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Real numbers. For example, 15.22 or 15463452.25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Positive numbers</a:t>
            </a:r>
          </a:p>
          <a:p>
            <a:pPr lvl="2" algn="just" eaLnBrk="1" hangingPunct="1"/>
            <a:r>
              <a:rPr lang="en-US" dirty="0" smtClean="0">
                <a:latin typeface="Tahoma" pitchFamily="34" charset="0"/>
                <a:cs typeface="Times New Roman" pitchFamily="18" charset="0"/>
              </a:rPr>
              <a:t>Negative numbers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Names. For example, John</a:t>
            </a:r>
          </a:p>
          <a:p>
            <a:pPr lvl="1" algn="just" eaLnBrk="1" hangingPunct="1"/>
            <a:r>
              <a:rPr lang="en-US" sz="2400" dirty="0" smtClean="0">
                <a:latin typeface="Tahoma" pitchFamily="34" charset="0"/>
                <a:cs typeface="Times New Roman" pitchFamily="18" charset="0"/>
              </a:rPr>
              <a:t>Logical values. For example, Y or N</a:t>
            </a:r>
          </a:p>
          <a:p>
            <a:pPr eaLnBrk="1" hangingPunct="1"/>
            <a:endParaRPr lang="en-US" sz="24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History </a:t>
            </a:r>
            <a:r>
              <a:rPr lang="en-US" smtClean="0">
                <a:latin typeface="+mj-lt"/>
              </a:rPr>
              <a:t>of C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Application Areas Of C</a:t>
            </a:r>
          </a:p>
          <a:p>
            <a:r>
              <a:rPr lang="en-US" dirty="0" smtClean="0">
                <a:latin typeface="+mj-lt"/>
              </a:rPr>
              <a:t>About C &amp; C Program Structure</a:t>
            </a:r>
          </a:p>
          <a:p>
            <a:r>
              <a:rPr lang="en-US" dirty="0" smtClean="0">
                <a:latin typeface="+mj-lt"/>
              </a:rPr>
              <a:t>First C Program</a:t>
            </a: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Discuss variables </a:t>
            </a:r>
          </a:p>
          <a:p>
            <a:pPr eaLnBrk="1" hangingPunct="1"/>
            <a:r>
              <a:rPr lang="en-US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Differentiate between variables and constants </a:t>
            </a:r>
            <a:endParaRPr lang="en-GB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eaLnBrk="1" hangingPunct="1"/>
            <a:r>
              <a:rPr lang="en-GB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List the different data types and make use of them in C programs</a:t>
            </a:r>
            <a:r>
              <a:rPr lang="en-US" dirty="0" smtClean="0">
                <a:latin typeface="+mj-lt"/>
                <a:cs typeface="Times New Roman" pitchFamily="18" charset="0"/>
              </a:rPr>
              <a:t> </a:t>
            </a:r>
          </a:p>
          <a:p>
            <a:pPr eaLnBrk="1" hangingPunct="1"/>
            <a:r>
              <a:rPr lang="en-US" dirty="0" smtClean="0">
                <a:latin typeface="+mj-lt"/>
                <a:cs typeface="Times New Roman" pitchFamily="18" charset="0"/>
              </a:rPr>
              <a:t>Discuss arithmetic operators</a:t>
            </a:r>
            <a:r>
              <a:rPr lang="en-US" dirty="0" smtClean="0">
                <a:latin typeface="+mj-lt"/>
              </a:rPr>
              <a:t> </a:t>
            </a:r>
          </a:p>
          <a:p>
            <a:endParaRPr lang="en-US" dirty="0" smtClean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 Types-2</a:t>
            </a:r>
          </a:p>
        </p:txBody>
      </p:sp>
      <p:sp>
        <p:nvSpPr>
          <p:cNvPr id="12291" name="Rectangle 4"/>
          <p:cNvSpPr>
            <a:spLocks noChangeArrowheads="1"/>
          </p:cNvSpPr>
          <p:nvPr/>
        </p:nvSpPr>
        <p:spPr bwMode="auto">
          <a:xfrm>
            <a:off x="1562100" y="3886200"/>
            <a:ext cx="6019800" cy="533400"/>
          </a:xfrm>
          <a:prstGeom prst="rect">
            <a:avLst/>
          </a:prstGeom>
          <a:solidFill>
            <a:srgbClr val="EBE0F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Datatype variableName</a:t>
            </a:r>
          </a:p>
        </p:txBody>
      </p:sp>
      <p:sp>
        <p:nvSpPr>
          <p:cNvPr id="12292" name="Text Box 5"/>
          <p:cNvSpPr txBox="1">
            <a:spLocks noChangeArrowheads="1"/>
          </p:cNvSpPr>
          <p:nvPr/>
        </p:nvSpPr>
        <p:spPr bwMode="auto">
          <a:xfrm>
            <a:off x="989013" y="1371600"/>
            <a:ext cx="7165975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200" dirty="0"/>
              <a:t>A data type describes the kind of data that will fit into a variable</a:t>
            </a:r>
          </a:p>
          <a:p>
            <a:pPr algn="l"/>
            <a:endParaRPr lang="en-US" sz="2200" dirty="0"/>
          </a:p>
        </p:txBody>
      </p:sp>
      <p:sp>
        <p:nvSpPr>
          <p:cNvPr id="12293" name="Text Box 6"/>
          <p:cNvSpPr txBox="1">
            <a:spLocks noChangeArrowheads="1"/>
          </p:cNvSpPr>
          <p:nvPr/>
        </p:nvSpPr>
        <p:spPr bwMode="auto">
          <a:xfrm>
            <a:off x="912813" y="2286000"/>
            <a:ext cx="7121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The name of the variable is preceded with the data type</a:t>
            </a:r>
          </a:p>
        </p:txBody>
      </p:sp>
      <p:sp>
        <p:nvSpPr>
          <p:cNvPr id="12294" name="Text Box 7"/>
          <p:cNvSpPr txBox="1">
            <a:spLocks noChangeArrowheads="1"/>
          </p:cNvSpPr>
          <p:nvPr/>
        </p:nvSpPr>
        <p:spPr bwMode="auto">
          <a:xfrm>
            <a:off x="254000" y="2895600"/>
            <a:ext cx="8424863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200" dirty="0"/>
              <a:t>For example, the data type </a:t>
            </a:r>
            <a:r>
              <a:rPr lang="en-US" sz="2200" dirty="0" err="1"/>
              <a:t>int</a:t>
            </a:r>
            <a:r>
              <a:rPr lang="en-US" sz="2200" dirty="0"/>
              <a:t>  would precede  the name </a:t>
            </a:r>
            <a:r>
              <a:rPr lang="en-US" sz="2200" dirty="0" err="1"/>
              <a:t>varName</a:t>
            </a:r>
            <a:endParaRPr lang="en-US" sz="2200" dirty="0"/>
          </a:p>
        </p:txBody>
      </p:sp>
      <p:sp>
        <p:nvSpPr>
          <p:cNvPr id="12295" name="AutoShape 8"/>
          <p:cNvSpPr>
            <a:spLocks noChangeArrowheads="1"/>
          </p:cNvSpPr>
          <p:nvPr/>
        </p:nvSpPr>
        <p:spPr bwMode="auto">
          <a:xfrm>
            <a:off x="1600200" y="4800600"/>
            <a:ext cx="6096000" cy="609600"/>
          </a:xfrm>
          <a:prstGeom prst="roundRect">
            <a:avLst>
              <a:gd name="adj" fmla="val 16667"/>
            </a:avLst>
          </a:prstGeom>
          <a:solidFill>
            <a:srgbClr val="EBE0F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49" charset="0"/>
              </a:rPr>
              <a:t>int varName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ChangeArrowheads="1"/>
          </p:cNvSpPr>
          <p:nvPr/>
        </p:nvSpPr>
        <p:spPr bwMode="auto">
          <a:xfrm>
            <a:off x="6477000" y="5334000"/>
            <a:ext cx="1752600" cy="8382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void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5" name="Rectangle 13"/>
          <p:cNvSpPr>
            <a:spLocks noChangeArrowheads="1"/>
          </p:cNvSpPr>
          <p:nvPr/>
        </p:nvSpPr>
        <p:spPr bwMode="auto">
          <a:xfrm>
            <a:off x="5029200" y="5257800"/>
            <a:ext cx="1752600" cy="838200"/>
          </a:xfrm>
          <a:prstGeom prst="rect">
            <a:avLst/>
          </a:prstGeom>
          <a:solidFill>
            <a:srgbClr val="D7D2D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 char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6" name="Rectangle 15"/>
          <p:cNvSpPr>
            <a:spLocks noChangeArrowheads="1"/>
          </p:cNvSpPr>
          <p:nvPr/>
        </p:nvSpPr>
        <p:spPr bwMode="auto">
          <a:xfrm>
            <a:off x="3695700" y="5334000"/>
            <a:ext cx="1752600" cy="838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 double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Data Types</a:t>
            </a:r>
          </a:p>
        </p:txBody>
      </p:sp>
      <p:sp>
        <p:nvSpPr>
          <p:cNvPr id="13318" name="Oval 3"/>
          <p:cNvSpPr>
            <a:spLocks noChangeArrowheads="1"/>
          </p:cNvSpPr>
          <p:nvPr/>
        </p:nvSpPr>
        <p:spPr bwMode="auto">
          <a:xfrm>
            <a:off x="1981200" y="1905000"/>
            <a:ext cx="5334000" cy="8382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000" b="1"/>
              <a:t>The basic data types are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2362200" y="5181600"/>
            <a:ext cx="1752600" cy="838200"/>
          </a:xfrm>
          <a:prstGeom prst="rect">
            <a:avLst/>
          </a:prstGeom>
          <a:solidFill>
            <a:srgbClr val="A5C1F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 smtClean="0">
                <a:latin typeface="Courier New" pitchFamily="49" charset="0"/>
              </a:rPr>
              <a:t>  float</a:t>
            </a:r>
            <a:endParaRPr lang="en-US" sz="1800" b="1">
              <a:latin typeface="Courier New" pitchFamily="49" charset="0"/>
            </a:endParaRPr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838200" y="5029200"/>
            <a:ext cx="1752600" cy="838200"/>
          </a:xfrm>
          <a:prstGeom prst="rect">
            <a:avLst/>
          </a:prstGeom>
          <a:solidFill>
            <a:srgbClr val="E49CB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>
                <a:latin typeface="Courier New" pitchFamily="49" charset="0"/>
              </a:rPr>
              <a:t>int</a:t>
            </a:r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H="1">
            <a:off x="3208338" y="2743200"/>
            <a:ext cx="1363662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Line 5"/>
          <p:cNvSpPr>
            <a:spLocks noChangeShapeType="1"/>
          </p:cNvSpPr>
          <p:nvPr/>
        </p:nvSpPr>
        <p:spPr bwMode="auto">
          <a:xfrm flipH="1">
            <a:off x="1981200" y="2743200"/>
            <a:ext cx="2590800" cy="2362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4572000" y="2743200"/>
            <a:ext cx="274320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4572000" y="2743200"/>
            <a:ext cx="1408113" cy="2438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7"/>
          <p:cNvSpPr>
            <a:spLocks noChangeShapeType="1"/>
          </p:cNvSpPr>
          <p:nvPr/>
        </p:nvSpPr>
        <p:spPr bwMode="auto">
          <a:xfrm>
            <a:off x="4572000" y="27432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Type int</a:t>
            </a:r>
            <a:r>
              <a:rPr lang="en-US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Stores numeric data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		</a:t>
            </a:r>
            <a:r>
              <a:rPr lang="en-US" sz="2800" dirty="0" smtClean="0">
                <a:solidFill>
                  <a:schemeClr val="hlink"/>
                </a:solidFill>
                <a:latin typeface="Tahoma" pitchFamily="34" charset="0"/>
                <a:cs typeface="Times New Roman" pitchFamily="18" charset="0"/>
              </a:rPr>
              <a:t>	</a:t>
            </a:r>
            <a:r>
              <a:rPr lang="en-US" sz="2800" b="1" dirty="0" err="1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int</a:t>
            </a:r>
            <a:r>
              <a:rPr lang="en-US" sz="2800" b="1" dirty="0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 num;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Cannot then store any other type of data like “Alan” or “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abc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”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16 bits (2 bytes)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Integers in the range -32768 to 32767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Examples: 12322, 0, -232 </a:t>
            </a:r>
            <a:endParaRPr lang="en-US" sz="2800" dirty="0" smtClean="0">
              <a:solidFill>
                <a:srgbClr val="000000"/>
              </a:solidFill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float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values containing decimal places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 </a:t>
            </a:r>
            <a:r>
              <a:rPr lang="en-US" sz="2800" b="1" smtClean="0">
                <a:latin typeface="Tahoma" pitchFamily="34" charset="0"/>
              </a:rPr>
              <a:t>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Times New Roman" pitchFamily="18" charset="0"/>
              </a:rPr>
              <a:t>float num;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Precision of upto 6 digits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32 bits (4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Examples: 23.05, 56.5, 32 </a:t>
            </a:r>
            <a:r>
              <a:rPr lang="en-US" sz="2800" smtClean="0">
                <a:latin typeface="Tahoma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double</a:t>
            </a:r>
            <a:r>
              <a:rPr 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values containing decimal places </a:t>
            </a: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smtClean="0">
                <a:latin typeface="Tahoma" pitchFamily="34" charset="0"/>
              </a:rPr>
              <a:t>		 	</a:t>
            </a:r>
            <a:r>
              <a:rPr lang="en-US" sz="24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double num;</a:t>
            </a:r>
            <a:endParaRPr lang="en-US" sz="24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Precision of upto 10 digits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64 bits (8 bytes) of memory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latin typeface="Tahoma" pitchFamily="34" charset="0"/>
                <a:cs typeface="Times New Roman" pitchFamily="18" charset="0"/>
              </a:rPr>
              <a:t>Examples: 2.0, 3.55, 100000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char</a:t>
            </a:r>
            <a:r>
              <a:rPr lang="en-US" smtClean="0"/>
              <a:t>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Stores a single character of information </a:t>
            </a:r>
            <a:r>
              <a:rPr lang="en-US" smtClean="0">
                <a:latin typeface="Tahoma" pitchFamily="34" charset="0"/>
              </a:rPr>
              <a:t>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latin typeface="Tahoma" pitchFamily="34" charset="0"/>
              </a:rPr>
              <a:t>		 	</a:t>
            </a: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char gender;</a:t>
            </a: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 b="1" smtClean="0">
                <a:solidFill>
                  <a:schemeClr val="hlink"/>
                </a:solidFill>
                <a:latin typeface="Courier New" pitchFamily="49" charset="0"/>
                <a:cs typeface="Courier New" pitchFamily="49" charset="0"/>
              </a:rPr>
              <a:t>			gender='M';</a:t>
            </a:r>
            <a:endParaRPr lang="en-US" sz="2800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b="1" smtClean="0">
              <a:solidFill>
                <a:schemeClr val="hlink"/>
              </a:solidFill>
              <a:latin typeface="Courier New" pitchFamily="49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8 bits (1 byte) of memory 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latin typeface="Tahoma" pitchFamily="34" charset="0"/>
                <a:cs typeface="Times New Roman" pitchFamily="18" charset="0"/>
              </a:rPr>
              <a:t>Examples: ‘a’, ‘m’, ‘$’ ‘%’ , ‘1’, ’5’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 </a:t>
            </a:r>
            <a:r>
              <a:rPr lang="en-US" smtClean="0">
                <a:cs typeface="Times New Roman" pitchFamily="18" charset="0"/>
              </a:rPr>
              <a:t>void</a:t>
            </a:r>
            <a:r>
              <a:rPr lang="en-US" smtClean="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eaLnBrk="1" hangingPunct="1"/>
            <a:r>
              <a:rPr lang="en-US" sz="2800" smtClean="0">
                <a:latin typeface="Tahoma" pitchFamily="34" charset="0"/>
                <a:cs typeface="Times New Roman" pitchFamily="18" charset="0"/>
              </a:rPr>
              <a:t>Stores nothing </a:t>
            </a:r>
            <a:r>
              <a:rPr lang="en-US" sz="2800" smtClean="0">
                <a:latin typeface="Tahoma" pitchFamily="34" charset="0"/>
              </a:rPr>
              <a:t>		</a:t>
            </a:r>
          </a:p>
          <a:p>
            <a:pPr eaLnBrk="1" hangingPunct="1">
              <a:buFont typeface="Wingdings" pitchFamily="2" charset="2"/>
              <a:buNone/>
            </a:pPr>
            <a:endParaRPr lang="en-US" sz="2800" smtClean="0">
              <a:latin typeface="Tahoma" pitchFamily="34" charset="0"/>
            </a:endParaRPr>
          </a:p>
          <a:p>
            <a:pPr eaLnBrk="1" hangingPunct="1"/>
            <a:r>
              <a:rPr lang="en-US" sz="2800" smtClean="0">
                <a:latin typeface="Tahoma" pitchFamily="34" charset="0"/>
                <a:cs typeface="Times New Roman" pitchFamily="18" charset="0"/>
              </a:rPr>
              <a:t>Indicates the compiler that there is nothing to expect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Derived Data Types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817563" y="4108450"/>
            <a:ext cx="7758112" cy="1190625"/>
            <a:chOff x="563" y="2588"/>
            <a:chExt cx="4887" cy="750"/>
          </a:xfrm>
        </p:grpSpPr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584" y="2688"/>
              <a:ext cx="192" cy="192"/>
              <a:chOff x="2160" y="1536"/>
              <a:chExt cx="192" cy="192"/>
            </a:xfrm>
          </p:grpSpPr>
          <p:sp>
            <p:nvSpPr>
              <p:cNvPr id="19496" name="Line 16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7" name="Line 17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24"/>
            <p:cNvGrpSpPr>
              <a:grpSpLocks/>
            </p:cNvGrpSpPr>
            <p:nvPr/>
          </p:nvGrpSpPr>
          <p:grpSpPr bwMode="auto">
            <a:xfrm>
              <a:off x="3408" y="2736"/>
              <a:ext cx="384" cy="96"/>
              <a:chOff x="3408" y="1584"/>
              <a:chExt cx="384" cy="96"/>
            </a:xfrm>
          </p:grpSpPr>
          <p:sp>
            <p:nvSpPr>
              <p:cNvPr id="19494" name="Line 25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26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91" name="Text Box 33"/>
            <p:cNvSpPr txBox="1">
              <a:spLocks noChangeArrowheads="1"/>
            </p:cNvSpPr>
            <p:nvPr/>
          </p:nvSpPr>
          <p:spPr bwMode="auto">
            <a:xfrm>
              <a:off x="2160" y="2640"/>
              <a:ext cx="46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1"/>
                <a:t>int</a:t>
              </a:r>
            </a:p>
          </p:txBody>
        </p:sp>
        <p:sp>
          <p:nvSpPr>
            <p:cNvPr id="19492" name="Text Box 34"/>
            <p:cNvSpPr txBox="1">
              <a:spLocks noChangeArrowheads="1"/>
            </p:cNvSpPr>
            <p:nvPr/>
          </p:nvSpPr>
          <p:spPr bwMode="auto">
            <a:xfrm>
              <a:off x="563" y="2619"/>
              <a:ext cx="6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short</a:t>
              </a:r>
            </a:p>
          </p:txBody>
        </p:sp>
        <p:sp>
          <p:nvSpPr>
            <p:cNvPr id="19493" name="Text Box 35"/>
            <p:cNvSpPr txBox="1">
              <a:spLocks noChangeArrowheads="1"/>
            </p:cNvSpPr>
            <p:nvPr/>
          </p:nvSpPr>
          <p:spPr bwMode="auto">
            <a:xfrm>
              <a:off x="4247" y="2588"/>
              <a:ext cx="1203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/>
                <a:t>short int </a:t>
              </a:r>
            </a:p>
            <a:p>
              <a:r>
                <a:rPr lang="en-US" sz="1800" b="1"/>
                <a:t>(Occupies less</a:t>
              </a:r>
            </a:p>
            <a:p>
              <a:r>
                <a:rPr lang="en-US" sz="1800" b="1"/>
                <a:t> memory</a:t>
              </a:r>
            </a:p>
            <a:p>
              <a:r>
                <a:rPr lang="en-US" sz="1800" b="1"/>
                <a:t>space than int)</a:t>
              </a:r>
            </a:p>
          </p:txBody>
        </p:sp>
      </p:grp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2514600" y="2209800"/>
            <a:ext cx="304800" cy="304800"/>
            <a:chOff x="2160" y="1536"/>
            <a:chExt cx="192" cy="192"/>
          </a:xfrm>
        </p:grpSpPr>
        <p:sp>
          <p:nvSpPr>
            <p:cNvPr id="19487" name="Line 4"/>
            <p:cNvSpPr>
              <a:spLocks noChangeShapeType="1"/>
            </p:cNvSpPr>
            <p:nvPr/>
          </p:nvSpPr>
          <p:spPr bwMode="auto">
            <a:xfrm>
              <a:off x="2256" y="1536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5"/>
            <p:cNvSpPr>
              <a:spLocks noChangeShapeType="1"/>
            </p:cNvSpPr>
            <p:nvPr/>
          </p:nvSpPr>
          <p:spPr bwMode="auto">
            <a:xfrm>
              <a:off x="2160" y="163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0"/>
          <p:cNvGrpSpPr>
            <a:grpSpLocks/>
          </p:cNvGrpSpPr>
          <p:nvPr/>
        </p:nvGrpSpPr>
        <p:grpSpPr bwMode="auto">
          <a:xfrm>
            <a:off x="5410200" y="2286000"/>
            <a:ext cx="609600" cy="152400"/>
            <a:chOff x="3408" y="1584"/>
            <a:chExt cx="384" cy="96"/>
          </a:xfrm>
        </p:grpSpPr>
        <p:sp>
          <p:nvSpPr>
            <p:cNvPr id="19485" name="Line 8"/>
            <p:cNvSpPr>
              <a:spLocks noChangeShapeType="1"/>
            </p:cNvSpPr>
            <p:nvPr/>
          </p:nvSpPr>
          <p:spPr bwMode="auto">
            <a:xfrm>
              <a:off x="3408" y="1584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9"/>
            <p:cNvSpPr>
              <a:spLocks noChangeShapeType="1"/>
            </p:cNvSpPr>
            <p:nvPr/>
          </p:nvSpPr>
          <p:spPr bwMode="auto">
            <a:xfrm>
              <a:off x="3408" y="16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AutoShape 11"/>
          <p:cNvSpPr>
            <a:spLocks noChangeArrowheads="1"/>
          </p:cNvSpPr>
          <p:nvPr/>
        </p:nvSpPr>
        <p:spPr bwMode="auto">
          <a:xfrm>
            <a:off x="6477000" y="2038350"/>
            <a:ext cx="2362200" cy="609600"/>
          </a:xfrm>
          <a:prstGeom prst="flowChartTerminator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Derived data type</a:t>
            </a:r>
          </a:p>
        </p:txBody>
      </p:sp>
      <p:sp>
        <p:nvSpPr>
          <p:cNvPr id="19463" name="AutoShape 39"/>
          <p:cNvSpPr>
            <a:spLocks noChangeArrowheads="1"/>
          </p:cNvSpPr>
          <p:nvPr/>
        </p:nvSpPr>
        <p:spPr bwMode="auto">
          <a:xfrm>
            <a:off x="3048000" y="2057400"/>
            <a:ext cx="1752600" cy="609600"/>
          </a:xfrm>
          <a:prstGeom prst="roundRect">
            <a:avLst>
              <a:gd name="adj" fmla="val 16667"/>
            </a:avLst>
          </a:prstGeom>
          <a:solidFill>
            <a:srgbClr val="D7D2D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800" b="1"/>
              <a:t>Basic Data</a:t>
            </a:r>
          </a:p>
          <a:p>
            <a:r>
              <a:rPr lang="en-US" sz="1800" b="1"/>
              <a:t> types </a:t>
            </a:r>
          </a:p>
        </p:txBody>
      </p:sp>
      <p:sp>
        <p:nvSpPr>
          <p:cNvPr id="19464" name="Rectangle 40"/>
          <p:cNvSpPr>
            <a:spLocks noChangeArrowheads="1"/>
          </p:cNvSpPr>
          <p:nvPr/>
        </p:nvSpPr>
        <p:spPr bwMode="auto">
          <a:xfrm>
            <a:off x="381000" y="2057400"/>
            <a:ext cx="1828800" cy="609600"/>
          </a:xfrm>
          <a:prstGeom prst="rect">
            <a:avLst/>
          </a:prstGeom>
          <a:solidFill>
            <a:srgbClr val="ADD3D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1600" b="1"/>
              <a:t>Data type </a:t>
            </a:r>
          </a:p>
          <a:p>
            <a:r>
              <a:rPr lang="en-US" sz="1600" b="1"/>
              <a:t>Modifiers</a:t>
            </a:r>
          </a:p>
        </p:txBody>
      </p: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563563" y="2971800"/>
            <a:ext cx="8275637" cy="915988"/>
            <a:chOff x="355" y="2016"/>
            <a:chExt cx="5213" cy="577"/>
          </a:xfrm>
        </p:grpSpPr>
        <p:grpSp>
          <p:nvGrpSpPr>
            <p:cNvPr id="8" name="Group 12"/>
            <p:cNvGrpSpPr>
              <a:grpSpLocks/>
            </p:cNvGrpSpPr>
            <p:nvPr/>
          </p:nvGrpSpPr>
          <p:grpSpPr bwMode="auto">
            <a:xfrm>
              <a:off x="1584" y="2160"/>
              <a:ext cx="192" cy="192"/>
              <a:chOff x="2160" y="1536"/>
              <a:chExt cx="192" cy="192"/>
            </a:xfrm>
          </p:grpSpPr>
          <p:sp>
            <p:nvSpPr>
              <p:cNvPr id="19483" name="Line 13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4" name="Line 14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3396" y="2208"/>
              <a:ext cx="384" cy="96"/>
              <a:chOff x="3408" y="1584"/>
              <a:chExt cx="384" cy="96"/>
            </a:xfrm>
          </p:grpSpPr>
          <p:sp>
            <p:nvSpPr>
              <p:cNvPr id="19481" name="Line 22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82" name="Line 23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78" name="Text Box 30"/>
            <p:cNvSpPr txBox="1">
              <a:spLocks noChangeArrowheads="1"/>
            </p:cNvSpPr>
            <p:nvPr/>
          </p:nvSpPr>
          <p:spPr bwMode="auto">
            <a:xfrm>
              <a:off x="2183" y="2091"/>
              <a:ext cx="4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 </a:t>
              </a:r>
            </a:p>
          </p:txBody>
        </p:sp>
        <p:sp>
          <p:nvSpPr>
            <p:cNvPr id="19479" name="Text Box 32"/>
            <p:cNvSpPr txBox="1">
              <a:spLocks noChangeArrowheads="1"/>
            </p:cNvSpPr>
            <p:nvPr/>
          </p:nvSpPr>
          <p:spPr bwMode="auto">
            <a:xfrm>
              <a:off x="4032" y="2016"/>
              <a:ext cx="153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="1"/>
                <a:t>unsigned int </a:t>
              </a:r>
            </a:p>
            <a:p>
              <a:r>
                <a:rPr lang="en-US" sz="1800" b="1"/>
                <a:t>(Permits only </a:t>
              </a:r>
            </a:p>
            <a:p>
              <a:r>
                <a:rPr lang="en-US" sz="1800" b="1"/>
                <a:t>positive numbers)</a:t>
              </a:r>
            </a:p>
          </p:txBody>
        </p:sp>
        <p:sp>
          <p:nvSpPr>
            <p:cNvPr id="19480" name="Text Box 41"/>
            <p:cNvSpPr txBox="1">
              <a:spLocks noChangeArrowheads="1"/>
            </p:cNvSpPr>
            <p:nvPr/>
          </p:nvSpPr>
          <p:spPr bwMode="auto">
            <a:xfrm>
              <a:off x="355" y="2091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unsigned</a:t>
              </a:r>
            </a:p>
          </p:txBody>
        </p:sp>
      </p:grpSp>
      <p:grpSp>
        <p:nvGrpSpPr>
          <p:cNvPr id="10" name="Group 46"/>
          <p:cNvGrpSpPr>
            <a:grpSpLocks/>
          </p:cNvGrpSpPr>
          <p:nvPr/>
        </p:nvGrpSpPr>
        <p:grpSpPr bwMode="auto">
          <a:xfrm>
            <a:off x="1020763" y="5456238"/>
            <a:ext cx="7866062" cy="1069975"/>
            <a:chOff x="643" y="3371"/>
            <a:chExt cx="4955" cy="674"/>
          </a:xfrm>
        </p:grpSpPr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1584" y="3504"/>
              <a:ext cx="192" cy="192"/>
              <a:chOff x="2160" y="1536"/>
              <a:chExt cx="192" cy="192"/>
            </a:xfrm>
          </p:grpSpPr>
          <p:sp>
            <p:nvSpPr>
              <p:cNvPr id="19474" name="Line 19"/>
              <p:cNvSpPr>
                <a:spLocks noChangeShapeType="1"/>
              </p:cNvSpPr>
              <p:nvPr/>
            </p:nvSpPr>
            <p:spPr bwMode="auto">
              <a:xfrm>
                <a:off x="2256" y="1536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5" name="Line 20"/>
              <p:cNvSpPr>
                <a:spLocks noChangeShapeType="1"/>
              </p:cNvSpPr>
              <p:nvPr/>
            </p:nvSpPr>
            <p:spPr bwMode="auto">
              <a:xfrm>
                <a:off x="2160" y="163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3408" y="3552"/>
              <a:ext cx="384" cy="96"/>
              <a:chOff x="3408" y="1584"/>
              <a:chExt cx="384" cy="96"/>
            </a:xfrm>
          </p:grpSpPr>
          <p:sp>
            <p:nvSpPr>
              <p:cNvPr id="19472" name="Line 28"/>
              <p:cNvSpPr>
                <a:spLocks noChangeShapeType="1"/>
              </p:cNvSpPr>
              <p:nvPr/>
            </p:nvSpPr>
            <p:spPr bwMode="auto">
              <a:xfrm>
                <a:off x="3408" y="158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73" name="Line 29"/>
              <p:cNvSpPr>
                <a:spLocks noChangeShapeType="1"/>
              </p:cNvSpPr>
              <p:nvPr/>
            </p:nvSpPr>
            <p:spPr bwMode="auto">
              <a:xfrm>
                <a:off x="3408" y="168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69" name="Text Box 36"/>
            <p:cNvSpPr txBox="1">
              <a:spLocks noChangeArrowheads="1"/>
            </p:cNvSpPr>
            <p:nvPr/>
          </p:nvSpPr>
          <p:spPr bwMode="auto">
            <a:xfrm>
              <a:off x="1885" y="3435"/>
              <a:ext cx="11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int/double</a:t>
              </a:r>
            </a:p>
          </p:txBody>
        </p:sp>
        <p:sp>
          <p:nvSpPr>
            <p:cNvPr id="19470" name="Text Box 38"/>
            <p:cNvSpPr txBox="1">
              <a:spLocks noChangeArrowheads="1"/>
            </p:cNvSpPr>
            <p:nvPr/>
          </p:nvSpPr>
          <p:spPr bwMode="auto">
            <a:xfrm>
              <a:off x="4124" y="3371"/>
              <a:ext cx="1474" cy="6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/>
                <a:t>Long int /longdouble</a:t>
              </a:r>
            </a:p>
            <a:p>
              <a:r>
                <a:rPr lang="en-US" sz="1600" b="1"/>
                <a:t>(Occupies more</a:t>
              </a:r>
            </a:p>
            <a:p>
              <a:r>
                <a:rPr lang="en-US" sz="1600" b="1"/>
                <a:t> space than</a:t>
              </a:r>
            </a:p>
            <a:p>
              <a:r>
                <a:rPr lang="en-US" sz="1600" b="1"/>
                <a:t>int/double)</a:t>
              </a:r>
            </a:p>
          </p:txBody>
        </p:sp>
        <p:sp>
          <p:nvSpPr>
            <p:cNvPr id="19471" name="Text Box 42"/>
            <p:cNvSpPr txBox="1">
              <a:spLocks noChangeArrowheads="1"/>
            </p:cNvSpPr>
            <p:nvPr/>
          </p:nvSpPr>
          <p:spPr bwMode="auto">
            <a:xfrm>
              <a:off x="643" y="3435"/>
              <a:ext cx="5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long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signed and unsigned Types</a:t>
            </a:r>
            <a:r>
              <a:rPr lang="en-US" smtClean="0"/>
              <a:t>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type specifies that a variable can take only positive values</a:t>
            </a:r>
            <a:r>
              <a:rPr lang="en-US" sz="2800" dirty="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800" dirty="0" smtClean="0">
              <a:latin typeface="Tahoma" pitchFamily="34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unsigned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int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 </a:t>
            </a: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;</a:t>
            </a:r>
            <a:endParaRPr lang="en-US" sz="2000" dirty="0" smtClean="0">
              <a:latin typeface="Tahoma" pitchFamily="34" charset="0"/>
              <a:cs typeface="Times New Roman" pitchFamily="18" charset="0"/>
            </a:endParaRP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r>
              <a:rPr lang="en-US" sz="2000" dirty="0" err="1" smtClean="0">
                <a:latin typeface="Tahoma" pitchFamily="34" charset="0"/>
                <a:cs typeface="Courier New" pitchFamily="49" charset="0"/>
              </a:rPr>
              <a:t>varNum</a:t>
            </a:r>
            <a:r>
              <a:rPr lang="en-US" sz="2000" dirty="0" smtClean="0">
                <a:latin typeface="Tahoma" pitchFamily="34" charset="0"/>
                <a:cs typeface="Courier New" pitchFamily="49" charset="0"/>
              </a:rPr>
              <a:t>=23123;</a:t>
            </a:r>
          </a:p>
          <a:p>
            <a:pPr lvl="2" algn="just" eaLnBrk="1" hangingPunct="1">
              <a:lnSpc>
                <a:spcPct val="90000"/>
              </a:lnSpc>
              <a:buFontTx/>
              <a:buNone/>
            </a:pPr>
            <a:endParaRPr lang="en-US" sz="2000" dirty="0" smtClean="0">
              <a:latin typeface="Tahoma" pitchFamily="34" charset="0"/>
              <a:cs typeface="Courier New" pitchFamily="49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varNum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is allocated 2 bytes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modifier may be used with the </a:t>
            </a:r>
            <a:r>
              <a:rPr lang="en-US" sz="2800" b="1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and </a:t>
            </a:r>
            <a:r>
              <a:rPr lang="en-US" sz="2800" b="1" dirty="0" smtClean="0">
                <a:latin typeface="Tahoma" pitchFamily="34" charset="0"/>
                <a:cs typeface="Times New Roman" pitchFamily="18" charset="0"/>
              </a:rPr>
              <a:t>float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data types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unsigned </a:t>
            </a:r>
            <a:r>
              <a:rPr lang="en-US" sz="2800" dirty="0" err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dirty="0" smtClean="0">
                <a:latin typeface="Tahoma" pitchFamily="34" charset="0"/>
                <a:cs typeface="Times New Roman" pitchFamily="18" charset="0"/>
              </a:rPr>
              <a:t> supports range from 0 to 65535 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>
              <a:latin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cs typeface="Times New Roman" pitchFamily="18" charset="0"/>
              </a:rPr>
              <a:t>long and short Types</a:t>
            </a:r>
            <a:r>
              <a:rPr 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short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int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occupies 8 bits (1 byte)</a:t>
            </a:r>
            <a:r>
              <a:rPr lang="en-US" sz="2800" smtClean="0">
                <a:latin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allows numbers in the range -128 to 127</a:t>
            </a:r>
            <a:r>
              <a:rPr lang="en-US" sz="2400" smtClean="0">
                <a:latin typeface="Tahoma" pitchFamily="34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ahoma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long int 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occupies 32 bits (4 bytes)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smtClean="0">
                <a:latin typeface="Tahoma" pitchFamily="34" charset="0"/>
                <a:cs typeface="Times New Roman" pitchFamily="18" charset="0"/>
              </a:rPr>
              <a:t>-2,147,483,647 and 2,147,483,647 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>
              <a:latin typeface="Tahoma" pitchFamily="34" charset="0"/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b="1" smtClean="0">
                <a:latin typeface="Tahoma" pitchFamily="34" charset="0"/>
                <a:cs typeface="Times New Roman" pitchFamily="18" charset="0"/>
              </a:rPr>
              <a:t>long double</a:t>
            </a:r>
            <a:r>
              <a:rPr lang="en-US" sz="2800" smtClean="0">
                <a:latin typeface="Tahoma" pitchFamily="34" charset="0"/>
                <a:cs typeface="Times New Roman" pitchFamily="18" charset="0"/>
              </a:rPr>
              <a:t> occupies 128 bits (16 bytes)</a:t>
            </a:r>
          </a:p>
          <a:p>
            <a:pPr eaLnBrk="1" hangingPunct="1">
              <a:lnSpc>
                <a:spcPct val="90000"/>
              </a:lnSpc>
            </a:pPr>
            <a:endParaRPr lang="en-US" sz="2800" smtClean="0">
              <a:latin typeface="Tahoma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1E074-B6D7-4ECB-9223-08A6F92D01CC}" type="slidenum">
              <a:rPr lang="en-US"/>
              <a:pPr/>
              <a:t>3</a:t>
            </a:fld>
            <a:endParaRPr lang="en-US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</a:t>
            </a:r>
            <a:r>
              <a:rPr lang="en-US" dirty="0"/>
              <a:t>of C and C++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71546"/>
            <a:ext cx="8229600" cy="5054617"/>
          </a:xfrm>
        </p:spPr>
        <p:txBody>
          <a:bodyPr/>
          <a:lstStyle/>
          <a:p>
            <a:r>
              <a:rPr lang="en-US" dirty="0"/>
              <a:t>History of C</a:t>
            </a:r>
          </a:p>
          <a:p>
            <a:pPr lvl="1"/>
            <a:r>
              <a:rPr lang="en-US" sz="2400" dirty="0"/>
              <a:t>Evolved from two other programming languages</a:t>
            </a:r>
          </a:p>
          <a:p>
            <a:pPr lvl="2"/>
            <a:r>
              <a:rPr lang="en-US" sz="2000" dirty="0"/>
              <a:t>BCPL and B</a:t>
            </a:r>
          </a:p>
          <a:p>
            <a:pPr lvl="3"/>
            <a:r>
              <a:rPr lang="en-US" dirty="0"/>
              <a:t>“</a:t>
            </a:r>
            <a:r>
              <a:rPr lang="en-US" dirty="0" err="1"/>
              <a:t>Typeless</a:t>
            </a:r>
            <a:r>
              <a:rPr lang="en-US" dirty="0"/>
              <a:t>” languages</a:t>
            </a:r>
          </a:p>
          <a:p>
            <a:pPr lvl="1"/>
            <a:r>
              <a:rPr lang="en-US" sz="2400" dirty="0"/>
              <a:t>Dennis Ritchie (Bell Laboratories)</a:t>
            </a:r>
          </a:p>
          <a:p>
            <a:pPr lvl="2"/>
            <a:r>
              <a:rPr lang="en-US" sz="2000" dirty="0"/>
              <a:t>Added data typing, other features</a:t>
            </a:r>
          </a:p>
          <a:p>
            <a:pPr lvl="1"/>
            <a:r>
              <a:rPr lang="en-US" sz="2400" dirty="0"/>
              <a:t>Development language of UNIX</a:t>
            </a:r>
          </a:p>
          <a:p>
            <a:pPr lvl="1"/>
            <a:r>
              <a:rPr lang="en-US" sz="2400" dirty="0"/>
              <a:t>Hardware independent</a:t>
            </a:r>
          </a:p>
          <a:p>
            <a:pPr lvl="2"/>
            <a:r>
              <a:rPr lang="en-US" sz="2000" dirty="0"/>
              <a:t>Portable programs</a:t>
            </a:r>
          </a:p>
          <a:p>
            <a:pPr lvl="1"/>
            <a:r>
              <a:rPr lang="en-US" sz="2400" dirty="0"/>
              <a:t>1989: ANSI standard</a:t>
            </a:r>
          </a:p>
          <a:p>
            <a:pPr lvl="1"/>
            <a:r>
              <a:rPr lang="en-US" sz="2400" dirty="0"/>
              <a:t>1990: ANSI and ISO standard published</a:t>
            </a:r>
          </a:p>
          <a:p>
            <a:pPr lvl="2"/>
            <a:r>
              <a:rPr lang="en-US" sz="2000" dirty="0"/>
              <a:t>ANSI/ISO 9899: 1990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4762" y="-228600"/>
            <a:ext cx="7793038" cy="1143000"/>
          </a:xfrm>
        </p:spPr>
        <p:txBody>
          <a:bodyPr/>
          <a:lstStyle/>
          <a:p>
            <a:pPr eaLnBrk="1" hangingPunct="1"/>
            <a:r>
              <a:rPr lang="en-US" sz="4000" dirty="0" smtClean="0">
                <a:cs typeface="Times New Roman" pitchFamily="18" charset="0"/>
              </a:rPr>
              <a:t>Data Types and their </a:t>
            </a:r>
            <a:r>
              <a:rPr lang="en-US" sz="4000" dirty="0" smtClean="0">
                <a:cs typeface="Times New Roman" pitchFamily="18" charset="0"/>
              </a:rPr>
              <a:t>range</a:t>
            </a:r>
            <a:endParaRPr lang="en-US" sz="4000" dirty="0" smtClean="0"/>
          </a:p>
        </p:txBody>
      </p:sp>
      <p:graphicFrame>
        <p:nvGraphicFramePr>
          <p:cNvPr id="22578" name="Group 5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853166"/>
              </p:ext>
            </p:extLst>
          </p:nvPr>
        </p:nvGraphicFramePr>
        <p:xfrm>
          <a:off x="228600" y="2362200"/>
          <a:ext cx="8686800" cy="3744278"/>
        </p:xfrm>
        <a:graphic>
          <a:graphicData uri="http://schemas.openxmlformats.org/drawingml/2006/table">
            <a:tbl>
              <a:tblPr/>
              <a:tblGrid>
                <a:gridCol w="2297113"/>
                <a:gridCol w="2801937"/>
                <a:gridCol w="3587750"/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Approximate Size in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Note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signed char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short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for 32 bit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Depend on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unsigned </a:t>
                      </a: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int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  <a:defRPr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 for 32 bit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Depend on architecture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95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long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342900" algn="l"/>
                        </a:tabLst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Fix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573" name="Text Box 49"/>
          <p:cNvSpPr txBox="1">
            <a:spLocks noChangeArrowheads="1"/>
          </p:cNvSpPr>
          <p:nvPr/>
        </p:nvSpPr>
        <p:spPr bwMode="auto">
          <a:xfrm>
            <a:off x="1362075" y="1295400"/>
            <a:ext cx="7467600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dirty="0"/>
              <a:t>The size of data type depends </a:t>
            </a:r>
            <a:r>
              <a:rPr lang="en-US" sz="2000" dirty="0" smtClean="0"/>
              <a:t>on chip architecture</a:t>
            </a:r>
            <a:endParaRPr lang="en-US" sz="2000" dirty="0"/>
          </a:p>
          <a:p>
            <a:pPr algn="l">
              <a:spcBef>
                <a:spcPct val="50000"/>
              </a:spcBef>
            </a:pPr>
            <a:r>
              <a:rPr lang="en-US" sz="2000" dirty="0" err="1"/>
              <a:t>s</a:t>
            </a:r>
            <a:r>
              <a:rPr lang="en-US" sz="2000" dirty="0" err="1" smtClean="0"/>
              <a:t>izeof</a:t>
            </a:r>
            <a:r>
              <a:rPr lang="en-US" sz="2000" dirty="0" smtClean="0"/>
              <a:t> </a:t>
            </a:r>
            <a:r>
              <a:rPr lang="en-US" sz="2000" dirty="0" smtClean="0"/>
              <a:t>(</a:t>
            </a:r>
            <a:r>
              <a:rPr lang="en-US" sz="2000" dirty="0"/>
              <a:t>data type) </a:t>
            </a:r>
            <a:r>
              <a:rPr lang="en-US" sz="2000" dirty="0" smtClean="0"/>
              <a:t>function </a:t>
            </a:r>
            <a:r>
              <a:rPr lang="en-US" sz="2000" dirty="0"/>
              <a:t>return the size of data </a:t>
            </a:r>
            <a:r>
              <a:rPr lang="en-US" sz="2000" dirty="0" smtClean="0"/>
              <a:t>type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Sample Declaration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28600" y="1524000"/>
            <a:ext cx="8686800" cy="3935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Times New Roman" pitchFamily="18" charset="0"/>
              </a:rPr>
              <a:t>	</a:t>
            </a:r>
            <a:r>
              <a:rPr lang="en-US" sz="2800" dirty="0">
                <a:cs typeface="Courier New" pitchFamily="49" charset="0"/>
              </a:rPr>
              <a:t>main ()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{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char </a:t>
            </a:r>
            <a:r>
              <a:rPr lang="en-US" sz="2800" dirty="0" err="1">
                <a:cs typeface="Courier New" pitchFamily="49" charset="0"/>
              </a:rPr>
              <a:t>abc</a:t>
            </a:r>
            <a:r>
              <a:rPr lang="en-US" sz="2800" dirty="0">
                <a:cs typeface="Courier New" pitchFamily="49" charset="0"/>
              </a:rPr>
              <a:t>;	  /*</a:t>
            </a:r>
            <a:r>
              <a:rPr lang="en-US" sz="2800" dirty="0" err="1">
                <a:cs typeface="Courier New" pitchFamily="49" charset="0"/>
              </a:rPr>
              <a:t>abc</a:t>
            </a:r>
            <a:r>
              <a:rPr lang="en-US" sz="2800" dirty="0">
                <a:cs typeface="Courier New" pitchFamily="49" charset="0"/>
              </a:rPr>
              <a:t> of type character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</a:t>
            </a:r>
            <a:r>
              <a:rPr lang="en-US" sz="2800" dirty="0" err="1">
                <a:cs typeface="Courier New" pitchFamily="49" charset="0"/>
              </a:rPr>
              <a:t>int</a:t>
            </a:r>
            <a:r>
              <a:rPr lang="en-US" sz="2800" dirty="0">
                <a:cs typeface="Courier New" pitchFamily="49" charset="0"/>
              </a:rPr>
              <a:t> xyz;	  	/*xyz of type integer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float length;  /*length of type float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double area;	  /*area of type double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long </a:t>
            </a:r>
            <a:r>
              <a:rPr lang="en-US" sz="2800" dirty="0" err="1">
                <a:cs typeface="Courier New" pitchFamily="49" charset="0"/>
              </a:rPr>
              <a:t>liteyrs</a:t>
            </a:r>
            <a:r>
              <a:rPr lang="en-US" sz="2800" dirty="0">
                <a:cs typeface="Courier New" pitchFamily="49" charset="0"/>
              </a:rPr>
              <a:t>;  /*</a:t>
            </a:r>
            <a:r>
              <a:rPr lang="en-US" sz="2800" dirty="0" err="1">
                <a:cs typeface="Courier New" pitchFamily="49" charset="0"/>
              </a:rPr>
              <a:t>liteyrs</a:t>
            </a:r>
            <a:r>
              <a:rPr lang="en-US" sz="2800" dirty="0">
                <a:cs typeface="Courier New" pitchFamily="49" charset="0"/>
              </a:rPr>
              <a:t> of type long </a:t>
            </a:r>
            <a:r>
              <a:rPr lang="en-US" sz="2800" dirty="0" err="1">
                <a:cs typeface="Courier New" pitchFamily="49" charset="0"/>
              </a:rPr>
              <a:t>int</a:t>
            </a:r>
            <a:r>
              <a:rPr lang="en-US" sz="2800" dirty="0">
                <a:cs typeface="Courier New" pitchFamily="49" charset="0"/>
              </a:rPr>
              <a:t> */</a:t>
            </a:r>
            <a:endParaRPr lang="en-US" sz="2800" dirty="0">
              <a:cs typeface="Times New Roman" pitchFamily="18" charset="0"/>
            </a:endParaRPr>
          </a:p>
          <a:p>
            <a:pPr algn="just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	short arm;	  /*arm of type short integer*/</a:t>
            </a:r>
            <a:endParaRPr lang="en-US" sz="2800" dirty="0">
              <a:cs typeface="Times New Roman" pitchFamily="18" charset="0"/>
            </a:endParaRPr>
          </a:p>
          <a:p>
            <a:pPr algn="l" eaLnBrk="0" hangingPunct="0">
              <a:tabLst>
                <a:tab pos="342900" algn="l"/>
                <a:tab pos="685800" algn="l"/>
                <a:tab pos="1028700" algn="l"/>
                <a:tab pos="1943100" algn="l"/>
              </a:tabLst>
            </a:pPr>
            <a:r>
              <a:rPr lang="en-US" sz="2800" dirty="0">
                <a:cs typeface="Courier New" pitchFamily="49" charset="0"/>
              </a:rPr>
              <a:t>	}</a:t>
            </a:r>
            <a:r>
              <a:rPr lang="en-US" sz="2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 Fundamentals</a:t>
            </a:r>
            <a:endParaRPr lang="en-US" dirty="0" smtClean="0">
              <a:latin typeface="Arial" charset="0"/>
              <a:cs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endParaRPr lang="vi-VN" smtClean="0"/>
          </a:p>
          <a:p>
            <a:pPr algn="ctr" eaLnBrk="1" hangingPunct="1">
              <a:buFont typeface="Wingdings" pitchFamily="2" charset="2"/>
              <a:buNone/>
            </a:pPr>
            <a:r>
              <a:rPr lang="vi-VN" sz="4400" b="1" smtClean="0"/>
              <a:t>Q &amp; A</a:t>
            </a:r>
            <a:endParaRPr lang="vi-V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Areas Of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C was initially used for systems programming</a:t>
            </a:r>
          </a:p>
          <a:p>
            <a:r>
              <a:rPr lang="en-US" sz="2800" dirty="0" smtClean="0">
                <a:cs typeface="Times New Roman" pitchFamily="18" charset="0"/>
              </a:rPr>
              <a:t> A system program forms a portion of the operating system of the computer or its support utilities</a:t>
            </a:r>
          </a:p>
          <a:p>
            <a:r>
              <a:rPr lang="en-US" sz="2800" dirty="0" smtClean="0">
                <a:cs typeface="Times New Roman" pitchFamily="18" charset="0"/>
              </a:rPr>
              <a:t> Operating Systems, Interpreters, Editors, Assembly programs are usually called system programs</a:t>
            </a:r>
          </a:p>
          <a:p>
            <a:r>
              <a:rPr lang="en-US" sz="2800" dirty="0" smtClean="0">
                <a:cs typeface="Times New Roman" pitchFamily="18" charset="0"/>
              </a:rPr>
              <a:t> The UNIX operating system was developed using C</a:t>
            </a:r>
          </a:p>
          <a:p>
            <a:r>
              <a:rPr lang="en-US" sz="2800" dirty="0" smtClean="0">
                <a:cs typeface="Times New Roman" pitchFamily="18" charset="0"/>
              </a:rPr>
              <a:t>There are C compilers available for almost all types</a:t>
            </a:r>
          </a:p>
          <a:p>
            <a:pPr>
              <a:buClr>
                <a:schemeClr val="tx2"/>
              </a:buClr>
              <a:buSzPct val="125000"/>
              <a:buNone/>
            </a:pPr>
            <a:r>
              <a:rPr lang="en-US" sz="2800" dirty="0" smtClean="0">
                <a:cs typeface="Times New Roman" pitchFamily="18" charset="0"/>
              </a:rPr>
              <a:t>    of PC’s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 &amp; C Program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2709866"/>
          </a:xfrm>
        </p:spPr>
        <p:txBody>
          <a:bodyPr/>
          <a:lstStyle/>
          <a:p>
            <a:r>
              <a:rPr lang="en-US" dirty="0" smtClean="0"/>
              <a:t> C has 32 keywords</a:t>
            </a:r>
          </a:p>
          <a:p>
            <a:r>
              <a:rPr lang="en-US" dirty="0" smtClean="0">
                <a:cs typeface="Times New Roman" pitchFamily="18" charset="0"/>
              </a:rPr>
              <a:t>These keywords combined with a formal syntax form a C  programming language</a:t>
            </a:r>
          </a:p>
          <a:p>
            <a:r>
              <a:rPr lang="en-US" dirty="0" smtClean="0">
                <a:cs typeface="Times New Roman" pitchFamily="18" charset="0"/>
              </a:rPr>
              <a:t>Rules to be followed for all programs written in C: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7224" y="4000504"/>
            <a:ext cx="44291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All keywords are lowercased</a:t>
            </a:r>
          </a:p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C is case sensitive, do while is different from DO WHILE</a:t>
            </a:r>
          </a:p>
          <a:p>
            <a:pPr marL="266700" indent="-266700">
              <a:buFont typeface="Wingdings" pitchFamily="2" charset="2"/>
              <a:buChar char="ü"/>
            </a:pPr>
            <a:r>
              <a:rPr lang="en-US" sz="2200" dirty="0" smtClean="0"/>
              <a:t>Keywords cannot be used as a variable or function name</a:t>
            </a:r>
          </a:p>
          <a:p>
            <a:endParaRPr lang="en-US" sz="2200" dirty="0"/>
          </a:p>
        </p:txBody>
      </p:sp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5143504" y="3738579"/>
            <a:ext cx="3733800" cy="2047875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600" b="1" dirty="0">
                <a:latin typeface="Courier New" pitchFamily="49" charset="0"/>
              </a:rPr>
              <a:t>main()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/* This is a sample Program*/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i,j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=100;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j=200;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     :</a:t>
            </a:r>
          </a:p>
          <a:p>
            <a:pPr algn="l"/>
            <a:r>
              <a:rPr lang="en-US" sz="1600" b="1" dirty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"/>
          <p:cNvSpPr txBox="1">
            <a:spLocks noChangeArrowheads="1"/>
          </p:cNvSpPr>
          <p:nvPr/>
        </p:nvSpPr>
        <p:spPr bwMode="auto">
          <a:xfrm>
            <a:off x="642966" y="1285860"/>
            <a:ext cx="7010400" cy="2895600"/>
          </a:xfrm>
          <a:prstGeom prst="rect">
            <a:avLst/>
          </a:prstGeom>
          <a:solidFill>
            <a:srgbClr val="FFE699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182880" rIns="91440" bIns="18288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hello.c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2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A first program in C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3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stdio.h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&gt;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4  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5  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function main begins program execution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6      </a:t>
            </a:r>
            <a:r>
              <a:rPr kumimoji="0" 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main()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{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b="1" kern="0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b="1" kern="0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("Hello, world!\n");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5F5F5F"/>
              </a:solidFill>
              <a:effectLst/>
              <a:uLnTx/>
              <a:uFillTx/>
              <a:latin typeface="AvantGarde" pitchFamily="34" charset="0"/>
              <a:ea typeface="+mn-ea"/>
              <a:cs typeface="Times New Roman" pitchFamily="18" charset="0"/>
            </a:endParaRPr>
          </a:p>
          <a:p>
            <a:pPr marL="228600" lvl="0" indent="-228600">
              <a:spcBef>
                <a:spcPct val="20000"/>
              </a:spcBef>
              <a:buAutoNum type="arabicPlain" startAt="7"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10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;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indicate that program ended successfully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11    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5F5F5F"/>
                </a:solidFill>
                <a:effectLst/>
                <a:uLnTx/>
                <a:uFillTx/>
                <a:latin typeface="AvantGarde" pitchFamily="34" charset="0"/>
                <a:ea typeface="+mn-ea"/>
                <a:cs typeface="Times New Roman" pitchFamily="18" charset="0"/>
              </a:rPr>
              <a:t>12   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} </a:t>
            </a: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// end function main</a:t>
            </a: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" pitchFamily="49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Source codes</a:t>
            </a:r>
            <a:endParaRPr lang="en-US" dirty="0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642966" y="4181460"/>
            <a:ext cx="7010400" cy="53340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  <a:effectLst/>
        </p:spPr>
        <p:txBody>
          <a:bodyPr tIns="182880" bIns="182880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ourier New" pitchFamily="49" charset="0"/>
              </a:rPr>
              <a:t>Welcome to C++! </a:t>
            </a:r>
          </a:p>
        </p:txBody>
      </p:sp>
      <p:grpSp>
        <p:nvGrpSpPr>
          <p:cNvPr id="40" name="Group 8"/>
          <p:cNvGrpSpPr>
            <a:grpSpLocks/>
          </p:cNvGrpSpPr>
          <p:nvPr/>
        </p:nvGrpSpPr>
        <p:grpSpPr bwMode="auto">
          <a:xfrm>
            <a:off x="3614766" y="1371584"/>
            <a:ext cx="4386258" cy="557218"/>
            <a:chOff x="960" y="1776"/>
            <a:chExt cx="2208" cy="218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872" y="1776"/>
              <a:ext cx="1296" cy="218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Single-line comments.</a:t>
              </a: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 flipV="1">
              <a:off x="960" y="1824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 flipH="1">
              <a:off x="960" y="1872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11"/>
          <p:cNvGrpSpPr>
            <a:grpSpLocks/>
          </p:cNvGrpSpPr>
          <p:nvPr/>
        </p:nvGrpSpPr>
        <p:grpSpPr bwMode="auto">
          <a:xfrm>
            <a:off x="2852766" y="1951023"/>
            <a:ext cx="4114800" cy="835025"/>
            <a:chOff x="1392" y="419"/>
            <a:chExt cx="2592" cy="526"/>
          </a:xfrm>
        </p:grpSpPr>
        <p:sp>
          <p:nvSpPr>
            <p:cNvPr id="45" name="Text Box 9"/>
            <p:cNvSpPr txBox="1">
              <a:spLocks noChangeArrowheads="1"/>
            </p:cNvSpPr>
            <p:nvPr/>
          </p:nvSpPr>
          <p:spPr bwMode="auto">
            <a:xfrm>
              <a:off x="2304" y="419"/>
              <a:ext cx="1680" cy="52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Preprocessor directive to include input/output stream header file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&lt;iostream&gt;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 flipV="1">
              <a:off x="1392" y="467"/>
              <a:ext cx="912" cy="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2090766" y="2279635"/>
            <a:ext cx="4114800" cy="923925"/>
            <a:chOff x="864" y="624"/>
            <a:chExt cx="2592" cy="582"/>
          </a:xfrm>
        </p:grpSpPr>
        <p:sp>
          <p:nvSpPr>
            <p:cNvPr id="48" name="Text Box 12"/>
            <p:cNvSpPr txBox="1">
              <a:spLocks noChangeArrowheads="1"/>
            </p:cNvSpPr>
            <p:nvPr/>
          </p:nvSpPr>
          <p:spPr bwMode="auto">
            <a:xfrm>
              <a:off x="1776" y="624"/>
              <a:ext cx="1680" cy="58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appears exactly once in every C/C++ program..</a:t>
              </a:r>
            </a:p>
          </p:txBody>
        </p:sp>
        <p:sp>
          <p:nvSpPr>
            <p:cNvPr id="49" name="Line 13"/>
            <p:cNvSpPr>
              <a:spLocks noChangeShapeType="1"/>
            </p:cNvSpPr>
            <p:nvPr/>
          </p:nvSpPr>
          <p:spPr bwMode="auto">
            <a:xfrm flipH="1">
              <a:off x="864" y="720"/>
              <a:ext cx="912" cy="1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0" name="Group 17"/>
          <p:cNvGrpSpPr>
            <a:grpSpLocks/>
          </p:cNvGrpSpPr>
          <p:nvPr/>
        </p:nvGrpSpPr>
        <p:grpSpPr bwMode="auto">
          <a:xfrm>
            <a:off x="1176366" y="1743060"/>
            <a:ext cx="4114800" cy="838200"/>
            <a:chOff x="336" y="288"/>
            <a:chExt cx="2592" cy="528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>
              <a:off x="336" y="384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1248" y="288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Function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main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returns an integer value.</a:t>
              </a:r>
            </a:p>
          </p:txBody>
        </p:sp>
      </p:grpSp>
      <p:grpSp>
        <p:nvGrpSpPr>
          <p:cNvPr id="53" name="Group 20"/>
          <p:cNvGrpSpPr>
            <a:grpSpLocks/>
          </p:cNvGrpSpPr>
          <p:nvPr/>
        </p:nvGrpSpPr>
        <p:grpSpPr bwMode="auto">
          <a:xfrm>
            <a:off x="1252566" y="2027223"/>
            <a:ext cx="4891088" cy="838200"/>
            <a:chOff x="384" y="467"/>
            <a:chExt cx="3081" cy="528"/>
          </a:xfrm>
        </p:grpSpPr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1296" y="467"/>
              <a:ext cx="2169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Left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{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begins function body.</a:t>
              </a:r>
            </a:p>
          </p:txBody>
        </p:sp>
        <p:sp>
          <p:nvSpPr>
            <p:cNvPr id="55" name="Line 19"/>
            <p:cNvSpPr>
              <a:spLocks noChangeShapeType="1"/>
            </p:cNvSpPr>
            <p:nvPr/>
          </p:nvSpPr>
          <p:spPr bwMode="auto">
            <a:xfrm flipH="1">
              <a:off x="384" y="563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6" name="Group 23"/>
          <p:cNvGrpSpPr>
            <a:grpSpLocks/>
          </p:cNvGrpSpPr>
          <p:nvPr/>
        </p:nvGrpSpPr>
        <p:grpSpPr bwMode="auto">
          <a:xfrm>
            <a:off x="1176366" y="3114660"/>
            <a:ext cx="6396039" cy="838200"/>
            <a:chOff x="336" y="1152"/>
            <a:chExt cx="4029" cy="528"/>
          </a:xfrm>
        </p:grpSpPr>
        <p:sp>
          <p:nvSpPr>
            <p:cNvPr id="57" name="Text Box 21"/>
            <p:cNvSpPr txBox="1">
              <a:spLocks noChangeArrowheads="1"/>
            </p:cNvSpPr>
            <p:nvPr/>
          </p:nvSpPr>
          <p:spPr bwMode="auto">
            <a:xfrm>
              <a:off x="1248" y="1152"/>
              <a:ext cx="3117" cy="233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Corresponding right brace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}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ends function body.</a:t>
              </a:r>
            </a:p>
          </p:txBody>
        </p:sp>
        <p:sp>
          <p:nvSpPr>
            <p:cNvPr id="58" name="Line 22"/>
            <p:cNvSpPr>
              <a:spLocks noChangeShapeType="1"/>
            </p:cNvSpPr>
            <p:nvPr/>
          </p:nvSpPr>
          <p:spPr bwMode="auto">
            <a:xfrm flipH="1">
              <a:off x="336" y="1248"/>
              <a:ext cx="912" cy="4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9" name="Group 26"/>
          <p:cNvGrpSpPr>
            <a:grpSpLocks/>
          </p:cNvGrpSpPr>
          <p:nvPr/>
        </p:nvGrpSpPr>
        <p:grpSpPr bwMode="auto">
          <a:xfrm>
            <a:off x="4071966" y="2276461"/>
            <a:ext cx="4572000" cy="795338"/>
            <a:chOff x="2688" y="660"/>
            <a:chExt cx="2880" cy="501"/>
          </a:xfrm>
        </p:grpSpPr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3888" y="660"/>
              <a:ext cx="1680" cy="372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Statements end with a semicolon 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;</a:t>
              </a:r>
              <a:r>
                <a: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1" name="Line 25"/>
            <p:cNvSpPr>
              <a:spLocks noChangeShapeType="1"/>
            </p:cNvSpPr>
            <p:nvPr/>
          </p:nvSpPr>
          <p:spPr bwMode="auto">
            <a:xfrm flipH="1">
              <a:off x="2688" y="756"/>
              <a:ext cx="1200" cy="4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squar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2" name="Group 29"/>
          <p:cNvGrpSpPr>
            <a:grpSpLocks/>
          </p:cNvGrpSpPr>
          <p:nvPr/>
        </p:nvGrpSpPr>
        <p:grpSpPr bwMode="auto">
          <a:xfrm>
            <a:off x="1709766" y="3206736"/>
            <a:ext cx="4114800" cy="1046163"/>
            <a:chOff x="960" y="1524"/>
            <a:chExt cx="2592" cy="659"/>
          </a:xfrm>
        </p:grpSpPr>
        <p:sp>
          <p:nvSpPr>
            <p:cNvPr id="63" name="Text Box 27"/>
            <p:cNvSpPr txBox="1">
              <a:spLocks noChangeArrowheads="1"/>
            </p:cNvSpPr>
            <p:nvPr/>
          </p:nvSpPr>
          <p:spPr bwMode="auto">
            <a:xfrm>
              <a:off x="1872" y="1776"/>
              <a:ext cx="1680" cy="407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Name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printf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belongs to namespace </a:t>
              </a:r>
              <a:r>
                <a:rPr kumimoji="0" lang="en-US" sz="18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stdio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.</a:t>
              </a:r>
            </a:p>
          </p:txBody>
        </p:sp>
        <p:sp>
          <p:nvSpPr>
            <p:cNvPr id="64" name="Line 28"/>
            <p:cNvSpPr>
              <a:spLocks noChangeShapeType="1"/>
            </p:cNvSpPr>
            <p:nvPr/>
          </p:nvSpPr>
          <p:spPr bwMode="auto">
            <a:xfrm flipH="1" flipV="1">
              <a:off x="960" y="1524"/>
              <a:ext cx="912" cy="3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68" name="Group 35"/>
          <p:cNvGrpSpPr>
            <a:grpSpLocks/>
          </p:cNvGrpSpPr>
          <p:nvPr/>
        </p:nvGrpSpPr>
        <p:grpSpPr bwMode="auto">
          <a:xfrm>
            <a:off x="2090766" y="3689335"/>
            <a:ext cx="4552950" cy="1616075"/>
            <a:chOff x="912" y="1514"/>
            <a:chExt cx="2868" cy="1018"/>
          </a:xfrm>
        </p:grpSpPr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1872" y="1776"/>
              <a:ext cx="1908" cy="756"/>
            </a:xfrm>
            <a:prstGeom prst="rect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eaLnBrk="0" fontAlgn="auto" latinLnBrk="0" hangingPunct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Keyword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return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is one of several means to exit function; value 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ourier New" pitchFamily="49" charset="0"/>
                </a:rPr>
                <a:t>0</a:t>
              </a:r>
              <a:r>
                <a:rPr kumimoji="0" 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itchFamily="18" charset="0"/>
                </a:rPr>
                <a:t> indicates program terminated successfully.</a:t>
              </a: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H="1" flipV="1">
              <a:off x="912" y="1514"/>
              <a:ext cx="960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Anatomy </a:t>
            </a:r>
            <a:r>
              <a:rPr lang="en-US" sz="2800" dirty="0"/>
              <a:t>of a C Program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Char char=" "/>
            </a:pPr>
            <a:r>
              <a:rPr lang="en-US" sz="2800" i="1"/>
              <a:t>program header comment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 i="1"/>
              <a:t>preprocessor directives (if any)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/>
              <a:t>int main ( void )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{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     </a:t>
            </a:r>
            <a:r>
              <a:rPr lang="en-US" sz="2800" i="1"/>
              <a:t>statement(s)</a:t>
            </a:r>
            <a:endParaRPr lang="en-US" sz="2800"/>
          </a:p>
          <a:p>
            <a:pPr>
              <a:buFont typeface="Monotype Sorts" pitchFamily="2" charset="2"/>
              <a:buChar char=" "/>
            </a:pPr>
            <a:r>
              <a:rPr lang="en-US" sz="2800"/>
              <a:t>     return 0 ;</a:t>
            </a:r>
          </a:p>
          <a:p>
            <a:pPr>
              <a:buFont typeface="Monotype Sorts" pitchFamily="2" charset="2"/>
              <a:buChar char=" "/>
            </a:pPr>
            <a:r>
              <a:rPr lang="en-US" sz="280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Program </a:t>
            </a:r>
            <a:r>
              <a:rPr lang="en-US" sz="2800" dirty="0"/>
              <a:t>Header Comment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8610600" cy="4800600"/>
          </a:xfrm>
          <a:noFill/>
          <a:ln/>
        </p:spPr>
        <p:txBody>
          <a:bodyPr/>
          <a:lstStyle/>
          <a:p>
            <a:r>
              <a:rPr lang="en-US"/>
              <a:t>A </a:t>
            </a:r>
            <a:r>
              <a:rPr lang="en-US" b="1"/>
              <a:t>comment</a:t>
            </a:r>
            <a:r>
              <a:rPr lang="en-US"/>
              <a:t> is descriptive text used to help a reader of the program understand its content.</a:t>
            </a:r>
            <a:endParaRPr lang="en-US" b="1"/>
          </a:p>
          <a:p>
            <a:r>
              <a:rPr lang="en-US"/>
              <a:t>All comments must begin with the characters  /*  and end with the characters  */</a:t>
            </a:r>
          </a:p>
          <a:p>
            <a:r>
              <a:rPr lang="en-US"/>
              <a:t>These are called </a:t>
            </a:r>
            <a:r>
              <a:rPr lang="en-US" b="1"/>
              <a:t>comment delimiters</a:t>
            </a:r>
            <a:endParaRPr lang="en-US"/>
          </a:p>
          <a:p>
            <a:r>
              <a:rPr lang="en-US"/>
              <a:t>The program header comment always comes first.</a:t>
            </a:r>
          </a:p>
          <a:p>
            <a:r>
              <a:rPr lang="en-US"/>
              <a:t>Look at the class web page for the required contents of our header comment.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 C Program</a:t>
            </a:r>
            <a:br>
              <a:rPr lang="en-US" dirty="0" smtClean="0"/>
            </a:br>
            <a:r>
              <a:rPr lang="en-US" sz="2800" dirty="0" smtClean="0"/>
              <a:t>Preprocessor </a:t>
            </a:r>
            <a:r>
              <a:rPr lang="en-US" sz="2800" dirty="0"/>
              <a:t>Directives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915400" cy="4800600"/>
          </a:xfrm>
          <a:noFill/>
          <a:ln/>
        </p:spPr>
        <p:txBody>
          <a:bodyPr/>
          <a:lstStyle/>
          <a:p>
            <a:r>
              <a:rPr lang="en-US"/>
              <a:t>Lines that begin with a # in column 1 are called </a:t>
            </a:r>
            <a:r>
              <a:rPr lang="en-US" b="1"/>
              <a:t>preprocessor directives</a:t>
            </a:r>
            <a:r>
              <a:rPr lang="en-US"/>
              <a:t> (</a:t>
            </a:r>
            <a:r>
              <a:rPr lang="en-US" b="1"/>
              <a:t>commands</a:t>
            </a:r>
            <a:r>
              <a:rPr lang="en-US"/>
              <a:t>).</a:t>
            </a:r>
          </a:p>
          <a:p>
            <a:r>
              <a:rPr lang="en-US"/>
              <a:t>Example:  the </a:t>
            </a:r>
            <a:r>
              <a:rPr lang="en-US" b="1"/>
              <a:t>#include &lt;stdio.h&gt;</a:t>
            </a:r>
            <a:r>
              <a:rPr lang="en-US"/>
              <a:t> directive causes the preprocessor to include a copy of the standard input/output header file </a:t>
            </a:r>
            <a:r>
              <a:rPr lang="en-US" b="1"/>
              <a:t>stdio.h </a:t>
            </a:r>
            <a:r>
              <a:rPr lang="en-US"/>
              <a:t>at this point in the code.</a:t>
            </a:r>
          </a:p>
          <a:p>
            <a:r>
              <a:rPr lang="en-US"/>
              <a:t>This header file was included because it contains information about the printf ( ) function that is used in this program.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2FA95E671EC1448FB07776EA546E7F" ma:contentTypeVersion="7" ma:contentTypeDescription="Create a new document." ma:contentTypeScope="" ma:versionID="ae0ce019e9a0ec3cbfd31f851b69a484">
  <xsd:schema xmlns:xsd="http://www.w3.org/2001/XMLSchema" xmlns:xs="http://www.w3.org/2001/XMLSchema" xmlns:p="http://schemas.microsoft.com/office/2006/metadata/properties" xmlns:ns2="12aa559f-4c96-4b69-a7df-ce9cda16ff34" xmlns:ns3="d06bbe67-9ddf-4939-9f19-13fa5e7ccdeb" targetNamespace="http://schemas.microsoft.com/office/2006/metadata/properties" ma:root="true" ma:fieldsID="7fa076e95b1531d79fd3599902c9b65b" ns2:_="" ns3:_="">
    <xsd:import namespace="12aa559f-4c96-4b69-a7df-ce9cda16ff34"/>
    <xsd:import namespace="d06bbe67-9ddf-4939-9f19-13fa5e7ccd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aa559f-4c96-4b69-a7df-ce9cda16ff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6bbe67-9ddf-4939-9f19-13fa5e7ccd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E725A1-1D23-4039-8A1D-3BCB54B8F38F}"/>
</file>

<file path=customXml/itemProps2.xml><?xml version="1.0" encoding="utf-8"?>
<ds:datastoreItem xmlns:ds="http://schemas.openxmlformats.org/officeDocument/2006/customXml" ds:itemID="{18DE39D9-0A7E-4891-A63D-DC404AA4B794}"/>
</file>

<file path=customXml/itemProps3.xml><?xml version="1.0" encoding="utf-8"?>
<ds:datastoreItem xmlns:ds="http://schemas.openxmlformats.org/officeDocument/2006/customXml" ds:itemID="{96969290-77AB-4B94-9CF9-83CC69B887AB}"/>
</file>

<file path=docProps/app.xml><?xml version="1.0" encoding="utf-8"?>
<Properties xmlns="http://schemas.openxmlformats.org/officeDocument/2006/extended-properties" xmlns:vt="http://schemas.openxmlformats.org/officeDocument/2006/docPropsVTypes">
  <Template>Template_Training Slide</Template>
  <TotalTime>10524</TotalTime>
  <Words>1169</Words>
  <Application>Microsoft Office PowerPoint</Application>
  <PresentationFormat>On-screen Show (4:3)</PresentationFormat>
  <Paragraphs>311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AvantGarde</vt:lpstr>
      <vt:lpstr>Calibri</vt:lpstr>
      <vt:lpstr>Courier</vt:lpstr>
      <vt:lpstr>Courier New</vt:lpstr>
      <vt:lpstr>Impact</vt:lpstr>
      <vt:lpstr>Monotype Sorts</vt:lpstr>
      <vt:lpstr>Tahoma</vt:lpstr>
      <vt:lpstr>Times New Roman</vt:lpstr>
      <vt:lpstr>Wingdings</vt:lpstr>
      <vt:lpstr>Template_Training Slide</vt:lpstr>
      <vt:lpstr>C Fundamentals</vt:lpstr>
      <vt:lpstr>Objectives</vt:lpstr>
      <vt:lpstr>History of C and C++</vt:lpstr>
      <vt:lpstr>Application Areas Of C</vt:lpstr>
      <vt:lpstr>About C &amp; C Program Structure</vt:lpstr>
      <vt:lpstr>First C Program Source codes</vt:lpstr>
      <vt:lpstr>First C Program Anatomy of a C Program</vt:lpstr>
      <vt:lpstr>First C Program Program Header Comment</vt:lpstr>
      <vt:lpstr>First C Program Preprocessor Directives</vt:lpstr>
      <vt:lpstr>First C Program Tool Preparation: Dev-C++</vt:lpstr>
      <vt:lpstr>First C Program Compiling &amp; Running</vt:lpstr>
      <vt:lpstr>Variables</vt:lpstr>
      <vt:lpstr>Constants</vt:lpstr>
      <vt:lpstr>Numeric Constants</vt:lpstr>
      <vt:lpstr>Character Constants</vt:lpstr>
      <vt:lpstr>String Constants</vt:lpstr>
      <vt:lpstr>Identifier Names</vt:lpstr>
      <vt:lpstr>Guidelines  for Naming Identifiers</vt:lpstr>
      <vt:lpstr>Data Types-1</vt:lpstr>
      <vt:lpstr>Data Types-2</vt:lpstr>
      <vt:lpstr>Basic Data Types</vt:lpstr>
      <vt:lpstr>Type int </vt:lpstr>
      <vt:lpstr>Type float</vt:lpstr>
      <vt:lpstr>Type double </vt:lpstr>
      <vt:lpstr>Type char </vt:lpstr>
      <vt:lpstr>Type void </vt:lpstr>
      <vt:lpstr>Derived Data Types</vt:lpstr>
      <vt:lpstr>signed and unsigned Types </vt:lpstr>
      <vt:lpstr>long and short Types </vt:lpstr>
      <vt:lpstr>Data Types and their range</vt:lpstr>
      <vt:lpstr>Sample Declaration</vt:lpstr>
      <vt:lpstr>C Fundamentals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Nguyen Duy Hoang</dc:creator>
  <cp:lastModifiedBy>minh.nguyen</cp:lastModifiedBy>
  <cp:revision>808</cp:revision>
  <dcterms:created xsi:type="dcterms:W3CDTF">2010-10-18T05:40:05Z</dcterms:created>
  <dcterms:modified xsi:type="dcterms:W3CDTF">2015-09-16T14:28:47Z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0x0101007A2FA95E671EC1448FB07776EA546E7F</vt:lpwstr>
  </property>
</Properties>
</file>