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309" r:id="rId3"/>
    <p:sldId id="259" r:id="rId4"/>
    <p:sldId id="301" r:id="rId5"/>
    <p:sldId id="348" r:id="rId6"/>
    <p:sldId id="360" r:id="rId7"/>
    <p:sldId id="349" r:id="rId8"/>
    <p:sldId id="350" r:id="rId9"/>
    <p:sldId id="352" r:id="rId10"/>
    <p:sldId id="353" r:id="rId11"/>
    <p:sldId id="354" r:id="rId12"/>
    <p:sldId id="355" r:id="rId13"/>
    <p:sldId id="356" r:id="rId14"/>
    <p:sldId id="358" r:id="rId15"/>
    <p:sldId id="357" r:id="rId16"/>
    <p:sldId id="359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6" autoAdjust="0"/>
  </p:normalViewPr>
  <p:slideViewPr>
    <p:cSldViewPr>
      <p:cViewPr varScale="1">
        <p:scale>
          <a:sx n="87" d="100"/>
          <a:sy n="87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8AAEF-362A-4D78-BC08-3C64BD04D9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1E6E6-0329-4BFB-B25B-783EED0FA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71E77F-674B-4EF6-AFB6-D7C478FBED9B}" type="slidenum">
              <a:rPr lang="vi-VN" smtClean="0"/>
              <a:pPr/>
              <a:t>17</a:t>
            </a:fld>
            <a:endParaRPr lang="vi-VN" smtClean="0"/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1E6E6-0329-4BFB-B25B-783EED0FAE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428860" y="214290"/>
            <a:ext cx="5572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b="1" dirty="0" smtClean="0"/>
              <a:t>FPT SOFTWARE WORKFORCE ASSURANCE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A9AD77B6-EA9D-45EF-84F9-7BDBD0E35B3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B5C42B2-A320-4CE3-8315-89A2768CA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09e-BM/DT/FSOFT v1/0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Structured data 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400" dirty="0" err="1" smtClean="0"/>
              <a:t>LuatNT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Pass </a:t>
            </a:r>
            <a:r>
              <a:rPr lang="en-US" sz="2400" b="1" dirty="0" err="1" smtClean="0">
                <a:latin typeface="Calibri" panose="020F0502020204030204" pitchFamily="34" charset="0"/>
              </a:rPr>
              <a:t>struct</a:t>
            </a:r>
            <a:r>
              <a:rPr lang="en-US" sz="2400" b="1" dirty="0" smtClean="0">
                <a:latin typeface="Calibri" panose="020F0502020204030204" pitchFamily="34" charset="0"/>
              </a:rPr>
              <a:t> as a function argument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sz="2400" dirty="0" err="1" smtClean="0">
                <a:latin typeface="Calibri" panose="020F0502020204030204" pitchFamily="34" charset="0"/>
              </a:rPr>
              <a:t>struct</a:t>
            </a:r>
            <a:r>
              <a:rPr lang="en-US" sz="2400" dirty="0" smtClean="0">
                <a:latin typeface="Calibri" panose="020F0502020204030204" pitchFamily="34" charset="0"/>
              </a:rPr>
              <a:t> variable can be passed as a function argument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 latinLnBrk="1">
              <a:buNone/>
            </a:pP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Empl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Info(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printf("ID: %d\n", </a:t>
            </a:r>
            <a:r>
              <a:rPr lang="vi-VN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.id);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printf("Age: %d\n", </a:t>
            </a:r>
            <a:r>
              <a:rPr lang="vi-VN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.age);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printf("Wage: %f\n", </a:t>
            </a:r>
            <a:r>
              <a:rPr lang="vi-VN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.wage);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Pass </a:t>
            </a:r>
            <a:r>
              <a:rPr lang="en-US" sz="2400" b="1" dirty="0" err="1" smtClean="0">
                <a:latin typeface="Calibri" panose="020F0502020204030204" pitchFamily="34" charset="0"/>
              </a:rPr>
              <a:t>struct</a:t>
            </a:r>
            <a:r>
              <a:rPr lang="en-US" sz="2400" b="1" dirty="0" smtClean="0">
                <a:latin typeface="Calibri" panose="020F0502020204030204" pitchFamily="34" charset="0"/>
              </a:rPr>
              <a:t> as a function argument (Cont.)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Advantages of passing </a:t>
            </a:r>
            <a:r>
              <a:rPr lang="en-US" sz="2400" dirty="0" err="1" smtClean="0">
                <a:latin typeface="Calibri" panose="020F0502020204030204" pitchFamily="34" charset="0"/>
              </a:rPr>
              <a:t>struct</a:t>
            </a:r>
            <a:r>
              <a:rPr lang="en-US" sz="2400" dirty="0" smtClean="0">
                <a:latin typeface="Calibri" panose="020F0502020204030204" pitchFamily="34" charset="0"/>
              </a:rPr>
              <a:t> as a function argument</a:t>
            </a:r>
          </a:p>
          <a:p>
            <a:pPr lvl="1"/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We don’t need to pass each variable individually</a:t>
            </a:r>
          </a:p>
          <a:p>
            <a:pPr lvl="1"/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If we add new members to our </a:t>
            </a:r>
            <a:r>
              <a:rPr lang="en-US" sz="2000" dirty="0" err="1" smtClean="0">
                <a:latin typeface="Calibri" panose="020F0502020204030204" pitchFamily="34" charset="0"/>
              </a:rPr>
              <a:t>struct</a:t>
            </a:r>
            <a:r>
              <a:rPr lang="en-US" sz="2000" dirty="0" smtClean="0">
                <a:latin typeface="Calibri" panose="020F0502020204030204" pitchFamily="34" charset="0"/>
              </a:rPr>
              <a:t>, we will not have to change the function declaration and function call</a:t>
            </a:r>
            <a:endParaRPr lang="en-US" sz="20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Less code changes -&gt; less bugs, less effort, less time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</a:rPr>
              <a:t>Return </a:t>
            </a:r>
            <a:r>
              <a:rPr lang="en-US" sz="2400" b="1" dirty="0" err="1">
                <a:latin typeface="Calibri" panose="020F0502020204030204" pitchFamily="34" charset="0"/>
              </a:rPr>
              <a:t>struct</a:t>
            </a:r>
            <a:r>
              <a:rPr lang="en-US" sz="2400" b="1" dirty="0">
                <a:latin typeface="Calibri" panose="020F0502020204030204" pitchFamily="34" charset="0"/>
              </a:rPr>
              <a:t> from function(s</a:t>
            </a:r>
            <a:r>
              <a:rPr lang="en-US" sz="2400" b="1" dirty="0" smtClean="0">
                <a:latin typeface="Calibri" panose="020F0502020204030204" pitchFamily="34" charset="0"/>
              </a:rPr>
              <a:t>)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/>
              <a:t>A function can also return a </a:t>
            </a:r>
            <a:r>
              <a:rPr lang="en-US" sz="2400" dirty="0" err="1"/>
              <a:t>struct</a:t>
            </a:r>
            <a:r>
              <a:rPr lang="en-US" sz="2400" dirty="0"/>
              <a:t>, which is one of the few ways to have a function return multiple variables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 latinLnBrk="1">
              <a:buNone/>
            </a:pP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vi-V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getEmptyEmployee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emptyEmpl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{0, 0, 0.0}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emptyEmpl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Pointer points to </a:t>
            </a:r>
            <a:r>
              <a:rPr lang="en-US" sz="2400" b="1" dirty="0" err="1" smtClean="0">
                <a:latin typeface="Calibri" panose="020F0502020204030204" pitchFamily="34" charset="0"/>
              </a:rPr>
              <a:t>struct</a:t>
            </a:r>
            <a:r>
              <a:rPr lang="en-US" sz="2400" b="1" dirty="0" smtClean="0">
                <a:latin typeface="Calibri" panose="020F0502020204030204" pitchFamily="34" charset="0"/>
              </a:rPr>
              <a:t> variable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 smtClean="0"/>
              <a:t>As other data type, we have pointer, which can point to a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variable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 latinLnBrk="1">
              <a:buNone/>
            </a:pP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pEmpl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Pointer points to </a:t>
            </a:r>
            <a:r>
              <a:rPr lang="en-US" sz="2400" b="1" dirty="0" err="1" smtClean="0">
                <a:latin typeface="Calibri" panose="020F0502020204030204" pitchFamily="34" charset="0"/>
              </a:rPr>
              <a:t>struct</a:t>
            </a:r>
            <a:r>
              <a:rPr lang="en-US" sz="2400" b="1" dirty="0" smtClean="0">
                <a:latin typeface="Calibri" panose="020F0502020204030204" pitchFamily="34" charset="0"/>
              </a:rPr>
              <a:t> variable (Cont.)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 smtClean="0"/>
              <a:t>To access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members through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pointer, we </a:t>
            </a:r>
            <a:r>
              <a:rPr lang="en-US" sz="2400" dirty="0" smtClean="0">
                <a:solidFill>
                  <a:srgbClr val="FF0000"/>
                </a:solidFill>
              </a:rPr>
              <a:t>have to</a:t>
            </a:r>
            <a:r>
              <a:rPr lang="en-US" sz="2400" dirty="0" smtClean="0"/>
              <a:t> use “-&gt;” operator instead of “.” operator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 latinLnBrk="1">
              <a:buNone/>
            </a:pP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vi-V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pEmpl</a:t>
            </a:r>
            <a:r>
              <a:rPr lang="en-US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pEmpl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25; 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//error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pEmpl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-&gt;age = 25; 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//ok</a:t>
            </a:r>
            <a:endParaRPr lang="vi-VN" sz="12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Pointer points to </a:t>
            </a:r>
            <a:r>
              <a:rPr lang="en-US" sz="2400" b="1" dirty="0" err="1" smtClean="0">
                <a:latin typeface="Calibri" panose="020F0502020204030204" pitchFamily="34" charset="0"/>
              </a:rPr>
              <a:t>struct</a:t>
            </a:r>
            <a:r>
              <a:rPr lang="en-US" sz="2400" b="1" dirty="0" smtClean="0">
                <a:latin typeface="Calibri" panose="020F0502020204030204" pitchFamily="34" charset="0"/>
              </a:rPr>
              <a:t> variable (Cont.)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 smtClean="0"/>
              <a:t>How to access members of nested </a:t>
            </a:r>
            <a:r>
              <a:rPr lang="en-US" sz="2400" dirty="0" err="1" smtClean="0"/>
              <a:t>struct</a:t>
            </a:r>
            <a:r>
              <a:rPr lang="en-US" sz="2400" dirty="0" smtClean="0"/>
              <a:t>, by “-&gt;” or “.” operator?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05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 latinLnBrk="1"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05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vi-V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05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</a:p>
          <a:p>
            <a:pPr marL="0" indent="0" latinLnBrk="1">
              <a:buNone/>
            </a:pPr>
            <a:r>
              <a:rPr lang="vi-VN" sz="105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vi-VN" sz="1050" dirty="0">
                <a:latin typeface="Consolas" panose="020B0609020204030204" pitchFamily="49" charset="0"/>
                <a:cs typeface="Consolas" panose="020B0609020204030204" pitchFamily="49" charset="0"/>
              </a:rPr>
              <a:t>	    struct Employee CEO;</a:t>
            </a:r>
          </a:p>
          <a:p>
            <a:pPr marL="0" indent="0" latinLnBrk="1">
              <a:buNone/>
            </a:pPr>
            <a:r>
              <a:rPr lang="vi-VN" sz="1050" dirty="0">
                <a:latin typeface="Consolas" panose="020B0609020204030204" pitchFamily="49" charset="0"/>
                <a:cs typeface="Consolas" panose="020B0609020204030204" pitchFamily="49" charset="0"/>
              </a:rPr>
              <a:t>	    int numberOfEmployees;</a:t>
            </a:r>
          </a:p>
          <a:p>
            <a:pPr marL="0" indent="0" latinLnBrk="1">
              <a:buNone/>
            </a:pPr>
            <a:r>
              <a:rPr lang="vi-VN" sz="105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05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05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pComp</a:t>
            </a:r>
            <a:r>
              <a:rPr lang="en-US" sz="105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05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05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 latinLnBrk="1">
              <a:buNone/>
            </a:pPr>
            <a:endParaRPr lang="en-US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//Which is right?</a:t>
            </a:r>
            <a:endParaRPr lang="en-US" sz="105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pComp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CEO.age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25;</a:t>
            </a:r>
            <a:endParaRPr lang="en-US" sz="105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pComp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-&gt;CEO-&gt;age = 25;</a:t>
            </a:r>
            <a:endParaRPr lang="vi-VN" sz="105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Pointer points to </a:t>
            </a:r>
            <a:r>
              <a:rPr lang="en-US" sz="2400" b="1" dirty="0" err="1" smtClean="0">
                <a:latin typeface="Calibri" panose="020F0502020204030204" pitchFamily="34" charset="0"/>
              </a:rPr>
              <a:t>struct</a:t>
            </a:r>
            <a:r>
              <a:rPr lang="en-US" sz="2400" b="1" dirty="0" smtClean="0">
                <a:latin typeface="Calibri" panose="020F0502020204030204" pitchFamily="34" charset="0"/>
              </a:rPr>
              <a:t> variable (Cont.)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 smtClean="0"/>
              <a:t>Actually, people usually pass pointer points to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as function argument instead of passing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variable directly.</a:t>
            </a:r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id;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wage;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  <a:endParaRPr lang="vi-V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Empl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  <a:r>
              <a:rPr lang="vi-VN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mpl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vi-V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printf("ID: %d\n", </a:t>
            </a:r>
            <a:r>
              <a:rPr lang="en-US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  <a:r>
              <a:rPr lang="vi-VN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printf("Age: %d\n", </a:t>
            </a:r>
            <a:r>
              <a:rPr lang="en-US" sz="1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  <a:r>
              <a:rPr lang="vi-VN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printf("Wage: %f\n", </a:t>
            </a:r>
            <a:r>
              <a:rPr lang="en-US" sz="1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  <a:r>
              <a:rPr lang="vi-VN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wage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84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ctr">
              <a:spcBef>
                <a:spcPts val="8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vi-VN" sz="3200" dirty="0">
              <a:solidFill>
                <a:srgbClr val="000000"/>
              </a:solidFill>
            </a:endParaRPr>
          </a:p>
          <a:p>
            <a:pPr marL="342900" indent="-341313" algn="ctr">
              <a:spcBef>
                <a:spcPts val="13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5400" b="1" dirty="0" smtClean="0">
                <a:solidFill>
                  <a:srgbClr val="000000"/>
                </a:solidFill>
              </a:rPr>
              <a:t>Thank you for watching!</a:t>
            </a:r>
          </a:p>
          <a:p>
            <a:pPr marL="342900" indent="-341313" algn="ctr">
              <a:spcBef>
                <a:spcPts val="13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5400" b="1" dirty="0" smtClean="0">
              <a:solidFill>
                <a:srgbClr val="000000"/>
              </a:solidFill>
            </a:endParaRPr>
          </a:p>
          <a:p>
            <a:pPr marL="342900" indent="-341313" algn="ctr">
              <a:spcBef>
                <a:spcPts val="13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vi-VN" sz="5400" b="1" dirty="0" smtClean="0">
                <a:solidFill>
                  <a:srgbClr val="000000"/>
                </a:solidFill>
              </a:rPr>
              <a:t>Q </a:t>
            </a:r>
            <a:r>
              <a:rPr lang="vi-VN" sz="5400" b="1" dirty="0">
                <a:solidFill>
                  <a:srgbClr val="000000"/>
                </a:solidFill>
              </a:rPr>
              <a:t>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Agenda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smtClean="0">
                <a:latin typeface="Calibri" panose="020F0502020204030204" pitchFamily="34" charset="0"/>
              </a:rPr>
              <a:t>Struct</a:t>
            </a:r>
            <a:r>
              <a:rPr lang="en-US" sz="2400" dirty="0" smtClean="0">
                <a:latin typeface="Calibri" panose="020F0502020204030204" pitchFamily="34" charset="0"/>
              </a:rPr>
              <a:t> introduction</a:t>
            </a:r>
          </a:p>
          <a:p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Arial" pitchFamily="34" charset="0"/>
              </a:rPr>
              <a:t>How to work with </a:t>
            </a:r>
            <a:r>
              <a:rPr lang="en-US" sz="2400" dirty="0" err="1" smtClean="0">
                <a:latin typeface="Calibri" panose="020F0502020204030204" pitchFamily="34" charset="0"/>
                <a:cs typeface="Arial" pitchFamily="34" charset="0"/>
              </a:rPr>
              <a:t>struct</a:t>
            </a:r>
            <a:endParaRPr lang="en-US" sz="2400" dirty="0" smtClean="0">
              <a:latin typeface="Calibri" panose="020F0502020204030204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Define a </a:t>
            </a:r>
            <a:r>
              <a:rPr lang="en-US" sz="2000" dirty="0" err="1" smtClean="0">
                <a:latin typeface="Calibri" panose="020F0502020204030204" pitchFamily="34" charset="0"/>
              </a:rPr>
              <a:t>struct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err="1" smtClean="0">
                <a:latin typeface="Calibri" panose="020F0502020204030204" pitchFamily="34" charset="0"/>
              </a:rPr>
              <a:t>Decalare</a:t>
            </a:r>
            <a:r>
              <a:rPr lang="en-US" sz="2000" dirty="0" smtClean="0">
                <a:latin typeface="Calibri" panose="020F0502020204030204" pitchFamily="34" charset="0"/>
              </a:rPr>
              <a:t> and initialize a </a:t>
            </a:r>
            <a:r>
              <a:rPr lang="en-US" sz="2000" dirty="0" err="1" smtClean="0">
                <a:latin typeface="Calibri" panose="020F0502020204030204" pitchFamily="34" charset="0"/>
              </a:rPr>
              <a:t>struct</a:t>
            </a:r>
            <a:r>
              <a:rPr lang="en-US" sz="2000" dirty="0" smtClean="0">
                <a:latin typeface="Calibri" panose="020F0502020204030204" pitchFamily="34" charset="0"/>
              </a:rPr>
              <a:t> variable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Access </a:t>
            </a:r>
            <a:r>
              <a:rPr lang="en-US" sz="2000" dirty="0" err="1" smtClean="0">
                <a:latin typeface="Calibri" panose="020F0502020204030204" pitchFamily="34" charset="0"/>
              </a:rPr>
              <a:t>struct’s</a:t>
            </a:r>
            <a:r>
              <a:rPr lang="en-US" sz="2000" dirty="0" smtClean="0">
                <a:latin typeface="Calibri" panose="020F0502020204030204" pitchFamily="34" charset="0"/>
              </a:rPr>
              <a:t> elements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Nested </a:t>
            </a:r>
            <a:r>
              <a:rPr lang="en-US" sz="2000" dirty="0" err="1" smtClean="0">
                <a:latin typeface="Calibri" panose="020F0502020204030204" pitchFamily="34" charset="0"/>
              </a:rPr>
              <a:t>struct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Pass </a:t>
            </a:r>
            <a:r>
              <a:rPr lang="en-US" sz="2000" dirty="0" err="1" smtClean="0">
                <a:latin typeface="Calibri" panose="020F0502020204030204" pitchFamily="34" charset="0"/>
              </a:rPr>
              <a:t>struct</a:t>
            </a:r>
            <a:r>
              <a:rPr lang="en-US" sz="2000" dirty="0" smtClean="0">
                <a:latin typeface="Calibri" panose="020F0502020204030204" pitchFamily="34" charset="0"/>
              </a:rPr>
              <a:t> as a function </a:t>
            </a:r>
            <a:r>
              <a:rPr lang="en-US" sz="2000" dirty="0" smtClean="0">
                <a:latin typeface="Calibri" panose="020F0502020204030204" pitchFamily="34" charset="0"/>
              </a:rPr>
              <a:t>argument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Return </a:t>
            </a:r>
            <a:r>
              <a:rPr lang="en-US" sz="2000" dirty="0" err="1" smtClean="0">
                <a:latin typeface="Calibri" panose="020F0502020204030204" pitchFamily="34" charset="0"/>
              </a:rPr>
              <a:t>struct</a:t>
            </a:r>
            <a:r>
              <a:rPr lang="en-US" sz="2000" dirty="0" smtClean="0">
                <a:latin typeface="Calibri" panose="020F0502020204030204" pitchFamily="34" charset="0"/>
              </a:rPr>
              <a:t> from function(s)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Pointer points to </a:t>
            </a:r>
            <a:r>
              <a:rPr lang="en-US" sz="2000" dirty="0" err="1" smtClean="0">
                <a:latin typeface="Calibri" panose="020F0502020204030204" pitchFamily="34" charset="0"/>
              </a:rPr>
              <a:t>struct</a:t>
            </a:r>
            <a:r>
              <a:rPr lang="en-US" sz="2000" dirty="0" smtClean="0">
                <a:latin typeface="Calibri" panose="020F0502020204030204" pitchFamily="34" charset="0"/>
              </a:rPr>
              <a:t> variable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89570"/>
            <a:ext cx="7953375" cy="819150"/>
          </a:xfrm>
        </p:spPr>
        <p:txBody>
          <a:bodyPr/>
          <a:lstStyle/>
          <a:p>
            <a:r>
              <a:rPr lang="en-US" b="1" dirty="0" err="1" smtClean="0">
                <a:latin typeface="Arial" charset="0"/>
              </a:rPr>
              <a:t>Struct</a:t>
            </a:r>
            <a:r>
              <a:rPr lang="en-US" b="1" dirty="0" smtClean="0">
                <a:latin typeface="Arial" charset="0"/>
              </a:rPr>
              <a:t> 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80920" cy="518457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/>
              <a:t>What is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?</a:t>
            </a:r>
          </a:p>
          <a:p>
            <a:pPr>
              <a:buFontTx/>
              <a:buNone/>
            </a:pPr>
            <a:endParaRPr lang="en-US" sz="2500" dirty="0" smtClean="0"/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 smtClean="0"/>
              <a:t>an </a:t>
            </a:r>
            <a:r>
              <a:rPr lang="en-US" sz="2400" dirty="0"/>
              <a:t>aggregate data </a:t>
            </a:r>
            <a:r>
              <a:rPr lang="en-US" sz="2400" dirty="0" smtClean="0"/>
              <a:t>type, which </a:t>
            </a:r>
            <a:r>
              <a:rPr lang="en-US" sz="2400" dirty="0" smtClean="0">
                <a:solidFill>
                  <a:srgbClr val="FF0000"/>
                </a:solidFill>
              </a:rPr>
              <a:t>groups </a:t>
            </a:r>
            <a:r>
              <a:rPr lang="en-US" sz="2400" dirty="0">
                <a:solidFill>
                  <a:srgbClr val="FF0000"/>
                </a:solidFill>
              </a:rPr>
              <a:t>multiple individual variables </a:t>
            </a:r>
            <a:r>
              <a:rPr lang="en-US" sz="2400" dirty="0" smtClean="0">
                <a:solidFill>
                  <a:srgbClr val="FF0000"/>
                </a:solidFill>
              </a:rPr>
              <a:t>together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Why do we need </a:t>
            </a:r>
            <a:r>
              <a:rPr lang="en-US" sz="2400" dirty="0" err="1" smtClean="0"/>
              <a:t>struct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/>
              <a:t>There are </a:t>
            </a:r>
            <a:r>
              <a:rPr lang="en-US" sz="2000" dirty="0" smtClean="0"/>
              <a:t>many cases </a:t>
            </a:r>
            <a:r>
              <a:rPr lang="en-US" sz="2000" dirty="0"/>
              <a:t>in programming where we need more than one variable in order to represent an </a:t>
            </a:r>
            <a:r>
              <a:rPr lang="en-US" sz="2000" dirty="0" smtClean="0"/>
              <a:t>object.</a:t>
            </a:r>
          </a:p>
          <a:p>
            <a:pPr lvl="1"/>
            <a:r>
              <a:rPr lang="en-US" sz="2000" dirty="0" smtClean="0"/>
              <a:t>If we use separate variables to represent those objects, we’ll have to declare and manage too many variables -&gt; This will get out of control quickly.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user-defined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Define a </a:t>
            </a:r>
            <a:r>
              <a:rPr lang="en-US" sz="2400" b="1" dirty="0" err="1" smtClean="0"/>
              <a:t>struct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Because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is user-defined, </a:t>
            </a:r>
            <a:r>
              <a:rPr lang="en-US" sz="2400" dirty="0" smtClean="0">
                <a:solidFill>
                  <a:srgbClr val="FF0000"/>
                </a:solidFill>
              </a:rPr>
              <a:t>we have to define 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before using it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declare a </a:t>
            </a:r>
            <a:r>
              <a:rPr lang="en-US" sz="2400" dirty="0" err="1" smtClean="0"/>
              <a:t>struct</a:t>
            </a:r>
            <a:r>
              <a:rPr lang="en-US" sz="2400" dirty="0" smtClean="0"/>
              <a:t>, we use “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/>
              <a:t>” keyword</a:t>
            </a:r>
          </a:p>
          <a:p>
            <a:endParaRPr lang="en-US" sz="2400" dirty="0" smtClean="0"/>
          </a:p>
          <a:p>
            <a:r>
              <a:rPr lang="en-US" sz="2400" dirty="0" smtClean="0"/>
              <a:t>Example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 of the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short 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//member of the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//member of the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double wage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//member of the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//do not forget the “;”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Declare and initialize a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variable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To declare a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varibale</a:t>
            </a:r>
            <a:r>
              <a:rPr lang="en-US" sz="2400" dirty="0" smtClean="0"/>
              <a:t>, we use statement(s) with following format: 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&lt;</a:t>
            </a:r>
            <a:r>
              <a:rPr lang="en-US" sz="2400" dirty="0" err="1" smtClean="0">
                <a:solidFill>
                  <a:srgbClr val="00B050"/>
                </a:solidFill>
              </a:rPr>
              <a:t>struct_name</a:t>
            </a:r>
            <a:r>
              <a:rPr lang="en-US" sz="2400" dirty="0" smtClean="0">
                <a:solidFill>
                  <a:srgbClr val="00B050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&lt;</a:t>
            </a:r>
            <a:r>
              <a:rPr lang="en-US" sz="2400" dirty="0" err="1" smtClean="0">
                <a:solidFill>
                  <a:schemeClr val="accent6"/>
                </a:solidFill>
              </a:rPr>
              <a:t>variable_name</a:t>
            </a:r>
            <a:r>
              <a:rPr lang="en-US" sz="2400" dirty="0" smtClean="0">
                <a:solidFill>
                  <a:schemeClr val="accent6"/>
                </a:solidFill>
              </a:rPr>
              <a:t>&gt;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Example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vi-VN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vi-V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vi-VN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 allow us to initialize a struct variable when we declare it as below:</a:t>
            </a:r>
          </a:p>
          <a:p>
            <a:pPr marL="0" indent="0" latinLnBrk="1">
              <a:buNone/>
            </a:pPr>
            <a:r>
              <a:rPr lang="vi-V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vi-V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1, 32, 60000.0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joe</a:t>
            </a:r>
            <a:r>
              <a:rPr lang="vi-VN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1,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vi-VN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32,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vi-VN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wage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60000.0</a:t>
            </a:r>
            <a:endParaRPr 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Declare and initialize a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smtClean="0"/>
              <a:t>variable (Cont.)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Other ways to initialize a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variable:</a:t>
            </a:r>
            <a:endParaRPr lang="en-US" sz="2400" dirty="0" smtClean="0"/>
          </a:p>
          <a:p>
            <a:pPr marL="0" indent="0" latinLnBrk="1">
              <a:buNone/>
            </a:pP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latinLnBrk="1"/>
            <a:r>
              <a:rPr lang="en-US" sz="2000" dirty="0" smtClean="0">
                <a:cs typeface="Consolas" panose="020B0609020204030204" pitchFamily="49" charset="0"/>
              </a:rPr>
              <a:t>Using assignment operator</a:t>
            </a:r>
            <a:r>
              <a:rPr lang="vi-VN" sz="2000" dirty="0" smtClean="0">
                <a:cs typeface="Consolas" panose="020B0609020204030204" pitchFamily="49" charset="0"/>
              </a:rPr>
              <a:t>:</a:t>
            </a:r>
            <a:endParaRPr lang="vi-VN" sz="2000" dirty="0" smtClean="0"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vi-V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1, 32, 60000.0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 latinLnBrk="1">
              <a:buNone/>
            </a:pP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joe</a:t>
            </a:r>
            <a:r>
              <a:rPr lang="vi-VN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= 1, joe</a:t>
            </a:r>
            <a:r>
              <a:rPr lang="vi-VN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32, joe</a:t>
            </a:r>
            <a:r>
              <a:rPr lang="vi-VN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wage =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60000.0</a:t>
            </a:r>
            <a:endParaRPr 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frank</a:t>
            </a:r>
            <a:r>
              <a:rPr lang="vi-VN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=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frank</a:t>
            </a:r>
            <a:r>
              <a:rPr lang="vi-VN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32,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frank</a:t>
            </a:r>
            <a:r>
              <a:rPr lang="vi-VN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wage =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60000.0</a:t>
            </a:r>
          </a:p>
          <a:p>
            <a:pPr marL="0" indent="0" latinLnBrk="1">
              <a:buNone/>
            </a:pP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memcpy</a:t>
            </a:r>
            <a:r>
              <a:rPr lang="en-US" sz="2000" dirty="0"/>
              <a:t>() function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1, 32, 60000.0 };</a:t>
            </a:r>
          </a:p>
          <a:p>
            <a:pPr marL="0" indent="0" latinLnBrk="1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 smtClean="0">
                <a:latin typeface="Calibri" panose="020F0502020204030204" pitchFamily="34" charset="0"/>
              </a:rPr>
              <a:t>Access struct’s </a:t>
            </a:r>
            <a:r>
              <a:rPr lang="en-US" sz="2400" b="1" dirty="0" smtClean="0">
                <a:latin typeface="Calibri" panose="020F0502020204030204" pitchFamily="34" charset="0"/>
              </a:rPr>
              <a:t>members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To </a:t>
            </a:r>
            <a:r>
              <a:rPr lang="vi-VN" sz="2400" dirty="0" smtClean="0">
                <a:latin typeface="Calibri" panose="020F0502020204030204" pitchFamily="34" charset="0"/>
              </a:rPr>
              <a:t>access</a:t>
            </a:r>
            <a:r>
              <a:rPr lang="en-US" sz="2400" dirty="0" smtClean="0">
                <a:latin typeface="Calibri" panose="020F0502020204030204" pitchFamily="34" charset="0"/>
              </a:rPr>
              <a:t> a </a:t>
            </a:r>
            <a:r>
              <a:rPr lang="en-US" sz="2400" dirty="0" err="1" smtClean="0">
                <a:latin typeface="Calibri" panose="020F0502020204030204" pitchFamily="34" charset="0"/>
              </a:rPr>
              <a:t>struct</a:t>
            </a:r>
            <a:r>
              <a:rPr lang="vi-VN" sz="2400" dirty="0" smtClean="0">
                <a:latin typeface="Calibri" panose="020F0502020204030204" pitchFamily="34" charset="0"/>
              </a:rPr>
              <a:t>’s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vi-VN" sz="2400" dirty="0" smtClean="0">
                <a:latin typeface="Calibri" panose="020F0502020204030204" pitchFamily="34" charset="0"/>
              </a:rPr>
              <a:t>element</a:t>
            </a:r>
            <a:r>
              <a:rPr lang="en-US" sz="2400" dirty="0" smtClean="0">
                <a:latin typeface="Calibri" panose="020F0502020204030204" pitchFamily="34" charset="0"/>
              </a:rPr>
              <a:t>, we use</a:t>
            </a:r>
            <a:r>
              <a:rPr lang="vi-VN" sz="2400" dirty="0" smtClean="0">
                <a:latin typeface="Calibri" panose="020F0502020204030204" pitchFamily="34" charset="0"/>
              </a:rPr>
              <a:t> member selection operator, which is a period – «.», as below: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 latinLnBrk="1">
              <a:buNone/>
            </a:pPr>
            <a:r>
              <a:rPr lang="vi-V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vi-VN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.age = 25;</a:t>
            </a: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printf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(«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oe’s 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%d\n», </a:t>
            </a:r>
            <a:r>
              <a:rPr lang="vi-VN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.age);</a:t>
            </a:r>
          </a:p>
          <a:p>
            <a:pPr marL="0" indent="0" latinLnBrk="1">
              <a:buNone/>
            </a:pP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400" dirty="0" err="1"/>
              <a:t>Struct</a:t>
            </a:r>
            <a:r>
              <a:rPr lang="en-US" sz="2400" dirty="0"/>
              <a:t> member variables act just like normal </a:t>
            </a:r>
            <a:r>
              <a:rPr lang="en-US" sz="2400" dirty="0" smtClean="0"/>
              <a:t>variables</a:t>
            </a:r>
            <a:r>
              <a:rPr lang="vi-VN" sz="2400" dirty="0" smtClean="0"/>
              <a:t>.</a:t>
            </a:r>
            <a:endParaRPr lang="vi-V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 smtClean="0">
                <a:latin typeface="Calibri" panose="020F0502020204030204" pitchFamily="34" charset="0"/>
              </a:rPr>
              <a:t>Nested struct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vi-VN" sz="2400" dirty="0" smtClean="0">
                <a:latin typeface="Calibri" panose="020F0502020204030204" pitchFamily="34" charset="0"/>
              </a:rPr>
              <a:t>Struct can contain other struct, for example</a:t>
            </a:r>
            <a:r>
              <a:rPr lang="vi-VN" sz="2400" dirty="0" smtClean="0">
                <a:latin typeface="Calibri" panose="020F0502020204030204" pitchFamily="34" charset="0"/>
              </a:rPr>
              <a:t>:</a:t>
            </a: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struct Employee CEO;</a:t>
            </a: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int numberOfEmployees;</a:t>
            </a: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 </a:t>
            </a:r>
            <a:r>
              <a:rPr lang="vi-VN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vi-VN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ompany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myCompany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.CEO.age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How to work with </a:t>
            </a:r>
            <a:r>
              <a:rPr lang="en-US" dirty="0" err="1" smtClean="0">
                <a:latin typeface="Arial" charset="0"/>
              </a:rPr>
              <a:t>struct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 smtClean="0">
                <a:latin typeface="Calibri" panose="020F0502020204030204" pitchFamily="34" charset="0"/>
              </a:rPr>
              <a:t>Nested struct (Cont.)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vi-VN" sz="2400" dirty="0" smtClean="0">
                <a:latin typeface="Calibri" panose="020F0502020204030204" pitchFamily="34" charset="0"/>
              </a:rPr>
              <a:t>Initialize a nested struct </a:t>
            </a:r>
            <a:r>
              <a:rPr lang="vi-VN" sz="2400" dirty="0" smtClean="0">
                <a:latin typeface="Calibri" panose="020F0502020204030204" pitchFamily="34" charset="0"/>
              </a:rPr>
              <a:t>variable</a:t>
            </a: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short 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    double wage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vi-V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struct Employee CEO;</a:t>
            </a: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int numberOfEmployees;</a:t>
            </a:r>
            <a:endParaRPr lang="vi-V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 </a:t>
            </a:r>
            <a:r>
              <a:rPr lang="vi-VN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myCompany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400" dirty="0"/>
              <a:t>{ 1, 42, 60000.0f }, </a:t>
            </a:r>
            <a:r>
              <a:rPr lang="vi-VN" sz="1400" dirty="0" smtClean="0"/>
              <a:t>1</a:t>
            </a:r>
            <a:r>
              <a:rPr lang="vi-V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49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1677</TotalTime>
  <Words>563</Words>
  <Application>Microsoft Office PowerPoint</Application>
  <PresentationFormat>On-screen Show (4:3)</PresentationFormat>
  <Paragraphs>249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Template_Training Slide</vt:lpstr>
      <vt:lpstr>Structured data types</vt:lpstr>
      <vt:lpstr>Agenda</vt:lpstr>
      <vt:lpstr>Struct introduction</vt:lpstr>
      <vt:lpstr>How to work with struct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How to work with struct (Cont.)</vt:lpstr>
      <vt:lpstr>PowerPoint Presentation</vt:lpstr>
    </vt:vector>
  </TitlesOfParts>
  <Company>fsoft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KienNT</dc:creator>
  <cp:lastModifiedBy>Nguyen Trong Luat (FGA.S16)</cp:lastModifiedBy>
  <cp:revision>204</cp:revision>
  <dcterms:created xsi:type="dcterms:W3CDTF">2012-08-01T01:52:34Z</dcterms:created>
  <dcterms:modified xsi:type="dcterms:W3CDTF">2016-09-22T06:54:40Z</dcterms:modified>
</cp:coreProperties>
</file>