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1" r:id="rId3"/>
    <p:sldId id="300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322" r:id="rId24"/>
    <p:sldId id="318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157" autoAdjust="0"/>
  </p:normalViewPr>
  <p:slideViewPr>
    <p:cSldViewPr>
      <p:cViewPr>
        <p:scale>
          <a:sx n="66" d="100"/>
          <a:sy n="66" d="100"/>
        </p:scale>
        <p:origin x="-148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B351B1-4354-4ED9-A721-4A82FECA93F6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4EA568-3042-43A5-9A16-CBD33B44A0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BD50D61-233D-4A4D-B34E-8FEA532B6EE9}" type="datetime1">
              <a:rPr lang="en-US" smtClean="0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A1CBE3-1650-4900-9ABB-DD807A9101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BD50D61-233D-4A4D-B34E-8FEA532B6EE9}" type="datetime1">
              <a:rPr lang="en-US" smtClean="0"/>
              <a:pPr>
                <a:defRPr/>
              </a:pPr>
              <a:t>2/19/2013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A1CBE3-1650-4900-9ABB-DD807A9101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CE3E0-1C1D-4B41-ADB3-AB9DFD0947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92B880-C4C5-4CC8-BBB7-B02F793BB3DB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A9136-4D0F-4F1E-988C-24A7E654D6B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432D2A-ADA5-435E-9517-D9C58E3BC8D4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81A36-2286-408C-BBB3-4E8431B182C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524000"/>
            <a:ext cx="41529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57600" y="6629400"/>
            <a:ext cx="236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TRAINING MATERIALS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FPT-Soft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  <a:fld id="{B412A483-DA7F-40CE-95A1-F4980A4470A6}" type="slidenum">
              <a:rPr lang="en-US">
                <a:latin typeface="Tahoma" pitchFamily="34" charset="0"/>
              </a:rPr>
              <a:pPr>
                <a:defRPr/>
              </a:pPr>
              <a:t>‹#›</a:t>
            </a:fld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EA6A-FAD7-4A72-8EB8-AEB48B6B523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40AB51-48E1-4531-BA9C-A0EBDCCB7908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405C-E320-4354-A4AB-F2499D5832E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40BCA8-E53B-459D-966B-7C23ECD905B3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444F7-DF83-478D-93F5-6BED3ABB8C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FF7F53-C7B9-47E1-9D93-2D7D4D1E6148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CEE1-71CE-43BD-A590-27B2C351DC9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4DA2DF-69BE-4966-A2B0-B24F574F0307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28BD-6D9B-4FAD-B75C-63B479D6E7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0355A1-F028-4F1D-9390-4DB64F82F985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2D47-EA4C-4159-AB0E-AD6FD199A3E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201044-D067-4541-A36C-4ED075E8A0FC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5D1E4-C195-4D65-81FF-868749613D9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864D0E5-076C-4E43-98EB-6AF68F003593}" type="datetimeFigureOut">
              <a:rPr lang="vi-VN"/>
              <a:pPr>
                <a:defRPr/>
              </a:pPr>
              <a:t>19/02/2013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B2E71-D22D-4C89-B23B-EC0FF7C05E6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C30C6D-4D69-4230-894B-687DD4D2780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04e-BM/</a:t>
            </a:r>
            <a:r>
              <a:rPr lang="en-US" altLang="ja-JP" sz="1000" dirty="0">
                <a:latin typeface="+mn-lt"/>
                <a:cs typeface="+mn-cs"/>
              </a:rPr>
              <a:t>NS</a:t>
            </a:r>
            <a:r>
              <a:rPr lang="en-US" sz="1000" dirty="0">
                <a:latin typeface="+mn-lt"/>
                <a:cs typeface="+mn-cs"/>
              </a:rPr>
              <a:t>/HDCV/FSOFT v2</a:t>
            </a:r>
            <a:r>
              <a:rPr lang="en-US" altLang="ja-JP" sz="1000" dirty="0">
                <a:latin typeface="+mn-lt"/>
                <a:cs typeface="+mn-cs"/>
              </a:rPr>
              <a:t>/4</a:t>
            </a:r>
            <a:endParaRPr lang="en-US" sz="1000" dirty="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500063" y="2071688"/>
            <a:ext cx="7958137" cy="2143130"/>
          </a:xfrm>
        </p:spPr>
        <p:txBody>
          <a:bodyPr anchor="t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latin typeface="Helvetica"/>
              </a:rPr>
              <a:t>Linker </a:t>
            </a:r>
            <a:r>
              <a:rPr lang="en-US" sz="3600" dirty="0" smtClean="0">
                <a:latin typeface="Helvetica"/>
              </a:rPr>
              <a:t>script in CW10</a:t>
            </a:r>
            <a: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</a:br>
            <a:endParaRPr lang="vi-V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4000500"/>
            <a:ext cx="6400800" cy="6731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smtClean="0"/>
              <a:t>MinhNQ2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Variables, Expressions, and Integrals</a:t>
            </a: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6FFC98-9070-4036-BDAD-BD03934CEB70}" type="slidenum">
              <a:rPr lang="en-US">
                <a:latin typeface="Tahoma" pitchFamily="34" charset="0"/>
              </a:rPr>
              <a:pPr/>
              <a:t>10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All symbol names must start with the underscore character (_). The other characters can be letters, digits, or underscores. </a:t>
            </a:r>
          </a:p>
          <a:p>
            <a:r>
              <a:rPr lang="en-US" sz="2400" dirty="0" smtClean="0"/>
              <a:t>		</a:t>
            </a:r>
            <a:r>
              <a:rPr lang="en-US" sz="2400" b="1" i="1" dirty="0" smtClean="0">
                <a:solidFill>
                  <a:srgbClr val="FF0000"/>
                </a:solidFill>
              </a:rPr>
              <a:t>_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symbolicname</a:t>
            </a:r>
            <a:r>
              <a:rPr lang="en-US" sz="2400" b="1" i="1" dirty="0" smtClean="0">
                <a:solidFill>
                  <a:srgbClr val="FF0000"/>
                </a:solidFill>
              </a:rPr>
              <a:t> =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some_expression</a:t>
            </a:r>
            <a:r>
              <a:rPr lang="en-US" sz="2400" b="1" i="1" dirty="0" smtClean="0">
                <a:solidFill>
                  <a:srgbClr val="FF0000"/>
                </a:solidFill>
              </a:rPr>
              <a:t>;</a:t>
            </a:r>
          </a:p>
          <a:p>
            <a:endParaRPr lang="en-US" sz="2400" b="1" i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There are 2 types of expression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i="1" u="sng" dirty="0" smtClean="0"/>
              <a:t>Absolute expression </a:t>
            </a:r>
            <a:r>
              <a:rPr lang="en-US" sz="2400" dirty="0" smtClean="0"/>
              <a:t>— the symbol contains the value that it will have in the output file.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i="1" u="sng" dirty="0" err="1" smtClean="0"/>
              <a:t>Relocatable</a:t>
            </a:r>
            <a:r>
              <a:rPr lang="en-US" sz="2400" b="1" i="1" u="sng" dirty="0" smtClean="0"/>
              <a:t> expression </a:t>
            </a:r>
            <a:r>
              <a:rPr lang="en-US" sz="2400" dirty="0" smtClean="0"/>
              <a:t>— the value expression is a fixed offset from the base of a section</a:t>
            </a:r>
          </a:p>
          <a:p>
            <a:pPr lvl="1"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LCF syntax for expressions is very similar to the syntax of the C programming language</a:t>
            </a:r>
          </a:p>
          <a:p>
            <a:r>
              <a:rPr lang="en-US" sz="2400" dirty="0" smtClean="0"/>
              <a:t>	_</a:t>
            </a:r>
            <a:r>
              <a:rPr lang="en-US" sz="2400" dirty="0" err="1" smtClean="0"/>
              <a:t>decimal_number</a:t>
            </a:r>
            <a:r>
              <a:rPr lang="en-US" sz="2400" dirty="0" smtClean="0"/>
              <a:t> = 123245;</a:t>
            </a:r>
          </a:p>
          <a:p>
            <a:r>
              <a:rPr lang="en-US" sz="2400" dirty="0" smtClean="0"/>
              <a:t>	_</a:t>
            </a:r>
            <a:r>
              <a:rPr lang="en-US" sz="2400" dirty="0" err="1" smtClean="0"/>
              <a:t>hex_number</a:t>
            </a:r>
            <a:r>
              <a:rPr lang="en-US" sz="2400" dirty="0" smtClean="0"/>
              <a:t> = 0x999999FF;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2B67D769-61DF-4D76-97DB-18686151C239}" type="slidenum">
              <a:rPr lang="en-US">
                <a:latin typeface="Tahoma" pitchFamily="34" charset="0"/>
              </a:rPr>
              <a:pPr/>
              <a:t>11</a:t>
            </a:fld>
            <a:endParaRPr lang="en-US">
              <a:latin typeface="Tahoma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00166" y="1714488"/>
          <a:ext cx="6096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24790"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˜ 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 /  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 -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   &lt;&lt;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  !=   &gt;   &lt;   &lt;=   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 Operators</a:t>
            </a:r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7682CBEB-D629-406C-BA3D-B4F9A95C4CDE}" type="slidenum">
              <a:rPr lang="en-US">
                <a:latin typeface="Tahoma" pitchFamily="34" charset="0"/>
              </a:rPr>
              <a:pPr/>
              <a:t>12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357298"/>
            <a:ext cx="8148384" cy="4678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Use the sharp character “</a:t>
            </a:r>
            <a:r>
              <a:rPr lang="en-US" sz="2800" dirty="0" smtClean="0">
                <a:solidFill>
                  <a:srgbClr val="FF0000"/>
                </a:solidFill>
              </a:rPr>
              <a:t>#</a:t>
            </a:r>
            <a:r>
              <a:rPr lang="en-US" sz="2800" dirty="0" smtClean="0"/>
              <a:t>” for one line comment</a:t>
            </a:r>
          </a:p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#this is one line comment</a:t>
            </a:r>
          </a:p>
          <a:p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Use slash and asterisk “</a:t>
            </a:r>
            <a:r>
              <a:rPr lang="en-US" sz="2800" dirty="0" smtClean="0">
                <a:solidFill>
                  <a:srgbClr val="FF0000"/>
                </a:solidFill>
              </a:rPr>
              <a:t>/*</a:t>
            </a:r>
            <a:r>
              <a:rPr lang="en-US" sz="2800" dirty="0" smtClean="0"/>
              <a:t>” for multi-line comment</a:t>
            </a:r>
          </a:p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/* this is </a:t>
            </a:r>
          </a:p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multiline comment */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Use double slash “</a:t>
            </a:r>
            <a:r>
              <a:rPr lang="en-US" sz="2800" dirty="0" smtClean="0">
                <a:solidFill>
                  <a:srgbClr val="FF0000"/>
                </a:solidFill>
              </a:rPr>
              <a:t>//</a:t>
            </a:r>
            <a:r>
              <a:rPr lang="en-US" sz="2800" dirty="0" smtClean="0"/>
              <a:t>” for partial-line comment</a:t>
            </a:r>
          </a:p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//this is partial-line comment</a:t>
            </a:r>
            <a:endParaRPr lang="en-US" sz="2800" b="1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Specifying Files and Functions</a:t>
            </a:r>
            <a:endParaRPr lang="en-US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6B678412-D04D-4CF3-A940-3D94B9FE08EC}" type="slidenum">
              <a:rPr lang="en-US">
                <a:latin typeface="Tahoma" pitchFamily="34" charset="0"/>
              </a:rPr>
              <a:pPr/>
              <a:t>13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Specifying Files: Defining the contents of a sections segment includes specifying the source file of each section.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Method 1: listing the files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Method 2: use the asterisk ( * ) wild-card character, which represents the names of every file in your project.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Specifying Files: For precise control over function placement within a section, use the </a:t>
            </a:r>
            <a:r>
              <a:rPr lang="en-US" sz="2400" b="1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 keyword.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SECTIONS {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program_section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	OBJECT (beta,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main.c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OBJECT (alpha,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main.c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* (.text)</a:t>
            </a:r>
          </a:p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} &gt;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 and Heap</a:t>
            </a:r>
            <a:endParaRPr lang="en-US" dirty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5723FBD7-2DF8-4AA4-AC04-A0CC5B8715F6}" type="slidenum">
              <a:rPr lang="en-US">
                <a:latin typeface="Tahoma" pitchFamily="34" charset="0"/>
              </a:rPr>
              <a:pPr/>
              <a:t>14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Reserving space for the stack and heap requires some arithmetic operations to set the symbol values used at runtime.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Stack Setup Operations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stack_address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__END_BSS;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stack_address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stack_address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&amp; ~7; /*align top of stack by 8 */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__SP_INIT = 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stack_address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+ 0x4000;  /*set stack to 16KB*/</a:t>
            </a:r>
          </a:p>
          <a:p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Heap Setup Operations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___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heap_addr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__SP_INIT; /* heap grows opposite stack */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___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heap_size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= 0x50000; /* heap size set to 500KB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ROM-RAM Copying</a:t>
            </a:r>
            <a:endParaRPr lang="en-US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4BD03775-4684-44B2-9588-538E0E8D930D}" type="slidenum">
              <a:rPr lang="en-US">
                <a:latin typeface="Tahoma" pitchFamily="34" charset="0"/>
              </a:rPr>
              <a:pPr/>
              <a:t>15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07154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common that data or code of a program residing in ROM gets copied into RAM at runtime. To indicate such data or code, use the LCF to assign it two addresses: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The memory segment specifies the intended location in RAM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The sections segment specifies the resident location in ROM, via its AT (address) parameter</a:t>
            </a:r>
          </a:p>
          <a:p>
            <a:pPr lvl="1"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For program execution to copy the section from ROM to RAM, a copy table must supply the information that the program needs at runtime. This copy table, which the symbol __</a:t>
            </a:r>
            <a:r>
              <a:rPr lang="en-US" sz="2400" dirty="0" err="1" smtClean="0"/>
              <a:t>S_romp</a:t>
            </a:r>
            <a:r>
              <a:rPr lang="en-US" sz="2400" dirty="0" smtClean="0"/>
              <a:t> identifies, contains a sequence of three word values per entry: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ROM start address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RAM start address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FC0B34A8-84AD-4435-AFE2-61062565B151}" type="slidenum">
              <a:rPr lang="en-US">
                <a:latin typeface="Tahoma" pitchFamily="34" charset="0"/>
              </a:rPr>
              <a:pPr/>
              <a:t>16</a:t>
            </a:fld>
            <a:endParaRPr lang="en-US">
              <a:latin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265429" cy="347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3963123B-4746-45AA-A6E7-D692B4E024AB}" type="slidenum">
              <a:rPr lang="en-US">
                <a:latin typeface="Tahoma" pitchFamily="34" charset="0"/>
              </a:rPr>
              <a:pPr/>
              <a:t>17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. (location counter): </a:t>
            </a:r>
            <a:r>
              <a:rPr lang="en-US" sz="2400" dirty="0" smtClean="0"/>
              <a:t>Denotes the current output location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.data :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*.(data)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*.(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bss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*.(COMMON)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__start = .;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. = __start + 0x10000;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		__end = .;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} &gt; DATA</a:t>
            </a:r>
          </a:p>
          <a:p>
            <a:endParaRPr lang="en-US" sz="2000" b="1" i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ADDR: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Returns the address of the named section or memory segment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ADDR 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segmentName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/>
              <a:t>sectionName</a:t>
            </a:r>
            <a:r>
              <a:rPr lang="en-US" sz="2400" dirty="0" smtClean="0"/>
              <a:t>: Identifier for a file section.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/>
              <a:t>segmentName</a:t>
            </a:r>
            <a:r>
              <a:rPr lang="en-US" sz="2400" dirty="0" smtClean="0"/>
              <a:t>: Identifier for a memory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5A03CBAF-F994-4D01-A26A-27FAADB297B0}" type="slidenum">
              <a:rPr lang="en-US">
                <a:latin typeface="Tahoma" pitchFamily="34" charset="0"/>
              </a:rPr>
              <a:pPr/>
              <a:t>18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ALIGN: </a:t>
            </a:r>
            <a:r>
              <a:rPr lang="en-US" sz="2400" dirty="0" smtClean="0"/>
              <a:t>Returns the location-counter value, aligned on a specified boundary.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ALIGN(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alignValue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/>
              <a:t>alignValue</a:t>
            </a:r>
            <a:r>
              <a:rPr lang="en-US" sz="2400" dirty="0" smtClean="0"/>
              <a:t>: Alignment-boundary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; must be a power of two.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500438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ALIGNALL: </a:t>
            </a:r>
            <a:r>
              <a:rPr lang="en-US" sz="2400" dirty="0" smtClean="0"/>
              <a:t>Forces minimum alignment of all objects in the current segment to the specified value.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ALIGNALL(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alignValue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alignValue</a:t>
            </a:r>
            <a:r>
              <a:rPr lang="en-US" sz="2400" dirty="0" smtClean="0"/>
              <a:t>: Alignment-value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; must be a power of two.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B51331-B150-47D2-9550-A0BA084D2CDD}" type="slidenum">
              <a:rPr lang="en-US">
                <a:latin typeface="Tahoma" pitchFamily="34" charset="0"/>
              </a:rPr>
              <a:pPr/>
              <a:t>19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07154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FORCE_ACTIVE: </a:t>
            </a:r>
            <a:r>
              <a:rPr lang="en-US" sz="2400" dirty="0" smtClean="0"/>
              <a:t>Starts an optional LCF closure segment that specifies symbols the linker should not </a:t>
            </a:r>
            <a:r>
              <a:rPr lang="en-US" sz="2400" dirty="0" err="1" smtClean="0"/>
              <a:t>deadstrip</a:t>
            </a:r>
            <a:r>
              <a:rPr lang="en-US" sz="2400" dirty="0" smtClean="0"/>
              <a:t>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FORCE_ACTIVE{ symbol[, symbol] }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/>
              <a:t>symbol: Any defined symbol.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643182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INCLUDE: </a:t>
            </a:r>
            <a:r>
              <a:rPr lang="en-US" sz="2400" dirty="0" smtClean="0"/>
              <a:t>Includes a specified binary file in the output file.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INCLUDE filename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/>
              <a:t>filename: Name of a binary file.  The path of the binary file needs to be specified as linker command line argument.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500570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KEEP_SECTION: </a:t>
            </a:r>
            <a:r>
              <a:rPr lang="en-US" sz="2400" dirty="0" smtClean="0"/>
              <a:t>Starts an optional LCF closure segment that specifies sections the linker should not </a:t>
            </a:r>
            <a:r>
              <a:rPr lang="en-US" sz="2400" dirty="0" err="1" smtClean="0"/>
              <a:t>deadstrip</a:t>
            </a:r>
            <a:r>
              <a:rPr lang="en-US" sz="2400" dirty="0" smtClean="0"/>
              <a:t>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KEEP_SECTION{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sectionType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sectionType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 }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/>
              <a:t>sectionType</a:t>
            </a:r>
            <a:r>
              <a:rPr lang="en-US" sz="2400" dirty="0" smtClean="0"/>
              <a:t>: Identifier for any user-defined or predefined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Memory Sections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</a:t>
            </a:fld>
            <a:endParaRPr lang="en-US">
              <a:latin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8899" y="1142984"/>
            <a:ext cx="2605101" cy="484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ctangle 49"/>
          <p:cNvSpPr/>
          <p:nvPr/>
        </p:nvSpPr>
        <p:spPr>
          <a:xfrm>
            <a:off x="0" y="1428736"/>
            <a:ext cx="70723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Text- Instructions that the program runs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Data – Initialized global variables.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/>
              <a:t>Bss</a:t>
            </a:r>
            <a:r>
              <a:rPr lang="en-US" sz="2400" dirty="0" smtClean="0"/>
              <a:t> – Uninitialized global variables. They are initialized to zeroes.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Heap – Memory returned when calling </a:t>
            </a:r>
            <a:r>
              <a:rPr lang="en-US" sz="2400" dirty="0" err="1" smtClean="0"/>
              <a:t>malloc</a:t>
            </a:r>
            <a:r>
              <a:rPr lang="en-US" sz="2400" dirty="0" smtClean="0"/>
              <a:t>/new.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Stack – It stores local variables and return addresses.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smtClean="0"/>
              <a:t>Each section has different permissions: read/write/execute or a combination of them.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B51331-B150-47D2-9550-A0BA084D2CDD}" type="slidenum">
              <a:rPr lang="en-US">
                <a:latin typeface="Tahoma" pitchFamily="34" charset="0"/>
              </a:rPr>
              <a:pPr/>
              <a:t>20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071546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MEMORY: </a:t>
            </a:r>
            <a:r>
              <a:rPr lang="en-US" sz="2400" dirty="0" smtClean="0"/>
              <a:t>Starts the LCF memory segment, which defines segments of target memory.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MEMORY {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memory_spec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memory_spec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 }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memory_spec</a:t>
            </a:r>
            <a:r>
              <a:rPr lang="en-US" sz="2400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sz="2400" dirty="0" smtClean="0"/>
              <a:t>	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segmentName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accessFlags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: ORIGIN = address,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LENGTH = length [&gt;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sz="2000" b="1" i="1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00FF"/>
                </a:solidFill>
              </a:rPr>
              <a:t>segmentName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Name for a new segment of target memory.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>
                <a:solidFill>
                  <a:srgbClr val="0000FF"/>
                </a:solidFill>
              </a:rPr>
              <a:t>accessFlags</a:t>
            </a:r>
            <a:r>
              <a:rPr lang="en-US" sz="2000" dirty="0" smtClean="0">
                <a:solidFill>
                  <a:srgbClr val="0000FF"/>
                </a:solidFill>
              </a:rPr>
              <a:t>: </a:t>
            </a:r>
            <a:r>
              <a:rPr lang="en-US" sz="2000" dirty="0" smtClean="0"/>
              <a:t>ELF-access permission flags — R = read, W = write, or X = execute.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</a:rPr>
              <a:t>address: </a:t>
            </a:r>
            <a:r>
              <a:rPr lang="en-US" sz="2000" dirty="0" smtClean="0"/>
              <a:t>A memory address or an AFTER command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</a:rPr>
              <a:t>Length: </a:t>
            </a:r>
            <a:r>
              <a:rPr lang="en-US" sz="2000" dirty="0" smtClean="0"/>
              <a:t>Size of the new memory segment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err="1" smtClean="0">
                <a:solidFill>
                  <a:srgbClr val="0000FF"/>
                </a:solidFill>
              </a:rPr>
              <a:t>fileName</a:t>
            </a:r>
            <a:r>
              <a:rPr lang="en-US" sz="2000" dirty="0" smtClean="0">
                <a:solidFill>
                  <a:srgbClr val="0000FF"/>
                </a:solidFill>
              </a:rPr>
              <a:t>: </a:t>
            </a:r>
            <a:r>
              <a:rPr lang="en-US" sz="2000" dirty="0" smtClean="0"/>
              <a:t>Optional, binary-file destination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B51331-B150-47D2-9550-A0BA084D2CDD}" type="slidenum">
              <a:rPr lang="en-US">
                <a:latin typeface="Tahoma" pitchFamily="34" charset="0"/>
              </a:rPr>
              <a:pPr/>
              <a:t>21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07154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SIZEOF: </a:t>
            </a:r>
            <a:r>
              <a:rPr lang="en-US" sz="2400" dirty="0" smtClean="0"/>
              <a:t>Returns the size (in bytes) of the specified segment or section.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SIZEOF(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segmentName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00FF"/>
                </a:solidFill>
              </a:rPr>
              <a:t>segmentName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Name of a segment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71462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SIZEOF_ROM: </a:t>
            </a:r>
            <a:r>
              <a:rPr lang="en-US" sz="2400" dirty="0" smtClean="0"/>
              <a:t>Returns the size (in bytes) of the specified segment or section.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SIZEOF(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segmentName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sectionName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err="1" smtClean="0">
                <a:solidFill>
                  <a:srgbClr val="0000FF"/>
                </a:solidFill>
              </a:rPr>
              <a:t>segmentName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Name of a ROM segment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429132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WRITEB, WRITEH, WRITEW: </a:t>
            </a:r>
            <a:r>
              <a:rPr lang="en-US" sz="2400" dirty="0" smtClean="0"/>
              <a:t>Inserts a byte of data at the current address of a section.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b="1" i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WRITEx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(expression);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FF"/>
                </a:solidFill>
              </a:rPr>
              <a:t>expression: </a:t>
            </a:r>
            <a:r>
              <a:rPr lang="en-US" sz="2400" dirty="0" smtClean="0"/>
              <a:t>Any expression that returns a value in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Commands, Directives, and Keywords</a:t>
            </a:r>
            <a:endParaRPr lang="en-US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14B51331-B150-47D2-9550-A0BA084D2CDD}" type="slidenum">
              <a:rPr lang="en-US">
                <a:latin typeface="Tahoma" pitchFamily="34" charset="0"/>
              </a:rPr>
              <a:pPr/>
              <a:t>22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1071546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WRITES0COMMENT: </a:t>
            </a:r>
            <a:r>
              <a:rPr lang="en-US" sz="2400" dirty="0" smtClean="0"/>
              <a:t>Inserts an S0 comment record into an S-record file.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 WRITES0COMMENT "comment"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00FF"/>
                </a:solidFill>
              </a:rPr>
              <a:t>comment: </a:t>
            </a:r>
            <a:r>
              <a:rPr lang="en-US" sz="2400" dirty="0" smtClean="0"/>
              <a:t>Comment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500438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ZERO_FILL_UNINITIALIZED: </a:t>
            </a:r>
            <a:r>
              <a:rPr lang="en-US" sz="2400" dirty="0" smtClean="0"/>
              <a:t>Forces the linker to put zeroed data into the binary file for uninitialized variables. This directive must lie between the directives MEMORY and SECTIONS; placing it anywhere else would be a syntax error.</a:t>
            </a:r>
          </a:p>
          <a:p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ZERO_FILL_UNINITIALIZED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Sections in Source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23</a:t>
            </a:fld>
            <a:endParaRPr lang="en-US">
              <a:latin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071546"/>
            <a:ext cx="892971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Format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pragma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define_section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".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istr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" [.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ustr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] [.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rostr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] [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addrmode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] [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accmode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pragma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section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/* Code */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pragma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section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__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declspec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(section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sname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") &lt;prototype&gt;;</a:t>
            </a:r>
            <a:endParaRPr lang="en-US" b="1" i="1" dirty="0"/>
          </a:p>
        </p:txBody>
      </p:sp>
      <p:sp>
        <p:nvSpPr>
          <p:cNvPr id="28" name="Rectangle 27"/>
          <p:cNvSpPr/>
          <p:nvPr/>
        </p:nvSpPr>
        <p:spPr>
          <a:xfrm>
            <a:off x="0" y="3000372"/>
            <a:ext cx="935834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Parameters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sname</a:t>
            </a:r>
            <a:r>
              <a:rPr lang="en-US" sz="2200" dirty="0" smtClean="0">
                <a:solidFill>
                  <a:srgbClr val="0000FF"/>
                </a:solidFill>
              </a:rPr>
              <a:t>: </a:t>
            </a:r>
            <a:r>
              <a:rPr lang="en-US" sz="2200" dirty="0" smtClean="0"/>
              <a:t>Identifier </a:t>
            </a:r>
            <a:r>
              <a:rPr lang="en-US" sz="2200" dirty="0" smtClean="0"/>
              <a:t>for source references to this user-defined section.</a:t>
            </a:r>
            <a:endParaRPr lang="en-US" sz="2200" dirty="0" smtClean="0"/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istr</a:t>
            </a:r>
            <a:r>
              <a:rPr lang="en-US" sz="2200" dirty="0" smtClean="0"/>
              <a:t>: </a:t>
            </a:r>
            <a:r>
              <a:rPr lang="en-US" sz="2200" dirty="0" smtClean="0"/>
              <a:t>  Section-name </a:t>
            </a:r>
            <a:r>
              <a:rPr lang="en-US" sz="2200" dirty="0" smtClean="0"/>
              <a:t>string for initialized data assigned to this section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ustr</a:t>
            </a:r>
            <a:r>
              <a:rPr lang="en-US" sz="2200" dirty="0" smtClean="0"/>
              <a:t>: </a:t>
            </a:r>
            <a:r>
              <a:rPr lang="en-US" sz="2200" dirty="0" smtClean="0"/>
              <a:t> Optional</a:t>
            </a:r>
            <a:r>
              <a:rPr lang="en-US" sz="2200" dirty="0" smtClean="0"/>
              <a:t>: ELF section name for uninitialized data assigned to this section.</a:t>
            </a:r>
            <a:endParaRPr lang="en-US" sz="2200" dirty="0" smtClean="0"/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rostr</a:t>
            </a:r>
            <a:r>
              <a:rPr lang="en-US" sz="2200" dirty="0" smtClean="0"/>
              <a:t>: Optional</a:t>
            </a:r>
            <a:r>
              <a:rPr lang="en-US" sz="2200" dirty="0" smtClean="0"/>
              <a:t>: ELF section name for read only data assigned to this section.</a:t>
            </a:r>
            <a:endParaRPr lang="en-US" sz="2200" dirty="0" smtClean="0"/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err="1" smtClean="0">
                <a:solidFill>
                  <a:srgbClr val="0000FF"/>
                </a:solidFill>
              </a:rPr>
              <a:t>addrmode</a:t>
            </a:r>
            <a:r>
              <a:rPr lang="en-US" sz="2200" dirty="0" smtClean="0"/>
              <a:t>: Optional: optional parameter indicates how the linker addresses the section.</a:t>
            </a:r>
          </a:p>
          <a:p>
            <a:pPr lvl="1">
              <a:buFont typeface="Wingdings" pitchFamily="2" charset="2"/>
              <a:buChar char="v"/>
            </a:pPr>
            <a:r>
              <a:rPr lang="en-US" sz="2200" i="1" u="sng" dirty="0" smtClean="0">
                <a:solidFill>
                  <a:srgbClr val="0000FF"/>
                </a:solidFill>
              </a:rPr>
              <a:t>acc</a:t>
            </a:r>
            <a:r>
              <a:rPr lang="en-US" sz="2200" dirty="0" smtClean="0"/>
              <a:t>: access permission in this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q&amp;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071813" y="1071563"/>
            <a:ext cx="2806700" cy="3187700"/>
          </a:xfrm>
        </p:spPr>
      </p:pic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1357313" y="4714875"/>
            <a:ext cx="6858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/>
              <a:t>Thanks for your attention!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Building a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3</a:t>
            </a:fld>
            <a:endParaRPr lang="en-US"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5720" y="150017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source files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7158" y="4500570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 source files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14612" y="1500174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14612" y="4500570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85720" y="3000372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14942" y="3000372"/>
            <a:ext cx="1357322" cy="642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00958" y="3000372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 file 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3" idx="3"/>
            <a:endCxn id="15" idx="1"/>
          </p:cNvCxnSpPr>
          <p:nvPr/>
        </p:nvCxnSpPr>
        <p:spPr>
          <a:xfrm>
            <a:off x="1643042" y="182164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20" idx="1"/>
          </p:cNvCxnSpPr>
          <p:nvPr/>
        </p:nvCxnSpPr>
        <p:spPr>
          <a:xfrm>
            <a:off x="4071934" y="1821645"/>
            <a:ext cx="114300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1643042" y="3321843"/>
            <a:ext cx="3571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  <a:endCxn id="16" idx="1"/>
          </p:cNvCxnSpPr>
          <p:nvPr/>
        </p:nvCxnSpPr>
        <p:spPr>
          <a:xfrm>
            <a:off x="1714480" y="4822041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20" idx="1"/>
          </p:cNvCxnSpPr>
          <p:nvPr/>
        </p:nvCxnSpPr>
        <p:spPr>
          <a:xfrm flipV="1">
            <a:off x="4071934" y="3321843"/>
            <a:ext cx="114300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  <a:endCxn id="21" idx="1"/>
          </p:cNvCxnSpPr>
          <p:nvPr/>
        </p:nvCxnSpPr>
        <p:spPr>
          <a:xfrm>
            <a:off x="6572264" y="3321843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25405" y="20103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71670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28794" y="442913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19992" y="3940987"/>
            <a:ext cx="57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57356" y="15001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LCF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4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285860"/>
            <a:ext cx="80724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Linker command files consist of three kinds of segments, which must be in this order: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i="1" dirty="0" smtClean="0"/>
              <a:t>memory</a:t>
            </a:r>
            <a:r>
              <a:rPr lang="en-US" sz="2800" dirty="0" smtClean="0"/>
              <a:t> segment, which begins with the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MEMORY{}</a:t>
            </a:r>
            <a:r>
              <a:rPr lang="en-US" sz="2800" dirty="0" smtClean="0"/>
              <a:t> directive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Optional </a:t>
            </a:r>
            <a:r>
              <a:rPr lang="en-US" sz="2800" b="1" i="1" dirty="0" smtClean="0"/>
              <a:t>closure</a:t>
            </a:r>
            <a:r>
              <a:rPr lang="en-US" sz="2800" dirty="0" smtClean="0"/>
              <a:t> segments, which begin with the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FORCE_ACTIVE{}</a:t>
            </a:r>
            <a:r>
              <a:rPr lang="en-US" sz="2800" dirty="0" smtClean="0"/>
              <a:t>,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KEEP_SECTION{}</a:t>
            </a:r>
            <a:r>
              <a:rPr lang="en-US" sz="2800" dirty="0" smtClean="0"/>
              <a:t>, or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REF_INCLUDE{}</a:t>
            </a:r>
            <a:r>
              <a:rPr lang="en-US" sz="2800" dirty="0" smtClean="0"/>
              <a:t> directives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i="1" dirty="0" smtClean="0"/>
              <a:t>sections</a:t>
            </a:r>
            <a:r>
              <a:rPr lang="en-US" sz="2800" dirty="0" smtClean="0"/>
              <a:t> segment, which begins with the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SECTIONS{}</a:t>
            </a:r>
            <a:r>
              <a:rPr lang="en-US" sz="2800" dirty="0" smtClean="0"/>
              <a:t> directive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Segment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TRAINING MATERIALS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FPT-Soft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CDB8A0AB-E3BB-4EE7-B852-9B4C5634B29E}" type="slidenum">
              <a:rPr lang="en-US" smtClean="0">
                <a:latin typeface="Tahoma" pitchFamily="34" charset="0"/>
              </a:rPr>
              <a:pPr>
                <a:defRPr/>
              </a:pPr>
              <a:t>5</a:t>
            </a:fld>
            <a:endParaRPr lang="en-US">
              <a:latin typeface="Tahoma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4282" y="1285860"/>
            <a:ext cx="89297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Use the memory segment to divide available memory into segments.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(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RWX</a:t>
            </a:r>
            <a:r>
              <a:rPr lang="en-US" sz="2800" dirty="0" smtClean="0"/>
              <a:t>) portion consists of ELF-access permission flags: R = read, W = write, or X= execute.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ORIGIN</a:t>
            </a:r>
            <a:r>
              <a:rPr lang="en-US" sz="2800" dirty="0" smtClean="0"/>
              <a:t> specifies the start address of the memory segment, either an actual memory address or, via the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AFTER</a:t>
            </a:r>
            <a:r>
              <a:rPr lang="en-US" sz="2800" dirty="0" smtClean="0"/>
              <a:t> keyword, the name of the preceding segment.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en-US" sz="2800" dirty="0" smtClean="0"/>
              <a:t> specifies the size of the memory segment. The value 0 means unlimited length.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Closure Segments</a:t>
            </a: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 </a:t>
            </a:r>
            <a:fld id="{2EECB36B-4958-4DF6-9775-C8B3568B43CF}" type="slidenum">
              <a:rPr lang="en-US">
                <a:latin typeface="Tahoma" pitchFamily="34" charset="0"/>
              </a:rPr>
              <a:pPr/>
              <a:t>6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Closure segments let you make symbols immune from </a:t>
            </a:r>
            <a:r>
              <a:rPr lang="en-US" sz="2800" dirty="0" err="1" smtClean="0"/>
              <a:t>deadstripping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FORCE_ACTIVE</a:t>
            </a:r>
            <a:r>
              <a:rPr lang="en-US" sz="2800" dirty="0" smtClean="0"/>
              <a:t> - Use this directive to make the linker include a symbol that it otherwise would not include.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KEEP_SECTION</a:t>
            </a:r>
            <a:r>
              <a:rPr lang="en-US" sz="2800" dirty="0" smtClean="0"/>
              <a:t> - Use this directive to keep a section in the link, particularly a user-defined section.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</a:rPr>
              <a:t>REF_INCLUDE</a:t>
            </a:r>
            <a:r>
              <a:rPr lang="en-US" sz="2800" dirty="0" smtClean="0"/>
              <a:t> - Use this directive to keep a section in the link, provided that there is a reference to the file that contains the section. This is a useful way to include version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Sections Segment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7ADB8471-4C75-498F-97C1-B099251DE853}" type="slidenum">
              <a:rPr lang="en-US">
                <a:latin typeface="Tahoma" pitchFamily="34" charset="0"/>
              </a:rPr>
              <a:pPr/>
              <a:t>7</a:t>
            </a:fld>
            <a:endParaRPr lang="en-US"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42984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Use the sections segment to define the contents of memory sections, and to define any global symbols that you want to use in your output file.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Format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3143248"/>
            <a:ext cx="6572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SECTIONS {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sectionName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: [AT (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loadAddress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)] 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    Contents</a:t>
            </a:r>
          </a:p>
          <a:p>
            <a:pPr lvl="1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} &gt;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segmentName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/>
              <a:t>}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6643702" y="3714752"/>
            <a:ext cx="214314" cy="1571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00892" y="414338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section_spec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Sections Segment</a:t>
            </a:r>
            <a:endParaRPr 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00387916-B4AA-4B82-B1CE-0957662ABD8E}" type="slidenum">
              <a:rPr lang="en-US">
                <a:latin typeface="Tahoma" pitchFamily="34" charset="0"/>
              </a:rPr>
              <a:pPr/>
              <a:t>8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4422"/>
            <a:ext cx="9143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u="sng" dirty="0" err="1" smtClean="0"/>
              <a:t>sectionName</a:t>
            </a:r>
            <a:r>
              <a:rPr lang="en-US" sz="2400" dirty="0" smtClean="0"/>
              <a:t>: Name for the output section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/>
              <a:t>AT (</a:t>
            </a:r>
            <a:r>
              <a:rPr lang="en-US" sz="2400" b="1" i="1" u="sng" dirty="0" err="1" smtClean="0"/>
              <a:t>loadAddress</a:t>
            </a:r>
            <a:r>
              <a:rPr lang="en-US" sz="2400" b="1" i="1" u="sng" dirty="0" smtClean="0"/>
              <a:t>)</a:t>
            </a:r>
            <a:r>
              <a:rPr lang="en-US" sz="2400" dirty="0" smtClean="0"/>
              <a:t>: Optional </a:t>
            </a:r>
            <a:r>
              <a:rPr lang="en-US" sz="2400" dirty="0" smtClean="0"/>
              <a:t>specify </a:t>
            </a:r>
            <a:r>
              <a:rPr lang="en-US" sz="2400" dirty="0" smtClean="0"/>
              <a:t>for the load address of the section. The default value is the relocation address.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u="sng" dirty="0" smtClean="0"/>
              <a:t>Contents</a:t>
            </a:r>
            <a:r>
              <a:rPr lang="en-US" sz="2400" dirty="0" smtClean="0"/>
              <a:t>: Statements that assign a value to a symbol or specify section placement, including input sections.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u="sng" dirty="0" err="1" smtClean="0"/>
              <a:t>segmentName</a:t>
            </a:r>
            <a:r>
              <a:rPr lang="en-US" sz="2400" dirty="0" smtClean="0"/>
              <a:t>: Predefined memory-segment destination for the contents of the section. The two variants are: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&gt; </a:t>
            </a:r>
            <a:r>
              <a:rPr lang="en-US" sz="2400" dirty="0" err="1" smtClean="0"/>
              <a:t>segmentName</a:t>
            </a:r>
            <a:r>
              <a:rPr lang="en-US" sz="2400" dirty="0" smtClean="0"/>
              <a:t>: puts section contents at the beginning of memory segment </a:t>
            </a:r>
            <a:r>
              <a:rPr lang="en-US" sz="2400" dirty="0" err="1" smtClean="0"/>
              <a:t>segmentName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 smtClean="0"/>
              <a:t>&gt;&gt; </a:t>
            </a:r>
            <a:r>
              <a:rPr lang="en-US" sz="2400" dirty="0" err="1" smtClean="0"/>
              <a:t>segmentName</a:t>
            </a:r>
            <a:r>
              <a:rPr lang="en-US" sz="2400" dirty="0" smtClean="0"/>
              <a:t>: appends section contents to the end of memory segment </a:t>
            </a:r>
            <a:r>
              <a:rPr lang="en-US" sz="2400" dirty="0" err="1" smtClean="0"/>
              <a:t>segmentName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 smtClean="0"/>
              <a:t>LCF syntax</a:t>
            </a:r>
            <a:endParaRPr lang="en-US" dirty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TRAINING MATERIALS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29400"/>
            <a:ext cx="25908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FPT-Soft Confidential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  <a:fld id="{6040AFD7-65EA-4966-A319-4D15310F090D}" type="slidenum">
              <a:rPr lang="en-US">
                <a:latin typeface="Tahoma" pitchFamily="34" charset="0"/>
              </a:rPr>
              <a:pPr/>
              <a:t>9</a:t>
            </a:fld>
            <a:endParaRPr lang="en-US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928670"/>
            <a:ext cx="81439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Variables, Expressions, and Integrals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Arithmetic, Comment Operators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Alignment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Specifying Files and Functions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Stack and Heap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ROM-RAM Copying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FA95E671EC1448FB07776EA546E7F" ma:contentTypeVersion="7" ma:contentTypeDescription="Create a new document." ma:contentTypeScope="" ma:versionID="ae0ce019e9a0ec3cbfd31f851b69a484">
  <xsd:schema xmlns:xsd="http://www.w3.org/2001/XMLSchema" xmlns:xs="http://www.w3.org/2001/XMLSchema" xmlns:p="http://schemas.microsoft.com/office/2006/metadata/properties" xmlns:ns2="12aa559f-4c96-4b69-a7df-ce9cda16ff34" xmlns:ns3="d06bbe67-9ddf-4939-9f19-13fa5e7ccdeb" targetNamespace="http://schemas.microsoft.com/office/2006/metadata/properties" ma:root="true" ma:fieldsID="7fa076e95b1531d79fd3599902c9b65b" ns2:_="" ns3:_="">
    <xsd:import namespace="12aa559f-4c96-4b69-a7df-ce9cda16ff34"/>
    <xsd:import namespace="d06bbe67-9ddf-4939-9f19-13fa5e7c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a559f-4c96-4b69-a7df-ce9cda16f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bbe67-9ddf-4939-9f19-13fa5e7cc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9A1643-55AB-407A-ADA9-8152B8C5380B}"/>
</file>

<file path=customXml/itemProps2.xml><?xml version="1.0" encoding="utf-8"?>
<ds:datastoreItem xmlns:ds="http://schemas.openxmlformats.org/officeDocument/2006/customXml" ds:itemID="{601D9392-876C-48A5-A818-DD680457FCEA}"/>
</file>

<file path=customXml/itemProps3.xml><?xml version="1.0" encoding="utf-8"?>
<ds:datastoreItem xmlns:ds="http://schemas.openxmlformats.org/officeDocument/2006/customXml" ds:itemID="{51F87AD6-4014-458F-BF49-2AC4E92CA1DE}"/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2081</TotalTime>
  <Words>1364</Words>
  <Application>Microsoft Office PowerPoint</Application>
  <PresentationFormat>On-screen Show (4:3)</PresentationFormat>
  <Paragraphs>304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Template_Training Slide</vt:lpstr>
      <vt:lpstr>Linker script in CW10 </vt:lpstr>
      <vt:lpstr>Memory Sections</vt:lpstr>
      <vt:lpstr>Building a program</vt:lpstr>
      <vt:lpstr>LCF Structure</vt:lpstr>
      <vt:lpstr>Memory Segment</vt:lpstr>
      <vt:lpstr>Closure Segments</vt:lpstr>
      <vt:lpstr>Sections Segment</vt:lpstr>
      <vt:lpstr>Sections Segment</vt:lpstr>
      <vt:lpstr>LCF syntax</vt:lpstr>
      <vt:lpstr>Variables, Expressions, and Integrals</vt:lpstr>
      <vt:lpstr>Arithmetic Operators</vt:lpstr>
      <vt:lpstr>Comment Operators</vt:lpstr>
      <vt:lpstr>Specifying Files and Functions</vt:lpstr>
      <vt:lpstr>Stack and Heap</vt:lpstr>
      <vt:lpstr>ROM-RAM Copying</vt:lpstr>
      <vt:lpstr>Commands, Directives, and Keywords</vt:lpstr>
      <vt:lpstr>Commands, Directives, and Keywords</vt:lpstr>
      <vt:lpstr>Commands, Directives, and Keywords</vt:lpstr>
      <vt:lpstr>Commands, Directives, and Keywords</vt:lpstr>
      <vt:lpstr>Commands, Directives, and Keywords</vt:lpstr>
      <vt:lpstr>Commands, Directives, and Keywords</vt:lpstr>
      <vt:lpstr>Commands, Directives, and Keywords</vt:lpstr>
      <vt:lpstr>Defining Sections in Source Code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Material</dc:title>
  <dc:subject>v2/4</dc:subject>
  <dc:creator>Kien Nguyen</dc:creator>
  <cp:keywords>Training, Material</cp:keywords>
  <dc:description>Restructure the content framework of the slide; make it more visualized</dc:description>
  <cp:lastModifiedBy>MINHNQ</cp:lastModifiedBy>
  <cp:revision>253</cp:revision>
  <dcterms:created xsi:type="dcterms:W3CDTF">2010-10-18T05:40:05Z</dcterms:created>
  <dcterms:modified xsi:type="dcterms:W3CDTF">2013-02-19T16:36:47Z</dcterms:modified>
  <cp:category>Template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0x0101007A2FA95E671EC1448FB07776EA546E7F</vt:lpwstr>
  </property>
</Properties>
</file>