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71" r:id="rId3"/>
    <p:sldId id="279" r:id="rId4"/>
    <p:sldId id="275" r:id="rId5"/>
    <p:sldId id="280" r:id="rId6"/>
    <p:sldId id="282" r:id="rId7"/>
    <p:sldId id="281" r:id="rId8"/>
    <p:sldId id="283" r:id="rId9"/>
    <p:sldId id="284" r:id="rId10"/>
    <p:sldId id="285" r:id="rId11"/>
    <p:sldId id="286" r:id="rId12"/>
    <p:sldId id="287" r:id="rId13"/>
    <p:sldId id="278" r:id="rId14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157" autoAdjust="0"/>
  </p:normalViewPr>
  <p:slideViewPr>
    <p:cSldViewPr>
      <p:cViewPr varScale="1">
        <p:scale>
          <a:sx n="79" d="100"/>
          <a:sy n="79" d="100"/>
        </p:scale>
        <p:origin x="92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6B351B1-4354-4ED9-A721-4A82FECA93F6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24EA568-3042-43A5-9A16-CBD33B44A09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99903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4717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434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4EA568-3042-43A5-9A16-CBD33B44A093}" type="slidenum">
              <a:rPr lang="vi-VN" smtClean="0"/>
              <a:pPr>
                <a:defRPr/>
              </a:pPr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8542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CE3E0-1C1D-4B41-ADB3-AB9DFD09474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B092B880-C4C5-4CC8-BBB7-B02F793BB3DB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A9136-4D0F-4F1E-988C-24A7E654D6B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AB432D2A-ADA5-435E-9517-D9C58E3BC8D4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381A36-2286-408C-BBB3-4E8431B182C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90EA6A-FAD7-4A72-8EB8-AEB48B6B523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40AB51-48E1-4531-BA9C-A0EBDCCB7908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9405C-E320-4354-A4AB-F2499D5832E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5740BCA8-E53B-459D-966B-7C23ECD905B3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444F7-DF83-478D-93F5-6BED3ABB8C68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6FF7F53-C7B9-47E1-9D93-2D7D4D1E6148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F4CEE1-71CE-43BD-A590-27B2C351DC9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54DA2DF-69BE-4966-A2B0-B24F574F0307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28BD-6D9B-4FAD-B75C-63B479D6E7C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90355A1-F028-4F1D-9390-4DB64F82F985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FE2D47-EA4C-4159-AB0E-AD6FD199A3E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FE201044-D067-4541-A36C-4ED075E8A0FC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65D1E4-C195-4D65-81FF-868749613D9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864D0E5-076C-4E43-98EB-6AF68F003593}" type="datetimeFigureOut">
              <a:rPr lang="vi-VN"/>
              <a:pPr>
                <a:defRPr/>
              </a:pPr>
              <a:t>09/09/2015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5B2E71-D22D-4C89-B23B-EC0FF7C05E6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C30C6D-4D69-4230-894B-687DD4D2780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115175" y="6596063"/>
            <a:ext cx="1782763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latin typeface="+mn-lt"/>
                <a:cs typeface="+mn-cs"/>
              </a:rPr>
              <a:t>04e-BM/</a:t>
            </a:r>
            <a:r>
              <a:rPr lang="en-US" altLang="ja-JP" sz="1000" dirty="0">
                <a:latin typeface="+mn-lt"/>
                <a:cs typeface="+mn-cs"/>
              </a:rPr>
              <a:t>NS</a:t>
            </a:r>
            <a:r>
              <a:rPr lang="en-US" sz="1000" dirty="0">
                <a:latin typeface="+mn-lt"/>
                <a:cs typeface="+mn-cs"/>
              </a:rPr>
              <a:t>/HDCV/FSOFT v2</a:t>
            </a:r>
            <a:r>
              <a:rPr lang="en-US" altLang="ja-JP" sz="1000" dirty="0">
                <a:latin typeface="+mn-lt"/>
                <a:cs typeface="+mn-cs"/>
              </a:rPr>
              <a:t>/4</a:t>
            </a:r>
            <a:endParaRPr lang="en-US" sz="1000" dirty="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500063" y="2071688"/>
            <a:ext cx="7958137" cy="2143130"/>
          </a:xfrm>
        </p:spPr>
        <p:txBody>
          <a:bodyPr anchor="t">
            <a:normAutofit/>
          </a:bodyPr>
          <a:lstStyle/>
          <a:p>
            <a:pPr algn="ctr" eaLnBrk="1" hangingPunct="1">
              <a:defRPr/>
            </a:pPr>
            <a:r>
              <a:rPr lang="en-US" sz="3300" dirty="0" smtClean="0">
                <a:solidFill>
                  <a:srgbClr val="FF0000"/>
                </a:solidFill>
              </a:rPr>
              <a:t>Macro and Bit, Byte Operations</a:t>
            </a:r>
            <a: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sz="3300" dirty="0" smtClean="0">
                <a:solidFill>
                  <a:schemeClr val="bg1">
                    <a:lumMod val="75000"/>
                  </a:schemeClr>
                </a:solidFill>
              </a:rPr>
            </a:br>
            <a:endParaRPr lang="vi-VN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4000500"/>
            <a:ext cx="6400800" cy="6731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dirty="0" err="1" smtClean="0"/>
              <a:t>LanBT</a:t>
            </a:r>
            <a:r>
              <a:rPr lang="en-US" dirty="0" smtClean="0"/>
              <a:t>/MinhNQ2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OPERATION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984" y="1149702"/>
            <a:ext cx="8229600" cy="62646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Shift operations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35896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1960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131840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Bit7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092280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516216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40152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364088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Bit3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88024" y="2060848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Bit4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899592" y="2016124"/>
            <a:ext cx="1584176" cy="54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&lt;&lt;3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7" idx="3"/>
          </p:cNvCxnSpPr>
          <p:nvPr/>
        </p:nvCxnSpPr>
        <p:spPr>
          <a:xfrm flipH="1">
            <a:off x="7668344" y="2312876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244408" y="210584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084168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Bit4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60232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Bit3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580112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040052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463988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87924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7812360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Bit0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7236296" y="3789040"/>
            <a:ext cx="576064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Bit2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99592" y="3744316"/>
            <a:ext cx="1584176" cy="54878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 &gt;&gt; 3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955252" y="3871868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cxnSp>
        <p:nvCxnSpPr>
          <p:cNvPr id="28" name="Straight Arrow Connector 27"/>
          <p:cNvCxnSpPr>
            <a:endCxn id="22" idx="1"/>
          </p:cNvCxnSpPr>
          <p:nvPr/>
        </p:nvCxnSpPr>
        <p:spPr>
          <a:xfrm flipV="1">
            <a:off x="3232188" y="4041068"/>
            <a:ext cx="655736" cy="15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344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3501008"/>
            <a:ext cx="7704856" cy="266429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figure show the description of register PCR.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macros to define MASK and SHIFT location of each bit field.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Write macro to set IRQC to 3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66" y="1318642"/>
            <a:ext cx="79438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262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macro to convert 32bit value from big endian to little endian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670" y="2643182"/>
            <a:ext cx="4686304" cy="1209668"/>
          </a:xfrm>
        </p:spPr>
        <p:txBody>
          <a:bodyPr/>
          <a:lstStyle/>
          <a:p>
            <a:pPr algn="ctr">
              <a:buNone/>
            </a:pPr>
            <a:r>
              <a:rPr lang="en-US" sz="5400" dirty="0" smtClean="0"/>
              <a:t>Thank you!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0" y="0"/>
            <a:ext cx="4114800" cy="9144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O</a:t>
            </a:r>
            <a:r>
              <a:rPr lang="vi-VN" dirty="0" smtClean="0">
                <a:latin typeface="Arial" charset="0"/>
                <a:cs typeface="Arial" charset="0"/>
              </a:rPr>
              <a:t>bjectives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424245"/>
          </a:xfrm>
        </p:spPr>
        <p:txBody>
          <a:bodyPr/>
          <a:lstStyle/>
          <a:p>
            <a:pPr marL="274320" lvl="0" indent="-274320" eaLnBrk="1" fontAlgn="auto" hangingPunct="1">
              <a:spcAft>
                <a:spcPts val="0"/>
              </a:spcAft>
              <a:buClr>
                <a:srgbClr val="D16349"/>
              </a:buClr>
              <a:buSzPct val="85000"/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Macro</a:t>
            </a:r>
            <a:endParaRPr lang="en-US" sz="3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0" indent="-274320" eaLnBrk="1" fontAlgn="auto" hangingPunct="1">
              <a:spcAft>
                <a:spcPts val="0"/>
              </a:spcAft>
              <a:buClr>
                <a:srgbClr val="D16349"/>
              </a:buClr>
              <a:buSzPct val="85000"/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Bit Operations</a:t>
            </a:r>
          </a:p>
          <a:p>
            <a:pPr marL="274320" lvl="0" indent="-274320" eaLnBrk="1" fontAlgn="auto" hangingPunct="1">
              <a:spcAft>
                <a:spcPts val="0"/>
              </a:spcAft>
              <a:buClr>
                <a:srgbClr val="D16349"/>
              </a:buClr>
              <a:buSzPct val="85000"/>
              <a:buFont typeface="Arial" pitchFamily="34" charset="0"/>
              <a:buChar char="•"/>
            </a:pPr>
            <a:r>
              <a:rPr lang="en-US" sz="36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Quiz</a:t>
            </a:r>
            <a:endParaRPr lang="en-US" sz="36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3384376"/>
          </a:xfrm>
        </p:spPr>
        <p:txBody>
          <a:bodyPr/>
          <a:lstStyle/>
          <a:p>
            <a:r>
              <a:rPr lang="en-US" sz="2800" dirty="0" smtClean="0"/>
              <a:t>Macro definition</a:t>
            </a:r>
          </a:p>
          <a:p>
            <a:r>
              <a:rPr lang="en-US" sz="2800" dirty="0"/>
              <a:t>Object-like </a:t>
            </a:r>
            <a:r>
              <a:rPr lang="en-US" sz="2800" dirty="0" smtClean="0"/>
              <a:t>Macros</a:t>
            </a:r>
          </a:p>
          <a:p>
            <a:r>
              <a:rPr lang="en-US" sz="2800" dirty="0" smtClean="0"/>
              <a:t>Function-like Macros</a:t>
            </a:r>
          </a:p>
          <a:p>
            <a:r>
              <a:rPr lang="en-US" sz="2800" dirty="0" err="1" smtClean="0"/>
              <a:t>Stringification</a:t>
            </a:r>
            <a:r>
              <a:rPr lang="en-US" sz="2800" dirty="0" smtClean="0"/>
              <a:t> and Concatenation</a:t>
            </a:r>
          </a:p>
          <a:p>
            <a:r>
              <a:rPr lang="en-US" sz="2800" dirty="0" err="1" smtClean="0"/>
              <a:t>Undefining</a:t>
            </a:r>
            <a:r>
              <a:rPr lang="en-US" sz="2800" dirty="0" smtClean="0"/>
              <a:t> </a:t>
            </a:r>
            <a:r>
              <a:rPr lang="en-US" sz="2800" dirty="0"/>
              <a:t>and Redefining </a:t>
            </a:r>
            <a:r>
              <a:rPr lang="en-US" sz="2800" dirty="0" smtClean="0"/>
              <a:t>Macros</a:t>
            </a:r>
          </a:p>
        </p:txBody>
      </p:sp>
    </p:spTree>
    <p:extLst>
      <p:ext uri="{BB962C8B-B14F-4D97-AF65-F5344CB8AC3E}">
        <p14:creationId xmlns:p14="http://schemas.microsoft.com/office/powerpoint/2010/main" val="409961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Macro Definition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28596" y="1214422"/>
            <a:ext cx="8229600" cy="5054617"/>
          </a:xfrm>
        </p:spPr>
        <p:txBody>
          <a:bodyPr/>
          <a:lstStyle/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What is macro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fragment of code which has been given a name. Whenever the name is used, it is replaced by the contents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macro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Macro is defined using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preprocessor directive in the C language.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When to use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constants that represent numbers, strings or expressions.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Macro classification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Predefined macro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User-defined macro</a:t>
            </a:r>
          </a:p>
          <a:p>
            <a:pPr marL="0" indent="0">
              <a:buNone/>
            </a:pPr>
            <a:endParaRPr lang="en-US" sz="2800" dirty="0" smtClean="0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Object-like macros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0568" y="995945"/>
            <a:ext cx="8421912" cy="630402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#define MACRO_NAME    macro’s body</a:t>
            </a:r>
            <a:endParaRPr lang="en-US" sz="2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66724" y="2597654"/>
            <a:ext cx="8229600" cy="37116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G</a:t>
            </a:r>
            <a:r>
              <a:rPr lang="en-US" sz="2800" dirty="0" smtClean="0"/>
              <a:t>ive </a:t>
            </a:r>
            <a:r>
              <a:rPr lang="en-US" sz="2800" dirty="0"/>
              <a:t>symbolic names to numeric constants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macro’s body end at the end of the #define line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 line macro: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#define SIZE 10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line macro: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NUMBERS	1, \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2</a:t>
            </a:r>
          </a:p>
        </p:txBody>
      </p:sp>
      <p:sp>
        <p:nvSpPr>
          <p:cNvPr id="8" name="Oval 7"/>
          <p:cNvSpPr/>
          <p:nvPr/>
        </p:nvSpPr>
        <p:spPr>
          <a:xfrm>
            <a:off x="4572000" y="1809387"/>
            <a:ext cx="1944216" cy="6456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Upper case</a:t>
            </a:r>
            <a:endParaRPr lang="en-US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 flipV="1">
            <a:off x="3131840" y="1322603"/>
            <a:ext cx="1440160" cy="809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615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Function-like macros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72072" y="2450892"/>
            <a:ext cx="8229600" cy="150346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#define </a:t>
            </a:r>
            <a:r>
              <a:rPr lang="en-US" altLang="en-US" sz="2400" dirty="0">
                <a:latin typeface="Arial Unicode MS" panose="020B0604020202020204" pitchFamily="34" charset="-128"/>
              </a:rPr>
              <a:t>min(X, Y) ((X) &lt; (Y) ? (X) : (Y))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x </a:t>
            </a:r>
            <a:r>
              <a:rPr lang="en-US" altLang="en-US" sz="2400" dirty="0">
                <a:latin typeface="Arial Unicode MS" panose="020B0604020202020204" pitchFamily="34" charset="-128"/>
              </a:rPr>
              <a:t>= min(a, b); ==&gt; x = ((a) &lt; (b) ? (a) : (b)); </a:t>
            </a:r>
            <a:endParaRPr lang="en-US" altLang="en-US" sz="2400" dirty="0" smtClean="0"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en-US" altLang="en-US" sz="2400" dirty="0" smtClean="0">
                <a:latin typeface="Arial Unicode MS" panose="020B0604020202020204" pitchFamily="34" charset="-128"/>
              </a:rPr>
              <a:t>y </a:t>
            </a:r>
            <a:r>
              <a:rPr lang="en-US" altLang="en-US" sz="2400" dirty="0">
                <a:latin typeface="Arial Unicode MS" panose="020B0604020202020204" pitchFamily="34" charset="-128"/>
              </a:rPr>
              <a:t>= min(1, 2); ==&gt; y = ((1) &lt; (2) ? (1) : (2)); </a:t>
            </a:r>
            <a:endParaRPr lang="en-US" altLang="en-US" sz="5400" dirty="0">
              <a:latin typeface="Arial" panose="020B0604020202020204" pitchFamily="34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11560" y="1121567"/>
            <a:ext cx="8412400" cy="6304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#define </a:t>
            </a:r>
            <a:r>
              <a:rPr lang="en-US" sz="2800" b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macro_name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list of parameters) macro’s body</a:t>
            </a:r>
            <a:endParaRPr lang="en-US" sz="28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844567" y="1882016"/>
            <a:ext cx="158546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Lower case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588349" y="1471493"/>
            <a:ext cx="1200080" cy="433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976776" y="1844824"/>
            <a:ext cx="194421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white space</a:t>
            </a:r>
            <a:endParaRPr lang="en-US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1115616" y="3991550"/>
            <a:ext cx="7344816" cy="25498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ü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extern </a:t>
            </a:r>
            <a:r>
              <a:rPr lang="en-US" altLang="en-US" sz="2000" dirty="0">
                <a:latin typeface="Arial Unicode MS" panose="020B0604020202020204" pitchFamily="34" charset="-128"/>
              </a:rPr>
              <a:t>void foo(void); </a:t>
            </a:r>
            <a:endParaRPr lang="en-US" altLang="en-US" sz="2000" dirty="0" smtClean="0"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#</a:t>
            </a:r>
            <a:r>
              <a:rPr lang="en-US" altLang="en-US" sz="2000" dirty="0">
                <a:latin typeface="Arial Unicode MS" panose="020B0604020202020204" pitchFamily="34" charset="-128"/>
              </a:rPr>
              <a:t>define foo() /* optimized inline version */ </a:t>
            </a:r>
            <a:endParaRPr lang="en-US" altLang="en-US" sz="2000" dirty="0" smtClean="0"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#define f 	()       callback()</a:t>
            </a:r>
          </a:p>
          <a:p>
            <a:pPr marL="0" lvl="0" indent="0"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... </a:t>
            </a:r>
          </a:p>
          <a:p>
            <a:pPr marL="0" lvl="0" indent="0">
              <a:buNone/>
            </a:pPr>
            <a:r>
              <a:rPr lang="en-US" altLang="en-US" sz="2000" dirty="0" smtClean="0">
                <a:latin typeface="Arial Unicode MS" panose="020B0604020202020204" pitchFamily="34" charset="-128"/>
              </a:rPr>
              <a:t>foo</a:t>
            </a:r>
            <a:r>
              <a:rPr lang="en-US" altLang="en-US" sz="2000" dirty="0">
                <a:latin typeface="Arial Unicode MS" panose="020B0604020202020204" pitchFamily="34" charset="-128"/>
              </a:rPr>
              <a:t>(); 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000" dirty="0" smtClean="0">
                <a:latin typeface="Arial Unicode MS" panose="020B0604020202020204" pitchFamily="34" charset="-128"/>
                <a:sym typeface="Wingdings" panose="05000000000000000000" pitchFamily="2" charset="2"/>
              </a:rPr>
              <a:t> </a:t>
            </a:r>
            <a:r>
              <a:rPr lang="en-US" altLang="en-US" sz="2000" dirty="0" smtClean="0">
                <a:solidFill>
                  <a:srgbClr val="FF0000"/>
                </a:solidFill>
                <a:latin typeface="Arial Unicode MS" panose="020B0604020202020204" pitchFamily="34" charset="-128"/>
                <a:sym typeface="Wingdings" panose="05000000000000000000" pitchFamily="2" charset="2"/>
              </a:rPr>
              <a:t>?</a:t>
            </a:r>
            <a:endParaRPr lang="en-US" altLang="en-US" sz="2000" dirty="0" smtClean="0">
              <a:solidFill>
                <a:srgbClr val="FF0000"/>
              </a:solidFill>
              <a:latin typeface="Arial Unicode MS" panose="020B0604020202020204" pitchFamily="34" charset="-128"/>
            </a:endParaRPr>
          </a:p>
          <a:p>
            <a:pPr marL="0" lvl="0" indent="0">
              <a:buNone/>
            </a:pPr>
            <a:r>
              <a:rPr lang="en-US" altLang="en-US" sz="2000" dirty="0" err="1" smtClean="0">
                <a:latin typeface="Arial Unicode MS" panose="020B0604020202020204" pitchFamily="34" charset="-128"/>
              </a:rPr>
              <a:t>funcptr</a:t>
            </a:r>
            <a:r>
              <a:rPr lang="en-US" altLang="en-US" sz="2000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sz="2000" dirty="0">
                <a:latin typeface="Arial Unicode MS" panose="020B0604020202020204" pitchFamily="34" charset="-128"/>
              </a:rPr>
              <a:t>= foo;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ym typeface="Wingdings" panose="05000000000000000000" pitchFamily="2" charset="2"/>
              </a:rPr>
              <a:t></a:t>
            </a:r>
            <a:r>
              <a:rPr lang="en-US" altLang="en-US" sz="2000" dirty="0" smtClean="0">
                <a:solidFill>
                  <a:srgbClr val="FF0000"/>
                </a:solidFill>
                <a:sym typeface="Wingdings" panose="05000000000000000000" pitchFamily="2" charset="2"/>
              </a:rPr>
              <a:t> ?</a:t>
            </a:r>
          </a:p>
          <a:p>
            <a:pPr marL="0" lvl="0" indent="0">
              <a:buNone/>
            </a:pPr>
            <a:r>
              <a:rPr lang="en-US" altLang="en-US" sz="2000" dirty="0" smtClean="0">
                <a:latin typeface="Arial" panose="020B0604020202020204" pitchFamily="34" charset="0"/>
                <a:sym typeface="Wingdings" panose="05000000000000000000" pitchFamily="2" charset="2"/>
              </a:rPr>
              <a:t>f() </a:t>
            </a:r>
            <a:r>
              <a:rPr lang="en-US" altLang="en-US" sz="2000" dirty="0" smtClean="0">
                <a:solidFill>
                  <a:srgbClr val="FF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?</a:t>
            </a:r>
            <a:endParaRPr lang="en-US" alt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0"/>
            <a:endParaRPr lang="en-US" altLang="en-US" sz="5400" dirty="0">
              <a:latin typeface="Arial" panose="020B0604020202020204" pitchFamily="34" charset="0"/>
            </a:endParaRPr>
          </a:p>
          <a:p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>
            <a:stCxn id="11" idx="0"/>
          </p:cNvCxnSpPr>
          <p:nvPr/>
        </p:nvCxnSpPr>
        <p:spPr>
          <a:xfrm flipH="1" flipV="1">
            <a:off x="3915660" y="1546190"/>
            <a:ext cx="33224" cy="298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11560" y="4005064"/>
            <a:ext cx="540060" cy="254980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?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68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507288" cy="914400"/>
          </a:xfrm>
        </p:spPr>
        <p:txBody>
          <a:bodyPr/>
          <a:lstStyle/>
          <a:p>
            <a:r>
              <a:rPr lang="en-US" dirty="0" err="1" smtClean="0"/>
              <a:t>Stringification</a:t>
            </a:r>
            <a:r>
              <a:rPr lang="en-US" dirty="0" smtClean="0"/>
              <a:t> and </a:t>
            </a:r>
            <a:r>
              <a:rPr lang="en-US" i="1" dirty="0" smtClean="0"/>
              <a:t>token pasting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940" y="1328272"/>
            <a:ext cx="5377800" cy="4837032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struct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dirty="0" smtClean="0">
                <a:solidFill>
                  <a:srgbClr val="00B050"/>
                </a:solidFill>
              </a:rPr>
              <a:t>command {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char *name;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void (*function) (void);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};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#define COMMAND(NAME)  { </a:t>
            </a:r>
            <a:r>
              <a:rPr lang="en-US" sz="1800" dirty="0">
                <a:solidFill>
                  <a:srgbClr val="FF0000"/>
                </a:solidFill>
              </a:rPr>
              <a:t>#</a:t>
            </a:r>
            <a:r>
              <a:rPr lang="en-US" sz="1800" dirty="0">
                <a:solidFill>
                  <a:srgbClr val="00B050"/>
                </a:solidFill>
              </a:rPr>
              <a:t>NAME, NAME </a:t>
            </a:r>
            <a:r>
              <a:rPr lang="en-US" sz="1800" dirty="0">
                <a:solidFill>
                  <a:srgbClr val="FF0000"/>
                </a:solidFill>
              </a:rPr>
              <a:t>##</a:t>
            </a:r>
            <a:r>
              <a:rPr lang="en-US" sz="1800" dirty="0">
                <a:solidFill>
                  <a:srgbClr val="00B050"/>
                </a:solidFill>
              </a:rPr>
              <a:t> _command </a:t>
            </a:r>
            <a:r>
              <a:rPr lang="en-US" sz="1800" dirty="0" smtClean="0">
                <a:solidFill>
                  <a:srgbClr val="00B050"/>
                </a:solidFill>
              </a:rPr>
              <a:t>}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B050"/>
                </a:solidFill>
              </a:rPr>
              <a:t>struct</a:t>
            </a:r>
            <a:r>
              <a:rPr lang="en-US" sz="1800" dirty="0">
                <a:solidFill>
                  <a:srgbClr val="00B050"/>
                </a:solidFill>
              </a:rPr>
              <a:t> command commands[] </a:t>
            </a:r>
            <a:r>
              <a:rPr lang="en-US" sz="1800" dirty="0" smtClean="0">
                <a:solidFill>
                  <a:srgbClr val="00B050"/>
                </a:solidFill>
              </a:rPr>
              <a:t>= {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COMMAND (quit),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B050"/>
                </a:solidFill>
              </a:rPr>
              <a:t>    COMMAND (help),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00B050"/>
                </a:solidFill>
              </a:rPr>
              <a:t>};</a:t>
            </a:r>
            <a:endParaRPr lang="en-US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0070C0"/>
                </a:solidFill>
              </a:rPr>
              <a:t>struct</a:t>
            </a:r>
            <a:r>
              <a:rPr lang="en-US" sz="1800" dirty="0">
                <a:solidFill>
                  <a:srgbClr val="0070C0"/>
                </a:solidFill>
              </a:rPr>
              <a:t> command commands[] </a:t>
            </a:r>
            <a:r>
              <a:rPr lang="en-US" sz="1800" dirty="0" smtClean="0">
                <a:solidFill>
                  <a:srgbClr val="0070C0"/>
                </a:solidFill>
              </a:rPr>
              <a:t>= {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{ "quit", </a:t>
            </a:r>
            <a:r>
              <a:rPr lang="en-US" sz="1800" dirty="0" err="1">
                <a:solidFill>
                  <a:srgbClr val="0070C0"/>
                </a:solidFill>
              </a:rPr>
              <a:t>quit_command</a:t>
            </a:r>
            <a:r>
              <a:rPr lang="en-US" sz="1800" dirty="0">
                <a:solidFill>
                  <a:srgbClr val="0070C0"/>
                </a:solidFill>
              </a:rPr>
              <a:t> 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    { "help", </a:t>
            </a:r>
            <a:r>
              <a:rPr lang="en-US" sz="1800" dirty="0" err="1">
                <a:solidFill>
                  <a:srgbClr val="0070C0"/>
                </a:solidFill>
              </a:rPr>
              <a:t>help_command</a:t>
            </a:r>
            <a:r>
              <a:rPr lang="en-US" sz="1800" dirty="0">
                <a:solidFill>
                  <a:srgbClr val="0070C0"/>
                </a:solidFill>
              </a:rPr>
              <a:t> 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};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5580112" y="889360"/>
            <a:ext cx="2344984" cy="1728192"/>
          </a:xfrm>
          <a:prstGeom prst="wedgeEllipseCallout">
            <a:avLst>
              <a:gd name="adj1" fmla="val -74384"/>
              <a:gd name="adj2" fmla="val 568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Token pasting preprocessing </a:t>
            </a:r>
            <a:r>
              <a:rPr lang="en-US" dirty="0"/>
              <a:t>operator 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5558408" y="4437112"/>
            <a:ext cx="2344984" cy="1728192"/>
          </a:xfrm>
          <a:prstGeom prst="wedgeEllipseCallout">
            <a:avLst>
              <a:gd name="adj1" fmla="val -144054"/>
              <a:gd name="adj2" fmla="val -1385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 smtClean="0"/>
              <a:t>Stringification</a:t>
            </a:r>
            <a:r>
              <a:rPr lang="en-US" i="1" dirty="0" smtClean="0"/>
              <a:t> </a:t>
            </a:r>
            <a:r>
              <a:rPr lang="en-US" dirty="0" smtClean="0"/>
              <a:t>preprocessing </a:t>
            </a:r>
            <a:r>
              <a:rPr lang="en-US" dirty="0"/>
              <a:t>operator </a:t>
            </a:r>
          </a:p>
        </p:txBody>
      </p:sp>
    </p:spTree>
    <p:extLst>
      <p:ext uri="{BB962C8B-B14F-4D97-AF65-F5344CB8AC3E}">
        <p14:creationId xmlns:p14="http://schemas.microsoft.com/office/powerpoint/2010/main" val="314169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Undefining</a:t>
            </a:r>
            <a:r>
              <a:rPr lang="en-US" dirty="0"/>
              <a:t> and Redefining </a:t>
            </a:r>
            <a:r>
              <a:rPr lang="en-US" dirty="0" smtClean="0"/>
              <a:t>Macros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#ifdef  TRUE</a:t>
            </a:r>
          </a:p>
          <a:p>
            <a:pPr marL="0" indent="0">
              <a:buNone/>
            </a:pPr>
            <a:r>
              <a:rPr lang="da-DK" dirty="0"/>
              <a:t>#undef  TRUE</a:t>
            </a:r>
          </a:p>
          <a:p>
            <a:pPr marL="0" indent="0">
              <a:buNone/>
            </a:pPr>
            <a:r>
              <a:rPr lang="da-DK" dirty="0"/>
              <a:t>#define TRUE 1</a:t>
            </a:r>
          </a:p>
          <a:p>
            <a:pPr marL="0" indent="0">
              <a:buNone/>
            </a:pPr>
            <a:r>
              <a:rPr lang="da-DK" dirty="0"/>
              <a:t>#endif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85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14400"/>
          </a:xfrm>
        </p:spPr>
        <p:txBody>
          <a:bodyPr/>
          <a:lstStyle/>
          <a:p>
            <a:r>
              <a:rPr lang="en-US" dirty="0" smtClean="0"/>
              <a:t>BITWISE OPERATION (1)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730180"/>
              </p:ext>
            </p:extLst>
          </p:nvPr>
        </p:nvGraphicFramePr>
        <p:xfrm>
          <a:off x="323528" y="1196752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/>
                <a:gridCol w="55549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AND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inclusive OR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XOR (</a:t>
                      </a:r>
                      <a:r>
                        <a:rPr lang="en-US" dirty="0" err="1" smtClean="0"/>
                        <a:t>eXclusive</a:t>
                      </a:r>
                      <a:r>
                        <a:rPr lang="en-US" dirty="0" smtClean="0"/>
                        <a:t> OR)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shift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bitwise NOT (one's complement) (unary)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917277"/>
              </p:ext>
            </p:extLst>
          </p:nvPr>
        </p:nvGraphicFramePr>
        <p:xfrm>
          <a:off x="310616" y="4090032"/>
          <a:ext cx="495372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680"/>
                <a:gridCol w="936242"/>
                <a:gridCol w="819211"/>
                <a:gridCol w="1111787"/>
                <a:gridCol w="1220808"/>
              </a:tblGrid>
              <a:tr h="360458">
                <a:tc>
                  <a:txBody>
                    <a:bodyPr/>
                    <a:lstStyle/>
                    <a:p>
                      <a:r>
                        <a:rPr lang="en-US" dirty="0"/>
                        <a:t>bit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&amp; 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| </a:t>
                      </a:r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 ^ </a:t>
                      </a:r>
                      <a:r>
                        <a:rPr lang="pt-BR" dirty="0" smtClean="0"/>
                        <a:t>b</a:t>
                      </a:r>
                      <a:endParaRPr lang="pt-BR" dirty="0"/>
                    </a:p>
                  </a:txBody>
                  <a:tcPr anchor="ctr"/>
                </a:tc>
              </a:tr>
              <a:tr h="36045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</a:tr>
              <a:tr h="360458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36045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</a:tr>
              <a:tr h="360458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669283"/>
              </p:ext>
            </p:extLst>
          </p:nvPr>
        </p:nvGraphicFramePr>
        <p:xfrm>
          <a:off x="5796136" y="4365104"/>
          <a:ext cx="2304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107"/>
                <a:gridCol w="1103149"/>
              </a:tblGrid>
              <a:tr h="357171">
                <a:tc>
                  <a:txBody>
                    <a:bodyPr/>
                    <a:lstStyle/>
                    <a:p>
                      <a:r>
                        <a:rPr lang="en-US" dirty="0"/>
                        <a:t>bit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~a </a:t>
                      </a:r>
                    </a:p>
                  </a:txBody>
                  <a:tcPr anchor="ctr"/>
                </a:tc>
              </a:tr>
              <a:tr h="357171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</a:tr>
              <a:tr h="357171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951700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2FA95E671EC1448FB07776EA546E7F" ma:contentTypeVersion="7" ma:contentTypeDescription="Create a new document." ma:contentTypeScope="" ma:versionID="ae0ce019e9a0ec3cbfd31f851b69a484">
  <xsd:schema xmlns:xsd="http://www.w3.org/2001/XMLSchema" xmlns:xs="http://www.w3.org/2001/XMLSchema" xmlns:p="http://schemas.microsoft.com/office/2006/metadata/properties" xmlns:ns2="12aa559f-4c96-4b69-a7df-ce9cda16ff34" xmlns:ns3="d06bbe67-9ddf-4939-9f19-13fa5e7ccdeb" targetNamespace="http://schemas.microsoft.com/office/2006/metadata/properties" ma:root="true" ma:fieldsID="7fa076e95b1531d79fd3599902c9b65b" ns2:_="" ns3:_="">
    <xsd:import namespace="12aa559f-4c96-4b69-a7df-ce9cda16ff34"/>
    <xsd:import namespace="d06bbe67-9ddf-4939-9f19-13fa5e7c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a559f-4c96-4b69-a7df-ce9cda16f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bbe67-9ddf-4939-9f19-13fa5e7ccd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B9FE1C-9FB2-44E4-8C5D-BE117F2D7E70}"/>
</file>

<file path=customXml/itemProps2.xml><?xml version="1.0" encoding="utf-8"?>
<ds:datastoreItem xmlns:ds="http://schemas.openxmlformats.org/officeDocument/2006/customXml" ds:itemID="{4918F037-E99B-427A-83F2-F45F9F9CE2D0}"/>
</file>

<file path=customXml/itemProps3.xml><?xml version="1.0" encoding="utf-8"?>
<ds:datastoreItem xmlns:ds="http://schemas.openxmlformats.org/officeDocument/2006/customXml" ds:itemID="{AC31E022-162C-4D56-9801-D354052D75F9}"/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1659</TotalTime>
  <Words>483</Words>
  <Application>Microsoft Office PowerPoint</Application>
  <PresentationFormat>On-screen Show (4:3)</PresentationFormat>
  <Paragraphs>146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MS PGothic</vt:lpstr>
      <vt:lpstr>Arial</vt:lpstr>
      <vt:lpstr>Calibri</vt:lpstr>
      <vt:lpstr>Tahoma</vt:lpstr>
      <vt:lpstr>Times New Roman</vt:lpstr>
      <vt:lpstr>Wingdings</vt:lpstr>
      <vt:lpstr>Template_Training Slide</vt:lpstr>
      <vt:lpstr>Macro and Bit, Byte Operations </vt:lpstr>
      <vt:lpstr>Objectives</vt:lpstr>
      <vt:lpstr>Macro</vt:lpstr>
      <vt:lpstr>Macro Definition</vt:lpstr>
      <vt:lpstr>Object-like macros</vt:lpstr>
      <vt:lpstr>Function-like macros</vt:lpstr>
      <vt:lpstr>Stringification and token pasting</vt:lpstr>
      <vt:lpstr>Undefining and Redefining Macros</vt:lpstr>
      <vt:lpstr>BITWISE OPERATION (1)</vt:lpstr>
      <vt:lpstr>BITWISE OPERATION (2)</vt:lpstr>
      <vt:lpstr>Quiz(1)</vt:lpstr>
      <vt:lpstr>Quiz(2)</vt:lpstr>
      <vt:lpstr>Q&amp;A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Material</dc:title>
  <dc:subject>v2/4</dc:subject>
  <dc:creator>Kien Nguyen</dc:creator>
  <cp:keywords>Training, Material</cp:keywords>
  <dc:description>Restructure the content framework of the slide; make it more visualized</dc:description>
  <cp:lastModifiedBy>Bui Thi Lan (FSU1.BU16)</cp:lastModifiedBy>
  <cp:revision>209</cp:revision>
  <dcterms:created xsi:type="dcterms:W3CDTF">2010-10-18T05:40:05Z</dcterms:created>
  <dcterms:modified xsi:type="dcterms:W3CDTF">2015-09-09T07:55:40Z</dcterms:modified>
  <cp:category>Template</cp:category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0x0101007A2FA95E671EC1448FB07776EA546E7F</vt:lpwstr>
  </property>
</Properties>
</file>