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71" r:id="rId3"/>
    <p:sldId id="275" r:id="rId4"/>
    <p:sldId id="276" r:id="rId5"/>
    <p:sldId id="277" r:id="rId6"/>
    <p:sldId id="279" r:id="rId7"/>
    <p:sldId id="280" r:id="rId8"/>
    <p:sldId id="282" r:id="rId9"/>
    <p:sldId id="283" r:id="rId10"/>
    <p:sldId id="284" r:id="rId11"/>
    <p:sldId id="285" r:id="rId12"/>
    <p:sldId id="286" r:id="rId13"/>
    <p:sldId id="287" r:id="rId14"/>
    <p:sldId id="289" r:id="rId15"/>
    <p:sldId id="294" r:id="rId16"/>
    <p:sldId id="295" r:id="rId17"/>
    <p:sldId id="290" r:id="rId18"/>
    <p:sldId id="292" r:id="rId19"/>
    <p:sldId id="296" r:id="rId20"/>
    <p:sldId id="297" r:id="rId21"/>
    <p:sldId id="298" r:id="rId22"/>
    <p:sldId id="293" r:id="rId23"/>
    <p:sldId id="299" r:id="rId24"/>
    <p:sldId id="278" r:id="rId25"/>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57" autoAdjust="0"/>
  </p:normalViewPr>
  <p:slideViewPr>
    <p:cSldViewPr>
      <p:cViewPr varScale="1">
        <p:scale>
          <a:sx n="79" d="100"/>
          <a:sy n="79" d="100"/>
        </p:scale>
        <p:origin x="9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56B351B1-4354-4ED9-A721-4A82FECA93F6}" type="datetimeFigureOut">
              <a:rPr lang="vi-VN"/>
              <a:pPr>
                <a:defRPr/>
              </a:pPr>
              <a:t>09/09/2015</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124EA568-3042-43A5-9A16-CBD33B44A093}" type="slidenum">
              <a:rPr lang="vi-VN"/>
              <a:pPr>
                <a:defRPr/>
              </a:pPr>
              <a:t>‹#›</a:t>
            </a:fld>
            <a:endParaRPr lang="vi-VN"/>
          </a:p>
        </p:txBody>
      </p:sp>
    </p:spTree>
    <p:extLst>
      <p:ext uri="{BB962C8B-B14F-4D97-AF65-F5344CB8AC3E}">
        <p14:creationId xmlns:p14="http://schemas.microsoft.com/office/powerpoint/2010/main" val="2109990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There are some optimizations you can do, which a compiler can't, for example: </a:t>
            </a:r>
          </a:p>
          <a:p>
            <a:pPr lvl="0"/>
            <a:r>
              <a:rPr lang="en-US" sz="1200" kern="1200" dirty="0" smtClean="0">
                <a:solidFill>
                  <a:schemeClr val="tx1"/>
                </a:solidFill>
                <a:latin typeface="+mn-lt"/>
                <a:ea typeface="+mn-ea"/>
                <a:cs typeface="+mn-cs"/>
              </a:rPr>
              <a:t>Using a fast algorithm;</a:t>
            </a:r>
          </a:p>
          <a:p>
            <a:pPr lvl="0"/>
            <a:r>
              <a:rPr lang="en-US" sz="1200" kern="1200" dirty="0" smtClean="0">
                <a:solidFill>
                  <a:schemeClr val="tx1"/>
                </a:solidFill>
                <a:latin typeface="+mn-lt"/>
                <a:ea typeface="+mn-ea"/>
                <a:cs typeface="+mn-cs"/>
              </a:rPr>
              <a:t>Using unformatted I/O;</a:t>
            </a:r>
          </a:p>
          <a:p>
            <a:pPr lvl="0"/>
            <a:r>
              <a:rPr lang="en-US" sz="1200" kern="1200" dirty="0" smtClean="0">
                <a:solidFill>
                  <a:schemeClr val="tx1"/>
                </a:solidFill>
                <a:latin typeface="+mn-lt"/>
                <a:ea typeface="+mn-ea"/>
                <a:cs typeface="+mn-cs"/>
              </a:rPr>
              <a:t>Using higher optimizations levels;</a:t>
            </a:r>
          </a:p>
          <a:p>
            <a:pPr lvl="0"/>
            <a:r>
              <a:rPr lang="en-US" sz="1200" kern="1200" dirty="0" smtClean="0">
                <a:solidFill>
                  <a:schemeClr val="tx1"/>
                </a:solidFill>
                <a:latin typeface="+mn-lt"/>
                <a:ea typeface="+mn-ea"/>
                <a:cs typeface="+mn-cs"/>
              </a:rPr>
              <a:t>Performing "aggressive" manual optimization;</a:t>
            </a:r>
          </a:p>
          <a:p>
            <a:pPr lvl="0"/>
            <a:r>
              <a:rPr lang="en-US" sz="1200" kern="1200" dirty="0" smtClean="0">
                <a:solidFill>
                  <a:schemeClr val="tx1"/>
                </a:solidFill>
                <a:latin typeface="+mn-lt"/>
                <a:ea typeface="+mn-ea"/>
                <a:cs typeface="+mn-cs"/>
              </a:rPr>
              <a:t>Writing in assembly language.</a:t>
            </a:r>
          </a:p>
          <a:p>
            <a:r>
              <a:rPr lang="en-US" sz="1200" kern="1200" dirty="0" smtClean="0">
                <a:solidFill>
                  <a:schemeClr val="tx1"/>
                </a:solidFill>
                <a:latin typeface="+mn-lt"/>
                <a:ea typeface="+mn-ea"/>
                <a:cs typeface="+mn-cs"/>
              </a:rPr>
              <a:t>Optimizations that are performed automatically by a compiler or manually by the programmer, can be classified by various characteristics.</a:t>
            </a:r>
          </a:p>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4</a:t>
            </a:fld>
            <a:endParaRPr lang="vi-VN"/>
          </a:p>
        </p:txBody>
      </p:sp>
    </p:spTree>
    <p:extLst>
      <p:ext uri="{BB962C8B-B14F-4D97-AF65-F5344CB8AC3E}">
        <p14:creationId xmlns:p14="http://schemas.microsoft.com/office/powerpoint/2010/main" val="4136077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Doxygen</a:t>
            </a:r>
            <a:r>
              <a:rPr lang="en-US" dirty="0" smtClean="0"/>
              <a:t> is a documentation system for C++, C, Java, Objective-C, Python, IDL (</a:t>
            </a:r>
            <a:r>
              <a:rPr lang="en-US" dirty="0" err="1" smtClean="0"/>
              <a:t>Corba</a:t>
            </a:r>
            <a:r>
              <a:rPr lang="en-US" dirty="0" smtClean="0"/>
              <a:t> and Microsoft flavors), Fortran, VHDL, PHP, C#, and to some extent D.</a:t>
            </a:r>
            <a:r>
              <a:rPr lang="en-US" b="1" dirty="0" smtClean="0"/>
              <a:t> </a:t>
            </a:r>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22</a:t>
            </a:fld>
            <a:endParaRPr lang="vi-VN"/>
          </a:p>
        </p:txBody>
      </p:sp>
    </p:spTree>
    <p:extLst>
      <p:ext uri="{BB962C8B-B14F-4D97-AF65-F5344CB8AC3E}">
        <p14:creationId xmlns:p14="http://schemas.microsoft.com/office/powerpoint/2010/main" val="182806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124EA568-3042-43A5-9A16-CBD33B44A093}" type="slidenum">
              <a:rPr lang="vi-VN" smtClean="0"/>
              <a:pPr>
                <a:defRPr/>
              </a:pPr>
              <a:t>23</a:t>
            </a:fld>
            <a:endParaRPr lang="vi-VN"/>
          </a:p>
        </p:txBody>
      </p:sp>
    </p:spTree>
    <p:extLst>
      <p:ext uri="{BB962C8B-B14F-4D97-AF65-F5344CB8AC3E}">
        <p14:creationId xmlns:p14="http://schemas.microsoft.com/office/powerpoint/2010/main" val="216401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4" name="Slide Number Placeholder 5"/>
          <p:cNvSpPr>
            <a:spLocks noGrp="1"/>
          </p:cNvSpPr>
          <p:nvPr>
            <p:ph type="sldNum" sz="quarter" idx="10"/>
          </p:nvPr>
        </p:nvSpPr>
        <p:spPr/>
        <p:txBody>
          <a:bodyPr/>
          <a:lstStyle>
            <a:lvl1pPr>
              <a:defRPr/>
            </a:lvl1pPr>
          </a:lstStyle>
          <a:p>
            <a:pPr>
              <a:defRPr/>
            </a:pPr>
            <a:fld id="{76CCE3E0-1C1D-4B41-ADB3-AB9DFD094745}"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B092B880-C4C5-4CC8-BBB7-B02F793BB3DB}" type="datetimeFigureOut">
              <a:rPr lang="vi-VN"/>
              <a:pPr>
                <a:defRPr/>
              </a:pPr>
              <a:t>09/09/2015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FDCA9136-4D0F-4F1E-988C-24A7E654D6B8}"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AB432D2A-ADA5-435E-9517-D9C58E3BC8D4}" type="datetimeFigureOut">
              <a:rPr lang="vi-VN"/>
              <a:pPr>
                <a:defRPr/>
              </a:pPr>
              <a:t>09/09/2015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D5381A36-2286-408C-BBB3-4E8431B182C0}"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8F90EA6A-FAD7-4A72-8EB8-AEB48B6B5239}"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40AB51-48E1-4531-BA9C-A0EBDCCB7908}" type="datetimeFigureOut">
              <a:rPr lang="vi-VN"/>
              <a:pPr>
                <a:defRPr/>
              </a:pPr>
              <a:t>09/09/2015</a:t>
            </a:fld>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Slide Number Placeholder 5"/>
          <p:cNvSpPr>
            <a:spLocks noGrp="1"/>
          </p:cNvSpPr>
          <p:nvPr>
            <p:ph type="sldNum" sz="quarter" idx="12"/>
          </p:nvPr>
        </p:nvSpPr>
        <p:spPr/>
        <p:txBody>
          <a:bodyPr/>
          <a:lstStyle>
            <a:lvl1pPr>
              <a:defRPr/>
            </a:lvl1pPr>
          </a:lstStyle>
          <a:p>
            <a:pPr>
              <a:defRPr/>
            </a:pPr>
            <a:fld id="{67C9405C-E320-4354-A4AB-F2499D5832E4}"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740BCA8-E53B-459D-966B-7C23ECD905B3}" type="datetimeFigureOut">
              <a:rPr lang="vi-VN"/>
              <a:pPr>
                <a:defRPr/>
              </a:pPr>
              <a:t>09/09/2015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4DA444F7-DF83-478D-93F5-6BED3ABB8C68}"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76FF7F53-C7B9-47E1-9D93-2D7D4D1E6148}" type="datetimeFigureOut">
              <a:rPr lang="vi-VN"/>
              <a:pPr>
                <a:defRPr/>
              </a:pPr>
              <a:t>09/09/2015</a:t>
            </a:fld>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9" name="Slide Number Placeholder 8"/>
          <p:cNvSpPr>
            <a:spLocks noGrp="1"/>
          </p:cNvSpPr>
          <p:nvPr>
            <p:ph type="sldNum" sz="quarter" idx="12"/>
          </p:nvPr>
        </p:nvSpPr>
        <p:spPr/>
        <p:txBody>
          <a:bodyPr/>
          <a:lstStyle>
            <a:lvl1pPr>
              <a:defRPr/>
            </a:lvl1pPr>
          </a:lstStyle>
          <a:p>
            <a:pPr>
              <a:defRPr/>
            </a:pPr>
            <a:fld id="{9CF4CEE1-71CE-43BD-A590-27B2C351DC94}"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D54DA2DF-69BE-4966-A2B0-B24F574F0307}" type="datetimeFigureOut">
              <a:rPr lang="vi-VN"/>
              <a:pPr>
                <a:defRPr/>
              </a:pPr>
              <a:t>09/09/2015</a:t>
            </a:fld>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Slide Number Placeholder 4"/>
          <p:cNvSpPr>
            <a:spLocks noGrp="1"/>
          </p:cNvSpPr>
          <p:nvPr>
            <p:ph type="sldNum" sz="quarter" idx="12"/>
          </p:nvPr>
        </p:nvSpPr>
        <p:spPr/>
        <p:txBody>
          <a:bodyPr/>
          <a:lstStyle>
            <a:lvl1pPr>
              <a:defRPr/>
            </a:lvl1pPr>
          </a:lstStyle>
          <a:p>
            <a:pPr>
              <a:defRPr/>
            </a:pPr>
            <a:fld id="{AEE428BD-6D9B-4FAD-B75C-63B479D6E7C9}"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090355A1-F028-4F1D-9390-4DB64F82F985}" type="datetimeFigureOut">
              <a:rPr lang="vi-VN"/>
              <a:pPr>
                <a:defRPr/>
              </a:pPr>
              <a:t>09/09/2015</a:t>
            </a:fld>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Slide Number Placeholder 3"/>
          <p:cNvSpPr>
            <a:spLocks noGrp="1"/>
          </p:cNvSpPr>
          <p:nvPr>
            <p:ph type="sldNum" sz="quarter" idx="12"/>
          </p:nvPr>
        </p:nvSpPr>
        <p:spPr/>
        <p:txBody>
          <a:bodyPr/>
          <a:lstStyle>
            <a:lvl1pPr>
              <a:defRPr/>
            </a:lvl1pPr>
          </a:lstStyle>
          <a:p>
            <a:pPr>
              <a:defRPr/>
            </a:pPr>
            <a:fld id="{55FE2D47-EA4C-4159-AB0E-AD6FD199A3E9}"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FE201044-D067-4541-A36C-4ED075E8A0FC}" type="datetimeFigureOut">
              <a:rPr lang="vi-VN"/>
              <a:pPr>
                <a:defRPr/>
              </a:pPr>
              <a:t>09/09/2015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7465D1E4-C195-4D65-81FF-868749613D9A}"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2864D0E5-076C-4E43-98EB-6AF68F003593}" type="datetimeFigureOut">
              <a:rPr lang="vi-VN"/>
              <a:pPr>
                <a:defRPr/>
              </a:pPr>
              <a:t>09/09/2015</a:t>
            </a:fld>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7" name="Slide Number Placeholder 6"/>
          <p:cNvSpPr>
            <a:spLocks noGrp="1"/>
          </p:cNvSpPr>
          <p:nvPr>
            <p:ph type="sldNum" sz="quarter" idx="12"/>
          </p:nvPr>
        </p:nvSpPr>
        <p:spPr/>
        <p:txBody>
          <a:bodyPr/>
          <a:lstStyle>
            <a:lvl1pPr>
              <a:defRPr/>
            </a:lvl1pPr>
          </a:lstStyle>
          <a:p>
            <a:pPr>
              <a:defRPr/>
            </a:pPr>
            <a:fld id="{E85B2E71-D22D-4C89-B23B-EC0FF7C05E6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457200" y="0"/>
            <a:ext cx="822960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CDC30C6D-4D69-4230-894B-687DD4D2780B}" type="slidenum">
              <a:rPr lang="vi-VN"/>
              <a:pPr>
                <a:defRPr/>
              </a:pPr>
              <a:t>‹#›</a:t>
            </a:fld>
            <a:endParaRPr lang="vi-VN"/>
          </a:p>
        </p:txBody>
      </p:sp>
      <p:sp>
        <p:nvSpPr>
          <p:cNvPr id="9" name="Line 1057"/>
          <p:cNvSpPr>
            <a:spLocks noChangeShapeType="1"/>
          </p:cNvSpPr>
          <p:nvPr/>
        </p:nvSpPr>
        <p:spPr bwMode="auto">
          <a:xfrm>
            <a:off x="0" y="6553200"/>
            <a:ext cx="9144000" cy="0"/>
          </a:xfrm>
          <a:prstGeom prst="line">
            <a:avLst/>
          </a:prstGeom>
          <a:noFill/>
          <a:ln w="9525">
            <a:solidFill>
              <a:srgbClr val="FC0128"/>
            </a:solidFill>
            <a:round/>
            <a:headEnd/>
            <a:tailEnd/>
          </a:ln>
          <a:effectLst/>
        </p:spPr>
        <p:txBody>
          <a:bodyPr wrap="none" anchor="ctr"/>
          <a:lstStyle/>
          <a:p>
            <a:pPr fontAlgn="auto">
              <a:spcBef>
                <a:spcPts val="0"/>
              </a:spcBef>
              <a:spcAft>
                <a:spcPts val="0"/>
              </a:spcAft>
              <a:defRPr/>
            </a:pPr>
            <a:endParaRPr lang="en-US">
              <a:latin typeface="+mn-lt"/>
              <a:cs typeface="+mn-cs"/>
            </a:endParaRPr>
          </a:p>
        </p:txBody>
      </p:sp>
      <p:sp>
        <p:nvSpPr>
          <p:cNvPr id="10" name="Text Box 1058"/>
          <p:cNvSpPr txBox="1">
            <a:spLocks noChangeArrowheads="1"/>
          </p:cNvSpPr>
          <p:nvPr/>
        </p:nvSpPr>
        <p:spPr bwMode="auto">
          <a:xfrm>
            <a:off x="119063" y="6583363"/>
            <a:ext cx="3538537" cy="274637"/>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200" dirty="0">
                <a:latin typeface="+mn-lt"/>
                <a:cs typeface="+mn-cs"/>
              </a:rPr>
              <a:t>©</a:t>
            </a:r>
            <a:r>
              <a:rPr lang="en-US" sz="1000" dirty="0">
                <a:latin typeface="+mn-lt"/>
                <a:cs typeface="+mn-cs"/>
              </a:rPr>
              <a:t> FPT SOFTWARE – TRAINING MATERIAL</a:t>
            </a:r>
            <a:r>
              <a:rPr lang="en-US" altLang="ja-JP" sz="1000" dirty="0">
                <a:latin typeface="+mn-lt"/>
                <a:cs typeface="+mn-cs"/>
              </a:rPr>
              <a:t> – Int</a:t>
            </a:r>
            <a:r>
              <a:rPr lang="en-US" sz="1000" dirty="0">
                <a:latin typeface="+mn-lt"/>
                <a:cs typeface="+mn-cs"/>
              </a:rPr>
              <a:t>er</a:t>
            </a:r>
            <a:r>
              <a:rPr lang="en-US" altLang="ja-JP" sz="1000" dirty="0">
                <a:latin typeface="+mn-lt"/>
                <a:cs typeface="+mn-cs"/>
              </a:rPr>
              <a:t>nal </a:t>
            </a:r>
            <a:r>
              <a:rPr lang="en-US" sz="1000" dirty="0">
                <a:latin typeface="+mn-lt"/>
                <a:cs typeface="+mn-cs"/>
              </a:rPr>
              <a:t>us</a:t>
            </a:r>
            <a:r>
              <a:rPr lang="en-US" altLang="ja-JP" sz="1000" dirty="0">
                <a:latin typeface="+mn-lt"/>
                <a:cs typeface="+mn-cs"/>
              </a:rPr>
              <a:t>e</a:t>
            </a:r>
            <a:endParaRPr lang="en-US" sz="1000" dirty="0">
              <a:latin typeface="+mn-lt"/>
              <a:cs typeface="+mn-cs"/>
            </a:endParaRPr>
          </a:p>
        </p:txBody>
      </p:sp>
      <p:sp>
        <p:nvSpPr>
          <p:cNvPr id="11" name="Text Box 1059"/>
          <p:cNvSpPr txBox="1">
            <a:spLocks noChangeArrowheads="1"/>
          </p:cNvSpPr>
          <p:nvPr/>
        </p:nvSpPr>
        <p:spPr bwMode="auto">
          <a:xfrm>
            <a:off x="7115175" y="6596063"/>
            <a:ext cx="1782763" cy="247650"/>
          </a:xfrm>
          <a:prstGeom prst="rect">
            <a:avLst/>
          </a:prstGeom>
          <a:noFill/>
          <a:ln w="9525">
            <a:noFill/>
            <a:miter lim="800000"/>
            <a:headEnd/>
            <a:tailEnd/>
          </a:ln>
          <a:effectLst/>
        </p:spPr>
        <p:txBody>
          <a:bodyPr wrap="none" anchor="ctr">
            <a:spAutoFit/>
          </a:bodyPr>
          <a:lstStyle/>
          <a:p>
            <a:pPr algn="ctr" fontAlgn="auto">
              <a:spcBef>
                <a:spcPts val="0"/>
              </a:spcBef>
              <a:spcAft>
                <a:spcPts val="0"/>
              </a:spcAft>
              <a:defRPr/>
            </a:pPr>
            <a:r>
              <a:rPr lang="en-US" sz="1000" dirty="0">
                <a:latin typeface="+mn-lt"/>
                <a:cs typeface="+mn-cs"/>
              </a:rPr>
              <a:t>04e-BM/</a:t>
            </a:r>
            <a:r>
              <a:rPr lang="en-US" altLang="ja-JP" sz="1000" dirty="0">
                <a:latin typeface="+mn-lt"/>
                <a:cs typeface="+mn-cs"/>
              </a:rPr>
              <a:t>NS</a:t>
            </a:r>
            <a:r>
              <a:rPr lang="en-US" sz="1000" dirty="0">
                <a:latin typeface="+mn-lt"/>
                <a:cs typeface="+mn-cs"/>
              </a:rPr>
              <a:t>/HDCV/FSOFT v2</a:t>
            </a:r>
            <a:r>
              <a:rPr lang="en-US" altLang="ja-JP" sz="1000" dirty="0">
                <a:latin typeface="+mn-lt"/>
                <a:cs typeface="+mn-cs"/>
              </a:rPr>
              <a:t>/4</a:t>
            </a:r>
            <a:endParaRPr lang="en-US" sz="1000" dirty="0">
              <a:latin typeface="+mn-lt"/>
              <a:cs typeface="+mn-cs"/>
            </a:endParaRPr>
          </a:p>
        </p:txBody>
      </p:sp>
      <p:pic>
        <p:nvPicPr>
          <p:cNvPr id="1033" name="Picture 2"/>
          <p:cNvPicPr>
            <a:picLocks noChangeAspect="1" noChangeArrowheads="1"/>
          </p:cNvPicPr>
          <p:nvPr userDrawn="1"/>
        </p:nvPicPr>
        <p:blipFill>
          <a:blip r:embed="rId14"/>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r" rtl="0" eaLnBrk="0" fontAlgn="base" hangingPunct="0">
        <a:spcBef>
          <a:spcPct val="0"/>
        </a:spcBef>
        <a:spcAft>
          <a:spcPct val="0"/>
        </a:spcAft>
        <a:defRPr sz="3200" b="1" kern="1200">
          <a:solidFill>
            <a:srgbClr val="C00000"/>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rgbClr val="C00000"/>
          </a:solidFill>
          <a:latin typeface="Arial" charset="0"/>
          <a:ea typeface="Tahoma" pitchFamily="34" charset="0"/>
          <a:cs typeface="Arial" charset="0"/>
        </a:defRPr>
      </a:lvl2pPr>
      <a:lvl3pPr algn="r" rtl="0" eaLnBrk="0" fontAlgn="base" hangingPunct="0">
        <a:spcBef>
          <a:spcPct val="0"/>
        </a:spcBef>
        <a:spcAft>
          <a:spcPct val="0"/>
        </a:spcAft>
        <a:defRPr sz="3200" b="1">
          <a:solidFill>
            <a:srgbClr val="C00000"/>
          </a:solidFill>
          <a:latin typeface="Arial" charset="0"/>
          <a:ea typeface="Tahoma" pitchFamily="34" charset="0"/>
          <a:cs typeface="Arial" charset="0"/>
        </a:defRPr>
      </a:lvl3pPr>
      <a:lvl4pPr algn="r" rtl="0" eaLnBrk="0" fontAlgn="base" hangingPunct="0">
        <a:spcBef>
          <a:spcPct val="0"/>
        </a:spcBef>
        <a:spcAft>
          <a:spcPct val="0"/>
        </a:spcAft>
        <a:defRPr sz="3200" b="1">
          <a:solidFill>
            <a:srgbClr val="C00000"/>
          </a:solidFill>
          <a:latin typeface="Arial" charset="0"/>
          <a:ea typeface="Tahoma" pitchFamily="34" charset="0"/>
          <a:cs typeface="Arial" charset="0"/>
        </a:defRPr>
      </a:lvl4pPr>
      <a:lvl5pPr algn="r" rtl="0" eaLnBrk="0" fontAlgn="base" hangingPunct="0">
        <a:spcBef>
          <a:spcPct val="0"/>
        </a:spcBef>
        <a:spcAft>
          <a:spcPct val="0"/>
        </a:spcAft>
        <a:defRPr sz="3200" b="1">
          <a:solidFill>
            <a:srgbClr val="C00000"/>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500063" y="2071688"/>
            <a:ext cx="7958137" cy="2143130"/>
          </a:xfrm>
        </p:spPr>
        <p:txBody>
          <a:bodyPr anchor="t">
            <a:normAutofit/>
          </a:bodyPr>
          <a:lstStyle/>
          <a:p>
            <a:pPr algn="ctr" eaLnBrk="1" hangingPunct="1">
              <a:defRPr/>
            </a:pPr>
            <a:r>
              <a:rPr lang="en-US" sz="3300" dirty="0" smtClean="0">
                <a:solidFill>
                  <a:srgbClr val="FF0000"/>
                </a:solidFill>
              </a:rPr>
              <a:t>C code Optimization</a:t>
            </a:r>
            <a:r>
              <a:rPr lang="en-US" sz="3300" dirty="0" smtClean="0">
                <a:solidFill>
                  <a:schemeClr val="bg1">
                    <a:lumMod val="75000"/>
                  </a:schemeClr>
                </a:solidFill>
              </a:rPr>
              <a:t/>
            </a:r>
            <a:br>
              <a:rPr lang="en-US" sz="3300" dirty="0" smtClean="0">
                <a:solidFill>
                  <a:schemeClr val="bg1">
                    <a:lumMod val="75000"/>
                  </a:schemeClr>
                </a:solidFill>
              </a:rPr>
            </a:br>
            <a:endParaRPr lang="vi-VN" dirty="0" smtClean="0"/>
          </a:p>
        </p:txBody>
      </p:sp>
      <p:sp>
        <p:nvSpPr>
          <p:cNvPr id="3" name="Subtitle 2"/>
          <p:cNvSpPr>
            <a:spLocks noGrp="1"/>
          </p:cNvSpPr>
          <p:nvPr>
            <p:ph type="subTitle" idx="1"/>
          </p:nvPr>
        </p:nvSpPr>
        <p:spPr>
          <a:xfrm>
            <a:off x="1785938" y="4000500"/>
            <a:ext cx="6400800" cy="673100"/>
          </a:xfrm>
        </p:spPr>
        <p:txBody>
          <a:bodyPr/>
          <a:lstStyle/>
          <a:p>
            <a:pPr algn="r" eaLnBrk="1" hangingPunct="1">
              <a:defRPr/>
            </a:pPr>
            <a:r>
              <a:rPr lang="en-US" dirty="0" err="1" smtClean="0"/>
              <a:t>LongTD</a:t>
            </a:r>
            <a:r>
              <a:rPr lang="en-US" dirty="0" smtClean="0"/>
              <a:t>, AnhNV6</a:t>
            </a:r>
            <a:endParaRPr lang="vi-V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Loop invariant expressions (code motion) </a:t>
            </a:r>
          </a:p>
          <a:p>
            <a:pPr>
              <a:buNone/>
            </a:pPr>
            <a:r>
              <a:rPr lang="en-US" sz="1800" dirty="0" smtClean="0"/>
              <a:t>Values that do not change during execution of a loop can be moved out of the loop, speeding up loop execution. </a:t>
            </a:r>
          </a:p>
          <a:p>
            <a:pPr>
              <a:buNone/>
            </a:pPr>
            <a:endParaRPr lang="en-US" sz="1800" dirty="0" smtClean="0"/>
          </a:p>
          <a:p>
            <a:pPr>
              <a:buNone/>
            </a:pPr>
            <a:endParaRPr lang="en-US" sz="1600" dirty="0"/>
          </a:p>
        </p:txBody>
      </p:sp>
      <p:graphicFrame>
        <p:nvGraphicFramePr>
          <p:cNvPr id="4" name="Table 3"/>
          <p:cNvGraphicFramePr>
            <a:graphicFrameLocks noGrp="1"/>
          </p:cNvGraphicFramePr>
          <p:nvPr/>
        </p:nvGraphicFramePr>
        <p:xfrm>
          <a:off x="857224" y="2786058"/>
          <a:ext cx="7572428" cy="2103120"/>
        </p:xfrm>
        <a:graphic>
          <a:graphicData uri="http://schemas.openxmlformats.org/drawingml/2006/table">
            <a:tbl>
              <a:tblPr firstRow="1" bandRow="1">
                <a:tableStyleId>{5C22544A-7EE6-4342-B048-85BDC9FD1C3A}</a:tableStyleId>
              </a:tblPr>
              <a:tblGrid>
                <a:gridCol w="3786214"/>
                <a:gridCol w="3786214"/>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a:latin typeface="Tahoma"/>
                          <a:ea typeface="MS Mincho"/>
                          <a:cs typeface="Tahoma"/>
                        </a:rPr>
                        <a:t>Optimization</a:t>
                      </a:r>
                      <a:endParaRPr lang="en-US" sz="18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for (int i = 0; i &lt; length; i++)</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      x[i] += pi + cos(y);</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double temp = pi + </a:t>
                      </a:r>
                      <a:r>
                        <a:rPr lang="en-US" sz="1800" dirty="0" err="1">
                          <a:latin typeface="Tahoma"/>
                          <a:ea typeface="MS Mincho"/>
                          <a:cs typeface="Tahoma"/>
                        </a:rPr>
                        <a:t>cos</a:t>
                      </a:r>
                      <a:r>
                        <a:rPr lang="en-US" sz="1800" dirty="0">
                          <a:latin typeface="Tahoma"/>
                          <a:ea typeface="MS Mincho"/>
                          <a:cs typeface="Tahoma"/>
                        </a:rPr>
                        <a:t>(y);</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for (</a:t>
                      </a:r>
                      <a:r>
                        <a:rPr lang="en-US" sz="1800" dirty="0" err="1">
                          <a:latin typeface="Tahoma"/>
                          <a:ea typeface="MS Mincho"/>
                          <a:cs typeface="Tahoma"/>
                        </a:rPr>
                        <a:t>int</a:t>
                      </a:r>
                      <a:r>
                        <a:rPr lang="en-US" sz="1800" dirty="0">
                          <a:latin typeface="Tahoma"/>
                          <a:ea typeface="MS Mincho"/>
                          <a:cs typeface="Tahoma"/>
                        </a:rPr>
                        <a:t> </a:t>
                      </a:r>
                      <a:r>
                        <a:rPr lang="en-US" sz="1800" dirty="0" err="1">
                          <a:latin typeface="Tahoma"/>
                          <a:ea typeface="MS Mincho"/>
                          <a:cs typeface="Tahoma"/>
                        </a:rPr>
                        <a:t>i</a:t>
                      </a:r>
                      <a:r>
                        <a:rPr lang="en-US" sz="1800" dirty="0">
                          <a:latin typeface="Tahoma"/>
                          <a:ea typeface="MS Mincho"/>
                          <a:cs typeface="Tahoma"/>
                        </a:rPr>
                        <a:t> = 0; </a:t>
                      </a:r>
                      <a:r>
                        <a:rPr lang="en-US" sz="1800" dirty="0" err="1">
                          <a:latin typeface="Tahoma"/>
                          <a:ea typeface="MS Mincho"/>
                          <a:cs typeface="Tahoma"/>
                        </a:rPr>
                        <a:t>i</a:t>
                      </a:r>
                      <a:r>
                        <a:rPr lang="en-US" sz="1800" dirty="0">
                          <a:latin typeface="Tahoma"/>
                          <a:ea typeface="MS Mincho"/>
                          <a:cs typeface="Tahoma"/>
                        </a:rPr>
                        <a:t> &lt; length; </a:t>
                      </a:r>
                      <a:r>
                        <a:rPr lang="en-US" sz="1800" dirty="0" err="1">
                          <a:latin typeface="Tahoma"/>
                          <a:ea typeface="MS Mincho"/>
                          <a:cs typeface="Tahoma"/>
                        </a:rPr>
                        <a:t>i</a:t>
                      </a:r>
                      <a:r>
                        <a:rPr lang="en-US" sz="1800" dirty="0">
                          <a:latin typeface="Tahoma"/>
                          <a:ea typeface="MS Mincho"/>
                          <a:cs typeface="Tahoma"/>
                        </a:rPr>
                        <a:t> ++)</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      x[</a:t>
                      </a:r>
                      <a:r>
                        <a:rPr lang="en-US" sz="1800" dirty="0" err="1">
                          <a:latin typeface="Tahoma"/>
                          <a:ea typeface="MS Mincho"/>
                          <a:cs typeface="Tahoma"/>
                        </a:rPr>
                        <a:t>i</a:t>
                      </a:r>
                      <a:r>
                        <a:rPr lang="en-US" sz="1800" dirty="0">
                          <a:latin typeface="Tahoma"/>
                          <a:ea typeface="MS Mincho"/>
                          <a:cs typeface="Tahoma"/>
                        </a:rPr>
                        <a:t>] += temp;</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Loop unrolling </a:t>
            </a:r>
          </a:p>
          <a:p>
            <a:pPr>
              <a:buNone/>
            </a:pPr>
            <a:r>
              <a:rPr lang="en-US" sz="1800" dirty="0" smtClean="0"/>
              <a:t>Statements within a loop that rely on sequential indices or accesses can be repeated more than once in the body of the loop. This results in checking the loop conditional less often. </a:t>
            </a:r>
          </a:p>
          <a:p>
            <a:pPr>
              <a:buNone/>
            </a:pPr>
            <a:endParaRPr lang="en-US" sz="1800" dirty="0" smtClean="0"/>
          </a:p>
          <a:p>
            <a:pPr>
              <a:buNone/>
            </a:pPr>
            <a:endParaRPr lang="en-US" sz="1600" dirty="0"/>
          </a:p>
        </p:txBody>
      </p:sp>
      <p:graphicFrame>
        <p:nvGraphicFramePr>
          <p:cNvPr id="4" name="Table 3"/>
          <p:cNvGraphicFramePr>
            <a:graphicFrameLocks noGrp="1"/>
          </p:cNvGraphicFramePr>
          <p:nvPr/>
        </p:nvGraphicFramePr>
        <p:xfrm>
          <a:off x="642910" y="2786058"/>
          <a:ext cx="7929618" cy="3383280"/>
        </p:xfrm>
        <a:graphic>
          <a:graphicData uri="http://schemas.openxmlformats.org/drawingml/2006/table">
            <a:tbl>
              <a:tblPr firstRow="1" bandRow="1">
                <a:tableStyleId>{5C22544A-7EE6-4342-B048-85BDC9FD1C3A}</a:tableStyleId>
              </a:tblPr>
              <a:tblGrid>
                <a:gridCol w="3964809"/>
                <a:gridCol w="3964809"/>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a:latin typeface="Tahoma"/>
                          <a:ea typeface="MS Mincho"/>
                          <a:cs typeface="Tahoma"/>
                        </a:rPr>
                        <a:t>Optimization</a:t>
                      </a:r>
                      <a:endParaRPr lang="en-US" sz="18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double temp = pi + cos(y);</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for (int i = 0; i &lt; length; i++)</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      x[i] *= temp;</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double temp = pi + </a:t>
                      </a:r>
                      <a:r>
                        <a:rPr lang="en-US" sz="1800" dirty="0" err="1">
                          <a:latin typeface="Tahoma"/>
                          <a:ea typeface="MS Mincho"/>
                          <a:cs typeface="Tahoma"/>
                        </a:rPr>
                        <a:t>cos</a:t>
                      </a:r>
                      <a:r>
                        <a:rPr lang="en-US" sz="1800" dirty="0">
                          <a:latin typeface="Tahoma"/>
                          <a:ea typeface="MS Mincho"/>
                          <a:cs typeface="Tahoma"/>
                        </a:rPr>
                        <a:t>(y);</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for (</a:t>
                      </a:r>
                      <a:r>
                        <a:rPr lang="en-US" sz="1800" dirty="0" err="1">
                          <a:latin typeface="Tahoma"/>
                          <a:ea typeface="MS Mincho"/>
                          <a:cs typeface="Tahoma"/>
                        </a:rPr>
                        <a:t>int</a:t>
                      </a:r>
                      <a:r>
                        <a:rPr lang="en-US" sz="1800" dirty="0">
                          <a:latin typeface="Tahoma"/>
                          <a:ea typeface="MS Mincho"/>
                          <a:cs typeface="Tahoma"/>
                        </a:rPr>
                        <a:t> </a:t>
                      </a:r>
                      <a:r>
                        <a:rPr lang="en-US" sz="1800" dirty="0" err="1">
                          <a:latin typeface="Tahoma"/>
                          <a:ea typeface="MS Mincho"/>
                          <a:cs typeface="Tahoma"/>
                        </a:rPr>
                        <a:t>i</a:t>
                      </a:r>
                      <a:r>
                        <a:rPr lang="en-US" sz="1800" dirty="0">
                          <a:latin typeface="Tahoma"/>
                          <a:ea typeface="MS Mincho"/>
                          <a:cs typeface="Tahoma"/>
                        </a:rPr>
                        <a:t> = 0; </a:t>
                      </a:r>
                      <a:r>
                        <a:rPr lang="en-US" sz="1800" dirty="0" err="1">
                          <a:latin typeface="Tahoma"/>
                          <a:ea typeface="MS Mincho"/>
                          <a:cs typeface="Tahoma"/>
                        </a:rPr>
                        <a:t>i</a:t>
                      </a:r>
                      <a:r>
                        <a:rPr lang="en-US" sz="1800" dirty="0">
                          <a:latin typeface="Tahoma"/>
                          <a:ea typeface="MS Mincho"/>
                          <a:cs typeface="Tahoma"/>
                        </a:rPr>
                        <a:t> &lt; length; </a:t>
                      </a:r>
                      <a:r>
                        <a:rPr lang="en-US" sz="1800" dirty="0" err="1">
                          <a:latin typeface="Tahoma"/>
                          <a:ea typeface="MS Mincho"/>
                          <a:cs typeface="Tahoma"/>
                        </a:rPr>
                        <a:t>i</a:t>
                      </a:r>
                      <a:r>
                        <a:rPr lang="en-US" sz="1800" dirty="0">
                          <a:latin typeface="Tahoma"/>
                          <a:ea typeface="MS Mincho"/>
                          <a:cs typeface="Tahoma"/>
                        </a:rPr>
                        <a:t> += 2</a:t>
                      </a:r>
                      <a:r>
                        <a:rPr lang="en-US" sz="1800" dirty="0" smtClean="0">
                          <a:latin typeface="Tahoma"/>
                          <a:ea typeface="MS Mincho"/>
                          <a:cs typeface="Tahoma"/>
                        </a:rPr>
                        <a:t>) {</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      x[</a:t>
                      </a:r>
                      <a:r>
                        <a:rPr lang="en-US" sz="1800" dirty="0" err="1">
                          <a:latin typeface="Tahoma"/>
                          <a:ea typeface="MS Mincho"/>
                          <a:cs typeface="Tahoma"/>
                        </a:rPr>
                        <a:t>i</a:t>
                      </a:r>
                      <a:r>
                        <a:rPr lang="en-US" sz="1800" dirty="0">
                          <a:latin typeface="Tahoma"/>
                          <a:ea typeface="MS Mincho"/>
                          <a:cs typeface="Tahoma"/>
                        </a:rPr>
                        <a:t>] *= temp;</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      x[i+1] *= temp;</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Strength reduction </a:t>
            </a:r>
          </a:p>
          <a:p>
            <a:pPr>
              <a:buNone/>
            </a:pPr>
            <a:r>
              <a:rPr lang="en-US" sz="1800" dirty="0" smtClean="0"/>
              <a:t>Certain operations and their corresponding machine code instructions require more time to execute than simpler, possibly less efficient counterparts. </a:t>
            </a:r>
          </a:p>
          <a:p>
            <a:pPr>
              <a:buNone/>
            </a:pPr>
            <a:endParaRPr lang="en-US" sz="1800" dirty="0" smtClean="0"/>
          </a:p>
          <a:p>
            <a:pPr>
              <a:buNone/>
            </a:pPr>
            <a:endParaRPr lang="en-US" sz="1600" dirty="0"/>
          </a:p>
        </p:txBody>
      </p:sp>
      <p:graphicFrame>
        <p:nvGraphicFramePr>
          <p:cNvPr id="4" name="Table 3"/>
          <p:cNvGraphicFramePr>
            <a:graphicFrameLocks noGrp="1"/>
          </p:cNvGraphicFramePr>
          <p:nvPr/>
        </p:nvGraphicFramePr>
        <p:xfrm>
          <a:off x="642910" y="2786058"/>
          <a:ext cx="7929618" cy="1366520"/>
        </p:xfrm>
        <a:graphic>
          <a:graphicData uri="http://schemas.openxmlformats.org/drawingml/2006/table">
            <a:tbl>
              <a:tblPr firstRow="1" bandRow="1">
                <a:tableStyleId>{5C22544A-7EE6-4342-B048-85BDC9FD1C3A}</a:tableStyleId>
              </a:tblPr>
              <a:tblGrid>
                <a:gridCol w="3964809"/>
                <a:gridCol w="3964809"/>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a:latin typeface="Tahoma"/>
                          <a:ea typeface="MS Mincho"/>
                          <a:cs typeface="Tahoma"/>
                        </a:rPr>
                        <a:t>Optimization</a:t>
                      </a:r>
                      <a:endParaRPr lang="en-US" sz="18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x/4</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x*2</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x &gt;&gt; 2</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 &lt;&lt; 1</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a:t>
            </a:r>
            <a:r>
              <a:rPr lang="en-US" b="1" dirty="0" smtClean="0"/>
              <a:t> </a:t>
            </a:r>
          </a:p>
          <a:p>
            <a:pPr>
              <a:buNone/>
            </a:pPr>
            <a:r>
              <a:rPr lang="en-US" sz="2400" dirty="0" smtClean="0"/>
              <a:t>Step 1. Manual optimization</a:t>
            </a:r>
          </a:p>
          <a:p>
            <a:pPr lvl="1"/>
            <a:r>
              <a:rPr lang="en-US" sz="1800" dirty="0" smtClean="0"/>
              <a:t>Dead store elimination;</a:t>
            </a:r>
          </a:p>
          <a:p>
            <a:pPr lvl="1"/>
            <a:r>
              <a:rPr lang="en-US" sz="1800" dirty="0" smtClean="0"/>
              <a:t>Dead code elimination;</a:t>
            </a:r>
          </a:p>
          <a:p>
            <a:pPr lvl="1"/>
            <a:r>
              <a:rPr lang="en-US" sz="1800" dirty="0" smtClean="0"/>
              <a:t>Lifetime analysis: A register can be reused for multiple variables, as long as those variables do not overlap in scope; </a:t>
            </a:r>
          </a:p>
          <a:p>
            <a:pPr lvl="1"/>
            <a:r>
              <a:rPr lang="en-US" sz="1800" dirty="0" smtClean="0"/>
              <a:t>Constant propagation: Replace variables that rely on an unchanging value with the value itself;</a:t>
            </a:r>
          </a:p>
          <a:p>
            <a:pPr lvl="1"/>
            <a:r>
              <a:rPr lang="en-US" sz="1800" dirty="0" smtClean="0"/>
              <a:t>Copy propagation: Replace multiple variables that use the same calculated value with one variable;</a:t>
            </a:r>
          </a:p>
          <a:p>
            <a:pPr lvl="1"/>
            <a:r>
              <a:rPr lang="en-US" sz="1800" dirty="0" smtClean="0"/>
              <a:t>Not use inline calls.</a:t>
            </a:r>
          </a:p>
          <a:p>
            <a:pPr>
              <a:buNone/>
            </a:pPr>
            <a:endParaRPr lang="en-US" sz="1800" dirty="0" smtClean="0"/>
          </a:p>
          <a:p>
            <a:pPr>
              <a:buNone/>
            </a:pPr>
            <a:endParaRPr lang="en-US" sz="1800" dirty="0" smtClean="0"/>
          </a:p>
          <a:p>
            <a:pPr>
              <a:buNone/>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 (cont)</a:t>
            </a:r>
            <a:r>
              <a:rPr lang="en-US" b="1" dirty="0" smtClean="0"/>
              <a:t> </a:t>
            </a:r>
          </a:p>
          <a:p>
            <a:pPr>
              <a:buNone/>
            </a:pPr>
            <a:r>
              <a:rPr lang="en-US" sz="2400" dirty="0" smtClean="0"/>
              <a:t>Step 2. Using compiler options (tools)</a:t>
            </a:r>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4" name="Picture 3" descr="CW_Op1.JPG"/>
          <p:cNvPicPr>
            <a:picLocks noChangeAspect="1"/>
          </p:cNvPicPr>
          <p:nvPr/>
        </p:nvPicPr>
        <p:blipFill>
          <a:blip r:embed="rId2"/>
          <a:stretch>
            <a:fillRect/>
          </a:stretch>
        </p:blipFill>
        <p:spPr>
          <a:xfrm>
            <a:off x="1785918" y="2428868"/>
            <a:ext cx="5591175" cy="3819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 (Practice)</a:t>
            </a:r>
            <a:r>
              <a:rPr lang="en-US" b="1" dirty="0" smtClean="0"/>
              <a:t> </a:t>
            </a:r>
          </a:p>
          <a:p>
            <a:pPr>
              <a:buNone/>
            </a:pPr>
            <a:r>
              <a:rPr lang="en-US" sz="2400" dirty="0" smtClean="0"/>
              <a:t>Step 1. </a:t>
            </a:r>
            <a:r>
              <a:rPr lang="en-US" sz="2400" b="1" dirty="0" smtClean="0"/>
              <a:t>Analyze</a:t>
            </a:r>
            <a:r>
              <a:rPr lang="en-US" sz="2400" dirty="0" smtClean="0"/>
              <a:t> code distribution in memory using Linker </a:t>
            </a:r>
            <a:r>
              <a:rPr lang="en-US" sz="2400" b="1" dirty="0" smtClean="0"/>
              <a:t>MAP file</a:t>
            </a: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5" name="Picture 8"/>
          <p:cNvPicPr>
            <a:picLocks noChangeAspect="1" noChangeArrowheads="1"/>
          </p:cNvPicPr>
          <p:nvPr/>
        </p:nvPicPr>
        <p:blipFill>
          <a:blip r:embed="rId2"/>
          <a:srcRect/>
          <a:stretch>
            <a:fillRect/>
          </a:stretch>
        </p:blipFill>
        <p:spPr bwMode="auto">
          <a:xfrm>
            <a:off x="1428728" y="2571743"/>
            <a:ext cx="5715040" cy="384965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code size optimization (Practice)</a:t>
            </a:r>
            <a:r>
              <a:rPr lang="en-US" b="1" dirty="0" smtClean="0"/>
              <a:t> </a:t>
            </a:r>
          </a:p>
          <a:p>
            <a:pPr>
              <a:buNone/>
            </a:pPr>
            <a:r>
              <a:rPr lang="en-US" sz="2400" dirty="0" smtClean="0"/>
              <a:t>Step 2. Analyze the linker MAP file and identify the objects most memory consuming</a:t>
            </a:r>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6" name="Picture 8"/>
          <p:cNvPicPr>
            <a:picLocks noChangeAspect="1" noChangeArrowheads="1"/>
          </p:cNvPicPr>
          <p:nvPr/>
        </p:nvPicPr>
        <p:blipFill>
          <a:blip r:embed="rId2"/>
          <a:srcRect/>
          <a:stretch>
            <a:fillRect/>
          </a:stretch>
        </p:blipFill>
        <p:spPr bwMode="auto">
          <a:xfrm>
            <a:off x="857224" y="2714620"/>
            <a:ext cx="7509995" cy="321471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a:xfrm>
            <a:off x="457200" y="1219200"/>
            <a:ext cx="8229600" cy="5210196"/>
          </a:xfrm>
        </p:spPr>
        <p:txBody>
          <a:bodyPr/>
          <a:lstStyle/>
          <a:p>
            <a:r>
              <a:rPr lang="en-US" dirty="0" smtClean="0"/>
              <a:t>Steps of speed optimization</a:t>
            </a:r>
            <a:r>
              <a:rPr lang="en-US" b="1" dirty="0" smtClean="0"/>
              <a:t> </a:t>
            </a:r>
          </a:p>
          <a:p>
            <a:pPr>
              <a:buNone/>
            </a:pPr>
            <a:r>
              <a:rPr lang="en-US" sz="2400" dirty="0" smtClean="0"/>
              <a:t>Step 1. Manual optimization</a:t>
            </a:r>
          </a:p>
          <a:p>
            <a:pPr lvl="1"/>
            <a:r>
              <a:rPr lang="en-US" sz="1600" dirty="0" smtClean="0"/>
              <a:t>Dead code elimination;</a:t>
            </a:r>
          </a:p>
          <a:p>
            <a:pPr lvl="1"/>
            <a:r>
              <a:rPr lang="en-US" sz="1600" dirty="0" smtClean="0"/>
              <a:t>Common sub-expression elimination;</a:t>
            </a:r>
          </a:p>
          <a:p>
            <a:pPr lvl="1"/>
            <a:r>
              <a:rPr lang="en-US" sz="1600" dirty="0" smtClean="0"/>
              <a:t>Constant propagation;</a:t>
            </a:r>
          </a:p>
          <a:p>
            <a:pPr lvl="1"/>
            <a:r>
              <a:rPr lang="en-US" sz="1600" dirty="0" smtClean="0"/>
              <a:t>Copy propagation: Replace multiple variables that use the same calculated value with one variable;</a:t>
            </a:r>
          </a:p>
          <a:p>
            <a:pPr lvl="1"/>
            <a:r>
              <a:rPr lang="en-US" sz="1600" dirty="0" smtClean="0"/>
              <a:t>Global register allocation;</a:t>
            </a:r>
          </a:p>
          <a:p>
            <a:pPr lvl="1"/>
            <a:r>
              <a:rPr lang="en-US" sz="1600" dirty="0" smtClean="0"/>
              <a:t>Inline calls;</a:t>
            </a:r>
          </a:p>
          <a:p>
            <a:pPr lvl="1"/>
            <a:r>
              <a:rPr lang="en-US" sz="1600" dirty="0" smtClean="0"/>
              <a:t>Instruction scheduling;</a:t>
            </a:r>
          </a:p>
          <a:p>
            <a:pPr lvl="1"/>
            <a:r>
              <a:rPr lang="en-US" sz="1600" dirty="0" smtClean="0"/>
              <a:t>Loop invariant expressions (code motion);</a:t>
            </a:r>
          </a:p>
          <a:p>
            <a:pPr lvl="1"/>
            <a:r>
              <a:rPr lang="en-US" sz="1600" dirty="0" smtClean="0"/>
              <a:t>Loop transformations;</a:t>
            </a:r>
          </a:p>
          <a:p>
            <a:pPr lvl="1"/>
            <a:r>
              <a:rPr lang="en-US" sz="1600" dirty="0" smtClean="0"/>
              <a:t>Loop unrolling;</a:t>
            </a:r>
          </a:p>
          <a:p>
            <a:pPr lvl="1"/>
            <a:r>
              <a:rPr lang="en-US" sz="1600" dirty="0" smtClean="0"/>
              <a:t>Strength reduction;</a:t>
            </a:r>
          </a:p>
          <a:p>
            <a:pPr lvl="1"/>
            <a:r>
              <a:rPr lang="en-US" sz="1600" dirty="0" smtClean="0"/>
              <a:t>Using a fast algorithm;</a:t>
            </a:r>
          </a:p>
          <a:p>
            <a:pPr lvl="1"/>
            <a:r>
              <a:rPr lang="en-US" sz="1600" dirty="0" smtClean="0"/>
              <a:t>Writing in assembly language</a:t>
            </a:r>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speed optimization</a:t>
            </a:r>
            <a:r>
              <a:rPr lang="en-US" b="1" dirty="0" smtClean="0"/>
              <a:t> </a:t>
            </a:r>
            <a:r>
              <a:rPr lang="en-US" dirty="0" smtClean="0"/>
              <a:t>(cont)</a:t>
            </a:r>
            <a:r>
              <a:rPr lang="en-US" b="1" dirty="0" smtClean="0"/>
              <a:t> </a:t>
            </a:r>
          </a:p>
          <a:p>
            <a:pPr>
              <a:buNone/>
            </a:pPr>
            <a:r>
              <a:rPr lang="en-US" sz="2400" dirty="0" smtClean="0"/>
              <a:t>Step 2. Using compiler options (tools)</a:t>
            </a:r>
          </a:p>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5" name="Picture 4" descr="CW_Op2.JPG"/>
          <p:cNvPicPr>
            <a:picLocks noChangeAspect="1"/>
          </p:cNvPicPr>
          <p:nvPr/>
        </p:nvPicPr>
        <p:blipFill>
          <a:blip r:embed="rId2"/>
          <a:stretch>
            <a:fillRect/>
          </a:stretch>
        </p:blipFill>
        <p:spPr>
          <a:xfrm>
            <a:off x="1785918" y="2357430"/>
            <a:ext cx="5610225" cy="3838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speed optimization</a:t>
            </a:r>
            <a:r>
              <a:rPr lang="en-US" b="1" dirty="0" smtClean="0"/>
              <a:t> </a:t>
            </a:r>
            <a:r>
              <a:rPr lang="en-US" dirty="0" smtClean="0"/>
              <a:t>(Practice)</a:t>
            </a:r>
            <a:r>
              <a:rPr lang="en-US" b="1" dirty="0" smtClean="0"/>
              <a:t> </a:t>
            </a:r>
          </a:p>
          <a:p>
            <a:pPr>
              <a:buNone/>
            </a:pPr>
            <a:r>
              <a:rPr lang="en-US" sz="2400" dirty="0" smtClean="0"/>
              <a:t>Step 1. Profile the code</a:t>
            </a:r>
          </a:p>
          <a:p>
            <a:r>
              <a:rPr lang="en-US" sz="2400" dirty="0" smtClean="0"/>
              <a:t>Profiling is the process of analyzing software to determine how much time, on average, an executable spends on a particular amount of code.</a:t>
            </a:r>
          </a:p>
          <a:p>
            <a:r>
              <a:rPr lang="en-US" sz="2400" dirty="0" smtClean="0"/>
              <a:t>While profiling can reveal a lot of useful information about your code. Profiling identifies bottlenecks -- areas of code that hold back the entire performance of the system. Optimization attempts to make those bottleneck faster.</a:t>
            </a:r>
          </a:p>
          <a:p>
            <a:r>
              <a:rPr lang="en-US" sz="2400" dirty="0" smtClean="0"/>
              <a:t> Most code loosely follows an 80/20 pattern of execution -- 80% of execution time is spent executing 20% of the code</a:t>
            </a:r>
          </a:p>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0" y="0"/>
            <a:ext cx="4114800" cy="914400"/>
          </a:xfrm>
        </p:spPr>
        <p:txBody>
          <a:bodyPr/>
          <a:lstStyle/>
          <a:p>
            <a:r>
              <a:rPr lang="en-US" dirty="0" smtClean="0">
                <a:latin typeface="Arial" charset="0"/>
                <a:cs typeface="Arial" charset="0"/>
              </a:rPr>
              <a:t>O</a:t>
            </a:r>
            <a:r>
              <a:rPr lang="vi-VN" dirty="0" smtClean="0">
                <a:latin typeface="Arial" charset="0"/>
                <a:cs typeface="Arial" charset="0"/>
              </a:rPr>
              <a:t>bjectives</a:t>
            </a:r>
          </a:p>
        </p:txBody>
      </p:sp>
      <p:sp>
        <p:nvSpPr>
          <p:cNvPr id="12291" name="Content Placeholder 2"/>
          <p:cNvSpPr>
            <a:spLocks noGrp="1"/>
          </p:cNvSpPr>
          <p:nvPr>
            <p:ph idx="1"/>
          </p:nvPr>
        </p:nvSpPr>
        <p:spPr>
          <a:xfrm>
            <a:off x="457200" y="1219200"/>
            <a:ext cx="8229600" cy="3424245"/>
          </a:xfrm>
        </p:spPr>
        <p:txBody>
          <a:bodyPr/>
          <a:lstStyle/>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Code optimization overview</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Classification of optimization types</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Optimization methods and terms</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Document analysis tools</a:t>
            </a:r>
          </a:p>
          <a:p>
            <a:pPr marL="274320" lvl="0" indent="-274320" eaLnBrk="1" fontAlgn="auto" hangingPunct="1">
              <a:spcAft>
                <a:spcPts val="0"/>
              </a:spcAft>
              <a:buClr>
                <a:srgbClr val="D16349"/>
              </a:buClr>
              <a:buSzPct val="85000"/>
              <a:buFont typeface="Arial" pitchFamily="34" charset="0"/>
              <a:buChar char="•"/>
            </a:pPr>
            <a:r>
              <a:rPr lang="en-US" sz="3600" dirty="0" smtClean="0">
                <a:solidFill>
                  <a:srgbClr val="0070C0"/>
                </a:solidFill>
                <a:latin typeface="Times New Roman" pitchFamily="18" charset="0"/>
                <a:cs typeface="Times New Roman" pitchFamily="18" charset="0"/>
              </a:rPr>
              <a:t>Common </a:t>
            </a:r>
            <a:r>
              <a:rPr lang="en-US" sz="3600" dirty="0" err="1" smtClean="0">
                <a:solidFill>
                  <a:srgbClr val="0070C0"/>
                </a:solidFill>
                <a:latin typeface="Times New Roman" pitchFamily="18" charset="0"/>
                <a:cs typeface="Times New Roman" pitchFamily="18" charset="0"/>
              </a:rPr>
              <a:t>alogrithms</a:t>
            </a:r>
            <a:endParaRPr lang="en-US" sz="3600" dirty="0" smtClean="0">
              <a:solidFill>
                <a:srgbClr val="0070C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Steps of speed optimization</a:t>
            </a:r>
            <a:r>
              <a:rPr lang="en-US" b="1" dirty="0" smtClean="0"/>
              <a:t> </a:t>
            </a:r>
            <a:r>
              <a:rPr lang="en-US" dirty="0" smtClean="0"/>
              <a:t>(Practice)</a:t>
            </a:r>
            <a:r>
              <a:rPr lang="en-US" b="1" dirty="0" smtClean="0"/>
              <a:t> </a:t>
            </a:r>
          </a:p>
          <a:p>
            <a:pPr>
              <a:buNone/>
            </a:pPr>
            <a:r>
              <a:rPr lang="en-US" sz="2400" dirty="0" smtClean="0"/>
              <a:t>Step 1. Profile the code (cont)</a:t>
            </a:r>
          </a:p>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4" name="Picture 6"/>
          <p:cNvPicPr>
            <a:picLocks noChangeAspect="1" noChangeArrowheads="1"/>
          </p:cNvPicPr>
          <p:nvPr/>
        </p:nvPicPr>
        <p:blipFill>
          <a:blip r:embed="rId2"/>
          <a:srcRect/>
          <a:stretch>
            <a:fillRect/>
          </a:stretch>
        </p:blipFill>
        <p:spPr bwMode="auto">
          <a:xfrm>
            <a:off x="1071538" y="2357430"/>
            <a:ext cx="6715172" cy="415186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a:xfrm>
            <a:off x="457200" y="1219201"/>
            <a:ext cx="8229600" cy="2281237"/>
          </a:xfrm>
        </p:spPr>
        <p:txBody>
          <a:bodyPr/>
          <a:lstStyle/>
          <a:p>
            <a:r>
              <a:rPr lang="en-US" dirty="0" smtClean="0"/>
              <a:t>Steps of speed optimization</a:t>
            </a:r>
            <a:r>
              <a:rPr lang="en-US" b="1" dirty="0" smtClean="0"/>
              <a:t> </a:t>
            </a:r>
            <a:r>
              <a:rPr lang="en-US" dirty="0" smtClean="0"/>
              <a:t>(Practice)</a:t>
            </a:r>
            <a:r>
              <a:rPr lang="en-US" b="1" dirty="0" smtClean="0"/>
              <a:t> </a:t>
            </a:r>
          </a:p>
          <a:p>
            <a:pPr>
              <a:buNone/>
            </a:pPr>
            <a:r>
              <a:rPr lang="en-US" sz="2400" dirty="0" smtClean="0"/>
              <a:t>Step 2. Optimize for the speed</a:t>
            </a:r>
          </a:p>
          <a:p>
            <a:r>
              <a:rPr lang="en-US" sz="1800" b="1" dirty="0" smtClean="0"/>
              <a:t>Inline Functions/Loop Unrolling/</a:t>
            </a:r>
            <a:r>
              <a:rPr lang="en-US" sz="1800" b="1" dirty="0" err="1" smtClean="0"/>
              <a:t>Strenght</a:t>
            </a:r>
            <a:r>
              <a:rPr lang="en-US" sz="1800" b="1" dirty="0" smtClean="0"/>
              <a:t> reduction</a:t>
            </a:r>
          </a:p>
          <a:p>
            <a:pPr>
              <a:buNone/>
            </a:pPr>
            <a:r>
              <a:rPr lang="en-US" sz="1800" b="1" u="sng" dirty="0" smtClean="0">
                <a:solidFill>
                  <a:schemeClr val="accent1"/>
                </a:solidFill>
              </a:rPr>
              <a:t>http://www.eventhelix.com/realtimemantra/Basics/OptimizingCAndCPPCode.htm</a:t>
            </a:r>
            <a:r>
              <a:rPr lang="en-US" sz="1800" dirty="0" smtClean="0"/>
              <a:t> </a:t>
            </a:r>
          </a:p>
          <a:p>
            <a:r>
              <a:rPr lang="en-US" sz="1800" b="1" dirty="0" smtClean="0"/>
              <a:t>Minimize Interrupt Service Routine Overhead by keeping the ISR Simple</a:t>
            </a:r>
          </a:p>
          <a:p>
            <a:pPr>
              <a:buNone/>
            </a:pPr>
            <a:endParaRPr lang="en-US" sz="1800" dirty="0" smtClean="0"/>
          </a:p>
          <a:p>
            <a:pPr>
              <a:buNone/>
            </a:pPr>
            <a:endParaRPr lang="en-US" sz="1800" dirty="0" smtClean="0"/>
          </a:p>
          <a:p>
            <a:pPr>
              <a:buNone/>
            </a:pPr>
            <a:endParaRPr lang="en-US" sz="1600" dirty="0"/>
          </a:p>
        </p:txBody>
      </p:sp>
      <p:pic>
        <p:nvPicPr>
          <p:cNvPr id="5" name="Picture 7" descr="lin__lld__sci_8c_dacf6a4dc1bbb44eef516d0b41e7b5d8_cgraph"/>
          <p:cNvPicPr>
            <a:picLocks noChangeAspect="1" noChangeArrowheads="1"/>
          </p:cNvPicPr>
          <p:nvPr/>
        </p:nvPicPr>
        <p:blipFill>
          <a:blip r:embed="rId2"/>
          <a:srcRect/>
          <a:stretch>
            <a:fillRect/>
          </a:stretch>
        </p:blipFill>
        <p:spPr bwMode="auto">
          <a:xfrm>
            <a:off x="3786182" y="3429000"/>
            <a:ext cx="5054291" cy="2857520"/>
          </a:xfrm>
          <a:prstGeom prst="rect">
            <a:avLst/>
          </a:prstGeom>
          <a:noFill/>
          <a:ln w="9525">
            <a:noFill/>
            <a:miter lim="800000"/>
            <a:headEnd/>
            <a:tailEnd/>
          </a:ln>
        </p:spPr>
      </p:pic>
      <p:sp>
        <p:nvSpPr>
          <p:cNvPr id="6" name="Rectangle 8"/>
          <p:cNvSpPr>
            <a:spLocks noChangeArrowheads="1"/>
          </p:cNvSpPr>
          <p:nvPr/>
        </p:nvSpPr>
        <p:spPr bwMode="auto">
          <a:xfrm>
            <a:off x="571472" y="3357562"/>
            <a:ext cx="3286148" cy="2123658"/>
          </a:xfrm>
          <a:prstGeom prst="rect">
            <a:avLst/>
          </a:prstGeom>
          <a:noFill/>
          <a:ln w="9525">
            <a:noFill/>
            <a:miter lim="800000"/>
            <a:headEnd/>
            <a:tailEnd/>
          </a:ln>
        </p:spPr>
        <p:txBody>
          <a:bodyPr wrap="square">
            <a:spAutoFit/>
          </a:bodyPr>
          <a:lstStyle/>
          <a:p>
            <a:r>
              <a:rPr lang="en-US" sz="1200" dirty="0"/>
              <a:t>Interrupt </a:t>
            </a:r>
            <a:r>
              <a:rPr lang="en-US" sz="1200" dirty="0" smtClean="0"/>
              <a:t>service </a:t>
            </a:r>
            <a:r>
              <a:rPr lang="en-US" sz="1200" dirty="0"/>
              <a:t>routines (ISRs) improve performance and ease maintenance. Because ISRs operate asynchronously, they are inherently difficult to debug; so keep their tasks to a minimum. </a:t>
            </a:r>
          </a:p>
          <a:p>
            <a:r>
              <a:rPr lang="en-US" sz="1200" dirty="0"/>
              <a:t>Try to move any data processing or housekeeping tasks out of an ISR and into the main program. Then, the ISR will only grab data, say, from hardware, place it in a buffer, raise a data-ready flag and re-enable the interrupt.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analysis tools (</a:t>
            </a:r>
            <a:r>
              <a:rPr lang="en-US" dirty="0" err="1" smtClean="0"/>
              <a:t>Doxygen</a:t>
            </a:r>
            <a:r>
              <a:rPr lang="en-US" dirty="0" smtClean="0"/>
              <a:t>)</a:t>
            </a:r>
            <a:endParaRPr lang="en-US" dirty="0"/>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pic>
        <p:nvPicPr>
          <p:cNvPr id="6" name="Picture 5" descr="Tree_op1.JPG"/>
          <p:cNvPicPr>
            <a:picLocks noChangeAspect="1"/>
          </p:cNvPicPr>
          <p:nvPr/>
        </p:nvPicPr>
        <p:blipFill>
          <a:blip r:embed="rId3"/>
          <a:stretch>
            <a:fillRect/>
          </a:stretch>
        </p:blipFill>
        <p:spPr>
          <a:xfrm>
            <a:off x="2143108" y="1285860"/>
            <a:ext cx="4572032" cy="3766538"/>
          </a:xfrm>
          <a:prstGeom prst="rect">
            <a:avLst/>
          </a:prstGeom>
        </p:spPr>
      </p:pic>
      <p:pic>
        <p:nvPicPr>
          <p:cNvPr id="7" name="Picture 6" descr="Tree_op2.JPG"/>
          <p:cNvPicPr>
            <a:picLocks noChangeAspect="1"/>
          </p:cNvPicPr>
          <p:nvPr/>
        </p:nvPicPr>
        <p:blipFill>
          <a:blip r:embed="rId4"/>
          <a:stretch>
            <a:fillRect/>
          </a:stretch>
        </p:blipFill>
        <p:spPr>
          <a:xfrm>
            <a:off x="1500166" y="5357826"/>
            <a:ext cx="5753100" cy="10287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Algorithms</a:t>
            </a:r>
            <a:endParaRPr lang="en-US" dirty="0"/>
          </a:p>
        </p:txBody>
      </p:sp>
      <p:sp>
        <p:nvSpPr>
          <p:cNvPr id="3" name="Content Placeholder 2"/>
          <p:cNvSpPr>
            <a:spLocks noGrp="1"/>
          </p:cNvSpPr>
          <p:nvPr>
            <p:ph idx="1"/>
          </p:nvPr>
        </p:nvSpPr>
        <p:spPr/>
        <p:txBody>
          <a:bodyPr/>
          <a:lstStyle/>
          <a:p>
            <a:pPr>
              <a:buNone/>
            </a:pPr>
            <a:endParaRPr lang="en-US" sz="2400" dirty="0" smtClean="0"/>
          </a:p>
          <a:p>
            <a:pPr>
              <a:buNone/>
            </a:pPr>
            <a:endParaRPr lang="en-US" sz="2400" dirty="0" smtClean="0"/>
          </a:p>
          <a:p>
            <a:pPr>
              <a:buNone/>
            </a:pPr>
            <a:endParaRPr lang="en-US" sz="1800" dirty="0" smtClean="0"/>
          </a:p>
          <a:p>
            <a:pPr>
              <a:buNone/>
            </a:pPr>
            <a:endParaRPr lang="en-US" sz="1800" dirty="0" smtClean="0"/>
          </a:p>
          <a:p>
            <a:pPr>
              <a:buNone/>
            </a:pPr>
            <a:endParaRPr lang="en-US" sz="1600" dirty="0"/>
          </a:p>
        </p:txBody>
      </p:sp>
      <p:sp>
        <p:nvSpPr>
          <p:cNvPr id="8" name="Content Placeholder 2"/>
          <p:cNvSpPr txBox="1">
            <a:spLocks/>
          </p:cNvSpPr>
          <p:nvPr/>
        </p:nvSpPr>
        <p:spPr bwMode="auto">
          <a:xfrm>
            <a:off x="609600" y="13716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Char char="q"/>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Searching and sorting</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p>
          <a:p>
            <a:pPr marL="800100" lvl="1" indent="-342900" eaLnBrk="0" hangingPunct="0">
              <a:spcBef>
                <a:spcPct val="20000"/>
              </a:spcBef>
              <a:buSzPct val="60000"/>
              <a:buFont typeface="Wingdings" pitchFamily="2" charset="2"/>
              <a:buChar char="q"/>
            </a:pPr>
            <a:r>
              <a:rPr lang="en-US" sz="3200" dirty="0" smtClean="0">
                <a:latin typeface="+mn-lt"/>
                <a:cs typeface="+mn-cs"/>
              </a:rPr>
              <a:t>Binary search</a:t>
            </a:r>
          </a:p>
          <a:p>
            <a:pPr marL="800100" lvl="1" indent="-342900" eaLnBrk="0" hangingPunct="0">
              <a:spcBef>
                <a:spcPct val="20000"/>
              </a:spcBef>
              <a:buSzPct val="60000"/>
              <a:buFont typeface="Wingdings" pitchFamily="2" charset="2"/>
              <a:buChar char="q"/>
            </a:pPr>
            <a:r>
              <a:rPr lang="en-US" sz="3200" dirty="0" smtClean="0">
                <a:latin typeface="+mn-lt"/>
                <a:cs typeface="+mn-cs"/>
              </a:rPr>
              <a:t>Bubble sort</a:t>
            </a:r>
          </a:p>
          <a:p>
            <a:pPr marL="800100" lvl="1" indent="-342900" eaLnBrk="0" hangingPunct="0">
              <a:spcBef>
                <a:spcPct val="20000"/>
              </a:spcBef>
              <a:buSzPct val="60000"/>
              <a:buFont typeface="Wingdings" pitchFamily="2" charset="2"/>
              <a:buChar char="q"/>
            </a:pPr>
            <a:r>
              <a:rPr lang="en-US" sz="3200" dirty="0" smtClean="0">
                <a:latin typeface="+mn-lt"/>
                <a:cs typeface="+mn-cs"/>
              </a:rPr>
              <a:t>Selection sort</a:t>
            </a:r>
          </a:p>
          <a:p>
            <a:pPr marL="800100" lvl="1" indent="-342900" eaLnBrk="0" hangingPunct="0">
              <a:spcBef>
                <a:spcPct val="20000"/>
              </a:spcBef>
              <a:buSzPct val="60000"/>
              <a:buFont typeface="Wingdings" pitchFamily="2" charset="2"/>
              <a:buChar char="q"/>
            </a:pPr>
            <a:r>
              <a:rPr lang="en-US" sz="3200" dirty="0" smtClean="0">
                <a:latin typeface="+mn-lt"/>
                <a:cs typeface="+mn-cs"/>
              </a:rPr>
              <a:t>Insertion sort</a:t>
            </a:r>
          </a:p>
          <a:p>
            <a:pPr marL="342900" indent="-342900" eaLnBrk="0" hangingPunct="0">
              <a:spcBef>
                <a:spcPct val="20000"/>
              </a:spcBef>
              <a:buSzPct val="60000"/>
              <a:buFont typeface="Wingdings" pitchFamily="2" charset="2"/>
              <a:buChar char="q"/>
            </a:pPr>
            <a:r>
              <a:rPr lang="en-US" sz="3200" dirty="0" smtClean="0">
                <a:latin typeface="+mn-lt"/>
                <a:cs typeface="+mn-cs"/>
              </a:rPr>
              <a:t>Strings</a:t>
            </a:r>
          </a:p>
          <a:p>
            <a:pPr marL="800100" lvl="1" indent="-342900" eaLnBrk="0" hangingPunct="0">
              <a:spcBef>
                <a:spcPct val="20000"/>
              </a:spcBef>
              <a:buSzPct val="60000"/>
              <a:buFont typeface="Wingdings" pitchFamily="2" charset="2"/>
              <a:buChar char="q"/>
            </a:pPr>
            <a:r>
              <a:rPr lang="en-US" sz="3200" dirty="0" smtClean="0">
                <a:latin typeface="+mn-lt"/>
                <a:cs typeface="+mn-cs"/>
              </a:rPr>
              <a:t>Brute-force algorithm</a:t>
            </a: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Char char="q"/>
              <a:tabLst/>
              <a:defRPr/>
            </a:pPr>
            <a:endParaRPr kumimoji="0" lang="en-US" sz="320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Pct val="60000"/>
              <a:buFont typeface="Wingdings" pitchFamily="2" charset="2"/>
              <a:buNone/>
              <a:tabLst/>
              <a:defRPr/>
            </a:pP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Q&amp;A</a:t>
            </a:r>
            <a:endParaRPr lang="en-US" dirty="0"/>
          </a:p>
        </p:txBody>
      </p:sp>
      <p:sp>
        <p:nvSpPr>
          <p:cNvPr id="3" name="Content Placeholder 2"/>
          <p:cNvSpPr>
            <a:spLocks noGrp="1"/>
          </p:cNvSpPr>
          <p:nvPr>
            <p:ph idx="1"/>
          </p:nvPr>
        </p:nvSpPr>
        <p:spPr>
          <a:xfrm>
            <a:off x="2071670" y="2643182"/>
            <a:ext cx="4686304" cy="1209668"/>
          </a:xfrm>
        </p:spPr>
        <p:txBody>
          <a:bodyPr/>
          <a:lstStyle/>
          <a:p>
            <a:pPr algn="ctr">
              <a:buNone/>
            </a:pPr>
            <a:r>
              <a:rPr lang="en-US" sz="5400" dirty="0" smtClean="0"/>
              <a:t>Thank you!</a:t>
            </a:r>
            <a:endParaRPr lang="en-US"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optimization overview</a:t>
            </a:r>
            <a:endParaRPr lang="en-US" dirty="0"/>
          </a:p>
        </p:txBody>
      </p:sp>
      <p:sp>
        <p:nvSpPr>
          <p:cNvPr id="4" name="Content Placeholder 2"/>
          <p:cNvSpPr>
            <a:spLocks noGrp="1"/>
          </p:cNvSpPr>
          <p:nvPr>
            <p:ph idx="1"/>
          </p:nvPr>
        </p:nvSpPr>
        <p:spPr>
          <a:xfrm>
            <a:off x="428596" y="1214422"/>
            <a:ext cx="8229600" cy="5054617"/>
          </a:xfrm>
        </p:spPr>
        <p:txBody>
          <a:bodyPr/>
          <a:lstStyle/>
          <a:p>
            <a:pPr>
              <a:buFont typeface="Arial" pitchFamily="34" charset="0"/>
              <a:buChar char="•"/>
            </a:pPr>
            <a:r>
              <a:rPr lang="en-US" sz="2800" dirty="0" smtClean="0">
                <a:solidFill>
                  <a:srgbClr val="0070C0"/>
                </a:solidFill>
                <a:latin typeface="Times New Roman" pitchFamily="18" charset="0"/>
                <a:cs typeface="Times New Roman" pitchFamily="18" charset="0"/>
              </a:rPr>
              <a:t> </a:t>
            </a:r>
            <a:r>
              <a:rPr lang="en-US" sz="2800" dirty="0" smtClean="0"/>
              <a:t>Code optimization involves the application of rules and algorithms to program code with the goal of making it faster, smaller, more efficient, and so on</a:t>
            </a:r>
          </a:p>
          <a:p>
            <a:pPr>
              <a:buFont typeface="Arial" pitchFamily="34" charset="0"/>
              <a:buChar char="•"/>
            </a:pPr>
            <a:r>
              <a:rPr lang="en-US" sz="2800" dirty="0" smtClean="0"/>
              <a:t>Often these types of optimizations conflict with each other: for instance, faster code usually ends up larger, not smaller</a:t>
            </a:r>
          </a:p>
          <a:p>
            <a:pPr>
              <a:buFont typeface="Arial" pitchFamily="34" charset="0"/>
              <a:buChar char="•"/>
            </a:pPr>
            <a:r>
              <a:rPr lang="en-US" sz="2800" dirty="0" smtClean="0"/>
              <a:t>Optimizations can be performed at several levels (e.g. source code, intermediate representations), and by various parties, such as the developer or the compiler/optimizer</a:t>
            </a:r>
            <a:endParaRPr lang="en-US" sz="2800" dirty="0" smtClean="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code optimization</a:t>
            </a:r>
            <a:endParaRPr lang="en-US" dirty="0"/>
          </a:p>
        </p:txBody>
      </p:sp>
      <p:sp>
        <p:nvSpPr>
          <p:cNvPr id="4" name="Content Placeholder 2"/>
          <p:cNvSpPr>
            <a:spLocks noGrp="1"/>
          </p:cNvSpPr>
          <p:nvPr>
            <p:ph idx="1"/>
          </p:nvPr>
        </p:nvSpPr>
        <p:spPr>
          <a:xfrm>
            <a:off x="428596" y="1142984"/>
            <a:ext cx="8229600" cy="5197493"/>
          </a:xfrm>
        </p:spPr>
        <p:txBody>
          <a:bodyPr/>
          <a:lstStyle/>
          <a:p>
            <a:r>
              <a:rPr lang="en-US" sz="1800" b="1" i="1" dirty="0" smtClean="0"/>
              <a:t>Local optimizations</a:t>
            </a:r>
            <a:r>
              <a:rPr lang="en-US" sz="1800" dirty="0" smtClean="0"/>
              <a:t> - Performed in a part of one procedure.</a:t>
            </a:r>
          </a:p>
          <a:p>
            <a:pPr lvl="1"/>
            <a:r>
              <a:rPr lang="en-US" sz="1800" dirty="0" smtClean="0"/>
              <a:t>Common sub-expression elimination (e.g. those occurring when translating array indices to memory addresses. </a:t>
            </a:r>
          </a:p>
          <a:p>
            <a:pPr lvl="1"/>
            <a:r>
              <a:rPr lang="en-US" sz="1800" dirty="0" smtClean="0"/>
              <a:t>Using registers for temporary results, and if possible for variables.</a:t>
            </a:r>
          </a:p>
          <a:p>
            <a:pPr lvl="1"/>
            <a:r>
              <a:rPr lang="en-US" sz="1800" dirty="0" smtClean="0"/>
              <a:t>Replacing multiplication and division by shift and add operations. </a:t>
            </a:r>
          </a:p>
          <a:p>
            <a:r>
              <a:rPr lang="en-US" sz="1800" b="1" i="1" dirty="0" smtClean="0"/>
              <a:t>Global optimizations</a:t>
            </a:r>
            <a:r>
              <a:rPr lang="en-US" sz="1800" dirty="0" smtClean="0"/>
              <a:t> - Performed with the help of data flow analysis (see below) and split-lifetime analysis.</a:t>
            </a:r>
          </a:p>
          <a:p>
            <a:pPr lvl="1"/>
            <a:r>
              <a:rPr lang="en-US" sz="1800" dirty="0" smtClean="0"/>
              <a:t>Code motion (hoisting) outside of loops</a:t>
            </a:r>
          </a:p>
          <a:p>
            <a:pPr lvl="1"/>
            <a:r>
              <a:rPr lang="en-US" sz="1800" dirty="0" smtClean="0"/>
              <a:t>Value propagation</a:t>
            </a:r>
          </a:p>
          <a:p>
            <a:pPr lvl="1"/>
            <a:r>
              <a:rPr lang="en-US" sz="1800" dirty="0" smtClean="0"/>
              <a:t>Strength reductions</a:t>
            </a:r>
          </a:p>
          <a:p>
            <a:r>
              <a:rPr lang="en-US" sz="1800" b="1" i="1" dirty="0" smtClean="0"/>
              <a:t>Inter-procedural optimizations</a:t>
            </a:r>
            <a:endParaRPr lang="en-US" sz="1800" dirty="0" smtClean="0"/>
          </a:p>
          <a:p>
            <a:pPr lvl="1"/>
            <a:r>
              <a:rPr lang="en-US" sz="1800" dirty="0" smtClean="0"/>
              <a:t>Global optimization allows the compiler/optimizer to look at the overall program and determine how best to apply the desired optimization level. Peep-hole provides local optimizations, which do not account for patterns or conditions in the program as a whole. Local optimizations may include instruction substitutions.</a:t>
            </a:r>
            <a:endParaRPr lang="en-US" sz="1800" dirty="0" smtClean="0">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a:t>
            </a:r>
            <a:endParaRPr lang="en-US" dirty="0"/>
          </a:p>
        </p:txBody>
      </p:sp>
      <p:sp>
        <p:nvSpPr>
          <p:cNvPr id="3" name="Content Placeholder 2"/>
          <p:cNvSpPr>
            <a:spLocks noGrp="1"/>
          </p:cNvSpPr>
          <p:nvPr>
            <p:ph idx="1"/>
          </p:nvPr>
        </p:nvSpPr>
        <p:spPr/>
        <p:txBody>
          <a:bodyPr/>
          <a:lstStyle/>
          <a:p>
            <a:r>
              <a:rPr lang="en-US" dirty="0" smtClean="0"/>
              <a:t>Common sub-expression elimination</a:t>
            </a:r>
          </a:p>
          <a:p>
            <a:pPr>
              <a:buNone/>
            </a:pPr>
            <a:r>
              <a:rPr lang="en-US" sz="1800" dirty="0" smtClean="0"/>
              <a:t>If the value resulting from the calculation of a sub-expression is used multiple times, perform the calculation once and substitute the result for each individual calculation</a:t>
            </a:r>
          </a:p>
          <a:p>
            <a:pPr>
              <a:buNone/>
            </a:pPr>
            <a:endParaRPr lang="en-US" sz="1600" dirty="0" smtClean="0"/>
          </a:p>
          <a:p>
            <a:pPr>
              <a:buNone/>
            </a:pPr>
            <a:endParaRPr lang="en-US" sz="1600" dirty="0"/>
          </a:p>
        </p:txBody>
      </p:sp>
      <p:graphicFrame>
        <p:nvGraphicFramePr>
          <p:cNvPr id="4" name="Table 3"/>
          <p:cNvGraphicFramePr>
            <a:graphicFrameLocks noGrp="1"/>
          </p:cNvGraphicFramePr>
          <p:nvPr/>
        </p:nvGraphicFramePr>
        <p:xfrm>
          <a:off x="571472" y="3071810"/>
          <a:ext cx="8072494" cy="2286000"/>
        </p:xfrm>
        <a:graphic>
          <a:graphicData uri="http://schemas.openxmlformats.org/drawingml/2006/table">
            <a:tbl>
              <a:tblPr firstRow="1" bandRow="1">
                <a:tableStyleId>{5C22544A-7EE6-4342-B048-85BDC9FD1C3A}</a:tableStyleId>
              </a:tblPr>
              <a:tblGrid>
                <a:gridCol w="4036247"/>
                <a:gridCol w="4036247"/>
              </a:tblGrid>
              <a:tr h="370840">
                <a:tc>
                  <a:txBody>
                    <a:bodyPr/>
                    <a:lstStyle/>
                    <a:p>
                      <a:pPr marL="0" marR="0" algn="just">
                        <a:lnSpc>
                          <a:spcPct val="150000"/>
                        </a:lnSpc>
                        <a:spcBef>
                          <a:spcPts val="600"/>
                        </a:spcBef>
                        <a:spcAft>
                          <a:spcPts val="1200"/>
                        </a:spcAft>
                      </a:pPr>
                      <a:r>
                        <a:rPr lang="en-US" sz="2000" dirty="0">
                          <a:latin typeface="Tahoma"/>
                          <a:ea typeface="MS Mincho"/>
                          <a:cs typeface="Tahoma"/>
                        </a:rPr>
                        <a:t>Normal</a:t>
                      </a:r>
                      <a:endParaRPr lang="en-US" sz="20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2000">
                          <a:latin typeface="Tahoma"/>
                          <a:ea typeface="MS Mincho"/>
                          <a:cs typeface="Tahoma"/>
                        </a:rPr>
                        <a:t>Optimization</a:t>
                      </a:r>
                      <a:endParaRPr lang="en-US" sz="200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2000" dirty="0">
                          <a:latin typeface="Tahoma"/>
                          <a:ea typeface="MS Mincho"/>
                          <a:cs typeface="Tahoma"/>
                        </a:rPr>
                        <a:t>float x = a*min/max + </a:t>
                      </a:r>
                      <a:r>
                        <a:rPr lang="en-US" sz="2000" dirty="0" err="1">
                          <a:latin typeface="Tahoma"/>
                          <a:ea typeface="MS Mincho"/>
                          <a:cs typeface="Tahoma"/>
                        </a:rPr>
                        <a:t>sx</a:t>
                      </a:r>
                      <a:r>
                        <a:rPr lang="en-US" sz="2000" dirty="0">
                          <a:latin typeface="Tahoma"/>
                          <a:ea typeface="MS Mincho"/>
                          <a:cs typeface="Tahoma"/>
                        </a:rPr>
                        <a:t>;	</a:t>
                      </a:r>
                      <a:endParaRPr lang="en-US" sz="2000" dirty="0">
                        <a:latin typeface="Tahoma"/>
                        <a:ea typeface="MS Mincho"/>
                        <a:cs typeface="Arial"/>
                      </a:endParaRPr>
                    </a:p>
                    <a:p>
                      <a:pPr marL="0" marR="0" algn="just">
                        <a:lnSpc>
                          <a:spcPct val="150000"/>
                        </a:lnSpc>
                        <a:spcBef>
                          <a:spcPts val="600"/>
                        </a:spcBef>
                        <a:spcAft>
                          <a:spcPts val="1200"/>
                        </a:spcAft>
                      </a:pPr>
                      <a:r>
                        <a:rPr lang="en-US" sz="2000" dirty="0">
                          <a:latin typeface="Tahoma"/>
                          <a:ea typeface="MS Mincho"/>
                          <a:cs typeface="Tahoma"/>
                        </a:rPr>
                        <a:t>float y = a*min/max + </a:t>
                      </a:r>
                      <a:r>
                        <a:rPr lang="en-US" sz="2000" dirty="0" err="1">
                          <a:latin typeface="Tahoma"/>
                          <a:ea typeface="MS Mincho"/>
                          <a:cs typeface="Tahoma"/>
                        </a:rPr>
                        <a:t>sy</a:t>
                      </a:r>
                      <a:r>
                        <a:rPr lang="en-US" sz="2000" dirty="0">
                          <a:latin typeface="Tahoma"/>
                          <a:ea typeface="MS Mincho"/>
                          <a:cs typeface="Tahoma"/>
                        </a:rPr>
                        <a:t>;</a:t>
                      </a:r>
                      <a:endParaRPr lang="en-US" sz="20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2000" dirty="0">
                          <a:latin typeface="Tahoma"/>
                          <a:ea typeface="MS Mincho"/>
                          <a:cs typeface="Tahoma"/>
                        </a:rPr>
                        <a:t>float temp = a*min/max;</a:t>
                      </a:r>
                      <a:endParaRPr lang="en-US" sz="2000" dirty="0">
                        <a:latin typeface="Tahoma"/>
                        <a:ea typeface="MS Mincho"/>
                        <a:cs typeface="Arial"/>
                      </a:endParaRPr>
                    </a:p>
                    <a:p>
                      <a:pPr marL="0" marR="0" algn="just">
                        <a:lnSpc>
                          <a:spcPct val="150000"/>
                        </a:lnSpc>
                        <a:spcBef>
                          <a:spcPts val="600"/>
                        </a:spcBef>
                        <a:spcAft>
                          <a:spcPts val="1200"/>
                        </a:spcAft>
                      </a:pPr>
                      <a:r>
                        <a:rPr lang="en-US" sz="2000" dirty="0">
                          <a:latin typeface="Tahoma"/>
                          <a:ea typeface="MS Mincho"/>
                          <a:cs typeface="Tahoma"/>
                        </a:rPr>
                        <a:t>float x = temp + </a:t>
                      </a:r>
                      <a:r>
                        <a:rPr lang="en-US" sz="2000" dirty="0" err="1">
                          <a:latin typeface="Tahoma"/>
                          <a:ea typeface="MS Mincho"/>
                          <a:cs typeface="Tahoma"/>
                        </a:rPr>
                        <a:t>sx</a:t>
                      </a:r>
                      <a:r>
                        <a:rPr lang="en-US" sz="2000" dirty="0">
                          <a:latin typeface="Tahoma"/>
                          <a:ea typeface="MS Mincho"/>
                          <a:cs typeface="Tahoma"/>
                        </a:rPr>
                        <a:t>;</a:t>
                      </a:r>
                      <a:endParaRPr lang="en-US" sz="2000" dirty="0">
                        <a:latin typeface="Tahoma"/>
                        <a:ea typeface="MS Mincho"/>
                        <a:cs typeface="Arial"/>
                      </a:endParaRPr>
                    </a:p>
                    <a:p>
                      <a:pPr marL="0" marR="0" algn="just">
                        <a:lnSpc>
                          <a:spcPct val="150000"/>
                        </a:lnSpc>
                        <a:spcBef>
                          <a:spcPts val="600"/>
                        </a:spcBef>
                        <a:spcAft>
                          <a:spcPts val="1200"/>
                        </a:spcAft>
                      </a:pPr>
                      <a:r>
                        <a:rPr lang="en-US" sz="2000" dirty="0">
                          <a:latin typeface="Tahoma"/>
                          <a:ea typeface="MS Mincho"/>
                          <a:cs typeface="Tahoma"/>
                        </a:rPr>
                        <a:t>float y = temp + </a:t>
                      </a:r>
                      <a:r>
                        <a:rPr lang="en-US" sz="2000" dirty="0" err="1">
                          <a:latin typeface="Tahoma"/>
                          <a:ea typeface="MS Mincho"/>
                          <a:cs typeface="Tahoma"/>
                        </a:rPr>
                        <a:t>sy</a:t>
                      </a:r>
                      <a:r>
                        <a:rPr lang="en-US" sz="2000" dirty="0">
                          <a:latin typeface="Tahoma"/>
                          <a:ea typeface="MS Mincho"/>
                          <a:cs typeface="Tahoma"/>
                        </a:rPr>
                        <a:t>;</a:t>
                      </a:r>
                      <a:endParaRPr lang="en-US" sz="2000" dirty="0">
                        <a:latin typeface="Tahoma"/>
                        <a:ea typeface="MS Mincho"/>
                        <a:cs typeface="Arial"/>
                      </a:endParaRPr>
                    </a:p>
                  </a:txBody>
                  <a:tcPr marL="68580" marR="68580" marT="0" marB="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01080" cy="914400"/>
          </a:xfrm>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Constant propagation </a:t>
            </a:r>
            <a:endParaRPr lang="en-US" dirty="0" smtClean="0"/>
          </a:p>
          <a:p>
            <a:pPr>
              <a:buNone/>
            </a:pPr>
            <a:r>
              <a:rPr lang="en-US" sz="1800" dirty="0" smtClean="0"/>
              <a:t>Replace variables that rely on an unchanging value with the value itself</a:t>
            </a:r>
            <a:endParaRPr lang="en-US" sz="1600" dirty="0"/>
          </a:p>
        </p:txBody>
      </p:sp>
      <p:graphicFrame>
        <p:nvGraphicFramePr>
          <p:cNvPr id="4" name="Table 3"/>
          <p:cNvGraphicFramePr>
            <a:graphicFrameLocks noGrp="1"/>
          </p:cNvGraphicFramePr>
          <p:nvPr/>
        </p:nvGraphicFramePr>
        <p:xfrm>
          <a:off x="500034" y="2571744"/>
          <a:ext cx="8072494" cy="1366520"/>
        </p:xfrm>
        <a:graphic>
          <a:graphicData uri="http://schemas.openxmlformats.org/drawingml/2006/table">
            <a:tbl>
              <a:tblPr firstRow="1" bandRow="1">
                <a:tableStyleId>{5C22544A-7EE6-4342-B048-85BDC9FD1C3A}</a:tableStyleId>
              </a:tblPr>
              <a:tblGrid>
                <a:gridCol w="4036247"/>
                <a:gridCol w="4036247"/>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Optimization</a:t>
                      </a:r>
                      <a:endParaRPr lang="en-US" sz="1800" dirty="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a:latin typeface="Tahoma"/>
                          <a:ea typeface="MS Mincho"/>
                          <a:cs typeface="Tahoma"/>
                        </a:rPr>
                        <a:t>x2 = 5;</a:t>
                      </a:r>
                      <a:endParaRPr lang="en-US" sz="1800">
                        <a:latin typeface="Tahoma"/>
                        <a:ea typeface="MS Mincho"/>
                        <a:cs typeface="Arial"/>
                      </a:endParaRPr>
                    </a:p>
                    <a:p>
                      <a:pPr marL="0" marR="0" algn="just">
                        <a:lnSpc>
                          <a:spcPct val="150000"/>
                        </a:lnSpc>
                        <a:spcBef>
                          <a:spcPts val="600"/>
                        </a:spcBef>
                        <a:spcAft>
                          <a:spcPts val="1200"/>
                        </a:spcAft>
                      </a:pPr>
                      <a:r>
                        <a:rPr lang="en-US" sz="1800">
                          <a:latin typeface="Tahoma"/>
                          <a:ea typeface="MS Mincho"/>
                          <a:cs typeface="Tahoma"/>
                        </a:rPr>
                        <a:t>x3 = x1 + x2;</a:t>
                      </a:r>
                      <a:endParaRPr lang="en-US" sz="180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x3 = x1 + 5;</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dirty="0" smtClean="0"/>
              <a:t>Copy propagation</a:t>
            </a:r>
            <a:r>
              <a:rPr lang="en-US" b="1" dirty="0" smtClean="0"/>
              <a:t> </a:t>
            </a:r>
            <a:endParaRPr lang="en-US" dirty="0" smtClean="0"/>
          </a:p>
          <a:p>
            <a:pPr>
              <a:buNone/>
            </a:pPr>
            <a:r>
              <a:rPr lang="en-US" sz="1800" dirty="0" smtClean="0"/>
              <a:t>Replace multiple variables that use the same calculated value with one variable</a:t>
            </a:r>
            <a:endParaRPr lang="en-US" sz="1600" dirty="0"/>
          </a:p>
        </p:txBody>
      </p:sp>
      <p:graphicFrame>
        <p:nvGraphicFramePr>
          <p:cNvPr id="4" name="Table 3"/>
          <p:cNvGraphicFramePr>
            <a:graphicFrameLocks noGrp="1"/>
          </p:cNvGraphicFramePr>
          <p:nvPr/>
        </p:nvGraphicFramePr>
        <p:xfrm>
          <a:off x="500034" y="2571744"/>
          <a:ext cx="8072494" cy="2006600"/>
        </p:xfrm>
        <a:graphic>
          <a:graphicData uri="http://schemas.openxmlformats.org/drawingml/2006/table">
            <a:tbl>
              <a:tblPr firstRow="1" bandRow="1">
                <a:tableStyleId>{5C22544A-7EE6-4342-B048-85BDC9FD1C3A}</a:tableStyleId>
              </a:tblPr>
              <a:tblGrid>
                <a:gridCol w="4036247"/>
                <a:gridCol w="4036247"/>
              </a:tblGrid>
              <a:tr h="370840">
                <a:tc>
                  <a:txBody>
                    <a:bodyPr/>
                    <a:lstStyle/>
                    <a:p>
                      <a:pPr marL="0" marR="0" algn="just">
                        <a:lnSpc>
                          <a:spcPct val="150000"/>
                        </a:lnSpc>
                        <a:spcBef>
                          <a:spcPts val="600"/>
                        </a:spcBef>
                        <a:spcAft>
                          <a:spcPts val="1200"/>
                        </a:spcAft>
                      </a:pPr>
                      <a:r>
                        <a:rPr lang="en-US" sz="1800" dirty="0">
                          <a:latin typeface="Tahoma"/>
                          <a:ea typeface="MS Mincho"/>
                          <a:cs typeface="Tahoma"/>
                        </a:rPr>
                        <a:t>Normal</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Optimization</a:t>
                      </a:r>
                      <a:endParaRPr lang="en-US" sz="1800" dirty="0">
                        <a:latin typeface="Tahoma"/>
                        <a:ea typeface="MS Mincho"/>
                        <a:cs typeface="Arial"/>
                      </a:endParaRPr>
                    </a:p>
                  </a:txBody>
                  <a:tcPr marL="68580" marR="68580" marT="0" marB="0"/>
                </a:tc>
              </a:tr>
              <a:tr h="370840">
                <a:tc>
                  <a:txBody>
                    <a:bodyPr/>
                    <a:lstStyle/>
                    <a:p>
                      <a:pPr marL="0" marR="0" algn="just">
                        <a:lnSpc>
                          <a:spcPct val="150000"/>
                        </a:lnSpc>
                        <a:spcBef>
                          <a:spcPts val="600"/>
                        </a:spcBef>
                        <a:spcAft>
                          <a:spcPts val="1200"/>
                        </a:spcAft>
                      </a:pPr>
                      <a:r>
                        <a:rPr lang="en-US" sz="1800" dirty="0">
                          <a:latin typeface="Tahoma"/>
                          <a:ea typeface="MS Mincho"/>
                          <a:cs typeface="Tahoma"/>
                        </a:rPr>
                        <a:t>x2 = x1;</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x3 = x1 + x2;</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x2 = 3;</a:t>
                      </a:r>
                      <a:endParaRPr lang="en-US" sz="1800" dirty="0">
                        <a:latin typeface="Tahoma"/>
                        <a:ea typeface="MS Mincho"/>
                        <a:cs typeface="Arial"/>
                      </a:endParaRPr>
                    </a:p>
                  </a:txBody>
                  <a:tcPr marL="68580" marR="68580" marT="0" marB="0"/>
                </a:tc>
                <a:tc>
                  <a:txBody>
                    <a:bodyPr/>
                    <a:lstStyle/>
                    <a:p>
                      <a:pPr marL="0" marR="0" algn="just">
                        <a:lnSpc>
                          <a:spcPct val="150000"/>
                        </a:lnSpc>
                        <a:spcBef>
                          <a:spcPts val="600"/>
                        </a:spcBef>
                        <a:spcAft>
                          <a:spcPts val="1200"/>
                        </a:spcAft>
                      </a:pPr>
                      <a:r>
                        <a:rPr lang="en-US" sz="1800" dirty="0">
                          <a:latin typeface="Tahoma"/>
                          <a:ea typeface="MS Mincho"/>
                          <a:cs typeface="Tahoma"/>
                        </a:rPr>
                        <a:t>x3 = x1 + x1;</a:t>
                      </a:r>
                      <a:endParaRPr lang="en-US" sz="1800" dirty="0">
                        <a:latin typeface="Tahoma"/>
                        <a:ea typeface="MS Mincho"/>
                        <a:cs typeface="Arial"/>
                      </a:endParaRPr>
                    </a:p>
                    <a:p>
                      <a:pPr marL="0" marR="0" algn="just">
                        <a:lnSpc>
                          <a:spcPct val="150000"/>
                        </a:lnSpc>
                        <a:spcBef>
                          <a:spcPts val="600"/>
                        </a:spcBef>
                        <a:spcAft>
                          <a:spcPts val="1200"/>
                        </a:spcAft>
                      </a:pPr>
                      <a:r>
                        <a:rPr lang="en-US" sz="1800" dirty="0">
                          <a:latin typeface="Tahoma"/>
                          <a:ea typeface="MS Mincho"/>
                          <a:cs typeface="Tahoma"/>
                        </a:rPr>
                        <a:t>x2 = 3;</a:t>
                      </a:r>
                      <a:endParaRPr lang="en-US" sz="1800" dirty="0">
                        <a:latin typeface="Tahoma"/>
                        <a:ea typeface="MS Mincho"/>
                        <a:cs typeface="Arial"/>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Dead code elimination </a:t>
            </a:r>
          </a:p>
          <a:p>
            <a:pPr>
              <a:buNone/>
            </a:pPr>
            <a:r>
              <a:rPr lang="en-US" sz="1800" dirty="0" smtClean="0"/>
              <a:t>Code that never gets executed can be removed from the object file to reduce stored size and runtime footprint</a:t>
            </a:r>
          </a:p>
          <a:p>
            <a:r>
              <a:rPr lang="en-US" b="1" dirty="0" smtClean="0"/>
              <a:t>Global register allocation </a:t>
            </a:r>
          </a:p>
          <a:p>
            <a:pPr>
              <a:buNone/>
            </a:pPr>
            <a:r>
              <a:rPr lang="en-US" sz="1800" dirty="0" smtClean="0"/>
              <a:t>Variables that do not overlap in scope may be placed in registers, rather than remaining in RAM. Accessing values stored in registers is faster than accessing values in RAM</a:t>
            </a:r>
          </a:p>
          <a:p>
            <a:r>
              <a:rPr lang="en-US" b="1" dirty="0" smtClean="0"/>
              <a:t>Inline calls</a:t>
            </a:r>
          </a:p>
          <a:p>
            <a:pPr>
              <a:buNone/>
            </a:pPr>
            <a:r>
              <a:rPr lang="en-US" sz="1800" dirty="0" smtClean="0"/>
              <a:t>A function that is fairly small can have its machine instructions substituted at the point of each call to the function, instead of generating an actual call. This trades space (the size of the function code) for speed (no function call overhead). </a:t>
            </a:r>
          </a:p>
          <a:p>
            <a:pPr>
              <a:buNone/>
            </a:pPr>
            <a:endParaRPr lang="en-US" sz="1800" dirty="0" smtClean="0"/>
          </a:p>
          <a:p>
            <a:pPr>
              <a:buNone/>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 methods (cont)</a:t>
            </a:r>
            <a:endParaRPr lang="en-US" dirty="0"/>
          </a:p>
        </p:txBody>
      </p:sp>
      <p:sp>
        <p:nvSpPr>
          <p:cNvPr id="3" name="Content Placeholder 2"/>
          <p:cNvSpPr>
            <a:spLocks noGrp="1"/>
          </p:cNvSpPr>
          <p:nvPr>
            <p:ph idx="1"/>
          </p:nvPr>
        </p:nvSpPr>
        <p:spPr/>
        <p:txBody>
          <a:bodyPr/>
          <a:lstStyle/>
          <a:p>
            <a:r>
              <a:rPr lang="en-US" b="1" dirty="0" smtClean="0"/>
              <a:t>Instruction scheduling </a:t>
            </a:r>
          </a:p>
          <a:p>
            <a:pPr>
              <a:buNone/>
            </a:pPr>
            <a:r>
              <a:rPr lang="en-US" sz="1800" dirty="0" smtClean="0"/>
              <a:t>Instructions for a specific processor may be generated, resulting in more efficient code for that processor but possible compatibility or efficiency problems on other processors. This optimization may be better applied to embedded systems, where the CPU type is known at build time </a:t>
            </a:r>
          </a:p>
          <a:p>
            <a:r>
              <a:rPr lang="en-US" b="1" dirty="0" smtClean="0"/>
              <a:t>Lifetime analysis </a:t>
            </a:r>
            <a:r>
              <a:rPr lang="en-US" dirty="0" smtClean="0"/>
              <a:t> </a:t>
            </a:r>
          </a:p>
          <a:p>
            <a:pPr>
              <a:buNone/>
            </a:pPr>
            <a:r>
              <a:rPr lang="en-US" sz="1800" dirty="0" smtClean="0"/>
              <a:t>A register can be reused for multiple variables, as long as those variables do not overlap in scope </a:t>
            </a:r>
          </a:p>
          <a:p>
            <a:pPr>
              <a:buNone/>
            </a:pPr>
            <a:endParaRPr lang="en-US" sz="1800" dirty="0" smtClean="0"/>
          </a:p>
          <a:p>
            <a:pPr>
              <a:buNone/>
            </a:pPr>
            <a:endParaRPr lang="en-US" sz="1600" dirty="0"/>
          </a:p>
        </p:txBody>
      </p:sp>
    </p:spTree>
  </p:cSld>
  <p:clrMapOvr>
    <a:masterClrMapping/>
  </p:clrMapOvr>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2FA95E671EC1448FB07776EA546E7F" ma:contentTypeVersion="7" ma:contentTypeDescription="Create a new document." ma:contentTypeScope="" ma:versionID="ae0ce019e9a0ec3cbfd31f851b69a484">
  <xsd:schema xmlns:xsd="http://www.w3.org/2001/XMLSchema" xmlns:xs="http://www.w3.org/2001/XMLSchema" xmlns:p="http://schemas.microsoft.com/office/2006/metadata/properties" xmlns:ns2="12aa559f-4c96-4b69-a7df-ce9cda16ff34" xmlns:ns3="d06bbe67-9ddf-4939-9f19-13fa5e7ccdeb" targetNamespace="http://schemas.microsoft.com/office/2006/metadata/properties" ma:root="true" ma:fieldsID="7fa076e95b1531d79fd3599902c9b65b" ns2:_="" ns3:_="">
    <xsd:import namespace="12aa559f-4c96-4b69-a7df-ce9cda16ff34"/>
    <xsd:import namespace="d06bbe67-9ddf-4939-9f19-13fa5e7ccde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DateTake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a559f-4c96-4b69-a7df-ce9cda16ff3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6bbe67-9ddf-4939-9f19-13fa5e7ccdeb"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5DCB73-E977-4FEC-A41E-7F81A5A69879}"/>
</file>

<file path=customXml/itemProps2.xml><?xml version="1.0" encoding="utf-8"?>
<ds:datastoreItem xmlns:ds="http://schemas.openxmlformats.org/officeDocument/2006/customXml" ds:itemID="{52BE88CB-2E70-4491-9C8E-22196AF20177}"/>
</file>

<file path=customXml/itemProps3.xml><?xml version="1.0" encoding="utf-8"?>
<ds:datastoreItem xmlns:ds="http://schemas.openxmlformats.org/officeDocument/2006/customXml" ds:itemID="{F7A82DBA-F89C-43A7-B3C6-BE6EA40BFBEE}"/>
</file>

<file path=docProps/app.xml><?xml version="1.0" encoding="utf-8"?>
<Properties xmlns="http://schemas.openxmlformats.org/officeDocument/2006/extended-properties" xmlns:vt="http://schemas.openxmlformats.org/officeDocument/2006/docPropsVTypes">
  <Template>Template_Training Slide</Template>
  <TotalTime>1449</TotalTime>
  <Words>1422</Words>
  <Application>Microsoft Office PowerPoint</Application>
  <PresentationFormat>On-screen Show (4:3)</PresentationFormat>
  <Paragraphs>200</Paragraphs>
  <Slides>24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MS Mincho</vt:lpstr>
      <vt:lpstr>ＭＳ Ｐゴシック</vt:lpstr>
      <vt:lpstr>Arial</vt:lpstr>
      <vt:lpstr>Calibri</vt:lpstr>
      <vt:lpstr>Tahoma</vt:lpstr>
      <vt:lpstr>Times New Roman</vt:lpstr>
      <vt:lpstr>Wingdings</vt:lpstr>
      <vt:lpstr>Template_Training Slide</vt:lpstr>
      <vt:lpstr>C code Optimization </vt:lpstr>
      <vt:lpstr>Objectives</vt:lpstr>
      <vt:lpstr>Code optimization overview</vt:lpstr>
      <vt:lpstr>Classification of code optimization</vt:lpstr>
      <vt:lpstr>Optimization methods</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Optimization methods (cont)</vt:lpstr>
      <vt:lpstr>Document analysis tools (Doxygen)</vt:lpstr>
      <vt:lpstr>Common Algorithms</vt:lpstr>
      <vt:lpstr>Q&amp;A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v2/4</dc:subject>
  <dc:creator>Kien Nguyen</dc:creator>
  <cp:keywords>Training, Material</cp:keywords>
  <dc:description>Restructure the content framework of the slide; make it more visualized</dc:description>
  <cp:lastModifiedBy>Bui Thi Lan (FSU1.BU16)</cp:lastModifiedBy>
  <cp:revision>185</cp:revision>
  <dcterms:created xsi:type="dcterms:W3CDTF">2010-10-18T05:40:05Z</dcterms:created>
  <dcterms:modified xsi:type="dcterms:W3CDTF">2015-09-09T04:22:52Z</dcterms:modified>
  <cp:category>Template</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0x0101007A2FA95E671EC1448FB07776EA546E7F</vt:lpwstr>
  </property>
</Properties>
</file>