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499e749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499e749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54afea7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54afea7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e312da1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e312da1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e312da1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e312da1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1400" y="1415175"/>
            <a:ext cx="8520600" cy="166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sz="2400"/>
              <a:t>Clion key: </a:t>
            </a:r>
            <a:br>
              <a:rPr lang="vi" sz="2400"/>
            </a:br>
            <a:r>
              <a:rPr lang="vi" sz="2400"/>
              <a:t>Mail:1214410221.k@ftu.edu.vn</a:t>
            </a:r>
            <a:endParaRPr sz="2400"/>
          </a:p>
          <a:p>
            <a:pPr indent="0" lvl="0" marL="0" rtl="0" algn="ctr">
              <a:spcBef>
                <a:spcPts val="0"/>
              </a:spcBef>
              <a:spcAft>
                <a:spcPts val="0"/>
              </a:spcAft>
              <a:buNone/>
            </a:pPr>
            <a:r>
              <a:rPr lang="vi" sz="2400"/>
              <a:t>Pass:J4j3j2j1</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203050" y="139125"/>
            <a:ext cx="8520600" cy="133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1 M</a:t>
            </a:r>
            <a:r>
              <a:rPr lang="vi"/>
              <a:t>akefile, </a:t>
            </a:r>
            <a:r>
              <a:rPr lang="vi"/>
              <a:t>Cmake l</a:t>
            </a:r>
            <a:r>
              <a:rPr lang="vi"/>
              <a:t>à gì </a:t>
            </a:r>
            <a:endParaRPr/>
          </a:p>
        </p:txBody>
      </p:sp>
      <p:sp>
        <p:nvSpPr>
          <p:cNvPr id="60" name="Google Shape;60;p14"/>
          <p:cNvSpPr txBox="1"/>
          <p:nvPr>
            <p:ph idx="1" type="subTitle"/>
          </p:nvPr>
        </p:nvSpPr>
        <p:spPr>
          <a:xfrm>
            <a:off x="311700" y="1645475"/>
            <a:ext cx="8520600" cy="16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400">
                <a:solidFill>
                  <a:srgbClr val="1B1B1B"/>
                </a:solidFill>
                <a:highlight>
                  <a:srgbClr val="FFFFFF"/>
                </a:highlight>
              </a:rPr>
              <a:t>Makefiles cung cấp một hệ thống build mà chúng ta có thể sử dụng để quản lý việc compile và re-compilation của một chương trình được viết bằng ngôn ngữ bất kỳ.</a:t>
            </a:r>
            <a:br>
              <a:rPr lang="vi" sz="2400"/>
            </a:b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vi" sz="2400"/>
              <a:t>cm</a:t>
            </a:r>
            <a:r>
              <a:rPr lang="vi" sz="2400"/>
              <a:t>ake là công cụ sinh makefile thuận tiện nhất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208850" y="64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3300"/>
              <a:t>I Nh</a:t>
            </a:r>
            <a:r>
              <a:rPr lang="vi" sz="3300"/>
              <a:t>ững câu lệnh cmake cơ bản </a:t>
            </a:r>
            <a:endParaRPr sz="3300"/>
          </a:p>
        </p:txBody>
      </p:sp>
      <p:sp>
        <p:nvSpPr>
          <p:cNvPr id="66" name="Google Shape;66;p15"/>
          <p:cNvSpPr txBox="1"/>
          <p:nvPr>
            <p:ph idx="1" type="body"/>
          </p:nvPr>
        </p:nvSpPr>
        <p:spPr>
          <a:xfrm>
            <a:off x="4660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400">
                <a:solidFill>
                  <a:srgbClr val="24292E"/>
                </a:solidFill>
                <a:highlight>
                  <a:srgbClr val="F1F2F3"/>
                </a:highlight>
                <a:latin typeface="Courier New"/>
                <a:ea typeface="Courier New"/>
                <a:cs typeface="Courier New"/>
                <a:sym typeface="Courier New"/>
              </a:rPr>
              <a:t>cmake_minimum_required()</a:t>
            </a:r>
            <a:r>
              <a:rPr lang="vi" sz="1400">
                <a:solidFill>
                  <a:srgbClr val="1B1B1B"/>
                </a:solidFill>
                <a:highlight>
                  <a:srgbClr val="FFFFFF"/>
                </a:highlight>
              </a:rPr>
              <a:t>: định nghĩa phiên bản thấp nhất của CMake dành cho project này.</a:t>
            </a:r>
            <a:endParaRPr sz="1400">
              <a:solidFill>
                <a:srgbClr val="1B1B1B"/>
              </a:solidFill>
              <a:highlight>
                <a:srgbClr val="FFFFFF"/>
              </a:highlight>
            </a:endParaRPr>
          </a:p>
          <a:p>
            <a:pPr indent="0" lvl="0" marL="0" rtl="0" algn="l">
              <a:spcBef>
                <a:spcPts val="1600"/>
              </a:spcBef>
              <a:spcAft>
                <a:spcPts val="0"/>
              </a:spcAft>
              <a:buNone/>
            </a:pPr>
            <a:r>
              <a:rPr lang="vi" sz="1400">
                <a:solidFill>
                  <a:srgbClr val="24292E"/>
                </a:solidFill>
                <a:highlight>
                  <a:srgbClr val="F1F2F3"/>
                </a:highlight>
                <a:latin typeface="Courier New"/>
                <a:ea typeface="Courier New"/>
                <a:cs typeface="Courier New"/>
                <a:sym typeface="Courier New"/>
              </a:rPr>
              <a:t>vd:	cmake_minimum_required(VERSION 2.8.9)</a:t>
            </a:r>
            <a:endParaRPr sz="1400">
              <a:solidFill>
                <a:srgbClr val="24292E"/>
              </a:solidFill>
              <a:highlight>
                <a:srgbClr val="F1F2F3"/>
              </a:highlight>
              <a:latin typeface="Courier New"/>
              <a:ea typeface="Courier New"/>
              <a:cs typeface="Courier New"/>
              <a:sym typeface="Courier New"/>
            </a:endParaRPr>
          </a:p>
          <a:p>
            <a:pPr indent="0" lvl="0" marL="0" rtl="0" algn="l">
              <a:spcBef>
                <a:spcPts val="1600"/>
              </a:spcBef>
              <a:spcAft>
                <a:spcPts val="0"/>
              </a:spcAft>
              <a:buNone/>
            </a:pPr>
            <a:r>
              <a:t/>
            </a:r>
            <a:endParaRPr sz="1400">
              <a:solidFill>
                <a:srgbClr val="24292E"/>
              </a:solidFill>
              <a:highlight>
                <a:srgbClr val="F1F2F3"/>
              </a:highlight>
              <a:latin typeface="Courier New"/>
              <a:ea typeface="Courier New"/>
              <a:cs typeface="Courier New"/>
              <a:sym typeface="Courier New"/>
            </a:endParaRPr>
          </a:p>
          <a:p>
            <a:pPr indent="0" lvl="0" marL="0" rtl="0" algn="l">
              <a:spcBef>
                <a:spcPts val="1600"/>
              </a:spcBef>
              <a:spcAft>
                <a:spcPts val="0"/>
              </a:spcAft>
              <a:buNone/>
            </a:pPr>
            <a:r>
              <a:rPr lang="vi" sz="1400">
                <a:solidFill>
                  <a:srgbClr val="1B1B1B"/>
                </a:solidFill>
                <a:highlight>
                  <a:srgbClr val="EEEEEE"/>
                </a:highlight>
                <a:latin typeface="Courier New"/>
                <a:ea typeface="Courier New"/>
                <a:cs typeface="Courier New"/>
                <a:sym typeface="Courier New"/>
              </a:rPr>
              <a:t>project()</a:t>
            </a:r>
            <a:r>
              <a:rPr lang="vi" sz="1400">
                <a:solidFill>
                  <a:srgbClr val="1B1B1B"/>
                </a:solidFill>
                <a:highlight>
                  <a:srgbClr val="FFFFFF"/>
                </a:highlight>
              </a:rPr>
              <a:t> để đặt tên cho project.</a:t>
            </a:r>
            <a:endParaRPr sz="1400">
              <a:solidFill>
                <a:srgbClr val="1B1B1B"/>
              </a:solidFill>
              <a:highlight>
                <a:srgbClr val="FFFFFF"/>
              </a:highlight>
            </a:endParaRPr>
          </a:p>
          <a:p>
            <a:pPr indent="0" lvl="0" marL="0" rtl="0" algn="l">
              <a:spcBef>
                <a:spcPts val="1600"/>
              </a:spcBef>
              <a:spcAft>
                <a:spcPts val="0"/>
              </a:spcAft>
              <a:buNone/>
            </a:pPr>
            <a:r>
              <a:rPr lang="vi" sz="1400">
                <a:solidFill>
                  <a:srgbClr val="1B1B1B"/>
                </a:solidFill>
                <a:highlight>
                  <a:srgbClr val="FFFFFF"/>
                </a:highlight>
              </a:rPr>
              <a:t>vd 	</a:t>
            </a:r>
            <a:r>
              <a:rPr lang="vi" sz="1400">
                <a:solidFill>
                  <a:srgbClr val="24292E"/>
                </a:solidFill>
                <a:highlight>
                  <a:srgbClr val="F1F2F3"/>
                </a:highlight>
                <a:latin typeface="Courier New"/>
                <a:ea typeface="Courier New"/>
                <a:cs typeface="Courier New"/>
                <a:sym typeface="Courier New"/>
              </a:rPr>
              <a:t>project(test)</a:t>
            </a:r>
            <a:endParaRPr sz="1400">
              <a:solidFill>
                <a:srgbClr val="24292E"/>
              </a:solidFill>
              <a:highlight>
                <a:srgbClr val="F1F2F3"/>
              </a:highlight>
              <a:latin typeface="Courier New"/>
              <a:ea typeface="Courier New"/>
              <a:cs typeface="Courier New"/>
              <a:sym typeface="Courier New"/>
            </a:endParaRPr>
          </a:p>
          <a:p>
            <a:pPr indent="0" lvl="0" marL="0" rtl="0" algn="l">
              <a:spcBef>
                <a:spcPts val="1600"/>
              </a:spcBef>
              <a:spcAft>
                <a:spcPts val="0"/>
              </a:spcAft>
              <a:buNone/>
            </a:pPr>
            <a:r>
              <a:t/>
            </a:r>
            <a:endParaRPr sz="1400">
              <a:solidFill>
                <a:srgbClr val="24292E"/>
              </a:solidFill>
              <a:highlight>
                <a:srgbClr val="F1F2F3"/>
              </a:highlight>
              <a:latin typeface="Courier New"/>
              <a:ea typeface="Courier New"/>
              <a:cs typeface="Courier New"/>
              <a:sym typeface="Courier New"/>
            </a:endParaRPr>
          </a:p>
          <a:p>
            <a:pPr indent="0" lvl="0" marL="0" rtl="0" algn="l">
              <a:spcBef>
                <a:spcPts val="1600"/>
              </a:spcBef>
              <a:spcAft>
                <a:spcPts val="0"/>
              </a:spcAft>
              <a:buNone/>
            </a:pPr>
            <a:r>
              <a:rPr lang="vi" sz="1400">
                <a:solidFill>
                  <a:srgbClr val="000000"/>
                </a:solidFill>
                <a:highlight>
                  <a:srgbClr val="EEEEEE"/>
                </a:highlight>
                <a:latin typeface="Courier New"/>
                <a:ea typeface="Courier New"/>
                <a:cs typeface="Courier New"/>
                <a:sym typeface="Courier New"/>
              </a:rPr>
              <a:t>add_executable()</a:t>
            </a:r>
            <a:r>
              <a:rPr lang="vi" sz="1400">
                <a:solidFill>
                  <a:srgbClr val="000000"/>
                </a:solidFill>
                <a:highlight>
                  <a:srgbClr val="FFFFFF"/>
                </a:highlight>
              </a:rPr>
              <a:t>. Lệnh này nhằm mục đích tạo thêm một executable. Đối số đầu truyền vào là tên của executable sẽ được tạo, đối số thứ hai là source file sẽ được dùng để build executable.</a:t>
            </a:r>
            <a:endParaRPr sz="1400">
              <a:solidFill>
                <a:srgbClr val="000000"/>
              </a:solidFill>
              <a:highlight>
                <a:srgbClr val="FFFFFF"/>
              </a:highlight>
            </a:endParaRPr>
          </a:p>
          <a:p>
            <a:pPr indent="0" lvl="0" marL="0" rtl="0" algn="l">
              <a:spcBef>
                <a:spcPts val="1600"/>
              </a:spcBef>
              <a:spcAft>
                <a:spcPts val="0"/>
              </a:spcAft>
              <a:buNone/>
            </a:pPr>
            <a:r>
              <a:rPr lang="vi" sz="1400">
                <a:solidFill>
                  <a:srgbClr val="000000"/>
                </a:solidFill>
                <a:highlight>
                  <a:srgbClr val="FFFFFF"/>
                </a:highlight>
              </a:rPr>
              <a:t>vd 	</a:t>
            </a:r>
            <a:r>
              <a:rPr lang="vi" sz="1400">
                <a:solidFill>
                  <a:srgbClr val="24292E"/>
                </a:solidFill>
                <a:highlight>
                  <a:srgbClr val="F1F2F3"/>
                </a:highlight>
                <a:latin typeface="Courier New"/>
                <a:ea typeface="Courier New"/>
                <a:cs typeface="Courier New"/>
                <a:sym typeface="Courier New"/>
              </a:rPr>
              <a:t>add_executable(test test.cpp)</a:t>
            </a:r>
            <a:endParaRPr sz="1400">
              <a:solidFill>
                <a:srgbClr val="24292E"/>
              </a:solidFill>
              <a:highlight>
                <a:srgbClr val="F1F2F3"/>
              </a:highlight>
              <a:latin typeface="Courier New"/>
              <a:ea typeface="Courier New"/>
              <a:cs typeface="Courier New"/>
              <a:sym typeface="Courier New"/>
            </a:endParaRPr>
          </a:p>
          <a:p>
            <a:pPr indent="457200" lvl="0" marL="0" rtl="0" algn="l">
              <a:spcBef>
                <a:spcPts val="1600"/>
              </a:spcBef>
              <a:spcAft>
                <a:spcPts val="1600"/>
              </a:spcAft>
              <a:buNone/>
            </a:pPr>
            <a:r>
              <a:rPr lang="vi" sz="1400">
                <a:solidFill>
                  <a:srgbClr val="000000"/>
                </a:solidFill>
                <a:highlight>
                  <a:srgbClr val="F1F2F3"/>
                </a:highlight>
                <a:latin typeface="Courier New"/>
                <a:ea typeface="Courier New"/>
                <a:cs typeface="Courier New"/>
                <a:sym typeface="Courier New"/>
              </a:rPr>
              <a:t>add_executable(test2 ${SOURCES})</a:t>
            </a:r>
            <a:endParaRPr sz="1400">
              <a:solidFill>
                <a:srgbClr val="24292E"/>
              </a:solidFill>
              <a:highlight>
                <a:srgbClr val="F1F2F3"/>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t>
            </a:r>
            <a:r>
              <a:rPr lang="vi"/>
              <a:t>ác lệnh cmake cơ  bản (.h)</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150">
                <a:solidFill>
                  <a:srgbClr val="24292E"/>
                </a:solidFill>
                <a:highlight>
                  <a:srgbClr val="F1F2F3"/>
                </a:highlight>
                <a:latin typeface="Courier New"/>
                <a:ea typeface="Courier New"/>
                <a:cs typeface="Courier New"/>
                <a:sym typeface="Courier New"/>
              </a:rPr>
              <a:t> Để thêm  các file .cpp vào biến SOURCES      ta sử dụng  hàm set()  hoặc hàm file  </a:t>
            </a:r>
            <a:endParaRPr sz="1150">
              <a:solidFill>
                <a:srgbClr val="24292E"/>
              </a:solidFill>
              <a:highlight>
                <a:srgbClr val="F1F2F3"/>
              </a:highlight>
              <a:latin typeface="Courier New"/>
              <a:ea typeface="Courier New"/>
              <a:cs typeface="Courier New"/>
              <a:sym typeface="Courier New"/>
            </a:endParaRPr>
          </a:p>
          <a:p>
            <a:pPr indent="0" lvl="0" marL="0" rtl="0" algn="l">
              <a:spcBef>
                <a:spcPts val="1600"/>
              </a:spcBef>
              <a:spcAft>
                <a:spcPts val="0"/>
              </a:spcAft>
              <a:buNone/>
            </a:pPr>
            <a:r>
              <a:rPr lang="vi" sz="1150">
                <a:solidFill>
                  <a:srgbClr val="24292E"/>
                </a:solidFill>
                <a:highlight>
                  <a:srgbClr val="F1F2F3"/>
                </a:highlight>
                <a:latin typeface="Courier New"/>
                <a:ea typeface="Courier New"/>
                <a:cs typeface="Courier New"/>
                <a:sym typeface="Courier New"/>
              </a:rPr>
              <a:t>vd 	Set(SOURCES src/main.cpp src/test.cpp)</a:t>
            </a:r>
            <a:endParaRPr sz="1150">
              <a:solidFill>
                <a:srgbClr val="24292E"/>
              </a:solidFill>
              <a:highlight>
                <a:srgbClr val="F1F2F3"/>
              </a:highlight>
              <a:latin typeface="Courier New"/>
              <a:ea typeface="Courier New"/>
              <a:cs typeface="Courier New"/>
              <a:sym typeface="Courier New"/>
            </a:endParaRPr>
          </a:p>
          <a:p>
            <a:pPr indent="0" lvl="0" marL="0" rtl="0" algn="l">
              <a:spcBef>
                <a:spcPts val="1600"/>
              </a:spcBef>
              <a:spcAft>
                <a:spcPts val="0"/>
              </a:spcAft>
              <a:buNone/>
            </a:pPr>
            <a:r>
              <a:rPr lang="vi" sz="1150">
                <a:solidFill>
                  <a:srgbClr val="24292E"/>
                </a:solidFill>
                <a:highlight>
                  <a:srgbClr val="F1F2F3"/>
                </a:highlight>
                <a:latin typeface="Courier New"/>
                <a:ea typeface="Courier New"/>
                <a:cs typeface="Courier New"/>
                <a:sym typeface="Courier New"/>
              </a:rPr>
              <a:t>	</a:t>
            </a:r>
            <a:r>
              <a:rPr lang="vi" sz="1150">
                <a:solidFill>
                  <a:srgbClr val="000000"/>
                </a:solidFill>
                <a:highlight>
                  <a:srgbClr val="F1F2F3"/>
                </a:highlight>
                <a:latin typeface="Courier New"/>
                <a:ea typeface="Courier New"/>
                <a:cs typeface="Courier New"/>
                <a:sym typeface="Courier New"/>
              </a:rPr>
              <a:t>file(GLOB SOURCES "src/*.cpp")</a:t>
            </a:r>
            <a:endParaRPr sz="1150">
              <a:solidFill>
                <a:srgbClr val="24292E"/>
              </a:solidFill>
              <a:highlight>
                <a:srgbClr val="F1F2F3"/>
              </a:highlight>
              <a:latin typeface="Courier New"/>
              <a:ea typeface="Courier New"/>
              <a:cs typeface="Courier New"/>
              <a:sym typeface="Courier New"/>
            </a:endParaRPr>
          </a:p>
          <a:p>
            <a:pPr indent="0" lvl="0" marL="0" rtl="0" algn="l">
              <a:spcBef>
                <a:spcPts val="1600"/>
              </a:spcBef>
              <a:spcAft>
                <a:spcPts val="0"/>
              </a:spcAft>
              <a:buNone/>
            </a:pPr>
            <a:r>
              <a:rPr lang="vi" sz="1150">
                <a:solidFill>
                  <a:srgbClr val="000000"/>
                </a:solidFill>
                <a:highlight>
                  <a:srgbClr val="F1F2F3"/>
                </a:highlight>
                <a:latin typeface="Courier New"/>
                <a:ea typeface="Courier New"/>
                <a:cs typeface="Courier New"/>
                <a:sym typeface="Courier New"/>
              </a:rPr>
              <a:t>để add các file .h ta sử dụng </a:t>
            </a:r>
            <a:r>
              <a:rPr lang="vi" sz="1350">
                <a:solidFill>
                  <a:srgbClr val="292B2C"/>
                </a:solidFill>
                <a:highlight>
                  <a:srgbClr val="EEEEEE"/>
                </a:highlight>
                <a:latin typeface="Courier New"/>
                <a:ea typeface="Courier New"/>
                <a:cs typeface="Courier New"/>
                <a:sym typeface="Courier New"/>
              </a:rPr>
              <a:t>include_directories(forder_chứa_file)</a:t>
            </a:r>
            <a:endParaRPr sz="1150">
              <a:solidFill>
                <a:srgbClr val="000000"/>
              </a:solidFill>
              <a:highlight>
                <a:srgbClr val="F1F2F3"/>
              </a:highlight>
              <a:latin typeface="Courier New"/>
              <a:ea typeface="Courier New"/>
              <a:cs typeface="Courier New"/>
              <a:sym typeface="Courier New"/>
            </a:endParaRPr>
          </a:p>
          <a:p>
            <a:pPr indent="0" lvl="0" marL="0" rtl="0" algn="l">
              <a:spcBef>
                <a:spcPts val="1600"/>
              </a:spcBef>
              <a:spcAft>
                <a:spcPts val="0"/>
              </a:spcAft>
              <a:buNone/>
            </a:pPr>
            <a:r>
              <a:rPr lang="vi" sz="1150">
                <a:solidFill>
                  <a:srgbClr val="000000"/>
                </a:solidFill>
                <a:highlight>
                  <a:srgbClr val="F1F2F3"/>
                </a:highlight>
                <a:latin typeface="Courier New"/>
                <a:ea typeface="Courier New"/>
                <a:cs typeface="Courier New"/>
                <a:sym typeface="Courier New"/>
              </a:rPr>
              <a:t>Vd: include_directories(include)</a:t>
            </a:r>
            <a:endParaRPr sz="1150">
              <a:solidFill>
                <a:srgbClr val="000000"/>
              </a:solidFill>
              <a:highlight>
                <a:srgbClr val="F1F2F3"/>
              </a:highlight>
              <a:latin typeface="Courier New"/>
              <a:ea typeface="Courier New"/>
              <a:cs typeface="Courier New"/>
              <a:sym typeface="Courier New"/>
            </a:endParaRPr>
          </a:p>
          <a:p>
            <a:pPr indent="0" lvl="0" marL="0" rtl="0" algn="l">
              <a:spcBef>
                <a:spcPts val="1600"/>
              </a:spcBef>
              <a:spcAft>
                <a:spcPts val="1600"/>
              </a:spcAft>
              <a:buNone/>
            </a:pPr>
            <a:r>
              <a:t/>
            </a:r>
            <a:endParaRPr sz="1150">
              <a:solidFill>
                <a:srgbClr val="000000"/>
              </a:solidFill>
              <a:highlight>
                <a:srgbClr val="F1F2F3"/>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a:t>
            </a:r>
            <a:r>
              <a:rPr lang="vi"/>
              <a:t>ệnh với lib.so hoặc  lib.a</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150">
                <a:solidFill>
                  <a:srgbClr val="24292E"/>
                </a:solidFill>
                <a:highlight>
                  <a:srgbClr val="F1F2F3"/>
                </a:highlight>
                <a:latin typeface="Courier New"/>
                <a:ea typeface="Courier New"/>
                <a:cs typeface="Courier New"/>
                <a:sym typeface="Courier New"/>
              </a:rPr>
              <a:t>set ( PROJECT_LINK_LIBS libtest.so )</a:t>
            </a:r>
            <a:endParaRPr sz="1150">
              <a:solidFill>
                <a:srgbClr val="24292E"/>
              </a:solidFill>
              <a:highlight>
                <a:srgbClr val="F1F2F3"/>
              </a:highlight>
              <a:latin typeface="Courier New"/>
              <a:ea typeface="Courier New"/>
              <a:cs typeface="Courier New"/>
              <a:sym typeface="Courier New"/>
            </a:endParaRPr>
          </a:p>
          <a:p>
            <a:pPr indent="0" lvl="0" marL="0" rtl="0" algn="l">
              <a:spcBef>
                <a:spcPts val="1600"/>
              </a:spcBef>
              <a:spcAft>
                <a:spcPts val="0"/>
              </a:spcAft>
              <a:buNone/>
            </a:pPr>
            <a:r>
              <a:rPr lang="vi" sz="1150">
                <a:solidFill>
                  <a:srgbClr val="24292E"/>
                </a:solidFill>
                <a:highlight>
                  <a:srgbClr val="F1F2F3"/>
                </a:highlight>
                <a:latin typeface="Courier New"/>
                <a:ea typeface="Courier New"/>
                <a:cs typeface="Courier New"/>
                <a:sym typeface="Courier New"/>
              </a:rPr>
              <a:t>link_directories(./lib)</a:t>
            </a:r>
            <a:endParaRPr sz="1150">
              <a:solidFill>
                <a:srgbClr val="24292E"/>
              </a:solidFill>
              <a:highlight>
                <a:srgbClr val="F1F2F3"/>
              </a:highlight>
              <a:latin typeface="Courier New"/>
              <a:ea typeface="Courier New"/>
              <a:cs typeface="Courier New"/>
              <a:sym typeface="Courier New"/>
            </a:endParaRPr>
          </a:p>
          <a:p>
            <a:pPr indent="0" lvl="0" marL="0" rtl="0" algn="l">
              <a:spcBef>
                <a:spcPts val="1600"/>
              </a:spcBef>
              <a:spcAft>
                <a:spcPts val="0"/>
              </a:spcAft>
              <a:buNone/>
            </a:pPr>
            <a:r>
              <a:rPr lang="vi" sz="1150">
                <a:solidFill>
                  <a:srgbClr val="000000"/>
                </a:solidFill>
                <a:highlight>
                  <a:srgbClr val="F1F2F3"/>
                </a:highlight>
                <a:latin typeface="Courier New"/>
                <a:ea typeface="Courier New"/>
                <a:cs typeface="Courier New"/>
                <a:sym typeface="Courier New"/>
              </a:rPr>
              <a:t>target_link_libraries(libtest ${PROJECT_LINK_LIBS} )</a:t>
            </a:r>
            <a:endParaRPr sz="1150">
              <a:solidFill>
                <a:srgbClr val="000000"/>
              </a:solidFill>
              <a:highlight>
                <a:srgbClr val="F1F2F3"/>
              </a:highlight>
              <a:latin typeface="Courier New"/>
              <a:ea typeface="Courier New"/>
              <a:cs typeface="Courier New"/>
              <a:sym typeface="Courier New"/>
            </a:endParaRPr>
          </a:p>
          <a:p>
            <a:pPr indent="0" lvl="0" marL="0" rtl="0" algn="l">
              <a:spcBef>
                <a:spcPts val="1600"/>
              </a:spcBef>
              <a:spcAft>
                <a:spcPts val="1600"/>
              </a:spcAft>
              <a:buNone/>
            </a:pPr>
            <a:r>
              <a:rPr lang="vi" sz="1150">
                <a:solidFill>
                  <a:srgbClr val="000000"/>
                </a:solidFill>
                <a:highlight>
                  <a:srgbClr val="F1F2F3"/>
                </a:highlight>
                <a:latin typeface="Courier New"/>
                <a:ea typeface="Courier New"/>
                <a:cs typeface="Courier New"/>
                <a:sym typeface="Courier New"/>
              </a:rPr>
              <a:t>3 lệnh này dể setup  libtest.so trong forder lib  vào  chương trình </a:t>
            </a:r>
            <a:endParaRPr sz="1150">
              <a:solidFill>
                <a:srgbClr val="000000"/>
              </a:solidFill>
              <a:highlight>
                <a:srgbClr val="F1F2F3"/>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