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Thư</a:t>
            </a:r>
            <a:r>
              <a:rPr lang="en-US" dirty="0" smtClean="0"/>
              <a:t> </a:t>
            </a:r>
            <a:r>
              <a:rPr lang="en-US" dirty="0" err="1" smtClean="0"/>
              <a:t>viện</a:t>
            </a:r>
            <a:r>
              <a:rPr lang="en-US" dirty="0" smtClean="0"/>
              <a:t> </a:t>
            </a:r>
            <a:r>
              <a:rPr lang="en-US" dirty="0" err="1" smtClean="0"/>
              <a:t>OpenCV</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2208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a:bodyPr>
          <a:lstStyle/>
          <a:p>
            <a:pPr fontAlgn="base"/>
            <a:r>
              <a:rPr lang="en-US" b="1" dirty="0"/>
              <a:t> </a:t>
            </a:r>
            <a:r>
              <a:rPr lang="en-US" b="1" dirty="0" err="1"/>
              <a:t>rotation_matrix</a:t>
            </a:r>
            <a:r>
              <a:rPr lang="en-US" b="1" dirty="0"/>
              <a:t> = cv2.getRotationMatrix2D(center, angle, scale) </a:t>
            </a:r>
            <a:r>
              <a:rPr lang="en-US" sz="1600" b="1" i="1" dirty="0" err="1"/>
              <a:t>rotated_image</a:t>
            </a:r>
            <a:r>
              <a:rPr lang="en-US" sz="1600" b="1" i="1" dirty="0"/>
              <a:t> = </a:t>
            </a:r>
            <a:r>
              <a:rPr lang="en-US" sz="1600" b="1" i="1" dirty="0" smtClean="0"/>
              <a:t>cv2.warpAffine(</a:t>
            </a:r>
            <a:r>
              <a:rPr lang="en-US" sz="1600" b="1" i="1" dirty="0" err="1" smtClean="0"/>
              <a:t>img</a:t>
            </a:r>
            <a:r>
              <a:rPr lang="en-US" sz="1600" b="1" i="1" dirty="0" smtClean="0"/>
              <a:t>, </a:t>
            </a:r>
            <a:r>
              <a:rPr lang="en-US" sz="1600" b="1" i="1" dirty="0" err="1"/>
              <a:t>rotation_matrix</a:t>
            </a:r>
            <a:r>
              <a:rPr lang="en-US" sz="1600" b="1" i="1" dirty="0"/>
              <a:t>, (</a:t>
            </a:r>
            <a:r>
              <a:rPr lang="en-US" sz="1600" b="1" i="1" dirty="0" err="1" smtClean="0"/>
              <a:t>img.shape</a:t>
            </a:r>
            <a:r>
              <a:rPr lang="en-US" sz="1600" b="1" i="1" dirty="0" smtClean="0"/>
              <a:t>[1</a:t>
            </a:r>
            <a:r>
              <a:rPr lang="en-US" sz="1600" b="1" i="1" dirty="0"/>
              <a:t>], </a:t>
            </a:r>
            <a:r>
              <a:rPr lang="en-US" sz="1600" b="1" i="1" dirty="0" err="1" smtClean="0"/>
              <a:t>img.shape</a:t>
            </a:r>
            <a:r>
              <a:rPr lang="en-US" sz="1600" b="1" i="1" dirty="0" smtClean="0"/>
              <a:t>[0</a:t>
            </a:r>
            <a:r>
              <a:rPr lang="en-US" sz="1600" b="1" i="1" dirty="0"/>
              <a:t>])) </a:t>
            </a:r>
            <a:r>
              <a:rPr lang="en-US" sz="1600" i="1" dirty="0" smtClean="0"/>
              <a:t>.</a:t>
            </a:r>
          </a:p>
          <a:p>
            <a:pPr fontAlgn="base"/>
            <a:r>
              <a:rPr lang="en-US" sz="1600" i="1" dirty="0" smtClean="0"/>
              <a:t>Center: </a:t>
            </a:r>
            <a:r>
              <a:rPr lang="en-US" sz="1600" i="1" dirty="0" err="1" smtClean="0"/>
              <a:t>tâm</a:t>
            </a:r>
            <a:r>
              <a:rPr lang="en-US" sz="1600" i="1" dirty="0" smtClean="0"/>
              <a:t> </a:t>
            </a:r>
            <a:r>
              <a:rPr lang="en-US" sz="1600" i="1" dirty="0" err="1" smtClean="0"/>
              <a:t>của</a:t>
            </a:r>
            <a:r>
              <a:rPr lang="en-US" sz="1600" i="1" dirty="0" smtClean="0"/>
              <a:t> </a:t>
            </a:r>
            <a:r>
              <a:rPr lang="en-US" sz="1600" i="1" dirty="0" err="1" smtClean="0"/>
              <a:t>ảnh</a:t>
            </a:r>
            <a:endParaRPr lang="en-US" sz="1600" i="1" dirty="0" smtClean="0"/>
          </a:p>
          <a:p>
            <a:pPr fontAlgn="base"/>
            <a:r>
              <a:rPr lang="en-US" sz="1600" i="1" dirty="0" smtClean="0"/>
              <a:t>Angle : </a:t>
            </a:r>
            <a:r>
              <a:rPr lang="en-US" sz="1600" i="1" dirty="0" err="1" smtClean="0"/>
              <a:t>góc</a:t>
            </a:r>
            <a:r>
              <a:rPr lang="en-US" sz="1600" i="1" dirty="0" smtClean="0"/>
              <a:t> quay</a:t>
            </a:r>
          </a:p>
          <a:p>
            <a:pPr fontAlgn="base"/>
            <a:r>
              <a:rPr lang="en-US" sz="1600" i="1" dirty="0" smtClean="0"/>
              <a:t>Scale: </a:t>
            </a:r>
            <a:r>
              <a:rPr lang="en-US" sz="1600" i="1" dirty="0" err="1" smtClean="0"/>
              <a:t>tỷ</a:t>
            </a:r>
            <a:r>
              <a:rPr lang="en-US" sz="1600" i="1" dirty="0" smtClean="0"/>
              <a:t> </a:t>
            </a:r>
            <a:r>
              <a:rPr lang="en-US" sz="1600" i="1" dirty="0" err="1" smtClean="0"/>
              <a:t>lệ</a:t>
            </a:r>
            <a:endParaRPr lang="en-US" sz="1600" i="1" dirty="0" smtClean="0"/>
          </a:p>
        </p:txBody>
      </p:sp>
    </p:spTree>
    <p:extLst>
      <p:ext uri="{BB962C8B-B14F-4D97-AF65-F5344CB8AC3E}">
        <p14:creationId xmlns:p14="http://schemas.microsoft.com/office/powerpoint/2010/main" val="3429045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a:bodyPr>
          <a:lstStyle/>
          <a:p>
            <a:pPr fontAlgn="base"/>
            <a:r>
              <a:rPr lang="en-US" b="1" dirty="0"/>
              <a:t> Image Normalization</a:t>
            </a:r>
          </a:p>
          <a:p>
            <a:r>
              <a:rPr lang="en-US" b="1" i="1" dirty="0" smtClean="0"/>
              <a:t>Syntax</a:t>
            </a:r>
            <a:r>
              <a:rPr lang="en-US" b="1" i="1" dirty="0"/>
              <a:t>:</a:t>
            </a:r>
            <a:r>
              <a:rPr lang="en-US" i="1" dirty="0"/>
              <a:t> </a:t>
            </a:r>
            <a:r>
              <a:rPr lang="en-US" sz="1400" b="1" i="1" dirty="0"/>
              <a:t>cv2</a:t>
            </a:r>
            <a:r>
              <a:rPr lang="en-US" sz="1400" b="1" i="1" dirty="0" smtClean="0"/>
              <a:t>.</a:t>
            </a:r>
            <a:r>
              <a:rPr lang="en-US" sz="1400" b="1" dirty="0"/>
              <a:t> </a:t>
            </a:r>
            <a:r>
              <a:rPr lang="en-US" sz="1400" b="1" dirty="0" smtClean="0"/>
              <a:t>normalize(</a:t>
            </a:r>
            <a:r>
              <a:rPr lang="en-US" sz="1400" b="1" dirty="0" err="1" smtClean="0"/>
              <a:t>src</a:t>
            </a:r>
            <a:r>
              <a:rPr lang="en-US" sz="1400" b="1" dirty="0" smtClean="0"/>
              <a:t>, </a:t>
            </a:r>
            <a:r>
              <a:rPr lang="en-US" sz="1400" b="1" dirty="0" err="1"/>
              <a:t>destination_array</a:t>
            </a:r>
            <a:r>
              <a:rPr lang="en-US" sz="1400" b="1" dirty="0"/>
              <a:t>, alpha, beta, </a:t>
            </a:r>
            <a:r>
              <a:rPr lang="en-US" sz="1400" b="1" dirty="0" err="1" smtClean="0"/>
              <a:t>normalization_type</a:t>
            </a:r>
            <a:r>
              <a:rPr lang="en-US" sz="1400" b="1" dirty="0" smtClean="0"/>
              <a:t>)</a:t>
            </a:r>
          </a:p>
          <a:p>
            <a:r>
              <a:rPr lang="en-US" b="1" i="1" dirty="0" smtClean="0"/>
              <a:t>Parameters</a:t>
            </a:r>
            <a:r>
              <a:rPr lang="en-US" b="1" i="1" dirty="0"/>
              <a:t>:</a:t>
            </a:r>
            <a:r>
              <a:rPr lang="en-US" i="1" dirty="0"/>
              <a:t> </a:t>
            </a:r>
            <a:r>
              <a:rPr lang="en-US" b="1" i="1" dirty="0" err="1"/>
              <a:t>src</a:t>
            </a:r>
            <a:r>
              <a:rPr lang="en-US" b="1" i="1" dirty="0"/>
              <a:t>:</a:t>
            </a:r>
            <a:r>
              <a:rPr lang="en-US" i="1" dirty="0"/>
              <a:t> It is the image whose color space is to be changed.</a:t>
            </a:r>
            <a:r>
              <a:rPr lang="en-US" sz="2800" dirty="0"/>
              <a:t/>
            </a:r>
            <a:br>
              <a:rPr lang="en-US" sz="2800" dirty="0"/>
            </a:br>
            <a:r>
              <a:rPr lang="en-US" b="1" dirty="0" err="1"/>
              <a:t>destination_array</a:t>
            </a:r>
            <a:r>
              <a:rPr lang="en-US" b="1" dirty="0"/>
              <a:t> </a:t>
            </a:r>
            <a:r>
              <a:rPr lang="en-US" b="1" i="1" dirty="0" smtClean="0"/>
              <a:t>:</a:t>
            </a:r>
            <a:r>
              <a:rPr lang="en-US" i="1" dirty="0"/>
              <a:t> </a:t>
            </a:r>
            <a:r>
              <a:rPr lang="en-US" i="1" dirty="0" err="1" smtClean="0"/>
              <a:t>dạng</a:t>
            </a:r>
            <a:r>
              <a:rPr lang="en-US" i="1" dirty="0" smtClean="0"/>
              <a:t> normalize.</a:t>
            </a:r>
            <a:r>
              <a:rPr lang="en-US" sz="2800" dirty="0"/>
              <a:t/>
            </a:r>
            <a:br>
              <a:rPr lang="en-US" sz="2800" dirty="0"/>
            </a:br>
            <a:r>
              <a:rPr lang="en-US" b="1" dirty="0" smtClean="0"/>
              <a:t>Alpha, </a:t>
            </a:r>
            <a:r>
              <a:rPr lang="en-US" b="1" dirty="0"/>
              <a:t>beta </a:t>
            </a:r>
            <a:r>
              <a:rPr lang="en-US" b="1" i="1" dirty="0" smtClean="0"/>
              <a:t>:</a:t>
            </a:r>
            <a:r>
              <a:rPr lang="en-US" i="1" dirty="0"/>
              <a:t> </a:t>
            </a:r>
            <a:r>
              <a:rPr lang="en-US" i="1" dirty="0" err="1" smtClean="0"/>
              <a:t>ngưỡng</a:t>
            </a:r>
            <a:r>
              <a:rPr lang="en-US" i="1" dirty="0" smtClean="0"/>
              <a:t> normalization.</a:t>
            </a:r>
          </a:p>
          <a:p>
            <a:r>
              <a:rPr lang="en-US" sz="2800" i="1" dirty="0" smtClean="0">
                <a:latin typeface="Times New Roman" panose="02020603050405020304" pitchFamily="18" charset="0"/>
                <a:cs typeface="Times New Roman" panose="02020603050405020304" pitchFamily="18" charset="0"/>
              </a:rPr>
              <a:t>VD</a:t>
            </a:r>
            <a:r>
              <a:rPr lang="en-US" sz="28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final = </a:t>
            </a:r>
            <a:r>
              <a:rPr lang="en-US" sz="2400" i="1" dirty="0" err="1">
                <a:latin typeface="Times New Roman" panose="02020603050405020304" pitchFamily="18" charset="0"/>
                <a:cs typeface="Times New Roman" panose="02020603050405020304" pitchFamily="18" charset="0"/>
              </a:rPr>
              <a:t>cv.normalize</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img</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None, </a:t>
            </a:r>
            <a:r>
              <a:rPr lang="en-US" sz="2400" i="1" dirty="0">
                <a:latin typeface="Times New Roman" panose="02020603050405020304" pitchFamily="18" charset="0"/>
                <a:cs typeface="Times New Roman" panose="02020603050405020304" pitchFamily="18" charset="0"/>
              </a:rPr>
              <a:t>0, 255, </a:t>
            </a:r>
            <a:r>
              <a:rPr lang="en-US" sz="2400" i="1" dirty="0" err="1">
                <a:latin typeface="Times New Roman" panose="02020603050405020304" pitchFamily="18" charset="0"/>
                <a:cs typeface="Times New Roman" panose="02020603050405020304" pitchFamily="18" charset="0"/>
              </a:rPr>
              <a:t>cv.NORM_MINMAX</a:t>
            </a:r>
            <a:r>
              <a:rPr lang="en-US" sz="2400" i="1" dirty="0" smtClean="0">
                <a:latin typeface="Times New Roman" panose="02020603050405020304" pitchFamily="18" charset="0"/>
                <a:cs typeface="Times New Roman" panose="02020603050405020304" pitchFamily="18" charset="0"/>
              </a:rPr>
              <a:t>)</a:t>
            </a:r>
          </a:p>
          <a:p>
            <a:r>
              <a:rPr lang="en-US" sz="2400" i="1" dirty="0" smtClean="0">
                <a:latin typeface="Times New Roman" panose="02020603050405020304" pitchFamily="18" charset="0"/>
                <a:cs typeface="Times New Roman" panose="02020603050405020304" pitchFamily="18" charset="0"/>
              </a:rPr>
              <a:t>VD2:  </a:t>
            </a:r>
          </a:p>
        </p:txBody>
      </p:sp>
    </p:spTree>
    <p:extLst>
      <p:ext uri="{BB962C8B-B14F-4D97-AF65-F5344CB8AC3E}">
        <p14:creationId xmlns:p14="http://schemas.microsoft.com/office/powerpoint/2010/main" val="3266827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a:xfrm>
            <a:off x="1772356" y="2133600"/>
            <a:ext cx="9732256" cy="3777622"/>
          </a:xfrm>
        </p:spPr>
        <p:txBody>
          <a:bodyPr>
            <a:noAutofit/>
          </a:bodyPr>
          <a:lstStyle/>
          <a:p>
            <a:pPr fontAlgn="base"/>
            <a:r>
              <a:rPr lang="en-US" sz="1600" dirty="0"/>
              <a:t>b, g, r = cv2.split(</a:t>
            </a:r>
            <a:r>
              <a:rPr lang="en-US" sz="1600" dirty="0" err="1"/>
              <a:t>image_rgb</a:t>
            </a:r>
            <a:r>
              <a:rPr lang="en-US" sz="1600" dirty="0"/>
              <a:t>) </a:t>
            </a:r>
          </a:p>
          <a:p>
            <a:pPr fontAlgn="base"/>
            <a:r>
              <a:rPr lang="en-US" sz="1600" dirty="0"/>
              <a:t># Normalization parameter </a:t>
            </a:r>
          </a:p>
          <a:p>
            <a:pPr fontAlgn="base"/>
            <a:r>
              <a:rPr lang="en-US" sz="1600" dirty="0" err="1"/>
              <a:t>min_value</a:t>
            </a:r>
            <a:r>
              <a:rPr lang="en-US" sz="1600" dirty="0"/>
              <a:t> = 0</a:t>
            </a:r>
          </a:p>
          <a:p>
            <a:pPr fontAlgn="base"/>
            <a:r>
              <a:rPr lang="en-US" sz="1600" dirty="0" err="1"/>
              <a:t>max_value</a:t>
            </a:r>
            <a:r>
              <a:rPr lang="en-US" sz="1600" dirty="0"/>
              <a:t> = 1</a:t>
            </a:r>
          </a:p>
          <a:p>
            <a:pPr fontAlgn="base"/>
            <a:r>
              <a:rPr lang="en-US" sz="1600" dirty="0" err="1"/>
              <a:t>norm_type</a:t>
            </a:r>
            <a:r>
              <a:rPr lang="en-US" sz="1600" dirty="0"/>
              <a:t> = cv2.NORM_MINMAX </a:t>
            </a:r>
          </a:p>
          <a:p>
            <a:pPr fontAlgn="base"/>
            <a:r>
              <a:rPr lang="en-US" sz="1600" dirty="0"/>
              <a:t># Normalize each channel </a:t>
            </a:r>
          </a:p>
          <a:p>
            <a:pPr fontAlgn="base"/>
            <a:r>
              <a:rPr lang="en-US" sz="1600" dirty="0" err="1"/>
              <a:t>b_normalized</a:t>
            </a:r>
            <a:r>
              <a:rPr lang="en-US" sz="1600" dirty="0"/>
              <a:t> = cv2.normalize(</a:t>
            </a:r>
            <a:r>
              <a:rPr lang="en-US" sz="1600" dirty="0" err="1"/>
              <a:t>b.astype</a:t>
            </a:r>
            <a:r>
              <a:rPr lang="en-US" sz="1600" dirty="0"/>
              <a:t>('float'), None, </a:t>
            </a:r>
            <a:r>
              <a:rPr lang="en-US" sz="1600" dirty="0" err="1"/>
              <a:t>min_value</a:t>
            </a:r>
            <a:r>
              <a:rPr lang="en-US" sz="1600" dirty="0"/>
              <a:t>, </a:t>
            </a:r>
            <a:r>
              <a:rPr lang="en-US" sz="1600" dirty="0" err="1"/>
              <a:t>max_value</a:t>
            </a:r>
            <a:r>
              <a:rPr lang="en-US" sz="1600" dirty="0"/>
              <a:t>, </a:t>
            </a:r>
            <a:r>
              <a:rPr lang="en-US" sz="1600" dirty="0" err="1"/>
              <a:t>norm_type</a:t>
            </a:r>
            <a:r>
              <a:rPr lang="en-US" sz="1600" dirty="0"/>
              <a:t>) </a:t>
            </a:r>
          </a:p>
          <a:p>
            <a:pPr fontAlgn="base"/>
            <a:r>
              <a:rPr lang="en-US" sz="1600" dirty="0" err="1"/>
              <a:t>g_normalized</a:t>
            </a:r>
            <a:r>
              <a:rPr lang="en-US" sz="1600" dirty="0"/>
              <a:t> = cv2.normalize(</a:t>
            </a:r>
            <a:r>
              <a:rPr lang="en-US" sz="1600" dirty="0" err="1"/>
              <a:t>g.astype</a:t>
            </a:r>
            <a:r>
              <a:rPr lang="en-US" sz="1600" dirty="0"/>
              <a:t>('float'), None, </a:t>
            </a:r>
            <a:r>
              <a:rPr lang="en-US" sz="1600" dirty="0" err="1"/>
              <a:t>min_value</a:t>
            </a:r>
            <a:r>
              <a:rPr lang="en-US" sz="1600" dirty="0"/>
              <a:t>, </a:t>
            </a:r>
            <a:r>
              <a:rPr lang="en-US" sz="1600" dirty="0" err="1"/>
              <a:t>max_value</a:t>
            </a:r>
            <a:r>
              <a:rPr lang="en-US" sz="1600" dirty="0"/>
              <a:t>, </a:t>
            </a:r>
            <a:r>
              <a:rPr lang="en-US" sz="1600" dirty="0" err="1"/>
              <a:t>norm_type</a:t>
            </a:r>
            <a:r>
              <a:rPr lang="en-US" sz="1600" dirty="0"/>
              <a:t>) </a:t>
            </a:r>
          </a:p>
          <a:p>
            <a:pPr fontAlgn="base"/>
            <a:r>
              <a:rPr lang="en-US" sz="1600" dirty="0" err="1"/>
              <a:t>r_normalized</a:t>
            </a:r>
            <a:r>
              <a:rPr lang="en-US" sz="1600" dirty="0"/>
              <a:t> = cv2.normalize(</a:t>
            </a:r>
            <a:r>
              <a:rPr lang="en-US" sz="1600" dirty="0" err="1"/>
              <a:t>r.astype</a:t>
            </a:r>
            <a:r>
              <a:rPr lang="en-US" sz="1600" dirty="0"/>
              <a:t>('float'), None, </a:t>
            </a:r>
            <a:r>
              <a:rPr lang="en-US" sz="1600" dirty="0" err="1"/>
              <a:t>min_value</a:t>
            </a:r>
            <a:r>
              <a:rPr lang="en-US" sz="1600" dirty="0"/>
              <a:t>, </a:t>
            </a:r>
            <a:r>
              <a:rPr lang="en-US" sz="1600" dirty="0" err="1"/>
              <a:t>max_value</a:t>
            </a:r>
            <a:r>
              <a:rPr lang="en-US" sz="1600" dirty="0"/>
              <a:t>, </a:t>
            </a:r>
            <a:r>
              <a:rPr lang="en-US" sz="1600" dirty="0" err="1"/>
              <a:t>norm_type</a:t>
            </a:r>
            <a:r>
              <a:rPr lang="en-US" sz="1600" dirty="0"/>
              <a:t>) </a:t>
            </a:r>
            <a:endParaRPr lang="en-US" sz="2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930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a:xfrm>
            <a:off x="1772356" y="2133600"/>
            <a:ext cx="9732256" cy="3777622"/>
          </a:xfrm>
        </p:spPr>
        <p:txBody>
          <a:bodyPr>
            <a:noAutofit/>
          </a:bodyPr>
          <a:lstStyle/>
          <a:p>
            <a:pPr fontAlgn="base"/>
            <a:r>
              <a:rPr lang="en-US" sz="1600" b="1" dirty="0"/>
              <a:t>Edge detection of </a:t>
            </a:r>
            <a:r>
              <a:rPr lang="en-US" sz="1600" b="1" dirty="0" smtClean="0"/>
              <a:t>Image:</a:t>
            </a:r>
          </a:p>
          <a:p>
            <a:pPr fontAlgn="base"/>
            <a:r>
              <a:rPr lang="en-US" sz="2000" i="1" dirty="0">
                <a:latin typeface="Times New Roman" panose="02020603050405020304" pitchFamily="18" charset="0"/>
                <a:cs typeface="Times New Roman" panose="02020603050405020304" pitchFamily="18" charset="0"/>
              </a:rPr>
              <a:t>edges = </a:t>
            </a:r>
            <a:r>
              <a:rPr lang="en-US" sz="2000" i="1" dirty="0" smtClean="0">
                <a:latin typeface="Times New Roman" panose="02020603050405020304" pitchFamily="18" charset="0"/>
                <a:cs typeface="Times New Roman" panose="02020603050405020304" pitchFamily="18" charset="0"/>
              </a:rPr>
              <a:t>cv2.Canny(image, threshold1, threshold2) </a:t>
            </a:r>
          </a:p>
          <a:p>
            <a:pPr fontAlgn="base"/>
            <a:r>
              <a:rPr lang="en-US" sz="2000" i="1" dirty="0" smtClean="0">
                <a:latin typeface="Times New Roman" panose="02020603050405020304" pitchFamily="18" charset="0"/>
                <a:cs typeface="Times New Roman" panose="02020603050405020304" pitchFamily="18" charset="0"/>
              </a:rPr>
              <a:t>Image : </a:t>
            </a:r>
            <a:r>
              <a:rPr lang="en-US" sz="2000" i="1" dirty="0" err="1" smtClean="0">
                <a:latin typeface="Times New Roman" panose="02020603050405020304" pitchFamily="18" charset="0"/>
                <a:cs typeface="Times New Roman" panose="02020603050405020304" pitchFamily="18" charset="0"/>
              </a:rPr>
              <a:t>ảnh</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gốc</a:t>
            </a:r>
            <a:endParaRPr lang="en-US" sz="2000" i="1" dirty="0" smtClean="0">
              <a:latin typeface="Times New Roman" panose="02020603050405020304" pitchFamily="18" charset="0"/>
              <a:cs typeface="Times New Roman" panose="02020603050405020304" pitchFamily="18" charset="0"/>
            </a:endParaRPr>
          </a:p>
          <a:p>
            <a:pPr fontAlgn="base"/>
            <a:r>
              <a:rPr lang="en-US" sz="2000" i="1" dirty="0" smtClean="0">
                <a:latin typeface="Times New Roman" panose="02020603050405020304" pitchFamily="18" charset="0"/>
                <a:cs typeface="Times New Roman" panose="02020603050405020304" pitchFamily="18" charset="0"/>
              </a:rPr>
              <a:t>Threshold1, </a:t>
            </a:r>
            <a:r>
              <a:rPr lang="en-US" sz="2000" i="1" dirty="0">
                <a:latin typeface="Times New Roman" panose="02020603050405020304" pitchFamily="18" charset="0"/>
                <a:cs typeface="Times New Roman" panose="02020603050405020304" pitchFamily="18" charset="0"/>
              </a:rPr>
              <a:t>threshold2 </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ngưỡng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trên</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và</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ngưỡng</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dưới</a:t>
            </a:r>
            <a:endParaRPr lang="en-US" sz="2000" i="1" dirty="0" smtClean="0">
              <a:latin typeface="Times New Roman" panose="02020603050405020304" pitchFamily="18" charset="0"/>
              <a:cs typeface="Times New Roman" panose="02020603050405020304" pitchFamily="18" charset="0"/>
            </a:endParaRPr>
          </a:p>
          <a:p>
            <a:pPr fontAlgn="base"/>
            <a:r>
              <a:rPr lang="en-US" sz="2000" i="1" dirty="0">
                <a:latin typeface="Times New Roman" panose="02020603050405020304" pitchFamily="18" charset="0"/>
                <a:cs typeface="Times New Roman" panose="02020603050405020304" pitchFamily="18" charset="0"/>
              </a:rPr>
              <a:t>VD: </a:t>
            </a:r>
            <a:r>
              <a:rPr lang="en-US" sz="2000" i="1" dirty="0" err="1">
                <a:latin typeface="Times New Roman" panose="02020603050405020304" pitchFamily="18" charset="0"/>
                <a:cs typeface="Times New Roman" panose="02020603050405020304" pitchFamily="18" charset="0"/>
              </a:rPr>
              <a:t>image_rgb</a:t>
            </a:r>
            <a:r>
              <a:rPr lang="en-US" sz="2000" i="1" dirty="0">
                <a:latin typeface="Times New Roman" panose="02020603050405020304" pitchFamily="18" charset="0"/>
                <a:cs typeface="Times New Roman" panose="02020603050405020304" pitchFamily="18" charset="0"/>
              </a:rPr>
              <a:t> = cv2.cvtColor(</a:t>
            </a:r>
            <a:r>
              <a:rPr lang="en-US" sz="2000" i="1" dirty="0" err="1">
                <a:latin typeface="Times New Roman" panose="02020603050405020304" pitchFamily="18" charset="0"/>
                <a:cs typeface="Times New Roman" panose="02020603050405020304" pitchFamily="18" charset="0"/>
              </a:rPr>
              <a:t>img</a:t>
            </a:r>
            <a:r>
              <a:rPr lang="en-US" sz="2000" i="1" dirty="0">
                <a:latin typeface="Times New Roman" panose="02020603050405020304" pitchFamily="18" charset="0"/>
                <a:cs typeface="Times New Roman" panose="02020603050405020304" pitchFamily="18" charset="0"/>
              </a:rPr>
              <a:t>, cv2.COLOR_BGR2RGB</a:t>
            </a:r>
            <a:r>
              <a:rPr lang="en-US" sz="2000" i="1" dirty="0" smtClean="0">
                <a:latin typeface="Times New Roman" panose="02020603050405020304" pitchFamily="18" charset="0"/>
                <a:cs typeface="Times New Roman" panose="02020603050405020304" pitchFamily="18" charset="0"/>
              </a:rPr>
              <a:t>)</a:t>
            </a:r>
          </a:p>
          <a:p>
            <a:pPr fontAlgn="base"/>
            <a:r>
              <a:rPr lang="en-US" sz="2000" i="1" dirty="0">
                <a:latin typeface="Times New Roman" panose="02020603050405020304" pitchFamily="18" charset="0"/>
                <a:cs typeface="Times New Roman" panose="02020603050405020304" pitchFamily="18" charset="0"/>
              </a:rPr>
              <a:t>        edges = cv2.Canny(image= </a:t>
            </a:r>
            <a:r>
              <a:rPr lang="en-US" sz="2000" i="1" dirty="0" err="1">
                <a:latin typeface="Times New Roman" panose="02020603050405020304" pitchFamily="18" charset="0"/>
                <a:cs typeface="Times New Roman" panose="02020603050405020304" pitchFamily="18" charset="0"/>
              </a:rPr>
              <a:t>image_rgb</a:t>
            </a:r>
            <a:r>
              <a:rPr lang="en-US" sz="2000" i="1" dirty="0">
                <a:latin typeface="Times New Roman" panose="02020603050405020304" pitchFamily="18" charset="0"/>
                <a:cs typeface="Times New Roman" panose="02020603050405020304" pitchFamily="18" charset="0"/>
              </a:rPr>
              <a:t>, threshold1=100, threshold2=700</a:t>
            </a:r>
            <a:r>
              <a:rPr lang="en-US" sz="2000" i="1" dirty="0" smtClean="0">
                <a:latin typeface="Times New Roman" panose="02020603050405020304" pitchFamily="18" charset="0"/>
                <a:cs typeface="Times New Roman" panose="02020603050405020304" pitchFamily="18" charset="0"/>
              </a:rPr>
              <a:t>)</a:t>
            </a:r>
          </a:p>
          <a:p>
            <a:pPr fontAlgn="base"/>
            <a:endParaRPr lang="en-US" sz="2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801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75644"/>
            <a:ext cx="8915400" cy="4635578"/>
          </a:xfrm>
        </p:spPr>
        <p:txBody>
          <a:bodyPr>
            <a:normAutofit fontScale="85000" lnSpcReduction="20000"/>
          </a:bodyPr>
          <a:lstStyle/>
          <a:p>
            <a:r>
              <a:rPr lang="en-US" dirty="0"/>
              <a:t>import cv2</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err="1"/>
              <a:t>img</a:t>
            </a:r>
            <a:r>
              <a:rPr lang="en-US" dirty="0"/>
              <a:t> = cv2.imread('pic1.png',cv2.IMREAD_GRAYSCALE)</a:t>
            </a:r>
          </a:p>
          <a:p>
            <a:r>
              <a:rPr lang="en-US" dirty="0"/>
              <a:t>half = cv2.resize(</a:t>
            </a:r>
            <a:r>
              <a:rPr lang="en-US" dirty="0" err="1"/>
              <a:t>img</a:t>
            </a:r>
            <a:r>
              <a:rPr lang="en-US" dirty="0"/>
              <a:t>, (0, 0), </a:t>
            </a:r>
            <a:r>
              <a:rPr lang="en-US" dirty="0" err="1"/>
              <a:t>fx</a:t>
            </a:r>
            <a:r>
              <a:rPr lang="en-US" dirty="0"/>
              <a:t> = 0.1, </a:t>
            </a:r>
            <a:r>
              <a:rPr lang="en-US" dirty="0" err="1"/>
              <a:t>fy</a:t>
            </a:r>
            <a:r>
              <a:rPr lang="en-US" dirty="0"/>
              <a:t> = 0.1)</a:t>
            </a:r>
          </a:p>
          <a:p>
            <a:r>
              <a:rPr lang="en-US" dirty="0"/>
              <a:t>bigger = cv2.resize(</a:t>
            </a:r>
            <a:r>
              <a:rPr lang="en-US" dirty="0" err="1"/>
              <a:t>img</a:t>
            </a:r>
            <a:r>
              <a:rPr lang="en-US" dirty="0"/>
              <a:t>, (1050, 1610))</a:t>
            </a:r>
          </a:p>
          <a:p>
            <a:r>
              <a:rPr lang="en-US" dirty="0" err="1"/>
              <a:t>stretch_near</a:t>
            </a:r>
            <a:r>
              <a:rPr lang="en-US" dirty="0"/>
              <a:t> = cv2.resize(</a:t>
            </a:r>
            <a:r>
              <a:rPr lang="en-US" dirty="0" err="1"/>
              <a:t>img</a:t>
            </a:r>
            <a:r>
              <a:rPr lang="en-US" dirty="0"/>
              <a:t>, (780, 540), interpolation = cv2.INTER_LINEAR) </a:t>
            </a:r>
          </a:p>
          <a:p>
            <a:r>
              <a:rPr lang="en-US" dirty="0"/>
              <a:t>Titles =["Original", "Half", "Bigger", "Interpolation Nearest"]</a:t>
            </a:r>
          </a:p>
          <a:p>
            <a:r>
              <a:rPr lang="en-US" dirty="0"/>
              <a:t>images =[</a:t>
            </a:r>
            <a:r>
              <a:rPr lang="en-US" dirty="0" err="1"/>
              <a:t>img</a:t>
            </a:r>
            <a:r>
              <a:rPr lang="en-US" dirty="0"/>
              <a:t>, half, bigger, </a:t>
            </a:r>
            <a:r>
              <a:rPr lang="en-US" dirty="0" err="1"/>
              <a:t>stretch_near</a:t>
            </a:r>
            <a:r>
              <a:rPr lang="en-US" dirty="0"/>
              <a:t>]</a:t>
            </a:r>
          </a:p>
          <a:p>
            <a:r>
              <a:rPr lang="en-US" dirty="0"/>
              <a:t>count = 4</a:t>
            </a:r>
          </a:p>
          <a:p>
            <a:r>
              <a:rPr lang="en-US" dirty="0"/>
              <a:t>for </a:t>
            </a:r>
            <a:r>
              <a:rPr lang="en-US" dirty="0" err="1"/>
              <a:t>i</a:t>
            </a:r>
            <a:r>
              <a:rPr lang="en-US" dirty="0"/>
              <a:t> in range(count):</a:t>
            </a:r>
          </a:p>
          <a:p>
            <a:r>
              <a:rPr lang="en-US" dirty="0"/>
              <a:t>    </a:t>
            </a:r>
            <a:r>
              <a:rPr lang="en-US" dirty="0" err="1"/>
              <a:t>plt.subplot</a:t>
            </a:r>
            <a:r>
              <a:rPr lang="en-US" dirty="0"/>
              <a:t>(2, 2, </a:t>
            </a:r>
            <a:r>
              <a:rPr lang="en-US" dirty="0" err="1"/>
              <a:t>i</a:t>
            </a:r>
            <a:r>
              <a:rPr lang="en-US" dirty="0"/>
              <a:t> + 1)</a:t>
            </a:r>
          </a:p>
          <a:p>
            <a:r>
              <a:rPr lang="en-US" dirty="0"/>
              <a:t>    </a:t>
            </a:r>
            <a:r>
              <a:rPr lang="en-US" dirty="0" err="1"/>
              <a:t>plt.title</a:t>
            </a:r>
            <a:r>
              <a:rPr lang="en-US" dirty="0"/>
              <a:t>(Titles[</a:t>
            </a:r>
            <a:r>
              <a:rPr lang="en-US" dirty="0" err="1"/>
              <a:t>i</a:t>
            </a:r>
            <a:r>
              <a:rPr lang="en-US" dirty="0"/>
              <a:t>])</a:t>
            </a:r>
          </a:p>
          <a:p>
            <a:r>
              <a:rPr lang="en-US" dirty="0"/>
              <a:t>    </a:t>
            </a:r>
            <a:r>
              <a:rPr lang="en-US" dirty="0" err="1"/>
              <a:t>plt.imshow</a:t>
            </a:r>
            <a:r>
              <a:rPr lang="en-US" dirty="0"/>
              <a:t>(images[</a:t>
            </a:r>
            <a:r>
              <a:rPr lang="en-US" dirty="0" err="1"/>
              <a:t>i</a:t>
            </a:r>
            <a:r>
              <a:rPr lang="en-US" dirty="0"/>
              <a:t>])</a:t>
            </a:r>
          </a:p>
          <a:p>
            <a:r>
              <a:rPr lang="en-US" dirty="0" err="1"/>
              <a:t>plt.show</a:t>
            </a:r>
            <a:r>
              <a:rPr lang="en-US" dirty="0"/>
              <a:t>()</a:t>
            </a:r>
          </a:p>
        </p:txBody>
      </p:sp>
    </p:spTree>
    <p:extLst>
      <p:ext uri="{BB962C8B-B14F-4D97-AF65-F5344CB8AC3E}">
        <p14:creationId xmlns:p14="http://schemas.microsoft.com/office/powerpoint/2010/main" val="360193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74046" y="2338659"/>
            <a:ext cx="3409244" cy="2578167"/>
          </a:xfrm>
          <a:prstGeom prst="rect">
            <a:avLst/>
          </a:prstGeom>
        </p:spPr>
      </p:pic>
      <p:pic>
        <p:nvPicPr>
          <p:cNvPr id="5" name="Picture 4"/>
          <p:cNvPicPr>
            <a:picLocks noChangeAspect="1"/>
          </p:cNvPicPr>
          <p:nvPr/>
        </p:nvPicPr>
        <p:blipFill>
          <a:blip r:embed="rId3"/>
          <a:stretch>
            <a:fillRect/>
          </a:stretch>
        </p:blipFill>
        <p:spPr>
          <a:xfrm>
            <a:off x="4683302" y="2506904"/>
            <a:ext cx="3217792" cy="2409921"/>
          </a:xfrm>
          <a:prstGeom prst="rect">
            <a:avLst/>
          </a:prstGeom>
        </p:spPr>
      </p:pic>
      <p:pic>
        <p:nvPicPr>
          <p:cNvPr id="6" name="Picture 5"/>
          <p:cNvPicPr>
            <a:picLocks noChangeAspect="1"/>
          </p:cNvPicPr>
          <p:nvPr/>
        </p:nvPicPr>
        <p:blipFill>
          <a:blip r:embed="rId4"/>
          <a:stretch>
            <a:fillRect/>
          </a:stretch>
        </p:blipFill>
        <p:spPr>
          <a:xfrm>
            <a:off x="8208962" y="2628723"/>
            <a:ext cx="3255430" cy="2288102"/>
          </a:xfrm>
          <a:prstGeom prst="rect">
            <a:avLst/>
          </a:prstGeom>
        </p:spPr>
      </p:pic>
    </p:spTree>
    <p:extLst>
      <p:ext uri="{BB962C8B-B14F-4D97-AF65-F5344CB8AC3E}">
        <p14:creationId xmlns:p14="http://schemas.microsoft.com/office/powerpoint/2010/main" val="355858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Ôn</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57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0"/>
            <a:ext cx="8915400" cy="6858000"/>
          </a:xfrm>
        </p:spPr>
        <p:txBody>
          <a:bodyPr>
            <a:normAutofit fontScale="92500" lnSpcReduction="10000"/>
          </a:bodyPr>
          <a:lstStyle/>
          <a:p>
            <a:r>
              <a:rPr lang="en-US" dirty="0"/>
              <a:t>import cv2</a:t>
            </a:r>
          </a:p>
          <a:p>
            <a:r>
              <a:rPr lang="en-US" dirty="0"/>
              <a:t>import </a:t>
            </a:r>
            <a:r>
              <a:rPr lang="en-US" dirty="0" err="1"/>
              <a:t>numpy</a:t>
            </a:r>
            <a:r>
              <a:rPr lang="en-US" dirty="0"/>
              <a:t> as np</a:t>
            </a:r>
          </a:p>
          <a:p>
            <a:r>
              <a:rPr lang="en-US" dirty="0" err="1"/>
              <a:t>img</a:t>
            </a:r>
            <a:r>
              <a:rPr lang="en-US" dirty="0"/>
              <a:t> = cv2.imread('pic1.png')</a:t>
            </a:r>
          </a:p>
          <a:p>
            <a:r>
              <a:rPr lang="en-US" dirty="0"/>
              <a:t>rows, cols = </a:t>
            </a:r>
            <a:r>
              <a:rPr lang="en-US" dirty="0" err="1"/>
              <a:t>img.shape</a:t>
            </a:r>
            <a:r>
              <a:rPr lang="en-US" dirty="0"/>
              <a:t>[:2]</a:t>
            </a:r>
          </a:p>
          <a:p>
            <a:r>
              <a:rPr lang="en-US" dirty="0" err="1"/>
              <a:t>kernel_identity</a:t>
            </a:r>
            <a:r>
              <a:rPr lang="en-US" dirty="0"/>
              <a:t> = </a:t>
            </a:r>
            <a:r>
              <a:rPr lang="en-US" dirty="0" err="1"/>
              <a:t>np.array</a:t>
            </a:r>
            <a:r>
              <a:rPr lang="en-US" dirty="0"/>
              <a:t>([[0,0,0], [0,1,0], [0,0,0]])</a:t>
            </a:r>
          </a:p>
          <a:p>
            <a:r>
              <a:rPr lang="en-US" dirty="0"/>
              <a:t>kernel_3x3 = </a:t>
            </a:r>
            <a:r>
              <a:rPr lang="en-US" dirty="0" err="1"/>
              <a:t>np.ones</a:t>
            </a:r>
            <a:r>
              <a:rPr lang="en-US" dirty="0"/>
              <a:t>((3,3), np.float32) / 9.0</a:t>
            </a:r>
          </a:p>
          <a:p>
            <a:r>
              <a:rPr lang="en-US" dirty="0"/>
              <a:t>kernel_5x5 = </a:t>
            </a:r>
            <a:r>
              <a:rPr lang="en-US" dirty="0" err="1"/>
              <a:t>np.ones</a:t>
            </a:r>
            <a:r>
              <a:rPr lang="en-US" dirty="0"/>
              <a:t>((5,5), np.float32) / 25.0</a:t>
            </a:r>
          </a:p>
          <a:p>
            <a:r>
              <a:rPr lang="en-US" dirty="0"/>
              <a:t>cv2.imshow('Original', </a:t>
            </a:r>
            <a:r>
              <a:rPr lang="en-US" dirty="0" err="1"/>
              <a:t>img</a:t>
            </a:r>
            <a:r>
              <a:rPr lang="en-US" dirty="0"/>
              <a:t>)</a:t>
            </a:r>
          </a:p>
          <a:p>
            <a:r>
              <a:rPr lang="en-US" dirty="0"/>
              <a:t>output = cv2.filter2D(</a:t>
            </a:r>
            <a:r>
              <a:rPr lang="en-US" dirty="0" err="1"/>
              <a:t>img</a:t>
            </a:r>
            <a:r>
              <a:rPr lang="en-US" dirty="0"/>
              <a:t>, -1, </a:t>
            </a:r>
            <a:r>
              <a:rPr lang="en-US" dirty="0" err="1"/>
              <a:t>kernel_identity</a:t>
            </a:r>
            <a:r>
              <a:rPr lang="en-US" dirty="0"/>
              <a:t>)</a:t>
            </a:r>
          </a:p>
          <a:p>
            <a:r>
              <a:rPr lang="en-US" dirty="0"/>
              <a:t>cv2.imshow('Identity filter', output)</a:t>
            </a:r>
          </a:p>
          <a:p>
            <a:r>
              <a:rPr lang="en-US" dirty="0"/>
              <a:t>output = cv2.filter2D(</a:t>
            </a:r>
            <a:r>
              <a:rPr lang="en-US" dirty="0" err="1"/>
              <a:t>img</a:t>
            </a:r>
            <a:r>
              <a:rPr lang="en-US" dirty="0"/>
              <a:t>, -5, kernel_3x3)</a:t>
            </a:r>
          </a:p>
          <a:p>
            <a:r>
              <a:rPr lang="en-US" dirty="0"/>
              <a:t>cv2.imshow('3x3 filter', output)</a:t>
            </a:r>
          </a:p>
          <a:p>
            <a:r>
              <a:rPr lang="en-US" dirty="0"/>
              <a:t>print(rows, cols)</a:t>
            </a:r>
          </a:p>
          <a:p>
            <a:r>
              <a:rPr lang="en-US" dirty="0"/>
              <a:t>output = cv2.filter2D(</a:t>
            </a:r>
            <a:r>
              <a:rPr lang="en-US" dirty="0" err="1"/>
              <a:t>img</a:t>
            </a:r>
            <a:r>
              <a:rPr lang="en-US" dirty="0"/>
              <a:t>[0:100,0:100], -1, kernel_5x5)</a:t>
            </a:r>
          </a:p>
          <a:p>
            <a:r>
              <a:rPr lang="en-US" dirty="0"/>
              <a:t>for </a:t>
            </a:r>
            <a:r>
              <a:rPr lang="en-US" dirty="0" err="1"/>
              <a:t>i</a:t>
            </a:r>
            <a:r>
              <a:rPr lang="en-US" dirty="0"/>
              <a:t> in range(1,100):</a:t>
            </a:r>
          </a:p>
          <a:p>
            <a:r>
              <a:rPr lang="en-US" dirty="0"/>
              <a:t>    for j in range(1,100):</a:t>
            </a:r>
          </a:p>
          <a:p>
            <a:r>
              <a:rPr lang="en-US" dirty="0"/>
              <a:t>        </a:t>
            </a:r>
            <a:r>
              <a:rPr lang="en-US" dirty="0" err="1"/>
              <a:t>img</a:t>
            </a:r>
            <a:r>
              <a:rPr lang="en-US" dirty="0"/>
              <a:t>[</a:t>
            </a:r>
            <a:r>
              <a:rPr lang="en-US" dirty="0" err="1"/>
              <a:t>i,j</a:t>
            </a:r>
            <a:r>
              <a:rPr lang="en-US" dirty="0"/>
              <a:t>]=output[</a:t>
            </a:r>
            <a:r>
              <a:rPr lang="en-US" dirty="0" err="1"/>
              <a:t>i,j</a:t>
            </a:r>
            <a:r>
              <a:rPr lang="en-US" dirty="0"/>
              <a:t>]</a:t>
            </a:r>
          </a:p>
          <a:p>
            <a:r>
              <a:rPr lang="en-US" dirty="0"/>
              <a:t>cv2.imshow('5x5 filter', </a:t>
            </a:r>
            <a:r>
              <a:rPr lang="en-US" dirty="0" err="1"/>
              <a:t>img</a:t>
            </a:r>
            <a:r>
              <a:rPr lang="en-US" dirty="0"/>
              <a:t>)</a:t>
            </a:r>
          </a:p>
          <a:p>
            <a:r>
              <a:rPr lang="en-US" dirty="0"/>
              <a:t>cv2.waitKey(0)</a:t>
            </a:r>
          </a:p>
          <a:p>
            <a:endParaRPr lang="en-US" dirty="0"/>
          </a:p>
        </p:txBody>
      </p:sp>
    </p:spTree>
    <p:extLst>
      <p:ext uri="{BB962C8B-B14F-4D97-AF65-F5344CB8AC3E}">
        <p14:creationId xmlns:p14="http://schemas.microsoft.com/office/powerpoint/2010/main" val="4268875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0"/>
            <a:ext cx="8915400" cy="6858000"/>
          </a:xfrm>
        </p:spPr>
        <p:txBody>
          <a:bodyPr>
            <a:normAutofit fontScale="92500" lnSpcReduction="20000"/>
          </a:bodyPr>
          <a:lstStyle/>
          <a:p>
            <a:r>
              <a:rPr lang="en-US" dirty="0"/>
              <a:t>import cv2</a:t>
            </a:r>
          </a:p>
          <a:p>
            <a:r>
              <a:rPr lang="en-US" dirty="0"/>
              <a:t>import </a:t>
            </a:r>
            <a:r>
              <a:rPr lang="en-US" dirty="0" err="1"/>
              <a:t>numpy</a:t>
            </a:r>
            <a:r>
              <a:rPr lang="en-US" dirty="0"/>
              <a:t> as np</a:t>
            </a:r>
          </a:p>
          <a:p>
            <a:r>
              <a:rPr lang="en-US" dirty="0" err="1"/>
              <a:t>img</a:t>
            </a:r>
            <a:r>
              <a:rPr lang="en-US" dirty="0"/>
              <a:t> = cv2.imread('pic2.png')</a:t>
            </a:r>
          </a:p>
          <a:p>
            <a:r>
              <a:rPr lang="en-US" dirty="0"/>
              <a:t>cv2.imshow('Original', </a:t>
            </a:r>
            <a:r>
              <a:rPr lang="en-US" dirty="0" err="1"/>
              <a:t>img</a:t>
            </a:r>
            <a:r>
              <a:rPr lang="en-US" dirty="0"/>
              <a:t>)</a:t>
            </a:r>
          </a:p>
          <a:p>
            <a:r>
              <a:rPr lang="en-US" dirty="0"/>
              <a:t># generating the kernels</a:t>
            </a:r>
          </a:p>
          <a:p>
            <a:r>
              <a:rPr lang="en-US" dirty="0"/>
              <a:t>kernel_sharpen_1 = </a:t>
            </a:r>
            <a:r>
              <a:rPr lang="en-US" dirty="0" err="1"/>
              <a:t>np.array</a:t>
            </a:r>
            <a:r>
              <a:rPr lang="en-US" dirty="0"/>
              <a:t>([[-1,-1,-1], [-1,9,-1], [-1,-1,-1]])</a:t>
            </a:r>
          </a:p>
          <a:p>
            <a:r>
              <a:rPr lang="en-US" dirty="0"/>
              <a:t>kernel_sharpen_2 = </a:t>
            </a:r>
            <a:r>
              <a:rPr lang="en-US" dirty="0" err="1"/>
              <a:t>np.array</a:t>
            </a:r>
            <a:r>
              <a:rPr lang="en-US" dirty="0"/>
              <a:t>([[1,1,1], [1,-7,1], [1,1,1]])</a:t>
            </a:r>
          </a:p>
          <a:p>
            <a:r>
              <a:rPr lang="en-US" dirty="0"/>
              <a:t>kernel_sharpen_3 = </a:t>
            </a:r>
            <a:r>
              <a:rPr lang="en-US" dirty="0" err="1"/>
              <a:t>np.array</a:t>
            </a:r>
            <a:r>
              <a:rPr lang="en-US" dirty="0"/>
              <a:t>([[-1,-1,-1,-1,-1],</a:t>
            </a:r>
          </a:p>
          <a:p>
            <a:r>
              <a:rPr lang="en-US" dirty="0"/>
              <a:t> [-1,2,2,2,-1],</a:t>
            </a:r>
          </a:p>
          <a:p>
            <a:r>
              <a:rPr lang="en-US" dirty="0"/>
              <a:t> [-1,2,8,2,-1],</a:t>
            </a:r>
          </a:p>
          <a:p>
            <a:r>
              <a:rPr lang="en-US" dirty="0"/>
              <a:t> [-1,2,2,2,-1],</a:t>
            </a:r>
          </a:p>
          <a:p>
            <a:r>
              <a:rPr lang="en-US" dirty="0"/>
              <a:t> [-1,-1,-1,-1,-1]]) / 8.0</a:t>
            </a:r>
          </a:p>
          <a:p>
            <a:r>
              <a:rPr lang="en-US" dirty="0"/>
              <a:t># applying different kernels to the input image</a:t>
            </a:r>
          </a:p>
          <a:p>
            <a:r>
              <a:rPr lang="en-US" dirty="0"/>
              <a:t>output_1 = cv2.filter2D(</a:t>
            </a:r>
            <a:r>
              <a:rPr lang="en-US" dirty="0" err="1"/>
              <a:t>img</a:t>
            </a:r>
            <a:r>
              <a:rPr lang="en-US" dirty="0"/>
              <a:t>, -1, kernel_sharpen_1)</a:t>
            </a:r>
          </a:p>
          <a:p>
            <a:r>
              <a:rPr lang="en-US" dirty="0"/>
              <a:t>output_2 = cv2.filter2D(</a:t>
            </a:r>
            <a:r>
              <a:rPr lang="en-US" dirty="0" err="1"/>
              <a:t>img</a:t>
            </a:r>
            <a:r>
              <a:rPr lang="en-US" dirty="0"/>
              <a:t>, -1, kernel_sharpen_2)</a:t>
            </a:r>
          </a:p>
          <a:p>
            <a:r>
              <a:rPr lang="en-US" dirty="0"/>
              <a:t>output_3 = cv2.filter2D(</a:t>
            </a:r>
            <a:r>
              <a:rPr lang="en-US" dirty="0" err="1"/>
              <a:t>img</a:t>
            </a:r>
            <a:r>
              <a:rPr lang="en-US" dirty="0"/>
              <a:t>, -1, kernel_sharpen_3)</a:t>
            </a:r>
          </a:p>
          <a:p>
            <a:r>
              <a:rPr lang="en-US" dirty="0"/>
              <a:t>cv2.imshow('Sharpening', output_1)</a:t>
            </a:r>
          </a:p>
          <a:p>
            <a:r>
              <a:rPr lang="en-US" dirty="0"/>
              <a:t>cv2.imshow('Excessive Sharpening', output_2)</a:t>
            </a:r>
          </a:p>
          <a:p>
            <a:r>
              <a:rPr lang="en-US" dirty="0"/>
              <a:t>cv2.imshow('Edge Enhancement', output_3)</a:t>
            </a:r>
          </a:p>
          <a:p>
            <a:r>
              <a:rPr lang="en-US" dirty="0"/>
              <a:t>cv2.waitKey(0)</a:t>
            </a:r>
          </a:p>
        </p:txBody>
      </p:sp>
    </p:spTree>
    <p:extLst>
      <p:ext uri="{BB962C8B-B14F-4D97-AF65-F5344CB8AC3E}">
        <p14:creationId xmlns:p14="http://schemas.microsoft.com/office/powerpoint/2010/main" val="174357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endParaRPr lang="en-US" dirty="0"/>
          </a:p>
        </p:txBody>
      </p:sp>
      <p:sp>
        <p:nvSpPr>
          <p:cNvPr id="3" name="Content Placeholder 2"/>
          <p:cNvSpPr>
            <a:spLocks noGrp="1"/>
          </p:cNvSpPr>
          <p:nvPr>
            <p:ph idx="1"/>
          </p:nvPr>
        </p:nvSpPr>
        <p:spPr/>
        <p:txBody>
          <a:bodyPr>
            <a:noAutofit/>
          </a:bodyPr>
          <a:lstStyle/>
          <a:p>
            <a:r>
              <a:rPr lang="vi-VN" sz="2400" dirty="0">
                <a:latin typeface="Times New Roman" panose="02020603050405020304" pitchFamily="18" charset="0"/>
                <a:cs typeface="Times New Roman" panose="02020603050405020304" pitchFamily="18" charset="0"/>
              </a:rPr>
              <a:t>OpenCV là kho lưu trữ các mã nguồn mở được dùng để xử lý hình ảnh, phát triển các ứng dụng đồ họa trong thời gian thực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open source computer vision library </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cung cấp một số lượng lớn các mã xử lý phục vụ cho quy trình của thị giác máy tính hay các learning machine khác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Thư viện OpenCV được phát hành với giấy phép BDS. Do đó các dịch vụ nó cung cấp là hoàn toàn miễn phí và được hạn chế tối đa các rào cản thông thường.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Ra </a:t>
            </a:r>
            <a:r>
              <a:rPr lang="en-US" sz="2400" dirty="0" err="1" smtClean="0">
                <a:latin typeface="Times New Roman" panose="02020603050405020304" pitchFamily="18" charset="0"/>
                <a:cs typeface="Times New Roman" panose="02020603050405020304" pitchFamily="18" charset="0"/>
              </a:rPr>
              <a:t>đời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năm</a:t>
            </a:r>
            <a:r>
              <a:rPr lang="en-US" sz="2400" dirty="0" smtClean="0">
                <a:latin typeface="Times New Roman" panose="02020603050405020304" pitchFamily="18" charset="0"/>
                <a:cs typeface="Times New Roman" panose="02020603050405020304" pitchFamily="18" charset="0"/>
              </a:rPr>
              <a:t> 1999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13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t>Ứng</a:t>
            </a:r>
            <a:r>
              <a:rPr lang="en-US" b="1" dirty="0"/>
              <a:t> </a:t>
            </a:r>
            <a:r>
              <a:rPr lang="en-US" b="1" dirty="0" err="1"/>
              <a:t>dụng</a:t>
            </a:r>
            <a:r>
              <a:rPr lang="en-US" b="1" dirty="0"/>
              <a:t> </a:t>
            </a:r>
            <a:r>
              <a:rPr lang="en-US" b="1" dirty="0" err="1"/>
              <a:t>OpenCV</a:t>
            </a:r>
            <a:r>
              <a:rPr lang="en-US" b="1" dirty="0"/>
              <a:t> </a:t>
            </a:r>
            <a:r>
              <a:rPr lang="en-US" b="1" dirty="0" err="1"/>
              <a:t>trong</a:t>
            </a:r>
            <a:r>
              <a:rPr lang="en-US" b="1" dirty="0"/>
              <a:t> </a:t>
            </a:r>
            <a:r>
              <a:rPr lang="en-US" b="1" dirty="0" err="1"/>
              <a:t>thế</a:t>
            </a:r>
            <a:r>
              <a:rPr lang="en-US" b="1" dirty="0"/>
              <a:t> </a:t>
            </a:r>
            <a:r>
              <a:rPr lang="en-US" b="1" dirty="0" err="1"/>
              <a:t>giới</a:t>
            </a:r>
            <a:r>
              <a:rPr lang="en-US" b="1" dirty="0"/>
              <a:t> </a:t>
            </a:r>
            <a:r>
              <a:rPr lang="en-US" b="1" dirty="0" err="1"/>
              <a:t>thực</a:t>
            </a:r>
            <a:endParaRPr lang="en-US" b="1" dirty="0"/>
          </a:p>
        </p:txBody>
      </p:sp>
      <p:sp>
        <p:nvSpPr>
          <p:cNvPr id="3" name="Content Placeholder 2"/>
          <p:cNvSpPr>
            <a:spLocks noGrp="1"/>
          </p:cNvSpPr>
          <p:nvPr>
            <p:ph idx="1"/>
          </p:nvPr>
        </p:nvSpPr>
        <p:spPr/>
        <p:txBody>
          <a:bodyPr/>
          <a:lstStyle/>
          <a:p>
            <a:pPr fontAlgn="base"/>
            <a:r>
              <a:rPr lang="en-US" dirty="0" err="1"/>
              <a:t>Giám</a:t>
            </a:r>
            <a:r>
              <a:rPr lang="en-US" dirty="0"/>
              <a:t> </a:t>
            </a:r>
            <a:r>
              <a:rPr lang="en-US" dirty="0" err="1"/>
              <a:t>sát</a:t>
            </a:r>
            <a:r>
              <a:rPr lang="en-US" dirty="0"/>
              <a:t> </a:t>
            </a:r>
            <a:r>
              <a:rPr lang="en-US" dirty="0" err="1"/>
              <a:t>tự</a:t>
            </a:r>
            <a:r>
              <a:rPr lang="en-US" dirty="0"/>
              <a:t> </a:t>
            </a:r>
            <a:r>
              <a:rPr lang="en-US" dirty="0" err="1"/>
              <a:t>động</a:t>
            </a:r>
            <a:endParaRPr lang="en-US" dirty="0"/>
          </a:p>
          <a:p>
            <a:pPr fontAlgn="base"/>
            <a:r>
              <a:rPr lang="en-US" dirty="0" err="1"/>
              <a:t>Tìm</a:t>
            </a:r>
            <a:r>
              <a:rPr lang="en-US" dirty="0"/>
              <a:t> </a:t>
            </a:r>
            <a:r>
              <a:rPr lang="en-US" dirty="0" err="1"/>
              <a:t>kiểm</a:t>
            </a:r>
            <a:r>
              <a:rPr lang="en-US" dirty="0"/>
              <a:t>, </a:t>
            </a:r>
            <a:r>
              <a:rPr lang="en-US" dirty="0" err="1"/>
              <a:t>phục</a:t>
            </a:r>
            <a:r>
              <a:rPr lang="en-US" dirty="0"/>
              <a:t> </a:t>
            </a:r>
            <a:r>
              <a:rPr lang="en-US" dirty="0" err="1"/>
              <a:t>hồi</a:t>
            </a:r>
            <a:r>
              <a:rPr lang="en-US" dirty="0"/>
              <a:t>, </a:t>
            </a:r>
            <a:r>
              <a:rPr lang="en-US" dirty="0" err="1"/>
              <a:t>xử</a:t>
            </a:r>
            <a:r>
              <a:rPr lang="en-US" dirty="0"/>
              <a:t> </a:t>
            </a:r>
            <a:r>
              <a:rPr lang="en-US" dirty="0" err="1"/>
              <a:t>lý</a:t>
            </a:r>
            <a:r>
              <a:rPr lang="en-US" dirty="0"/>
              <a:t> </a:t>
            </a:r>
            <a:r>
              <a:rPr lang="en-US" dirty="0" err="1"/>
              <a:t>ảnh</a:t>
            </a:r>
            <a:endParaRPr lang="en-US" dirty="0"/>
          </a:p>
          <a:p>
            <a:pPr fontAlgn="base"/>
            <a:r>
              <a:rPr lang="en-US" dirty="0" err="1"/>
              <a:t>Nhận</a:t>
            </a:r>
            <a:r>
              <a:rPr lang="en-US" dirty="0"/>
              <a:t> </a:t>
            </a:r>
            <a:r>
              <a:rPr lang="en-US" dirty="0" err="1"/>
              <a:t>dạng</a:t>
            </a:r>
            <a:r>
              <a:rPr lang="en-US" dirty="0"/>
              <a:t> </a:t>
            </a:r>
            <a:r>
              <a:rPr lang="en-US" dirty="0" err="1"/>
              <a:t>khuôn</a:t>
            </a:r>
            <a:r>
              <a:rPr lang="en-US" dirty="0"/>
              <a:t> </a:t>
            </a:r>
            <a:r>
              <a:rPr lang="en-US" dirty="0" err="1"/>
              <a:t>mặt</a:t>
            </a:r>
            <a:r>
              <a:rPr lang="en-US" dirty="0"/>
              <a:t>, </a:t>
            </a:r>
            <a:r>
              <a:rPr lang="en-US" dirty="0" err="1"/>
              <a:t>cử</a:t>
            </a:r>
            <a:r>
              <a:rPr lang="en-US" dirty="0"/>
              <a:t> </a:t>
            </a:r>
            <a:r>
              <a:rPr lang="en-US" dirty="0" err="1"/>
              <a:t>chỉ</a:t>
            </a:r>
            <a:r>
              <a:rPr lang="en-US" dirty="0"/>
              <a:t>.</a:t>
            </a:r>
          </a:p>
          <a:p>
            <a:pPr fontAlgn="base"/>
            <a:r>
              <a:rPr lang="en-US" dirty="0" err="1"/>
              <a:t>Nhận</a:t>
            </a:r>
            <a:r>
              <a:rPr lang="en-US" dirty="0"/>
              <a:t> </a:t>
            </a:r>
            <a:r>
              <a:rPr lang="en-US" dirty="0" err="1"/>
              <a:t>dạng</a:t>
            </a:r>
            <a:r>
              <a:rPr lang="en-US" dirty="0"/>
              <a:t> </a:t>
            </a:r>
            <a:r>
              <a:rPr lang="en-US" dirty="0" err="1"/>
              <a:t>chữ</a:t>
            </a:r>
            <a:r>
              <a:rPr lang="en-US" dirty="0"/>
              <a:t> </a:t>
            </a:r>
            <a:r>
              <a:rPr lang="en-US" dirty="0" err="1"/>
              <a:t>viết</a:t>
            </a:r>
            <a:r>
              <a:rPr lang="en-US" dirty="0"/>
              <a:t>, con </a:t>
            </a:r>
            <a:r>
              <a:rPr lang="en-US" dirty="0" err="1"/>
              <a:t>số</a:t>
            </a:r>
            <a:r>
              <a:rPr lang="en-US" dirty="0"/>
              <a:t>, </a:t>
            </a:r>
            <a:r>
              <a:rPr lang="en-US" dirty="0" err="1"/>
              <a:t>ký</a:t>
            </a:r>
            <a:r>
              <a:rPr lang="en-US" dirty="0"/>
              <a:t> </a:t>
            </a:r>
            <a:r>
              <a:rPr lang="en-US" dirty="0" err="1"/>
              <a:t>tự</a:t>
            </a:r>
            <a:r>
              <a:rPr lang="en-US" dirty="0"/>
              <a:t>.</a:t>
            </a:r>
          </a:p>
          <a:p>
            <a:endParaRPr lang="en-US" dirty="0"/>
          </a:p>
        </p:txBody>
      </p:sp>
    </p:spTree>
    <p:extLst>
      <p:ext uri="{BB962C8B-B14F-4D97-AF65-F5344CB8AC3E}">
        <p14:creationId xmlns:p14="http://schemas.microsoft.com/office/powerpoint/2010/main" val="867311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Thị </a:t>
            </a:r>
            <a:r>
              <a:rPr lang="en-US" dirty="0" err="1"/>
              <a:t>giác</a:t>
            </a:r>
            <a:r>
              <a:rPr lang="en-US" dirty="0"/>
              <a:t> </a:t>
            </a:r>
            <a:r>
              <a:rPr lang="en-US" dirty="0" err="1"/>
              <a:t>máy</a:t>
            </a:r>
            <a:r>
              <a:rPr lang="en-US" dirty="0"/>
              <a:t> </a:t>
            </a:r>
            <a:r>
              <a:rPr lang="en-US" dirty="0" err="1"/>
              <a:t>tính</a:t>
            </a:r>
            <a:endParaRPr lang="en-US" dirty="0"/>
          </a:p>
        </p:txBody>
      </p:sp>
      <p:sp>
        <p:nvSpPr>
          <p:cNvPr id="3" name="Content Placeholder 2"/>
          <p:cNvSpPr>
            <a:spLocks noGrp="1"/>
          </p:cNvSpPr>
          <p:nvPr>
            <p:ph idx="1"/>
          </p:nvPr>
        </p:nvSpPr>
        <p:spPr/>
        <p:txBody>
          <a:bodyPr>
            <a:noAutofit/>
          </a:bodyPr>
          <a:lstStyle/>
          <a:p>
            <a:r>
              <a:rPr lang="vi-VN" sz="2400" dirty="0">
                <a:latin typeface="Times New Roman" panose="02020603050405020304" pitchFamily="18" charset="0"/>
                <a:cs typeface="Times New Roman" panose="02020603050405020304" pitchFamily="18" charset="0"/>
              </a:rPr>
              <a:t>Thị giác máy tính là một lĩnh vực nghiên cứu cho phép máy tính tái tạo hệ thống thị giác của con người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video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ảnh</a:t>
            </a:r>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pixel.</a:t>
            </a:r>
          </a:p>
        </p:txBody>
      </p:sp>
    </p:spTree>
    <p:extLst>
      <p:ext uri="{BB962C8B-B14F-4D97-AF65-F5344CB8AC3E}">
        <p14:creationId xmlns:p14="http://schemas.microsoft.com/office/powerpoint/2010/main" val="328318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Đọc</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ảnh</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cv2.imread(/path/to/image, flag) </a:t>
            </a:r>
          </a:p>
          <a:p>
            <a:r>
              <a:rPr lang="en-US" sz="3200" dirty="0" smtClean="0">
                <a:latin typeface="Times New Roman" panose="02020603050405020304" pitchFamily="18" charset="0"/>
                <a:cs typeface="Times New Roman" panose="02020603050405020304" pitchFamily="18" charset="0"/>
              </a:rPr>
              <a:t>path/to/image :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tên</a:t>
            </a:r>
            <a:r>
              <a:rPr lang="en-US" sz="3200" dirty="0" smtClean="0">
                <a:latin typeface="Times New Roman" panose="02020603050405020304" pitchFamily="18" charset="0"/>
                <a:cs typeface="Times New Roman" panose="02020603050405020304" pitchFamily="18" charset="0"/>
              </a:rPr>
              <a:t> file </a:t>
            </a:r>
            <a:r>
              <a:rPr lang="en-US" sz="3200" dirty="0" err="1" smtClean="0">
                <a:latin typeface="Times New Roman" panose="02020603050405020304" pitchFamily="18" charset="0"/>
                <a:cs typeface="Times New Roman" panose="02020603050405020304" pitchFamily="18" charset="0"/>
              </a:rPr>
              <a:t>ảnh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Đường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dẫn</a:t>
            </a:r>
            <a:r>
              <a:rPr lang="en-US" sz="3200" dirty="0" smtClean="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Flag = </a:t>
            </a:r>
            <a:r>
              <a:rPr lang="en-US" sz="3200" b="1" dirty="0" smtClean="0">
                <a:latin typeface="Times New Roman" panose="02020603050405020304" pitchFamily="18" charset="0"/>
                <a:cs typeface="Times New Roman" panose="02020603050405020304" pitchFamily="18" charset="0"/>
              </a:rPr>
              <a:t>cv2.IMREAD_COLOR </a:t>
            </a:r>
            <a:r>
              <a:rPr lang="en-US" sz="3200" b="1" dirty="0" err="1" smtClean="0">
                <a:latin typeface="Times New Roman" panose="02020603050405020304" pitchFamily="18" charset="0"/>
                <a:cs typeface="Times New Roman" panose="02020603050405020304" pitchFamily="18" charset="0"/>
              </a:rPr>
              <a:t>đọc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ảnh</a:t>
            </a:r>
            <a:r>
              <a:rPr lang="en-US" sz="3200" b="1" dirty="0" smtClean="0">
                <a:latin typeface="Times New Roman" panose="02020603050405020304" pitchFamily="18" charset="0"/>
                <a:cs typeface="Times New Roman" panose="02020603050405020304" pitchFamily="18" charset="0"/>
              </a:rPr>
              <a:t>  RGB</a:t>
            </a:r>
          </a:p>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cv2.IMREAD_GRAYSCALE   </a:t>
            </a:r>
            <a:r>
              <a:rPr lang="en-US" sz="3200" b="1" dirty="0" err="1" smtClean="0">
                <a:latin typeface="Times New Roman" panose="02020603050405020304" pitchFamily="18" charset="0"/>
                <a:cs typeface="Times New Roman" panose="02020603050405020304" pitchFamily="18" charset="0"/>
              </a:rPr>
              <a:t>đọc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ảnh</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xám</a:t>
            </a:r>
            <a:endParaRPr lang="en-US" sz="3200" b="1" dirty="0" smtClean="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cv2.IMREAD_UNCHANGED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182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a:bodyPr>
          <a:lstStyle/>
          <a:p>
            <a:r>
              <a:rPr lang="en-US" sz="3200" dirty="0" err="1" smtClean="0">
                <a:latin typeface="Times New Roman" panose="02020603050405020304" pitchFamily="18" charset="0"/>
                <a:cs typeface="Times New Roman" panose="02020603050405020304" pitchFamily="18" charset="0"/>
              </a:rPr>
              <a:t>Hiển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thị</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ảnh</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cv2.imshow(</a:t>
            </a:r>
            <a:r>
              <a:rPr lang="en-US" sz="3200" dirty="0" err="1">
                <a:latin typeface="Times New Roman" panose="02020603050405020304" pitchFamily="18" charset="0"/>
                <a:cs typeface="Times New Roman" panose="02020603050405020304" pitchFamily="18" charset="0"/>
              </a:rPr>
              <a:t>window_name</a:t>
            </a:r>
            <a:r>
              <a:rPr lang="en-US" sz="3200" dirty="0">
                <a:latin typeface="Times New Roman" panose="02020603050405020304" pitchFamily="18" charset="0"/>
                <a:cs typeface="Times New Roman" panose="02020603050405020304" pitchFamily="18" charset="0"/>
              </a:rPr>
              <a:t>, image</a:t>
            </a:r>
            <a:r>
              <a:rPr lang="en-US" sz="3200" dirty="0" smtClean="0">
                <a:latin typeface="Times New Roman" panose="02020603050405020304" pitchFamily="18" charset="0"/>
                <a:cs typeface="Times New Roman" panose="02020603050405020304" pitchFamily="18" charset="0"/>
              </a:rPr>
              <a:t>)</a:t>
            </a:r>
          </a:p>
          <a:p>
            <a:r>
              <a:rPr lang="en-US" sz="3200" dirty="0" err="1" smtClean="0">
                <a:latin typeface="Times New Roman" panose="02020603050405020304" pitchFamily="18" charset="0"/>
                <a:cs typeface="Times New Roman" panose="02020603050405020304" pitchFamily="18" charset="0"/>
              </a:rPr>
              <a:t>Lưu</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ảnh</a:t>
            </a:r>
            <a:r>
              <a:rPr lang="en-US" sz="3200" dirty="0" smtClean="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cv2.imwrite(path, image</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10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lnSpcReduction="10000"/>
          </a:bodyPr>
          <a:lstStyle/>
          <a:p>
            <a:r>
              <a:rPr lang="en-US" b="1" dirty="0"/>
              <a:t>Add Noise to Image</a:t>
            </a:r>
          </a:p>
          <a:p>
            <a:r>
              <a:rPr lang="en-US" sz="3200" dirty="0" err="1">
                <a:latin typeface="Times New Roman" panose="02020603050405020304" pitchFamily="18" charset="0"/>
                <a:cs typeface="Times New Roman" panose="02020603050405020304" pitchFamily="18" charset="0"/>
              </a:rPr>
              <a:t>noisy_img</a:t>
            </a:r>
            <a:r>
              <a:rPr lang="en-US" sz="3200" dirty="0">
                <a:latin typeface="Times New Roman" panose="02020603050405020304" pitchFamily="18" charset="0"/>
                <a:cs typeface="Times New Roman" panose="02020603050405020304" pitchFamily="18" charset="0"/>
              </a:rPr>
              <a:t> = cv2.add(</a:t>
            </a:r>
            <a:r>
              <a:rPr lang="en-US" sz="3200" dirty="0" err="1">
                <a:latin typeface="Times New Roman" panose="02020603050405020304" pitchFamily="18" charset="0"/>
                <a:cs typeface="Times New Roman" panose="02020603050405020304" pitchFamily="18" charset="0"/>
              </a:rPr>
              <a:t>img</a:t>
            </a:r>
            <a:r>
              <a:rPr lang="en-US" sz="3200" dirty="0">
                <a:latin typeface="Times New Roman" panose="02020603050405020304" pitchFamily="18" charset="0"/>
                <a:cs typeface="Times New Roman" panose="02020603050405020304" pitchFamily="18" charset="0"/>
              </a:rPr>
              <a:t>, noise</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Generate random Gaussian noise</a:t>
            </a:r>
          </a:p>
          <a:p>
            <a:r>
              <a:rPr lang="en-US" sz="3200" dirty="0">
                <a:latin typeface="Times New Roman" panose="02020603050405020304" pitchFamily="18" charset="0"/>
                <a:cs typeface="Times New Roman" panose="02020603050405020304" pitchFamily="18" charset="0"/>
              </a:rPr>
              <a:t>mean = 0</a:t>
            </a:r>
          </a:p>
          <a:p>
            <a:r>
              <a:rPr lang="en-US" sz="3200" dirty="0" err="1">
                <a:latin typeface="Times New Roman" panose="02020603050405020304" pitchFamily="18" charset="0"/>
                <a:cs typeface="Times New Roman" panose="02020603050405020304" pitchFamily="18" charset="0"/>
              </a:rPr>
              <a:t>stddev</a:t>
            </a:r>
            <a:r>
              <a:rPr lang="en-US" sz="3200" dirty="0">
                <a:latin typeface="Times New Roman" panose="02020603050405020304" pitchFamily="18" charset="0"/>
                <a:cs typeface="Times New Roman" panose="02020603050405020304" pitchFamily="18" charset="0"/>
              </a:rPr>
              <a:t> = 180</a:t>
            </a:r>
          </a:p>
          <a:p>
            <a:r>
              <a:rPr lang="en-US" sz="3200" dirty="0">
                <a:latin typeface="Times New Roman" panose="02020603050405020304" pitchFamily="18" charset="0"/>
                <a:cs typeface="Times New Roman" panose="02020603050405020304" pitchFamily="18" charset="0"/>
              </a:rPr>
              <a:t>noise = </a:t>
            </a:r>
            <a:r>
              <a:rPr lang="en-US" sz="3200" dirty="0" err="1">
                <a:latin typeface="Times New Roman" panose="02020603050405020304" pitchFamily="18" charset="0"/>
                <a:cs typeface="Times New Roman" panose="02020603050405020304" pitchFamily="18" charset="0"/>
              </a:rPr>
              <a:t>np.zeros</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img.shape</a:t>
            </a:r>
            <a:r>
              <a:rPr lang="en-US" sz="3200" dirty="0">
                <a:latin typeface="Times New Roman" panose="02020603050405020304" pitchFamily="18" charset="0"/>
                <a:cs typeface="Times New Roman" panose="02020603050405020304" pitchFamily="18" charset="0"/>
              </a:rPr>
              <a:t>, np.uint8)</a:t>
            </a:r>
          </a:p>
          <a:p>
            <a:r>
              <a:rPr lang="en-US" sz="3200" dirty="0">
                <a:latin typeface="Times New Roman" panose="02020603050405020304" pitchFamily="18" charset="0"/>
                <a:cs typeface="Times New Roman" panose="02020603050405020304" pitchFamily="18" charset="0"/>
              </a:rPr>
              <a:t>cv2.randn(noise, mean, </a:t>
            </a:r>
            <a:r>
              <a:rPr lang="en-US" sz="3200" dirty="0" err="1">
                <a:latin typeface="Times New Roman" panose="02020603050405020304" pitchFamily="18" charset="0"/>
                <a:cs typeface="Times New Roman" panose="02020603050405020304" pitchFamily="18" charset="0"/>
              </a:rPr>
              <a:t>stddev</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2891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 Resize </a:t>
            </a:r>
            <a:r>
              <a:rPr lang="en-US" b="1" dirty="0" smtClean="0"/>
              <a:t>Image</a:t>
            </a:r>
          </a:p>
          <a:p>
            <a:r>
              <a:rPr lang="en-US" sz="2800" dirty="0">
                <a:latin typeface="Times New Roman" panose="02020603050405020304" pitchFamily="18" charset="0"/>
                <a:cs typeface="Times New Roman" panose="02020603050405020304" pitchFamily="18" charset="0"/>
              </a:rPr>
              <a:t>cv2.resize(</a:t>
            </a:r>
            <a:r>
              <a:rPr lang="en-US" sz="2800" dirty="0" err="1">
                <a:latin typeface="Times New Roman" panose="02020603050405020304" pitchFamily="18" charset="0"/>
                <a:cs typeface="Times New Roman" panose="02020603050405020304" pitchFamily="18" charset="0"/>
              </a:rPr>
              <a:t>src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dsize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dst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fx</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fy</a:t>
            </a:r>
            <a:r>
              <a:rPr lang="en-US" sz="2800" dirty="0">
                <a:latin typeface="Times New Roman" panose="02020603050405020304" pitchFamily="18" charset="0"/>
                <a:cs typeface="Times New Roman" panose="02020603050405020304" pitchFamily="18" charset="0"/>
              </a:rPr>
              <a:t>[, interpolation</a:t>
            </a:r>
            <a:r>
              <a:rPr lang="en-US" sz="2800" dirty="0" smtClean="0">
                <a:latin typeface="Times New Roman" panose="02020603050405020304" pitchFamily="18" charset="0"/>
                <a:cs typeface="Times New Roman" panose="02020603050405020304" pitchFamily="18" charset="0"/>
              </a:rPr>
              <a:t>]]]])</a:t>
            </a:r>
          </a:p>
          <a:p>
            <a:r>
              <a:rPr lang="en-US" sz="1900" b="1" dirty="0" err="1">
                <a:latin typeface="Times New Roman" panose="02020603050405020304" pitchFamily="18" charset="0"/>
                <a:cs typeface="Times New Roman" panose="02020603050405020304" pitchFamily="18" charset="0"/>
              </a:rPr>
              <a:t>src</a:t>
            </a:r>
            <a:r>
              <a:rPr lang="en-US" sz="1900" dirty="0">
                <a:latin typeface="Times New Roman" panose="02020603050405020304" pitchFamily="18" charset="0"/>
                <a:cs typeface="Times New Roman" panose="02020603050405020304" pitchFamily="18" charset="0"/>
              </a:rPr>
              <a:t> is the source, original or input image in the form of </a:t>
            </a:r>
            <a:r>
              <a:rPr lang="en-US" sz="1900" dirty="0" err="1">
                <a:latin typeface="Times New Roman" panose="02020603050405020304" pitchFamily="18" charset="0"/>
                <a:cs typeface="Times New Roman" panose="02020603050405020304" pitchFamily="18" charset="0"/>
              </a:rPr>
              <a:t>numpy</a:t>
            </a:r>
            <a:r>
              <a:rPr lang="en-US" sz="1900" dirty="0">
                <a:latin typeface="Times New Roman" panose="02020603050405020304" pitchFamily="18" charset="0"/>
                <a:cs typeface="Times New Roman" panose="02020603050405020304" pitchFamily="18" charset="0"/>
              </a:rPr>
              <a:t> array</a:t>
            </a:r>
          </a:p>
          <a:p>
            <a:r>
              <a:rPr lang="en-US" sz="1900" b="1" dirty="0" err="1">
                <a:latin typeface="Times New Roman" panose="02020603050405020304" pitchFamily="18" charset="0"/>
                <a:cs typeface="Times New Roman" panose="02020603050405020304" pitchFamily="18" charset="0"/>
              </a:rPr>
              <a:t>dsize</a:t>
            </a:r>
            <a:r>
              <a:rPr lang="en-US" sz="1900" dirty="0">
                <a:latin typeface="Times New Roman" panose="02020603050405020304" pitchFamily="18" charset="0"/>
                <a:cs typeface="Times New Roman" panose="02020603050405020304" pitchFamily="18" charset="0"/>
              </a:rPr>
              <a:t> is the desired size of the output image, given as tuple</a:t>
            </a:r>
          </a:p>
          <a:p>
            <a:r>
              <a:rPr lang="en-US" sz="1900" b="1" dirty="0" err="1">
                <a:latin typeface="Times New Roman" panose="02020603050405020304" pitchFamily="18" charset="0"/>
                <a:cs typeface="Times New Roman" panose="02020603050405020304" pitchFamily="18" charset="0"/>
              </a:rPr>
              <a:t>fx</a:t>
            </a:r>
            <a:r>
              <a:rPr lang="en-US" sz="1900" dirty="0">
                <a:latin typeface="Times New Roman" panose="02020603050405020304" pitchFamily="18" charset="0"/>
                <a:cs typeface="Times New Roman" panose="02020603050405020304" pitchFamily="18" charset="0"/>
              </a:rPr>
              <a:t> is the scaling factor along X-axis or Horizontal axis</a:t>
            </a:r>
          </a:p>
          <a:p>
            <a:r>
              <a:rPr lang="en-US" sz="1900" b="1" dirty="0" err="1">
                <a:latin typeface="Times New Roman" panose="02020603050405020304" pitchFamily="18" charset="0"/>
                <a:cs typeface="Times New Roman" panose="02020603050405020304" pitchFamily="18" charset="0"/>
              </a:rPr>
              <a:t>fy</a:t>
            </a:r>
            <a:r>
              <a:rPr lang="en-US" sz="1900" dirty="0">
                <a:latin typeface="Times New Roman" panose="02020603050405020304" pitchFamily="18" charset="0"/>
                <a:cs typeface="Times New Roman" panose="02020603050405020304" pitchFamily="18" charset="0"/>
              </a:rPr>
              <a:t> is the scaling factor along Y-axis or Vertical axis</a:t>
            </a:r>
          </a:p>
          <a:p>
            <a:r>
              <a:rPr lang="en-US" sz="1900" b="1" dirty="0">
                <a:latin typeface="Times New Roman" panose="02020603050405020304" pitchFamily="18" charset="0"/>
                <a:cs typeface="Times New Roman" panose="02020603050405020304" pitchFamily="18" charset="0"/>
              </a:rPr>
              <a:t>interpolation</a:t>
            </a:r>
            <a:r>
              <a:rPr lang="en-US" sz="1900" dirty="0">
                <a:latin typeface="Times New Roman" panose="02020603050405020304" pitchFamily="18" charset="0"/>
                <a:cs typeface="Times New Roman" panose="02020603050405020304" pitchFamily="18" charset="0"/>
              </a:rPr>
              <a:t> could be one of the following values.</a:t>
            </a:r>
          </a:p>
          <a:p>
            <a:pPr lvl="1"/>
            <a:r>
              <a:rPr lang="en-US" sz="1900" dirty="0">
                <a:latin typeface="Times New Roman" panose="02020603050405020304" pitchFamily="18" charset="0"/>
                <a:cs typeface="Times New Roman" panose="02020603050405020304" pitchFamily="18" charset="0"/>
              </a:rPr>
              <a:t>INTER_NEAREST</a:t>
            </a:r>
          </a:p>
          <a:p>
            <a:pPr lvl="1"/>
            <a:r>
              <a:rPr lang="en-US" sz="1900" dirty="0">
                <a:latin typeface="Times New Roman" panose="02020603050405020304" pitchFamily="18" charset="0"/>
                <a:cs typeface="Times New Roman" panose="02020603050405020304" pitchFamily="18" charset="0"/>
              </a:rPr>
              <a:t>INTER_LINEAR</a:t>
            </a:r>
          </a:p>
          <a:p>
            <a:pPr lvl="1"/>
            <a:r>
              <a:rPr lang="en-US" sz="1900" dirty="0">
                <a:latin typeface="Times New Roman" panose="02020603050405020304" pitchFamily="18" charset="0"/>
                <a:cs typeface="Times New Roman" panose="02020603050405020304" pitchFamily="18" charset="0"/>
              </a:rPr>
              <a:t>INTER_AREA</a:t>
            </a:r>
          </a:p>
          <a:p>
            <a:pPr lvl="1"/>
            <a:r>
              <a:rPr lang="en-US" sz="1900" dirty="0">
                <a:latin typeface="Times New Roman" panose="02020603050405020304" pitchFamily="18" charset="0"/>
                <a:cs typeface="Times New Roman" panose="02020603050405020304" pitchFamily="18" charset="0"/>
              </a:rPr>
              <a:t>INTER_CUBIC</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43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tron</a:t>
            </a:r>
            <a:r>
              <a:rPr lang="en-US" dirty="0" smtClean="0"/>
              <a:t> </a:t>
            </a:r>
            <a:r>
              <a:rPr lang="en-US" dirty="0" err="1" smtClean="0"/>
              <a:t>opencv</a:t>
            </a:r>
            <a:endParaRPr lang="en-US" dirty="0"/>
          </a:p>
        </p:txBody>
      </p:sp>
      <p:sp>
        <p:nvSpPr>
          <p:cNvPr id="3" name="Content Placeholder 2"/>
          <p:cNvSpPr>
            <a:spLocks noGrp="1"/>
          </p:cNvSpPr>
          <p:nvPr>
            <p:ph idx="1"/>
          </p:nvPr>
        </p:nvSpPr>
        <p:spPr/>
        <p:txBody>
          <a:bodyPr>
            <a:normAutofit/>
          </a:bodyPr>
          <a:lstStyle/>
          <a:p>
            <a:pPr fontAlgn="base"/>
            <a:r>
              <a:rPr lang="en-US" b="1" dirty="0"/>
              <a:t> cv2.rotate() method</a:t>
            </a:r>
          </a:p>
          <a:p>
            <a:r>
              <a:rPr lang="en-US" b="1" i="1" dirty="0"/>
              <a:t>Syntax:</a:t>
            </a:r>
            <a:r>
              <a:rPr lang="en-US" i="1" dirty="0"/>
              <a:t> cv2.cv.rotate( </a:t>
            </a:r>
            <a:r>
              <a:rPr lang="en-US" i="1" dirty="0" err="1"/>
              <a:t>src</a:t>
            </a:r>
            <a:r>
              <a:rPr lang="en-US" i="1" dirty="0"/>
              <a:t>, </a:t>
            </a:r>
            <a:r>
              <a:rPr lang="en-US" i="1" dirty="0" err="1"/>
              <a:t>rotateCode</a:t>
            </a:r>
            <a:r>
              <a:rPr lang="en-US" i="1" dirty="0"/>
              <a:t>[, </a:t>
            </a:r>
            <a:r>
              <a:rPr lang="en-US" i="1" dirty="0" err="1"/>
              <a:t>dst</a:t>
            </a:r>
            <a:r>
              <a:rPr lang="en-US" i="1" dirty="0"/>
              <a:t>] )</a:t>
            </a:r>
            <a:r>
              <a:rPr lang="en-US" sz="2800" dirty="0"/>
              <a:t/>
            </a:r>
            <a:br>
              <a:rPr lang="en-US" sz="2800" dirty="0"/>
            </a:br>
            <a:r>
              <a:rPr lang="en-US" b="1" i="1" dirty="0"/>
              <a:t>Parameters:</a:t>
            </a:r>
            <a:r>
              <a:rPr lang="en-US" i="1" dirty="0"/>
              <a:t> </a:t>
            </a:r>
            <a:r>
              <a:rPr lang="en-US" b="1" i="1" dirty="0" err="1"/>
              <a:t>src</a:t>
            </a:r>
            <a:r>
              <a:rPr lang="en-US" b="1" i="1" dirty="0"/>
              <a:t>:</a:t>
            </a:r>
            <a:r>
              <a:rPr lang="en-US" i="1" dirty="0"/>
              <a:t> It is the image whose color space is to be changed.</a:t>
            </a:r>
            <a:r>
              <a:rPr lang="en-US" sz="2800" dirty="0"/>
              <a:t/>
            </a:r>
            <a:br>
              <a:rPr lang="en-US" sz="2800" dirty="0"/>
            </a:br>
            <a:r>
              <a:rPr lang="en-US" b="1" i="1" dirty="0" err="1"/>
              <a:t>rotateCode</a:t>
            </a:r>
            <a:r>
              <a:rPr lang="en-US" b="1" i="1" dirty="0"/>
              <a:t>:</a:t>
            </a:r>
            <a:r>
              <a:rPr lang="en-US" i="1" dirty="0"/>
              <a:t> It is an </a:t>
            </a:r>
            <a:r>
              <a:rPr lang="en-US" i="1" dirty="0" err="1"/>
              <a:t>enum</a:t>
            </a:r>
            <a:r>
              <a:rPr lang="en-US" i="1" dirty="0"/>
              <a:t> to specify how to rotate the array.</a:t>
            </a:r>
            <a:r>
              <a:rPr lang="en-US" sz="2800" dirty="0"/>
              <a:t/>
            </a:r>
            <a:br>
              <a:rPr lang="en-US" sz="2800" dirty="0"/>
            </a:br>
            <a:r>
              <a:rPr lang="en-US" b="1" i="1" dirty="0" err="1"/>
              <a:t>dst</a:t>
            </a:r>
            <a:r>
              <a:rPr lang="en-US" b="1" i="1" dirty="0"/>
              <a:t>:</a:t>
            </a:r>
            <a:r>
              <a:rPr lang="en-US" i="1" dirty="0"/>
              <a:t> It is the output image of the same size and depth as </a:t>
            </a:r>
            <a:r>
              <a:rPr lang="en-US" i="1" dirty="0" err="1"/>
              <a:t>src</a:t>
            </a:r>
            <a:r>
              <a:rPr lang="en-US" i="1" dirty="0"/>
              <a:t> image. It is an optional parameter</a:t>
            </a:r>
            <a:r>
              <a:rPr lang="en-US" i="1" dirty="0" smtClean="0"/>
              <a:t>.</a:t>
            </a:r>
          </a:p>
          <a:p>
            <a:r>
              <a:rPr lang="en-US" sz="2800" i="1" dirty="0" smtClean="0">
                <a:latin typeface="Times New Roman" panose="02020603050405020304" pitchFamily="18" charset="0"/>
                <a:cs typeface="Times New Roman" panose="02020603050405020304" pitchFamily="18" charset="0"/>
              </a:rPr>
              <a:t>VD</a:t>
            </a:r>
            <a:r>
              <a:rPr lang="en-US" sz="28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image = cv2.rotate(</a:t>
            </a:r>
            <a:r>
              <a:rPr lang="en-US" sz="2400" i="1" dirty="0" err="1">
                <a:latin typeface="Times New Roman" panose="02020603050405020304" pitchFamily="18" charset="0"/>
                <a:cs typeface="Times New Roman" panose="02020603050405020304" pitchFamily="18" charset="0"/>
              </a:rPr>
              <a:t>src</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cv2.ROTATE_90_CLOCKWISE) </a:t>
            </a:r>
          </a:p>
          <a:p>
            <a:r>
              <a:rPr lang="en-US" sz="2400" dirty="0">
                <a:latin typeface="Times New Roman" panose="02020603050405020304" pitchFamily="18" charset="0"/>
                <a:cs typeface="Times New Roman" panose="02020603050405020304" pitchFamily="18" charset="0"/>
              </a:rPr>
              <a:t>image = cv2.rotate(</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cv2.ROTATE_180</a:t>
            </a:r>
            <a:r>
              <a:rPr lang="en-US" sz="24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image = cv2.rotate(</a:t>
            </a:r>
            <a:r>
              <a:rPr lang="en-US" sz="2000" dirty="0" err="1">
                <a:latin typeface="Times New Roman" panose="02020603050405020304" pitchFamily="18" charset="0"/>
                <a:cs typeface="Times New Roman" panose="02020603050405020304" pitchFamily="18" charset="0"/>
              </a:rPr>
              <a:t>src</a:t>
            </a:r>
            <a:r>
              <a:rPr lang="en-US" sz="2000" dirty="0">
                <a:latin typeface="Times New Roman" panose="02020603050405020304" pitchFamily="18" charset="0"/>
                <a:cs typeface="Times New Roman" panose="02020603050405020304" pitchFamily="18" charset="0"/>
              </a:rPr>
              <a:t>, cv2.ROTATE_90_COUNTERCLOCKWISE)</a:t>
            </a:r>
          </a:p>
        </p:txBody>
      </p:sp>
    </p:spTree>
    <p:extLst>
      <p:ext uri="{BB962C8B-B14F-4D97-AF65-F5344CB8AC3E}">
        <p14:creationId xmlns:p14="http://schemas.microsoft.com/office/powerpoint/2010/main" val="119679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509</TotalTime>
  <Words>897</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Thư viện OpenCV</vt:lpstr>
      <vt:lpstr>Giới thiệu tổng quan</vt:lpstr>
      <vt:lpstr>Ứng dụng OpenCV trong thế giới thực</vt:lpstr>
      <vt:lpstr>Thị giác máy tính</vt:lpstr>
      <vt:lpstr>Một số hàm xử lý ảnh tron opencv</vt:lpstr>
      <vt:lpstr>Một số hàm xử lý ảnh tron opencv</vt:lpstr>
      <vt:lpstr>Một số hàm xử lý ảnh tron opencv</vt:lpstr>
      <vt:lpstr>Một số hàm xử lý ảnh tron opencv</vt:lpstr>
      <vt:lpstr>Một số hàm xử lý ảnh tron opencv</vt:lpstr>
      <vt:lpstr>Một số hàm xử lý ảnh tron opencv</vt:lpstr>
      <vt:lpstr>Một số hàm xử lý ảnh tron opencv</vt:lpstr>
      <vt:lpstr>Một số hàm xử lý ảnh tron opencv</vt:lpstr>
      <vt:lpstr>Một số hàm xử lý ảnh tron opencv</vt:lpstr>
      <vt:lpstr>Bài tập</vt:lpstr>
      <vt:lpstr>PowerPoint Presentation</vt:lpstr>
      <vt:lpstr>Ôn tập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Thư viện OpenCV</dc:title>
  <dc:creator>Phạm Thị Quỳnh Trang</dc:creator>
  <cp:lastModifiedBy>Phạm Thị Quỳnh Trang</cp:lastModifiedBy>
  <cp:revision>16</cp:revision>
  <dcterms:created xsi:type="dcterms:W3CDTF">2023-10-16T15:11:09Z</dcterms:created>
  <dcterms:modified xsi:type="dcterms:W3CDTF">2023-10-24T03:36:49Z</dcterms:modified>
</cp:coreProperties>
</file>