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4" r:id="rId6"/>
    <p:sldId id="276" r:id="rId7"/>
    <p:sldId id="275" r:id="rId8"/>
    <p:sldId id="274" r:id="rId9"/>
    <p:sldId id="273" r:id="rId10"/>
    <p:sldId id="272" r:id="rId11"/>
    <p:sldId id="271" r:id="rId12"/>
    <p:sldId id="270" r:id="rId13"/>
    <p:sldId id="269" r:id="rId14"/>
    <p:sldId id="268" r:id="rId15"/>
    <p:sldId id="262" r:id="rId16"/>
    <p:sldId id="284" r:id="rId17"/>
    <p:sldId id="283" r:id="rId18"/>
    <p:sldId id="266" r:id="rId19"/>
    <p:sldId id="265"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7A468-93C9-48C4-9308-99D6108A6EA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A7522518-B5DD-4B50-BEDA-4888A98420D2}">
      <dgm:prSet phldrT="[Text]" custT="1"/>
      <dgm:spPr/>
      <dgm:t>
        <a:bodyPr/>
        <a:lstStyle/>
        <a:p>
          <a:r>
            <a:rPr lang="en-US" sz="3600" dirty="0" smtClean="0">
              <a:latin typeface="Times New Roman" panose="02020603050405020304" pitchFamily="18" charset="0"/>
              <a:cs typeface="Times New Roman" panose="02020603050405020304" pitchFamily="18" charset="0"/>
            </a:rPr>
            <a:t>WPAN</a:t>
          </a:r>
          <a:endParaRPr lang="en-US" sz="3600" dirty="0">
            <a:latin typeface="Times New Roman" panose="02020603050405020304" pitchFamily="18" charset="0"/>
            <a:cs typeface="Times New Roman" panose="02020603050405020304" pitchFamily="18" charset="0"/>
          </a:endParaRPr>
        </a:p>
      </dgm:t>
    </dgm:pt>
    <dgm:pt modelId="{C4534890-592B-4E4B-8A66-DC983004B080}" type="parTrans" cxnId="{55BCC2CF-FC8F-4C46-BDDF-4E9916A91720}">
      <dgm:prSet/>
      <dgm:spPr/>
      <dgm:t>
        <a:bodyPr/>
        <a:lstStyle/>
        <a:p>
          <a:endParaRPr lang="en-US"/>
        </a:p>
      </dgm:t>
    </dgm:pt>
    <dgm:pt modelId="{089D92C9-98DA-4260-BDD8-E223BFD1C82A}" type="sibTrans" cxnId="{55BCC2CF-FC8F-4C46-BDDF-4E9916A91720}">
      <dgm:prSet/>
      <dgm:spPr/>
      <dgm:t>
        <a:bodyPr/>
        <a:lstStyle/>
        <a:p>
          <a:endParaRPr lang="en-US"/>
        </a:p>
      </dgm:t>
    </dgm:pt>
    <dgm:pt modelId="{0AEF46E2-A710-474F-9F65-86668BF70117}">
      <dgm:prSet phldrT="[Text]" custT="1"/>
      <dgm:spPr/>
      <dgm:t>
        <a:bodyPr/>
        <a:lstStyle/>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WRAN</a:t>
          </a:r>
        </a:p>
        <a:p>
          <a:endParaRPr lang="en-US" sz="3600" dirty="0">
            <a:latin typeface="Times New Roman" panose="02020603050405020304" pitchFamily="18" charset="0"/>
            <a:cs typeface="Times New Roman" panose="02020603050405020304" pitchFamily="18" charset="0"/>
          </a:endParaRPr>
        </a:p>
      </dgm:t>
    </dgm:pt>
    <dgm:pt modelId="{01A489B7-1CC1-43FC-B142-BD52923E9725}" type="parTrans" cxnId="{D20D14AD-57E0-4F94-A922-478A851992FF}">
      <dgm:prSet/>
      <dgm:spPr/>
      <dgm:t>
        <a:bodyPr/>
        <a:lstStyle/>
        <a:p>
          <a:endParaRPr lang="en-US"/>
        </a:p>
      </dgm:t>
    </dgm:pt>
    <dgm:pt modelId="{6B6330B9-D0F0-421D-8BE4-E035BD0A7F3E}" type="sibTrans" cxnId="{D20D14AD-57E0-4F94-A922-478A851992FF}">
      <dgm:prSet/>
      <dgm:spPr/>
      <dgm:t>
        <a:bodyPr/>
        <a:lstStyle/>
        <a:p>
          <a:endParaRPr lang="en-US"/>
        </a:p>
      </dgm:t>
    </dgm:pt>
    <dgm:pt modelId="{EA57D9F2-FD0A-4C8B-B29A-21621858B3EB}">
      <dgm:prSet phldrT="[Text]" custT="1"/>
      <dgm:spPr/>
      <dgm:t>
        <a:bodyPr/>
        <a:lstStyle/>
        <a:p>
          <a:r>
            <a:rPr lang="en-US" sz="3600" dirty="0" smtClean="0">
              <a:latin typeface="Times New Roman" panose="02020603050405020304" pitchFamily="18" charset="0"/>
              <a:cs typeface="Times New Roman" panose="02020603050405020304" pitchFamily="18" charset="0"/>
            </a:rPr>
            <a:t>WWAN</a:t>
          </a:r>
          <a:endParaRPr lang="en-US" sz="3600" dirty="0">
            <a:latin typeface="Times New Roman" panose="02020603050405020304" pitchFamily="18" charset="0"/>
            <a:cs typeface="Times New Roman" panose="02020603050405020304" pitchFamily="18" charset="0"/>
          </a:endParaRPr>
        </a:p>
      </dgm:t>
    </dgm:pt>
    <dgm:pt modelId="{B21EA7C8-C5AC-484F-9768-52452C918451}" type="parTrans" cxnId="{708E38A4-EAAE-465E-8CF5-CDA233E92EB0}">
      <dgm:prSet/>
      <dgm:spPr/>
      <dgm:t>
        <a:bodyPr/>
        <a:lstStyle/>
        <a:p>
          <a:endParaRPr lang="en-US"/>
        </a:p>
      </dgm:t>
    </dgm:pt>
    <dgm:pt modelId="{EB123FBE-560B-4802-B915-CF672B9B363C}" type="sibTrans" cxnId="{708E38A4-EAAE-465E-8CF5-CDA233E92EB0}">
      <dgm:prSet/>
      <dgm:spPr/>
      <dgm:t>
        <a:bodyPr/>
        <a:lstStyle/>
        <a:p>
          <a:endParaRPr lang="en-US"/>
        </a:p>
      </dgm:t>
    </dgm:pt>
    <dgm:pt modelId="{9DAAAB51-C339-4D07-A980-EBBF66F57AAD}">
      <dgm:prSet phldrT="[Text]" custT="1"/>
      <dgm:spPr/>
      <dgm:t>
        <a:bodyPr/>
        <a:lstStyle/>
        <a:p>
          <a:r>
            <a:rPr lang="en-US" sz="3600" dirty="0" smtClean="0">
              <a:latin typeface="Times New Roman" panose="02020603050405020304" pitchFamily="18" charset="0"/>
              <a:cs typeface="Times New Roman" panose="02020603050405020304" pitchFamily="18" charset="0"/>
            </a:rPr>
            <a:t>WMAN</a:t>
          </a:r>
          <a:endParaRPr lang="en-US" sz="3600" dirty="0">
            <a:latin typeface="Times New Roman" panose="02020603050405020304" pitchFamily="18" charset="0"/>
            <a:cs typeface="Times New Roman" panose="02020603050405020304" pitchFamily="18" charset="0"/>
          </a:endParaRPr>
        </a:p>
      </dgm:t>
    </dgm:pt>
    <dgm:pt modelId="{DA8C42D3-DC19-430F-897D-0925311C85EB}" type="parTrans" cxnId="{50EE0733-6952-4967-945D-54690CFAAB88}">
      <dgm:prSet/>
      <dgm:spPr/>
      <dgm:t>
        <a:bodyPr/>
        <a:lstStyle/>
        <a:p>
          <a:endParaRPr lang="en-US"/>
        </a:p>
      </dgm:t>
    </dgm:pt>
    <dgm:pt modelId="{74F421DC-0DB2-40AA-ADB8-31D1F229BA1D}" type="sibTrans" cxnId="{50EE0733-6952-4967-945D-54690CFAAB88}">
      <dgm:prSet/>
      <dgm:spPr/>
      <dgm:t>
        <a:bodyPr/>
        <a:lstStyle/>
        <a:p>
          <a:endParaRPr lang="en-US"/>
        </a:p>
      </dgm:t>
    </dgm:pt>
    <dgm:pt modelId="{D5D9745D-A5F9-4BEF-835A-C84B3F3C9343}">
      <dgm:prSet phldrT="[Text]" custT="1"/>
      <dgm:spPr/>
      <dgm:t>
        <a:bodyPr/>
        <a:lstStyle/>
        <a:p>
          <a:r>
            <a:rPr lang="en-US" sz="3600" dirty="0" smtClean="0">
              <a:latin typeface="Times New Roman" panose="02020603050405020304" pitchFamily="18" charset="0"/>
              <a:cs typeface="Times New Roman" panose="02020603050405020304" pitchFamily="18" charset="0"/>
            </a:rPr>
            <a:t>WLAN</a:t>
          </a:r>
          <a:endParaRPr lang="en-US" sz="3600" dirty="0">
            <a:latin typeface="Times New Roman" panose="02020603050405020304" pitchFamily="18" charset="0"/>
            <a:cs typeface="Times New Roman" panose="02020603050405020304" pitchFamily="18" charset="0"/>
          </a:endParaRPr>
        </a:p>
      </dgm:t>
    </dgm:pt>
    <dgm:pt modelId="{B995FA43-61EA-438C-8941-7365EEF21944}" type="parTrans" cxnId="{E81528E7-3007-4B4A-84AF-21F8A393D11A}">
      <dgm:prSet/>
      <dgm:spPr/>
      <dgm:t>
        <a:bodyPr/>
        <a:lstStyle/>
        <a:p>
          <a:endParaRPr lang="en-US"/>
        </a:p>
      </dgm:t>
    </dgm:pt>
    <dgm:pt modelId="{636721F6-0C33-429A-A2AE-8E517A92C8B1}" type="sibTrans" cxnId="{E81528E7-3007-4B4A-84AF-21F8A393D11A}">
      <dgm:prSet/>
      <dgm:spPr/>
      <dgm:t>
        <a:bodyPr/>
        <a:lstStyle/>
        <a:p>
          <a:endParaRPr lang="en-US"/>
        </a:p>
      </dgm:t>
    </dgm:pt>
    <dgm:pt modelId="{91A1FA35-38F1-4BDA-914D-F47A1BEFBCFB}" type="pres">
      <dgm:prSet presAssocID="{7E57A468-93C9-48C4-9308-99D6108A6EA1}" presName="Name0" presStyleCnt="0">
        <dgm:presLayoutVars>
          <dgm:dir/>
          <dgm:resizeHandles val="exact"/>
        </dgm:presLayoutVars>
      </dgm:prSet>
      <dgm:spPr/>
      <dgm:t>
        <a:bodyPr/>
        <a:lstStyle/>
        <a:p>
          <a:endParaRPr lang="en-US"/>
        </a:p>
      </dgm:t>
    </dgm:pt>
    <dgm:pt modelId="{AAAD407F-889F-47A8-B266-A5FE0E0AE5F6}" type="pres">
      <dgm:prSet presAssocID="{7E57A468-93C9-48C4-9308-99D6108A6EA1}" presName="cycle" presStyleCnt="0"/>
      <dgm:spPr/>
    </dgm:pt>
    <dgm:pt modelId="{38E3E180-1A97-4915-B5B5-D25DF732EB4D}" type="pres">
      <dgm:prSet presAssocID="{A7522518-B5DD-4B50-BEDA-4888A98420D2}" presName="nodeFirstNode" presStyleLbl="node1" presStyleIdx="0" presStyleCnt="5">
        <dgm:presLayoutVars>
          <dgm:bulletEnabled val="1"/>
        </dgm:presLayoutVars>
      </dgm:prSet>
      <dgm:spPr/>
      <dgm:t>
        <a:bodyPr/>
        <a:lstStyle/>
        <a:p>
          <a:endParaRPr lang="en-US"/>
        </a:p>
      </dgm:t>
    </dgm:pt>
    <dgm:pt modelId="{21DD2F3C-4285-441D-9B4A-388E8FCE6003}" type="pres">
      <dgm:prSet presAssocID="{089D92C9-98DA-4260-BDD8-E223BFD1C82A}" presName="sibTransFirstNode" presStyleLbl="bgShp" presStyleIdx="0" presStyleCnt="1"/>
      <dgm:spPr/>
      <dgm:t>
        <a:bodyPr/>
        <a:lstStyle/>
        <a:p>
          <a:endParaRPr lang="en-US"/>
        </a:p>
      </dgm:t>
    </dgm:pt>
    <dgm:pt modelId="{B56B5ADC-35A2-41FF-99E6-6608A20D1415}" type="pres">
      <dgm:prSet presAssocID="{0AEF46E2-A710-474F-9F65-86668BF70117}" presName="nodeFollowingNodes" presStyleLbl="node1" presStyleIdx="1" presStyleCnt="5">
        <dgm:presLayoutVars>
          <dgm:bulletEnabled val="1"/>
        </dgm:presLayoutVars>
      </dgm:prSet>
      <dgm:spPr/>
      <dgm:t>
        <a:bodyPr/>
        <a:lstStyle/>
        <a:p>
          <a:endParaRPr lang="en-US"/>
        </a:p>
      </dgm:t>
    </dgm:pt>
    <dgm:pt modelId="{4BA0FA12-C4BD-44C4-91A8-4DFA60FE89C5}" type="pres">
      <dgm:prSet presAssocID="{EA57D9F2-FD0A-4C8B-B29A-21621858B3EB}" presName="nodeFollowingNodes" presStyleLbl="node1" presStyleIdx="2" presStyleCnt="5">
        <dgm:presLayoutVars>
          <dgm:bulletEnabled val="1"/>
        </dgm:presLayoutVars>
      </dgm:prSet>
      <dgm:spPr/>
      <dgm:t>
        <a:bodyPr/>
        <a:lstStyle/>
        <a:p>
          <a:endParaRPr lang="en-US"/>
        </a:p>
      </dgm:t>
    </dgm:pt>
    <dgm:pt modelId="{BEE30015-3B11-450C-9959-E55BA27BBAD8}" type="pres">
      <dgm:prSet presAssocID="{9DAAAB51-C339-4D07-A980-EBBF66F57AAD}" presName="nodeFollowingNodes" presStyleLbl="node1" presStyleIdx="3" presStyleCnt="5">
        <dgm:presLayoutVars>
          <dgm:bulletEnabled val="1"/>
        </dgm:presLayoutVars>
      </dgm:prSet>
      <dgm:spPr/>
      <dgm:t>
        <a:bodyPr/>
        <a:lstStyle/>
        <a:p>
          <a:endParaRPr lang="en-US"/>
        </a:p>
      </dgm:t>
    </dgm:pt>
    <dgm:pt modelId="{6DDB2B34-E198-4B3E-88F7-D8AA2280BEF4}" type="pres">
      <dgm:prSet presAssocID="{D5D9745D-A5F9-4BEF-835A-C84B3F3C9343}" presName="nodeFollowingNodes" presStyleLbl="node1" presStyleIdx="4" presStyleCnt="5">
        <dgm:presLayoutVars>
          <dgm:bulletEnabled val="1"/>
        </dgm:presLayoutVars>
      </dgm:prSet>
      <dgm:spPr/>
      <dgm:t>
        <a:bodyPr/>
        <a:lstStyle/>
        <a:p>
          <a:endParaRPr lang="en-US"/>
        </a:p>
      </dgm:t>
    </dgm:pt>
  </dgm:ptLst>
  <dgm:cxnLst>
    <dgm:cxn modelId="{B3A98E0A-E3D7-4F11-A99E-AAF4A0D7E01F}" type="presOf" srcId="{9DAAAB51-C339-4D07-A980-EBBF66F57AAD}" destId="{BEE30015-3B11-450C-9959-E55BA27BBAD8}" srcOrd="0" destOrd="0" presId="urn:microsoft.com/office/officeart/2005/8/layout/cycle3"/>
    <dgm:cxn modelId="{E81528E7-3007-4B4A-84AF-21F8A393D11A}" srcId="{7E57A468-93C9-48C4-9308-99D6108A6EA1}" destId="{D5D9745D-A5F9-4BEF-835A-C84B3F3C9343}" srcOrd="4" destOrd="0" parTransId="{B995FA43-61EA-438C-8941-7365EEF21944}" sibTransId="{636721F6-0C33-429A-A2AE-8E517A92C8B1}"/>
    <dgm:cxn modelId="{55BCC2CF-FC8F-4C46-BDDF-4E9916A91720}" srcId="{7E57A468-93C9-48C4-9308-99D6108A6EA1}" destId="{A7522518-B5DD-4B50-BEDA-4888A98420D2}" srcOrd="0" destOrd="0" parTransId="{C4534890-592B-4E4B-8A66-DC983004B080}" sibTransId="{089D92C9-98DA-4260-BDD8-E223BFD1C82A}"/>
    <dgm:cxn modelId="{25DD7738-FA3C-47AB-896C-66E1462FAF83}" type="presOf" srcId="{D5D9745D-A5F9-4BEF-835A-C84B3F3C9343}" destId="{6DDB2B34-E198-4B3E-88F7-D8AA2280BEF4}" srcOrd="0" destOrd="0" presId="urn:microsoft.com/office/officeart/2005/8/layout/cycle3"/>
    <dgm:cxn modelId="{D20D14AD-57E0-4F94-A922-478A851992FF}" srcId="{7E57A468-93C9-48C4-9308-99D6108A6EA1}" destId="{0AEF46E2-A710-474F-9F65-86668BF70117}" srcOrd="1" destOrd="0" parTransId="{01A489B7-1CC1-43FC-B142-BD52923E9725}" sibTransId="{6B6330B9-D0F0-421D-8BE4-E035BD0A7F3E}"/>
    <dgm:cxn modelId="{C1A49D5C-2210-4274-97E1-B5A3DB1890D8}" type="presOf" srcId="{A7522518-B5DD-4B50-BEDA-4888A98420D2}" destId="{38E3E180-1A97-4915-B5B5-D25DF732EB4D}" srcOrd="0" destOrd="0" presId="urn:microsoft.com/office/officeart/2005/8/layout/cycle3"/>
    <dgm:cxn modelId="{708E38A4-EAAE-465E-8CF5-CDA233E92EB0}" srcId="{7E57A468-93C9-48C4-9308-99D6108A6EA1}" destId="{EA57D9F2-FD0A-4C8B-B29A-21621858B3EB}" srcOrd="2" destOrd="0" parTransId="{B21EA7C8-C5AC-484F-9768-52452C918451}" sibTransId="{EB123FBE-560B-4802-B915-CF672B9B363C}"/>
    <dgm:cxn modelId="{FF858211-281C-4623-947E-AA5ECCB499F2}" type="presOf" srcId="{EA57D9F2-FD0A-4C8B-B29A-21621858B3EB}" destId="{4BA0FA12-C4BD-44C4-91A8-4DFA60FE89C5}" srcOrd="0" destOrd="0" presId="urn:microsoft.com/office/officeart/2005/8/layout/cycle3"/>
    <dgm:cxn modelId="{63D5CFF6-8BD4-481F-82EA-9A9B33B85983}" type="presOf" srcId="{7E57A468-93C9-48C4-9308-99D6108A6EA1}" destId="{91A1FA35-38F1-4BDA-914D-F47A1BEFBCFB}" srcOrd="0" destOrd="0" presId="urn:microsoft.com/office/officeart/2005/8/layout/cycle3"/>
    <dgm:cxn modelId="{DD532C9F-BFE5-425B-8F7E-48784DF5CA89}" type="presOf" srcId="{089D92C9-98DA-4260-BDD8-E223BFD1C82A}" destId="{21DD2F3C-4285-441D-9B4A-388E8FCE6003}" srcOrd="0" destOrd="0" presId="urn:microsoft.com/office/officeart/2005/8/layout/cycle3"/>
    <dgm:cxn modelId="{50EE0733-6952-4967-945D-54690CFAAB88}" srcId="{7E57A468-93C9-48C4-9308-99D6108A6EA1}" destId="{9DAAAB51-C339-4D07-A980-EBBF66F57AAD}" srcOrd="3" destOrd="0" parTransId="{DA8C42D3-DC19-430F-897D-0925311C85EB}" sibTransId="{74F421DC-0DB2-40AA-ADB8-31D1F229BA1D}"/>
    <dgm:cxn modelId="{E9A5B19F-6230-46F2-943D-B71EB9952B35}" type="presOf" srcId="{0AEF46E2-A710-474F-9F65-86668BF70117}" destId="{B56B5ADC-35A2-41FF-99E6-6608A20D1415}" srcOrd="0" destOrd="0" presId="urn:microsoft.com/office/officeart/2005/8/layout/cycle3"/>
    <dgm:cxn modelId="{43E58EB8-4398-4B62-B86B-CD89AB27C025}" type="presParOf" srcId="{91A1FA35-38F1-4BDA-914D-F47A1BEFBCFB}" destId="{AAAD407F-889F-47A8-B266-A5FE0E0AE5F6}" srcOrd="0" destOrd="0" presId="urn:microsoft.com/office/officeart/2005/8/layout/cycle3"/>
    <dgm:cxn modelId="{2D5377F5-715D-45EE-96F0-36AD97D0EB01}" type="presParOf" srcId="{AAAD407F-889F-47A8-B266-A5FE0E0AE5F6}" destId="{38E3E180-1A97-4915-B5B5-D25DF732EB4D}" srcOrd="0" destOrd="0" presId="urn:microsoft.com/office/officeart/2005/8/layout/cycle3"/>
    <dgm:cxn modelId="{4045C4CF-8481-4C34-81C1-788069E978BE}" type="presParOf" srcId="{AAAD407F-889F-47A8-B266-A5FE0E0AE5F6}" destId="{21DD2F3C-4285-441D-9B4A-388E8FCE6003}" srcOrd="1" destOrd="0" presId="urn:microsoft.com/office/officeart/2005/8/layout/cycle3"/>
    <dgm:cxn modelId="{A81ECF6D-E338-4E50-9825-1009DDAD803E}" type="presParOf" srcId="{AAAD407F-889F-47A8-B266-A5FE0E0AE5F6}" destId="{B56B5ADC-35A2-41FF-99E6-6608A20D1415}" srcOrd="2" destOrd="0" presId="urn:microsoft.com/office/officeart/2005/8/layout/cycle3"/>
    <dgm:cxn modelId="{63A8EC71-8381-4526-8CFB-DCF7D8360AB7}" type="presParOf" srcId="{AAAD407F-889F-47A8-B266-A5FE0E0AE5F6}" destId="{4BA0FA12-C4BD-44C4-91A8-4DFA60FE89C5}" srcOrd="3" destOrd="0" presId="urn:microsoft.com/office/officeart/2005/8/layout/cycle3"/>
    <dgm:cxn modelId="{AAA0C24C-FF0A-401F-89E6-4006DC78C249}" type="presParOf" srcId="{AAAD407F-889F-47A8-B266-A5FE0E0AE5F6}" destId="{BEE30015-3B11-450C-9959-E55BA27BBAD8}" srcOrd="4" destOrd="0" presId="urn:microsoft.com/office/officeart/2005/8/layout/cycle3"/>
    <dgm:cxn modelId="{860E9426-C529-4BA8-88B3-DA3B76312DA8}" type="presParOf" srcId="{AAAD407F-889F-47A8-B266-A5FE0E0AE5F6}" destId="{6DDB2B34-E198-4B3E-88F7-D8AA2280BEF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D2F3C-4285-441D-9B4A-388E8FCE6003}">
      <dsp:nvSpPr>
        <dsp:cNvPr id="0" name=""/>
        <dsp:cNvSpPr/>
      </dsp:nvSpPr>
      <dsp:spPr>
        <a:xfrm>
          <a:off x="1020730" y="-22083"/>
          <a:ext cx="4054539" cy="4054539"/>
        </a:xfrm>
        <a:prstGeom prst="circularArrow">
          <a:avLst>
            <a:gd name="adj1" fmla="val 5544"/>
            <a:gd name="adj2" fmla="val 330680"/>
            <a:gd name="adj3" fmla="val 13815233"/>
            <a:gd name="adj4" fmla="val 173620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3E180-1A97-4915-B5B5-D25DF732EB4D}">
      <dsp:nvSpPr>
        <dsp:cNvPr id="0" name=""/>
        <dsp:cNvSpPr/>
      </dsp:nvSpPr>
      <dsp:spPr>
        <a:xfrm>
          <a:off x="2114847" y="151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WPAN</a:t>
          </a:r>
          <a:endParaRPr lang="en-US" sz="3600" kern="1200" dirty="0">
            <a:latin typeface="Times New Roman" panose="02020603050405020304" pitchFamily="18" charset="0"/>
            <a:cs typeface="Times New Roman" panose="02020603050405020304" pitchFamily="18" charset="0"/>
          </a:endParaRPr>
        </a:p>
      </dsp:txBody>
      <dsp:txXfrm>
        <a:off x="2160400" y="47068"/>
        <a:ext cx="1775198" cy="842046"/>
      </dsp:txXfrm>
    </dsp:sp>
    <dsp:sp modelId="{B56B5ADC-35A2-41FF-99E6-6608A20D1415}">
      <dsp:nvSpPr>
        <dsp:cNvPr id="0" name=""/>
        <dsp:cNvSpPr/>
      </dsp:nvSpPr>
      <dsp:spPr>
        <a:xfrm>
          <a:off x="3759238" y="119623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en-US" sz="3600" kern="1200" dirty="0" smtClean="0">
            <a:latin typeface="Times New Roman" panose="02020603050405020304" pitchFamily="18" charset="0"/>
            <a:cs typeface="Times New Roman" panose="02020603050405020304" pitchFamily="18" charset="0"/>
          </a:endParaRPr>
        </a:p>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WRAN</a:t>
          </a:r>
        </a:p>
        <a:p>
          <a:pPr lvl="0" algn="ctr" defTabSz="1600200">
            <a:lnSpc>
              <a:spcPct val="90000"/>
            </a:lnSpc>
            <a:spcBef>
              <a:spcPct val="0"/>
            </a:spcBef>
            <a:spcAft>
              <a:spcPct val="35000"/>
            </a:spcAft>
          </a:pPr>
          <a:endParaRPr lang="en-US" sz="3600" kern="1200" dirty="0">
            <a:latin typeface="Times New Roman" panose="02020603050405020304" pitchFamily="18" charset="0"/>
            <a:cs typeface="Times New Roman" panose="02020603050405020304" pitchFamily="18" charset="0"/>
          </a:endParaRPr>
        </a:p>
      </dsp:txBody>
      <dsp:txXfrm>
        <a:off x="3804791" y="1241788"/>
        <a:ext cx="1775198" cy="842046"/>
      </dsp:txXfrm>
    </dsp:sp>
    <dsp:sp modelId="{4BA0FA12-C4BD-44C4-91A8-4DFA60FE89C5}">
      <dsp:nvSpPr>
        <dsp:cNvPr id="0" name=""/>
        <dsp:cNvSpPr/>
      </dsp:nvSpPr>
      <dsp:spPr>
        <a:xfrm>
          <a:off x="3131137" y="3129332"/>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WWAN</a:t>
          </a:r>
          <a:endParaRPr lang="en-US" sz="3600" kern="1200" dirty="0">
            <a:latin typeface="Times New Roman" panose="02020603050405020304" pitchFamily="18" charset="0"/>
            <a:cs typeface="Times New Roman" panose="02020603050405020304" pitchFamily="18" charset="0"/>
          </a:endParaRPr>
        </a:p>
      </dsp:txBody>
      <dsp:txXfrm>
        <a:off x="3176690" y="3174885"/>
        <a:ext cx="1775198" cy="842046"/>
      </dsp:txXfrm>
    </dsp:sp>
    <dsp:sp modelId="{BEE30015-3B11-450C-9959-E55BA27BBAD8}">
      <dsp:nvSpPr>
        <dsp:cNvPr id="0" name=""/>
        <dsp:cNvSpPr/>
      </dsp:nvSpPr>
      <dsp:spPr>
        <a:xfrm>
          <a:off x="1098558" y="3129332"/>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WMAN</a:t>
          </a:r>
          <a:endParaRPr lang="en-US" sz="3600" kern="1200" dirty="0">
            <a:latin typeface="Times New Roman" panose="02020603050405020304" pitchFamily="18" charset="0"/>
            <a:cs typeface="Times New Roman" panose="02020603050405020304" pitchFamily="18" charset="0"/>
          </a:endParaRPr>
        </a:p>
      </dsp:txBody>
      <dsp:txXfrm>
        <a:off x="1144111" y="3174885"/>
        <a:ext cx="1775198" cy="842046"/>
      </dsp:txXfrm>
    </dsp:sp>
    <dsp:sp modelId="{6DDB2B34-E198-4B3E-88F7-D8AA2280BEF4}">
      <dsp:nvSpPr>
        <dsp:cNvPr id="0" name=""/>
        <dsp:cNvSpPr/>
      </dsp:nvSpPr>
      <dsp:spPr>
        <a:xfrm>
          <a:off x="470456" y="119623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WLAN</a:t>
          </a:r>
          <a:endParaRPr lang="en-US" sz="3600" kern="1200" dirty="0">
            <a:latin typeface="Times New Roman" panose="02020603050405020304" pitchFamily="18" charset="0"/>
            <a:cs typeface="Times New Roman" panose="02020603050405020304" pitchFamily="18" charset="0"/>
          </a:endParaRPr>
        </a:p>
      </dsp:txBody>
      <dsp:txXfrm>
        <a:off x="516009" y="1241788"/>
        <a:ext cx="1775198" cy="8420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91DC82-E002-4351-BD1B-FF12D9866D2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223502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1DC82-E002-4351-BD1B-FF12D9866D2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195343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1DC82-E002-4351-BD1B-FF12D9866D2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370873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1DC82-E002-4351-BD1B-FF12D9866D2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405758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1DC82-E002-4351-BD1B-FF12D9866D2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138703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91DC82-E002-4351-BD1B-FF12D9866D2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253562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91DC82-E002-4351-BD1B-FF12D9866D2D}"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288532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1DC82-E002-4351-BD1B-FF12D9866D2D}"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10405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1DC82-E002-4351-BD1B-FF12D9866D2D}"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19335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1DC82-E002-4351-BD1B-FF12D9866D2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100053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1DC82-E002-4351-BD1B-FF12D9866D2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68B3-917A-4F73-BE26-A7AA4EEC1433}" type="slidenum">
              <a:rPr lang="en-US" smtClean="0"/>
              <a:t>‹#›</a:t>
            </a:fld>
            <a:endParaRPr lang="en-US"/>
          </a:p>
        </p:txBody>
      </p:sp>
    </p:spTree>
    <p:extLst>
      <p:ext uri="{BB962C8B-B14F-4D97-AF65-F5344CB8AC3E}">
        <p14:creationId xmlns:p14="http://schemas.microsoft.com/office/powerpoint/2010/main" val="424042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1DC82-E002-4351-BD1B-FF12D9866D2D}" type="datetimeFigureOut">
              <a:rPr lang="en-US" smtClean="0"/>
              <a:t>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C68B3-917A-4F73-BE26-A7AA4EEC1433}" type="slidenum">
              <a:rPr lang="en-US" smtClean="0"/>
              <a:t>‹#›</a:t>
            </a:fld>
            <a:endParaRPr lang="en-US"/>
          </a:p>
        </p:txBody>
      </p:sp>
    </p:spTree>
    <p:extLst>
      <p:ext uri="{BB962C8B-B14F-4D97-AF65-F5344CB8AC3E}">
        <p14:creationId xmlns:p14="http://schemas.microsoft.com/office/powerpoint/2010/main" val="360977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taimienphi.vn/download-unplug-n-pray-1987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657600"/>
            <a:ext cx="7772400" cy="1362075"/>
          </a:xfrm>
        </p:spPr>
        <p:txBody>
          <a:bodyPr>
            <a:normAutofit fontScale="90000"/>
          </a:bodyPr>
          <a:lstStyle/>
          <a:p>
            <a:r>
              <a:rPr lang="en-US" sz="2200" b="0" dirty="0" err="1" smtClean="0">
                <a:latin typeface="Times New Roman" panose="02020603050405020304" pitchFamily="18" charset="0"/>
                <a:cs typeface="Times New Roman" panose="02020603050405020304" pitchFamily="18" charset="0"/>
              </a:rPr>
              <a:t>Sinh</a:t>
            </a:r>
            <a:r>
              <a:rPr lang="en-US" sz="2200" b="0" dirty="0" smtClean="0">
                <a:latin typeface="Times New Roman" panose="02020603050405020304" pitchFamily="18" charset="0"/>
                <a:cs typeface="Times New Roman" panose="02020603050405020304" pitchFamily="18" charset="0"/>
              </a:rPr>
              <a:t> </a:t>
            </a:r>
            <a:r>
              <a:rPr lang="en-US" sz="2200" b="0" dirty="0" err="1" smtClean="0">
                <a:latin typeface="Times New Roman" panose="02020603050405020304" pitchFamily="18" charset="0"/>
                <a:cs typeface="Times New Roman" panose="02020603050405020304" pitchFamily="18" charset="0"/>
              </a:rPr>
              <a:t>viên</a:t>
            </a:r>
            <a:r>
              <a:rPr lang="en-US" sz="2200" b="0" dirty="0" smtClean="0">
                <a:latin typeface="Times New Roman" panose="02020603050405020304" pitchFamily="18" charset="0"/>
                <a:cs typeface="Times New Roman" panose="02020603050405020304" pitchFamily="18" charset="0"/>
              </a:rPr>
              <a:t>: </a:t>
            </a:r>
            <a:r>
              <a:rPr lang="en-US" sz="2200" b="0" dirty="0" err="1" smtClean="0">
                <a:latin typeface="Times New Roman" panose="02020603050405020304" pitchFamily="18" charset="0"/>
                <a:cs typeface="Times New Roman" panose="02020603050405020304" pitchFamily="18" charset="0"/>
              </a:rPr>
              <a:t>Lê</a:t>
            </a:r>
            <a:r>
              <a:rPr lang="en-US" sz="2200" b="0" dirty="0" smtClean="0">
                <a:latin typeface="Times New Roman" panose="02020603050405020304" pitchFamily="18" charset="0"/>
                <a:cs typeface="Times New Roman" panose="02020603050405020304" pitchFamily="18" charset="0"/>
              </a:rPr>
              <a:t> </a:t>
            </a:r>
            <a:r>
              <a:rPr lang="en-US" sz="2200" b="0" dirty="0" err="1" smtClean="0">
                <a:latin typeface="Times New Roman" panose="02020603050405020304" pitchFamily="18" charset="0"/>
                <a:cs typeface="Times New Roman" panose="02020603050405020304" pitchFamily="18" charset="0"/>
              </a:rPr>
              <a:t>Thị</a:t>
            </a:r>
            <a:r>
              <a:rPr lang="en-US" sz="2200" b="0" dirty="0" smtClean="0">
                <a:latin typeface="Times New Roman" panose="02020603050405020304" pitchFamily="18" charset="0"/>
                <a:cs typeface="Times New Roman" panose="02020603050405020304" pitchFamily="18" charset="0"/>
              </a:rPr>
              <a:t> oanh_cntt14</a:t>
            </a:r>
            <a:br>
              <a:rPr lang="en-US" sz="2200" b="0" dirty="0" smtClean="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 </a:t>
            </a:r>
            <a:r>
              <a:rPr lang="en-US" sz="2200" b="0" dirty="0" smtClean="0">
                <a:latin typeface="Times New Roman" panose="02020603050405020304" pitchFamily="18" charset="0"/>
                <a:cs typeface="Times New Roman" panose="02020603050405020304" pitchFamily="18" charset="0"/>
              </a:rPr>
              <a:t>                     </a:t>
            </a:r>
            <a:r>
              <a:rPr lang="en-US" sz="2200" b="0" dirty="0" err="1" smtClean="0">
                <a:latin typeface="Times New Roman" panose="02020603050405020304" pitchFamily="18" charset="0"/>
                <a:cs typeface="Times New Roman" panose="02020603050405020304" pitchFamily="18" charset="0"/>
              </a:rPr>
              <a:t>Dương</a:t>
            </a:r>
            <a:r>
              <a:rPr lang="en-US" sz="2200" b="0" dirty="0" smtClean="0">
                <a:latin typeface="Times New Roman" panose="02020603050405020304" pitchFamily="18" charset="0"/>
                <a:cs typeface="Times New Roman" panose="02020603050405020304" pitchFamily="18" charset="0"/>
              </a:rPr>
              <a:t> </a:t>
            </a:r>
            <a:r>
              <a:rPr lang="en-US" sz="2200" b="0" dirty="0" err="1" smtClean="0">
                <a:latin typeface="Times New Roman" panose="02020603050405020304" pitchFamily="18" charset="0"/>
                <a:cs typeface="Times New Roman" panose="02020603050405020304" pitchFamily="18" charset="0"/>
              </a:rPr>
              <a:t>Thị</a:t>
            </a:r>
            <a:r>
              <a:rPr lang="en-US" sz="2200" b="0" dirty="0" smtClean="0">
                <a:latin typeface="Times New Roman" panose="02020603050405020304" pitchFamily="18" charset="0"/>
                <a:cs typeface="Times New Roman" panose="02020603050405020304" pitchFamily="18" charset="0"/>
              </a:rPr>
              <a:t> Thu Phương_httt14</a:t>
            </a:r>
            <a:r>
              <a:rPr lang="en-US" sz="2200" dirty="0" smtClean="0"/>
              <a:t/>
            </a:r>
            <a:br>
              <a:rPr lang="en-US" sz="2200" dirty="0" smtClean="0"/>
            </a:br>
            <a:r>
              <a:rPr lang="en-US" sz="2200" dirty="0"/>
              <a:t/>
            </a:r>
            <a:br>
              <a:rPr lang="en-US" sz="22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5" name="Subtitle 4"/>
          <p:cNvSpPr>
            <a:spLocks noGrp="1"/>
          </p:cNvSpPr>
          <p:nvPr>
            <p:ph type="body" idx="1"/>
          </p:nvPr>
        </p:nvSpPr>
        <p:spPr>
          <a:xfrm>
            <a:off x="457200" y="1600200"/>
            <a:ext cx="7772400" cy="1500187"/>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Module 14</a:t>
            </a:r>
          </a:p>
          <a:p>
            <a:r>
              <a:rPr lang="en-US" sz="3600" dirty="0" smtClean="0">
                <a:solidFill>
                  <a:schemeClr val="tx1"/>
                </a:solidFill>
                <a:latin typeface="Times New Roman" panose="02020603050405020304" pitchFamily="18" charset="0"/>
                <a:cs typeface="Times New Roman" panose="02020603050405020304" pitchFamily="18" charset="0"/>
              </a:rPr>
              <a:t>HACKING WIRELESS NETWORKS</a:t>
            </a:r>
          </a:p>
        </p:txBody>
      </p:sp>
      <p:sp>
        <p:nvSpPr>
          <p:cNvPr id="6" name="Subtitle 4"/>
          <p:cNvSpPr txBox="1">
            <a:spLocks/>
          </p:cNvSpPr>
          <p:nvPr/>
        </p:nvSpPr>
        <p:spPr>
          <a:xfrm>
            <a:off x="1295400" y="2895600"/>
            <a:ext cx="6553200" cy="1981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407657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1000" y="4419600"/>
            <a:ext cx="8229600" cy="1143000"/>
          </a:xfrm>
        </p:spPr>
        <p:txBody>
          <a:bodyPr>
            <a:normAutofit/>
          </a:bodyPr>
          <a:lstStyle/>
          <a:p>
            <a:r>
              <a:rPr lang="en-US" sz="2400" b="1" dirty="0" err="1" smtClean="0">
                <a:latin typeface="Times New Roman" panose="02020603050405020304" pitchFamily="18" charset="0"/>
                <a:cs typeface="Times New Roman" panose="02020603050405020304" pitchFamily="18" charset="0"/>
              </a:rPr>
              <a:t>Hình</a:t>
            </a:r>
            <a:r>
              <a:rPr lang="en-US" sz="2400" b="1" dirty="0" smtClean="0">
                <a:latin typeface="Times New Roman" panose="02020603050405020304" pitchFamily="18" charset="0"/>
                <a:cs typeface="Times New Roman" panose="02020603050405020304" pitchFamily="18" charset="0"/>
              </a:rPr>
              <a:t> 2. </a:t>
            </a:r>
            <a:r>
              <a:rPr lang="en-US" sz="2400" b="1" dirty="0" err="1" smtClean="0">
                <a:latin typeface="Times New Roman" panose="02020603050405020304" pitchFamily="18" charset="0"/>
                <a:cs typeface="Times New Roman" panose="02020603050405020304" pitchFamily="18" charset="0"/>
              </a:rPr>
              <a:t>Nghe</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lén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WireShark</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hợp</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a:t>
            </a:r>
            <a:r>
              <a:rPr lang="en-US" sz="2400" b="1" dirty="0" err="1" smtClean="0">
                <a:latin typeface="Times New Roman" panose="02020603050405020304" pitchFamily="18" charset="0"/>
                <a:cs typeface="Times New Roman" panose="02020603050405020304" pitchFamily="18" charset="0"/>
              </a:rPr>
              <a:t>irPcap</a:t>
            </a:r>
            <a:endParaRPr lang="en-US" sz="24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
            <a:ext cx="8839200" cy="3573727"/>
          </a:xfrm>
          <a:prstGeom prst="rect">
            <a:avLst/>
          </a:prstGeom>
        </p:spPr>
      </p:pic>
    </p:spTree>
    <p:extLst>
      <p:ext uri="{BB962C8B-B14F-4D97-AF65-F5344CB8AC3E}">
        <p14:creationId xmlns:p14="http://schemas.microsoft.com/office/powerpoint/2010/main" val="31140477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5897563"/>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2. </a:t>
            </a:r>
            <a:r>
              <a:rPr lang="en-US" sz="2000" b="1" dirty="0" err="1" smtClean="0">
                <a:latin typeface="Times New Roman" panose="02020603050405020304" pitchFamily="18" charset="0"/>
                <a:cs typeface="Times New Roman" panose="02020603050405020304" pitchFamily="18" charset="0"/>
              </a:rPr>
              <a:t>Tấn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chủ</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động</a:t>
            </a:r>
            <a:r>
              <a:rPr lang="en-US" sz="2000" b="1" dirty="0" smtClean="0">
                <a:latin typeface="Times New Roman" panose="02020603050405020304" pitchFamily="18" charset="0"/>
                <a:cs typeface="Times New Roman" panose="02020603050405020304" pitchFamily="18" charset="0"/>
              </a:rPr>
              <a:t> ( Active Attack)</a:t>
            </a:r>
          </a:p>
          <a:p>
            <a:pPr marL="0" indent="0">
              <a:buNone/>
            </a:pP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Khái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niệm</a:t>
            </a:r>
            <a:endParaRPr lang="en-US" sz="20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AP, STA…Hacker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qua AP,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quý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Internet ở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hoại</a:t>
            </a:r>
            <a:r>
              <a:rPr lang="en-US" sz="2000" dirty="0" smtClean="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thậm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chúng</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chưa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kịp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chặn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hoại</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b.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186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algn="just">
              <a:buFont typeface="Wingdings" panose="05000000000000000000" pitchFamily="2" charset="2"/>
              <a:buChar char="ü"/>
            </a:pPr>
            <a:r>
              <a:rPr lang="en-US" sz="2000" b="1" i="1" dirty="0" err="1" smtClean="0">
                <a:latin typeface="Times New Roman" panose="02020603050405020304" pitchFamily="18" charset="0"/>
                <a:cs typeface="Times New Roman" panose="02020603050405020304" pitchFamily="18" charset="0"/>
              </a:rPr>
              <a:t>Mạo</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danh</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truy</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nhập</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trái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phép</a:t>
            </a:r>
            <a:r>
              <a:rPr lang="en-US" sz="2000" b="1" i="1" dirty="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(Masquerade):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bên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bên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rồi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IP, MAC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nhầm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000" b="1" i="1" dirty="0" err="1" smtClean="0">
                <a:latin typeface="Times New Roman" panose="02020603050405020304" pitchFamily="18" charset="0"/>
                <a:cs typeface="Times New Roman" panose="02020603050405020304" pitchFamily="18" charset="0"/>
              </a:rPr>
              <a:t>Tấn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công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từ</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chối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dịch</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vụ</a:t>
            </a:r>
            <a:r>
              <a:rPr lang="en-US" sz="2000" b="1" i="1" dirty="0" smtClean="0">
                <a:latin typeface="Times New Roman" panose="02020603050405020304" pitchFamily="18" charset="0"/>
                <a:cs typeface="Times New Roman" panose="02020603050405020304" pitchFamily="18" charset="0"/>
              </a:rPr>
              <a:t> Dos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so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Dos ở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Dos.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886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172200"/>
          </a:xfrm>
        </p:spPr>
        <p:txBody>
          <a:bodyPr>
            <a:noAutofit/>
          </a:bodyPr>
          <a:lstStyle/>
          <a:p>
            <a:pPr algn="just">
              <a:buFont typeface="Wingdings" panose="05000000000000000000" pitchFamily="2" charset="2"/>
              <a:buChar char="ü"/>
            </a:pPr>
            <a:r>
              <a:rPr lang="en-US" sz="2000" b="1" i="1" dirty="0" err="1" smtClean="0">
                <a:latin typeface="Times New Roman" panose="02020603050405020304" pitchFamily="18" charset="0"/>
                <a:cs typeface="Times New Roman" panose="02020603050405020304" pitchFamily="18" charset="0"/>
              </a:rPr>
              <a:t>Tấn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công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cưỡng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đoạt</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điều</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khiển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và</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sửa</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đổi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thông</a:t>
            </a:r>
            <a:r>
              <a:rPr lang="en-US" sz="2000" b="1" i="1" dirty="0" smtClean="0">
                <a:latin typeface="Times New Roman" panose="02020603050405020304" pitchFamily="18" charset="0"/>
                <a:cs typeface="Times New Roman" panose="02020603050405020304" pitchFamily="18" charset="0"/>
              </a:rPr>
              <a:t> tin</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TCP/IP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qua Switch, Router hay AP ,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nằm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defaullt</a:t>
            </a:r>
            <a:r>
              <a:rPr lang="en-US" sz="2000" dirty="0" smtClean="0">
                <a:latin typeface="Times New Roman" panose="02020603050405020304" pitchFamily="18" charset="0"/>
                <a:cs typeface="Times New Roman" panose="02020603050405020304" pitchFamily="18" charset="0"/>
              </a:rPr>
              <a:t> gateway)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default  gateway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nhiên</a:t>
            </a:r>
            <a:r>
              <a:rPr lang="en-US" sz="2000" dirty="0" smtClean="0">
                <a:latin typeface="Times New Roman" panose="02020603050405020304" pitchFamily="18" charset="0"/>
                <a:cs typeface="Times New Roman" panose="02020603050405020304" pitchFamily="18" charset="0"/>
              </a:rPr>
              <a:t> hacker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yêu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p>
          <a:p>
            <a:pPr lvl="0" algn="just">
              <a:buFont typeface="Wingdings" panose="05000000000000000000" pitchFamily="2" charset="2"/>
              <a:buChar char="ü"/>
            </a:pPr>
            <a:r>
              <a:rPr lang="en-US" sz="2000" b="1" i="1" dirty="0" err="1">
                <a:latin typeface="Times New Roman" panose="02020603050405020304" pitchFamily="18" charset="0"/>
                <a:cs typeface="Times New Roman" panose="02020603050405020304" pitchFamily="18" charset="0"/>
              </a:rPr>
              <a:t>Tấn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công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theo</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kiểu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dò</a:t>
            </a:r>
            <a:r>
              <a:rPr lang="en-US" sz="2000" b="1" i="1" dirty="0">
                <a:latin typeface="Times New Roman" panose="02020603050405020304" pitchFamily="18" charset="0"/>
                <a:cs typeface="Times New Roman" panose="02020603050405020304" pitchFamily="18" charset="0"/>
              </a:rPr>
              <a:t> password </a:t>
            </a:r>
            <a:r>
              <a:rPr lang="en-US" sz="2000" b="1" i="1" dirty="0" err="1">
                <a:latin typeface="Times New Roman" panose="02020603050405020304" pitchFamily="18" charset="0"/>
                <a:cs typeface="Times New Roman" panose="02020603050405020304" pitchFamily="18" charset="0"/>
              </a:rPr>
              <a:t>bằng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từ</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điển</a:t>
            </a:r>
            <a:r>
              <a:rPr lang="en-US" sz="2000" b="1" i="1" dirty="0">
                <a:latin typeface="Times New Roman" panose="02020603050405020304" pitchFamily="18" charset="0"/>
                <a:cs typeface="Times New Roman" panose="02020603050405020304" pitchFamily="18" charset="0"/>
              </a:rPr>
              <a:t>(Dictionary </a:t>
            </a:r>
            <a:r>
              <a:rPr lang="en-US" sz="2000" dirty="0">
                <a:latin typeface="Times New Roman" panose="02020603050405020304" pitchFamily="18" charset="0"/>
                <a:cs typeface="Times New Roman" panose="02020603050405020304" pitchFamily="18" charset="0"/>
              </a:rPr>
              <a:t>attack):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chữ</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nay.Bởi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sdt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sẵn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560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
            <a:ext cx="8229600" cy="637902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năng”thông</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3.Tấn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gây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nghẽn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chèn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ép</a:t>
            </a:r>
            <a:r>
              <a:rPr lang="en-US" sz="2000" b="1" dirty="0">
                <a:latin typeface="Times New Roman" panose="02020603050405020304" pitchFamily="18" charset="0"/>
                <a:cs typeface="Times New Roman" panose="02020603050405020304" pitchFamily="18" charset="0"/>
              </a:rPr>
              <a:t>(Jamming Attack)</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làm”chết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DOS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nghẽn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WLAN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nghẽn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nghẽn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cố</a:t>
            </a:r>
            <a:r>
              <a:rPr lang="en-US" sz="2000" dirty="0">
                <a:latin typeface="Times New Roman" panose="02020603050405020304" pitchFamily="18" charset="0"/>
                <a:cs typeface="Times New Roman" panose="02020603050405020304" pitchFamily="18" charset="0"/>
              </a:rPr>
              <a:t> ý hay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hacker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gay </a:t>
            </a:r>
            <a:r>
              <a:rPr lang="en-US" sz="2000" dirty="0" err="1">
                <a:latin typeface="Times New Roman" panose="02020603050405020304" pitchFamily="18" charset="0"/>
                <a:cs typeface="Times New Roman" panose="02020603050405020304" pitchFamily="18" charset="0"/>
              </a:rPr>
              <a:t>nghẽn</a:t>
            </a:r>
            <a:r>
              <a:rPr lang="en-US" sz="2000" dirty="0">
                <a:latin typeface="Times New Roman" panose="02020603050405020304" pitchFamily="18" charset="0"/>
                <a:cs typeface="Times New Roman" panose="02020603050405020304" pitchFamily="18" charset="0"/>
              </a:rPr>
              <a:t>, hacker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nhiễu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nhiễu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692363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1000"/>
                                        <p:tgtEl>
                                          <p:spTgt spid="9">
                                            <p:txEl>
                                              <p:pRg st="4" end="4"/>
                                            </p:txEl>
                                          </p:spTgt>
                                        </p:tgtEl>
                                      </p:cBhvr>
                                    </p:animEffect>
                                    <p:anim calcmode="lin" valueType="num">
                                      <p:cBhvr>
                                        <p:cTn id="2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l="18212" r="18212"/>
          <a:stretch>
            <a:fillRect/>
          </a:stretch>
        </p:blipFill>
        <p:spPr>
          <a:xfrm>
            <a:off x="990600" y="612775"/>
            <a:ext cx="7086600" cy="4114800"/>
          </a:xfrm>
        </p:spPr>
      </p:pic>
      <p:sp>
        <p:nvSpPr>
          <p:cNvPr id="10" name="Text Placeholder 9"/>
          <p:cNvSpPr>
            <a:spLocks noGrp="1"/>
          </p:cNvSpPr>
          <p:nvPr>
            <p:ph type="body" sz="half" idx="2"/>
          </p:nvPr>
        </p:nvSpPr>
        <p:spPr/>
        <p:txBody>
          <a:bodyPr>
            <a:normAutofit/>
          </a:bodyPr>
          <a:lstStyle/>
          <a:p>
            <a:r>
              <a:rPr lang="en-US" sz="2000" b="1" dirty="0" err="1" smtClean="0">
                <a:latin typeface="Times New Roman" panose="02020603050405020304" pitchFamily="18" charset="0"/>
                <a:cs typeface="Times New Roman" panose="02020603050405020304" pitchFamily="18" charset="0"/>
              </a:rPr>
              <a:t>Hình</a:t>
            </a:r>
            <a:r>
              <a:rPr lang="en-US" sz="2000" b="1" dirty="0" smtClean="0">
                <a:latin typeface="Times New Roman" panose="02020603050405020304" pitchFamily="18" charset="0"/>
                <a:cs typeface="Times New Roman" panose="02020603050405020304" pitchFamily="18" charset="0"/>
              </a:rPr>
              <a:t> 3. </a:t>
            </a:r>
            <a:r>
              <a:rPr lang="en-US" sz="2000" b="1" dirty="0" err="1" smtClean="0">
                <a:latin typeface="Times New Roman" panose="02020603050405020304" pitchFamily="18" charset="0"/>
                <a:cs typeface="Times New Roman" panose="02020603050405020304" pitchFamily="18" charset="0"/>
              </a:rPr>
              <a:t>Ví</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dụ</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về</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tấn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gây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nghẽn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16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2590800"/>
          </a:xfrm>
        </p:spPr>
        <p:txBody>
          <a:bodyPr>
            <a:noAutofit/>
          </a:bodyPr>
          <a:lstStyle/>
          <a:p>
            <a:pPr algn="just"/>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laptop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2 card PCMCIA.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trrn</a:t>
            </a:r>
            <a:r>
              <a:rPr lang="en-US" sz="2000" dirty="0">
                <a:latin typeface="Times New Roman" panose="02020603050405020304" pitchFamily="18" charset="0"/>
                <a:cs typeface="Times New Roman" panose="02020603050405020304" pitchFamily="18" charset="0"/>
              </a:rPr>
              <a:t> laptop </a:t>
            </a:r>
            <a:r>
              <a:rPr lang="en-US" sz="2000" dirty="0" err="1">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card </a:t>
            </a:r>
            <a:r>
              <a:rPr lang="en-US" sz="2000" dirty="0" err="1">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card </a:t>
            </a:r>
            <a:r>
              <a:rPr lang="en-US" sz="2000" dirty="0" err="1">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laptop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này,laptop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client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thám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laptop</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idx="1"/>
          </p:nvPr>
        </p:nvSpPr>
        <p:spPr>
          <a:xfrm>
            <a:off x="457200" y="2819400"/>
            <a:ext cx="8229600" cy="3733800"/>
          </a:xfrm>
        </p:spPr>
        <p:txBody>
          <a:bodyPr>
            <a:normAutofit fontScale="47500" lnSpcReduction="2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4200" b="1" dirty="0">
                <a:latin typeface="Times New Roman" panose="02020603050405020304" pitchFamily="18" charset="0"/>
                <a:cs typeface="Times New Roman" panose="02020603050405020304" pitchFamily="18" charset="0"/>
              </a:rPr>
              <a:t> </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Hình</a:t>
            </a:r>
            <a:r>
              <a:rPr lang="en-US" sz="4200" b="1" dirty="0" smtClean="0">
                <a:latin typeface="Times New Roman" panose="02020603050405020304" pitchFamily="18" charset="0"/>
                <a:cs typeface="Times New Roman" panose="02020603050405020304" pitchFamily="18" charset="0"/>
              </a:rPr>
              <a:t> 4 . </a:t>
            </a:r>
            <a:r>
              <a:rPr lang="en-US" sz="4200" b="1" dirty="0" err="1" smtClean="0">
                <a:latin typeface="Times New Roman" panose="02020603050405020304" pitchFamily="18" charset="0"/>
                <a:cs typeface="Times New Roman" panose="02020603050405020304" pitchFamily="18" charset="0"/>
              </a:rPr>
              <a:t>Ví</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dụ</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về</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tấn</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công</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kiểu</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người</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đứng</a:t>
            </a: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giữa</a:t>
            </a:r>
            <a:r>
              <a:rPr lang="en-US" sz="4200" b="1" dirty="0" smtClean="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dirty="0" smtClean="0"/>
          </a:p>
          <a:p>
            <a:pPr marL="0" indent="0">
              <a:buNone/>
            </a:pPr>
            <a:r>
              <a:rPr lang="en-US" dirty="0" smtClean="0"/>
              <a:t>               </a:t>
            </a:r>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3200400"/>
            <a:ext cx="6444343" cy="2010056"/>
          </a:xfrm>
          <a:prstGeom prst="rect">
            <a:avLst/>
          </a:prstGeom>
        </p:spPr>
      </p:pic>
    </p:spTree>
    <p:extLst>
      <p:ext uri="{BB962C8B-B14F-4D97-AF65-F5344CB8AC3E}">
        <p14:creationId xmlns:p14="http://schemas.microsoft.com/office/powerpoint/2010/main" val="56938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animEffect transition="in" filter="barn(inVertical)">
                                      <p:cBhvr>
                                        <p:cTn id="19" dur="500"/>
                                        <p:tgtEl>
                                          <p:spTgt spid="6">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xEl>
                                              <p:pRg st="15" end="15"/>
                                            </p:txEl>
                                          </p:spTgt>
                                        </p:tgtEl>
                                        <p:attrNameLst>
                                          <p:attrName>style.visibility</p:attrName>
                                        </p:attrNameLst>
                                      </p:cBhvr>
                                      <p:to>
                                        <p:strVal val="visible"/>
                                      </p:to>
                                    </p:set>
                                    <p:animEffect transition="in" filter="barn(inVertical)">
                                      <p:cBhvr>
                                        <p:cTn id="24"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381000"/>
            <a:ext cx="8229600" cy="5943600"/>
          </a:xfrm>
        </p:spPr>
        <p:txBody>
          <a:bodyPr>
            <a:normAutofit fontScale="92500"/>
          </a:bodyPr>
          <a:lstStyle/>
          <a:p>
            <a:pPr marL="0" lvl="0" indent="0">
              <a:buNone/>
            </a:pPr>
            <a:r>
              <a:rPr lang="en-US" sz="2000" b="1" dirty="0" smtClean="0">
                <a:latin typeface="Times New Roman" panose="02020603050405020304" pitchFamily="18" charset="0"/>
                <a:cs typeface="Times New Roman" panose="02020603050405020304" pitchFamily="18" charset="0"/>
              </a:rPr>
              <a:t>4</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Tấn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công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kiểu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người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đúng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giữa</a:t>
            </a:r>
            <a:r>
              <a:rPr lang="en-US" sz="2600" b="1" dirty="0">
                <a:latin typeface="Times New Roman" panose="02020603050405020304" pitchFamily="18" charset="0"/>
                <a:cs typeface="Times New Roman" panose="02020603050405020304" pitchFamily="18" charset="0"/>
              </a:rPr>
              <a:t> (Man-in-the-middle attack</a:t>
            </a:r>
            <a:r>
              <a:rPr lang="en-US" sz="2600" b="1"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lvl="0" indent="0" algn="just">
              <a:buNone/>
            </a:pPr>
            <a:r>
              <a:rPr lang="en-US" sz="2200" dirty="0" smtClean="0"/>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chèn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mạng.Nghĩa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kẻ</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so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thưc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sóng</a:t>
            </a:r>
            <a:r>
              <a:rPr lang="en-US" sz="2200" dirty="0">
                <a:latin typeface="Times New Roman" panose="02020603050405020304" pitchFamily="18" charset="0"/>
                <a:cs typeface="Times New Roman" panose="02020603050405020304" pitchFamily="18" charset="0"/>
              </a:rPr>
              <a:t>. Do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node di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tốt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kẻ</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phần”chuyển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dễ</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kẻ</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trò</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client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thưc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client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nguồn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nhiễu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Bluetooth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AP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buộc</a:t>
            </a:r>
            <a:r>
              <a:rPr lang="en-US" sz="2200" dirty="0">
                <a:latin typeface="Times New Roman" panose="02020603050405020304" pitchFamily="18" charset="0"/>
                <a:cs typeface="Times New Roman" panose="02020603050405020304" pitchFamily="18" charset="0"/>
              </a:rPr>
              <a:t> client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vùng.Hacker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muốn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hút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SSID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client </a:t>
            </a:r>
            <a:r>
              <a:rPr lang="en-US" sz="2200" dirty="0" err="1">
                <a:latin typeface="Times New Roman" panose="02020603050405020304" pitchFamily="18" charset="0"/>
                <a:cs typeface="Times New Roman" panose="02020603050405020304" pitchFamily="18" charset="0"/>
              </a:rPr>
              <a:t>đang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Sau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hacker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khóa</a:t>
            </a:r>
            <a:r>
              <a:rPr lang="en-US" sz="2200" dirty="0">
                <a:latin typeface="Times New Roman" panose="02020603050405020304" pitchFamily="18" charset="0"/>
                <a:cs typeface="Times New Roman" panose="02020603050405020304" pitchFamily="18" charset="0"/>
              </a:rPr>
              <a:t> WEP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WEp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rồi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qua AP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client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card PC hay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nhóm</a:t>
            </a:r>
            <a:r>
              <a:rPr lang="en-US" sz="2200" dirty="0">
                <a:latin typeface="Times New Roman" panose="02020603050405020304" pitchFamily="18" charset="0"/>
                <a:cs typeface="Times New Roman" panose="02020603050405020304" pitchFamily="18" charset="0"/>
              </a:rPr>
              <a:t>(Workgroup Bridge). </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4226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Bảo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dây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giúp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Internet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chia </a:t>
            </a:r>
            <a:r>
              <a:rPr lang="en-US" sz="2000" dirty="0" err="1" smtClean="0">
                <a:latin typeface="Times New Roman" panose="02020603050405020304" pitchFamily="18" charset="0"/>
                <a:cs typeface="Times New Roman" panose="02020603050405020304" pitchFamily="18" charset="0"/>
              </a:rPr>
              <a:t>sẻ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dàng.Nhưng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tuyến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phạm</a:t>
            </a:r>
            <a:r>
              <a:rPr lang="en-US" sz="2000" dirty="0" smtClean="0">
                <a:latin typeface="Times New Roman" panose="02020603050405020304" pitchFamily="18" charset="0"/>
                <a:cs typeface="Times New Roman" panose="02020603050405020304" pitchFamily="18" charset="0"/>
              </a:rPr>
              <a:t> vi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hiệu.Dưới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mình</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khẩu</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SSID </a:t>
            </a:r>
            <a:r>
              <a:rPr lang="en-US" sz="2000" dirty="0" err="1" smtClean="0">
                <a:latin typeface="Times New Roman" panose="02020603050405020304" pitchFamily="18" charset="0"/>
                <a:cs typeface="Times New Roman" panose="02020603050405020304" pitchFamily="18" charset="0"/>
              </a:rPr>
              <a:t>mặc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MAC</a:t>
            </a: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mật</a:t>
            </a:r>
            <a:r>
              <a:rPr lang="en-US" sz="2000" dirty="0" smtClean="0">
                <a:latin typeface="Times New Roman" panose="02020603050405020304" pitchFamily="18" charset="0"/>
                <a:cs typeface="Times New Roman" panose="02020603050405020304" pitchFamily="18" charset="0"/>
              </a:rPr>
              <a:t> WEP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WPA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7902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1)">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heel(1)">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Autofit/>
          </a:bodyPr>
          <a:lstStyle/>
          <a:p>
            <a:pPr marL="0" indent="0">
              <a:buNone/>
            </a:pPr>
            <a:r>
              <a:rPr lang="en-US" sz="2400" dirty="0" smtClean="0"/>
              <a:t>                                             </a:t>
            </a:r>
            <a:r>
              <a:rPr lang="en-US" sz="2400" b="1" dirty="0" smtClean="0">
                <a:latin typeface="Times New Roman" panose="02020603050405020304" pitchFamily="18" charset="0"/>
                <a:cs typeface="Times New Roman" panose="02020603050405020304" pitchFamily="18" charset="0"/>
              </a:rPr>
              <a:t>DEMO</a:t>
            </a:r>
          </a:p>
          <a:p>
            <a:pPr algn="just">
              <a:buFont typeface="Wingdings" panose="05000000000000000000" pitchFamily="2" charset="2"/>
              <a:buChar char="q"/>
            </a:pPr>
            <a:r>
              <a:rPr lang="en-US" sz="2000" b="1" dirty="0" err="1" smtClean="0">
                <a:latin typeface="Times New Roman" panose="02020603050405020304" pitchFamily="18" charset="0"/>
                <a:cs typeface="Times New Roman" panose="02020603050405020304" pitchFamily="18" charset="0"/>
              </a:rPr>
              <a:t>Nội</a:t>
            </a:r>
            <a:r>
              <a:rPr lang="en-US" sz="2000" b="1" dirty="0" smtClean="0">
                <a:latin typeface="Times New Roman" panose="02020603050405020304" pitchFamily="18" charset="0"/>
                <a:cs typeface="Times New Roman" panose="02020603050405020304" pitchFamily="18" charset="0"/>
              </a:rPr>
              <a:t> dung : </a:t>
            </a:r>
            <a:r>
              <a:rPr lang="en-US" sz="2000" b="1" dirty="0" err="1" smtClean="0">
                <a:latin typeface="Times New Roman" panose="02020603050405020304" pitchFamily="18" charset="0"/>
                <a:cs typeface="Times New Roman" panose="02020603050405020304" pitchFamily="18" charset="0"/>
              </a:rPr>
              <a:t>sử</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dụng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cụ</a:t>
            </a:r>
            <a:r>
              <a:rPr lang="en-US" sz="2000" b="1" dirty="0" smtClean="0">
                <a:solidFill>
                  <a:srgbClr val="FF0000"/>
                </a:solidFill>
                <a:latin typeface="Times New Roman" panose="02020603050405020304" pitchFamily="18" charset="0"/>
                <a:cs typeface="Times New Roman" panose="02020603050405020304" pitchFamily="18" charset="0"/>
              </a:rPr>
              <a:t> OMNIPEEK </a:t>
            </a:r>
            <a:r>
              <a:rPr lang="en-US" sz="2000" b="1" dirty="0" err="1" smtClean="0">
                <a:latin typeface="Times New Roman" panose="02020603050405020304" pitchFamily="18" charset="0"/>
                <a:cs typeface="Times New Roman" panose="02020603050405020304" pitchFamily="18" charset="0"/>
              </a:rPr>
              <a:t>để</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tích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gói</a:t>
            </a:r>
            <a:r>
              <a:rPr lang="en-US" sz="2000" b="1" dirty="0" smtClean="0">
                <a:latin typeface="Times New Roman" panose="02020603050405020304" pitchFamily="18" charset="0"/>
                <a:cs typeface="Times New Roman" panose="02020603050405020304" pitchFamily="18" charset="0"/>
              </a:rPr>
              <a:t> tin </a:t>
            </a:r>
            <a:r>
              <a:rPr lang="en-US" sz="2000" b="1" dirty="0" err="1" smtClean="0">
                <a:latin typeface="Times New Roman" panose="02020603050405020304" pitchFamily="18" charset="0"/>
                <a:cs typeface="Times New Roman" panose="02020603050405020304" pitchFamily="18" charset="0"/>
              </a:rPr>
              <a:t>Wifi</a:t>
            </a:r>
            <a:endParaRPr lang="en-US" sz="2000" b="1" dirty="0" smtClean="0">
              <a:latin typeface="Times New Roman" panose="02020603050405020304" pitchFamily="18" charset="0"/>
              <a:cs typeface="Times New Roman" panose="02020603050405020304" pitchFamily="18" charset="0"/>
            </a:endParaRPr>
          </a:p>
          <a:p>
            <a:pPr marL="0" indent="0" algn="just">
              <a:buNone/>
            </a:pPr>
            <a:endParaRPr lang="en-US" sz="20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err="1" smtClean="0">
                <a:latin typeface="Times New Roman" panose="02020603050405020304" pitchFamily="18" charset="0"/>
                <a:cs typeface="Times New Roman" panose="02020603050405020304" pitchFamily="18" charset="0"/>
              </a:rPr>
              <a:t>Giới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OMNIPEEK:</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OmniPeek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LAN,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ty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ty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OmniPeek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OmniPeek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mạng.Để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internet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chặn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chùa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Netcut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Netcut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a:t>
            </a:r>
            <a:r>
              <a:rPr lang="en-US" sz="2000" dirty="0">
                <a:latin typeface="Times New Roman" panose="02020603050405020304" pitchFamily="18" charset="0"/>
                <a:cs typeface="Times New Roman" panose="02020603050405020304" pitchFamily="18" charset="0"/>
              </a:rPr>
              <a:t> chỉ MAC...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5283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3200" b="1" dirty="0" err="1" smtClean="0">
                <a:latin typeface="Times New Roman" panose="02020603050405020304" pitchFamily="18" charset="0"/>
                <a:cs typeface="Times New Roman" panose="02020603050405020304" pitchFamily="18" charset="0"/>
              </a:rPr>
              <a:t>Nội</a:t>
            </a:r>
            <a:r>
              <a:rPr lang="en-US" sz="3200" b="1" dirty="0" smtClean="0">
                <a:latin typeface="Times New Roman" panose="02020603050405020304" pitchFamily="18" charset="0"/>
                <a:cs typeface="Times New Roman" panose="02020603050405020304" pitchFamily="18" charset="0"/>
              </a:rPr>
              <a:t> dung </a:t>
            </a:r>
            <a:r>
              <a:rPr lang="en-US" sz="3200" b="1" dirty="0" err="1" smtClean="0">
                <a:latin typeface="Times New Roman" panose="02020603050405020304" pitchFamily="18" charset="0"/>
                <a:cs typeface="Times New Roman" panose="02020603050405020304" pitchFamily="18" charset="0"/>
              </a:rPr>
              <a:t>đề</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tài</a:t>
            </a:r>
            <a:endParaRPr lang="en-US" sz="32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dây</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dò</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dây</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dây</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Demo :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Omnipeek</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gói</a:t>
            </a:r>
            <a:r>
              <a:rPr lang="en-US" sz="2800" dirty="0" smtClean="0">
                <a:latin typeface="Times New Roman" panose="02020603050405020304" pitchFamily="18" charset="0"/>
                <a:cs typeface="Times New Roman" panose="02020603050405020304" pitchFamily="18" charset="0"/>
              </a:rPr>
              <a:t> tin </a:t>
            </a:r>
            <a:r>
              <a:rPr lang="en-US" sz="2800" dirty="0" err="1" smtClean="0">
                <a:latin typeface="Times New Roman" panose="02020603050405020304" pitchFamily="18" charset="0"/>
                <a:cs typeface="Times New Roman" panose="02020603050405020304" pitchFamily="18" charset="0"/>
              </a:rPr>
              <a:t>Wifi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0239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10007" b="10007"/>
          <a:stretch>
            <a:fillRect/>
          </a:stretch>
        </p:blipFill>
        <p:spPr>
          <a:xfrm>
            <a:off x="762000" y="612775"/>
            <a:ext cx="7391400" cy="4114800"/>
          </a:xfrm>
        </p:spPr>
      </p:pic>
      <p:sp>
        <p:nvSpPr>
          <p:cNvPr id="8" name="Text Placeholder 7"/>
          <p:cNvSpPr>
            <a:spLocks noGrp="1"/>
          </p:cNvSpPr>
          <p:nvPr>
            <p:ph type="body" sz="half" idx="2"/>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Hình</a:t>
            </a:r>
            <a:r>
              <a:rPr lang="en-US" sz="2000" b="1" dirty="0" smtClean="0">
                <a:latin typeface="Times New Roman" panose="02020603050405020304" pitchFamily="18" charset="0"/>
                <a:cs typeface="Times New Roman" panose="02020603050405020304" pitchFamily="18" charset="0"/>
              </a:rPr>
              <a:t> 5.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diện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OmniPeek</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7829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heel(1)">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OmniPeek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IP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packet hay </a:t>
            </a:r>
            <a:r>
              <a:rPr lang="en-US" sz="2000" dirty="0" err="1">
                <a:latin typeface="Times New Roman" panose="02020603050405020304" pitchFamily="18" charset="0"/>
                <a:cs typeface="Times New Roman" panose="02020603050405020304" pitchFamily="18" charset="0"/>
              </a:rPr>
              <a:t>khử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packet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SSL.Ngoài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u="sng"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OmniPeek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Gigabit, Ethernet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UnPlug</a:t>
            </a:r>
            <a:r>
              <a:rPr lang="en-US" sz="2000" dirty="0">
                <a:latin typeface="Times New Roman" panose="02020603050405020304" pitchFamily="18" charset="0"/>
                <a:cs typeface="Times New Roman" panose="02020603050405020304" pitchFamily="18" charset="0"/>
              </a:rPr>
              <a:t> n' Pray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UpnP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modem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chặn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tìm</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hlinkClick r:id="rId2"/>
              </a:rPr>
              <a:t>UnPlug</a:t>
            </a:r>
            <a:r>
              <a:rPr lang="en-US" sz="2000" u="sng" dirty="0">
                <a:latin typeface="Times New Roman" panose="02020603050405020304" pitchFamily="18" charset="0"/>
                <a:cs typeface="Times New Roman" panose="02020603050405020304" pitchFamily="18" charset="0"/>
                <a:hlinkClick r:id="rId2"/>
              </a:rPr>
              <a:t> n' Pray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game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Lan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năng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OmniPeek</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LAN.</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IP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Gigabit, Ethernet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dây</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193259222"/>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967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atin typeface="Times New Roman" panose="02020603050405020304" pitchFamily="18" charset="0"/>
                <a:cs typeface="Times New Roman" panose="02020603050405020304" pitchFamily="18" charset="0"/>
              </a:rPr>
              <a:t>Tổng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quan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mạng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không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dây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72000"/>
          </a:xfrm>
        </p:spPr>
        <p:txBody>
          <a:bodyPr>
            <a:normAutofit/>
          </a:bodyPr>
          <a:lstStyle/>
          <a:p>
            <a:pPr marL="457200" indent="-457200">
              <a:buAutoNum type="alphaLcPeriod"/>
            </a:pPr>
            <a:r>
              <a:rPr lang="en-US" sz="2000" b="1" dirty="0" err="1" smtClean="0">
                <a:latin typeface="Times New Roman" panose="02020603050405020304" pitchFamily="18" charset="0"/>
                <a:cs typeface="Times New Roman" panose="02020603050405020304" pitchFamily="18" charset="0"/>
              </a:rPr>
              <a:t>Khái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niệm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dây</a:t>
            </a:r>
            <a:r>
              <a:rPr lang="en-US" sz="2000" b="1"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cap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tuyến</a:t>
            </a:r>
            <a:r>
              <a:rPr lang="en-US" sz="2000" dirty="0" smtClean="0">
                <a:latin typeface="Times New Roman" panose="02020603050405020304" pitchFamily="18" charset="0"/>
                <a:cs typeface="Times New Roman" panose="02020603050405020304" pitchFamily="18" charset="0"/>
              </a:rPr>
              <a:t>( RF-Radio </a:t>
            </a:r>
            <a:r>
              <a:rPr lang="en-US" sz="2000" dirty="0" err="1" smtClean="0">
                <a:latin typeface="Times New Roman" panose="02020603050405020304" pitchFamily="18" charset="0"/>
                <a:cs typeface="Times New Roman" panose="02020603050405020304" pitchFamily="18" charset="0"/>
              </a:rPr>
              <a:t>Frequence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IEEE 802.11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802.11a,802.11g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802.11n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So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khai,khả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dẻo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vượt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trội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hẳn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9562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64929676"/>
              </p:ext>
            </p:extLst>
          </p:nvPr>
        </p:nvGraphicFramePr>
        <p:xfrm>
          <a:off x="457200" y="304800"/>
          <a:ext cx="8229600" cy="5425440"/>
        </p:xfrm>
        <a:graphic>
          <a:graphicData uri="http://schemas.openxmlformats.org/drawingml/2006/table">
            <a:tbl>
              <a:tblPr firstRow="1" bandRow="1">
                <a:tableStyleId>{5C22544A-7EE6-4342-B048-85BDC9FD1C3A}</a:tableStyleId>
              </a:tblPr>
              <a:tblGrid>
                <a:gridCol w="1371600"/>
                <a:gridCol w="3657600"/>
                <a:gridCol w="3200400"/>
              </a:tblGrid>
              <a:tr h="457200">
                <a:tc>
                  <a:txBody>
                    <a:bodyPr/>
                    <a:lstStyle/>
                    <a:p>
                      <a:r>
                        <a:rPr lang="en-US" sz="2400" b="0" dirty="0" err="1" smtClean="0">
                          <a:solidFill>
                            <a:schemeClr val="tx1"/>
                          </a:solidFill>
                          <a:latin typeface="Times New Roman" panose="02020603050405020304" pitchFamily="18" charset="0"/>
                          <a:cs typeface="Times New Roman" panose="02020603050405020304" pitchFamily="18" charset="0"/>
                        </a:rPr>
                        <a:t>Hệ</a:t>
                      </a:r>
                      <a:r>
                        <a:rPr lang="en-US" sz="2400" b="0" baseline="0" dirty="0" smtClean="0">
                          <a:solidFill>
                            <a:schemeClr val="tx1"/>
                          </a:solidFill>
                          <a:latin typeface="Times New Roman" panose="02020603050405020304" pitchFamily="18" charset="0"/>
                          <a:cs typeface="Times New Roman" panose="02020603050405020304" pitchFamily="18" charset="0"/>
                        </a:rPr>
                        <a:t> </a:t>
                      </a:r>
                      <a:r>
                        <a:rPr lang="en-US" sz="2400" b="0" baseline="0" dirty="0" err="1" smtClean="0">
                          <a:solidFill>
                            <a:schemeClr val="tx1"/>
                          </a:solidFill>
                          <a:latin typeface="Times New Roman" panose="02020603050405020304" pitchFamily="18" charset="0"/>
                          <a:cs typeface="Times New Roman" panose="02020603050405020304" pitchFamily="18" charset="0"/>
                        </a:rPr>
                        <a:t>thống</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0" dirty="0" err="1" smtClean="0">
                          <a:solidFill>
                            <a:schemeClr val="tx1"/>
                          </a:solidFill>
                          <a:latin typeface="Times New Roman" panose="02020603050405020304" pitchFamily="18" charset="0"/>
                          <a:cs typeface="Times New Roman" panose="02020603050405020304" pitchFamily="18" charset="0"/>
                        </a:rPr>
                        <a:t>Mạng</a:t>
                      </a:r>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0" dirty="0" err="1" smtClean="0">
                          <a:solidFill>
                            <a:schemeClr val="tx1"/>
                          </a:solidFill>
                          <a:latin typeface="Times New Roman" panose="02020603050405020304" pitchFamily="18" charset="0"/>
                          <a:cs typeface="Times New Roman" panose="02020603050405020304" pitchFamily="18" charset="0"/>
                        </a:rPr>
                        <a:t>không</a:t>
                      </a:r>
                      <a:r>
                        <a:rPr lang="en-US" sz="2400" b="0" baseline="0" dirty="0" smtClean="0">
                          <a:solidFill>
                            <a:schemeClr val="tx1"/>
                          </a:solidFill>
                          <a:latin typeface="Times New Roman" panose="02020603050405020304" pitchFamily="18" charset="0"/>
                          <a:cs typeface="Times New Roman" panose="02020603050405020304" pitchFamily="18" charset="0"/>
                        </a:rPr>
                        <a:t> </a:t>
                      </a:r>
                      <a:r>
                        <a:rPr lang="en-US" sz="2400" b="0" baseline="0" dirty="0" err="1" smtClean="0">
                          <a:solidFill>
                            <a:schemeClr val="tx1"/>
                          </a:solidFill>
                          <a:latin typeface="Times New Roman" panose="02020603050405020304" pitchFamily="18" charset="0"/>
                          <a:cs typeface="Times New Roman" panose="02020603050405020304" pitchFamily="18" charset="0"/>
                        </a:rPr>
                        <a:t>dây</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0" dirty="0" err="1" smtClean="0">
                          <a:solidFill>
                            <a:schemeClr val="tx1"/>
                          </a:solidFill>
                          <a:latin typeface="Times New Roman" panose="02020603050405020304" pitchFamily="18" charset="0"/>
                          <a:cs typeface="Times New Roman" panose="02020603050405020304" pitchFamily="18" charset="0"/>
                        </a:rPr>
                        <a:t>Mạng</a:t>
                      </a:r>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0" dirty="0" err="1" smtClean="0">
                          <a:solidFill>
                            <a:schemeClr val="tx1"/>
                          </a:solidFill>
                          <a:latin typeface="Times New Roman" panose="02020603050405020304" pitchFamily="18" charset="0"/>
                          <a:cs typeface="Times New Roman" panose="02020603050405020304" pitchFamily="18" charset="0"/>
                        </a:rPr>
                        <a:t>có</a:t>
                      </a:r>
                      <a:r>
                        <a:rPr lang="en-US" sz="2400" b="0" baseline="0" dirty="0" smtClean="0">
                          <a:solidFill>
                            <a:schemeClr val="tx1"/>
                          </a:solidFill>
                          <a:latin typeface="Times New Roman" panose="02020603050405020304" pitchFamily="18" charset="0"/>
                          <a:cs typeface="Times New Roman" panose="02020603050405020304" pitchFamily="18" charset="0"/>
                        </a:rPr>
                        <a:t> </a:t>
                      </a:r>
                      <a:r>
                        <a:rPr lang="en-US" sz="2400" b="0" baseline="0" dirty="0" err="1" smtClean="0">
                          <a:solidFill>
                            <a:schemeClr val="tx1"/>
                          </a:solidFill>
                          <a:latin typeface="Times New Roman" panose="02020603050405020304" pitchFamily="18" charset="0"/>
                          <a:cs typeface="Times New Roman" panose="02020603050405020304" pitchFamily="18" charset="0"/>
                        </a:rPr>
                        <a:t>dây</a:t>
                      </a:r>
                      <a:endParaRPr lang="en-US" sz="2400" b="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sz="2000" dirty="0" err="1" smtClean="0">
                          <a:latin typeface="Times New Roman" panose="02020603050405020304" pitchFamily="18" charset="0"/>
                          <a:cs typeface="Times New Roman" panose="02020603050405020304" pitchFamily="18" charset="0"/>
                        </a:rPr>
                        <a:t>Tốc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11/54/108Mbps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10/100/1000Mbps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mật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mật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đảm</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bằng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có</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dây</a:t>
                      </a:r>
                      <a:r>
                        <a:rPr lang="en-US" sz="2000" baseline="0" dirty="0" smtClean="0">
                          <a:latin typeface="Times New Roman" panose="02020603050405020304" pitchFamily="18" charset="0"/>
                          <a:cs typeface="Times New Roman" panose="02020603050405020304" pitchFamily="18" charset="0"/>
                        </a:rPr>
                        <a:t> do </a:t>
                      </a:r>
                      <a:r>
                        <a:rPr lang="en-US" sz="2000" baseline="0" dirty="0" err="1" smtClean="0">
                          <a:latin typeface="Times New Roman" panose="02020603050405020304" pitchFamily="18" charset="0"/>
                          <a:cs typeface="Times New Roman" panose="02020603050405020304" pitchFamily="18" charset="0"/>
                        </a:rPr>
                        <a:t>phát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sóng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thông</a:t>
                      </a:r>
                      <a:r>
                        <a:rPr lang="en-US" sz="2000" baseline="0" dirty="0" smtClean="0">
                          <a:latin typeface="Times New Roman" panose="02020603050405020304" pitchFamily="18" charset="0"/>
                          <a:cs typeface="Times New Roman" panose="02020603050405020304" pitchFamily="18" charset="0"/>
                        </a:rPr>
                        <a:t> tin </a:t>
                      </a:r>
                      <a:r>
                        <a:rPr lang="en-US" sz="2000" baseline="0" dirty="0" err="1" smtClean="0">
                          <a:latin typeface="Times New Roman" panose="02020603050405020304" pitchFamily="18" charset="0"/>
                          <a:cs typeface="Times New Roman" panose="02020603050405020304" pitchFamily="18" charset="0"/>
                        </a:rPr>
                        <a:t>ra</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mọi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phía</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mật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đảm</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chỉ</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lộ</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thông</a:t>
                      </a:r>
                      <a:r>
                        <a:rPr lang="en-US" sz="2000" baseline="0" dirty="0" smtClean="0">
                          <a:latin typeface="Times New Roman" panose="02020603050405020304" pitchFamily="18" charset="0"/>
                          <a:cs typeface="Times New Roman" panose="02020603050405020304" pitchFamily="18" charset="0"/>
                        </a:rPr>
                        <a:t> tin </a:t>
                      </a:r>
                      <a:r>
                        <a:rPr lang="en-US" sz="2000" baseline="0" dirty="0" err="1" smtClean="0">
                          <a:latin typeface="Times New Roman" panose="02020603050405020304" pitchFamily="18" charset="0"/>
                          <a:cs typeface="Times New Roman" panose="02020603050405020304" pitchFamily="18" charset="0"/>
                        </a:rPr>
                        <a:t>nếu</a:t>
                      </a:r>
                      <a:r>
                        <a:rPr lang="en-US" sz="2000" baseline="0" dirty="0" smtClean="0">
                          <a:latin typeface="Times New Roman" panose="02020603050405020304" pitchFamily="18" charset="0"/>
                          <a:cs typeface="Times New Roman" panose="02020603050405020304" pitchFamily="18" charset="0"/>
                        </a:rPr>
                        <a:t> can </a:t>
                      </a:r>
                      <a:r>
                        <a:rPr lang="en-US" sz="2000" baseline="0" dirty="0" err="1" smtClean="0">
                          <a:latin typeface="Times New Roman" panose="02020603050405020304" pitchFamily="18" charset="0"/>
                          <a:cs typeface="Times New Roman" panose="02020603050405020304" pitchFamily="18" charset="0"/>
                        </a:rPr>
                        <a:t>thiệp</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thẳng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vào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dây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dẫn</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triển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khai</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Thi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triển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khai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nhanh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và</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dễ</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dàng</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Thi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phức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tạp</a:t>
                      </a:r>
                      <a:r>
                        <a:rPr lang="en-US" sz="2000" baseline="0" dirty="0" smtClean="0">
                          <a:latin typeface="Times New Roman" panose="02020603050405020304" pitchFamily="18" charset="0"/>
                          <a:cs typeface="Times New Roman" panose="02020603050405020304" pitchFamily="18" charset="0"/>
                        </a:rPr>
                        <a:t> do </a:t>
                      </a:r>
                      <a:r>
                        <a:rPr lang="en-US" sz="2000" baseline="0" dirty="0" err="1" smtClean="0">
                          <a:latin typeface="Times New Roman" panose="02020603050405020304" pitchFamily="18" charset="0"/>
                          <a:cs typeface="Times New Roman" panose="02020603050405020304" pitchFamily="18" charset="0"/>
                        </a:rPr>
                        <a:t>phải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thiết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dây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cho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toàn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bộ</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hệ</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thống</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r h="1325880">
                <a:tc>
                  <a:txBody>
                    <a:bodyPr/>
                    <a:lstStyle/>
                    <a:p>
                      <a:r>
                        <a:rPr lang="en-US" sz="2000" dirty="0" err="1" smtClean="0">
                          <a:latin typeface="Times New Roman" panose="02020603050405020304" pitchFamily="18" charset="0"/>
                          <a:cs typeface="Times New Roman" panose="02020603050405020304" pitchFamily="18" charset="0"/>
                        </a:rPr>
                        <a:t>Khả</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năng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mở</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rộng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Khả</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năng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mở</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rộng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khoảng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cách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tốt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với</a:t>
                      </a:r>
                      <a:r>
                        <a:rPr lang="en-US" sz="2000" baseline="0" dirty="0" smtClean="0">
                          <a:latin typeface="Times New Roman" panose="02020603050405020304" pitchFamily="18" charset="0"/>
                          <a:cs typeface="Times New Roman" panose="02020603050405020304" pitchFamily="18" charset="0"/>
                        </a:rPr>
                        <a:t> chi </a:t>
                      </a:r>
                      <a:r>
                        <a:rPr lang="en-US" sz="2000" baseline="0" dirty="0" err="1" smtClean="0">
                          <a:latin typeface="Times New Roman" panose="02020603050405020304" pitchFamily="18" charset="0"/>
                          <a:cs typeface="Times New Roman" panose="02020603050405020304" pitchFamily="18" charset="0"/>
                        </a:rPr>
                        <a:t>phí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hợp</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lý</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Đòi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hỏi</a:t>
                      </a:r>
                      <a:r>
                        <a:rPr lang="en-US" sz="2000" baseline="0" dirty="0" smtClean="0">
                          <a:latin typeface="Times New Roman" panose="02020603050405020304" pitchFamily="18" charset="0"/>
                          <a:cs typeface="Times New Roman" panose="02020603050405020304" pitchFamily="18" charset="0"/>
                        </a:rPr>
                        <a:t> chi </a:t>
                      </a:r>
                      <a:r>
                        <a:rPr lang="en-US" sz="2000" baseline="0" dirty="0" err="1" smtClean="0">
                          <a:latin typeface="Times New Roman" panose="02020603050405020304" pitchFamily="18" charset="0"/>
                          <a:cs typeface="Times New Roman" panose="02020603050405020304" pitchFamily="18" charset="0"/>
                        </a:rPr>
                        <a:t>phí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cao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muốn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mở</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rộng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hệ</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thống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mạng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đặc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biệt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là</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mở</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rộng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bằng</a:t>
                      </a:r>
                      <a:r>
                        <a:rPr lang="en-US" sz="2000" baseline="0" dirty="0" smtClean="0">
                          <a:latin typeface="Times New Roman" panose="02020603050405020304" pitchFamily="18" charset="0"/>
                          <a:cs typeface="Times New Roman" panose="02020603050405020304" pitchFamily="18" charset="0"/>
                        </a:rPr>
                        <a:t> cap </a:t>
                      </a:r>
                      <a:r>
                        <a:rPr lang="en-US" sz="2000" baseline="0" dirty="0" err="1" smtClean="0">
                          <a:latin typeface="Times New Roman" panose="02020603050405020304" pitchFamily="18" charset="0"/>
                          <a:cs typeface="Times New Roman" panose="02020603050405020304" pitchFamily="18" charset="0"/>
                        </a:rPr>
                        <a:t>quang</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r h="1234440">
                <a:tc>
                  <a:txBody>
                    <a:bodyPr/>
                    <a:lstStyle/>
                    <a:p>
                      <a:r>
                        <a:rPr lang="en-US" sz="2000" dirty="0" err="1" smtClean="0">
                          <a:latin typeface="Times New Roman" panose="02020603050405020304" pitchFamily="18" charset="0"/>
                          <a:cs typeface="Times New Roman" panose="02020603050405020304" pitchFamily="18" charset="0"/>
                        </a:rPr>
                        <a:t>Tính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mềm</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dẻo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Các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nối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mạng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có</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thể</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thay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đổi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mà</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cần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thiết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lại</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Các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thiết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cơ</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phải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thiết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lại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nếu</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thay</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đổi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nối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mạng</a:t>
                      </a:r>
                      <a:r>
                        <a:rPr lang="en-US" sz="2000" baseline="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523168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534400" cy="609600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b. </a:t>
            </a:r>
            <a:r>
              <a:rPr lang="en-US" sz="2000" b="1" dirty="0" err="1" smtClean="0">
                <a:latin typeface="Times New Roman" panose="02020603050405020304" pitchFamily="18" charset="0"/>
                <a:cs typeface="Times New Roman" panose="02020603050405020304" pitchFamily="18" charset="0"/>
              </a:rPr>
              <a:t>Phân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loại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dây</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Hình</a:t>
            </a:r>
            <a:r>
              <a:rPr lang="en-US" sz="2400" b="1" dirty="0" smtClean="0">
                <a:latin typeface="Times New Roman" panose="02020603050405020304" pitchFamily="18" charset="0"/>
                <a:cs typeface="Times New Roman" panose="02020603050405020304" pitchFamily="18" charset="0"/>
              </a:rPr>
              <a:t> 1. </a:t>
            </a:r>
            <a:r>
              <a:rPr lang="en-US" sz="2400" b="1" dirty="0" err="1" smtClean="0">
                <a:latin typeface="Times New Roman" panose="02020603050405020304" pitchFamily="18" charset="0"/>
                <a:cs typeface="Times New Roman" panose="02020603050405020304" pitchFamily="18" charset="0"/>
              </a:rPr>
              <a:t>Mô</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hình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loại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mạng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dây</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42743077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15817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2" end="12"/>
                                            </p:txEl>
                                          </p:spTgt>
                                        </p:tgtEl>
                                        <p:attrNameLst>
                                          <p:attrName>style.visibility</p:attrName>
                                        </p:attrNameLst>
                                      </p:cBhvr>
                                      <p:to>
                                        <p:strVal val="visible"/>
                                      </p:to>
                                    </p:set>
                                    <p:animEffect transition="in" filter="fade">
                                      <p:cBhvr>
                                        <p:cTn id="14" dur="1000"/>
                                        <p:tgtEl>
                                          <p:spTgt spid="3">
                                            <p:txEl>
                                              <p:pRg st="12" end="12"/>
                                            </p:txEl>
                                          </p:spTgt>
                                        </p:tgtEl>
                                      </p:cBhvr>
                                    </p:animEffect>
                                    <p:anim calcmode="lin" valueType="num">
                                      <p:cBhvr>
                                        <p:cTn id="1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267199"/>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c.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thành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phần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cơ</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không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dây</a:t>
            </a:r>
            <a:endParaRPr lang="en-US" sz="2000" spc="-3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WLAN</a:t>
            </a:r>
            <a:r>
              <a:rPr lang="en-US" sz="2000" spc="-15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6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Access Point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Card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NIC</a:t>
            </a:r>
          </a:p>
          <a:p>
            <a:pPr>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Anten</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Bridge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Workgroup</a:t>
            </a:r>
          </a:p>
          <a:p>
            <a:pPr>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AA</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Switch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router” </a:t>
            </a:r>
            <a:r>
              <a:rPr lang="en-US" sz="2000" dirty="0" err="1" smtClean="0">
                <a:latin typeface="Times New Roman" panose="02020603050405020304" pitchFamily="18" charset="0"/>
                <a:cs typeface="Times New Roman" panose="02020603050405020304" pitchFamily="18" charset="0"/>
              </a:rPr>
              <a:t>cảnh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775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atin typeface="Times New Roman" panose="02020603050405020304" pitchFamily="18" charset="0"/>
                <a:cs typeface="Times New Roman" panose="02020603050405020304" pitchFamily="18" charset="0"/>
              </a:rPr>
              <a:t>Các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kĩ</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thuật</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thăm</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dò</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mạng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không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dây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(Passive Attack)</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tin (</a:t>
            </a:r>
            <a:r>
              <a:rPr lang="en-US" sz="2000" dirty="0">
                <a:latin typeface="Times New Roman" panose="02020603050405020304" pitchFamily="18" charset="0"/>
                <a:cs typeface="Times New Roman" panose="02020603050405020304" pitchFamily="18" charset="0"/>
              </a:rPr>
              <a:t>Sniffing)</a:t>
            </a:r>
          </a:p>
          <a:p>
            <a:pPr algn="just"/>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(Active Attack)</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Mạo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(Masquerade</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(DOS)</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cưỡng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smtClean="0">
                <a:latin typeface="Times New Roman" panose="02020603050405020304" pitchFamily="18" charset="0"/>
                <a:cs typeface="Times New Roman" panose="02020603050405020304" pitchFamily="18" charset="0"/>
              </a:rPr>
              <a:t>(Hijacking and Modification)</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điển</a:t>
            </a:r>
            <a:r>
              <a:rPr lang="en-US" sz="2000" dirty="0" smtClean="0">
                <a:latin typeface="Times New Roman" panose="02020603050405020304" pitchFamily="18" charset="0"/>
                <a:cs typeface="Times New Roman" panose="02020603050405020304" pitchFamily="18" charset="0"/>
              </a:rPr>
              <a:t> (Dictionary Attack)</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nghẽn,chèn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ép</a:t>
            </a:r>
            <a:r>
              <a:rPr lang="en-US" sz="2000" dirty="0" smtClean="0">
                <a:latin typeface="Times New Roman" panose="02020603050405020304" pitchFamily="18" charset="0"/>
                <a:cs typeface="Times New Roman" panose="02020603050405020304" pitchFamily="18" charset="0"/>
              </a:rPr>
              <a:t> (Jamming Attack)</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(Man-in-the-middle Attack)</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782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763000" cy="5943600"/>
          </a:xfrm>
        </p:spPr>
        <p:txBody>
          <a:bodyPr>
            <a:normAutofit/>
          </a:bodyPr>
          <a:lstStyle/>
          <a:p>
            <a:pPr marL="457200" indent="-457200">
              <a:buAutoNum type="arabicPeriod"/>
            </a:pPr>
            <a:r>
              <a:rPr lang="en-US" sz="2200" b="1" dirty="0" err="1" smtClean="0">
                <a:latin typeface="Times New Roman" panose="02020603050405020304" pitchFamily="18" charset="0"/>
                <a:cs typeface="Times New Roman" panose="02020603050405020304" pitchFamily="18" charset="0"/>
              </a:rPr>
              <a:t>Tấn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công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bị</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động</a:t>
            </a:r>
            <a:r>
              <a:rPr lang="en-US" sz="2200" b="1" dirty="0" smtClean="0">
                <a:latin typeface="Times New Roman" panose="02020603050405020304" pitchFamily="18" charset="0"/>
                <a:cs typeface="Times New Roman" panose="02020603050405020304" pitchFamily="18" charset="0"/>
              </a:rPr>
              <a:t> (Passive Attack)</a:t>
            </a:r>
          </a:p>
          <a:p>
            <a:pPr marL="0" indent="0">
              <a:buNone/>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 :</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hiểm</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chỗ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Passive Attack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Eavesdroping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(Traffic Analysis)</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Sniffing)</a:t>
            </a:r>
          </a:p>
          <a:p>
            <a:pPr algn="just">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Sniffer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chặn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thị</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dõi</a:t>
            </a:r>
            <a:r>
              <a:rPr lang="en-US" sz="20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Kẻ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Sniffer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cắp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password, username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Web, FPT, Email hay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nhắn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etc...</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8366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324600"/>
          </a:xfrm>
        </p:spPr>
        <p:txBody>
          <a:bodyPr>
            <a:normAutofit/>
          </a:bodyPr>
          <a:lstStyle/>
          <a:p>
            <a:pPr>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Sniffer: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MAC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card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Sniffer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tin-</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Promicouse-là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promiccouse</a:t>
            </a:r>
            <a:r>
              <a:rPr lang="en-US" sz="2000" dirty="0" smtClean="0">
                <a:latin typeface="Times New Roman" panose="02020603050405020304" pitchFamily="18" charset="0"/>
                <a:cs typeface="Times New Roman" panose="02020603050405020304" pitchFamily="18" charset="0"/>
              </a:rPr>
              <a:t> mode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Sniffer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card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nay </a:t>
            </a:r>
            <a:r>
              <a:rPr lang="en-US" sz="2000" dirty="0" err="1" smtClean="0">
                <a:latin typeface="Times New Roman" panose="02020603050405020304" pitchFamily="18" charset="0"/>
                <a:cs typeface="Times New Roman" panose="02020603050405020304" pitchFamily="18" charset="0"/>
              </a:rPr>
              <a:t>hầu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Sniffer </a:t>
            </a:r>
            <a:r>
              <a:rPr lang="en-US" sz="2000" dirty="0" err="1" smtClean="0">
                <a:latin typeface="Times New Roman" panose="02020603050405020304" pitchFamily="18" charset="0"/>
                <a:cs typeface="Times New Roman" panose="02020603050405020304" pitchFamily="18" charset="0"/>
              </a:rPr>
              <a:t>đều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Sniffer HTTP, POP3, SNMP hay FTP.</a:t>
            </a:r>
          </a:p>
          <a:p>
            <a:pPr>
              <a:buFont typeface="Courier New" panose="02070309020205020404" pitchFamily="49" charset="0"/>
              <a:buChar char="o"/>
            </a:pP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Sniffer:</a:t>
            </a:r>
          </a:p>
          <a:p>
            <a:pPr marL="0" indent="0" algn="just">
              <a:buNone/>
            </a:pPr>
            <a:r>
              <a:rPr lang="en-US" sz="2000" dirty="0" smtClean="0">
                <a:latin typeface="Times New Roman" panose="02020603050405020304" pitchFamily="18" charset="0"/>
                <a:cs typeface="Times New Roman" panose="02020603050405020304" pitchFamily="18" charset="0"/>
              </a:rPr>
              <a:t>+ WIFI Packet Sniffing Using </a:t>
            </a:r>
            <a:r>
              <a:rPr lang="en-US" sz="2000" dirty="0" err="1" smtClean="0">
                <a:latin typeface="Times New Roman" panose="02020603050405020304" pitchFamily="18" charset="0"/>
                <a:cs typeface="Times New Roman" panose="02020603050405020304" pitchFamily="18" charset="0"/>
              </a:rPr>
              <a:t>AirPcap</a:t>
            </a:r>
            <a:r>
              <a:rPr lang="en-US" sz="2000" dirty="0" smtClean="0">
                <a:latin typeface="Times New Roman" panose="02020603050405020304" pitchFamily="18" charset="0"/>
                <a:cs typeface="Times New Roman" panose="02020603050405020304" pitchFamily="18" charset="0"/>
              </a:rPr>
              <a:t> with Wireshark.</a:t>
            </a:r>
          </a:p>
          <a:p>
            <a:pPr marL="0" indent="0" algn="just">
              <a:buNone/>
            </a:pPr>
            <a:r>
              <a:rPr lang="en-US" sz="2000" dirty="0" smtClean="0">
                <a:latin typeface="Times New Roman" panose="02020603050405020304" pitchFamily="18" charset="0"/>
                <a:cs typeface="Times New Roman" panose="02020603050405020304" pitchFamily="18" charset="0"/>
              </a:rPr>
              <a:t>+ Cracking a WEP Network with </a:t>
            </a:r>
            <a:r>
              <a:rPr lang="en-US" sz="2000" dirty="0" err="1" smtClean="0">
                <a:latin typeface="Times New Roman" panose="02020603050405020304" pitchFamily="18" charset="0"/>
                <a:cs typeface="Times New Roman" panose="02020603050405020304" pitchFamily="18" charset="0"/>
              </a:rPr>
              <a:t>Aircrack</a:t>
            </a:r>
            <a:r>
              <a:rPr lang="en-US" sz="2000" dirty="0" smtClean="0">
                <a:latin typeface="Times New Roman" panose="02020603050405020304" pitchFamily="18" charset="0"/>
                <a:cs typeface="Times New Roman" panose="02020603050405020304" pitchFamily="18" charset="0"/>
              </a:rPr>
              <a:t>-ng for </a:t>
            </a:r>
            <a:r>
              <a:rPr lang="en-US" sz="2000" dirty="0" err="1" smtClean="0">
                <a:latin typeface="Times New Roman" panose="02020603050405020304" pitchFamily="18" charset="0"/>
                <a:cs typeface="Times New Roman" panose="02020603050405020304" pitchFamily="18" charset="0"/>
              </a:rPr>
              <a:t>uWindows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Sniffing the Network using </a:t>
            </a:r>
            <a:r>
              <a:rPr lang="en-US" sz="2000" dirty="0" err="1" smtClean="0">
                <a:latin typeface="Times New Roman" panose="02020603050405020304" pitchFamily="18" charset="0"/>
                <a:cs typeface="Times New Roman" panose="02020603050405020304" pitchFamily="18" charset="0"/>
              </a:rPr>
              <a:t>OmniPeek</a:t>
            </a:r>
            <a:r>
              <a:rPr lang="en-US" sz="2000" dirty="0" smtClean="0">
                <a:latin typeface="Times New Roman" panose="02020603050405020304" pitchFamily="18" charset="0"/>
                <a:cs typeface="Times New Roman" panose="02020603050405020304" pitchFamily="18" charset="0"/>
              </a:rPr>
              <a:t> Network Analyzer.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350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2559</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Sinh viên: Lê Thị oanh_cntt14                       Dương Thị Thu Phương_httt14      </vt:lpstr>
      <vt:lpstr>Nội dung đề tài</vt:lpstr>
      <vt:lpstr>Tổng quan mạng không dây</vt:lpstr>
      <vt:lpstr>PowerPoint Presentation</vt:lpstr>
      <vt:lpstr>PowerPoint Presentation</vt:lpstr>
      <vt:lpstr>PowerPoint Presentation</vt:lpstr>
      <vt:lpstr>Các kĩ thuật thăm dò mạng không dây</vt:lpstr>
      <vt:lpstr>PowerPoint Presentation</vt:lpstr>
      <vt:lpstr>PowerPoint Presentation</vt:lpstr>
      <vt:lpstr>Hình 2. Nghe lén sử dụng WireShark kết hợp AirPcap</vt:lpstr>
      <vt:lpstr>PowerPoint Presentation</vt:lpstr>
      <vt:lpstr>PowerPoint Presentation</vt:lpstr>
      <vt:lpstr>PowerPoint Presentation</vt:lpstr>
      <vt:lpstr>PowerPoint Presentation</vt:lpstr>
      <vt:lpstr>PowerPoint Presentation</vt:lpstr>
      <vt:lpstr>Ngoài ra, tấn công theo kiểu này còn được thực hiện chỉ với một laptop trang bị 2 card PCMCIA. Phần mềm AP chạy trrn laptop nơi card pC được sử dụng như một AP và một card pC thứ hia được sử dụng để kết nối laptop đến AP hợp pháp gần đó.Trong cấu hình này,laptop chính là người dùng giữa hoạt động giữa client và AP hợp pháp. Từ đó, kẻ tấn công cũng có thể lấy được những thông tin giá trị bằng cách sử dụng những phần mềm do thám trên laptop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 viên: Lê Thị oanh_cntt14                       Dương Thị Thu Phương_httt14</dc:title>
  <dc:creator>Ap</dc:creator>
  <cp:lastModifiedBy>VTA</cp:lastModifiedBy>
  <cp:revision>41</cp:revision>
  <dcterms:created xsi:type="dcterms:W3CDTF">2017-12-01T05:53:05Z</dcterms:created>
  <dcterms:modified xsi:type="dcterms:W3CDTF">2017-12-07T03:50:06Z</dcterms:modified>
</cp:coreProperties>
</file>