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72" r:id="rId7"/>
    <p:sldId id="273" r:id="rId8"/>
    <p:sldId id="271" r:id="rId9"/>
    <p:sldId id="262" r:id="rId10"/>
    <p:sldId id="263" r:id="rId11"/>
    <p:sldId id="264" r:id="rId12"/>
    <p:sldId id="265" r:id="rId13"/>
    <p:sldId id="275" r:id="rId14"/>
    <p:sldId id="287" r:id="rId15"/>
    <p:sldId id="268" r:id="rId16"/>
    <p:sldId id="269" r:id="rId17"/>
    <p:sldId id="277" r:id="rId18"/>
    <p:sldId id="284" r:id="rId19"/>
    <p:sldId id="270" r:id="rId20"/>
    <p:sldId id="283" r:id="rId21"/>
    <p:sldId id="276" r:id="rId22"/>
    <p:sldId id="285" r:id="rId23"/>
    <p:sldId id="286" r:id="rId24"/>
    <p:sldId id="278" r:id="rId25"/>
    <p:sldId id="274" r:id="rId26"/>
    <p:sldId id="266" r:id="rId27"/>
    <p:sldId id="291" r:id="rId28"/>
    <p:sldId id="279" r:id="rId29"/>
    <p:sldId id="280" r:id="rId30"/>
    <p:sldId id="267" r:id="rId31"/>
    <p:sldId id="281" r:id="rId32"/>
    <p:sldId id="288" r:id="rId33"/>
    <p:sldId id="289" r:id="rId34"/>
    <p:sldId id="290" r:id="rId35"/>
    <p:sldId id="292" r:id="rId36"/>
    <p:sldId id="293" r:id="rId37"/>
    <p:sldId id="295" r:id="rId38"/>
    <p:sldId id="296" r:id="rId39"/>
    <p:sldId id="299" r:id="rId40"/>
    <p:sldId id="294" r:id="rId41"/>
    <p:sldId id="297" r:id="rId42"/>
    <p:sldId id="298" r:id="rId43"/>
    <p:sldId id="302" r:id="rId44"/>
    <p:sldId id="300" r:id="rId45"/>
    <p:sldId id="301" r:id="rId46"/>
    <p:sldId id="303" r:id="rId47"/>
    <p:sldId id="306" r:id="rId48"/>
    <p:sldId id="305" r:id="rId49"/>
    <p:sldId id="307" r:id="rId50"/>
    <p:sldId id="304" r:id="rId51"/>
    <p:sldId id="3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1E417A"/>
    <a:srgbClr val="1E41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7" autoAdjust="0"/>
    <p:restoredTop sz="95144"/>
  </p:normalViewPr>
  <p:slideViewPr>
    <p:cSldViewPr snapToGrid="0">
      <p:cViewPr varScale="1">
        <p:scale>
          <a:sx n="67" d="100"/>
          <a:sy n="67" d="100"/>
        </p:scale>
        <p:origin x="4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5CBCE-4909-4D53-B738-682D54A78E95}" type="datetimeFigureOut">
              <a:rPr lang="en-US" smtClean="0"/>
              <a:t>10/27/2019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66B-7CE8-46C2-9E58-3BC08954854B}" type="slidenum">
              <a:rPr lang="en-US" smtClean="0"/>
              <a:t>‹#›</a:t>
            </a:fld>
            <a:endParaRPr lang="en-US"/>
          </a:p>
        </p:txBody>
      </p:sp>
    </p:spTree>
    <p:extLst>
      <p:ext uri="{BB962C8B-B14F-4D97-AF65-F5344CB8AC3E}">
        <p14:creationId xmlns:p14="http://schemas.microsoft.com/office/powerpoint/2010/main" val="210940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D8A7956A-737B-48E4-B22E-522C2AE6D057}"/>
              </a:ext>
            </a:extLst>
          </p:cNvPr>
          <p:cNvGrpSpPr/>
          <p:nvPr userDrawn="1"/>
        </p:nvGrpSpPr>
        <p:grpSpPr>
          <a:xfrm>
            <a:off x="-27216" y="857250"/>
            <a:ext cx="12219216" cy="6534150"/>
            <a:chOff x="0" y="15240"/>
            <a:chExt cx="12219216" cy="6842760"/>
          </a:xfrm>
        </p:grpSpPr>
        <p:pic>
          <p:nvPicPr>
            <p:cNvPr id="7" name="Picture 6">
              <a:extLst>
                <a:ext uri="{FF2B5EF4-FFF2-40B4-BE49-F238E27FC236}">
                  <a16:creationId xmlns:a16="http://schemas.microsoft.com/office/drawing/2014/main" xmlns="" id="{EA02EBBA-0615-45DC-BCA3-37BF697E737C}"/>
                </a:ext>
              </a:extLst>
            </p:cNvPr>
            <p:cNvPicPr>
              <a:picLocks noChangeAspect="1"/>
            </p:cNvPicPr>
            <p:nvPr userDrawn="1"/>
          </p:nvPicPr>
          <p:blipFill>
            <a:blip r:embed="rId2"/>
            <a:stretch>
              <a:fillRect/>
            </a:stretch>
          </p:blipFill>
          <p:spPr>
            <a:xfrm>
              <a:off x="0" y="15240"/>
              <a:ext cx="12219216" cy="6842760"/>
            </a:xfrm>
            <a:prstGeom prst="rect">
              <a:avLst/>
            </a:prstGeom>
          </p:spPr>
        </p:pic>
        <p:sp>
          <p:nvSpPr>
            <p:cNvPr id="8" name="Rectangle 7">
              <a:extLst>
                <a:ext uri="{FF2B5EF4-FFF2-40B4-BE49-F238E27FC236}">
                  <a16:creationId xmlns:a16="http://schemas.microsoft.com/office/drawing/2014/main" xmlns="" id="{1FC1EB87-8D19-4ECD-A009-C90361330B03}"/>
                </a:ext>
              </a:extLst>
            </p:cNvPr>
            <p:cNvSpPr/>
            <p:nvPr userDrawn="1"/>
          </p:nvSpPr>
          <p:spPr>
            <a:xfrm>
              <a:off x="4626591" y="2756848"/>
              <a:ext cx="3984009" cy="672152"/>
            </a:xfrm>
            <a:prstGeom prst="rect">
              <a:avLst/>
            </a:prstGeom>
            <a:solidFill>
              <a:srgbClr val="1E417A"/>
            </a:solidFill>
            <a:ln>
              <a:solidFill>
                <a:srgbClr val="1E4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grpSp>
      <p:sp>
        <p:nvSpPr>
          <p:cNvPr id="2" name="Title 1">
            <a:extLst>
              <a:ext uri="{FF2B5EF4-FFF2-40B4-BE49-F238E27FC236}">
                <a16:creationId xmlns:a16="http://schemas.microsoft.com/office/drawing/2014/main" xmlns="" id="{9A65B5C9-301D-4919-9D5C-5248A8B6363F}"/>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xmlns="" id="{501DE8B9-D0E9-496F-BDDA-FC90AAA993DB}"/>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9B3E8D5-A5BF-4ADF-93A6-3F83D748832F}"/>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F0F3CEA-ADAF-4D56-8354-4B4C31C96811}" type="datetime1">
              <a:rPr lang="en-US" smtClean="0"/>
              <a:t>10/27/2019</a:t>
            </a:fld>
            <a:endParaRPr lang="en-US"/>
          </a:p>
        </p:txBody>
      </p:sp>
      <p:sp>
        <p:nvSpPr>
          <p:cNvPr id="5" name="Footer Placeholder 4">
            <a:extLst>
              <a:ext uri="{FF2B5EF4-FFF2-40B4-BE49-F238E27FC236}">
                <a16:creationId xmlns:a16="http://schemas.microsoft.com/office/drawing/2014/main" xmlns="" id="{F3C8B955-47F2-4FFF-91AF-AC96B3A1647F}"/>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xmlns="" id="{009D08ED-6F73-40A6-A507-5BBE8640E9FD}"/>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00ACC793-D879-4A72-AB4C-25BC676A92D0}" type="slidenum">
              <a:rPr lang="en-US" smtClean="0"/>
              <a:pPr/>
              <a:t>‹#›</a:t>
            </a:fld>
            <a:endParaRPr lang="en-US"/>
          </a:p>
        </p:txBody>
      </p:sp>
    </p:spTree>
    <p:extLst>
      <p:ext uri="{BB962C8B-B14F-4D97-AF65-F5344CB8AC3E}">
        <p14:creationId xmlns:p14="http://schemas.microsoft.com/office/powerpoint/2010/main" val="99014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17DD6-F34B-409E-9125-2DBD744AE0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C55934E-7AB0-4C7E-8D53-05FCA35EC3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B8436B1-D34C-4440-A89A-305ADD8A59EB}"/>
              </a:ext>
            </a:extLst>
          </p:cNvPr>
          <p:cNvSpPr>
            <a:spLocks noGrp="1"/>
          </p:cNvSpPr>
          <p:nvPr>
            <p:ph type="dt" sz="half" idx="10"/>
          </p:nvPr>
        </p:nvSpPr>
        <p:spPr/>
        <p:txBody>
          <a:bodyPr/>
          <a:lstStyle/>
          <a:p>
            <a:fld id="{8427F300-93FF-492F-8BB6-167194EDEF24}" type="datetime1">
              <a:rPr lang="en-US" smtClean="0"/>
              <a:t>10/27/2019</a:t>
            </a:fld>
            <a:endParaRPr lang="en-US"/>
          </a:p>
        </p:txBody>
      </p:sp>
      <p:sp>
        <p:nvSpPr>
          <p:cNvPr id="5" name="Footer Placeholder 4">
            <a:extLst>
              <a:ext uri="{FF2B5EF4-FFF2-40B4-BE49-F238E27FC236}">
                <a16:creationId xmlns:a16="http://schemas.microsoft.com/office/drawing/2014/main" xmlns="" id="{23D5BC98-D8EA-4803-A719-55D9CF468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63B864E-D7B6-492E-82C7-2F1227E6AE55}"/>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142495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5FD1962-2E48-403D-ACD9-D5545245D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79287F1-ED5A-41B1-9A4D-3B95B16748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BF8BB8A-263D-4D43-9935-BC513E692B0C}"/>
              </a:ext>
            </a:extLst>
          </p:cNvPr>
          <p:cNvSpPr>
            <a:spLocks noGrp="1"/>
          </p:cNvSpPr>
          <p:nvPr>
            <p:ph type="dt" sz="half" idx="10"/>
          </p:nvPr>
        </p:nvSpPr>
        <p:spPr/>
        <p:txBody>
          <a:bodyPr/>
          <a:lstStyle/>
          <a:p>
            <a:fld id="{D54EFE75-383F-4995-B74C-7708D963E4C7}" type="datetime1">
              <a:rPr lang="en-US" smtClean="0"/>
              <a:t>10/27/2019</a:t>
            </a:fld>
            <a:endParaRPr lang="en-US"/>
          </a:p>
        </p:txBody>
      </p:sp>
      <p:sp>
        <p:nvSpPr>
          <p:cNvPr id="5" name="Footer Placeholder 4">
            <a:extLst>
              <a:ext uri="{FF2B5EF4-FFF2-40B4-BE49-F238E27FC236}">
                <a16:creationId xmlns:a16="http://schemas.microsoft.com/office/drawing/2014/main" xmlns="" id="{BF4654BA-B24F-4F51-9B74-CD7340D21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48A243-F794-45F7-9B94-759FBF24EF0C}"/>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92653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1A3A8A-8D9D-4979-993C-53F1B4FEA13E}"/>
              </a:ext>
            </a:extLst>
          </p:cNvPr>
          <p:cNvSpPr>
            <a:spLocks noGrp="1"/>
          </p:cNvSpPr>
          <p:nvPr>
            <p:ph type="title"/>
          </p:nvPr>
        </p:nvSpPr>
        <p:spPr>
          <a:xfrm>
            <a:off x="838200" y="365126"/>
            <a:ext cx="10515600" cy="87347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94E362F5-1DB2-428B-B5B8-4D646E42FB94}"/>
              </a:ext>
            </a:extLst>
          </p:cNvPr>
          <p:cNvSpPr>
            <a:spLocks noGrp="1"/>
          </p:cNvSpPr>
          <p:nvPr>
            <p:ph idx="1"/>
          </p:nvPr>
        </p:nvSpPr>
        <p:spPr>
          <a:xfrm>
            <a:off x="838200" y="1620981"/>
            <a:ext cx="10515600" cy="4555981"/>
          </a:xfrm>
        </p:spPr>
        <p:txBody>
          <a:bodyPr/>
          <a:lstStyle>
            <a:lvl1pPr>
              <a:lnSpc>
                <a:spcPct val="100000"/>
              </a:lnSpc>
              <a:spcAft>
                <a:spcPts val="0"/>
              </a:spcAft>
              <a:defRPr/>
            </a:lvl1pPr>
            <a:lvl2pPr>
              <a:lnSpc>
                <a:spcPct val="100000"/>
              </a:lnSpc>
              <a:spcAft>
                <a:spcPts val="0"/>
              </a:spcAft>
              <a:defRPr/>
            </a:lvl2pPr>
            <a:lvl3pPr>
              <a:lnSpc>
                <a:spcPct val="100000"/>
              </a:lnSpc>
              <a:spcAft>
                <a:spcPts val="0"/>
              </a:spcAft>
              <a:defRPr/>
            </a:lvl3pPr>
            <a:lvl4pPr>
              <a:lnSpc>
                <a:spcPct val="100000"/>
              </a:lnSpc>
              <a:spcAft>
                <a:spcPts val="0"/>
              </a:spcAft>
              <a:defRPr/>
            </a:lvl4pPr>
            <a:lvl5pPr>
              <a:lnSpc>
                <a:spcPct val="100000"/>
              </a:lnSpc>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EF7FCAA0-5975-46CB-9C63-E26AB4204619}"/>
              </a:ext>
            </a:extLst>
          </p:cNvPr>
          <p:cNvSpPr>
            <a:spLocks noGrp="1"/>
          </p:cNvSpPr>
          <p:nvPr>
            <p:ph type="dt" sz="half" idx="10"/>
          </p:nvPr>
        </p:nvSpPr>
        <p:spPr/>
        <p:txBody>
          <a:bodyPr/>
          <a:lstStyle/>
          <a:p>
            <a:fld id="{2E0B05C6-1B51-4E0D-A6C8-9D997DC4ED24}" type="datetime1">
              <a:rPr lang="en-US" smtClean="0"/>
              <a:t>10/27/2019</a:t>
            </a:fld>
            <a:endParaRPr lang="en-US"/>
          </a:p>
        </p:txBody>
      </p:sp>
      <p:sp>
        <p:nvSpPr>
          <p:cNvPr id="5" name="Footer Placeholder 4">
            <a:extLst>
              <a:ext uri="{FF2B5EF4-FFF2-40B4-BE49-F238E27FC236}">
                <a16:creationId xmlns:a16="http://schemas.microsoft.com/office/drawing/2014/main" xmlns="" id="{DA3ABA25-2A02-4266-9045-3C7B7C51D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4E98991-4A8D-4634-9312-B807C089D341}"/>
              </a:ext>
            </a:extLst>
          </p:cNvPr>
          <p:cNvSpPr>
            <a:spLocks noGrp="1"/>
          </p:cNvSpPr>
          <p:nvPr>
            <p:ph type="sldNum" sz="quarter" idx="12"/>
          </p:nvPr>
        </p:nvSpPr>
        <p:spPr/>
        <p:txBody>
          <a:bodyPr/>
          <a:lstStyle/>
          <a:p>
            <a:fld id="{00ACC793-D879-4A72-AB4C-25BC676A92D0}" type="slidenum">
              <a:rPr lang="en-US" smtClean="0"/>
              <a:t>‹#›</a:t>
            </a:fld>
            <a:endParaRPr lang="en-US"/>
          </a:p>
        </p:txBody>
      </p:sp>
      <p:cxnSp>
        <p:nvCxnSpPr>
          <p:cNvPr id="8" name="Straight Connector 7">
            <a:extLst>
              <a:ext uri="{FF2B5EF4-FFF2-40B4-BE49-F238E27FC236}">
                <a16:creationId xmlns:a16="http://schemas.microsoft.com/office/drawing/2014/main" xmlns="" id="{BECC7FE6-4FCF-42F0-A1DB-065779BAC05D}"/>
              </a:ext>
            </a:extLst>
          </p:cNvPr>
          <p:cNvCxnSpPr>
            <a:cxnSpLocks/>
          </p:cNvCxnSpPr>
          <p:nvPr userDrawn="1"/>
        </p:nvCxnSpPr>
        <p:spPr>
          <a:xfrm>
            <a:off x="838200" y="1246317"/>
            <a:ext cx="10515600" cy="0"/>
          </a:xfrm>
          <a:prstGeom prst="line">
            <a:avLst/>
          </a:prstGeom>
          <a:ln w="635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15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26F1000-6203-411C-9028-8865CCD61686}"/>
              </a:ext>
            </a:extLst>
          </p:cNvPr>
          <p:cNvPicPr>
            <a:picLocks noChangeAspect="1"/>
          </p:cNvPicPr>
          <p:nvPr userDrawn="1"/>
        </p:nvPicPr>
        <p:blipFill>
          <a:blip r:embed="rId2"/>
          <a:stretch>
            <a:fillRect/>
          </a:stretch>
        </p:blipFill>
        <p:spPr>
          <a:xfrm>
            <a:off x="-30697" y="0"/>
            <a:ext cx="12253393" cy="6858000"/>
          </a:xfrm>
          <a:prstGeom prst="rect">
            <a:avLst/>
          </a:prstGeom>
        </p:spPr>
      </p:pic>
      <p:sp>
        <p:nvSpPr>
          <p:cNvPr id="2" name="Title 1">
            <a:extLst>
              <a:ext uri="{FF2B5EF4-FFF2-40B4-BE49-F238E27FC236}">
                <a16:creationId xmlns:a16="http://schemas.microsoft.com/office/drawing/2014/main" xmlns="" id="{9086EA3E-64CA-4F40-B76E-1133EDAF8722}"/>
              </a:ext>
            </a:extLst>
          </p:cNvPr>
          <p:cNvSpPr>
            <a:spLocks noGrp="1"/>
          </p:cNvSpPr>
          <p:nvPr>
            <p:ph type="title"/>
          </p:nvPr>
        </p:nvSpPr>
        <p:spPr>
          <a:xfrm>
            <a:off x="831850" y="1709738"/>
            <a:ext cx="7015613" cy="2852737"/>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9B97ADCA-C90E-4A65-92A3-4F9F181B2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xmlns="" id="{D65E0DB4-DBDD-4AB9-AE0C-AAEB0A491284}"/>
              </a:ext>
            </a:extLst>
          </p:cNvPr>
          <p:cNvSpPr>
            <a:spLocks noGrp="1"/>
          </p:cNvSpPr>
          <p:nvPr>
            <p:ph type="dt" sz="half" idx="10"/>
          </p:nvPr>
        </p:nvSpPr>
        <p:spPr/>
        <p:txBody>
          <a:bodyPr/>
          <a:lstStyle/>
          <a:p>
            <a:fld id="{2FC5C49A-C690-41F9-BCF4-4AF4B2DA54B4}" type="datetime1">
              <a:rPr lang="en-US" smtClean="0"/>
              <a:t>10/27/2019</a:t>
            </a:fld>
            <a:endParaRPr lang="en-US"/>
          </a:p>
        </p:txBody>
      </p:sp>
      <p:sp>
        <p:nvSpPr>
          <p:cNvPr id="5" name="Footer Placeholder 4">
            <a:extLst>
              <a:ext uri="{FF2B5EF4-FFF2-40B4-BE49-F238E27FC236}">
                <a16:creationId xmlns:a16="http://schemas.microsoft.com/office/drawing/2014/main" xmlns="" id="{3722D614-E3E3-43C1-9DE0-34347C5B9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BC00A16-D5FC-4F85-B872-8C4D658DA651}"/>
              </a:ext>
            </a:extLst>
          </p:cNvPr>
          <p:cNvSpPr>
            <a:spLocks noGrp="1"/>
          </p:cNvSpPr>
          <p:nvPr>
            <p:ph type="sldNum" sz="quarter" idx="12"/>
          </p:nvPr>
        </p:nvSpPr>
        <p:spPr/>
        <p:txBody>
          <a:bodyPr/>
          <a:lstStyle/>
          <a:p>
            <a:fld id="{00ACC793-D879-4A72-AB4C-25BC676A92D0}" type="slidenum">
              <a:rPr lang="en-US" smtClean="0"/>
              <a:t>‹#›</a:t>
            </a:fld>
            <a:endParaRPr lang="en-US"/>
          </a:p>
        </p:txBody>
      </p:sp>
      <p:pic>
        <p:nvPicPr>
          <p:cNvPr id="8" name="Picture 7">
            <a:extLst>
              <a:ext uri="{FF2B5EF4-FFF2-40B4-BE49-F238E27FC236}">
                <a16:creationId xmlns:a16="http://schemas.microsoft.com/office/drawing/2014/main" xmlns="" id="{67EDC16D-9121-4FF0-9D22-B0BF83CE5E1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1750" y="195391"/>
            <a:ext cx="1847850" cy="574332"/>
          </a:xfrm>
          <a:prstGeom prst="rect">
            <a:avLst/>
          </a:prstGeom>
        </p:spPr>
      </p:pic>
    </p:spTree>
    <p:extLst>
      <p:ext uri="{BB962C8B-B14F-4D97-AF65-F5344CB8AC3E}">
        <p14:creationId xmlns:p14="http://schemas.microsoft.com/office/powerpoint/2010/main" val="149527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89B804-CA0E-4715-91B8-DDF66053840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EF1D0F71-26EF-4D7B-8C87-175439B55155}"/>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ED029A36-E0B8-4296-B0C9-D3EE5AC835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A13504B-391D-4FDF-8408-A4027FD5A489}"/>
              </a:ext>
            </a:extLst>
          </p:cNvPr>
          <p:cNvSpPr>
            <a:spLocks noGrp="1"/>
          </p:cNvSpPr>
          <p:nvPr>
            <p:ph type="dt" sz="half" idx="10"/>
          </p:nvPr>
        </p:nvSpPr>
        <p:spPr/>
        <p:txBody>
          <a:bodyPr/>
          <a:lstStyle/>
          <a:p>
            <a:fld id="{E2B80ABF-342E-4D9A-8698-78CCA2037F6B}" type="datetime1">
              <a:rPr lang="en-US" smtClean="0"/>
              <a:t>10/27/2019</a:t>
            </a:fld>
            <a:endParaRPr lang="en-US"/>
          </a:p>
        </p:txBody>
      </p:sp>
      <p:sp>
        <p:nvSpPr>
          <p:cNvPr id="6" name="Footer Placeholder 5">
            <a:extLst>
              <a:ext uri="{FF2B5EF4-FFF2-40B4-BE49-F238E27FC236}">
                <a16:creationId xmlns:a16="http://schemas.microsoft.com/office/drawing/2014/main" xmlns="" id="{2E0D6EAE-478E-46C1-8D07-786C3B021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65FB8A9-1B47-4AF2-BAC4-B3763A981A59}"/>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225654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27C04-3EC7-4F28-BAE1-12130B26A4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4D093D9-2164-4A1E-9415-4BAC628CA1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BAE6E527-0210-4543-8E5C-42B123E168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96FA22B-BC9B-47EC-A1D0-B0E1DC6B72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328F29D-DEFE-414D-AD15-057C51B46A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7A68581-1AB5-4C6F-8D71-7794B06CE224}"/>
              </a:ext>
            </a:extLst>
          </p:cNvPr>
          <p:cNvSpPr>
            <a:spLocks noGrp="1"/>
          </p:cNvSpPr>
          <p:nvPr>
            <p:ph type="dt" sz="half" idx="10"/>
          </p:nvPr>
        </p:nvSpPr>
        <p:spPr/>
        <p:txBody>
          <a:bodyPr/>
          <a:lstStyle/>
          <a:p>
            <a:fld id="{34A637FC-F1C3-434E-8068-DA2C56C04382}" type="datetime1">
              <a:rPr lang="en-US" smtClean="0"/>
              <a:t>10/27/2019</a:t>
            </a:fld>
            <a:endParaRPr lang="en-US"/>
          </a:p>
        </p:txBody>
      </p:sp>
      <p:sp>
        <p:nvSpPr>
          <p:cNvPr id="8" name="Footer Placeholder 7">
            <a:extLst>
              <a:ext uri="{FF2B5EF4-FFF2-40B4-BE49-F238E27FC236}">
                <a16:creationId xmlns:a16="http://schemas.microsoft.com/office/drawing/2014/main" xmlns="" id="{8E183992-B31F-4912-82A2-8E1DEF45AB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EACBF83-0FF1-4889-AB27-690DC0667C75}"/>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57151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7D0004-8048-4C25-B8F8-07A1730EA8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C3502E0-656B-43CE-AF5A-A3132CD36C42}"/>
              </a:ext>
            </a:extLst>
          </p:cNvPr>
          <p:cNvSpPr>
            <a:spLocks noGrp="1"/>
          </p:cNvSpPr>
          <p:nvPr>
            <p:ph type="dt" sz="half" idx="10"/>
          </p:nvPr>
        </p:nvSpPr>
        <p:spPr/>
        <p:txBody>
          <a:bodyPr/>
          <a:lstStyle/>
          <a:p>
            <a:fld id="{C597C90B-B7C8-4B33-B5E4-E0E0BE24E083}" type="datetime1">
              <a:rPr lang="en-US" smtClean="0"/>
              <a:t>10/27/2019</a:t>
            </a:fld>
            <a:endParaRPr lang="en-US"/>
          </a:p>
        </p:txBody>
      </p:sp>
      <p:sp>
        <p:nvSpPr>
          <p:cNvPr id="4" name="Footer Placeholder 3">
            <a:extLst>
              <a:ext uri="{FF2B5EF4-FFF2-40B4-BE49-F238E27FC236}">
                <a16:creationId xmlns:a16="http://schemas.microsoft.com/office/drawing/2014/main" xmlns="" id="{D40616CD-5B81-458E-91A9-A1975C073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1740430-B88B-4F73-B297-503DF6564F50}"/>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353177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DB7925E-9708-47A3-94C4-3F05302418A9}"/>
              </a:ext>
            </a:extLst>
          </p:cNvPr>
          <p:cNvSpPr>
            <a:spLocks noGrp="1"/>
          </p:cNvSpPr>
          <p:nvPr>
            <p:ph type="dt" sz="half" idx="10"/>
          </p:nvPr>
        </p:nvSpPr>
        <p:spPr/>
        <p:txBody>
          <a:bodyPr/>
          <a:lstStyle/>
          <a:p>
            <a:fld id="{72FF57F7-0E17-4650-8E00-A8BEE6D33429}" type="datetime1">
              <a:rPr lang="en-US" smtClean="0"/>
              <a:t>10/27/2019</a:t>
            </a:fld>
            <a:endParaRPr lang="en-US"/>
          </a:p>
        </p:txBody>
      </p:sp>
      <p:sp>
        <p:nvSpPr>
          <p:cNvPr id="3" name="Footer Placeholder 2">
            <a:extLst>
              <a:ext uri="{FF2B5EF4-FFF2-40B4-BE49-F238E27FC236}">
                <a16:creationId xmlns:a16="http://schemas.microsoft.com/office/drawing/2014/main" xmlns="" id="{30CF5E50-9313-497F-A267-821357BF9C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8CA3E51-50A3-4C6F-A9BF-322026482811}"/>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234389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85EBA-46CC-4A78-B228-0601DE9A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8163413-CE29-43E4-A9EB-42BA54B85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0AB35C0-8A0F-42CC-A17F-CE582A8F0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2E63230-2E2C-4193-8506-001A379FA4E1}"/>
              </a:ext>
            </a:extLst>
          </p:cNvPr>
          <p:cNvSpPr>
            <a:spLocks noGrp="1"/>
          </p:cNvSpPr>
          <p:nvPr>
            <p:ph type="dt" sz="half" idx="10"/>
          </p:nvPr>
        </p:nvSpPr>
        <p:spPr/>
        <p:txBody>
          <a:bodyPr/>
          <a:lstStyle/>
          <a:p>
            <a:fld id="{3C17E57E-7478-4C94-AA90-D579E24ED401}" type="datetime1">
              <a:rPr lang="en-US" smtClean="0"/>
              <a:t>10/27/2019</a:t>
            </a:fld>
            <a:endParaRPr lang="en-US"/>
          </a:p>
        </p:txBody>
      </p:sp>
      <p:sp>
        <p:nvSpPr>
          <p:cNvPr id="6" name="Footer Placeholder 5">
            <a:extLst>
              <a:ext uri="{FF2B5EF4-FFF2-40B4-BE49-F238E27FC236}">
                <a16:creationId xmlns:a16="http://schemas.microsoft.com/office/drawing/2014/main" xmlns="" id="{7E722E08-7A49-4A08-88CC-E41689EB6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C6F7731-A4D0-4938-9C20-1FA457097D7A}"/>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85218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98E41-6A7E-4C64-A319-1A66F6540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04862E6-3922-4311-BD1F-451F2FCB9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50B1D84-9142-41F9-8D5F-5D9039969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F60923D-7849-4755-9284-D6C65F54C4A3}"/>
              </a:ext>
            </a:extLst>
          </p:cNvPr>
          <p:cNvSpPr>
            <a:spLocks noGrp="1"/>
          </p:cNvSpPr>
          <p:nvPr>
            <p:ph type="dt" sz="half" idx="10"/>
          </p:nvPr>
        </p:nvSpPr>
        <p:spPr/>
        <p:txBody>
          <a:bodyPr/>
          <a:lstStyle/>
          <a:p>
            <a:fld id="{572D1476-41CE-472F-9645-C04AA163B6D1}" type="datetime1">
              <a:rPr lang="en-US" smtClean="0"/>
              <a:t>10/27/2019</a:t>
            </a:fld>
            <a:endParaRPr lang="en-US"/>
          </a:p>
        </p:txBody>
      </p:sp>
      <p:sp>
        <p:nvSpPr>
          <p:cNvPr id="6" name="Footer Placeholder 5">
            <a:extLst>
              <a:ext uri="{FF2B5EF4-FFF2-40B4-BE49-F238E27FC236}">
                <a16:creationId xmlns:a16="http://schemas.microsoft.com/office/drawing/2014/main" xmlns="" id="{080E5D7E-22DA-4C50-88A9-63C012C5E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909F8DE-F403-4FBF-A2D7-4847A719B850}"/>
              </a:ext>
            </a:extLst>
          </p:cNvPr>
          <p:cNvSpPr>
            <a:spLocks noGrp="1"/>
          </p:cNvSpPr>
          <p:nvPr>
            <p:ph type="sldNum" sz="quarter" idx="12"/>
          </p:nvPr>
        </p:nvSpPr>
        <p:spPr/>
        <p:txBody>
          <a:bodyPr/>
          <a:lstStyle/>
          <a:p>
            <a:fld id="{00ACC793-D879-4A72-AB4C-25BC676A92D0}" type="slidenum">
              <a:rPr lang="en-US" smtClean="0"/>
              <a:t>‹#›</a:t>
            </a:fld>
            <a:endParaRPr lang="en-US"/>
          </a:p>
        </p:txBody>
      </p:sp>
    </p:spTree>
    <p:extLst>
      <p:ext uri="{BB962C8B-B14F-4D97-AF65-F5344CB8AC3E}">
        <p14:creationId xmlns:p14="http://schemas.microsoft.com/office/powerpoint/2010/main" val="200283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AFD08FA-C501-480C-A5A2-197C2D36B5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9E11B535-2F2E-4AF5-B9E0-F9F099634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126374-5C98-4A98-B6DD-2D5769233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CC7EE315-E22C-4A85-AAD6-77B354753C89}" type="datetime1">
              <a:rPr lang="en-US" smtClean="0"/>
              <a:t>10/27/2019</a:t>
            </a:fld>
            <a:endParaRPr lang="en-US"/>
          </a:p>
        </p:txBody>
      </p:sp>
      <p:sp>
        <p:nvSpPr>
          <p:cNvPr id="5" name="Footer Placeholder 4">
            <a:extLst>
              <a:ext uri="{FF2B5EF4-FFF2-40B4-BE49-F238E27FC236}">
                <a16:creationId xmlns:a16="http://schemas.microsoft.com/office/drawing/2014/main" xmlns="" id="{A7048147-6C3C-4929-B440-8EC20F2DF6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xmlns="" id="{CC6CC3B8-56E5-4409-B161-830C99F4C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00ACC793-D879-4A72-AB4C-25BC676A92D0}" type="slidenum">
              <a:rPr lang="en-US" smtClean="0"/>
              <a:pPr/>
              <a:t>‹#›</a:t>
            </a:fld>
            <a:endParaRPr lang="en-US"/>
          </a:p>
        </p:txBody>
      </p:sp>
      <p:pic>
        <p:nvPicPr>
          <p:cNvPr id="8" name="Picture 7">
            <a:extLst>
              <a:ext uri="{FF2B5EF4-FFF2-40B4-BE49-F238E27FC236}">
                <a16:creationId xmlns:a16="http://schemas.microsoft.com/office/drawing/2014/main" xmlns="" id="{A95FEB49-65A5-47AA-AB61-1FACC1CC72E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91750" y="195391"/>
            <a:ext cx="1847850" cy="574332"/>
          </a:xfrm>
          <a:prstGeom prst="rect">
            <a:avLst/>
          </a:prstGeom>
        </p:spPr>
      </p:pic>
    </p:spTree>
    <p:extLst>
      <p:ext uri="{BB962C8B-B14F-4D97-AF65-F5344CB8AC3E}">
        <p14:creationId xmlns:p14="http://schemas.microsoft.com/office/powerpoint/2010/main" val="3076885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0AEC0-4960-4BF3-9A72-1C30D7848550}"/>
              </a:ext>
            </a:extLst>
          </p:cNvPr>
          <p:cNvSpPr>
            <a:spLocks noGrp="1"/>
          </p:cNvSpPr>
          <p:nvPr>
            <p:ph type="ctrTitle"/>
          </p:nvPr>
        </p:nvSpPr>
        <p:spPr>
          <a:xfrm>
            <a:off x="1524000" y="1122363"/>
            <a:ext cx="9144000" cy="3640706"/>
          </a:xfrm>
        </p:spPr>
        <p:txBody>
          <a:bodyPr>
            <a:noAutofit/>
          </a:bodyPr>
          <a:lstStyle/>
          <a:p>
            <a:r>
              <a:rPr lang="en-US" sz="4800" dirty="0" smtClean="0">
                <a:latin typeface="Times New Roman" panose="02020603050405020304" pitchFamily="18" charset="0"/>
                <a:cs typeface="Times New Roman" panose="02020603050405020304" pitchFamily="18" charset="0"/>
              </a:rPr>
              <a:t>DATA </a:t>
            </a:r>
            <a:r>
              <a:rPr lang="en-US" sz="4800" dirty="0">
                <a:latin typeface="Times New Roman" panose="02020603050405020304" pitchFamily="18" charset="0"/>
                <a:cs typeface="Times New Roman" panose="02020603050405020304" pitchFamily="18" charset="0"/>
              </a:rPr>
              <a:t>VISUALIZATION</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TRỰC QUAN HÓA </a:t>
            </a:r>
            <a:r>
              <a:rPr lang="en-US" sz="4800" dirty="0" smtClean="0">
                <a:latin typeface="Times New Roman" panose="02020603050405020304" pitchFamily="18" charset="0"/>
                <a:cs typeface="Times New Roman" panose="02020603050405020304" pitchFamily="18" charset="0"/>
              </a:rPr>
              <a:t>DỮ LIỆU</a:t>
            </a:r>
            <a:br>
              <a:rPr lang="en-US" sz="4800" dirty="0" smtClean="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a:r>
            <a:br>
              <a:rPr lang="en-US" sz="4800" dirty="0">
                <a:latin typeface="Times New Roman" panose="02020603050405020304" pitchFamily="18" charset="0"/>
                <a:cs typeface="Times New Roman" panose="02020603050405020304" pitchFamily="18" charset="0"/>
              </a:rPr>
            </a:br>
            <a:r>
              <a:rPr lang="en-US" sz="4800" dirty="0" smtClean="0">
                <a:latin typeface="Times New Roman" panose="02020603050405020304" pitchFamily="18" charset="0"/>
                <a:cs typeface="Times New Roman" panose="02020603050405020304" pitchFamily="18" charset="0"/>
              </a:rPr>
              <a:t>BÀI 2: THỐNG KÊ MÔ TẢ</a:t>
            </a:r>
            <a:endParaRPr lang="en-US" sz="4800" dirty="0">
              <a:latin typeface="+mn-lt"/>
            </a:endParaRPr>
          </a:p>
        </p:txBody>
      </p:sp>
      <p:sp>
        <p:nvSpPr>
          <p:cNvPr id="3" name="Subtitle 2">
            <a:extLst>
              <a:ext uri="{FF2B5EF4-FFF2-40B4-BE49-F238E27FC236}">
                <a16:creationId xmlns:a16="http://schemas.microsoft.com/office/drawing/2014/main" xmlns="" id="{228857ED-4521-4FE3-959E-034C382BE8AA}"/>
              </a:ext>
            </a:extLst>
          </p:cNvPr>
          <p:cNvSpPr>
            <a:spLocks noGrp="1"/>
          </p:cNvSpPr>
          <p:nvPr>
            <p:ph type="subTitle" idx="1"/>
          </p:nvPr>
        </p:nvSpPr>
        <p:spPr>
          <a:xfrm>
            <a:off x="1524000" y="5065713"/>
            <a:ext cx="9144000" cy="1655762"/>
          </a:xfrm>
        </p:spPr>
        <p:txBody>
          <a:bodyPr/>
          <a:lstStyle/>
          <a:p>
            <a:r>
              <a:rPr lang="en-US" dirty="0"/>
              <a:t>AI Academy Vietnam</a:t>
            </a:r>
          </a:p>
        </p:txBody>
      </p:sp>
      <p:sp>
        <p:nvSpPr>
          <p:cNvPr id="4" name="Slide Number Placeholder 3">
            <a:extLst>
              <a:ext uri="{FF2B5EF4-FFF2-40B4-BE49-F238E27FC236}">
                <a16:creationId xmlns:a16="http://schemas.microsoft.com/office/drawing/2014/main" xmlns="" id="{26A9D9FA-D3EC-486D-A2FA-BA6C5D6DEB65}"/>
              </a:ext>
            </a:extLst>
          </p:cNvPr>
          <p:cNvSpPr>
            <a:spLocks noGrp="1"/>
          </p:cNvSpPr>
          <p:nvPr>
            <p:ph type="sldNum" sz="quarter" idx="12"/>
          </p:nvPr>
        </p:nvSpPr>
        <p:spPr/>
        <p:txBody>
          <a:bodyPr/>
          <a:lstStyle/>
          <a:p>
            <a:fld id="{00ACC793-D879-4A72-AB4C-25BC676A92D0}" type="slidenum">
              <a:rPr lang="en-US" smtClean="0"/>
              <a:pPr/>
              <a:t>1</a:t>
            </a:fld>
            <a:endParaRPr lang="en-US"/>
          </a:p>
        </p:txBody>
      </p:sp>
    </p:spTree>
    <p:extLst>
      <p:ext uri="{BB962C8B-B14F-4D97-AF65-F5344CB8AC3E}">
        <p14:creationId xmlns:p14="http://schemas.microsoft.com/office/powerpoint/2010/main" val="1421310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Biểu</a:t>
            </a:r>
            <a:r>
              <a:rPr lang="en-US" dirty="0" smtClean="0"/>
              <a:t> </a:t>
            </a:r>
            <a:r>
              <a:rPr lang="en-US" dirty="0" err="1" smtClean="0"/>
              <a:t>đồ</a:t>
            </a:r>
            <a:r>
              <a:rPr lang="en-US" dirty="0" smtClean="0"/>
              <a:t> </a:t>
            </a:r>
            <a:r>
              <a:rPr lang="en-US" dirty="0" err="1" smtClean="0"/>
              <a:t>hình</a:t>
            </a:r>
            <a:r>
              <a:rPr lang="en-US" dirty="0" smtClean="0"/>
              <a:t> </a:t>
            </a:r>
            <a:r>
              <a:rPr lang="en-US" dirty="0" err="1" smtClean="0"/>
              <a:t>quạt</a:t>
            </a:r>
            <a:endParaRPr lang="en-US" dirty="0"/>
          </a:p>
        </p:txBody>
      </p:sp>
      <p:sp>
        <p:nvSpPr>
          <p:cNvPr id="3" name="Content Placeholder 2"/>
          <p:cNvSpPr>
            <a:spLocks noGrp="1"/>
          </p:cNvSpPr>
          <p:nvPr>
            <p:ph idx="1"/>
          </p:nvPr>
        </p:nvSpPr>
        <p:spPr/>
        <p:txBody>
          <a:bodyPr/>
          <a:lstStyle/>
          <a:p>
            <a:r>
              <a:rPr lang="en-US" dirty="0" smtClean="0"/>
              <a:t>Cho </a:t>
            </a:r>
            <a:r>
              <a:rPr lang="en-US" dirty="0" err="1" smtClean="0"/>
              <a:t>bảng</a:t>
            </a:r>
            <a:r>
              <a:rPr lang="en-US" dirty="0" smtClean="0"/>
              <a:t> </a:t>
            </a:r>
            <a:r>
              <a:rPr lang="en-US" dirty="0" err="1" smtClean="0"/>
              <a:t>số</a:t>
            </a:r>
            <a:r>
              <a:rPr lang="en-US" dirty="0" smtClean="0"/>
              <a:t> </a:t>
            </a:r>
            <a:r>
              <a:rPr lang="en-US" dirty="0" err="1" smtClean="0"/>
              <a:t>liệu</a:t>
            </a:r>
            <a:endParaRPr lang="en-US" dirty="0" smtClean="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78110906"/>
              </p:ext>
            </p:extLst>
          </p:nvPr>
        </p:nvGraphicFramePr>
        <p:xfrm>
          <a:off x="1175966" y="2353911"/>
          <a:ext cx="4135336" cy="3627120"/>
        </p:xfrm>
        <a:graphic>
          <a:graphicData uri="http://schemas.openxmlformats.org/drawingml/2006/table">
            <a:tbl>
              <a:tblPr firstRow="1" bandRow="1">
                <a:tableStyleId>{5C22544A-7EE6-4342-B048-85BDC9FD1C3A}</a:tableStyleId>
              </a:tblPr>
              <a:tblGrid>
                <a:gridCol w="2067668"/>
                <a:gridCol w="2067668"/>
              </a:tblGrid>
              <a:tr h="408585">
                <a:tc>
                  <a:txBody>
                    <a:bodyPr/>
                    <a:lstStyle/>
                    <a:p>
                      <a:pPr algn="ctr"/>
                      <a:r>
                        <a:rPr lang="en-US" sz="2800" dirty="0" smtClean="0"/>
                        <a:t>Type</a:t>
                      </a:r>
                      <a:endParaRPr lang="en-US" sz="2800" dirty="0"/>
                    </a:p>
                  </a:txBody>
                  <a:tcPr/>
                </a:tc>
                <a:tc>
                  <a:txBody>
                    <a:bodyPr/>
                    <a:lstStyle/>
                    <a:p>
                      <a:pPr algn="ctr"/>
                      <a:r>
                        <a:rPr lang="en-US" sz="2800" dirty="0" smtClean="0"/>
                        <a:t>Frequency</a:t>
                      </a:r>
                      <a:endParaRPr lang="en-US" sz="2800" dirty="0"/>
                    </a:p>
                  </a:txBody>
                  <a:tcPr/>
                </a:tc>
              </a:tr>
              <a:tr h="408585">
                <a:tc>
                  <a:txBody>
                    <a:bodyPr/>
                    <a:lstStyle/>
                    <a:p>
                      <a:pPr algn="l"/>
                      <a:r>
                        <a:rPr lang="en-US" sz="2800" dirty="0" smtClean="0"/>
                        <a:t>Compact</a:t>
                      </a:r>
                      <a:endParaRPr lang="en-US" sz="2800" dirty="0"/>
                    </a:p>
                  </a:txBody>
                  <a:tcPr/>
                </a:tc>
                <a:tc>
                  <a:txBody>
                    <a:bodyPr/>
                    <a:lstStyle/>
                    <a:p>
                      <a:pPr algn="ctr"/>
                      <a:r>
                        <a:rPr lang="en-US" sz="2800" dirty="0" smtClean="0"/>
                        <a:t>16</a:t>
                      </a:r>
                      <a:endParaRPr lang="en-US" sz="2800" dirty="0"/>
                    </a:p>
                  </a:txBody>
                  <a:tcPr/>
                </a:tc>
              </a:tr>
              <a:tr h="408585">
                <a:tc>
                  <a:txBody>
                    <a:bodyPr/>
                    <a:lstStyle/>
                    <a:p>
                      <a:pPr algn="l"/>
                      <a:r>
                        <a:rPr lang="en-US" sz="2800" dirty="0" smtClean="0"/>
                        <a:t>Large</a:t>
                      </a:r>
                      <a:endParaRPr lang="en-US" sz="2800" dirty="0"/>
                    </a:p>
                  </a:txBody>
                  <a:tcPr/>
                </a:tc>
                <a:tc>
                  <a:txBody>
                    <a:bodyPr/>
                    <a:lstStyle/>
                    <a:p>
                      <a:pPr algn="ctr"/>
                      <a:r>
                        <a:rPr lang="en-US" sz="2800" dirty="0" smtClean="0"/>
                        <a:t>11</a:t>
                      </a:r>
                      <a:endParaRPr lang="en-US" sz="2800" dirty="0"/>
                    </a:p>
                  </a:txBody>
                  <a:tcPr/>
                </a:tc>
              </a:tr>
              <a:tr h="408585">
                <a:tc>
                  <a:txBody>
                    <a:bodyPr/>
                    <a:lstStyle/>
                    <a:p>
                      <a:pPr algn="l"/>
                      <a:r>
                        <a:rPr lang="en-US" sz="2800" dirty="0" smtClean="0"/>
                        <a:t>Midsize</a:t>
                      </a:r>
                      <a:endParaRPr lang="en-US" sz="2800" dirty="0"/>
                    </a:p>
                  </a:txBody>
                  <a:tcPr/>
                </a:tc>
                <a:tc>
                  <a:txBody>
                    <a:bodyPr/>
                    <a:lstStyle/>
                    <a:p>
                      <a:pPr algn="ctr"/>
                      <a:r>
                        <a:rPr lang="en-US" sz="2800" dirty="0" smtClean="0"/>
                        <a:t>22</a:t>
                      </a:r>
                      <a:endParaRPr lang="en-US" sz="2800" dirty="0"/>
                    </a:p>
                  </a:txBody>
                  <a:tcPr/>
                </a:tc>
              </a:tr>
              <a:tr h="408585">
                <a:tc>
                  <a:txBody>
                    <a:bodyPr/>
                    <a:lstStyle/>
                    <a:p>
                      <a:pPr algn="l"/>
                      <a:r>
                        <a:rPr lang="en-US" sz="2800" dirty="0" smtClean="0"/>
                        <a:t>Small</a:t>
                      </a:r>
                      <a:endParaRPr lang="en-US" sz="2800" dirty="0"/>
                    </a:p>
                  </a:txBody>
                  <a:tcPr/>
                </a:tc>
                <a:tc>
                  <a:txBody>
                    <a:bodyPr/>
                    <a:lstStyle/>
                    <a:p>
                      <a:pPr algn="ctr"/>
                      <a:r>
                        <a:rPr lang="en-US" sz="2800" dirty="0" smtClean="0"/>
                        <a:t>21</a:t>
                      </a:r>
                      <a:endParaRPr lang="en-US" sz="2800" dirty="0"/>
                    </a:p>
                  </a:txBody>
                  <a:tcPr/>
                </a:tc>
              </a:tr>
              <a:tr h="408585">
                <a:tc>
                  <a:txBody>
                    <a:bodyPr/>
                    <a:lstStyle/>
                    <a:p>
                      <a:pPr algn="l"/>
                      <a:r>
                        <a:rPr lang="en-US" sz="2800" dirty="0" smtClean="0"/>
                        <a:t>Sporty</a:t>
                      </a:r>
                      <a:endParaRPr lang="en-US" sz="2800" dirty="0"/>
                    </a:p>
                  </a:txBody>
                  <a:tcPr/>
                </a:tc>
                <a:tc>
                  <a:txBody>
                    <a:bodyPr/>
                    <a:lstStyle/>
                    <a:p>
                      <a:pPr algn="ctr"/>
                      <a:r>
                        <a:rPr lang="en-US" sz="2800" dirty="0" smtClean="0"/>
                        <a:t>14</a:t>
                      </a:r>
                      <a:endParaRPr lang="en-US" sz="2800" dirty="0"/>
                    </a:p>
                  </a:txBody>
                  <a:tcPr/>
                </a:tc>
              </a:tr>
              <a:tr h="408585">
                <a:tc>
                  <a:txBody>
                    <a:bodyPr/>
                    <a:lstStyle/>
                    <a:p>
                      <a:pPr algn="l"/>
                      <a:r>
                        <a:rPr lang="en-US" sz="2800" dirty="0" smtClean="0"/>
                        <a:t>Van</a:t>
                      </a:r>
                      <a:endParaRPr lang="en-US" sz="2800" dirty="0"/>
                    </a:p>
                  </a:txBody>
                  <a:tcPr/>
                </a:tc>
                <a:tc>
                  <a:txBody>
                    <a:bodyPr/>
                    <a:lstStyle/>
                    <a:p>
                      <a:pPr algn="ctr"/>
                      <a:r>
                        <a:rPr lang="en-US" sz="2800" dirty="0" smtClean="0"/>
                        <a:t>9</a:t>
                      </a:r>
                      <a:endParaRPr lang="en-US" sz="28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419801"/>
              </p:ext>
            </p:extLst>
          </p:nvPr>
        </p:nvGraphicFramePr>
        <p:xfrm>
          <a:off x="5952616" y="2123122"/>
          <a:ext cx="4941806" cy="3627120"/>
        </p:xfrm>
        <a:graphic>
          <a:graphicData uri="http://schemas.openxmlformats.org/drawingml/2006/table">
            <a:tbl>
              <a:tblPr firstRow="1" bandRow="1">
                <a:tableStyleId>{5C22544A-7EE6-4342-B048-85BDC9FD1C3A}</a:tableStyleId>
              </a:tblPr>
              <a:tblGrid>
                <a:gridCol w="1702218"/>
                <a:gridCol w="3239588"/>
              </a:tblGrid>
              <a:tr h="408585">
                <a:tc>
                  <a:txBody>
                    <a:bodyPr/>
                    <a:lstStyle/>
                    <a:p>
                      <a:pPr algn="ctr"/>
                      <a:r>
                        <a:rPr lang="en-US" sz="2800" dirty="0" smtClean="0"/>
                        <a:t>Type</a:t>
                      </a:r>
                      <a:endParaRPr lang="en-US" sz="2800" dirty="0"/>
                    </a:p>
                  </a:txBody>
                  <a:tcPr/>
                </a:tc>
                <a:tc>
                  <a:txBody>
                    <a:bodyPr/>
                    <a:lstStyle/>
                    <a:p>
                      <a:pPr algn="ctr"/>
                      <a:r>
                        <a:rPr lang="en-US" sz="2800" dirty="0" smtClean="0"/>
                        <a:t>Relative Frequency</a:t>
                      </a:r>
                      <a:endParaRPr lang="en-US" sz="2800" dirty="0"/>
                    </a:p>
                  </a:txBody>
                  <a:tcPr/>
                </a:tc>
              </a:tr>
              <a:tr h="408585">
                <a:tc>
                  <a:txBody>
                    <a:bodyPr/>
                    <a:lstStyle/>
                    <a:p>
                      <a:pPr algn="l"/>
                      <a:r>
                        <a:rPr lang="en-US" sz="2800" dirty="0" smtClean="0"/>
                        <a:t>Compact</a:t>
                      </a:r>
                      <a:endParaRPr lang="en-US" sz="2800" dirty="0"/>
                    </a:p>
                  </a:txBody>
                  <a:tcPr/>
                </a:tc>
                <a:tc>
                  <a:txBody>
                    <a:bodyPr/>
                    <a:lstStyle/>
                    <a:p>
                      <a:pPr algn="ctr"/>
                      <a:r>
                        <a:rPr lang="en-US" sz="2800" dirty="0" smtClean="0"/>
                        <a:t>16/93=0.172</a:t>
                      </a:r>
                      <a:endParaRPr lang="en-US" sz="2800" dirty="0"/>
                    </a:p>
                  </a:txBody>
                  <a:tcPr/>
                </a:tc>
              </a:tr>
              <a:tr h="408585">
                <a:tc>
                  <a:txBody>
                    <a:bodyPr/>
                    <a:lstStyle/>
                    <a:p>
                      <a:pPr algn="l"/>
                      <a:r>
                        <a:rPr lang="en-US" sz="2800" dirty="0" smtClean="0"/>
                        <a:t>Large</a:t>
                      </a:r>
                      <a:endParaRPr lang="en-US" sz="2800" dirty="0"/>
                    </a:p>
                  </a:txBody>
                  <a:tcPr/>
                </a:tc>
                <a:tc>
                  <a:txBody>
                    <a:bodyPr/>
                    <a:lstStyle/>
                    <a:p>
                      <a:pPr algn="ctr"/>
                      <a:r>
                        <a:rPr lang="en-US" sz="2800" dirty="0" smtClean="0"/>
                        <a:t>11/93=0.118</a:t>
                      </a:r>
                      <a:endParaRPr lang="en-US" sz="2800" dirty="0"/>
                    </a:p>
                  </a:txBody>
                  <a:tcPr/>
                </a:tc>
              </a:tr>
              <a:tr h="408585">
                <a:tc>
                  <a:txBody>
                    <a:bodyPr/>
                    <a:lstStyle/>
                    <a:p>
                      <a:pPr algn="l"/>
                      <a:r>
                        <a:rPr lang="en-US" sz="2800" dirty="0" smtClean="0"/>
                        <a:t>Midsize</a:t>
                      </a:r>
                      <a:endParaRPr lang="en-US" sz="2800" dirty="0"/>
                    </a:p>
                  </a:txBody>
                  <a:tcPr/>
                </a:tc>
                <a:tc>
                  <a:txBody>
                    <a:bodyPr/>
                    <a:lstStyle/>
                    <a:p>
                      <a:pPr algn="ctr"/>
                      <a:r>
                        <a:rPr lang="en-US" sz="2800" dirty="0" smtClean="0"/>
                        <a:t>22/93=0.237</a:t>
                      </a:r>
                      <a:endParaRPr lang="en-US" sz="2800" dirty="0"/>
                    </a:p>
                  </a:txBody>
                  <a:tcPr/>
                </a:tc>
              </a:tr>
              <a:tr h="408585">
                <a:tc>
                  <a:txBody>
                    <a:bodyPr/>
                    <a:lstStyle/>
                    <a:p>
                      <a:pPr algn="l"/>
                      <a:r>
                        <a:rPr lang="en-US" sz="2800" dirty="0" smtClean="0"/>
                        <a:t>Small</a:t>
                      </a:r>
                      <a:endParaRPr lang="en-US" sz="2800" dirty="0"/>
                    </a:p>
                  </a:txBody>
                  <a:tcPr/>
                </a:tc>
                <a:tc>
                  <a:txBody>
                    <a:bodyPr/>
                    <a:lstStyle/>
                    <a:p>
                      <a:pPr algn="ctr"/>
                      <a:r>
                        <a:rPr lang="en-US" sz="2800" dirty="0" smtClean="0"/>
                        <a:t>21/93=0.226</a:t>
                      </a:r>
                      <a:endParaRPr lang="en-US" sz="2800" dirty="0"/>
                    </a:p>
                  </a:txBody>
                  <a:tcPr/>
                </a:tc>
              </a:tr>
              <a:tr h="408585">
                <a:tc>
                  <a:txBody>
                    <a:bodyPr/>
                    <a:lstStyle/>
                    <a:p>
                      <a:pPr algn="l"/>
                      <a:r>
                        <a:rPr lang="en-US" sz="2800" dirty="0" smtClean="0"/>
                        <a:t>Sporty</a:t>
                      </a:r>
                      <a:endParaRPr lang="en-US" sz="2800" dirty="0"/>
                    </a:p>
                  </a:txBody>
                  <a:tcPr/>
                </a:tc>
                <a:tc>
                  <a:txBody>
                    <a:bodyPr/>
                    <a:lstStyle/>
                    <a:p>
                      <a:pPr algn="ctr"/>
                      <a:r>
                        <a:rPr lang="en-US" sz="2800" dirty="0" smtClean="0"/>
                        <a:t>14/93=0.151</a:t>
                      </a:r>
                      <a:endParaRPr lang="en-US" sz="2800" dirty="0"/>
                    </a:p>
                  </a:txBody>
                  <a:tcPr/>
                </a:tc>
              </a:tr>
              <a:tr h="408585">
                <a:tc>
                  <a:txBody>
                    <a:bodyPr/>
                    <a:lstStyle/>
                    <a:p>
                      <a:pPr algn="l"/>
                      <a:r>
                        <a:rPr lang="en-US" sz="2800" dirty="0" smtClean="0"/>
                        <a:t>Van</a:t>
                      </a:r>
                      <a:endParaRPr lang="en-US" sz="2800" dirty="0"/>
                    </a:p>
                  </a:txBody>
                  <a:tcPr/>
                </a:tc>
                <a:tc>
                  <a:txBody>
                    <a:bodyPr/>
                    <a:lstStyle/>
                    <a:p>
                      <a:pPr algn="ctr"/>
                      <a:r>
                        <a:rPr lang="en-US" sz="2800" dirty="0" smtClean="0"/>
                        <a:t>9/93=0.097</a:t>
                      </a:r>
                      <a:endParaRPr lang="en-US" sz="2800" dirty="0"/>
                    </a:p>
                  </a:txBody>
                  <a:tcPr/>
                </a:tc>
              </a:tr>
            </a:tbl>
          </a:graphicData>
        </a:graphic>
      </p:graphicFrame>
    </p:spTree>
    <p:extLst>
      <p:ext uri="{BB962C8B-B14F-4D97-AF65-F5344CB8AC3E}">
        <p14:creationId xmlns:p14="http://schemas.microsoft.com/office/powerpoint/2010/main" val="319133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Biểu</a:t>
            </a:r>
            <a:r>
              <a:rPr lang="en-US" dirty="0"/>
              <a:t> </a:t>
            </a:r>
            <a:r>
              <a:rPr lang="en-US" dirty="0" err="1"/>
              <a:t>đồ</a:t>
            </a:r>
            <a:r>
              <a:rPr lang="en-US" dirty="0"/>
              <a:t> </a:t>
            </a:r>
            <a:r>
              <a:rPr lang="en-US" dirty="0" err="1"/>
              <a:t>hình</a:t>
            </a:r>
            <a:r>
              <a:rPr lang="en-US" dirty="0"/>
              <a:t> </a:t>
            </a:r>
            <a:r>
              <a:rPr lang="en-US" dirty="0" err="1"/>
              <a:t>quạt</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a:t>
            </a:r>
            <a:r>
              <a:rPr lang="en-US" dirty="0" err="1" smtClean="0"/>
              <a:t>cánh</a:t>
            </a:r>
            <a:r>
              <a:rPr lang="en-US" dirty="0" smtClean="0"/>
              <a:t> </a:t>
            </a:r>
            <a:r>
              <a:rPr lang="en-US" dirty="0" err="1" smtClean="0"/>
              <a:t>quat</a:t>
            </a:r>
            <a:r>
              <a:rPr lang="en-US" dirty="0" smtClean="0"/>
              <a:t> được </a:t>
            </a:r>
            <a:r>
              <a:rPr lang="en-US" dirty="0" err="1" smtClean="0"/>
              <a:t>tính</a:t>
            </a:r>
            <a:r>
              <a:rPr lang="en-US" dirty="0" smtClean="0"/>
              <a:t> </a:t>
            </a:r>
            <a:r>
              <a:rPr lang="en-US" dirty="0" err="1" smtClean="0"/>
              <a:t>bằng</a:t>
            </a:r>
            <a:r>
              <a:rPr lang="en-US" dirty="0" smtClean="0"/>
              <a:t>: 360*Relative Frequency</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150" y="2318504"/>
            <a:ext cx="5487650" cy="365843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725029296"/>
              </p:ext>
            </p:extLst>
          </p:nvPr>
        </p:nvGraphicFramePr>
        <p:xfrm>
          <a:off x="838200" y="2323147"/>
          <a:ext cx="4941806" cy="3627120"/>
        </p:xfrm>
        <a:graphic>
          <a:graphicData uri="http://schemas.openxmlformats.org/drawingml/2006/table">
            <a:tbl>
              <a:tblPr firstRow="1" bandRow="1">
                <a:tableStyleId>{5C22544A-7EE6-4342-B048-85BDC9FD1C3A}</a:tableStyleId>
              </a:tblPr>
              <a:tblGrid>
                <a:gridCol w="1702218"/>
                <a:gridCol w="3239588"/>
              </a:tblGrid>
              <a:tr h="408585">
                <a:tc>
                  <a:txBody>
                    <a:bodyPr/>
                    <a:lstStyle/>
                    <a:p>
                      <a:pPr algn="ctr"/>
                      <a:r>
                        <a:rPr lang="en-US" sz="2800" dirty="0" smtClean="0"/>
                        <a:t>Type</a:t>
                      </a:r>
                      <a:endParaRPr lang="en-US" sz="2800" dirty="0"/>
                    </a:p>
                  </a:txBody>
                  <a:tcPr/>
                </a:tc>
                <a:tc>
                  <a:txBody>
                    <a:bodyPr/>
                    <a:lstStyle/>
                    <a:p>
                      <a:pPr algn="ctr"/>
                      <a:r>
                        <a:rPr lang="en-US" sz="2800" dirty="0" smtClean="0"/>
                        <a:t>Relative Frequency</a:t>
                      </a:r>
                      <a:endParaRPr lang="en-US" sz="2800" dirty="0"/>
                    </a:p>
                  </a:txBody>
                  <a:tcPr/>
                </a:tc>
              </a:tr>
              <a:tr h="408585">
                <a:tc>
                  <a:txBody>
                    <a:bodyPr/>
                    <a:lstStyle/>
                    <a:p>
                      <a:pPr algn="l"/>
                      <a:r>
                        <a:rPr lang="en-US" sz="2800" dirty="0" smtClean="0"/>
                        <a:t>Compact</a:t>
                      </a:r>
                      <a:endParaRPr lang="en-US" sz="2800" dirty="0"/>
                    </a:p>
                  </a:txBody>
                  <a:tcPr/>
                </a:tc>
                <a:tc>
                  <a:txBody>
                    <a:bodyPr/>
                    <a:lstStyle/>
                    <a:p>
                      <a:pPr algn="ctr"/>
                      <a:r>
                        <a:rPr lang="en-US" sz="2800" dirty="0" smtClean="0"/>
                        <a:t>16/93=0.172</a:t>
                      </a:r>
                      <a:endParaRPr lang="en-US" sz="2800" dirty="0"/>
                    </a:p>
                  </a:txBody>
                  <a:tcPr/>
                </a:tc>
              </a:tr>
              <a:tr h="408585">
                <a:tc>
                  <a:txBody>
                    <a:bodyPr/>
                    <a:lstStyle/>
                    <a:p>
                      <a:pPr algn="l"/>
                      <a:r>
                        <a:rPr lang="en-US" sz="2800" dirty="0" smtClean="0"/>
                        <a:t>Large</a:t>
                      </a:r>
                      <a:endParaRPr lang="en-US" sz="2800" dirty="0"/>
                    </a:p>
                  </a:txBody>
                  <a:tcPr/>
                </a:tc>
                <a:tc>
                  <a:txBody>
                    <a:bodyPr/>
                    <a:lstStyle/>
                    <a:p>
                      <a:pPr algn="ctr"/>
                      <a:r>
                        <a:rPr lang="en-US" sz="2800" dirty="0" smtClean="0"/>
                        <a:t>11/93=0.118</a:t>
                      </a:r>
                      <a:endParaRPr lang="en-US" sz="2800" dirty="0"/>
                    </a:p>
                  </a:txBody>
                  <a:tcPr/>
                </a:tc>
              </a:tr>
              <a:tr h="408585">
                <a:tc>
                  <a:txBody>
                    <a:bodyPr/>
                    <a:lstStyle/>
                    <a:p>
                      <a:pPr algn="l"/>
                      <a:r>
                        <a:rPr lang="en-US" sz="2800" dirty="0" smtClean="0"/>
                        <a:t>Midsize</a:t>
                      </a:r>
                      <a:endParaRPr lang="en-US" sz="2800" dirty="0"/>
                    </a:p>
                  </a:txBody>
                  <a:tcPr/>
                </a:tc>
                <a:tc>
                  <a:txBody>
                    <a:bodyPr/>
                    <a:lstStyle/>
                    <a:p>
                      <a:pPr algn="ctr"/>
                      <a:r>
                        <a:rPr lang="en-US" sz="2800" dirty="0" smtClean="0"/>
                        <a:t>22/93=0.237</a:t>
                      </a:r>
                      <a:endParaRPr lang="en-US" sz="2800" dirty="0"/>
                    </a:p>
                  </a:txBody>
                  <a:tcPr/>
                </a:tc>
              </a:tr>
              <a:tr h="408585">
                <a:tc>
                  <a:txBody>
                    <a:bodyPr/>
                    <a:lstStyle/>
                    <a:p>
                      <a:pPr algn="l"/>
                      <a:r>
                        <a:rPr lang="en-US" sz="2800" dirty="0" smtClean="0"/>
                        <a:t>Small</a:t>
                      </a:r>
                      <a:endParaRPr lang="en-US" sz="2800" dirty="0"/>
                    </a:p>
                  </a:txBody>
                  <a:tcPr/>
                </a:tc>
                <a:tc>
                  <a:txBody>
                    <a:bodyPr/>
                    <a:lstStyle/>
                    <a:p>
                      <a:pPr algn="ctr"/>
                      <a:r>
                        <a:rPr lang="en-US" sz="2800" dirty="0" smtClean="0"/>
                        <a:t>21/93=0.226</a:t>
                      </a:r>
                      <a:endParaRPr lang="en-US" sz="2800" dirty="0"/>
                    </a:p>
                  </a:txBody>
                  <a:tcPr/>
                </a:tc>
              </a:tr>
              <a:tr h="408585">
                <a:tc>
                  <a:txBody>
                    <a:bodyPr/>
                    <a:lstStyle/>
                    <a:p>
                      <a:pPr algn="l"/>
                      <a:r>
                        <a:rPr lang="en-US" sz="2800" dirty="0" smtClean="0"/>
                        <a:t>Sporty</a:t>
                      </a:r>
                      <a:endParaRPr lang="en-US" sz="2800" dirty="0"/>
                    </a:p>
                  </a:txBody>
                  <a:tcPr/>
                </a:tc>
                <a:tc>
                  <a:txBody>
                    <a:bodyPr/>
                    <a:lstStyle/>
                    <a:p>
                      <a:pPr algn="ctr"/>
                      <a:r>
                        <a:rPr lang="en-US" sz="2800" dirty="0" smtClean="0"/>
                        <a:t>14/93=0.151</a:t>
                      </a:r>
                      <a:endParaRPr lang="en-US" sz="2800" dirty="0"/>
                    </a:p>
                  </a:txBody>
                  <a:tcPr/>
                </a:tc>
              </a:tr>
              <a:tr h="408585">
                <a:tc>
                  <a:txBody>
                    <a:bodyPr/>
                    <a:lstStyle/>
                    <a:p>
                      <a:pPr algn="l"/>
                      <a:r>
                        <a:rPr lang="en-US" sz="2800" dirty="0" smtClean="0"/>
                        <a:t>Van</a:t>
                      </a:r>
                      <a:endParaRPr lang="en-US" sz="2800" dirty="0"/>
                    </a:p>
                  </a:txBody>
                  <a:tcPr/>
                </a:tc>
                <a:tc>
                  <a:txBody>
                    <a:bodyPr/>
                    <a:lstStyle/>
                    <a:p>
                      <a:pPr algn="ctr"/>
                      <a:r>
                        <a:rPr lang="en-US" sz="2800" dirty="0" smtClean="0"/>
                        <a:t>9/93=0.097</a:t>
                      </a:r>
                      <a:endParaRPr lang="en-US" sz="2800" dirty="0"/>
                    </a:p>
                  </a:txBody>
                  <a:tcPr/>
                </a:tc>
              </a:tr>
            </a:tbl>
          </a:graphicData>
        </a:graphic>
      </p:graphicFrame>
    </p:spTree>
    <p:extLst>
      <p:ext uri="{BB962C8B-B14F-4D97-AF65-F5344CB8AC3E}">
        <p14:creationId xmlns:p14="http://schemas.microsoft.com/office/powerpoint/2010/main" val="43097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Nhóm</a:t>
            </a:r>
            <a:r>
              <a:rPr lang="en-US" dirty="0" smtClean="0"/>
              <a:t> </a:t>
            </a:r>
            <a:r>
              <a:rPr lang="en-US" dirty="0" err="1" smtClean="0"/>
              <a:t>số</a:t>
            </a:r>
            <a:r>
              <a:rPr lang="en-US" dirty="0" smtClean="0"/>
              <a:t> </a:t>
            </a:r>
            <a:r>
              <a:rPr lang="en-US" dirty="0" err="1" smtClean="0"/>
              <a:t>liệu</a:t>
            </a:r>
            <a:r>
              <a:rPr lang="en-US" dirty="0" smtClean="0"/>
              <a:t> </a:t>
            </a:r>
            <a:r>
              <a:rPr lang="en-US" dirty="0" err="1" smtClean="0"/>
              <a:t>và</a:t>
            </a:r>
            <a:r>
              <a:rPr lang="en-US" dirty="0" smtClean="0"/>
              <a:t> </a:t>
            </a:r>
            <a:r>
              <a:rPr lang="en-US" dirty="0" err="1" smtClean="0"/>
              <a:t>biểu</a:t>
            </a:r>
            <a:r>
              <a:rPr lang="en-US" dirty="0" smtClean="0"/>
              <a:t> </a:t>
            </a:r>
            <a:r>
              <a:rPr lang="en-US" dirty="0" err="1" smtClean="0"/>
              <a:t>đồ</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12</a:t>
            </a:fld>
            <a:endParaRPr lang="en-US"/>
          </a:p>
        </p:txBody>
      </p:sp>
      <p:pic>
        <p:nvPicPr>
          <p:cNvPr id="5" name="Picture 4"/>
          <p:cNvPicPr>
            <a:picLocks noChangeAspect="1"/>
          </p:cNvPicPr>
          <p:nvPr/>
        </p:nvPicPr>
        <p:blipFill>
          <a:blip r:embed="rId2"/>
          <a:stretch>
            <a:fillRect/>
          </a:stretch>
        </p:blipFill>
        <p:spPr>
          <a:xfrm>
            <a:off x="1200832" y="1441593"/>
            <a:ext cx="3442607" cy="1704975"/>
          </a:xfrm>
          <a:prstGeom prst="rect">
            <a:avLst/>
          </a:prstGeom>
        </p:spPr>
      </p:pic>
      <p:pic>
        <p:nvPicPr>
          <p:cNvPr id="6" name="Picture 5"/>
          <p:cNvPicPr>
            <a:picLocks noChangeAspect="1"/>
          </p:cNvPicPr>
          <p:nvPr/>
        </p:nvPicPr>
        <p:blipFill>
          <a:blip r:embed="rId3"/>
          <a:stretch>
            <a:fillRect/>
          </a:stretch>
        </p:blipFill>
        <p:spPr>
          <a:xfrm>
            <a:off x="1200833" y="3135598"/>
            <a:ext cx="3442606" cy="2962275"/>
          </a:xfrm>
          <a:prstGeom prst="rect">
            <a:avLst/>
          </a:prstGeom>
        </p:spPr>
      </p:pic>
      <p:pic>
        <p:nvPicPr>
          <p:cNvPr id="7" name="Picture 6"/>
          <p:cNvPicPr>
            <a:picLocks noChangeAspect="1"/>
          </p:cNvPicPr>
          <p:nvPr/>
        </p:nvPicPr>
        <p:blipFill>
          <a:blip r:embed="rId4"/>
          <a:stretch>
            <a:fillRect/>
          </a:stretch>
        </p:blipFill>
        <p:spPr>
          <a:xfrm>
            <a:off x="6449108" y="1721635"/>
            <a:ext cx="3759994" cy="4634715"/>
          </a:xfrm>
          <a:prstGeom prst="rect">
            <a:avLst/>
          </a:prstGeom>
        </p:spPr>
      </p:pic>
      <p:sp>
        <p:nvSpPr>
          <p:cNvPr id="9" name="Content Placeholder 8"/>
          <p:cNvSpPr>
            <a:spLocks noGrp="1"/>
          </p:cNvSpPr>
          <p:nvPr>
            <p:ph idx="1"/>
          </p:nvPr>
        </p:nvSpPr>
        <p:spPr/>
        <p:txBody>
          <a:bodyPr/>
          <a:lstStyle/>
          <a:p>
            <a:endParaRPr lang="en-US" dirty="0"/>
          </a:p>
        </p:txBody>
      </p:sp>
    </p:spTree>
    <p:extLst>
      <p:ext uri="{BB962C8B-B14F-4D97-AF65-F5344CB8AC3E}">
        <p14:creationId xmlns:p14="http://schemas.microsoft.com/office/powerpoint/2010/main" val="335110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Nhóm</a:t>
            </a:r>
            <a:r>
              <a:rPr lang="en-US" dirty="0" smtClean="0"/>
              <a:t> </a:t>
            </a:r>
            <a:r>
              <a:rPr lang="en-US" dirty="0" err="1" smtClean="0"/>
              <a:t>số</a:t>
            </a:r>
            <a:r>
              <a:rPr lang="en-US" dirty="0" smtClean="0"/>
              <a:t> </a:t>
            </a:r>
            <a:r>
              <a:rPr lang="en-US" dirty="0" err="1" smtClean="0"/>
              <a:t>liệu</a:t>
            </a:r>
            <a:r>
              <a:rPr lang="en-US" dirty="0" smtClean="0"/>
              <a:t> </a:t>
            </a:r>
            <a:r>
              <a:rPr lang="en-US" dirty="0" err="1" smtClean="0"/>
              <a:t>và</a:t>
            </a:r>
            <a:r>
              <a:rPr lang="en-US" dirty="0" smtClean="0"/>
              <a:t> </a:t>
            </a:r>
            <a:r>
              <a:rPr lang="en-US" dirty="0" err="1" smtClean="0"/>
              <a:t>biểu</a:t>
            </a:r>
            <a:r>
              <a:rPr lang="en-US" dirty="0" smtClean="0"/>
              <a:t> </a:t>
            </a:r>
            <a:r>
              <a:rPr lang="en-US" dirty="0" err="1" smtClean="0"/>
              <a:t>đồ</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710" y="1541748"/>
            <a:ext cx="6627090" cy="4556125"/>
          </a:xfrm>
        </p:spPr>
      </p:pic>
      <p:sp>
        <p:nvSpPr>
          <p:cNvPr id="4" name="Slide Number Placeholder 3"/>
          <p:cNvSpPr>
            <a:spLocks noGrp="1"/>
          </p:cNvSpPr>
          <p:nvPr>
            <p:ph type="sldNum" sz="quarter" idx="12"/>
          </p:nvPr>
        </p:nvSpPr>
        <p:spPr/>
        <p:txBody>
          <a:bodyPr/>
          <a:lstStyle/>
          <a:p>
            <a:fld id="{00ACC793-D879-4A72-AB4C-25BC676A92D0}" type="slidenum">
              <a:rPr lang="en-US" smtClean="0"/>
              <a:t>13</a:t>
            </a:fld>
            <a:endParaRPr lang="en-US"/>
          </a:p>
        </p:txBody>
      </p:sp>
      <p:pic>
        <p:nvPicPr>
          <p:cNvPr id="5" name="Picture 4"/>
          <p:cNvPicPr>
            <a:picLocks noChangeAspect="1"/>
          </p:cNvPicPr>
          <p:nvPr/>
        </p:nvPicPr>
        <p:blipFill>
          <a:blip r:embed="rId3"/>
          <a:stretch>
            <a:fillRect/>
          </a:stretch>
        </p:blipFill>
        <p:spPr>
          <a:xfrm>
            <a:off x="1200832" y="1441593"/>
            <a:ext cx="3442607" cy="1704975"/>
          </a:xfrm>
          <a:prstGeom prst="rect">
            <a:avLst/>
          </a:prstGeom>
        </p:spPr>
      </p:pic>
      <p:pic>
        <p:nvPicPr>
          <p:cNvPr id="6" name="Picture 5"/>
          <p:cNvPicPr>
            <a:picLocks noChangeAspect="1"/>
          </p:cNvPicPr>
          <p:nvPr/>
        </p:nvPicPr>
        <p:blipFill>
          <a:blip r:embed="rId4"/>
          <a:stretch>
            <a:fillRect/>
          </a:stretch>
        </p:blipFill>
        <p:spPr>
          <a:xfrm>
            <a:off x="1200833" y="3135598"/>
            <a:ext cx="3442606" cy="2962275"/>
          </a:xfrm>
          <a:prstGeom prst="rect">
            <a:avLst/>
          </a:prstGeom>
        </p:spPr>
      </p:pic>
    </p:spTree>
    <p:extLst>
      <p:ext uri="{BB962C8B-B14F-4D97-AF65-F5344CB8AC3E}">
        <p14:creationId xmlns:p14="http://schemas.microsoft.com/office/powerpoint/2010/main" val="5211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Hàm</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thực</a:t>
            </a:r>
            <a:r>
              <a:rPr lang="en-US" dirty="0" smtClean="0"/>
              <a:t> </a:t>
            </a:r>
            <a:r>
              <a:rPr lang="en-US" dirty="0" err="1" smtClean="0"/>
              <a:t>nghiệm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Hàm </a:t>
                </a:r>
                <a:r>
                  <a:rPr lang="en-US" dirty="0" err="1" smtClean="0"/>
                  <a:t>phân</a:t>
                </a:r>
                <a:r>
                  <a:rPr lang="en-US" dirty="0" smtClean="0"/>
                  <a:t> </a:t>
                </a:r>
                <a:r>
                  <a:rPr lang="en-US" dirty="0" err="1" smtClean="0"/>
                  <a:t>phối</a:t>
                </a:r>
                <a:r>
                  <a:rPr lang="en-US" dirty="0" smtClean="0"/>
                  <a:t> </a:t>
                </a:r>
                <a:r>
                  <a:rPr lang="en-US" dirty="0" err="1" smtClean="0"/>
                  <a:t>thực</a:t>
                </a:r>
                <a:r>
                  <a:rPr lang="en-US" dirty="0" smtClean="0"/>
                  <a:t> </a:t>
                </a:r>
                <a:r>
                  <a:rPr lang="en-US" dirty="0" err="1" smtClean="0"/>
                  <a:t>nghiệm</a:t>
                </a:r>
                <a:endParaRPr lang="en-US" dirty="0" smtClean="0"/>
              </a:p>
              <a:p>
                <a:pPr marL="0" indent="0">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𝑛</m:t>
                          </m:r>
                        </m:den>
                      </m:f>
                    </m:oMath>
                  </m:oMathPara>
                </a14:m>
                <a:endParaRPr lang="en-US" dirty="0"/>
              </a:p>
              <a:p>
                <a:endParaRPr lang="en-US" dirty="0" smtClean="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4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14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356" y="3144337"/>
            <a:ext cx="4967287" cy="3415010"/>
          </a:xfrm>
          <a:prstGeom prst="rect">
            <a:avLst/>
          </a:prstGeom>
        </p:spPr>
      </p:pic>
    </p:spTree>
    <p:extLst>
      <p:ext uri="{BB962C8B-B14F-4D97-AF65-F5344CB8AC3E}">
        <p14:creationId xmlns:p14="http://schemas.microsoft.com/office/powerpoint/2010/main" val="325431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Tóm</a:t>
            </a:r>
            <a:r>
              <a:rPr lang="en-US" dirty="0" smtClean="0"/>
              <a:t> </a:t>
            </a:r>
            <a:r>
              <a:rPr lang="en-US" dirty="0" err="1" smtClean="0"/>
              <a:t>tắt</a:t>
            </a:r>
            <a:r>
              <a:rPr lang="en-US" dirty="0" smtClean="0"/>
              <a:t> </a:t>
            </a:r>
            <a:r>
              <a:rPr lang="en-US" dirty="0" err="1" smtClean="0"/>
              <a:t>dữ</a:t>
            </a:r>
            <a:r>
              <a:rPr lang="en-US" dirty="0" smtClean="0"/>
              <a:t> </a:t>
            </a:r>
            <a:r>
              <a:rPr lang="en-US" dirty="0" err="1" smtClean="0"/>
              <a:t>liệu</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smtClean="0"/>
                  <a:t>Trung </a:t>
                </a:r>
                <a:r>
                  <a:rPr lang="en-US" dirty="0" err="1" smtClean="0"/>
                  <a:t>bình</a:t>
                </a:r>
                <a:r>
                  <a:rPr lang="en-US" dirty="0" smtClean="0"/>
                  <a:t> </a:t>
                </a:r>
                <a:r>
                  <a:rPr lang="en-US" dirty="0" err="1" smtClean="0"/>
                  <a:t>mẫu</a:t>
                </a:r>
                <a:endParaRPr lang="en-US" dirty="0" smtClean="0"/>
              </a:p>
              <a:p>
                <a:pPr marL="0" indent="0">
                  <a:buNone/>
                </a:pPr>
                <a14:m>
                  <m:oMathPara xmlns:m="http://schemas.openxmlformats.org/officeDocument/2006/math">
                    <m:oMathParaPr>
                      <m:jc m:val="center"/>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e>
                          </m:nary>
                        </m:num>
                        <m:den>
                          <m:r>
                            <a:rPr lang="en-US" b="0" i="1" dirty="0" smtClean="0">
                              <a:latin typeface="Cambria Math" panose="02040503050406030204" pitchFamily="18" charset="0"/>
                            </a:rPr>
                            <m:t>𝑛</m:t>
                          </m:r>
                        </m:den>
                      </m:f>
                    </m:oMath>
                  </m:oMathPara>
                </a14:m>
                <a:endParaRPr lang="en-US" dirty="0"/>
              </a:p>
              <a:p>
                <a:r>
                  <a:rPr lang="en-US" dirty="0" err="1" smtClean="0"/>
                  <a:t>Độ</a:t>
                </a:r>
                <a:r>
                  <a:rPr lang="en-US" dirty="0" smtClean="0"/>
                  <a:t> </a:t>
                </a:r>
                <a:r>
                  <a:rPr lang="en-US" dirty="0" err="1" smtClean="0"/>
                  <a:t>lệch</a:t>
                </a:r>
                <a:endParaRPr lang="en-US" dirty="0" smtClean="0"/>
              </a:p>
              <a:p>
                <a:pPr marL="0" indent="0">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m:oMathPara>
                </a14:m>
                <a:endParaRPr lang="en-US" dirty="0" smtClean="0"/>
              </a:p>
              <a:p>
                <a:r>
                  <a:rPr lang="en-US" dirty="0" err="1" smtClean="0"/>
                  <a:t>Phương</a:t>
                </a:r>
                <a:r>
                  <a:rPr lang="en-US" dirty="0" smtClean="0"/>
                  <a:t> </a:t>
                </a:r>
                <a:r>
                  <a:rPr lang="en-US" dirty="0" err="1" smtClean="0"/>
                  <a:t>sai</a:t>
                </a:r>
                <a:endParaRPr lang="en-US" dirty="0" smtClean="0"/>
              </a:p>
              <a:p>
                <a:pPr marL="0" indent="0">
                  <a:buNone/>
                </a:pPr>
                <a14:m>
                  <m:oMathPara xmlns:m="http://schemas.openxmlformats.org/officeDocument/2006/math">
                    <m:oMathParaPr>
                      <m:jc m:val="center"/>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r>
                            <a:rPr lang="en-US" b="0" i="1" smtClean="0">
                              <a:latin typeface="Cambria Math" panose="02040503050406030204" pitchFamily="18" charset="0"/>
                            </a:rPr>
                            <m:t>−1</m:t>
                          </m:r>
                        </m:den>
                      </m:f>
                    </m:oMath>
                  </m:oMathPara>
                </a14:m>
                <a:endParaRPr lang="en-US" dirty="0" smtClean="0"/>
              </a:p>
              <a:p>
                <a:r>
                  <a:rPr lang="en-US" dirty="0" err="1" smtClean="0"/>
                  <a:t>Độ</a:t>
                </a:r>
                <a:r>
                  <a:rPr lang="en-US" dirty="0" smtClean="0"/>
                  <a:t> </a:t>
                </a:r>
                <a:r>
                  <a:rPr lang="en-US" dirty="0" err="1" smtClean="0"/>
                  <a:t>lệch</a:t>
                </a:r>
                <a:r>
                  <a:rPr lang="en-US" dirty="0" smtClean="0"/>
                  <a:t> </a:t>
                </a:r>
                <a:r>
                  <a:rPr lang="en-US" dirty="0" err="1" smtClean="0"/>
                  <a:t>tiêu</a:t>
                </a:r>
                <a:r>
                  <a:rPr lang="en-US" dirty="0" smtClean="0"/>
                  <a:t> </a:t>
                </a:r>
                <a:r>
                  <a:rPr lang="en-US" dirty="0" err="1" smtClean="0"/>
                  <a:t>chuẩn</a:t>
                </a:r>
                <a:r>
                  <a:rPr lang="en-US" dirty="0" smtClean="0"/>
                  <a:t> </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𝑠</m:t>
                      </m:r>
                      <m:r>
                        <a:rPr lang="en-US" i="1">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e>
                                    <m:sup>
                                      <m:r>
                                        <a:rPr lang="en-US" i="1">
                                          <a:latin typeface="Cambria Math" panose="02040503050406030204" pitchFamily="18" charset="0"/>
                                        </a:rPr>
                                        <m:t>2</m:t>
                                      </m:r>
                                    </m:sup>
                                  </m:sSup>
                                </m:e>
                              </m:nary>
                            </m:num>
                            <m:den>
                              <m:r>
                                <a:rPr lang="en-US" i="1">
                                  <a:latin typeface="Cambria Math" panose="02040503050406030204" pitchFamily="18" charset="0"/>
                                </a:rPr>
                                <m:t>𝑛</m:t>
                              </m:r>
                              <m:r>
                                <a:rPr lang="en-US" i="1">
                                  <a:latin typeface="Cambria Math" panose="02040503050406030204" pitchFamily="18" charset="0"/>
                                </a:rPr>
                                <m:t>−1</m:t>
                              </m:r>
                            </m:den>
                          </m:f>
                        </m:e>
                      </m:rad>
                    </m:oMath>
                  </m:oMathPara>
                </a14:m>
                <a:endParaRPr lang="en-US" dirty="0" smtClean="0"/>
              </a:p>
              <a:p>
                <a:endParaRPr lang="en-US" dirty="0"/>
              </a:p>
              <a:p>
                <a:endParaRPr lang="en-US" dirty="0" smtClean="0"/>
              </a:p>
              <a:p>
                <a:endParaRPr lang="en-US" dirty="0" smtClean="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25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15</a:t>
            </a:fld>
            <a:endParaRPr lang="en-US"/>
          </a:p>
        </p:txBody>
      </p:sp>
    </p:spTree>
    <p:extLst>
      <p:ext uri="{BB962C8B-B14F-4D97-AF65-F5344CB8AC3E}">
        <p14:creationId xmlns:p14="http://schemas.microsoft.com/office/powerpoint/2010/main" val="300357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r>
              <a:rPr lang="en-US" dirty="0"/>
              <a:t> </a:t>
            </a:r>
            <a:r>
              <a:rPr lang="en-US" dirty="0" err="1"/>
              <a:t>dữ</a:t>
            </a:r>
            <a:r>
              <a:rPr lang="en-US" dirty="0"/>
              <a:t> </a:t>
            </a:r>
            <a:r>
              <a:rPr lang="en-US" dirty="0" err="1"/>
              <a:t>liệu</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Mode: </a:t>
                </a:r>
                <a:r>
                  <a:rPr lang="en-US" dirty="0" err="1" smtClean="0"/>
                  <a:t>Giá</a:t>
                </a:r>
                <a:r>
                  <a:rPr lang="en-US" dirty="0" smtClean="0"/>
                  <a:t> </a:t>
                </a:r>
                <a:r>
                  <a:rPr lang="en-US" dirty="0" err="1" smtClean="0"/>
                  <a:t>trị</a:t>
                </a:r>
                <a:r>
                  <a:rPr lang="en-US" dirty="0" smtClean="0"/>
                  <a:t> </a:t>
                </a:r>
                <a:r>
                  <a:rPr lang="en-US" dirty="0" err="1" smtClean="0"/>
                  <a:t>có</a:t>
                </a:r>
                <a:r>
                  <a:rPr lang="en-US" dirty="0" smtClean="0"/>
                  <a:t> </a:t>
                </a:r>
                <a:r>
                  <a:rPr lang="en-US" dirty="0" err="1" smtClean="0"/>
                  <a:t>tần</a:t>
                </a:r>
                <a:r>
                  <a:rPr lang="en-US" dirty="0" smtClean="0"/>
                  <a:t> </a:t>
                </a:r>
                <a:r>
                  <a:rPr lang="en-US" dirty="0" err="1" smtClean="0"/>
                  <a:t>suất</a:t>
                </a:r>
                <a:r>
                  <a:rPr lang="en-US" dirty="0" smtClean="0"/>
                  <a:t> </a:t>
                </a:r>
                <a:r>
                  <a:rPr lang="en-US" dirty="0" err="1" smtClean="0"/>
                  <a:t>cao</a:t>
                </a:r>
                <a:r>
                  <a:rPr lang="en-US" dirty="0" smtClean="0"/>
                  <a:t> </a:t>
                </a:r>
                <a:r>
                  <a:rPr lang="en-US" dirty="0" err="1" smtClean="0"/>
                  <a:t>nhất</a:t>
                </a:r>
                <a:endParaRPr lang="en-US" dirty="0" smtClean="0"/>
              </a:p>
              <a:p>
                <a:r>
                  <a:rPr lang="en-US" dirty="0" err="1" smtClean="0"/>
                  <a:t>Phân</a:t>
                </a:r>
                <a:r>
                  <a:rPr lang="en-US" dirty="0" smtClean="0"/>
                  <a:t> </a:t>
                </a:r>
                <a:r>
                  <a:rPr lang="en-US" dirty="0" err="1" smtClean="0"/>
                  <a:t>vị</a:t>
                </a:r>
                <a:r>
                  <a:rPr lang="en-US" dirty="0" smtClean="0"/>
                  <a:t> </a:t>
                </a:r>
                <a:r>
                  <a:rPr lang="en-US" dirty="0" err="1" smtClean="0"/>
                  <a:t>bậc</a:t>
                </a:r>
                <a:r>
                  <a:rPr lang="en-US" dirty="0" smtClean="0"/>
                  <a:t> </a:t>
                </a:r>
                <a:r>
                  <a:rPr lang="en-US" dirty="0" err="1" smtClean="0"/>
                  <a:t>mức</a:t>
                </a:r>
                <a:r>
                  <a:rPr lang="en-US" dirty="0" smtClean="0"/>
                  <a:t> p: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sub>
                    </m:sSub>
                    <m:r>
                      <a:rPr lang="en-US" b="0" i="1" smtClean="0">
                        <a:latin typeface="Cambria Math" panose="02040503050406030204" pitchFamily="18" charset="0"/>
                      </a:rPr>
                      <m:t>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sub>
                        </m:sSub>
                      </m:e>
                    </m:d>
                    <m:r>
                      <a:rPr lang="en-US" b="0" i="1" smtClean="0">
                        <a:latin typeface="Cambria Math" panose="02040503050406030204" pitchFamily="18" charset="0"/>
                      </a:rPr>
                      <m:t>=</m:t>
                    </m:r>
                    <m:r>
                      <a:rPr lang="en-US" b="0" i="1" smtClean="0">
                        <a:latin typeface="Cambria Math" panose="02040503050406030204" pitchFamily="18" charset="0"/>
                      </a:rPr>
                      <m:t>𝑝</m:t>
                    </m:r>
                  </m:oMath>
                </a14:m>
                <a:endParaRPr lang="en-US" dirty="0" smtClean="0"/>
              </a:p>
              <a:p>
                <a:r>
                  <a:rPr lang="en-US" dirty="0" err="1" smtClean="0"/>
                  <a:t>Trung</a:t>
                </a:r>
                <a:r>
                  <a:rPr lang="en-US" dirty="0" smtClean="0"/>
                  <a:t> </a:t>
                </a:r>
                <a:r>
                  <a:rPr lang="en-US" dirty="0" err="1" smtClean="0"/>
                  <a:t>vị</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=0.5=50%</m:t>
                    </m:r>
                  </m:oMath>
                </a14:m>
                <a:r>
                  <a:rPr lang="en-US" dirty="0" smtClean="0"/>
                  <a:t> </a:t>
                </a:r>
                <a:endParaRPr lang="en-US" dirty="0" smtClean="0"/>
              </a:p>
              <a:p>
                <a:r>
                  <a:rPr lang="en-US" dirty="0" smtClean="0"/>
                  <a:t>Q1: p=0.25</a:t>
                </a:r>
              </a:p>
              <a:p>
                <a:r>
                  <a:rPr lang="en-US" dirty="0" smtClean="0"/>
                  <a:t>Q2: p=0.5</a:t>
                </a:r>
              </a:p>
              <a:p>
                <a:r>
                  <a:rPr lang="en-US" dirty="0" smtClean="0"/>
                  <a:t>Q3: p=0.75</a:t>
                </a:r>
                <a:endParaRPr lang="en-US" dirty="0" smtClean="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4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16</a:t>
            </a:fld>
            <a:endParaRPr lang="en-US"/>
          </a:p>
        </p:txBody>
      </p:sp>
    </p:spTree>
    <p:extLst>
      <p:ext uri="{BB962C8B-B14F-4D97-AF65-F5344CB8AC3E}">
        <p14:creationId xmlns:p14="http://schemas.microsoft.com/office/powerpoint/2010/main" val="316643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Biểu</a:t>
            </a:r>
            <a:r>
              <a:rPr lang="en-US" dirty="0" smtClean="0"/>
              <a:t> </a:t>
            </a:r>
            <a:r>
              <a:rPr lang="en-US" dirty="0" err="1" smtClean="0"/>
              <a:t>đồ</a:t>
            </a:r>
            <a:r>
              <a:rPr lang="en-US" dirty="0" smtClean="0"/>
              <a:t> </a:t>
            </a:r>
            <a:r>
              <a:rPr lang="en-US" dirty="0" err="1" smtClean="0"/>
              <a:t>hộp</a:t>
            </a:r>
            <a:r>
              <a:rPr lang="en-US" dirty="0" smtClean="0"/>
              <a:t> (box-plot)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857" y="2025684"/>
            <a:ext cx="6760973" cy="2827315"/>
          </a:xfrm>
          <a:prstGeom prst="rect">
            <a:avLst/>
          </a:prstGeom>
        </p:spPr>
      </p:pic>
    </p:spTree>
    <p:extLst>
      <p:ext uri="{BB962C8B-B14F-4D97-AF65-F5344CB8AC3E}">
        <p14:creationId xmlns:p14="http://schemas.microsoft.com/office/powerpoint/2010/main" val="2739623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lstStyle/>
          <a:p>
            <a:r>
              <a:rPr lang="en-US" dirty="0" err="1" smtClean="0"/>
              <a:t>Một</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cơ</a:t>
            </a:r>
            <a:r>
              <a:rPr lang="en-US" dirty="0" smtClean="0"/>
              <a:t> </a:t>
            </a:r>
            <a:r>
              <a:rPr lang="en-US" dirty="0" err="1" smtClean="0"/>
              <a:t>bản</a:t>
            </a:r>
            <a:r>
              <a:rPr lang="en-US" dirty="0" smtClean="0"/>
              <a:t> </a:t>
            </a:r>
            <a:r>
              <a:rPr lang="en-US" dirty="0" err="1" smtClean="0"/>
              <a:t>khi</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thống</a:t>
            </a:r>
            <a:r>
              <a:rPr lang="en-US" dirty="0" smtClean="0"/>
              <a:t> </a:t>
            </a:r>
            <a:r>
              <a:rPr lang="en-US" dirty="0" err="1" smtClean="0"/>
              <a:t>kê</a:t>
            </a:r>
            <a:r>
              <a:rPr lang="en-US" dirty="0" smtClean="0"/>
              <a:t> </a:t>
            </a:r>
            <a:r>
              <a:rPr lang="en-US" dirty="0" err="1" smtClean="0"/>
              <a:t>là</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vị</a:t>
            </a:r>
            <a:r>
              <a:rPr lang="en-US" dirty="0" smtClean="0"/>
              <a:t> </a:t>
            </a:r>
            <a:r>
              <a:rPr lang="en-US" dirty="0" err="1" smtClean="0"/>
              <a:t>trí</a:t>
            </a:r>
            <a:r>
              <a:rPr lang="en-US" dirty="0" smtClean="0"/>
              <a:t> </a:t>
            </a:r>
            <a:r>
              <a:rPr lang="en-US" dirty="0" err="1" smtClean="0"/>
              <a:t>và</a:t>
            </a:r>
            <a:r>
              <a:rPr lang="en-US" dirty="0" smtClean="0"/>
              <a:t> </a:t>
            </a:r>
            <a:r>
              <a:rPr lang="en-US" dirty="0" err="1" smtClean="0"/>
              <a:t>tính</a:t>
            </a:r>
            <a:r>
              <a:rPr lang="en-US" dirty="0" smtClean="0"/>
              <a:t> </a:t>
            </a:r>
            <a:r>
              <a:rPr lang="en-US" dirty="0" err="1" smtClean="0"/>
              <a:t>biến</a:t>
            </a:r>
            <a:r>
              <a:rPr lang="en-US" dirty="0" smtClean="0"/>
              <a:t> </a:t>
            </a:r>
            <a:r>
              <a:rPr lang="en-US" dirty="0" err="1" smtClean="0"/>
              <a:t>đổi</a:t>
            </a:r>
            <a:r>
              <a:rPr lang="en-US" dirty="0" smtClean="0"/>
              <a:t> của </a:t>
            </a:r>
            <a:r>
              <a:rPr lang="en-US" dirty="0" err="1" smtClean="0"/>
              <a:t>số</a:t>
            </a:r>
            <a:r>
              <a:rPr lang="en-US" dirty="0" smtClean="0"/>
              <a:t> </a:t>
            </a:r>
            <a:r>
              <a:rPr lang="en-US" dirty="0" err="1" smtClean="0"/>
              <a:t>liệu</a:t>
            </a:r>
            <a:r>
              <a:rPr lang="en-US" dirty="0" smtClean="0"/>
              <a:t>.</a:t>
            </a:r>
          </a:p>
          <a:p>
            <a:r>
              <a:rPr lang="en-US" dirty="0" err="1" smtClean="0"/>
              <a:t>Các</a:t>
            </a:r>
            <a:r>
              <a:rPr lang="en-US" dirty="0" smtClean="0"/>
              <a:t> </a:t>
            </a:r>
            <a:r>
              <a:rPr lang="en-US" dirty="0" err="1" smtClean="0"/>
              <a:t>số</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gồm</a:t>
            </a:r>
            <a:r>
              <a:rPr lang="en-US" dirty="0" smtClean="0"/>
              <a:t> </a:t>
            </a:r>
            <a:r>
              <a:rPr lang="en-US" dirty="0" err="1" smtClean="0"/>
              <a:t>độ</a:t>
            </a:r>
            <a:r>
              <a:rPr lang="en-US" dirty="0" smtClean="0"/>
              <a:t> </a:t>
            </a:r>
            <a:r>
              <a:rPr lang="en-US" dirty="0" err="1" smtClean="0"/>
              <a:t>lệch</a:t>
            </a:r>
            <a:r>
              <a:rPr lang="en-US" dirty="0" smtClean="0"/>
              <a:t> (</a:t>
            </a:r>
            <a:r>
              <a:rPr lang="en-US" dirty="0" err="1" smtClean="0"/>
              <a:t>skewness</a:t>
            </a:r>
            <a:r>
              <a:rPr lang="en-US" dirty="0" smtClean="0"/>
              <a:t>) </a:t>
            </a:r>
            <a:r>
              <a:rPr lang="en-US" dirty="0" err="1" smtClean="0"/>
              <a:t>và</a:t>
            </a:r>
            <a:r>
              <a:rPr lang="en-US" dirty="0" smtClean="0"/>
              <a:t> </a:t>
            </a:r>
            <a:r>
              <a:rPr lang="en-US" dirty="0" err="1" smtClean="0"/>
              <a:t>độ</a:t>
            </a:r>
            <a:r>
              <a:rPr lang="en-US" dirty="0" smtClean="0"/>
              <a:t> </a:t>
            </a:r>
            <a:r>
              <a:rPr lang="en-US" dirty="0" err="1" smtClean="0"/>
              <a:t>nhọn</a:t>
            </a:r>
            <a:r>
              <a:rPr lang="en-US" dirty="0" smtClean="0"/>
              <a:t> (kurtosis)</a:t>
            </a:r>
          </a:p>
          <a:p>
            <a:r>
              <a:rPr lang="en-US" dirty="0" err="1" smtClean="0"/>
              <a:t>Độ</a:t>
            </a:r>
            <a:r>
              <a:rPr lang="en-US" dirty="0" smtClean="0"/>
              <a:t> </a:t>
            </a:r>
            <a:r>
              <a:rPr lang="en-US" dirty="0" err="1" smtClean="0"/>
              <a:t>lệch</a:t>
            </a:r>
            <a:r>
              <a:rPr lang="en-US" dirty="0" smtClean="0"/>
              <a:t>: </a:t>
            </a:r>
            <a:r>
              <a:rPr lang="en-US" dirty="0" err="1" smtClean="0"/>
              <a:t>Đo</a:t>
            </a:r>
            <a:r>
              <a:rPr lang="en-US" dirty="0" smtClean="0"/>
              <a:t> </a:t>
            </a:r>
            <a:r>
              <a:rPr lang="en-US" dirty="0" err="1" smtClean="0"/>
              <a:t>về</a:t>
            </a:r>
            <a:r>
              <a:rPr lang="en-US" dirty="0" smtClean="0"/>
              <a:t> </a:t>
            </a:r>
            <a:r>
              <a:rPr lang="en-US" dirty="0" err="1" smtClean="0"/>
              <a:t>tính</a:t>
            </a:r>
            <a:r>
              <a:rPr lang="en-US" dirty="0" smtClean="0"/>
              <a:t> </a:t>
            </a:r>
            <a:r>
              <a:rPr lang="en-US" dirty="0" err="1" smtClean="0"/>
              <a:t>đối</a:t>
            </a:r>
            <a:r>
              <a:rPr lang="en-US" dirty="0" smtClean="0"/>
              <a:t> </a:t>
            </a:r>
            <a:r>
              <a:rPr lang="en-US" dirty="0" err="1" smtClean="0"/>
              <a:t>xứng</a:t>
            </a:r>
            <a:r>
              <a:rPr lang="en-US" dirty="0" smtClean="0"/>
              <a:t> của </a:t>
            </a:r>
            <a:r>
              <a:rPr lang="en-US" dirty="0" err="1" smtClean="0"/>
              <a:t>phân</a:t>
            </a:r>
            <a:r>
              <a:rPr lang="en-US" dirty="0" smtClean="0"/>
              <a:t> </a:t>
            </a:r>
            <a:r>
              <a:rPr lang="en-US" dirty="0" err="1" smtClean="0"/>
              <a:t>phối</a:t>
            </a:r>
            <a:endParaRPr lang="en-US" dirty="0" smtClean="0"/>
          </a:p>
          <a:p>
            <a:r>
              <a:rPr lang="en-US" dirty="0" err="1" smtClean="0"/>
              <a:t>Độ</a:t>
            </a:r>
            <a:r>
              <a:rPr lang="en-US" dirty="0" smtClean="0"/>
              <a:t> </a:t>
            </a:r>
            <a:r>
              <a:rPr lang="en-US" dirty="0" err="1" smtClean="0"/>
              <a:t>nhọn</a:t>
            </a:r>
            <a:r>
              <a:rPr lang="en-US" dirty="0" smtClean="0"/>
              <a:t>: </a:t>
            </a:r>
            <a:r>
              <a:rPr lang="en-US" dirty="0" err="1" smtClean="0"/>
              <a:t>Đo</a:t>
            </a:r>
            <a:r>
              <a:rPr lang="en-US" dirty="0" smtClean="0"/>
              <a:t> </a:t>
            </a:r>
            <a:r>
              <a:rPr lang="en-US" dirty="0" err="1" smtClean="0"/>
              <a:t>về</a:t>
            </a:r>
            <a:r>
              <a:rPr lang="en-US" dirty="0" smtClean="0"/>
              <a:t> </a:t>
            </a:r>
            <a:r>
              <a:rPr lang="en-US" dirty="0" err="1" smtClean="0"/>
              <a:t>tính</a:t>
            </a:r>
            <a:r>
              <a:rPr lang="en-US" dirty="0" smtClean="0"/>
              <a:t> “</a:t>
            </a:r>
            <a:r>
              <a:rPr lang="en-US" dirty="0" err="1" smtClean="0"/>
              <a:t>nặng</a:t>
            </a:r>
            <a:r>
              <a:rPr lang="en-US" dirty="0" smtClean="0"/>
              <a:t>” </a:t>
            </a:r>
            <a:r>
              <a:rPr lang="en-US" dirty="0" err="1" smtClean="0"/>
              <a:t>hoặc</a:t>
            </a:r>
            <a:r>
              <a:rPr lang="en-US" dirty="0" smtClean="0"/>
              <a:t> “</a:t>
            </a:r>
            <a:r>
              <a:rPr lang="en-US" dirty="0" err="1" smtClean="0"/>
              <a:t>nhẹ</a:t>
            </a:r>
            <a:r>
              <a:rPr lang="en-US" dirty="0" smtClean="0"/>
              <a:t>” so </a:t>
            </a:r>
            <a:r>
              <a:rPr lang="en-US" dirty="0" err="1" smtClean="0"/>
              <a:t>với</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chuẩn</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18</a:t>
            </a:fld>
            <a:endParaRPr lang="en-US"/>
          </a:p>
        </p:txBody>
      </p:sp>
    </p:spTree>
    <p:extLst>
      <p:ext uri="{BB962C8B-B14F-4D97-AF65-F5344CB8AC3E}">
        <p14:creationId xmlns:p14="http://schemas.microsoft.com/office/powerpoint/2010/main" val="3467414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r>
              <a:rPr lang="en-US" dirty="0"/>
              <a:t> </a:t>
            </a:r>
            <a:r>
              <a:rPr lang="en-US" dirty="0" err="1"/>
              <a:t>dữ</a:t>
            </a:r>
            <a:r>
              <a:rPr lang="en-US" dirty="0"/>
              <a:t> </a:t>
            </a:r>
            <a:r>
              <a:rPr lang="en-US" dirty="0" err="1"/>
              <a:t>liệu</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Độ </a:t>
                </a:r>
                <a:r>
                  <a:rPr lang="en-US" dirty="0" err="1" smtClean="0"/>
                  <a:t>xiên</a:t>
                </a:r>
                <a:r>
                  <a:rPr lang="en-US" dirty="0" smtClean="0"/>
                  <a:t> ( </a:t>
                </a:r>
                <a:r>
                  <a:rPr lang="en-US" dirty="0" err="1" smtClean="0"/>
                  <a:t>độ</a:t>
                </a:r>
                <a:r>
                  <a:rPr lang="en-US" dirty="0" smtClean="0"/>
                  <a:t> </a:t>
                </a:r>
                <a:r>
                  <a:rPr lang="en-US" dirty="0" err="1" smtClean="0"/>
                  <a:t>lệch</a:t>
                </a:r>
                <a:r>
                  <a:rPr lang="en-US" dirty="0" smtClean="0"/>
                  <a:t>, </a:t>
                </a:r>
                <a:r>
                  <a:rPr lang="en-US" dirty="0" err="1" smtClean="0"/>
                  <a:t>hệ</a:t>
                </a:r>
                <a:r>
                  <a:rPr lang="en-US" dirty="0" smtClean="0"/>
                  <a:t> </a:t>
                </a:r>
                <a:r>
                  <a:rPr lang="en-US" dirty="0" err="1" smtClean="0"/>
                  <a:t>số</a:t>
                </a:r>
                <a:r>
                  <a:rPr lang="en-US" dirty="0" smtClean="0"/>
                  <a:t> </a:t>
                </a:r>
                <a:r>
                  <a:rPr lang="en-US" dirty="0" err="1" smtClean="0"/>
                  <a:t>bất</a:t>
                </a:r>
                <a:r>
                  <a:rPr lang="en-US" dirty="0" smtClean="0"/>
                  <a:t> </a:t>
                </a:r>
                <a:r>
                  <a:rPr lang="en-US" dirty="0" err="1" smtClean="0"/>
                  <a:t>đối</a:t>
                </a:r>
                <a:r>
                  <a:rPr lang="en-US" dirty="0" smtClean="0"/>
                  <a:t> </a:t>
                </a:r>
                <a:r>
                  <a:rPr lang="en-US" dirty="0" err="1" smtClean="0"/>
                  <a:t>xứng</a:t>
                </a:r>
                <a:r>
                  <a:rPr lang="en-US" dirty="0" smtClean="0"/>
                  <a:t>, </a:t>
                </a:r>
                <a:r>
                  <a:rPr lang="en-US" dirty="0" err="1" smtClean="0"/>
                  <a:t>skewness</a:t>
                </a:r>
                <a:r>
                  <a:rPr lang="en-US" dirty="0" smtClean="0"/>
                  <a:t>)</a:t>
                </a:r>
              </a:p>
              <a:p>
                <a:pPr marL="0" indent="0">
                  <a:buNone/>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3</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e>
                                <m:sup>
                                  <m:r>
                                    <a:rPr lang="en-US" b="0" i="1" smtClean="0">
                                      <a:latin typeface="Cambria Math" panose="02040503050406030204" pitchFamily="18" charset="0"/>
                                    </a:rPr>
                                    <m:t>3</m:t>
                                  </m:r>
                                </m:sup>
                              </m:sSup>
                            </m:e>
                          </m:nary>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3</m:t>
                              </m:r>
                            </m:sup>
                          </m:sSup>
                        </m:den>
                      </m:f>
                    </m:oMath>
                  </m:oMathPara>
                </a14:m>
                <a:endParaRPr lang="en-US" dirty="0" smtClean="0"/>
              </a:p>
              <a:p>
                <a:pPr marL="0" indent="0">
                  <a:buNone/>
                </a:pPr>
                <a14:m>
                  <m:oMathPara xmlns:m="http://schemas.openxmlformats.org/officeDocument/2006/math">
                    <m:oMathParaPr>
                      <m:jc m:val="center"/>
                    </m:oMathParaPr>
                    <m:oMath xmlns:m="http://schemas.openxmlformats.org/officeDocument/2006/math">
                      <m:r>
                        <a:rPr lang="en-US" i="1" dirty="0" smtClean="0">
                          <a:latin typeface="Cambria Math" panose="02040503050406030204" pitchFamily="18" charset="0"/>
                        </a:rPr>
                        <m:t>𝑠𝑘𝑒𝑤𝑛𝑒𝑠𝑠</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3(</m:t>
                          </m:r>
                          <m:r>
                            <a:rPr lang="en-US" b="0" i="1" dirty="0" smtClean="0">
                              <a:latin typeface="Cambria Math" panose="02040503050406030204" pitchFamily="18" charset="0"/>
                            </a:rPr>
                            <m:t>𝑚𝑒𝑎𝑛</m:t>
                          </m:r>
                          <m:r>
                            <a:rPr lang="en-US" b="0" i="1" dirty="0" smtClean="0">
                              <a:latin typeface="Cambria Math" panose="02040503050406030204" pitchFamily="18" charset="0"/>
                            </a:rPr>
                            <m:t>−</m:t>
                          </m:r>
                          <m:r>
                            <a:rPr lang="en-US" b="0" i="1" dirty="0" smtClean="0">
                              <a:latin typeface="Cambria Math" panose="02040503050406030204" pitchFamily="18" charset="0"/>
                            </a:rPr>
                            <m:t>𝑚𝑒𝑑𝑖𝑎𝑛</m:t>
                          </m:r>
                          <m:r>
                            <a:rPr lang="en-US" b="0" i="1" dirty="0" smtClean="0">
                              <a:latin typeface="Cambria Math" panose="02040503050406030204" pitchFamily="18" charset="0"/>
                            </a:rPr>
                            <m:t>)</m:t>
                          </m:r>
                        </m:num>
                        <m:den>
                          <m:r>
                            <a:rPr lang="en-US" b="0" i="1" dirty="0" smtClean="0">
                              <a:latin typeface="Cambria Math" panose="02040503050406030204" pitchFamily="18" charset="0"/>
                            </a:rPr>
                            <m:t>𝑠𝑡𝑎𝑛𝑑𝑎𝑟𝑑</m:t>
                          </m:r>
                          <m:r>
                            <a:rPr lang="en-US" b="0" i="1" dirty="0" smtClean="0">
                              <a:latin typeface="Cambria Math" panose="02040503050406030204" pitchFamily="18" charset="0"/>
                            </a:rPr>
                            <m:t> </m:t>
                          </m:r>
                          <m:r>
                            <a:rPr lang="en-US" b="0" i="1" dirty="0" smtClean="0">
                              <a:latin typeface="Cambria Math" panose="02040503050406030204" pitchFamily="18" charset="0"/>
                            </a:rPr>
                            <m:t>𝑑𝑒𝑣𝑖𝑎𝑡𝑖𝑜𝑛</m:t>
                          </m:r>
                        </m:den>
                      </m:f>
                    </m:oMath>
                  </m:oMathPara>
                </a14:m>
                <a:endParaRPr lang="en-US" dirty="0"/>
              </a:p>
              <a:p>
                <a:r>
                  <a:rPr lang="vi-VN" dirty="0"/>
                  <a:t>Độ lệch (skewness) của một phân phối xác suất đo lường sự đối xứng của phân phối đó. </a:t>
                </a:r>
                <a:endParaRPr lang="en-US" dirty="0" smtClean="0"/>
              </a:p>
              <a:p>
                <a:r>
                  <a:rPr lang="vi-VN" dirty="0" smtClean="0"/>
                  <a:t>Giá </a:t>
                </a:r>
                <a:r>
                  <a:rPr lang="vi-VN" dirty="0"/>
                  <a:t>trị tuyệt đối của độ lệch càng cao thì phân phối đó càng bất đối xứng. </a:t>
                </a:r>
                <a:endParaRPr lang="en-US" dirty="0" smtClean="0"/>
              </a:p>
              <a:p>
                <a:r>
                  <a:rPr lang="vi-VN" dirty="0" smtClean="0"/>
                  <a:t>Một </a:t>
                </a:r>
                <a:r>
                  <a:rPr lang="vi-VN" dirty="0"/>
                  <a:t>phân phối đối xứng có độ lệch bằng 0.</a:t>
                </a:r>
                <a:endParaRPr lang="en-US" dirty="0" smtClean="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14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19</a:t>
            </a:fld>
            <a:endParaRPr lang="en-US"/>
          </a:p>
        </p:txBody>
      </p:sp>
    </p:spTree>
    <p:extLst>
      <p:ext uri="{BB962C8B-B14F-4D97-AF65-F5344CB8AC3E}">
        <p14:creationId xmlns:p14="http://schemas.microsoft.com/office/powerpoint/2010/main" val="4055879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normAutofit/>
          </a:bodyPr>
          <a:lstStyle/>
          <a:p>
            <a:r>
              <a:rPr lang="en-US" dirty="0" err="1" smtClean="0"/>
              <a:t>Mô</a:t>
            </a:r>
            <a:r>
              <a:rPr lang="en-US" dirty="0" smtClean="0"/>
              <a:t> </a:t>
            </a:r>
            <a:r>
              <a:rPr lang="en-US" dirty="0" err="1" smtClean="0"/>
              <a:t>tả</a:t>
            </a:r>
            <a:r>
              <a:rPr lang="en-US" dirty="0" smtClean="0"/>
              <a:t> </a:t>
            </a:r>
            <a:r>
              <a:rPr lang="en-US" dirty="0" err="1" smtClean="0"/>
              <a:t>số</a:t>
            </a:r>
            <a:r>
              <a:rPr lang="en-US" dirty="0" smtClean="0"/>
              <a:t> </a:t>
            </a:r>
            <a:r>
              <a:rPr lang="en-US" dirty="0" err="1" smtClean="0"/>
              <a:t>liệu</a:t>
            </a:r>
            <a:endParaRPr lang="en-US" dirty="0" smtClean="0"/>
          </a:p>
          <a:p>
            <a:pPr lvl="1"/>
            <a:r>
              <a:rPr lang="en-US" dirty="0" err="1" smtClean="0"/>
              <a:t>Bảng</a:t>
            </a:r>
            <a:r>
              <a:rPr lang="en-US" dirty="0" smtClean="0"/>
              <a:t> </a:t>
            </a:r>
            <a:r>
              <a:rPr lang="en-US" dirty="0" err="1" smtClean="0"/>
              <a:t>tần</a:t>
            </a:r>
            <a:r>
              <a:rPr lang="en-US" dirty="0" smtClean="0"/>
              <a:t> </a:t>
            </a:r>
            <a:r>
              <a:rPr lang="en-US" dirty="0" err="1" smtClean="0"/>
              <a:t>số</a:t>
            </a:r>
            <a:r>
              <a:rPr lang="en-US" dirty="0" smtClean="0"/>
              <a:t> </a:t>
            </a:r>
            <a:r>
              <a:rPr lang="en-US" dirty="0" err="1" smtClean="0"/>
              <a:t>và</a:t>
            </a:r>
            <a:r>
              <a:rPr lang="en-US" dirty="0" smtClean="0"/>
              <a:t> </a:t>
            </a:r>
            <a:r>
              <a:rPr lang="en-US" dirty="0" err="1" smtClean="0"/>
              <a:t>đồ</a:t>
            </a:r>
            <a:r>
              <a:rPr lang="en-US" dirty="0" smtClean="0"/>
              <a:t> </a:t>
            </a:r>
            <a:r>
              <a:rPr lang="en-US" dirty="0" err="1" smtClean="0"/>
              <a:t>thị</a:t>
            </a:r>
            <a:endParaRPr lang="en-US" dirty="0" smtClean="0"/>
          </a:p>
          <a:p>
            <a:pPr lvl="1"/>
            <a:r>
              <a:rPr lang="en-US" dirty="0" err="1" smtClean="0"/>
              <a:t>Nhóm</a:t>
            </a:r>
            <a:r>
              <a:rPr lang="en-US" dirty="0" smtClean="0"/>
              <a:t> </a:t>
            </a:r>
            <a:r>
              <a:rPr lang="en-US" dirty="0" err="1" smtClean="0"/>
              <a:t>số</a:t>
            </a:r>
            <a:r>
              <a:rPr lang="en-US" dirty="0" smtClean="0"/>
              <a:t> </a:t>
            </a:r>
            <a:r>
              <a:rPr lang="en-US" dirty="0" err="1" smtClean="0"/>
              <a:t>liệu</a:t>
            </a:r>
            <a:r>
              <a:rPr lang="en-US" dirty="0" smtClean="0"/>
              <a:t> </a:t>
            </a:r>
            <a:r>
              <a:rPr lang="en-US" dirty="0" err="1" smtClean="0"/>
              <a:t>và</a:t>
            </a:r>
            <a:r>
              <a:rPr lang="en-US" dirty="0" smtClean="0"/>
              <a:t> </a:t>
            </a:r>
            <a:r>
              <a:rPr lang="en-US" dirty="0" err="1" smtClean="0"/>
              <a:t>biểu</a:t>
            </a:r>
            <a:r>
              <a:rPr lang="en-US" dirty="0" smtClean="0"/>
              <a:t> </a:t>
            </a:r>
            <a:r>
              <a:rPr lang="en-US" dirty="0" err="1" smtClean="0"/>
              <a:t>đồ</a:t>
            </a:r>
            <a:endParaRPr lang="en-US" dirty="0"/>
          </a:p>
          <a:p>
            <a:r>
              <a:rPr lang="en-US" dirty="0" err="1"/>
              <a:t>Tóm</a:t>
            </a:r>
            <a:r>
              <a:rPr lang="en-US" dirty="0"/>
              <a:t> </a:t>
            </a:r>
            <a:r>
              <a:rPr lang="en-US" dirty="0" err="1"/>
              <a:t>tắt</a:t>
            </a:r>
            <a:r>
              <a:rPr lang="en-US" dirty="0"/>
              <a:t> </a:t>
            </a:r>
            <a:r>
              <a:rPr lang="en-US" dirty="0" err="1"/>
              <a:t>dữ</a:t>
            </a:r>
            <a:r>
              <a:rPr lang="en-US" dirty="0"/>
              <a:t> </a:t>
            </a:r>
            <a:r>
              <a:rPr lang="en-US" dirty="0" err="1"/>
              <a:t>liệu</a:t>
            </a:r>
            <a:endParaRPr lang="en-US" dirty="0"/>
          </a:p>
          <a:p>
            <a:pPr lvl="1"/>
            <a:r>
              <a:rPr lang="en-US" dirty="0" err="1"/>
              <a:t>Trung</a:t>
            </a:r>
            <a:r>
              <a:rPr lang="en-US" dirty="0"/>
              <a:t> </a:t>
            </a:r>
            <a:r>
              <a:rPr lang="en-US" dirty="0" err="1"/>
              <a:t>bình</a:t>
            </a:r>
            <a:r>
              <a:rPr lang="en-US" dirty="0"/>
              <a:t>, </a:t>
            </a:r>
            <a:r>
              <a:rPr lang="en-US" dirty="0" err="1"/>
              <a:t>trung</a:t>
            </a:r>
            <a:r>
              <a:rPr lang="en-US" dirty="0"/>
              <a:t> </a:t>
            </a:r>
            <a:r>
              <a:rPr lang="en-US" dirty="0" err="1"/>
              <a:t>vị</a:t>
            </a:r>
            <a:r>
              <a:rPr lang="en-US" dirty="0"/>
              <a:t>, mode, </a:t>
            </a:r>
            <a:endParaRPr lang="en-US" dirty="0" smtClean="0"/>
          </a:p>
          <a:p>
            <a:pPr lvl="1"/>
            <a:r>
              <a:rPr lang="en-US" dirty="0" err="1" smtClean="0"/>
              <a:t>Phương</a:t>
            </a:r>
            <a:r>
              <a:rPr lang="en-US" dirty="0" smtClean="0"/>
              <a:t> </a:t>
            </a:r>
            <a:r>
              <a:rPr lang="en-US" dirty="0" err="1"/>
              <a:t>sai</a:t>
            </a:r>
            <a:r>
              <a:rPr lang="en-US" dirty="0"/>
              <a:t>, </a:t>
            </a:r>
            <a:r>
              <a:rPr lang="en-US" dirty="0" err="1"/>
              <a:t>phân</a:t>
            </a:r>
            <a:r>
              <a:rPr lang="en-US" dirty="0"/>
              <a:t> </a:t>
            </a:r>
            <a:r>
              <a:rPr lang="en-US" dirty="0" err="1" smtClean="0"/>
              <a:t>vị</a:t>
            </a:r>
            <a:endParaRPr lang="en-US" dirty="0" smtClean="0"/>
          </a:p>
          <a:p>
            <a:r>
              <a:rPr lang="en-US" dirty="0" err="1" smtClean="0"/>
              <a:t>Dữ</a:t>
            </a:r>
            <a:r>
              <a:rPr lang="en-US" dirty="0" smtClean="0"/>
              <a:t> </a:t>
            </a:r>
            <a:r>
              <a:rPr lang="en-US" dirty="0" err="1" smtClean="0"/>
              <a:t>liệu</a:t>
            </a:r>
            <a:r>
              <a:rPr lang="en-US" dirty="0" smtClean="0"/>
              <a:t> nhiều </a:t>
            </a:r>
            <a:r>
              <a:rPr lang="en-US" dirty="0" err="1" smtClean="0"/>
              <a:t>chiều</a:t>
            </a:r>
            <a:endParaRPr lang="en-US" dirty="0" smtClean="0"/>
          </a:p>
          <a:p>
            <a:pPr lvl="1"/>
            <a:r>
              <a:rPr lang="en-US" dirty="0" err="1" smtClean="0"/>
              <a:t>Dữ</a:t>
            </a:r>
            <a:r>
              <a:rPr lang="en-US" dirty="0" smtClean="0"/>
              <a:t> </a:t>
            </a:r>
            <a:r>
              <a:rPr lang="en-US" dirty="0" err="1" smtClean="0"/>
              <a:t>liệu</a:t>
            </a:r>
            <a:r>
              <a:rPr lang="en-US" dirty="0" smtClean="0"/>
              <a:t> </a:t>
            </a:r>
            <a:r>
              <a:rPr lang="en-US" dirty="0" err="1" smtClean="0"/>
              <a:t>hai</a:t>
            </a:r>
            <a:r>
              <a:rPr lang="en-US" dirty="0" smtClean="0"/>
              <a:t> </a:t>
            </a:r>
            <a:r>
              <a:rPr lang="en-US" dirty="0" err="1" smtClean="0"/>
              <a:t>chiều</a:t>
            </a:r>
            <a:endParaRPr lang="en-US" dirty="0" smtClean="0"/>
          </a:p>
          <a:p>
            <a:pPr lvl="1"/>
            <a:r>
              <a:rPr lang="en-US" dirty="0" err="1" smtClean="0"/>
              <a:t>Dữ</a:t>
            </a:r>
            <a:r>
              <a:rPr lang="en-US" dirty="0" smtClean="0"/>
              <a:t> </a:t>
            </a:r>
            <a:r>
              <a:rPr lang="en-US" dirty="0" err="1" smtClean="0"/>
              <a:t>liệu</a:t>
            </a:r>
            <a:r>
              <a:rPr lang="en-US" dirty="0" smtClean="0"/>
              <a:t> nhiều </a:t>
            </a:r>
            <a:r>
              <a:rPr lang="en-US" dirty="0" err="1" smtClean="0"/>
              <a:t>chiều</a:t>
            </a:r>
            <a:endParaRPr lang="en-US" dirty="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2</a:t>
            </a:fld>
            <a:endParaRPr lang="en-US"/>
          </a:p>
        </p:txBody>
      </p:sp>
    </p:spTree>
    <p:extLst>
      <p:ext uri="{BB962C8B-B14F-4D97-AF65-F5344CB8AC3E}">
        <p14:creationId xmlns:p14="http://schemas.microsoft.com/office/powerpoint/2010/main" val="737851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r>
              <a:rPr lang="en-US" dirty="0"/>
              <a:t> </a:t>
            </a:r>
            <a:r>
              <a:rPr lang="en-US" dirty="0" err="1"/>
              <a:t>dữ</a:t>
            </a:r>
            <a:r>
              <a:rPr lang="en-US" dirty="0"/>
              <a:t> </a:t>
            </a:r>
            <a:r>
              <a:rPr lang="en-US" dirty="0" err="1"/>
              <a:t>liệu</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Độ </a:t>
                </a:r>
                <a:r>
                  <a:rPr lang="en-US" dirty="0" err="1" smtClean="0"/>
                  <a:t>xiên</a:t>
                </a:r>
                <a:r>
                  <a:rPr lang="en-US" dirty="0" smtClean="0"/>
                  <a:t> ( </a:t>
                </a:r>
                <a:r>
                  <a:rPr lang="en-US" dirty="0" err="1" smtClean="0"/>
                  <a:t>độ</a:t>
                </a:r>
                <a:r>
                  <a:rPr lang="en-US" dirty="0" smtClean="0"/>
                  <a:t> </a:t>
                </a:r>
                <a:r>
                  <a:rPr lang="en-US" dirty="0" err="1" smtClean="0"/>
                  <a:t>lệch</a:t>
                </a:r>
                <a:r>
                  <a:rPr lang="en-US" dirty="0" smtClean="0"/>
                  <a:t>, </a:t>
                </a:r>
                <a:r>
                  <a:rPr lang="en-US" dirty="0" err="1" smtClean="0"/>
                  <a:t>hệ</a:t>
                </a:r>
                <a:r>
                  <a:rPr lang="en-US" dirty="0" smtClean="0"/>
                  <a:t> </a:t>
                </a:r>
                <a:r>
                  <a:rPr lang="en-US" dirty="0" err="1" smtClean="0"/>
                  <a:t>số</a:t>
                </a:r>
                <a:r>
                  <a:rPr lang="en-US" dirty="0" smtClean="0"/>
                  <a:t> </a:t>
                </a:r>
                <a:r>
                  <a:rPr lang="en-US" dirty="0" err="1" smtClean="0"/>
                  <a:t>bất</a:t>
                </a:r>
                <a:r>
                  <a:rPr lang="en-US" dirty="0" smtClean="0"/>
                  <a:t> </a:t>
                </a:r>
                <a:r>
                  <a:rPr lang="en-US" dirty="0" err="1" smtClean="0"/>
                  <a:t>đối</a:t>
                </a:r>
                <a:r>
                  <a:rPr lang="en-US" dirty="0" smtClean="0"/>
                  <a:t> </a:t>
                </a:r>
                <a:r>
                  <a:rPr lang="en-US" dirty="0" err="1" smtClean="0"/>
                  <a:t>xứng</a:t>
                </a:r>
                <a:r>
                  <a:rPr lang="en-US" dirty="0" smtClean="0"/>
                  <a:t>, </a:t>
                </a:r>
                <a:r>
                  <a:rPr lang="en-US" dirty="0" err="1" smtClean="0"/>
                  <a:t>skewness</a:t>
                </a:r>
                <a:r>
                  <a:rPr lang="en-US" dirty="0" smtClean="0"/>
                  <a:t>)</a:t>
                </a:r>
              </a:p>
              <a:p>
                <a:pPr marL="0" indent="0">
                  <a:buNone/>
                </a:pPr>
                <a14:m>
                  <m:oMathPara xmlns:m="http://schemas.openxmlformats.org/officeDocument/2006/math">
                    <m:oMathParaPr>
                      <m:jc m:val="center"/>
                    </m:oMathParaPr>
                    <m:oMath xmlns:m="http://schemas.openxmlformats.org/officeDocument/2006/math">
                      <m:r>
                        <a:rPr lang="en-US" i="1" dirty="0" smtClean="0">
                          <a:latin typeface="Cambria Math" panose="02040503050406030204" pitchFamily="18" charset="0"/>
                        </a:rPr>
                        <m:t>𝑠𝑘𝑒𝑤𝑛𝑒𝑠𝑠</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3(</m:t>
                          </m:r>
                          <m:r>
                            <a:rPr lang="en-US" b="0" i="1" dirty="0" smtClean="0">
                              <a:latin typeface="Cambria Math" panose="02040503050406030204" pitchFamily="18" charset="0"/>
                            </a:rPr>
                            <m:t>𝑚𝑒𝑎𝑛</m:t>
                          </m:r>
                          <m:r>
                            <a:rPr lang="en-US" b="0" i="1" dirty="0" smtClean="0">
                              <a:latin typeface="Cambria Math" panose="02040503050406030204" pitchFamily="18" charset="0"/>
                            </a:rPr>
                            <m:t>−</m:t>
                          </m:r>
                          <m:r>
                            <a:rPr lang="en-US" b="0" i="1" dirty="0" smtClean="0">
                              <a:latin typeface="Cambria Math" panose="02040503050406030204" pitchFamily="18" charset="0"/>
                            </a:rPr>
                            <m:t>𝑚𝑒𝑑𝑖𝑎𝑛</m:t>
                          </m:r>
                          <m:r>
                            <a:rPr lang="en-US" b="0" i="1" dirty="0" smtClean="0">
                              <a:latin typeface="Cambria Math" panose="02040503050406030204" pitchFamily="18" charset="0"/>
                            </a:rPr>
                            <m:t>)</m:t>
                          </m:r>
                        </m:num>
                        <m:den>
                          <m:r>
                            <a:rPr lang="en-US" b="0" i="1" dirty="0" smtClean="0">
                              <a:latin typeface="Cambria Math" panose="02040503050406030204" pitchFamily="18" charset="0"/>
                            </a:rPr>
                            <m:t>𝑠𝑡𝑎𝑛𝑑𝑎𝑟𝑑</m:t>
                          </m:r>
                          <m:r>
                            <a:rPr lang="en-US" b="0" i="1" dirty="0" smtClean="0">
                              <a:latin typeface="Cambria Math" panose="02040503050406030204" pitchFamily="18" charset="0"/>
                            </a:rPr>
                            <m:t> </m:t>
                          </m:r>
                          <m:r>
                            <a:rPr lang="en-US" b="0" i="1" dirty="0" smtClean="0">
                              <a:latin typeface="Cambria Math" panose="02040503050406030204" pitchFamily="18" charset="0"/>
                            </a:rPr>
                            <m:t>𝑑𝑒𝑣𝑖𝑎𝑡𝑖𝑜𝑛</m:t>
                          </m:r>
                        </m:den>
                      </m:f>
                    </m:oMath>
                  </m:oMathPara>
                </a14:m>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4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20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098" y="3155805"/>
            <a:ext cx="8313102" cy="3200545"/>
          </a:xfrm>
          <a:prstGeom prst="rect">
            <a:avLst/>
          </a:prstGeom>
        </p:spPr>
      </p:pic>
    </p:spTree>
    <p:extLst>
      <p:ext uri="{BB962C8B-B14F-4D97-AF65-F5344CB8AC3E}">
        <p14:creationId xmlns:p14="http://schemas.microsoft.com/office/powerpoint/2010/main" val="1385636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r>
              <a:rPr lang="en-US" dirty="0"/>
              <a:t> </a:t>
            </a:r>
            <a:r>
              <a:rPr lang="en-US" dirty="0" err="1"/>
              <a:t>dữ</a:t>
            </a:r>
            <a:r>
              <a:rPr lang="en-US" dirty="0"/>
              <a:t> </a:t>
            </a:r>
            <a:r>
              <a:rPr lang="en-US" dirty="0" err="1"/>
              <a:t>liệu</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Độ </a:t>
                </a:r>
                <a:r>
                  <a:rPr lang="en-US" dirty="0" err="1" smtClean="0"/>
                  <a:t>nhọn</a:t>
                </a:r>
                <a:r>
                  <a:rPr lang="en-US" dirty="0" smtClean="0"/>
                  <a:t>: </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𝑘𝑢𝑟𝑡𝑜𝑠𝑖𝑠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4</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e>
                                <m:sup>
                                  <m:r>
                                    <a:rPr lang="en-US" b="0" i="1" smtClean="0">
                                      <a:latin typeface="Cambria Math" panose="02040503050406030204" pitchFamily="18" charset="0"/>
                                    </a:rPr>
                                    <m:t>4</m:t>
                                  </m:r>
                                </m:sup>
                              </m:sSup>
                            </m:e>
                          </m:nary>
                          <m:r>
                            <a:rPr lang="en-US" b="0" i="1" smtClean="0">
                              <a:latin typeface="Cambria Math" panose="02040503050406030204" pitchFamily="18" charset="0"/>
                            </a:rPr>
                            <m:t> </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4</m:t>
                              </m:r>
                            </m:sup>
                          </m:sSup>
                        </m:den>
                      </m:f>
                    </m:oMath>
                  </m:oMathPara>
                </a14:m>
                <a:endParaRPr lang="en-US" dirty="0" smtClean="0"/>
              </a:p>
              <a:p>
                <a:r>
                  <a:rPr lang="en-US" dirty="0" err="1" smtClean="0"/>
                  <a:t>Độ</a:t>
                </a:r>
                <a:r>
                  <a:rPr lang="en-US" dirty="0" smtClean="0"/>
                  <a:t> </a:t>
                </a:r>
                <a:r>
                  <a:rPr lang="en-US" dirty="0" err="1" smtClean="0"/>
                  <a:t>nhọn</a:t>
                </a:r>
                <a:r>
                  <a:rPr lang="en-US" dirty="0" smtClean="0"/>
                  <a:t> của </a:t>
                </a:r>
                <a:r>
                  <a:rPr lang="en-US" dirty="0" err="1" smtClean="0"/>
                  <a:t>phân</a:t>
                </a:r>
                <a:r>
                  <a:rPr lang="en-US" dirty="0" smtClean="0"/>
                  <a:t> </a:t>
                </a:r>
                <a:r>
                  <a:rPr lang="en-US" dirty="0" err="1" smtClean="0"/>
                  <a:t>phối</a:t>
                </a:r>
                <a:r>
                  <a:rPr lang="en-US" dirty="0" smtClean="0"/>
                  <a:t> </a:t>
                </a:r>
                <a:r>
                  <a:rPr lang="en-US" dirty="0" err="1" smtClean="0"/>
                  <a:t>chuẩn</a:t>
                </a:r>
                <a:r>
                  <a:rPr lang="en-US" dirty="0" smtClean="0"/>
                  <a:t>: </a:t>
                </a:r>
                <a:r>
                  <a:rPr lang="en-US" dirty="0" err="1" smtClean="0"/>
                  <a:t>kurt</a:t>
                </a:r>
                <a:r>
                  <a:rPr lang="en-US" dirty="0" smtClean="0"/>
                  <a:t>(normal)=3</a:t>
                </a:r>
                <a:endParaRPr lang="en-US" dirty="0"/>
              </a:p>
              <a:p>
                <a:endParaRPr lang="en-US" dirty="0" smtClean="0"/>
              </a:p>
              <a:p>
                <a:r>
                  <a:rPr lang="vi-VN" dirty="0"/>
                  <a:t>Kurtosis là một chỉ số để đo lường về đặc điểm hình dáng của một phân phối xác suất. </a:t>
                </a:r>
                <a:endParaRPr lang="en-US" dirty="0" smtClean="0"/>
              </a:p>
              <a:p>
                <a:r>
                  <a:rPr lang="vi-VN" dirty="0" smtClean="0"/>
                  <a:t>Phần </a:t>
                </a:r>
                <a:r>
                  <a:rPr lang="vi-VN" dirty="0"/>
                  <a:t>trung tâm càng cao và nhọn, chỉ số Kurtosis của phân phối đó càng lớn. Hay nói cách khác, kurtosis đo lường độ “béo” phần đuôi của một phân phối xác suất. Cái đuôi càng “béo”, kurtosis càng </a:t>
                </a:r>
                <a:r>
                  <a:rPr lang="vi-VN" dirty="0" smtClean="0"/>
                  <a:t>lớn</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142" r="-290" b="-120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21</a:t>
            </a:fld>
            <a:endParaRPr lang="en-US"/>
          </a:p>
        </p:txBody>
      </p:sp>
    </p:spTree>
    <p:extLst>
      <p:ext uri="{BB962C8B-B14F-4D97-AF65-F5344CB8AC3E}">
        <p14:creationId xmlns:p14="http://schemas.microsoft.com/office/powerpoint/2010/main" val="21932981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r>
              <a:rPr lang="en-US" dirty="0"/>
              <a:t> </a:t>
            </a:r>
            <a:r>
              <a:rPr lang="en-US" dirty="0" err="1"/>
              <a:t>dữ</a:t>
            </a:r>
            <a:r>
              <a:rPr lang="en-US" dirty="0"/>
              <a:t> </a:t>
            </a:r>
            <a:r>
              <a:rPr lang="en-US" dirty="0" err="1"/>
              <a:t>liệu</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20981"/>
                <a:ext cx="4691743" cy="4555981"/>
              </a:xfrm>
            </p:spPr>
            <p:txBody>
              <a:bodyPr>
                <a:normAutofit/>
              </a:bodyPr>
              <a:lstStyle/>
              <a:p>
                <a:r>
                  <a:rPr lang="en-US" dirty="0" smtClean="0"/>
                  <a:t>Độ </a:t>
                </a:r>
                <a:r>
                  <a:rPr lang="en-US" dirty="0" err="1" smtClean="0"/>
                  <a:t>nhọn</a:t>
                </a:r>
                <a:r>
                  <a:rPr lang="en-US" dirty="0" smtClean="0"/>
                  <a:t>: </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𝑘𝑢𝑟𝑡𝑜𝑠𝑖𝑠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4</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e>
                                <m:sup>
                                  <m:r>
                                    <a:rPr lang="en-US" b="0" i="1" smtClean="0">
                                      <a:latin typeface="Cambria Math" panose="02040503050406030204" pitchFamily="18" charset="0"/>
                                    </a:rPr>
                                    <m:t>4</m:t>
                                  </m:r>
                                </m:sup>
                              </m:sSup>
                            </m:e>
                          </m:nary>
                          <m:r>
                            <a:rPr lang="en-US" b="0" i="1" smtClean="0">
                              <a:latin typeface="Cambria Math" panose="02040503050406030204" pitchFamily="18" charset="0"/>
                            </a:rPr>
                            <m:t> </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4</m:t>
                              </m:r>
                            </m:sup>
                          </m:sSup>
                        </m:den>
                      </m:f>
                    </m:oMath>
                  </m:oMathPara>
                </a14:m>
                <a:endParaRPr lang="en-US" dirty="0" smtClean="0"/>
              </a:p>
              <a:p>
                <a:r>
                  <a:rPr lang="en-US" dirty="0" err="1" smtClean="0"/>
                  <a:t>Độ</a:t>
                </a:r>
                <a:r>
                  <a:rPr lang="en-US" dirty="0" smtClean="0"/>
                  <a:t> </a:t>
                </a:r>
                <a:r>
                  <a:rPr lang="en-US" dirty="0" err="1" smtClean="0"/>
                  <a:t>nhọn</a:t>
                </a:r>
                <a:r>
                  <a:rPr lang="en-US" dirty="0" smtClean="0"/>
                  <a:t> của </a:t>
                </a:r>
                <a:r>
                  <a:rPr lang="en-US" dirty="0" err="1" smtClean="0"/>
                  <a:t>phân</a:t>
                </a:r>
                <a:r>
                  <a:rPr lang="en-US" dirty="0" smtClean="0"/>
                  <a:t> </a:t>
                </a:r>
                <a:r>
                  <a:rPr lang="en-US" dirty="0" err="1" smtClean="0"/>
                  <a:t>phối</a:t>
                </a:r>
                <a:r>
                  <a:rPr lang="en-US" dirty="0" smtClean="0"/>
                  <a:t> </a:t>
                </a:r>
                <a:r>
                  <a:rPr lang="en-US" dirty="0" err="1" smtClean="0"/>
                  <a:t>chuẩn</a:t>
                </a:r>
                <a:r>
                  <a:rPr lang="en-US" dirty="0" smtClean="0"/>
                  <a:t>: </a:t>
                </a:r>
                <a:r>
                  <a:rPr lang="en-US" dirty="0" err="1" smtClean="0"/>
                  <a:t>kurt</a:t>
                </a:r>
                <a:r>
                  <a:rPr lang="en-US" dirty="0" smtClean="0"/>
                  <a:t>(normal)=3</a:t>
                </a:r>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20981"/>
                <a:ext cx="4691743" cy="4555981"/>
              </a:xfrm>
              <a:blipFill rotWithShape="0">
                <a:blip r:embed="rId2"/>
                <a:stretch>
                  <a:fillRect l="-2341" t="-14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22</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205" y="1448879"/>
            <a:ext cx="6240112" cy="4538263"/>
          </a:xfrm>
          <a:prstGeom prst="rect">
            <a:avLst/>
          </a:prstGeom>
        </p:spPr>
      </p:pic>
    </p:spTree>
    <p:extLst>
      <p:ext uri="{BB962C8B-B14F-4D97-AF65-F5344CB8AC3E}">
        <p14:creationId xmlns:p14="http://schemas.microsoft.com/office/powerpoint/2010/main" val="5652778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Tóm</a:t>
            </a:r>
            <a:r>
              <a:rPr lang="en-US" dirty="0"/>
              <a:t> </a:t>
            </a:r>
            <a:r>
              <a:rPr lang="en-US" dirty="0" err="1"/>
              <a:t>tắt</a:t>
            </a:r>
            <a:r>
              <a:rPr lang="en-US" dirty="0"/>
              <a:t> </a:t>
            </a:r>
            <a:r>
              <a:rPr lang="en-US" dirty="0" err="1"/>
              <a:t>dữ</a:t>
            </a:r>
            <a:r>
              <a:rPr lang="en-US" dirty="0"/>
              <a:t> </a:t>
            </a:r>
            <a:r>
              <a:rPr lang="en-US" dirty="0" err="1"/>
              <a:t>liệu</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Độ </a:t>
                </a:r>
                <a:r>
                  <a:rPr lang="en-US" dirty="0" err="1" smtClean="0"/>
                  <a:t>nhọn</a:t>
                </a:r>
                <a:r>
                  <a:rPr lang="en-US" dirty="0" smtClean="0"/>
                  <a:t>: </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𝑘𝑢𝑟𝑡𝑜𝑠𝑖𝑠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4</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e>
                                <m:sup>
                                  <m:r>
                                    <a:rPr lang="en-US" b="0" i="1" smtClean="0">
                                      <a:latin typeface="Cambria Math" panose="02040503050406030204" pitchFamily="18" charset="0"/>
                                    </a:rPr>
                                    <m:t>4</m:t>
                                  </m:r>
                                </m:sup>
                              </m:sSup>
                            </m:e>
                          </m:nary>
                          <m:r>
                            <a:rPr lang="en-US" b="0" i="1" smtClean="0">
                              <a:latin typeface="Cambria Math" panose="02040503050406030204" pitchFamily="18" charset="0"/>
                            </a:rPr>
                            <m:t> </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4</m:t>
                              </m:r>
                            </m:sup>
                          </m:sSup>
                        </m:den>
                      </m:f>
                    </m:oMath>
                  </m:oMathPara>
                </a14:m>
                <a:endParaRPr lang="en-US" dirty="0" smtClean="0"/>
              </a:p>
              <a:p>
                <a:r>
                  <a:rPr lang="en-US" dirty="0" err="1" smtClean="0"/>
                  <a:t>Độ</a:t>
                </a:r>
                <a:r>
                  <a:rPr lang="en-US" dirty="0" smtClean="0"/>
                  <a:t> </a:t>
                </a:r>
                <a:r>
                  <a:rPr lang="en-US" dirty="0" err="1" smtClean="0"/>
                  <a:t>nhọn</a:t>
                </a:r>
                <a:r>
                  <a:rPr lang="en-US" dirty="0" smtClean="0"/>
                  <a:t> của </a:t>
                </a:r>
                <a:r>
                  <a:rPr lang="en-US" dirty="0" err="1" smtClean="0"/>
                  <a:t>phân</a:t>
                </a:r>
                <a:r>
                  <a:rPr lang="en-US" dirty="0" smtClean="0"/>
                  <a:t> </a:t>
                </a:r>
                <a:r>
                  <a:rPr lang="en-US" dirty="0" err="1" smtClean="0"/>
                  <a:t>phối</a:t>
                </a:r>
                <a:r>
                  <a:rPr lang="en-US" dirty="0" smtClean="0"/>
                  <a:t> </a:t>
                </a:r>
                <a:r>
                  <a:rPr lang="en-US" dirty="0" err="1" smtClean="0"/>
                  <a:t>chuẩn</a:t>
                </a:r>
                <a:r>
                  <a:rPr lang="en-US" dirty="0" smtClean="0"/>
                  <a:t>: </a:t>
                </a:r>
                <a:r>
                  <a:rPr lang="en-US" dirty="0" err="1" smtClean="0"/>
                  <a:t>kurt</a:t>
                </a:r>
                <a:r>
                  <a:rPr lang="en-US" dirty="0" smtClean="0"/>
                  <a:t>(normal)=3</a:t>
                </a:r>
                <a:endParaRPr lang="en-US" dirty="0"/>
              </a:p>
              <a:p>
                <a:r>
                  <a:rPr lang="vi-VN" dirty="0" smtClean="0"/>
                  <a:t>Kurtosis</a:t>
                </a:r>
                <a:r>
                  <a:rPr lang="en-US" dirty="0" smtClean="0"/>
                  <a:t> &gt;3: </a:t>
                </a:r>
                <a:r>
                  <a:rPr lang="en-US" dirty="0" err="1" smtClean="0"/>
                  <a:t>cho</a:t>
                </a:r>
                <a:r>
                  <a:rPr lang="en-US" dirty="0" smtClean="0"/>
                  <a:t> </a:t>
                </a:r>
                <a:r>
                  <a:rPr lang="en-US" dirty="0" err="1" smtClean="0"/>
                  <a:t>thấy</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đuôi</a:t>
                </a:r>
                <a:r>
                  <a:rPr lang="en-US" dirty="0" smtClean="0"/>
                  <a:t> </a:t>
                </a:r>
                <a:r>
                  <a:rPr lang="en-US" dirty="0" err="1" smtClean="0"/>
                  <a:t>nặng</a:t>
                </a:r>
                <a:r>
                  <a:rPr lang="en-US" dirty="0" smtClean="0"/>
                  <a:t> (</a:t>
                </a:r>
                <a:r>
                  <a:rPr lang="en-US" dirty="0" err="1" smtClean="0"/>
                  <a:t>tại</a:t>
                </a:r>
                <a:r>
                  <a:rPr lang="en-US" dirty="0" smtClean="0"/>
                  <a:t> </a:t>
                </a:r>
                <a:r>
                  <a:rPr lang="en-US" dirty="0" err="1" smtClean="0"/>
                  <a:t>sao</a:t>
                </a:r>
                <a:r>
                  <a:rPr lang="en-US" dirty="0" smtClean="0"/>
                  <a:t> </a:t>
                </a:r>
                <a:r>
                  <a:rPr lang="en-US" dirty="0" err="1" smtClean="0"/>
                  <a:t>có</a:t>
                </a:r>
                <a:r>
                  <a:rPr lang="en-US" dirty="0" smtClean="0"/>
                  <a:t> nhiều </a:t>
                </a:r>
                <a:r>
                  <a:rPr lang="en-US" dirty="0" err="1" smtClean="0"/>
                  <a:t>ngoại</a:t>
                </a:r>
                <a:r>
                  <a:rPr lang="en-US" dirty="0" smtClean="0"/>
                  <a:t> </a:t>
                </a:r>
                <a:r>
                  <a:rPr lang="en-US" dirty="0" err="1" smtClean="0"/>
                  <a:t>lệ</a:t>
                </a:r>
                <a:r>
                  <a:rPr lang="en-US" dirty="0" smtClean="0"/>
                  <a:t>?)</a:t>
                </a:r>
              </a:p>
              <a:p>
                <a:r>
                  <a:rPr lang="en-US" dirty="0" smtClean="0"/>
                  <a:t>Kurtosis&lt;3: </a:t>
                </a:r>
                <a:r>
                  <a:rPr lang="en-US" dirty="0" err="1" smtClean="0"/>
                  <a:t>cho</a:t>
                </a:r>
                <a:r>
                  <a:rPr lang="en-US" dirty="0" smtClean="0"/>
                  <a:t> </a:t>
                </a:r>
                <a:r>
                  <a:rPr lang="en-US" dirty="0" err="1" smtClean="0"/>
                  <a:t>thấy</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có</a:t>
                </a:r>
                <a:r>
                  <a:rPr lang="en-US" dirty="0" smtClean="0"/>
                  <a:t> </a:t>
                </a:r>
                <a:r>
                  <a:rPr lang="en-US" dirty="0" err="1" smtClean="0"/>
                  <a:t>đuôi</a:t>
                </a:r>
                <a:r>
                  <a:rPr lang="en-US" dirty="0" smtClean="0"/>
                  <a:t> </a:t>
                </a:r>
                <a:r>
                  <a:rPr lang="en-US" dirty="0" err="1" smtClean="0"/>
                  <a:t>nhẹ</a:t>
                </a:r>
                <a:r>
                  <a:rPr lang="en-US" dirty="0" smtClean="0"/>
                  <a:t> (</a:t>
                </a:r>
                <a:r>
                  <a:rPr lang="en-US" dirty="0" err="1" smtClean="0"/>
                  <a:t>độ</a:t>
                </a:r>
                <a:r>
                  <a:rPr lang="en-US" dirty="0" smtClean="0"/>
                  <a:t> </a:t>
                </a:r>
                <a:r>
                  <a:rPr lang="en-US" dirty="0" err="1" smtClean="0"/>
                  <a:t>tổn</a:t>
                </a:r>
                <a:r>
                  <a:rPr lang="en-US" dirty="0" smtClean="0"/>
                  <a:t> </a:t>
                </a:r>
                <a:r>
                  <a:rPr lang="en-US" dirty="0" err="1" smtClean="0"/>
                  <a:t>thương</a:t>
                </a:r>
                <a:r>
                  <a:rPr lang="en-US" dirty="0" smtClean="0"/>
                  <a:t> </a:t>
                </a:r>
                <a:r>
                  <a:rPr lang="en-US" dirty="0" err="1" smtClean="0"/>
                  <a:t>thấp</a:t>
                </a:r>
                <a:r>
                  <a:rPr lang="en-US" dirty="0" smtClean="0"/>
                  <a:t>, </a:t>
                </a:r>
                <a:r>
                  <a:rPr lang="en-US" dirty="0" err="1" smtClean="0"/>
                  <a:t>ít</a:t>
                </a:r>
                <a:r>
                  <a:rPr lang="en-US" dirty="0" smtClean="0"/>
                  <a:t> </a:t>
                </a:r>
                <a:r>
                  <a:rPr lang="en-US" dirty="0" err="1" smtClean="0"/>
                  <a:t>ngoại</a:t>
                </a:r>
                <a:r>
                  <a:rPr lang="en-US" dirty="0" smtClean="0"/>
                  <a:t> </a:t>
                </a:r>
                <a:r>
                  <a:rPr lang="en-US" dirty="0" err="1" smtClean="0"/>
                  <a:t>lệ</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473" r="-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23</a:t>
            </a:fld>
            <a:endParaRPr lang="en-US"/>
          </a:p>
        </p:txBody>
      </p:sp>
    </p:spTree>
    <p:extLst>
      <p:ext uri="{BB962C8B-B14F-4D97-AF65-F5344CB8AC3E}">
        <p14:creationId xmlns:p14="http://schemas.microsoft.com/office/powerpoint/2010/main" val="4092248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r>
              <a:rPr lang="en-US" dirty="0" smtClean="0"/>
              <a:t> 3D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Quan </a:t>
                </a:r>
                <a:r>
                  <a:rPr lang="en-US" dirty="0" err="1" smtClean="0"/>
                  <a:t>sát</a:t>
                </a:r>
                <a:r>
                  <a:rPr lang="en-US" dirty="0" smtClean="0"/>
                  <a: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=1,2…,</m:t>
                    </m:r>
                    <m:r>
                      <a:rPr lang="en-US" b="0" i="1" smtClean="0">
                        <a:latin typeface="Cambria Math" panose="02040503050406030204" pitchFamily="18" charset="0"/>
                      </a:rPr>
                      <m:t>𝑛</m:t>
                    </m:r>
                  </m:oMath>
                </a14:m>
                <a:r>
                  <a:rPr lang="en-US" dirty="0" smtClean="0"/>
                  <a:t> </a:t>
                </a:r>
                <a:r>
                  <a:rPr lang="en-US" dirty="0" err="1" smtClean="0"/>
                  <a:t>về</a:t>
                </a:r>
                <a:r>
                  <a:rPr lang="en-US" dirty="0" smtClean="0"/>
                  <a:t> </a:t>
                </a:r>
                <a:r>
                  <a:rPr lang="en-US" dirty="0" err="1" smtClean="0"/>
                  <a:t>biến</a:t>
                </a:r>
                <a:r>
                  <a:rPr lang="en-US" dirty="0" smtClean="0"/>
                  <a:t> </a:t>
                </a:r>
                <a:r>
                  <a:rPr lang="en-US" dirty="0" err="1" smtClean="0"/>
                  <a:t>ngẫu</a:t>
                </a:r>
                <a:r>
                  <a:rPr lang="en-US" dirty="0" smtClean="0"/>
                  <a:t> </a:t>
                </a:r>
                <a:r>
                  <a:rPr lang="en-US" dirty="0" err="1" smtClean="0"/>
                  <a:t>nhiên</a:t>
                </a:r>
                <a:r>
                  <a:rPr lang="en-US" dirty="0" smtClean="0"/>
                  <a:t> 2 </a:t>
                </a:r>
                <a:r>
                  <a:rPr lang="en-US" dirty="0" err="1" smtClean="0"/>
                  <a:t>chiều</a:t>
                </a:r>
                <a:endParaRPr lang="en-US" dirty="0" smtClean="0"/>
              </a:p>
              <a:p>
                <a:r>
                  <a:rPr lang="en-US" dirty="0" err="1" smtClean="0"/>
                  <a:t>Đồ</a:t>
                </a:r>
                <a:r>
                  <a:rPr lang="en-US" dirty="0" smtClean="0"/>
                  <a:t> </a:t>
                </a:r>
                <a:r>
                  <a:rPr lang="en-US" dirty="0" err="1" smtClean="0"/>
                  <a:t>thị</a:t>
                </a:r>
                <a:r>
                  <a:rPr lang="en-US" dirty="0" smtClean="0"/>
                  <a:t> </a:t>
                </a:r>
                <a:r>
                  <a:rPr lang="en-US" dirty="0" err="1" smtClean="0"/>
                  <a:t>quan</a:t>
                </a:r>
                <a:r>
                  <a:rPr lang="en-US" dirty="0" smtClean="0"/>
                  <a:t> </a:t>
                </a:r>
                <a:r>
                  <a:rPr lang="en-US" dirty="0" err="1" smtClean="0"/>
                  <a:t>sát</a:t>
                </a:r>
                <a:r>
                  <a:rPr lang="en-US" dirty="0" smtClean="0"/>
                  <a:t> (scatter plot)</a:t>
                </a:r>
              </a:p>
              <a:p>
                <a:r>
                  <a:rPr lang="en-US" dirty="0" err="1" smtClean="0"/>
                  <a:t>Hệ</a:t>
                </a:r>
                <a:r>
                  <a:rPr lang="en-US" dirty="0" smtClean="0"/>
                  <a:t> </a:t>
                </a:r>
                <a:r>
                  <a:rPr lang="en-US" dirty="0" err="1" smtClean="0"/>
                  <a:t>số</a:t>
                </a:r>
                <a:r>
                  <a:rPr lang="en-US" dirty="0" smtClean="0"/>
                  <a:t> </a:t>
                </a:r>
                <a:r>
                  <a:rPr lang="en-US" dirty="0" err="1" smtClean="0"/>
                  <a:t>tương</a:t>
                </a:r>
                <a:r>
                  <a:rPr lang="en-US" dirty="0" smtClean="0"/>
                  <a:t> </a:t>
                </a:r>
                <a:r>
                  <a:rPr lang="en-US" dirty="0" err="1" smtClean="0"/>
                  <a:t>quan</a:t>
                </a:r>
                <a:endParaRPr lang="en-US" dirty="0" smtClean="0"/>
              </a:p>
              <a:p>
                <a:r>
                  <a:rPr lang="en-US" dirty="0" err="1" smtClean="0"/>
                  <a:t>Hàm</a:t>
                </a:r>
                <a:r>
                  <a:rPr lang="en-US" dirty="0" smtClean="0"/>
                  <a:t> </a:t>
                </a:r>
                <a:r>
                  <a:rPr lang="en-US" dirty="0" err="1" smtClean="0"/>
                  <a:t>mật</a:t>
                </a:r>
                <a:r>
                  <a:rPr lang="en-US" dirty="0" smtClean="0"/>
                  <a:t> </a:t>
                </a:r>
                <a:r>
                  <a:rPr lang="en-US" dirty="0" err="1" smtClean="0"/>
                  <a:t>độ</a:t>
                </a:r>
                <a:r>
                  <a:rPr lang="en-US" dirty="0" smtClean="0"/>
                  <a:t> </a:t>
                </a:r>
                <a:r>
                  <a:rPr lang="en-US" dirty="0" err="1" smtClean="0"/>
                  <a:t>đồng</a:t>
                </a:r>
                <a:r>
                  <a:rPr lang="en-US" dirty="0" smtClean="0"/>
                  <a:t> </a:t>
                </a:r>
                <a:r>
                  <a:rPr lang="en-US" dirty="0" err="1" smtClean="0"/>
                  <a:t>thời</a:t>
                </a:r>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4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24</a:t>
            </a:fld>
            <a:endParaRPr lang="en-US"/>
          </a:p>
        </p:txBody>
      </p:sp>
    </p:spTree>
    <p:extLst>
      <p:ext uri="{BB962C8B-B14F-4D97-AF65-F5344CB8AC3E}">
        <p14:creationId xmlns:p14="http://schemas.microsoft.com/office/powerpoint/2010/main" val="222152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Dữ</a:t>
            </a:r>
            <a:r>
              <a:rPr lang="en-US" dirty="0"/>
              <a:t> </a:t>
            </a:r>
            <a:r>
              <a:rPr lang="en-US" dirty="0" err="1"/>
              <a:t>liệu</a:t>
            </a:r>
            <a:r>
              <a:rPr lang="en-US" dirty="0"/>
              <a:t> 2D</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25</a:t>
            </a:fld>
            <a:endParaRPr lang="en-US"/>
          </a:p>
        </p:txBody>
      </p:sp>
      <p:pic>
        <p:nvPicPr>
          <p:cNvPr id="5" name="Picture 4"/>
          <p:cNvPicPr>
            <a:picLocks noChangeAspect="1"/>
          </p:cNvPicPr>
          <p:nvPr/>
        </p:nvPicPr>
        <p:blipFill>
          <a:blip r:embed="rId2"/>
          <a:stretch>
            <a:fillRect/>
          </a:stretch>
        </p:blipFill>
        <p:spPr>
          <a:xfrm>
            <a:off x="3364620" y="1620981"/>
            <a:ext cx="6530195" cy="4322619"/>
          </a:xfrm>
          <a:prstGeom prst="rect">
            <a:avLst/>
          </a:prstGeom>
        </p:spPr>
      </p:pic>
    </p:spTree>
    <p:extLst>
      <p:ext uri="{BB962C8B-B14F-4D97-AF65-F5344CB8AC3E}">
        <p14:creationId xmlns:p14="http://schemas.microsoft.com/office/powerpoint/2010/main" val="2953468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Dữ</a:t>
            </a:r>
            <a:r>
              <a:rPr lang="en-US" dirty="0"/>
              <a:t> </a:t>
            </a:r>
            <a:r>
              <a:rPr lang="en-US" dirty="0" err="1"/>
              <a:t>liệu</a:t>
            </a:r>
            <a:r>
              <a:rPr lang="en-US" dirty="0"/>
              <a:t> 2D</a:t>
            </a:r>
          </a:p>
        </p:txBody>
      </p:sp>
      <p:pic>
        <p:nvPicPr>
          <p:cNvPr id="5" name="Content Placeholder 4"/>
          <p:cNvPicPr>
            <a:picLocks noGrp="1" noChangeAspect="1"/>
          </p:cNvPicPr>
          <p:nvPr>
            <p:ph idx="1"/>
          </p:nvPr>
        </p:nvPicPr>
        <p:blipFill>
          <a:blip r:embed="rId2"/>
          <a:stretch>
            <a:fillRect/>
          </a:stretch>
        </p:blipFill>
        <p:spPr>
          <a:xfrm>
            <a:off x="3014662" y="1408847"/>
            <a:ext cx="5965171" cy="4820503"/>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26</a:t>
            </a:fld>
            <a:endParaRPr lang="en-US"/>
          </a:p>
        </p:txBody>
      </p:sp>
    </p:spTree>
    <p:extLst>
      <p:ext uri="{BB962C8B-B14F-4D97-AF65-F5344CB8AC3E}">
        <p14:creationId xmlns:p14="http://schemas.microsoft.com/office/powerpoint/2010/main" val="1899097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Hệ</a:t>
            </a:r>
            <a:r>
              <a:rPr lang="en-US" dirty="0"/>
              <a:t> </a:t>
            </a:r>
            <a:r>
              <a:rPr lang="en-US" dirty="0" err="1"/>
              <a:t>số</a:t>
            </a:r>
            <a:r>
              <a:rPr lang="en-US" dirty="0"/>
              <a:t> </a:t>
            </a:r>
            <a:r>
              <a:rPr lang="en-US" dirty="0" err="1"/>
              <a:t>tương</a:t>
            </a:r>
            <a:r>
              <a:rPr lang="en-US" dirty="0"/>
              <a:t> </a:t>
            </a:r>
            <a:r>
              <a:rPr lang="en-US" dirty="0" err="1"/>
              <a:t>quan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20981"/>
                <a:ext cx="5462588" cy="4555981"/>
              </a:xfrm>
            </p:spPr>
            <p:txBody>
              <a:bodyPr/>
              <a:lstStyle/>
              <a:p>
                <a:r>
                  <a:rPr lang="en-US" dirty="0" smtClean="0"/>
                  <a:t>Hiệp </a:t>
                </a:r>
                <a:r>
                  <a:rPr lang="en-US" dirty="0" err="1" smtClean="0"/>
                  <a:t>phương</a:t>
                </a:r>
                <a:r>
                  <a:rPr lang="en-US" dirty="0" smtClean="0"/>
                  <a:t> </a:t>
                </a:r>
                <a:r>
                  <a:rPr lang="en-US" dirty="0" err="1" smtClean="0"/>
                  <a:t>sai</a:t>
                </a: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𝐸𝑋</m:t>
                          </m:r>
                        </m:e>
                      </m:d>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𝐸𝑌</m:t>
                          </m:r>
                        </m:e>
                      </m:d>
                      <m:r>
                        <a:rPr lang="en-US" b="0" i="1" smtClean="0">
                          <a:latin typeface="Cambria Math" panose="02040503050406030204" pitchFamily="18" charset="0"/>
                        </a:rPr>
                        <m:t>]</m:t>
                      </m:r>
                    </m:oMath>
                  </m:oMathPara>
                </a14:m>
                <a:endParaRPr lang="en-US" dirty="0"/>
              </a:p>
              <a:p>
                <a:endParaRPr lang="en-US" dirty="0" smtClean="0"/>
              </a:p>
              <a:p>
                <a:r>
                  <a:rPr lang="en-US" dirty="0" err="1" smtClean="0"/>
                  <a:t>Hệ</a:t>
                </a:r>
                <a:r>
                  <a:rPr lang="en-US" dirty="0" smtClean="0"/>
                  <a:t> </a:t>
                </a:r>
                <a:r>
                  <a:rPr lang="en-US" dirty="0" err="1" smtClean="0"/>
                  <a:t>số</a:t>
                </a:r>
                <a:r>
                  <a:rPr lang="en-US" dirty="0" smtClean="0"/>
                  <a:t> </a:t>
                </a:r>
                <a:r>
                  <a:rPr lang="en-US" dirty="0" err="1" smtClean="0"/>
                  <a:t>tương</a:t>
                </a:r>
                <a:r>
                  <a:rPr lang="en-US" dirty="0" smtClean="0"/>
                  <a:t> </a:t>
                </a:r>
                <a:r>
                  <a:rPr lang="en-US" dirty="0" err="1" smtClean="0"/>
                  <a:t>quan</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𝑌</m:t>
                              </m:r>
                            </m:sub>
                          </m:sSub>
                        </m:den>
                      </m:f>
                    </m:oMath>
                  </m:oMathPara>
                </a14:m>
                <a:endParaRPr lang="en-US" dirty="0" smtClean="0"/>
              </a:p>
              <a:p>
                <a:endParaRPr lang="en-US" dirty="0" smtClean="0"/>
              </a:p>
              <a:p>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20981"/>
                <a:ext cx="5462588" cy="4555981"/>
              </a:xfrm>
              <a:blipFill rotWithShape="0">
                <a:blip r:embed="rId2"/>
                <a:stretch>
                  <a:fillRect l="-2009" t="-14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27</a:t>
            </a:fld>
            <a:endParaRPr lang="en-US"/>
          </a:p>
        </p:txBody>
      </p:sp>
      <p:pic>
        <p:nvPicPr>
          <p:cNvPr id="5" name="Picture 4"/>
          <p:cNvPicPr>
            <a:picLocks noChangeAspect="1"/>
          </p:cNvPicPr>
          <p:nvPr/>
        </p:nvPicPr>
        <p:blipFill>
          <a:blip r:embed="rId3"/>
          <a:stretch>
            <a:fillRect/>
          </a:stretch>
        </p:blipFill>
        <p:spPr>
          <a:xfrm>
            <a:off x="6162675" y="1816273"/>
            <a:ext cx="5695950" cy="3962400"/>
          </a:xfrm>
          <a:prstGeom prst="rect">
            <a:avLst/>
          </a:prstGeom>
        </p:spPr>
      </p:pic>
    </p:spTree>
    <p:extLst>
      <p:ext uri="{BB962C8B-B14F-4D97-AF65-F5344CB8AC3E}">
        <p14:creationId xmlns:p14="http://schemas.microsoft.com/office/powerpoint/2010/main" val="1037457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số</a:t>
            </a:r>
            <a:r>
              <a:rPr lang="en-US" dirty="0" smtClean="0"/>
              <a:t> </a:t>
            </a:r>
            <a:r>
              <a:rPr lang="en-US" dirty="0" err="1" smtClean="0"/>
              <a:t>tương</a:t>
            </a:r>
            <a:r>
              <a:rPr lang="en-US" dirty="0" smtClean="0"/>
              <a:t> </a:t>
            </a:r>
            <a:r>
              <a:rPr lang="en-US" dirty="0" err="1" smtClean="0"/>
              <a:t>quan</a:t>
            </a:r>
            <a:endParaRPr lang="en-US" dirty="0"/>
          </a:p>
        </p:txBody>
      </p:sp>
      <p:pic>
        <p:nvPicPr>
          <p:cNvPr id="5" name="Content Placeholder 4"/>
          <p:cNvPicPr>
            <a:picLocks noGrp="1" noChangeAspect="1"/>
          </p:cNvPicPr>
          <p:nvPr>
            <p:ph idx="1"/>
          </p:nvPr>
        </p:nvPicPr>
        <p:blipFill>
          <a:blip r:embed="rId2"/>
          <a:stretch>
            <a:fillRect/>
          </a:stretch>
        </p:blipFill>
        <p:spPr>
          <a:xfrm>
            <a:off x="853143" y="2702235"/>
            <a:ext cx="4504762" cy="2190476"/>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28</a:t>
            </a:fld>
            <a:endParaRPr lang="en-US"/>
          </a:p>
        </p:txBody>
      </p:sp>
      <p:pic>
        <p:nvPicPr>
          <p:cNvPr id="6" name="Picture 5"/>
          <p:cNvPicPr>
            <a:picLocks noChangeAspect="1"/>
          </p:cNvPicPr>
          <p:nvPr/>
        </p:nvPicPr>
        <p:blipFill>
          <a:blip r:embed="rId3"/>
          <a:stretch>
            <a:fillRect/>
          </a:stretch>
        </p:blipFill>
        <p:spPr>
          <a:xfrm>
            <a:off x="5357905" y="2749854"/>
            <a:ext cx="1476190" cy="2095238"/>
          </a:xfrm>
          <a:prstGeom prst="rect">
            <a:avLst/>
          </a:prstGeom>
        </p:spPr>
      </p:pic>
      <p:pic>
        <p:nvPicPr>
          <p:cNvPr id="7" name="Picture 6"/>
          <p:cNvPicPr>
            <a:picLocks noChangeAspect="1"/>
          </p:cNvPicPr>
          <p:nvPr/>
        </p:nvPicPr>
        <p:blipFill>
          <a:blip r:embed="rId4"/>
          <a:stretch>
            <a:fillRect/>
          </a:stretch>
        </p:blipFill>
        <p:spPr>
          <a:xfrm>
            <a:off x="6849038" y="2559378"/>
            <a:ext cx="4276190" cy="2285714"/>
          </a:xfrm>
          <a:prstGeom prst="rect">
            <a:avLst/>
          </a:prstGeom>
        </p:spPr>
      </p:pic>
    </p:spTree>
    <p:extLst>
      <p:ext uri="{BB962C8B-B14F-4D97-AF65-F5344CB8AC3E}">
        <p14:creationId xmlns:p14="http://schemas.microsoft.com/office/powerpoint/2010/main" val="3401172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Hồi</a:t>
            </a:r>
            <a:r>
              <a:rPr lang="en-US" dirty="0" smtClean="0"/>
              <a:t> </a:t>
            </a:r>
            <a:r>
              <a:rPr lang="en-US" dirty="0" err="1" smtClean="0"/>
              <a:t>quy</a:t>
            </a:r>
            <a:r>
              <a:rPr lang="en-US" dirty="0" smtClean="0"/>
              <a:t> </a:t>
            </a:r>
            <a:r>
              <a:rPr lang="en-US" dirty="0" err="1" smtClean="0"/>
              <a:t>tuyến</a:t>
            </a:r>
            <a:r>
              <a:rPr lang="en-US" dirty="0" smtClean="0"/>
              <a:t> </a:t>
            </a:r>
            <a:r>
              <a:rPr lang="en-US" dirty="0" err="1" smtClean="0"/>
              <a:t>tính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Hàm </a:t>
                </a:r>
                <a:r>
                  <a:rPr lang="en-US" dirty="0" err="1" smtClean="0"/>
                  <a:t>hồi</a:t>
                </a:r>
                <a:r>
                  <a:rPr lang="en-US" dirty="0" smtClean="0"/>
                  <a:t> </a:t>
                </a:r>
                <a:r>
                  <a:rPr lang="en-US" dirty="0" err="1" smtClean="0"/>
                  <a:t>quy</a:t>
                </a:r>
                <a:r>
                  <a:rPr lang="en-US" dirty="0" smtClean="0"/>
                  <a:t> f(x)=E(Y|X=x)</a:t>
                </a:r>
              </a:p>
              <a:p>
                <a:pPr lvl="1"/>
                <a:r>
                  <a:rPr lang="en-US" dirty="0" smtClean="0"/>
                  <a:t>Minimize </a:t>
                </a:r>
                <a14:m>
                  <m:oMath xmlns:m="http://schemas.openxmlformats.org/officeDocument/2006/math">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oMath>
                </a14:m>
                <a:endParaRPr lang="en-US" dirty="0"/>
              </a:p>
              <a:p>
                <a:r>
                  <a:rPr lang="en-US" dirty="0" err="1" smtClean="0"/>
                  <a:t>Ví</a:t>
                </a:r>
                <a:r>
                  <a:rPr lang="en-US" dirty="0" smtClean="0"/>
                  <a:t> </a:t>
                </a:r>
                <a:r>
                  <a:rPr lang="en-US" dirty="0" err="1" smtClean="0"/>
                  <a:t>dụ</a:t>
                </a:r>
                <a:r>
                  <a:rPr lang="en-US" dirty="0" smtClean="0"/>
                  <a:t>: </a:t>
                </a:r>
              </a:p>
              <a:p>
                <a:pPr lvl="1"/>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oMath>
                </a14:m>
                <a:endParaRPr lang="en-US" dirty="0" smtClean="0"/>
              </a:p>
              <a:p>
                <a:pPr lvl="1"/>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𝑥</m:t>
                        </m:r>
                      </m:e>
                    </m:func>
                  </m:oMath>
                </a14:m>
                <a:endParaRPr lang="en-US" dirty="0"/>
              </a:p>
              <a:p>
                <a:r>
                  <a:rPr lang="en-US" dirty="0" err="1" smtClean="0"/>
                  <a:t>Hồi</a:t>
                </a:r>
                <a:r>
                  <a:rPr lang="en-US" dirty="0" smtClean="0"/>
                  <a:t> </a:t>
                </a:r>
                <a:r>
                  <a:rPr lang="en-US" dirty="0" err="1" smtClean="0"/>
                  <a:t>quy</a:t>
                </a:r>
                <a:r>
                  <a:rPr lang="en-US" dirty="0" smtClean="0"/>
                  <a:t> </a:t>
                </a:r>
                <a:r>
                  <a:rPr lang="en-US" dirty="0" err="1" smtClean="0"/>
                  <a:t>tuyến</a:t>
                </a:r>
                <a:r>
                  <a:rPr lang="en-US" dirty="0" smtClean="0"/>
                  <a:t> </a:t>
                </a:r>
                <a:r>
                  <a:rPr lang="en-US" dirty="0" err="1" smtClean="0"/>
                  <a:t>tính</a:t>
                </a:r>
                <a:endParaRPr lang="en-US" dirty="0" smtClean="0"/>
              </a:p>
              <a:p>
                <a:pPr lvl="1"/>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smtClean="0"/>
              </a:p>
              <a:p>
                <a:pPr lvl="1"/>
                <a:r>
                  <a:rPr lang="en-US" dirty="0" err="1" smtClean="0"/>
                  <a:t>Phương</a:t>
                </a:r>
                <a:r>
                  <a:rPr lang="en-US" dirty="0" smtClean="0"/>
                  <a:t> </a:t>
                </a:r>
                <a:r>
                  <a:rPr lang="en-US" dirty="0" err="1" smtClean="0"/>
                  <a:t>pháp</a:t>
                </a:r>
                <a:r>
                  <a:rPr lang="en-US" dirty="0" smtClean="0"/>
                  <a:t> </a:t>
                </a:r>
                <a:r>
                  <a:rPr lang="en-US" dirty="0" err="1" smtClean="0"/>
                  <a:t>bình</a:t>
                </a:r>
                <a:r>
                  <a:rPr lang="en-US" dirty="0" smtClean="0"/>
                  <a:t> </a:t>
                </a:r>
                <a:r>
                  <a:rPr lang="en-US" dirty="0" err="1" smtClean="0"/>
                  <a:t>phương</a:t>
                </a:r>
                <a:r>
                  <a:rPr lang="en-US" dirty="0" smtClean="0"/>
                  <a:t> </a:t>
                </a:r>
                <a:r>
                  <a:rPr lang="en-US" dirty="0" err="1" smtClean="0"/>
                  <a:t>tối</a:t>
                </a:r>
                <a:r>
                  <a:rPr lang="en-US" dirty="0" smtClean="0"/>
                  <a:t> </a:t>
                </a:r>
                <a:r>
                  <a:rPr lang="en-US" dirty="0" err="1" smtClean="0"/>
                  <a:t>thiểu</a:t>
                </a:r>
                <a:endParaRPr lang="en-US" dirty="0" smtClean="0"/>
              </a:p>
              <a:p>
                <a:pPr lvl="1"/>
                <a14:m>
                  <m:oMath xmlns:m="http://schemas.openxmlformats.org/officeDocument/2006/math">
                    <m:r>
                      <a:rPr lang="en-US" b="0" i="1" smtClean="0">
                        <a:latin typeface="Cambria Math" panose="02040503050406030204" pitchFamily="18" charset="0"/>
                      </a:rPr>
                      <m:t>𝐸𝑟𝑟𝑜𝑟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oMath>
                </a14:m>
                <a:r>
                  <a:rPr lang="en-US" dirty="0" smtClean="0"/>
                  <a:t> min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4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29</a:t>
            </a:fld>
            <a:endParaRPr lang="en-US"/>
          </a:p>
        </p:txBody>
      </p:sp>
      <p:pic>
        <p:nvPicPr>
          <p:cNvPr id="5" name="Picture 4"/>
          <p:cNvPicPr>
            <a:picLocks noChangeAspect="1"/>
          </p:cNvPicPr>
          <p:nvPr/>
        </p:nvPicPr>
        <p:blipFill>
          <a:blip r:embed="rId3"/>
          <a:stretch>
            <a:fillRect/>
          </a:stretch>
        </p:blipFill>
        <p:spPr>
          <a:xfrm>
            <a:off x="5414963" y="1620980"/>
            <a:ext cx="3467099" cy="2496311"/>
          </a:xfrm>
          <a:prstGeom prst="rect">
            <a:avLst/>
          </a:prstGeom>
        </p:spPr>
      </p:pic>
      <p:pic>
        <p:nvPicPr>
          <p:cNvPr id="6" name="Picture 5"/>
          <p:cNvPicPr>
            <a:picLocks noChangeAspect="1"/>
          </p:cNvPicPr>
          <p:nvPr/>
        </p:nvPicPr>
        <p:blipFill>
          <a:blip r:embed="rId4"/>
          <a:stretch>
            <a:fillRect/>
          </a:stretch>
        </p:blipFill>
        <p:spPr>
          <a:xfrm>
            <a:off x="8761487" y="1620980"/>
            <a:ext cx="3430513" cy="2496311"/>
          </a:xfrm>
          <a:prstGeom prst="rect">
            <a:avLst/>
          </a:prstGeom>
        </p:spPr>
      </p:pic>
    </p:spTree>
    <p:extLst>
      <p:ext uri="{BB962C8B-B14F-4D97-AF65-F5344CB8AC3E}">
        <p14:creationId xmlns:p14="http://schemas.microsoft.com/office/powerpoint/2010/main" val="319983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Thống</a:t>
            </a:r>
            <a:r>
              <a:rPr lang="en-US" dirty="0" smtClean="0"/>
              <a:t> </a:t>
            </a:r>
            <a:r>
              <a:rPr lang="en-US" dirty="0" err="1" smtClean="0"/>
              <a:t>kê</a:t>
            </a:r>
            <a:endParaRPr lang="en-US" dirty="0"/>
          </a:p>
        </p:txBody>
      </p:sp>
      <p:sp>
        <p:nvSpPr>
          <p:cNvPr id="3" name="Content Placeholder 2"/>
          <p:cNvSpPr>
            <a:spLocks noGrp="1"/>
          </p:cNvSpPr>
          <p:nvPr>
            <p:ph idx="1"/>
          </p:nvPr>
        </p:nvSpPr>
        <p:spPr/>
        <p:txBody>
          <a:bodyPr/>
          <a:lstStyle/>
          <a:p>
            <a:r>
              <a:rPr lang="en-US" dirty="0" err="1" smtClean="0"/>
              <a:t>Thống</a:t>
            </a:r>
            <a:r>
              <a:rPr lang="en-US" dirty="0" smtClean="0"/>
              <a:t> </a:t>
            </a:r>
            <a:r>
              <a:rPr lang="en-US" dirty="0" err="1" smtClean="0"/>
              <a:t>kê</a:t>
            </a:r>
            <a:r>
              <a:rPr lang="en-US" dirty="0" smtClean="0"/>
              <a:t> </a:t>
            </a:r>
            <a:r>
              <a:rPr lang="en-US" dirty="0" err="1" smtClean="0"/>
              <a:t>bao</a:t>
            </a:r>
            <a:r>
              <a:rPr lang="en-US" dirty="0" smtClean="0"/>
              <a:t> </a:t>
            </a:r>
            <a:r>
              <a:rPr lang="en-US" dirty="0" err="1" smtClean="0"/>
              <a:t>gồm</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giải</a:t>
            </a:r>
            <a:r>
              <a:rPr lang="en-US" dirty="0" smtClean="0"/>
              <a:t> </a:t>
            </a:r>
            <a:r>
              <a:rPr lang="en-US" dirty="0" err="1" smtClean="0"/>
              <a:t>thích</a:t>
            </a:r>
            <a:r>
              <a:rPr lang="en-US" dirty="0" smtClean="0"/>
              <a:t>, trình </a:t>
            </a:r>
            <a:r>
              <a:rPr lang="en-US" dirty="0" err="1" smtClean="0"/>
              <a:t>bày</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Thống</a:t>
            </a:r>
            <a:r>
              <a:rPr lang="en-US" dirty="0" smtClean="0"/>
              <a:t> </a:t>
            </a:r>
            <a:r>
              <a:rPr lang="en-US" dirty="0" err="1" smtClean="0"/>
              <a:t>kê</a:t>
            </a:r>
            <a:r>
              <a:rPr lang="en-US" dirty="0" smtClean="0"/>
              <a:t> </a:t>
            </a:r>
            <a:r>
              <a:rPr lang="en-US" dirty="0" err="1" smtClean="0"/>
              <a:t>là</a:t>
            </a:r>
            <a:r>
              <a:rPr lang="en-US" dirty="0" smtClean="0"/>
              <a:t> </a:t>
            </a:r>
            <a:r>
              <a:rPr lang="en-US" dirty="0" err="1" smtClean="0"/>
              <a:t>nghệ</a:t>
            </a:r>
            <a:r>
              <a:rPr lang="en-US" dirty="0" smtClean="0"/>
              <a:t> </a:t>
            </a:r>
            <a:r>
              <a:rPr lang="en-US" dirty="0" err="1" smtClean="0"/>
              <a:t>thuật</a:t>
            </a:r>
            <a:r>
              <a:rPr lang="en-US" dirty="0" smtClean="0"/>
              <a:t> học </a:t>
            </a:r>
            <a:r>
              <a:rPr lang="en-US" dirty="0" err="1" smtClean="0"/>
              <a:t>hỏi</a:t>
            </a:r>
            <a:r>
              <a:rPr lang="en-US" dirty="0" smtClean="0"/>
              <a:t> </a:t>
            </a:r>
            <a:r>
              <a:rPr lang="en-US" dirty="0" err="1" smtClean="0"/>
              <a:t>từ</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Nó</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đến</a:t>
            </a:r>
            <a:r>
              <a:rPr lang="en-US" dirty="0" smtClean="0"/>
              <a:t> </a:t>
            </a:r>
            <a:r>
              <a:rPr lang="en-US" dirty="0" err="1" smtClean="0"/>
              <a:t>thu</a:t>
            </a:r>
            <a:r>
              <a:rPr lang="en-US" dirty="0" smtClean="0"/>
              <a:t> </a:t>
            </a:r>
            <a:r>
              <a:rPr lang="en-US" dirty="0" err="1" smtClean="0"/>
              <a:t>thập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mô</a:t>
            </a:r>
            <a:r>
              <a:rPr lang="en-US" dirty="0" smtClean="0"/>
              <a:t> </a:t>
            </a:r>
            <a:r>
              <a:rPr lang="en-US" dirty="0" err="1" smtClean="0"/>
              <a:t>tả</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và</a:t>
            </a:r>
            <a:r>
              <a:rPr lang="en-US" dirty="0" smtClean="0"/>
              <a:t> </a:t>
            </a:r>
            <a:r>
              <a:rPr lang="en-US" dirty="0" err="1" smtClean="0"/>
              <a:t>rút</a:t>
            </a:r>
            <a:r>
              <a:rPr lang="en-US" dirty="0" smtClean="0"/>
              <a:t> </a:t>
            </a:r>
            <a:r>
              <a:rPr lang="en-US" dirty="0" err="1" smtClean="0"/>
              <a:t>ra</a:t>
            </a:r>
            <a:r>
              <a:rPr lang="en-US" dirty="0" smtClean="0"/>
              <a:t> </a:t>
            </a:r>
            <a:r>
              <a:rPr lang="en-US" dirty="0" err="1" smtClean="0"/>
              <a:t>kết</a:t>
            </a:r>
            <a:r>
              <a:rPr lang="en-US" dirty="0" smtClean="0"/>
              <a:t> </a:t>
            </a:r>
            <a:r>
              <a:rPr lang="en-US" dirty="0" err="1" smtClean="0"/>
              <a:t>luận</a:t>
            </a:r>
            <a:r>
              <a:rPr lang="en-US" dirty="0" smtClean="0"/>
              <a:t>. </a:t>
            </a:r>
          </a:p>
          <a:p>
            <a:r>
              <a:rPr lang="en-US" dirty="0" err="1" smtClean="0">
                <a:solidFill>
                  <a:srgbClr val="0000CC"/>
                </a:solidFill>
              </a:rPr>
              <a:t>Thống</a:t>
            </a:r>
            <a:r>
              <a:rPr lang="en-US" dirty="0" smtClean="0">
                <a:solidFill>
                  <a:srgbClr val="0000CC"/>
                </a:solidFill>
              </a:rPr>
              <a:t> </a:t>
            </a:r>
            <a:r>
              <a:rPr lang="en-US" dirty="0" err="1" smtClean="0">
                <a:solidFill>
                  <a:srgbClr val="0000CC"/>
                </a:solidFill>
              </a:rPr>
              <a:t>kê</a:t>
            </a:r>
            <a:r>
              <a:rPr lang="en-US" dirty="0" smtClean="0">
                <a:solidFill>
                  <a:srgbClr val="0000CC"/>
                </a:solidFill>
              </a:rPr>
              <a:t> </a:t>
            </a:r>
            <a:r>
              <a:rPr lang="en-US" dirty="0" err="1" smtClean="0">
                <a:solidFill>
                  <a:srgbClr val="0000CC"/>
                </a:solidFill>
              </a:rPr>
              <a:t>mô</a:t>
            </a:r>
            <a:r>
              <a:rPr lang="en-US" dirty="0" smtClean="0">
                <a:solidFill>
                  <a:srgbClr val="0000CC"/>
                </a:solidFill>
              </a:rPr>
              <a:t> </a:t>
            </a:r>
            <a:r>
              <a:rPr lang="en-US" dirty="0" err="1" smtClean="0">
                <a:solidFill>
                  <a:srgbClr val="0000CC"/>
                </a:solidFill>
              </a:rPr>
              <a:t>tả</a:t>
            </a:r>
            <a:r>
              <a:rPr lang="en-US" dirty="0" smtClean="0">
                <a:solidFill>
                  <a:srgbClr val="0000CC"/>
                </a:solidFill>
              </a:rPr>
              <a:t> </a:t>
            </a:r>
            <a:r>
              <a:rPr lang="en-US" dirty="0" smtClean="0"/>
              <a:t>được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en-US" dirty="0" err="1" smtClean="0"/>
              <a:t>mô</a:t>
            </a:r>
            <a:r>
              <a:rPr lang="en-US" dirty="0" smtClean="0"/>
              <a:t> </a:t>
            </a:r>
            <a:r>
              <a:rPr lang="en-US" dirty="0" err="1" smtClean="0"/>
              <a:t>tả</a:t>
            </a:r>
            <a:r>
              <a:rPr lang="en-US" dirty="0" smtClean="0"/>
              <a:t> </a:t>
            </a:r>
            <a:r>
              <a:rPr lang="en-US" dirty="0" err="1" smtClean="0"/>
              <a:t>tóm</a:t>
            </a:r>
            <a:r>
              <a:rPr lang="en-US" dirty="0" smtClean="0"/>
              <a:t> </a:t>
            </a:r>
            <a:r>
              <a:rPr lang="en-US" dirty="0" err="1" smtClean="0"/>
              <a:t>tắt</a:t>
            </a:r>
            <a:r>
              <a:rPr lang="en-US" dirty="0" smtClean="0"/>
              <a:t> </a:t>
            </a:r>
            <a:r>
              <a:rPr lang="en-US" dirty="0" err="1" smtClean="0"/>
              <a:t>những</a:t>
            </a:r>
            <a:r>
              <a:rPr lang="en-US" dirty="0" smtClean="0"/>
              <a:t> </a:t>
            </a:r>
            <a:r>
              <a:rPr lang="en-US" dirty="0" err="1" smtClean="0"/>
              <a:t>đặc</a:t>
            </a:r>
            <a:r>
              <a:rPr lang="en-US" dirty="0" smtClean="0"/>
              <a:t> </a:t>
            </a:r>
            <a:r>
              <a:rPr lang="en-US" dirty="0" err="1" smtClean="0"/>
              <a:t>trưng</a:t>
            </a:r>
            <a:r>
              <a:rPr lang="en-US" dirty="0" smtClean="0"/>
              <a:t> </a:t>
            </a:r>
            <a:r>
              <a:rPr lang="en-US" dirty="0" err="1" smtClean="0"/>
              <a:t>cơ</a:t>
            </a:r>
            <a:r>
              <a:rPr lang="en-US" dirty="0" smtClean="0"/>
              <a:t> </a:t>
            </a:r>
            <a:r>
              <a:rPr lang="en-US" dirty="0" err="1" smtClean="0"/>
              <a:t>bản</a:t>
            </a:r>
            <a:r>
              <a:rPr lang="en-US" dirty="0" smtClean="0"/>
              <a:t> của </a:t>
            </a:r>
            <a:r>
              <a:rPr lang="en-US" dirty="0" err="1" smtClean="0"/>
              <a:t>dữ</a:t>
            </a:r>
            <a:r>
              <a:rPr lang="en-US" dirty="0" smtClean="0"/>
              <a:t> </a:t>
            </a:r>
            <a:r>
              <a:rPr lang="en-US" dirty="0" err="1" smtClean="0"/>
              <a:t>liệu</a:t>
            </a:r>
            <a:r>
              <a:rPr lang="en-US" dirty="0" smtClean="0"/>
              <a:t> </a:t>
            </a:r>
            <a:r>
              <a:rPr lang="en-US" dirty="0" err="1" smtClean="0"/>
              <a:t>thu</a:t>
            </a:r>
            <a:r>
              <a:rPr lang="en-US" dirty="0" smtClean="0"/>
              <a:t> </a:t>
            </a:r>
            <a:r>
              <a:rPr lang="en-US" dirty="0" err="1" smtClean="0"/>
              <a:t>thập</a:t>
            </a:r>
            <a:r>
              <a:rPr lang="en-US" dirty="0" smtClean="0"/>
              <a:t> được.</a:t>
            </a:r>
          </a:p>
          <a:p>
            <a:pPr lvl="1"/>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tóm</a:t>
            </a:r>
            <a:r>
              <a:rPr lang="en-US" dirty="0" smtClean="0"/>
              <a:t> </a:t>
            </a:r>
            <a:r>
              <a:rPr lang="en-US" dirty="0" err="1" smtClean="0"/>
              <a:t>tắt</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về</a:t>
            </a:r>
            <a:r>
              <a:rPr lang="en-US" dirty="0" smtClean="0"/>
              <a:t> </a:t>
            </a:r>
            <a:r>
              <a:rPr lang="en-US" dirty="0" err="1" smtClean="0"/>
              <a:t>mẫu</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bằng</a:t>
            </a:r>
            <a:r>
              <a:rPr lang="en-US" dirty="0" smtClean="0"/>
              <a:t> </a:t>
            </a:r>
            <a:r>
              <a:rPr lang="en-US" dirty="0" err="1" smtClean="0"/>
              <a:t>đồ</a:t>
            </a:r>
            <a:r>
              <a:rPr lang="en-US" dirty="0" smtClean="0"/>
              <a:t> </a:t>
            </a:r>
            <a:r>
              <a:rPr lang="en-US" dirty="0" err="1" smtClean="0"/>
              <a:t>họa</a:t>
            </a:r>
            <a:r>
              <a:rPr lang="en-US" dirty="0" smtClean="0"/>
              <a:t> </a:t>
            </a:r>
            <a:r>
              <a:rPr lang="en-US" dirty="0" err="1" smtClean="0"/>
              <a:t>đơn</a:t>
            </a:r>
            <a:r>
              <a:rPr lang="en-US" dirty="0" smtClean="0"/>
              <a:t> </a:t>
            </a:r>
            <a:r>
              <a:rPr lang="en-US" dirty="0" err="1" smtClean="0"/>
              <a:t>giản</a:t>
            </a:r>
            <a:endParaRPr lang="en-US" dirty="0" smtClean="0"/>
          </a:p>
          <a:p>
            <a:pPr marL="457200" lvl="1" indent="0">
              <a:buNone/>
            </a:pPr>
            <a:r>
              <a:rPr lang="en-US" dirty="0" smtClean="0"/>
              <a:t>Tạo </a:t>
            </a:r>
            <a:r>
              <a:rPr lang="en-US" dirty="0" err="1" smtClean="0"/>
              <a:t>ra</a:t>
            </a:r>
            <a:r>
              <a:rPr lang="en-US" dirty="0" smtClean="0"/>
              <a:t> </a:t>
            </a:r>
            <a:r>
              <a:rPr lang="en-US" dirty="0" err="1" smtClean="0"/>
              <a:t>nền</a:t>
            </a:r>
            <a:r>
              <a:rPr lang="en-US" dirty="0" smtClean="0"/>
              <a:t> </a:t>
            </a:r>
            <a:r>
              <a:rPr lang="en-US" dirty="0" err="1" smtClean="0"/>
              <a:t>tảng</a:t>
            </a:r>
            <a:r>
              <a:rPr lang="en-US" dirty="0" smtClean="0"/>
              <a:t> của </a:t>
            </a:r>
            <a:r>
              <a:rPr lang="en-US" dirty="0" err="1" smtClean="0"/>
              <a:t>các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định</a:t>
            </a:r>
            <a:r>
              <a:rPr lang="en-US" dirty="0" smtClean="0"/>
              <a:t> </a:t>
            </a:r>
            <a:r>
              <a:rPr lang="en-US" dirty="0" err="1" smtClean="0"/>
              <a:t>lượng</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a:t>
            </a:fld>
            <a:endParaRPr lang="en-US"/>
          </a:p>
        </p:txBody>
      </p:sp>
    </p:spTree>
    <p:extLst>
      <p:ext uri="{BB962C8B-B14F-4D97-AF65-F5344CB8AC3E}">
        <p14:creationId xmlns:p14="http://schemas.microsoft.com/office/powerpoint/2010/main" val="2049247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
            </a:r>
            <a:r>
              <a:rPr lang="en-US" dirty="0" err="1" smtClean="0"/>
              <a:t>ữ</a:t>
            </a:r>
            <a:r>
              <a:rPr lang="en-US" dirty="0" smtClean="0"/>
              <a:t> </a:t>
            </a:r>
            <a:r>
              <a:rPr lang="en-US" dirty="0" err="1" smtClean="0"/>
              <a:t>liệu</a:t>
            </a:r>
            <a:r>
              <a:rPr lang="en-US" dirty="0" smtClean="0"/>
              <a:t> 2D</a:t>
            </a:r>
            <a:endParaRPr lang="en-US" dirty="0"/>
          </a:p>
        </p:txBody>
      </p:sp>
      <p:pic>
        <p:nvPicPr>
          <p:cNvPr id="5" name="Content Placeholder 4"/>
          <p:cNvPicPr>
            <a:picLocks noGrp="1" noChangeAspect="1"/>
          </p:cNvPicPr>
          <p:nvPr>
            <p:ph idx="1"/>
          </p:nvPr>
        </p:nvPicPr>
        <p:blipFill>
          <a:blip r:embed="rId2"/>
          <a:stretch>
            <a:fillRect/>
          </a:stretch>
        </p:blipFill>
        <p:spPr>
          <a:xfrm>
            <a:off x="3395565" y="1665633"/>
            <a:ext cx="5215035" cy="4343400"/>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30</a:t>
            </a:fld>
            <a:endParaRPr lang="en-US"/>
          </a:p>
        </p:txBody>
      </p:sp>
    </p:spTree>
    <p:extLst>
      <p:ext uri="{BB962C8B-B14F-4D97-AF65-F5344CB8AC3E}">
        <p14:creationId xmlns:p14="http://schemas.microsoft.com/office/powerpoint/2010/main" val="1899716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tần</a:t>
            </a:r>
            <a:r>
              <a:rPr lang="en-US" dirty="0" smtClean="0"/>
              <a:t> </a:t>
            </a:r>
            <a:r>
              <a:rPr lang="en-US" dirty="0" err="1" smtClean="0"/>
              <a:t>số</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31</a:t>
            </a:fld>
            <a:endParaRPr lang="en-US"/>
          </a:p>
        </p:txBody>
      </p:sp>
      <p:pic>
        <p:nvPicPr>
          <p:cNvPr id="5" name="Picture 4"/>
          <p:cNvPicPr>
            <a:picLocks noChangeAspect="1"/>
          </p:cNvPicPr>
          <p:nvPr/>
        </p:nvPicPr>
        <p:blipFill>
          <a:blip r:embed="rId2"/>
          <a:stretch>
            <a:fillRect/>
          </a:stretch>
        </p:blipFill>
        <p:spPr>
          <a:xfrm>
            <a:off x="2695575" y="2127320"/>
            <a:ext cx="6187866" cy="3028951"/>
          </a:xfrm>
          <a:prstGeom prst="rect">
            <a:avLst/>
          </a:prstGeom>
        </p:spPr>
      </p:pic>
    </p:spTree>
    <p:extLst>
      <p:ext uri="{BB962C8B-B14F-4D97-AF65-F5344CB8AC3E}">
        <p14:creationId xmlns:p14="http://schemas.microsoft.com/office/powerpoint/2010/main" val="3588002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a:t>
            </a:r>
            <a:r>
              <a:rPr lang="en-US" dirty="0" err="1"/>
              <a:t>phân</a:t>
            </a:r>
            <a:r>
              <a:rPr lang="en-US" dirty="0"/>
              <a:t> </a:t>
            </a:r>
            <a:r>
              <a:rPr lang="en-US" dirty="0" err="1"/>
              <a:t>phối</a:t>
            </a:r>
            <a:r>
              <a:rPr lang="en-US" dirty="0"/>
              <a:t> </a:t>
            </a:r>
            <a:r>
              <a:rPr lang="en-US" dirty="0" err="1"/>
              <a:t>tần</a:t>
            </a:r>
            <a:r>
              <a:rPr lang="en-US" dirty="0"/>
              <a:t> </a:t>
            </a:r>
            <a:r>
              <a:rPr lang="en-US" dirty="0" err="1"/>
              <a:t>số</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32</a:t>
            </a:fld>
            <a:endParaRPr lang="en-US"/>
          </a:p>
        </p:txBody>
      </p:sp>
      <p:pic>
        <p:nvPicPr>
          <p:cNvPr id="7" name="Content Placeholder 6"/>
          <p:cNvPicPr>
            <a:picLocks noGrp="1" noChangeAspect="1"/>
          </p:cNvPicPr>
          <p:nvPr>
            <p:ph idx="1"/>
          </p:nvPr>
        </p:nvPicPr>
        <p:blipFill>
          <a:blip r:embed="rId2"/>
          <a:stretch>
            <a:fillRect/>
          </a:stretch>
        </p:blipFill>
        <p:spPr>
          <a:xfrm>
            <a:off x="2928937" y="1636713"/>
            <a:ext cx="5391150" cy="1752600"/>
          </a:xfrm>
          <a:prstGeom prst="rect">
            <a:avLst/>
          </a:prstGeom>
        </p:spPr>
      </p:pic>
      <p:pic>
        <p:nvPicPr>
          <p:cNvPr id="8" name="Picture 7"/>
          <p:cNvPicPr>
            <a:picLocks noChangeAspect="1"/>
          </p:cNvPicPr>
          <p:nvPr/>
        </p:nvPicPr>
        <p:blipFill>
          <a:blip r:embed="rId3"/>
          <a:stretch>
            <a:fillRect/>
          </a:stretch>
        </p:blipFill>
        <p:spPr>
          <a:xfrm>
            <a:off x="3338512" y="3787430"/>
            <a:ext cx="4981575" cy="1619250"/>
          </a:xfrm>
          <a:prstGeom prst="rect">
            <a:avLst/>
          </a:prstGeom>
        </p:spPr>
      </p:pic>
    </p:spTree>
    <p:extLst>
      <p:ext uri="{BB962C8B-B14F-4D97-AF65-F5344CB8AC3E}">
        <p14:creationId xmlns:p14="http://schemas.microsoft.com/office/powerpoint/2010/main" val="3711652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Biểu</a:t>
            </a:r>
            <a:r>
              <a:rPr lang="en-US" dirty="0" smtClean="0"/>
              <a:t> </a:t>
            </a:r>
            <a:r>
              <a:rPr lang="en-US" dirty="0" err="1" smtClean="0"/>
              <a:t>đồ</a:t>
            </a:r>
            <a:r>
              <a:rPr lang="en-US" dirty="0" smtClean="0"/>
              <a:t> </a:t>
            </a:r>
            <a:r>
              <a:rPr lang="en-US" dirty="0" err="1" smtClean="0"/>
              <a:t>nhiệt</a:t>
            </a:r>
            <a:r>
              <a:rPr lang="en-US" dirty="0" smtClean="0"/>
              <a:t> (</a:t>
            </a:r>
            <a:r>
              <a:rPr lang="en-US" dirty="0" err="1" smtClean="0"/>
              <a:t>heatmap</a:t>
            </a:r>
            <a:r>
              <a:rPr lang="en-US" dirty="0" smtClean="0"/>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9666" y="1602723"/>
            <a:ext cx="5852667" cy="4389500"/>
          </a:xfrm>
        </p:spPr>
      </p:pic>
      <p:sp>
        <p:nvSpPr>
          <p:cNvPr id="4" name="Slide Number Placeholder 3"/>
          <p:cNvSpPr>
            <a:spLocks noGrp="1"/>
          </p:cNvSpPr>
          <p:nvPr>
            <p:ph type="sldNum" sz="quarter" idx="12"/>
          </p:nvPr>
        </p:nvSpPr>
        <p:spPr/>
        <p:txBody>
          <a:bodyPr/>
          <a:lstStyle/>
          <a:p>
            <a:fld id="{00ACC793-D879-4A72-AB4C-25BC676A92D0}" type="slidenum">
              <a:rPr lang="en-US" smtClean="0"/>
              <a:t>33</a:t>
            </a:fld>
            <a:endParaRPr lang="en-US"/>
          </a:p>
        </p:txBody>
      </p:sp>
    </p:spTree>
    <p:extLst>
      <p:ext uri="{BB962C8B-B14F-4D97-AF65-F5344CB8AC3E}">
        <p14:creationId xmlns:p14="http://schemas.microsoft.com/office/powerpoint/2010/main" val="2676811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đường</a:t>
            </a:r>
            <a:r>
              <a:rPr lang="en-US" dirty="0" smtClean="0"/>
              <a:t> </a:t>
            </a:r>
            <a:r>
              <a:rPr lang="en-US" dirty="0" err="1" smtClean="0"/>
              <a:t>mức</a:t>
            </a:r>
            <a:r>
              <a:rPr lang="en-US" dirty="0" smtClean="0"/>
              <a:t> (</a:t>
            </a:r>
            <a:r>
              <a:rPr lang="en-US" dirty="0" err="1" smtClean="0"/>
              <a:t>coutour</a:t>
            </a:r>
            <a:r>
              <a:rPr lang="en-US" dirty="0" smtClean="0"/>
              <a:t> plot)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763" y="1736017"/>
            <a:ext cx="3776661" cy="3776661"/>
          </a:xfrm>
        </p:spPr>
      </p:pic>
      <p:sp>
        <p:nvSpPr>
          <p:cNvPr id="4" name="Slide Number Placeholder 3"/>
          <p:cNvSpPr>
            <a:spLocks noGrp="1"/>
          </p:cNvSpPr>
          <p:nvPr>
            <p:ph type="sldNum" sz="quarter" idx="12"/>
          </p:nvPr>
        </p:nvSpPr>
        <p:spPr/>
        <p:txBody>
          <a:bodyPr/>
          <a:lstStyle/>
          <a:p>
            <a:fld id="{00ACC793-D879-4A72-AB4C-25BC676A92D0}" type="slidenum">
              <a:rPr lang="en-US" smtClean="0"/>
              <a:t>34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6656" y="1626477"/>
            <a:ext cx="3995739" cy="39957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2424" y="1516939"/>
            <a:ext cx="3995739" cy="3995739"/>
          </a:xfrm>
          <a:prstGeom prst="rect">
            <a:avLst/>
          </a:prstGeom>
        </p:spPr>
      </p:pic>
    </p:spTree>
    <p:extLst>
      <p:ext uri="{BB962C8B-B14F-4D97-AF65-F5344CB8AC3E}">
        <p14:creationId xmlns:p14="http://schemas.microsoft.com/office/powerpoint/2010/main" val="16131295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Hàm</a:t>
            </a:r>
            <a:r>
              <a:rPr lang="en-US" dirty="0" smtClean="0"/>
              <a:t> </a:t>
            </a:r>
            <a:r>
              <a:rPr lang="en-US" dirty="0" err="1" smtClean="0"/>
              <a:t>mật</a:t>
            </a:r>
            <a:r>
              <a:rPr lang="en-US" dirty="0" smtClean="0"/>
              <a:t> </a:t>
            </a:r>
            <a:r>
              <a:rPr lang="en-US" dirty="0" err="1" smtClean="0"/>
              <a:t>độ</a:t>
            </a:r>
            <a:r>
              <a:rPr lang="en-US" dirty="0" smtClean="0"/>
              <a:t> </a:t>
            </a:r>
            <a:r>
              <a:rPr lang="en-US" dirty="0" err="1" smtClean="0"/>
              <a:t>đồng</a:t>
            </a:r>
            <a:r>
              <a:rPr lang="en-US" dirty="0" smtClean="0"/>
              <a:t> </a:t>
            </a:r>
            <a:r>
              <a:rPr lang="en-US" dirty="0" err="1" smtClean="0"/>
              <a:t>thời</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161" y="1895601"/>
            <a:ext cx="4436323" cy="3402012"/>
          </a:xfrm>
        </p:spPr>
      </p:pic>
      <p:sp>
        <p:nvSpPr>
          <p:cNvPr id="4" name="Slide Number Placeholder 3"/>
          <p:cNvSpPr>
            <a:spLocks noGrp="1"/>
          </p:cNvSpPr>
          <p:nvPr>
            <p:ph type="sldNum" sz="quarter" idx="12"/>
          </p:nvPr>
        </p:nvSpPr>
        <p:spPr/>
        <p:txBody>
          <a:bodyPr/>
          <a:lstStyle/>
          <a:p>
            <a:fld id="{00ACC793-D879-4A72-AB4C-25BC676A92D0}" type="slidenum">
              <a:rPr lang="en-US" smtClean="0"/>
              <a:t>35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95601"/>
            <a:ext cx="4791075" cy="3413250"/>
          </a:xfrm>
          <a:prstGeom prst="rect">
            <a:avLst/>
          </a:prstGeom>
        </p:spPr>
      </p:pic>
    </p:spTree>
    <p:extLst>
      <p:ext uri="{BB962C8B-B14F-4D97-AF65-F5344CB8AC3E}">
        <p14:creationId xmlns:p14="http://schemas.microsoft.com/office/powerpoint/2010/main" val="25042361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r>
              <a:rPr lang="en-US" dirty="0" smtClean="0"/>
              <a:t> nhiều </a:t>
            </a:r>
            <a:r>
              <a:rPr lang="en-US" dirty="0" err="1" smtClean="0"/>
              <a:t>chiều</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Các </a:t>
                </a:r>
                <a:r>
                  <a:rPr lang="en-US" dirty="0" err="1" smtClean="0"/>
                  <a:t>quan</a:t>
                </a:r>
                <a:r>
                  <a:rPr lang="en-US" dirty="0" smtClean="0"/>
                  <a:t> </a:t>
                </a:r>
                <a:r>
                  <a:rPr lang="en-US" dirty="0" err="1" smtClean="0"/>
                  <a:t>sát</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𝑖𝑝</m:t>
                            </m:r>
                          </m:sub>
                        </m:sSub>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=1,2,…,</m:t>
                    </m:r>
                    <m:r>
                      <a:rPr lang="en-US" b="0" i="1" smtClean="0">
                        <a:latin typeface="Cambria Math" panose="02040503050406030204" pitchFamily="18" charset="0"/>
                      </a:rPr>
                      <m:t>𝑛</m:t>
                    </m:r>
                  </m:oMath>
                </a14:m>
                <a:r>
                  <a:rPr lang="en-US" dirty="0" smtClean="0"/>
                  <a:t> </a:t>
                </a:r>
                <a:r>
                  <a:rPr lang="en-US" dirty="0" err="1" smtClean="0"/>
                  <a:t>từ</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ngẫu</a:t>
                </a:r>
                <a:r>
                  <a:rPr lang="en-US" dirty="0" smtClean="0"/>
                  <a:t> </a:t>
                </a:r>
                <a:r>
                  <a:rPr lang="en-US" dirty="0" err="1" smtClean="0"/>
                  <a:t>nhiên</a:t>
                </a:r>
                <a:r>
                  <a:rPr lang="en-US" dirty="0" smtClean="0"/>
                  <a:t> nhiều </a:t>
                </a:r>
                <a:r>
                  <a:rPr lang="en-US" dirty="0" err="1" smtClean="0"/>
                  <a:t>chiều</a:t>
                </a:r>
                <a:r>
                  <a:rPr lang="en-US" dirty="0" smtClean="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dirty="0" smtClean="0"/>
              </a:p>
              <a:p>
                <a:r>
                  <a:rPr lang="en-US" dirty="0" err="1" smtClean="0"/>
                  <a:t>Dữ</a:t>
                </a:r>
                <a:r>
                  <a:rPr lang="en-US" dirty="0" smtClean="0"/>
                  <a:t> </a:t>
                </a:r>
                <a:r>
                  <a:rPr lang="en-US" dirty="0" err="1" smtClean="0"/>
                  <a:t>liệu</a:t>
                </a:r>
                <a:r>
                  <a:rPr lang="en-US" dirty="0" smtClean="0"/>
                  <a:t> Iris (4D)</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071" r="-8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0ACC793-D879-4A72-AB4C-25BC676A92D0}" type="slidenum">
              <a:rPr lang="en-US" smtClean="0"/>
              <a:t>36</a:t>
            </a:fld>
            <a:endParaRPr lang="en-US"/>
          </a:p>
        </p:txBody>
      </p:sp>
    </p:spTree>
    <p:extLst>
      <p:ext uri="{BB962C8B-B14F-4D97-AF65-F5344CB8AC3E}">
        <p14:creationId xmlns:p14="http://schemas.microsoft.com/office/powerpoint/2010/main" val="2715724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r>
              <a:rPr lang="en-US" dirty="0" smtClean="0"/>
              <a:t> 3D</a:t>
            </a:r>
            <a:endParaRPr lang="en-US" dirty="0"/>
          </a:p>
        </p:txBody>
      </p:sp>
      <p:pic>
        <p:nvPicPr>
          <p:cNvPr id="5" name="Content Placeholder 4"/>
          <p:cNvPicPr>
            <a:picLocks noGrp="1" noChangeAspect="1"/>
          </p:cNvPicPr>
          <p:nvPr>
            <p:ph idx="1"/>
          </p:nvPr>
        </p:nvPicPr>
        <p:blipFill>
          <a:blip r:embed="rId2"/>
          <a:stretch>
            <a:fillRect/>
          </a:stretch>
        </p:blipFill>
        <p:spPr>
          <a:xfrm>
            <a:off x="3548062" y="1879600"/>
            <a:ext cx="5095875" cy="4038600"/>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37</a:t>
            </a:fld>
            <a:endParaRPr lang="en-US"/>
          </a:p>
        </p:txBody>
      </p:sp>
    </p:spTree>
    <p:extLst>
      <p:ext uri="{BB962C8B-B14F-4D97-AF65-F5344CB8AC3E}">
        <p14:creationId xmlns:p14="http://schemas.microsoft.com/office/powerpoint/2010/main" val="2819041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r>
              <a:rPr lang="en-US" dirty="0" smtClean="0"/>
              <a:t> 3D</a:t>
            </a:r>
            <a:endParaRPr lang="en-US" dirty="0"/>
          </a:p>
        </p:txBody>
      </p:sp>
      <p:pic>
        <p:nvPicPr>
          <p:cNvPr id="5" name="Content Placeholder 4"/>
          <p:cNvPicPr>
            <a:picLocks noGrp="1" noChangeAspect="1"/>
          </p:cNvPicPr>
          <p:nvPr>
            <p:ph idx="1"/>
          </p:nvPr>
        </p:nvPicPr>
        <p:blipFill>
          <a:blip r:embed="rId2"/>
          <a:stretch>
            <a:fillRect/>
          </a:stretch>
        </p:blipFill>
        <p:spPr>
          <a:xfrm>
            <a:off x="4029075" y="1779588"/>
            <a:ext cx="4133850" cy="4238625"/>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38</a:t>
            </a:fld>
            <a:endParaRPr lang="en-US"/>
          </a:p>
        </p:txBody>
      </p:sp>
    </p:spTree>
    <p:extLst>
      <p:ext uri="{BB962C8B-B14F-4D97-AF65-F5344CB8AC3E}">
        <p14:creationId xmlns:p14="http://schemas.microsoft.com/office/powerpoint/2010/main" val="2549902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r>
              <a:rPr lang="en-US" dirty="0" smtClean="0"/>
              <a:t> 3D</a:t>
            </a:r>
            <a:endParaRPr lang="en-US" dirty="0"/>
          </a:p>
        </p:txBody>
      </p:sp>
      <p:pic>
        <p:nvPicPr>
          <p:cNvPr id="5" name="Content Placeholder 4"/>
          <p:cNvPicPr>
            <a:picLocks noGrp="1" noChangeAspect="1"/>
          </p:cNvPicPr>
          <p:nvPr>
            <p:ph idx="1"/>
          </p:nvPr>
        </p:nvPicPr>
        <p:blipFill>
          <a:blip r:embed="rId2"/>
          <a:stretch>
            <a:fillRect/>
          </a:stretch>
        </p:blipFill>
        <p:spPr>
          <a:xfrm>
            <a:off x="3976687" y="2051050"/>
            <a:ext cx="4238625" cy="3695700"/>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39</a:t>
            </a:fld>
            <a:endParaRPr lang="en-US"/>
          </a:p>
        </p:txBody>
      </p:sp>
    </p:spTree>
    <p:extLst>
      <p:ext uri="{BB962C8B-B14F-4D97-AF65-F5344CB8AC3E}">
        <p14:creationId xmlns:p14="http://schemas.microsoft.com/office/powerpoint/2010/main" val="243869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cơ</a:t>
            </a:r>
            <a:r>
              <a:rPr lang="en-US" dirty="0" smtClean="0"/>
              <a:t> </a:t>
            </a:r>
            <a:r>
              <a:rPr lang="en-US" dirty="0" err="1" smtClean="0"/>
              <a:t>bản</a:t>
            </a:r>
            <a:endParaRPr lang="en-US" dirty="0"/>
          </a:p>
        </p:txBody>
      </p:sp>
      <p:sp>
        <p:nvSpPr>
          <p:cNvPr id="3" name="Content Placeholder 2"/>
          <p:cNvSpPr>
            <a:spLocks noGrp="1"/>
          </p:cNvSpPr>
          <p:nvPr>
            <p:ph idx="1"/>
          </p:nvPr>
        </p:nvSpPr>
        <p:spPr/>
        <p:txBody>
          <a:bodyPr/>
          <a:lstStyle/>
          <a:p>
            <a:r>
              <a:rPr lang="en-US" dirty="0" err="1" smtClean="0">
                <a:solidFill>
                  <a:srgbClr val="0000CC"/>
                </a:solidFill>
              </a:rPr>
              <a:t>Tập</a:t>
            </a:r>
            <a:r>
              <a:rPr lang="en-US" dirty="0" smtClean="0">
                <a:solidFill>
                  <a:srgbClr val="0000CC"/>
                </a:solidFill>
              </a:rPr>
              <a:t> </a:t>
            </a:r>
            <a:r>
              <a:rPr lang="en-US" dirty="0" err="1" smtClean="0">
                <a:solidFill>
                  <a:srgbClr val="0000CC"/>
                </a:solidFill>
              </a:rPr>
              <a:t>chính</a:t>
            </a:r>
            <a:r>
              <a:rPr lang="en-US" dirty="0" smtClean="0">
                <a:solidFill>
                  <a:srgbClr val="0000CC"/>
                </a:solidFill>
              </a:rPr>
              <a:t> </a:t>
            </a:r>
            <a:r>
              <a:rPr lang="en-US" dirty="0" smtClean="0"/>
              <a:t>(population) </a:t>
            </a:r>
            <a:r>
              <a:rPr lang="en-US" dirty="0" err="1" smtClean="0"/>
              <a:t>là</a:t>
            </a:r>
            <a:r>
              <a:rPr lang="en-US" dirty="0" smtClean="0"/>
              <a:t> </a:t>
            </a:r>
            <a:r>
              <a:rPr lang="en-US" dirty="0" err="1" smtClean="0"/>
              <a:t>tập</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mà</a:t>
            </a:r>
            <a:r>
              <a:rPr lang="en-US" dirty="0" smtClean="0"/>
              <a:t> </a:t>
            </a:r>
            <a:r>
              <a:rPr lang="en-US" dirty="0" err="1" smtClean="0"/>
              <a:t>chúng</a:t>
            </a:r>
            <a:r>
              <a:rPr lang="en-US" dirty="0" smtClean="0"/>
              <a:t> ta </a:t>
            </a:r>
            <a:r>
              <a:rPr lang="en-US" dirty="0" err="1" smtClean="0"/>
              <a:t>nghiên</a:t>
            </a:r>
            <a:r>
              <a:rPr lang="en-US" dirty="0" smtClean="0"/>
              <a:t> </a:t>
            </a:r>
            <a:r>
              <a:rPr lang="en-US" dirty="0" err="1" smtClean="0"/>
              <a:t>cứu</a:t>
            </a:r>
            <a:r>
              <a:rPr lang="en-US" dirty="0" smtClean="0"/>
              <a:t>.</a:t>
            </a:r>
          </a:p>
          <a:p>
            <a:r>
              <a:rPr lang="en-US" dirty="0" err="1" smtClean="0">
                <a:solidFill>
                  <a:srgbClr val="0000CC"/>
                </a:solidFill>
              </a:rPr>
              <a:t>Mẫu</a:t>
            </a:r>
            <a:r>
              <a:rPr lang="en-US" dirty="0" smtClean="0"/>
              <a:t> </a:t>
            </a:r>
            <a:r>
              <a:rPr lang="en-US" dirty="0" err="1" smtClean="0"/>
              <a:t>là</a:t>
            </a:r>
            <a:r>
              <a:rPr lang="en-US" dirty="0" smtClean="0"/>
              <a:t> </a:t>
            </a:r>
            <a:r>
              <a:rPr lang="en-US" dirty="0" err="1" smtClean="0"/>
              <a:t>tập</a:t>
            </a:r>
            <a:r>
              <a:rPr lang="en-US" dirty="0" smtClean="0"/>
              <a:t> con của </a:t>
            </a:r>
            <a:r>
              <a:rPr lang="en-US" dirty="0" err="1" smtClean="0"/>
              <a:t>tập</a:t>
            </a:r>
            <a:r>
              <a:rPr lang="en-US" dirty="0" smtClean="0"/>
              <a:t> </a:t>
            </a:r>
            <a:r>
              <a:rPr lang="en-US" dirty="0" err="1" smtClean="0"/>
              <a:t>chính</a:t>
            </a:r>
            <a:r>
              <a:rPr lang="en-US" dirty="0" smtClean="0"/>
              <a:t> </a:t>
            </a:r>
            <a:r>
              <a:rPr lang="en-US" dirty="0" err="1" smtClean="0"/>
              <a:t>gồm</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được </a:t>
            </a:r>
            <a:r>
              <a:rPr lang="en-US" dirty="0" err="1" smtClean="0"/>
              <a:t>nghiên</a:t>
            </a:r>
            <a:r>
              <a:rPr lang="en-US" dirty="0" smtClean="0"/>
              <a:t> </a:t>
            </a:r>
            <a:r>
              <a:rPr lang="en-US" dirty="0" err="1" smtClean="0"/>
              <a:t>cứu</a:t>
            </a:r>
            <a:r>
              <a:rPr lang="en-US" dirty="0" smtClean="0"/>
              <a:t> chi </a:t>
            </a:r>
            <a:r>
              <a:rPr lang="en-US" dirty="0" err="1" smtClean="0"/>
              <a:t>tiết</a:t>
            </a:r>
            <a:r>
              <a:rPr lang="en-US" dirty="0" smtClean="0"/>
              <a:t>.</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a:t>
            </a:fld>
            <a:endParaRPr lang="en-US"/>
          </a:p>
        </p:txBody>
      </p:sp>
    </p:spTree>
    <p:extLst>
      <p:ext uri="{BB962C8B-B14F-4D97-AF65-F5344CB8AC3E}">
        <p14:creationId xmlns:p14="http://schemas.microsoft.com/office/powerpoint/2010/main" val="543242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Dữ</a:t>
            </a:r>
            <a:r>
              <a:rPr lang="en-US" dirty="0" smtClean="0"/>
              <a:t> </a:t>
            </a:r>
            <a:r>
              <a:rPr lang="en-US" dirty="0" err="1" smtClean="0"/>
              <a:t>liệu</a:t>
            </a:r>
            <a:r>
              <a:rPr lang="en-US" dirty="0" smtClean="0"/>
              <a:t> 4D</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40</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6319" y="1238596"/>
            <a:ext cx="6579329" cy="4938367"/>
          </a:xfrm>
        </p:spPr>
      </p:pic>
      <p:pic>
        <p:nvPicPr>
          <p:cNvPr id="8" name="Picture 7"/>
          <p:cNvPicPr>
            <a:picLocks noChangeAspect="1"/>
          </p:cNvPicPr>
          <p:nvPr/>
        </p:nvPicPr>
        <p:blipFill>
          <a:blip r:embed="rId3"/>
          <a:stretch>
            <a:fillRect/>
          </a:stretch>
        </p:blipFill>
        <p:spPr>
          <a:xfrm>
            <a:off x="838200" y="1707529"/>
            <a:ext cx="4171950" cy="4000500"/>
          </a:xfrm>
          <a:prstGeom prst="rect">
            <a:avLst/>
          </a:prstGeom>
        </p:spPr>
      </p:pic>
    </p:spTree>
    <p:extLst>
      <p:ext uri="{BB962C8B-B14F-4D97-AF65-F5344CB8AC3E}">
        <p14:creationId xmlns:p14="http://schemas.microsoft.com/office/powerpoint/2010/main" val="3101060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kinh</a:t>
            </a:r>
            <a:r>
              <a:rPr lang="en-US" dirty="0" smtClean="0"/>
              <a:t> </a:t>
            </a:r>
            <a:r>
              <a:rPr lang="en-US" dirty="0" err="1" smtClean="0"/>
              <a:t>tế</a:t>
            </a:r>
            <a:endParaRPr lang="en-US" dirty="0"/>
          </a:p>
        </p:txBody>
      </p:sp>
      <p:pic>
        <p:nvPicPr>
          <p:cNvPr id="5" name="Content Placeholder 4"/>
          <p:cNvPicPr>
            <a:picLocks noGrp="1" noChangeAspect="1"/>
          </p:cNvPicPr>
          <p:nvPr>
            <p:ph idx="1"/>
          </p:nvPr>
        </p:nvPicPr>
        <p:blipFill>
          <a:blip r:embed="rId2"/>
          <a:stretch>
            <a:fillRect/>
          </a:stretch>
        </p:blipFill>
        <p:spPr>
          <a:xfrm>
            <a:off x="2609850" y="1484485"/>
            <a:ext cx="6600825" cy="4429125"/>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41</a:t>
            </a:fld>
            <a:endParaRPr lang="en-US"/>
          </a:p>
        </p:txBody>
      </p:sp>
      <p:pic>
        <p:nvPicPr>
          <p:cNvPr id="7" name="Picture 6"/>
          <p:cNvPicPr>
            <a:picLocks noChangeAspect="1"/>
          </p:cNvPicPr>
          <p:nvPr/>
        </p:nvPicPr>
        <p:blipFill>
          <a:blip r:embed="rId3"/>
          <a:stretch>
            <a:fillRect/>
          </a:stretch>
        </p:blipFill>
        <p:spPr>
          <a:xfrm>
            <a:off x="890587" y="6159500"/>
            <a:ext cx="6496050" cy="561975"/>
          </a:xfrm>
          <a:prstGeom prst="rect">
            <a:avLst/>
          </a:prstGeom>
        </p:spPr>
      </p:pic>
    </p:spTree>
    <p:extLst>
      <p:ext uri="{BB962C8B-B14F-4D97-AF65-F5344CB8AC3E}">
        <p14:creationId xmlns:p14="http://schemas.microsoft.com/office/powerpoint/2010/main" val="35570228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Chernoff</a:t>
            </a:r>
            <a:r>
              <a:rPr lang="en-US" dirty="0" smtClean="0"/>
              <a:t> faces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42</a:t>
            </a:fld>
            <a:endParaRPr lang="en-US"/>
          </a:p>
        </p:txBody>
      </p:sp>
      <p:pic>
        <p:nvPicPr>
          <p:cNvPr id="6" name="Picture 5"/>
          <p:cNvPicPr>
            <a:picLocks noChangeAspect="1"/>
          </p:cNvPicPr>
          <p:nvPr/>
        </p:nvPicPr>
        <p:blipFill>
          <a:blip r:embed="rId2"/>
          <a:stretch>
            <a:fillRect/>
          </a:stretch>
        </p:blipFill>
        <p:spPr>
          <a:xfrm>
            <a:off x="2109150" y="1682749"/>
            <a:ext cx="7973700" cy="4856163"/>
          </a:xfrm>
          <a:prstGeom prst="rect">
            <a:avLst/>
          </a:prstGeom>
        </p:spPr>
      </p:pic>
    </p:spTree>
    <p:extLst>
      <p:ext uri="{BB962C8B-B14F-4D97-AF65-F5344CB8AC3E}">
        <p14:creationId xmlns:p14="http://schemas.microsoft.com/office/powerpoint/2010/main" val="41961547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Chernoff</a:t>
            </a:r>
            <a:r>
              <a:rPr lang="en-US" dirty="0" smtClean="0"/>
              <a:t> faces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43</a:t>
            </a:fld>
            <a:endParaRPr lang="en-US"/>
          </a:p>
        </p:txBody>
      </p:sp>
      <p:pic>
        <p:nvPicPr>
          <p:cNvPr id="7" name="Picture 6"/>
          <p:cNvPicPr>
            <a:picLocks noChangeAspect="1"/>
          </p:cNvPicPr>
          <p:nvPr/>
        </p:nvPicPr>
        <p:blipFill>
          <a:blip r:embed="rId2"/>
          <a:stretch>
            <a:fillRect/>
          </a:stretch>
        </p:blipFill>
        <p:spPr>
          <a:xfrm>
            <a:off x="5114926" y="2275751"/>
            <a:ext cx="6585966" cy="3246439"/>
          </a:xfrm>
          <a:prstGeom prst="rect">
            <a:avLst/>
          </a:prstGeom>
        </p:spPr>
      </p:pic>
      <p:pic>
        <p:nvPicPr>
          <p:cNvPr id="5" name="Picture 4"/>
          <p:cNvPicPr>
            <a:picLocks noChangeAspect="1"/>
          </p:cNvPicPr>
          <p:nvPr/>
        </p:nvPicPr>
        <p:blipFill>
          <a:blip r:embed="rId3"/>
          <a:stretch>
            <a:fillRect/>
          </a:stretch>
        </p:blipFill>
        <p:spPr>
          <a:xfrm>
            <a:off x="1276351" y="1441593"/>
            <a:ext cx="3838575" cy="4324350"/>
          </a:xfrm>
          <a:prstGeom prst="rect">
            <a:avLst/>
          </a:prstGeom>
        </p:spPr>
      </p:pic>
    </p:spTree>
    <p:extLst>
      <p:ext uri="{BB962C8B-B14F-4D97-AF65-F5344CB8AC3E}">
        <p14:creationId xmlns:p14="http://schemas.microsoft.com/office/powerpoint/2010/main" val="19733516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glyph</a:t>
            </a:r>
            <a:endParaRPr lang="en-US" dirty="0"/>
          </a:p>
        </p:txBody>
      </p:sp>
      <p:pic>
        <p:nvPicPr>
          <p:cNvPr id="6" name="Content Placeholder 5"/>
          <p:cNvPicPr>
            <a:picLocks noGrp="1" noChangeAspect="1"/>
          </p:cNvPicPr>
          <p:nvPr>
            <p:ph idx="1"/>
          </p:nvPr>
        </p:nvPicPr>
        <p:blipFill>
          <a:blip r:embed="rId2"/>
          <a:stretch>
            <a:fillRect/>
          </a:stretch>
        </p:blipFill>
        <p:spPr>
          <a:xfrm>
            <a:off x="1104900" y="1779587"/>
            <a:ext cx="3352800" cy="3352800"/>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44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612" y="1353069"/>
            <a:ext cx="4838699" cy="5154266"/>
          </a:xfrm>
          <a:prstGeom prst="rect">
            <a:avLst/>
          </a:prstGeom>
        </p:spPr>
      </p:pic>
    </p:spTree>
    <p:extLst>
      <p:ext uri="{BB962C8B-B14F-4D97-AF65-F5344CB8AC3E}">
        <p14:creationId xmlns:p14="http://schemas.microsoft.com/office/powerpoint/2010/main" val="1000288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Coordinates</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45</a:t>
            </a:fld>
            <a:endParaRPr lang="en-US"/>
          </a:p>
        </p:txBody>
      </p:sp>
      <p:pic>
        <p:nvPicPr>
          <p:cNvPr id="1026" name="Picture 2" descr="https://upload.wikimedia.org/wikipedia/en/4/4a/ParCorFisherIri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5988" y="1238596"/>
            <a:ext cx="7272337" cy="517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826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Coordinates</a:t>
            </a:r>
          </a:p>
        </p:txBody>
      </p:sp>
      <p:pic>
        <p:nvPicPr>
          <p:cNvPr id="5" name="Content Placeholder 4"/>
          <p:cNvPicPr>
            <a:picLocks noGrp="1" noChangeAspect="1"/>
          </p:cNvPicPr>
          <p:nvPr>
            <p:ph idx="1"/>
          </p:nvPr>
        </p:nvPicPr>
        <p:blipFill>
          <a:blip r:embed="rId2"/>
          <a:stretch>
            <a:fillRect/>
          </a:stretch>
        </p:blipFill>
        <p:spPr>
          <a:xfrm>
            <a:off x="2447924" y="1517649"/>
            <a:ext cx="7345800" cy="4838701"/>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46</a:t>
            </a:fld>
            <a:endParaRPr lang="en-US"/>
          </a:p>
        </p:txBody>
      </p:sp>
    </p:spTree>
    <p:extLst>
      <p:ext uri="{BB962C8B-B14F-4D97-AF65-F5344CB8AC3E}">
        <p14:creationId xmlns:p14="http://schemas.microsoft.com/office/powerpoint/2010/main" val="1865412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Andrews </a:t>
            </a:r>
            <a:r>
              <a:rPr lang="en-US" dirty="0" smtClean="0"/>
              <a:t>plot</a:t>
            </a:r>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47</a:t>
            </a:fld>
            <a:endParaRPr lang="en-US"/>
          </a:p>
        </p:txBody>
      </p:sp>
      <p:pic>
        <p:nvPicPr>
          <p:cNvPr id="2050" name="Picture 2" descr="Kết quả hình ảnh cho radar glyph Iris dat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4247" y="1700213"/>
            <a:ext cx="6788366" cy="437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549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lens</a:t>
            </a:r>
            <a:endParaRPr lang="en-US" dirty="0"/>
          </a:p>
        </p:txBody>
      </p:sp>
      <p:pic>
        <p:nvPicPr>
          <p:cNvPr id="5" name="Content Placeholder 4"/>
          <p:cNvPicPr>
            <a:picLocks noGrp="1" noChangeAspect="1"/>
          </p:cNvPicPr>
          <p:nvPr>
            <p:ph idx="1"/>
          </p:nvPr>
        </p:nvPicPr>
        <p:blipFill>
          <a:blip r:embed="rId2"/>
          <a:stretch>
            <a:fillRect/>
          </a:stretch>
        </p:blipFill>
        <p:spPr>
          <a:xfrm>
            <a:off x="1470359" y="1363768"/>
            <a:ext cx="8511841" cy="5357707"/>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48</a:t>
            </a:fld>
            <a:endParaRPr lang="en-US"/>
          </a:p>
        </p:txBody>
      </p:sp>
    </p:spTree>
    <p:extLst>
      <p:ext uri="{BB962C8B-B14F-4D97-AF65-F5344CB8AC3E}">
        <p14:creationId xmlns:p14="http://schemas.microsoft.com/office/powerpoint/2010/main" val="3553851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Số</a:t>
            </a:r>
            <a:r>
              <a:rPr lang="en-US" dirty="0" smtClean="0"/>
              <a:t> </a:t>
            </a:r>
            <a:r>
              <a:rPr lang="en-US" dirty="0" err="1" smtClean="0"/>
              <a:t>chiều</a:t>
            </a:r>
            <a:r>
              <a:rPr lang="en-US" dirty="0" smtClean="0"/>
              <a:t> </a:t>
            </a:r>
            <a:r>
              <a:rPr lang="en-US" dirty="0" err="1" smtClean="0"/>
              <a:t>lớn</a:t>
            </a:r>
            <a:r>
              <a:rPr lang="en-US" dirty="0" smtClean="0"/>
              <a:t>: 100D</a:t>
            </a:r>
            <a:endParaRPr lang="en-US" dirty="0"/>
          </a:p>
        </p:txBody>
      </p:sp>
      <p:pic>
        <p:nvPicPr>
          <p:cNvPr id="5" name="Content Placeholder 4"/>
          <p:cNvPicPr>
            <a:picLocks noGrp="1" noChangeAspect="1"/>
          </p:cNvPicPr>
          <p:nvPr>
            <p:ph idx="1"/>
          </p:nvPr>
        </p:nvPicPr>
        <p:blipFill>
          <a:blip r:embed="rId2"/>
          <a:stretch>
            <a:fillRect/>
          </a:stretch>
        </p:blipFill>
        <p:spPr>
          <a:xfrm>
            <a:off x="2842633" y="1457324"/>
            <a:ext cx="6187323" cy="4643439"/>
          </a:xfrm>
          <a:prstGeom prst="rect">
            <a:avLst/>
          </a:prstGeom>
        </p:spPr>
      </p:pic>
      <p:sp>
        <p:nvSpPr>
          <p:cNvPr id="4" name="Slide Number Placeholder 3"/>
          <p:cNvSpPr>
            <a:spLocks noGrp="1"/>
          </p:cNvSpPr>
          <p:nvPr>
            <p:ph type="sldNum" sz="quarter" idx="12"/>
          </p:nvPr>
        </p:nvSpPr>
        <p:spPr/>
        <p:txBody>
          <a:bodyPr/>
          <a:lstStyle/>
          <a:p>
            <a:fld id="{00ACC793-D879-4A72-AB4C-25BC676A92D0}" type="slidenum">
              <a:rPr lang="en-US" smtClean="0"/>
              <a:t>49</a:t>
            </a:fld>
            <a:endParaRPr lang="en-US"/>
          </a:p>
        </p:txBody>
      </p:sp>
    </p:spTree>
    <p:extLst>
      <p:ext uri="{BB962C8B-B14F-4D97-AF65-F5344CB8AC3E}">
        <p14:creationId xmlns:p14="http://schemas.microsoft.com/office/powerpoint/2010/main" val="350419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tần</a:t>
            </a:r>
            <a:r>
              <a:rPr lang="en-US" dirty="0" smtClean="0"/>
              <a:t> </a:t>
            </a:r>
            <a:r>
              <a:rPr lang="en-US" dirty="0" err="1" smtClean="0"/>
              <a:t>số</a:t>
            </a:r>
            <a:r>
              <a:rPr lang="en-US" dirty="0" smtClean="0"/>
              <a:t> </a:t>
            </a:r>
            <a:r>
              <a:rPr lang="en-US" dirty="0" err="1" smtClean="0"/>
              <a:t>và</a:t>
            </a:r>
            <a:r>
              <a:rPr lang="en-US" dirty="0" smtClean="0"/>
              <a:t> </a:t>
            </a:r>
            <a:r>
              <a:rPr lang="en-US" dirty="0" err="1" smtClean="0"/>
              <a:t>đồ</a:t>
            </a:r>
            <a:r>
              <a:rPr lang="en-US" dirty="0" smtClean="0"/>
              <a:t> </a:t>
            </a:r>
            <a:r>
              <a:rPr lang="en-US" dirty="0" err="1" smtClean="0"/>
              <a:t>thị</a:t>
            </a:r>
            <a:endParaRPr lang="en-US" dirty="0"/>
          </a:p>
        </p:txBody>
      </p:sp>
      <p:sp>
        <p:nvSpPr>
          <p:cNvPr id="3" name="Content Placeholder 2"/>
          <p:cNvSpPr>
            <a:spLocks noGrp="1"/>
          </p:cNvSpPr>
          <p:nvPr>
            <p:ph idx="1"/>
          </p:nvPr>
        </p:nvSpPr>
        <p:spPr/>
        <p:txBody>
          <a:bodyPr/>
          <a:lstStyle/>
          <a:p>
            <a:r>
              <a:rPr lang="en-US" dirty="0" smtClean="0"/>
              <a:t>Theo </a:t>
            </a:r>
            <a:r>
              <a:rPr lang="en-US" dirty="0" err="1" smtClean="0"/>
              <a:t>dõi</a:t>
            </a:r>
            <a:r>
              <a:rPr lang="en-US" dirty="0" smtClean="0"/>
              <a:t> </a:t>
            </a:r>
            <a:r>
              <a:rPr lang="en-US" dirty="0" err="1" smtClean="0"/>
              <a:t>số</a:t>
            </a:r>
            <a:r>
              <a:rPr lang="en-US" dirty="0" smtClean="0"/>
              <a:t> </a:t>
            </a:r>
            <a:r>
              <a:rPr lang="en-US" dirty="0" err="1" smtClean="0"/>
              <a:t>ngày</a:t>
            </a:r>
            <a:r>
              <a:rPr lang="en-US" dirty="0" smtClean="0"/>
              <a:t> </a:t>
            </a:r>
            <a:r>
              <a:rPr lang="en-US" dirty="0" err="1" smtClean="0"/>
              <a:t>vắng</a:t>
            </a:r>
            <a:r>
              <a:rPr lang="en-US" dirty="0" smtClean="0"/>
              <a:t> </a:t>
            </a:r>
            <a:r>
              <a:rPr lang="en-US" dirty="0" err="1" smtClean="0"/>
              <a:t>mặt</a:t>
            </a:r>
            <a:r>
              <a:rPr lang="en-US" dirty="0" smtClean="0"/>
              <a:t> của 50 nhận </a:t>
            </a:r>
            <a:r>
              <a:rPr lang="en-US" dirty="0" err="1" smtClean="0"/>
              <a:t>viên</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công</a:t>
            </a:r>
            <a:r>
              <a:rPr lang="en-US" dirty="0" smtClean="0"/>
              <a:t> ty </a:t>
            </a:r>
            <a:r>
              <a:rPr lang="en-US" dirty="0" err="1" smtClean="0"/>
              <a:t>trong</a:t>
            </a:r>
            <a:r>
              <a:rPr lang="en-US" dirty="0" smtClean="0"/>
              <a:t> </a:t>
            </a:r>
            <a:r>
              <a:rPr lang="en-US" dirty="0" err="1" smtClean="0"/>
              <a:t>một</a:t>
            </a:r>
            <a:r>
              <a:rPr lang="en-US" dirty="0" smtClean="0"/>
              <a:t> </a:t>
            </a:r>
            <a:r>
              <a:rPr lang="en-US" dirty="0" err="1" smtClean="0"/>
              <a:t>quý</a:t>
            </a:r>
            <a:r>
              <a:rPr lang="en-US" dirty="0" smtClean="0"/>
              <a:t> </a:t>
            </a:r>
            <a:r>
              <a:rPr lang="en-US" dirty="0" err="1" smtClean="0"/>
              <a:t>có</a:t>
            </a:r>
            <a:r>
              <a:rPr lang="en-US" dirty="0" smtClean="0"/>
              <a:t> </a:t>
            </a:r>
            <a:r>
              <a:rPr lang="en-US" dirty="0" err="1" smtClean="0"/>
              <a:t>bảng</a:t>
            </a:r>
            <a:r>
              <a:rPr lang="en-US" dirty="0" smtClean="0"/>
              <a:t> </a:t>
            </a:r>
            <a:r>
              <a:rPr lang="en-US" dirty="0" err="1" smtClean="0"/>
              <a:t>số</a:t>
            </a:r>
            <a:r>
              <a:rPr lang="en-US" dirty="0" smtClean="0"/>
              <a:t> </a:t>
            </a:r>
            <a:r>
              <a:rPr lang="en-US" dirty="0" err="1" smtClean="0"/>
              <a:t>liệu</a:t>
            </a:r>
            <a:r>
              <a:rPr lang="en-US" dirty="0" smtClean="0"/>
              <a:t> </a:t>
            </a:r>
            <a:r>
              <a:rPr lang="en-US" dirty="0" err="1" smtClean="0"/>
              <a:t>sau</a:t>
            </a:r>
            <a:r>
              <a:rPr lang="en-US" dirty="0" smtClean="0"/>
              <a:t>: </a:t>
            </a:r>
          </a:p>
          <a:p>
            <a:pPr marL="0" indent="0">
              <a:buNone/>
            </a:pPr>
            <a:r>
              <a:rPr lang="en-US" dirty="0">
                <a:solidFill>
                  <a:srgbClr val="0000CC"/>
                </a:solidFill>
              </a:rPr>
              <a:t>2, 2, 0, 0, 5, 8, 3, 4, 1, 0, 0, 7, 1, 7, 1, 5, 4, 0, 4, 0, 1, 8, 9, 7, 0,</a:t>
            </a:r>
            <a:br>
              <a:rPr lang="en-US" dirty="0">
                <a:solidFill>
                  <a:srgbClr val="0000CC"/>
                </a:solidFill>
              </a:rPr>
            </a:br>
            <a:r>
              <a:rPr lang="en-US" dirty="0">
                <a:solidFill>
                  <a:srgbClr val="0000CC"/>
                </a:solidFill>
              </a:rPr>
              <a:t>1, 7, 2, 5, 5, 4, 3, 3, 0, 0, 2, 5, 1, 3, 0, 1, 0, 2, 4, 5, 0, 5, 7, 5, 1 </a:t>
            </a:r>
            <a:endParaRPr lang="en-US" dirty="0" smtClean="0"/>
          </a:p>
          <a:p>
            <a:r>
              <a:rPr lang="en-US" dirty="0" err="1" smtClean="0"/>
              <a:t>Bảng</a:t>
            </a:r>
            <a:r>
              <a:rPr lang="en-US" dirty="0" smtClean="0"/>
              <a:t> </a:t>
            </a:r>
            <a:r>
              <a:rPr lang="en-US" dirty="0" err="1" smtClean="0"/>
              <a:t>số</a:t>
            </a:r>
            <a:r>
              <a:rPr lang="en-US" dirty="0" smtClean="0"/>
              <a:t> </a:t>
            </a:r>
            <a:r>
              <a:rPr lang="en-US" dirty="0" err="1" smtClean="0"/>
              <a:t>liệu</a:t>
            </a:r>
            <a:r>
              <a:rPr lang="en-US" dirty="0" smtClean="0"/>
              <a:t> </a:t>
            </a:r>
            <a:r>
              <a:rPr lang="en-US" dirty="0" err="1" smtClean="0"/>
              <a:t>có</a:t>
            </a:r>
            <a:r>
              <a:rPr lang="en-US" dirty="0" smtClean="0"/>
              <a:t> </a:t>
            </a:r>
            <a:r>
              <a:rPr lang="en-US" dirty="0" err="1" smtClean="0"/>
              <a:t>một</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nhỏ</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phân</a:t>
            </a:r>
            <a:r>
              <a:rPr lang="en-US" dirty="0" smtClean="0"/>
              <a:t> </a:t>
            </a:r>
            <a:r>
              <a:rPr lang="en-US" dirty="0" err="1" smtClean="0"/>
              <a:t>biệt</a:t>
            </a:r>
            <a:r>
              <a:rPr lang="en-US" dirty="0" smtClean="0"/>
              <a:t>.</a:t>
            </a:r>
          </a:p>
          <a:p>
            <a:r>
              <a:rPr lang="en-US" dirty="0" err="1" smtClean="0"/>
              <a:t>Bảng</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tần</a:t>
            </a:r>
            <a:r>
              <a:rPr lang="en-US" dirty="0" smtClean="0"/>
              <a:t> </a:t>
            </a:r>
            <a:r>
              <a:rPr lang="en-US" dirty="0" err="1" smtClean="0"/>
              <a:t>số</a:t>
            </a:r>
            <a:endParaRPr lang="en-US" dirty="0" smtClean="0"/>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5</a:t>
            </a:fld>
            <a:endParaRPr lang="en-US"/>
          </a:p>
        </p:txBody>
      </p:sp>
      <p:pic>
        <p:nvPicPr>
          <p:cNvPr id="5" name="Picture 4"/>
          <p:cNvPicPr>
            <a:picLocks noChangeAspect="1"/>
          </p:cNvPicPr>
          <p:nvPr/>
        </p:nvPicPr>
        <p:blipFill>
          <a:blip r:embed="rId2"/>
          <a:stretch>
            <a:fillRect/>
          </a:stretch>
        </p:blipFill>
        <p:spPr>
          <a:xfrm>
            <a:off x="6600825" y="4271962"/>
            <a:ext cx="3381375" cy="2266950"/>
          </a:xfrm>
          <a:prstGeom prst="rect">
            <a:avLst/>
          </a:prstGeom>
        </p:spPr>
      </p:pic>
    </p:spTree>
    <p:extLst>
      <p:ext uri="{BB962C8B-B14F-4D97-AF65-F5344CB8AC3E}">
        <p14:creationId xmlns:p14="http://schemas.microsoft.com/office/powerpoint/2010/main" val="11138364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Số</a:t>
            </a:r>
            <a:r>
              <a:rPr lang="en-US" dirty="0" smtClean="0"/>
              <a:t> </a:t>
            </a:r>
            <a:r>
              <a:rPr lang="en-US" dirty="0" err="1" smtClean="0"/>
              <a:t>chiều</a:t>
            </a:r>
            <a:r>
              <a:rPr lang="en-US" dirty="0" smtClean="0"/>
              <a:t> </a:t>
            </a:r>
            <a:r>
              <a:rPr lang="en-US" dirty="0" err="1" smtClean="0"/>
              <a:t>lớn</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00ACC793-D879-4A72-AB4C-25BC676A92D0}" type="slidenum">
              <a:rPr lang="en-US" smtClean="0"/>
              <a:t>50</a:t>
            </a:fld>
            <a:endParaRPr lang="en-US"/>
          </a:p>
        </p:txBody>
      </p:sp>
      <p:pic>
        <p:nvPicPr>
          <p:cNvPr id="5" name="Picture 4"/>
          <p:cNvPicPr>
            <a:picLocks noChangeAspect="1"/>
          </p:cNvPicPr>
          <p:nvPr/>
        </p:nvPicPr>
        <p:blipFill>
          <a:blip r:embed="rId2"/>
          <a:stretch>
            <a:fillRect/>
          </a:stretch>
        </p:blipFill>
        <p:spPr>
          <a:xfrm>
            <a:off x="1172970" y="1238597"/>
            <a:ext cx="5335532" cy="5117754"/>
          </a:xfrm>
          <a:prstGeom prst="rect">
            <a:avLst/>
          </a:prstGeom>
        </p:spPr>
      </p:pic>
      <p:pic>
        <p:nvPicPr>
          <p:cNvPr id="7" name="Picture 6"/>
          <p:cNvPicPr>
            <a:picLocks noChangeAspect="1"/>
          </p:cNvPicPr>
          <p:nvPr/>
        </p:nvPicPr>
        <p:blipFill>
          <a:blip r:embed="rId3"/>
          <a:stretch>
            <a:fillRect/>
          </a:stretch>
        </p:blipFill>
        <p:spPr>
          <a:xfrm>
            <a:off x="6843272" y="3500438"/>
            <a:ext cx="4145973" cy="1028700"/>
          </a:xfrm>
          <a:prstGeom prst="rect">
            <a:avLst/>
          </a:prstGeom>
        </p:spPr>
      </p:pic>
    </p:spTree>
    <p:extLst>
      <p:ext uri="{BB962C8B-B14F-4D97-AF65-F5344CB8AC3E}">
        <p14:creationId xmlns:p14="http://schemas.microsoft.com/office/powerpoint/2010/main" val="1833003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Phần</a:t>
            </a:r>
            <a:r>
              <a:rPr lang="en-US" dirty="0" smtClean="0"/>
              <a:t> </a:t>
            </a:r>
            <a:r>
              <a:rPr lang="en-US" dirty="0" err="1" smtClean="0"/>
              <a:t>thực</a:t>
            </a:r>
            <a:r>
              <a:rPr lang="en-US" dirty="0" smtClean="0"/>
              <a:t> </a:t>
            </a:r>
            <a:r>
              <a:rPr lang="en-US" dirty="0" err="1" smtClean="0"/>
              <a:t>hành</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0ACC793-D879-4A72-AB4C-25BC676A92D0}" type="slidenum">
              <a:rPr lang="en-US" smtClean="0"/>
              <a:t>51</a:t>
            </a:fld>
            <a:endParaRPr lang="en-US"/>
          </a:p>
        </p:txBody>
      </p:sp>
    </p:spTree>
    <p:extLst>
      <p:ext uri="{BB962C8B-B14F-4D97-AF65-F5344CB8AC3E}">
        <p14:creationId xmlns:p14="http://schemas.microsoft.com/office/powerpoint/2010/main" val="23389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đường</a:t>
            </a:r>
            <a:r>
              <a:rPr lang="en-US" dirty="0" smtClean="0"/>
              <a:t> </a:t>
            </a:r>
            <a:r>
              <a:rPr lang="en-US" dirty="0" err="1" smtClean="0"/>
              <a:t>thẳng</a:t>
            </a:r>
            <a:r>
              <a:rPr lang="en-US" dirty="0" smtClean="0"/>
              <a:t> </a:t>
            </a:r>
            <a:r>
              <a:rPr lang="en-US" dirty="0" err="1" smtClean="0"/>
              <a:t>đứng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0ACC793-D879-4A72-AB4C-25BC676A92D0}" type="slidenum">
              <a:rPr lang="en-US" smtClean="0"/>
              <a:t>6</a:t>
            </a:fld>
            <a:endParaRPr lang="en-US"/>
          </a:p>
        </p:txBody>
      </p:sp>
      <p:pic>
        <p:nvPicPr>
          <p:cNvPr id="5" name="Picture 4"/>
          <p:cNvPicPr>
            <a:picLocks noChangeAspect="1"/>
          </p:cNvPicPr>
          <p:nvPr/>
        </p:nvPicPr>
        <p:blipFill>
          <a:blip r:embed="rId2"/>
          <a:stretch>
            <a:fillRect/>
          </a:stretch>
        </p:blipFill>
        <p:spPr>
          <a:xfrm>
            <a:off x="2765473" y="1441593"/>
            <a:ext cx="6661054" cy="4555980"/>
          </a:xfrm>
          <a:prstGeom prst="rect">
            <a:avLst/>
          </a:prstGeom>
        </p:spPr>
      </p:pic>
    </p:spTree>
    <p:extLst>
      <p:ext uri="{BB962C8B-B14F-4D97-AF65-F5344CB8AC3E}">
        <p14:creationId xmlns:p14="http://schemas.microsoft.com/office/powerpoint/2010/main" val="293602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thanh</a:t>
            </a:r>
            <a:r>
              <a:rPr lang="en-US" dirty="0" smtClean="0"/>
              <a:t> </a:t>
            </a:r>
            <a:r>
              <a:rPr lang="en-US" dirty="0" err="1" smtClean="0"/>
              <a:t>đứng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0ACC793-D879-4A72-AB4C-25BC676A92D0}" type="slidenum">
              <a:rPr lang="en-US" smtClean="0"/>
              <a:t>7</a:t>
            </a:fld>
            <a:endParaRPr lang="en-US"/>
          </a:p>
        </p:txBody>
      </p:sp>
      <p:pic>
        <p:nvPicPr>
          <p:cNvPr id="5" name="Picture 4"/>
          <p:cNvPicPr>
            <a:picLocks noChangeAspect="1"/>
          </p:cNvPicPr>
          <p:nvPr/>
        </p:nvPicPr>
        <p:blipFill>
          <a:blip r:embed="rId2"/>
          <a:stretch>
            <a:fillRect/>
          </a:stretch>
        </p:blipFill>
        <p:spPr>
          <a:xfrm>
            <a:off x="838200" y="1622909"/>
            <a:ext cx="6838747" cy="4554053"/>
          </a:xfrm>
          <a:prstGeom prst="rect">
            <a:avLst/>
          </a:prstGeom>
        </p:spPr>
      </p:pic>
    </p:spTree>
    <p:extLst>
      <p:ext uri="{BB962C8B-B14F-4D97-AF65-F5344CB8AC3E}">
        <p14:creationId xmlns:p14="http://schemas.microsoft.com/office/powerpoint/2010/main" val="368567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dạng</a:t>
            </a:r>
            <a:r>
              <a:rPr lang="en-US" dirty="0" smtClean="0"/>
              <a:t> </a:t>
            </a:r>
            <a:r>
              <a:rPr lang="en-US" dirty="0" err="1" smtClean="0"/>
              <a:t>đường</a:t>
            </a:r>
            <a:r>
              <a:rPr lang="en-US" dirty="0" smtClean="0"/>
              <a:t> </a:t>
            </a:r>
            <a:r>
              <a:rPr lang="en-US" dirty="0" err="1" smtClean="0"/>
              <a:t>gấp</a:t>
            </a:r>
            <a:r>
              <a:rPr lang="en-US" dirty="0" smtClean="0"/>
              <a:t> </a:t>
            </a:r>
            <a:r>
              <a:rPr lang="en-US" dirty="0" err="1" smtClean="0"/>
              <a:t>khúc</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0ACC793-D879-4A72-AB4C-25BC676A92D0}" type="slidenum">
              <a:rPr lang="en-US" smtClean="0"/>
              <a:t>8</a:t>
            </a:fld>
            <a:endParaRPr lang="en-US"/>
          </a:p>
        </p:txBody>
      </p:sp>
      <p:pic>
        <p:nvPicPr>
          <p:cNvPr id="5" name="Picture 4"/>
          <p:cNvPicPr>
            <a:picLocks noChangeAspect="1"/>
          </p:cNvPicPr>
          <p:nvPr/>
        </p:nvPicPr>
        <p:blipFill>
          <a:blip r:embed="rId2"/>
          <a:stretch>
            <a:fillRect/>
          </a:stretch>
        </p:blipFill>
        <p:spPr>
          <a:xfrm>
            <a:off x="838201" y="1521730"/>
            <a:ext cx="6795050" cy="4834620"/>
          </a:xfrm>
          <a:prstGeom prst="rect">
            <a:avLst/>
          </a:prstGeom>
        </p:spPr>
      </p:pic>
    </p:spTree>
    <p:extLst>
      <p:ext uri="{BB962C8B-B14F-4D97-AF65-F5344CB8AC3E}">
        <p14:creationId xmlns:p14="http://schemas.microsoft.com/office/powerpoint/2010/main" val="35238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phân</a:t>
            </a:r>
            <a:r>
              <a:rPr lang="en-US" dirty="0" smtClean="0"/>
              <a:t> </a:t>
            </a:r>
            <a:r>
              <a:rPr lang="en-US" dirty="0" err="1" smtClean="0"/>
              <a:t>phối</a:t>
            </a:r>
            <a:r>
              <a:rPr lang="en-US" dirty="0" smtClean="0"/>
              <a:t> </a:t>
            </a:r>
            <a:r>
              <a:rPr lang="en-US" dirty="0" err="1" smtClean="0"/>
              <a:t>tần</a:t>
            </a:r>
            <a:r>
              <a:rPr lang="en-US" dirty="0" smtClean="0"/>
              <a:t> </a:t>
            </a:r>
            <a:r>
              <a:rPr lang="en-US" dirty="0" err="1" smtClean="0"/>
              <a:t>suất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0ACC793-D879-4A72-AB4C-25BC676A92D0}" type="slidenum">
              <a:rPr lang="en-US" smtClean="0"/>
              <a:t>9</a:t>
            </a:fld>
            <a:endParaRPr lang="en-US"/>
          </a:p>
        </p:txBody>
      </p:sp>
      <p:pic>
        <p:nvPicPr>
          <p:cNvPr id="5" name="Picture 4"/>
          <p:cNvPicPr>
            <a:picLocks noChangeAspect="1"/>
          </p:cNvPicPr>
          <p:nvPr/>
        </p:nvPicPr>
        <p:blipFill>
          <a:blip r:embed="rId2"/>
          <a:stretch>
            <a:fillRect/>
          </a:stretch>
        </p:blipFill>
        <p:spPr>
          <a:xfrm>
            <a:off x="838200" y="1620981"/>
            <a:ext cx="3636523" cy="4646096"/>
          </a:xfrm>
          <a:prstGeom prst="rect">
            <a:avLst/>
          </a:prstGeom>
        </p:spPr>
      </p:pic>
      <p:pic>
        <p:nvPicPr>
          <p:cNvPr id="6" name="Picture 5"/>
          <p:cNvPicPr>
            <a:picLocks noChangeAspect="1"/>
          </p:cNvPicPr>
          <p:nvPr/>
        </p:nvPicPr>
        <p:blipFill>
          <a:blip r:embed="rId3"/>
          <a:stretch>
            <a:fillRect/>
          </a:stretch>
        </p:blipFill>
        <p:spPr>
          <a:xfrm>
            <a:off x="5937126" y="1531286"/>
            <a:ext cx="5346948" cy="4735369"/>
          </a:xfrm>
          <a:prstGeom prst="rect">
            <a:avLst/>
          </a:prstGeom>
        </p:spPr>
      </p:pic>
    </p:spTree>
    <p:extLst>
      <p:ext uri="{BB962C8B-B14F-4D97-AF65-F5344CB8AC3E}">
        <p14:creationId xmlns:p14="http://schemas.microsoft.com/office/powerpoint/2010/main" val="2366127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8321</TotalTime>
  <Words>731</Words>
  <Application>Microsoft Office PowerPoint</Application>
  <PresentationFormat>Widescreen</PresentationFormat>
  <Paragraphs>240</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Cambria Math</vt:lpstr>
      <vt:lpstr>Times New Roman</vt:lpstr>
      <vt:lpstr>Office Theme</vt:lpstr>
      <vt:lpstr>DATA VISUALIZATION  TRỰC QUAN HÓA DỮ LIỆU  BÀI 2: THỐNG KÊ MÔ TẢ</vt:lpstr>
      <vt:lpstr>Nội dung</vt:lpstr>
      <vt:lpstr>Thống kê</vt:lpstr>
      <vt:lpstr>Một số khái niệm cơ bản</vt:lpstr>
      <vt:lpstr>Bảng phân phối tần số và đồ thị</vt:lpstr>
      <vt:lpstr>Đồ thị đường thẳng đứng</vt:lpstr>
      <vt:lpstr>Đồ thị thanh đứng</vt:lpstr>
      <vt:lpstr>Đồ thị dạng đường gấp khúc</vt:lpstr>
      <vt:lpstr>Bảng phân phối tần suất</vt:lpstr>
      <vt:lpstr>Biểu đồ hình quạt</vt:lpstr>
      <vt:lpstr>Biểu đồ hình quạt</vt:lpstr>
      <vt:lpstr>Nhóm số liệu và biểu đồ</vt:lpstr>
      <vt:lpstr>Nhóm số liệu và biểu đồ</vt:lpstr>
      <vt:lpstr>Hàm phân phối thực nghiệm</vt:lpstr>
      <vt:lpstr>Tóm tắt dữ liệu</vt:lpstr>
      <vt:lpstr>Tóm tắt dữ liệu</vt:lpstr>
      <vt:lpstr>Biểu đồ hộp (box-plot)</vt:lpstr>
      <vt:lpstr>Tóm tắt dữ liệu</vt:lpstr>
      <vt:lpstr>Tóm tắt dữ liệu</vt:lpstr>
      <vt:lpstr>Tóm tắt dữ liệu</vt:lpstr>
      <vt:lpstr>Tóm tắt dữ liệu</vt:lpstr>
      <vt:lpstr>Tóm tắt dữ liệu</vt:lpstr>
      <vt:lpstr>Tóm tắt dữ liệu</vt:lpstr>
      <vt:lpstr>Dữ liệu 3D</vt:lpstr>
      <vt:lpstr>Dữ liệu 2D</vt:lpstr>
      <vt:lpstr>Dữ liệu 2D</vt:lpstr>
      <vt:lpstr>Hệ số tương quan</vt:lpstr>
      <vt:lpstr>Hệ số tương quan</vt:lpstr>
      <vt:lpstr>Hồi quy tuyến tính</vt:lpstr>
      <vt:lpstr>Dữ liệu 2D</vt:lpstr>
      <vt:lpstr>Bảng phân phối tần số</vt:lpstr>
      <vt:lpstr>Bảng phân phối tần số</vt:lpstr>
      <vt:lpstr>Biểu đồ nhiệt (heatmap)</vt:lpstr>
      <vt:lpstr>Các đường mức (coutour plot)</vt:lpstr>
      <vt:lpstr>Hàm mật độ đồng thời</vt:lpstr>
      <vt:lpstr>Dữ liệu nhiều chiều </vt:lpstr>
      <vt:lpstr>Dữ liệu 3D</vt:lpstr>
      <vt:lpstr>Dữ liệu 3D</vt:lpstr>
      <vt:lpstr>Dữ liệu 3D</vt:lpstr>
      <vt:lpstr>Dữ liệu 4D</vt:lpstr>
      <vt:lpstr>Dữ liệu kinh tế</vt:lpstr>
      <vt:lpstr>Chernoff faces</vt:lpstr>
      <vt:lpstr>Chernoff faces</vt:lpstr>
      <vt:lpstr>Star glyph</vt:lpstr>
      <vt:lpstr>Parallel Coordinates</vt:lpstr>
      <vt:lpstr>Parallel Coordinates</vt:lpstr>
      <vt:lpstr>Andrews plot</vt:lpstr>
      <vt:lpstr>Table lens</vt:lpstr>
      <vt:lpstr>Số chiều lớn: 100D</vt:lpstr>
      <vt:lpstr>Số chiều lớn</vt:lpstr>
      <vt:lpstr>Phần thực hành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Do Van</dc:creator>
  <cp:lastModifiedBy>Tran Bi</cp:lastModifiedBy>
  <cp:revision>166</cp:revision>
  <dcterms:created xsi:type="dcterms:W3CDTF">2018-08-08T14:52:13Z</dcterms:created>
  <dcterms:modified xsi:type="dcterms:W3CDTF">2019-10-27T04:49:05Z</dcterms:modified>
</cp:coreProperties>
</file>