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1" r:id="rId2"/>
    <p:sldId id="257" r:id="rId3"/>
    <p:sldId id="258" r:id="rId4"/>
    <p:sldId id="259" r:id="rId5"/>
    <p:sldId id="260" r:id="rId6"/>
    <p:sldId id="294" r:id="rId7"/>
    <p:sldId id="262" r:id="rId8"/>
    <p:sldId id="261" r:id="rId9"/>
    <p:sldId id="266" r:id="rId10"/>
    <p:sldId id="263" r:id="rId11"/>
    <p:sldId id="264" r:id="rId12"/>
    <p:sldId id="265" r:id="rId13"/>
    <p:sldId id="272" r:id="rId14"/>
    <p:sldId id="273" r:id="rId15"/>
    <p:sldId id="274" r:id="rId16"/>
    <p:sldId id="275" r:id="rId17"/>
    <p:sldId id="268" r:id="rId18"/>
    <p:sldId id="289" r:id="rId19"/>
    <p:sldId id="291" r:id="rId20"/>
    <p:sldId id="290" r:id="rId21"/>
    <p:sldId id="278" r:id="rId22"/>
    <p:sldId id="269" r:id="rId23"/>
    <p:sldId id="270" r:id="rId24"/>
    <p:sldId id="277" r:id="rId25"/>
    <p:sldId id="279" r:id="rId26"/>
    <p:sldId id="293" r:id="rId27"/>
    <p:sldId id="292" r:id="rId28"/>
    <p:sldId id="307" r:id="rId29"/>
    <p:sldId id="306" r:id="rId30"/>
    <p:sldId id="305" r:id="rId31"/>
    <p:sldId id="282" r:id="rId32"/>
    <p:sldId id="276" r:id="rId33"/>
    <p:sldId id="281" r:id="rId34"/>
    <p:sldId id="283" r:id="rId35"/>
    <p:sldId id="284" r:id="rId36"/>
    <p:sldId id="285" r:id="rId37"/>
    <p:sldId id="286" r:id="rId38"/>
    <p:sldId id="287" r:id="rId39"/>
    <p:sldId id="299" r:id="rId40"/>
    <p:sldId id="300" r:id="rId41"/>
    <p:sldId id="302" r:id="rId42"/>
    <p:sldId id="303" r:id="rId43"/>
    <p:sldId id="288" r:id="rId44"/>
    <p:sldId id="301" r:id="rId45"/>
    <p:sldId id="295" r:id="rId46"/>
    <p:sldId id="304" r:id="rId47"/>
    <p:sldId id="296" r:id="rId48"/>
    <p:sldId id="297" r:id="rId49"/>
    <p:sldId id="2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E417A"/>
    <a:srgbClr val="1E4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6" autoAdjust="0"/>
    <p:restoredTop sz="76282" autoAdjust="0"/>
  </p:normalViewPr>
  <p:slideViewPr>
    <p:cSldViewPr snapToGrid="0">
      <p:cViewPr varScale="1">
        <p:scale>
          <a:sx n="44" d="100"/>
          <a:sy n="44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5CBCE-4909-4D53-B738-682D54A78E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3466B-7CE8-46C2-9E58-3BC08954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>
                <a:solidFill>
                  <a:schemeClr val="tx1"/>
                </a:solidFill>
              </a:rPr>
              <a:t>Specificity</a:t>
            </a:r>
            <a:r>
              <a:rPr lang="en-US" b="1" dirty="0" smtClean="0">
                <a:solidFill>
                  <a:srgbClr val="EB8F00"/>
                </a:solidFill>
              </a:rPr>
              <a:t> </a:t>
            </a:r>
            <a:r>
              <a:rPr lang="en-US" dirty="0" smtClean="0"/>
              <a:t>indicates the degree of selectiveness of the analysis goal in pursuit of the expected outputs.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# population </a:t>
            </a:r>
            <a:r>
              <a:rPr lang="en-US" dirty="0" smtClean="0"/>
              <a:t>is about the scope of data selection,  single (all data, a single subset), Multiple (two or more subsets of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66B-7CE8-46C2-9E58-3BC0895485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Discover: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không </a:t>
            </a:r>
            <a:r>
              <a:rPr lang="en-US" baseline="0" dirty="0" err="1" smtClean="0"/>
              <a:t>biết</a:t>
            </a:r>
            <a:endParaRPr lang="en-US" baseline="0" dirty="0" smtClean="0"/>
          </a:p>
          <a:p>
            <a:r>
              <a:rPr lang="en-US" baseline="0" dirty="0" smtClean="0"/>
              <a:t>Present: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nhận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Enjoy: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được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vis.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466B-7CE8-46C2-9E58-3BC0895485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8A7956A-737B-48E4-B22E-522C2AE6D057}"/>
              </a:ext>
            </a:extLst>
          </p:cNvPr>
          <p:cNvGrpSpPr/>
          <p:nvPr userDrawn="1"/>
        </p:nvGrpSpPr>
        <p:grpSpPr>
          <a:xfrm>
            <a:off x="-27216" y="857250"/>
            <a:ext cx="12219216" cy="6534150"/>
            <a:chOff x="0" y="15240"/>
            <a:chExt cx="12219216" cy="68427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EA02EBBA-0615-45DC-BCA3-37BF697E73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15240"/>
              <a:ext cx="12219216" cy="68427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FC1EB87-8D19-4ECD-A009-C90361330B03}"/>
                </a:ext>
              </a:extLst>
            </p:cNvPr>
            <p:cNvSpPr/>
            <p:nvPr userDrawn="1"/>
          </p:nvSpPr>
          <p:spPr>
            <a:xfrm>
              <a:off x="4626591" y="2756848"/>
              <a:ext cx="3984009" cy="672152"/>
            </a:xfrm>
            <a:prstGeom prst="rect">
              <a:avLst/>
            </a:prstGeom>
            <a:solidFill>
              <a:srgbClr val="1E417A"/>
            </a:solidFill>
            <a:ln>
              <a:solidFill>
                <a:srgbClr val="1E41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5B5C9-301D-4919-9D5C-5248A8B6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1DE8B9-D0E9-496F-BDDA-FC90AAA9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B3E8D5-A5BF-4ADF-93A6-3F83D748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0F3CEA-ADAF-4D56-8354-4B4C31C96811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C8B955-47F2-4FFF-91AF-AC96B3A1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D08ED-6F73-40A6-A507-5BBE8640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ACC793-D879-4A72-AB4C-25BC676A92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17DD6-F34B-409E-9125-2DBD744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55934E-7AB0-4C7E-8D53-05FCA35E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8436B1-D34C-4440-A89A-305ADD8A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F300-93FF-492F-8BB6-167194EDEF24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D5BC98-D8EA-4803-A719-55D9CF46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3B864E-D7B6-492E-82C7-2F1227E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5FD1962-2E48-403D-ACD9-D5545245D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9287F1-ED5A-41B1-9A4D-3B95B167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F8BB8A-263D-4D43-9935-BC513E69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FE75-383F-4995-B74C-7708D963E4C7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654BA-B24F-4F51-9B74-CD7340D2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48A243-F794-45F7-9B94-759FBF24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A3A8A-8D9D-4979-993C-53F1B4FE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4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E362F5-1DB2-428B-B5B8-4D646E42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981"/>
            <a:ext cx="10515600" cy="4555981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0"/>
              </a:spcAft>
              <a:defRPr/>
            </a:lvl2pPr>
            <a:lvl3pPr>
              <a:lnSpc>
                <a:spcPct val="100000"/>
              </a:lnSpc>
              <a:spcAft>
                <a:spcPts val="0"/>
              </a:spcAft>
              <a:defRPr/>
            </a:lvl3pPr>
            <a:lvl4pPr>
              <a:lnSpc>
                <a:spcPct val="100000"/>
              </a:lnSpc>
              <a:spcAft>
                <a:spcPts val="0"/>
              </a:spcAft>
              <a:defRPr/>
            </a:lvl4pPr>
            <a:lvl5pPr>
              <a:lnSpc>
                <a:spcPct val="10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FCAA0-5975-46CB-9C63-E26AB42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5C6-1B51-4E0D-A6C8-9D997DC4ED24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3ABA25-2A02-4266-9045-3C7B7C5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E98991-4A8D-4634-9312-B807C089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ECC7FE6-4FCF-42F0-A1DB-065779BAC05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46317"/>
            <a:ext cx="10515600" cy="0"/>
          </a:xfrm>
          <a:prstGeom prst="line">
            <a:avLst/>
          </a:prstGeom>
          <a:ln w="63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F1000-6203-411C-9028-8865CCD61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697" y="0"/>
            <a:ext cx="1225339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6EA3E-64CA-4F40-B76E-1133EDAF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015613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97ADCA-C90E-4A65-92A3-4F9F181B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5E0DB4-DBDD-4AB9-AE0C-AAEB0A49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C49A-C690-41F9-BCF4-4AF4B2DA54B4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2D614-E3E3-43C1-9DE0-34347C5B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C00A16-D5FC-4F85-B872-8C4D658D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EDC16D-9121-4FF0-9D22-B0BF83CE5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0" y="195391"/>
            <a:ext cx="1847850" cy="5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9B804-CA0E-4715-91B8-DDF66053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D0F71-26EF-4D7B-8C87-175439B5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029A36-E0B8-4296-B0C9-D3EE5AC8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13504B-391D-4FDF-8408-A4027FD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0ABF-342E-4D9A-8698-78CCA2037F6B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0D6EAE-478E-46C1-8D07-786C3B0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5FB8A9-1B47-4AF2-BAC4-B3763A98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4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27C04-3EC7-4F28-BAE1-12130B26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D093D9-2164-4A1E-9415-4BAC628C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E6E527-0210-4543-8E5C-42B123E16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6FA22B-BC9B-47EC-A1D0-B0E1DC6B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28F29D-DEFE-414D-AD15-057C51B46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A68581-1AB5-4C6F-8D71-7794B06C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37FC-F1C3-434E-8068-DA2C56C04382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183992-B31F-4912-82A2-8E1DEF45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ACBF83-0FF1-4889-AB27-690DC066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D0004-8048-4C25-B8F8-07A1730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C3502E0-656B-43CE-AF5A-A3132CD3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C90B-B7C8-4B33-B5E4-E0E0BE24E083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616CD-5B81-458E-91A9-A1975C07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740430-B88B-4F73-B297-503DF656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B7925E-9708-47A3-94C4-3F0530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7F7-0E17-4650-8E00-A8BEE6D33429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CF5E50-9313-497F-A267-821357B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CA3E51-50A3-4C6F-A9BF-32202648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85EBA-46CC-4A78-B228-0601DE9A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163413-CE29-43E4-A9EB-42BA54B8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AB35C0-8A0F-42CC-A17F-CE582A8F0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E63230-2E2C-4193-8506-001A379F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E57E-7478-4C94-AA90-D579E24ED401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722E08-7A49-4A08-88CC-E41689EB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6F7731-A4D0-4938-9C20-1FA45709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98E41-6A7E-4C64-A319-1A66F654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862E6-3922-4311-BD1F-451F2FCB9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0B1D84-9142-41F9-8D5F-5D903996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60923D-7849-4755-9284-D6C65F54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476-41CE-472F-9645-C04AA163B6D1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0E5D7E-22DA-4C50-88A9-63C012C5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9F8DE-F403-4FBF-A2D7-4847A71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FD08FA-C501-480C-A5A2-197C2D36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1B535-2F2E-4AF5-B9E0-F9F09963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126374-5C98-4A98-B6DD-2D576923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7EE315-E22C-4A85-AAD6-77B354753C89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048147-6C3C-4929-B440-8EC20F2DF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6CC3B8-56E5-4409-B161-830C99F4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ACC793-D879-4A72-AB4C-25BC676A92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5FEB49-65A5-47AA-AB61-1FACC1CC72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0" y="195391"/>
            <a:ext cx="1847850" cy="5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javascript:window.open('http://www.b-eye-network.com/images/content/Few_Figure_1_800.gif',%20'x1',%20'height=410,width=830');void%20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javascript:window.open('http://www.b-eye-network.com/images/content/Few_Figure_2_800.gif',%20'x1',%20'height=450,width=830');void%20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javascript:window.open('http://www.b-eye-network.com/images/content/Few_Figure_3_800.gif',%20'x1',%20'height=450,width=830');void%200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javascript:window.open('http://www.b-eye-network.com/images/content/Few_Figure_4_800.gif',%20'x1',%20'height=405,width=830');void%200;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javascript:window.open('http://www.b-eye-network.com/images/content/Few_Figure_5_800.gif',%20'x1',%20'height=410,width=830');void%20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8857ED-4521-4FE3-959E-034C382BE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818" y="5711031"/>
            <a:ext cx="9144000" cy="1655762"/>
          </a:xfrm>
        </p:spPr>
        <p:txBody>
          <a:bodyPr/>
          <a:lstStyle/>
          <a:p>
            <a:r>
              <a:rPr lang="en-US" dirty="0"/>
              <a:t>AI Academy Vietnam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A9D9FA-D3EC-486D-A2FA-BA6C5D6D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820AEC0-4960-4BF3-9A72-1C30D784855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4309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 </a:t>
            </a: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 HÓA DỮ LIỆU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4: TASK ABSTRACTION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(Relate)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 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được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 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(History)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iếm</a:t>
            </a:r>
            <a:r>
              <a:rPr lang="en-US" dirty="0" smtClean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/>
              <a:t>động</a:t>
            </a:r>
            <a:r>
              <a:rPr lang="en-US" dirty="0"/>
              <a:t> của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tạo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 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smtClean="0"/>
              <a:t>tin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trình </a:t>
            </a:r>
            <a:r>
              <a:rPr lang="en-US" dirty="0" err="1"/>
              <a:t>với</a:t>
            </a:r>
            <a:r>
              <a:rPr lang="en-US" dirty="0"/>
              <a:t> nhiều </a:t>
            </a:r>
            <a:r>
              <a:rPr lang="en-US" dirty="0" err="1"/>
              <a:t>bước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 smtClean="0"/>
              <a:t>vậy</a:t>
            </a:r>
            <a:r>
              <a:rPr lang="en-US" dirty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bước</a:t>
            </a:r>
            <a:r>
              <a:rPr lang="en-US" dirty="0"/>
              <a:t> của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/>
              <a:t>không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 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(Extract)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của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cái</a:t>
            </a:r>
            <a:r>
              <a:rPr lang="en-US" i="1" dirty="0"/>
              <a:t> </a:t>
            </a:r>
            <a:r>
              <a:rPr lang="en-US" i="1" dirty="0" err="1"/>
              <a:t>nhìn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rất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trọng</a:t>
            </a:r>
            <a:r>
              <a:rPr lang="en-US" i="1" dirty="0"/>
              <a:t>.</a:t>
            </a:r>
            <a:r>
              <a:rPr lang="en-US" dirty="0"/>
              <a:t> </a:t>
            </a:r>
            <a:r>
              <a:rPr lang="en-US" i="1" dirty="0" err="1"/>
              <a:t>Nó</a:t>
            </a:r>
            <a:r>
              <a:rPr lang="en-US" i="1" dirty="0"/>
              <a:t>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giảm</a:t>
            </a:r>
            <a:r>
              <a:rPr lang="en-US" i="1" dirty="0"/>
              <a:t>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,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phép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hỗ</a:t>
            </a:r>
            <a:r>
              <a:rPr lang="en-US" i="1" dirty="0"/>
              <a:t> </a:t>
            </a:r>
            <a:r>
              <a:rPr lang="en-US" i="1" dirty="0" err="1"/>
              <a:t>trợ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 </a:t>
            </a:r>
            <a:r>
              <a:rPr lang="en-US" i="1" dirty="0" err="1"/>
              <a:t>chọn</a:t>
            </a:r>
            <a:r>
              <a:rPr lang="en-US" i="1" dirty="0"/>
              <a:t> </a:t>
            </a:r>
            <a:r>
              <a:rPr lang="en-US" i="1" dirty="0" err="1"/>
              <a:t>bước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 smtClean="0"/>
              <a:t>theo.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/>
              <a:t>cửa</a:t>
            </a:r>
            <a:r>
              <a:rPr lang="en-US" dirty="0"/>
              <a:t> của 1.430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52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http://www.b-eye-network.com/images/content/Few_Figure_1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3023552"/>
            <a:ext cx="9715500" cy="2239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phóng</a:t>
            </a:r>
            <a:r>
              <a:rPr lang="en-US" dirty="0"/>
              <a:t> (Zoom)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hóng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10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http://www.b-eye-network.com/images/content/Few_Figure_2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800350"/>
            <a:ext cx="10086975" cy="35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8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Lọc</a:t>
            </a:r>
            <a:r>
              <a:rPr lang="en-US" dirty="0"/>
              <a:t> (Filter)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hám</a:t>
            </a:r>
            <a:r>
              <a:rPr lang="en-US" dirty="0" smtClean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của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10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http://www.b-eye-network.com/images/content/Few_Figure_3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850514"/>
            <a:ext cx="8943974" cy="3326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48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(Details-on-demand)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của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ở </a:t>
            </a:r>
            <a:r>
              <a:rPr lang="en-US" dirty="0" err="1"/>
              <a:t>trên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http://www.b-eye-network.com/images/content/Few_Figure_4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52" y="2922429"/>
            <a:ext cx="8106411" cy="3254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00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được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dường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 descr="http://www.b-eye-network.com/images/content/Few_Figure_5.gif">
            <a:hlinkClick r:id="rId2"/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643188"/>
            <a:ext cx="8858250" cy="3414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8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13000"/>
            <a:ext cx="1905000" cy="2971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(Why)</a:t>
            </a:r>
          </a:p>
          <a:p>
            <a:pPr lvl="1"/>
            <a:r>
              <a:rPr lang="en-US" dirty="0" smtClean="0"/>
              <a:t>Q: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A: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77636A-EB01-4D77-BE87-5E43FAC83CB0}"/>
              </a:ext>
            </a:extLst>
          </p:cNvPr>
          <p:cNvGrpSpPr/>
          <p:nvPr/>
        </p:nvGrpSpPr>
        <p:grpSpPr>
          <a:xfrm>
            <a:off x="4399151" y="3387964"/>
            <a:ext cx="2514462" cy="2110585"/>
            <a:chOff x="3746155" y="1721540"/>
            <a:chExt cx="2799046" cy="2576140"/>
          </a:xfrm>
        </p:grpSpPr>
        <p:sp>
          <p:nvSpPr>
            <p:cNvPr id="6" name="Rectangle 5" descr="What?&#10;">
              <a:extLst>
                <a:ext uri="{FF2B5EF4-FFF2-40B4-BE49-F238E27FC236}">
                  <a16:creationId xmlns="" xmlns:a16="http://schemas.microsoft.com/office/drawing/2014/main" id="{71D4B734-F088-49BF-81E5-96A6FBD7ED5D}"/>
                </a:ext>
              </a:extLst>
            </p:cNvPr>
            <p:cNvSpPr/>
            <p:nvPr/>
          </p:nvSpPr>
          <p:spPr>
            <a:xfrm>
              <a:off x="4053385" y="1760561"/>
              <a:ext cx="2347415" cy="653151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What?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BF59A6A-1B99-4409-9835-16E73FA807D1}"/>
                </a:ext>
              </a:extLst>
            </p:cNvPr>
            <p:cNvSpPr/>
            <p:nvPr/>
          </p:nvSpPr>
          <p:spPr>
            <a:xfrm>
              <a:off x="4053384" y="2702544"/>
              <a:ext cx="2347415" cy="653151"/>
            </a:xfrm>
            <a:prstGeom prst="rect">
              <a:avLst/>
            </a:prstGeom>
            <a:solidFill>
              <a:schemeClr val="accent4"/>
            </a:solidFill>
            <a:ln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Why?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C0BE371-15EE-4949-BD1F-7556EF48E7ED}"/>
                </a:ext>
              </a:extLst>
            </p:cNvPr>
            <p:cNvSpPr/>
            <p:nvPr/>
          </p:nvSpPr>
          <p:spPr>
            <a:xfrm>
              <a:off x="4053385" y="3644529"/>
              <a:ext cx="2347415" cy="653151"/>
            </a:xfrm>
            <a:prstGeom prst="rect">
              <a:avLst/>
            </a:prstGeom>
            <a:solidFill>
              <a:srgbClr val="74B230"/>
            </a:solidFill>
            <a:ln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How?</a:t>
              </a:r>
            </a:p>
          </p:txBody>
        </p:sp>
        <p:sp>
          <p:nvSpPr>
            <p:cNvPr id="9" name="Arc 8">
              <a:extLst>
                <a:ext uri="{FF2B5EF4-FFF2-40B4-BE49-F238E27FC236}">
                  <a16:creationId xmlns="" xmlns:a16="http://schemas.microsoft.com/office/drawing/2014/main" id="{29403951-C041-4C4F-9433-6297F8DD6B94}"/>
                </a:ext>
              </a:extLst>
            </p:cNvPr>
            <p:cNvSpPr/>
            <p:nvPr/>
          </p:nvSpPr>
          <p:spPr>
            <a:xfrm rot="13415837">
              <a:off x="3746155" y="1721540"/>
              <a:ext cx="2385249" cy="2536817"/>
            </a:xfrm>
            <a:prstGeom prst="arc">
              <a:avLst>
                <a:gd name="adj1" fmla="val 16200000"/>
                <a:gd name="adj2" fmla="val 2158158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23E5841-E34B-4752-9659-D92397328FA0}"/>
                </a:ext>
              </a:extLst>
            </p:cNvPr>
            <p:cNvSpPr/>
            <p:nvPr/>
          </p:nvSpPr>
          <p:spPr>
            <a:xfrm rot="2856253">
              <a:off x="5428478" y="2035454"/>
              <a:ext cx="1149889" cy="1083557"/>
            </a:xfrm>
            <a:prstGeom prst="arc">
              <a:avLst>
                <a:gd name="adj1" fmla="val 16200000"/>
                <a:gd name="adj2" fmla="val 2158158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="" xmlns:a16="http://schemas.microsoft.com/office/drawing/2014/main" id="{292A26A9-D554-4678-AC54-91D773B301B3}"/>
                </a:ext>
              </a:extLst>
            </p:cNvPr>
            <p:cNvSpPr/>
            <p:nvPr/>
          </p:nvSpPr>
          <p:spPr>
            <a:xfrm rot="2856253">
              <a:off x="5428478" y="2929998"/>
              <a:ext cx="1149889" cy="1083557"/>
            </a:xfrm>
            <a:prstGeom prst="arc">
              <a:avLst>
                <a:gd name="adj1" fmla="val 16200000"/>
                <a:gd name="adj2" fmla="val 2158158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3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Shneiderman</a:t>
            </a:r>
            <a:endParaRPr lang="en-US" dirty="0"/>
          </a:p>
          <a:p>
            <a:pPr lvl="1"/>
            <a:r>
              <a:rPr lang="en-US" dirty="0" smtClean="0"/>
              <a:t>Overview first, zoom and filter, then details-on-demand</a:t>
            </a:r>
          </a:p>
          <a:p>
            <a:pPr lvl="1"/>
            <a:r>
              <a:rPr lang="en-US" dirty="0"/>
              <a:t>Overview first, zoom and filter, then </a:t>
            </a:r>
            <a:r>
              <a:rPr lang="en-US" dirty="0" smtClean="0"/>
              <a:t>details-on-demand</a:t>
            </a:r>
          </a:p>
          <a:p>
            <a:pPr lvl="1"/>
            <a:r>
              <a:rPr lang="en-US" dirty="0"/>
              <a:t>Overview first, zoom and filter, then </a:t>
            </a:r>
            <a:r>
              <a:rPr lang="en-US" dirty="0" smtClean="0"/>
              <a:t>details-on-demand</a:t>
            </a:r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  <a:p>
            <a:r>
              <a:rPr lang="en-US" dirty="0" err="1" smtClean="0"/>
              <a:t>Munzner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lvl="1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:</a:t>
            </a:r>
          </a:p>
          <a:p>
            <a:r>
              <a:rPr lang="vi-VN" dirty="0" smtClean="0"/>
              <a:t>Tôi </a:t>
            </a:r>
            <a:r>
              <a:rPr lang="vi-VN" dirty="0"/>
              <a:t>muốn xem liệu chiến lược tiếp thị mới có thành công trong việc bán nhiều sản phẩm hơn trong danh mục thiết bị gia dụng </a:t>
            </a:r>
            <a:r>
              <a:rPr lang="vi-VN" dirty="0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của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A6E25-52E8-4BE0-AE51-4712E4CB1B36}"/>
              </a:ext>
            </a:extLst>
          </p:cNvPr>
          <p:cNvSpPr txBox="1"/>
          <p:nvPr/>
        </p:nvSpPr>
        <p:spPr>
          <a:xfrm>
            <a:off x="1357995" y="4667250"/>
            <a:ext cx="243295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Domain </a:t>
            </a:r>
            <a:r>
              <a:rPr lang="en-US" sz="3200" b="1" dirty="0" smtClean="0">
                <a:solidFill>
                  <a:srgbClr val="FF0000"/>
                </a:solidFill>
              </a:rPr>
              <a:t>questions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137A0963-B55F-4524-A93A-70716DE732D4}"/>
              </a:ext>
            </a:extLst>
          </p:cNvPr>
          <p:cNvCxnSpPr>
            <a:cxnSpLocks/>
          </p:cNvCxnSpPr>
          <p:nvPr/>
        </p:nvCxnSpPr>
        <p:spPr>
          <a:xfrm flipV="1">
            <a:off x="4093029" y="4788039"/>
            <a:ext cx="2581411" cy="410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126A86-0DEE-403D-B010-459F591A0F6D}"/>
              </a:ext>
            </a:extLst>
          </p:cNvPr>
          <p:cNvSpPr txBox="1"/>
          <p:nvPr/>
        </p:nvSpPr>
        <p:spPr>
          <a:xfrm>
            <a:off x="7089324" y="4667250"/>
            <a:ext cx="243295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Abstract </a:t>
            </a:r>
            <a:r>
              <a:rPr lang="en-US" sz="3200" b="1" dirty="0" smtClean="0">
                <a:solidFill>
                  <a:srgbClr val="FF0000"/>
                </a:solidFill>
              </a:rPr>
              <a:t>tasks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8" name="Picture 4" descr="Image result for figure with question mark">
            <a:extLst>
              <a:ext uri="{FF2B5EF4-FFF2-40B4-BE49-F238E27FC236}">
                <a16:creationId xmlns="" xmlns:a16="http://schemas.microsoft.com/office/drawing/2014/main" id="{B07C8C20-3D03-4DD9-BF63-C88D3C53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956" y="4849620"/>
            <a:ext cx="556203" cy="13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28A5ED9-7A82-46D1-9935-58DBC2281D59}"/>
              </a:ext>
            </a:extLst>
          </p:cNvPr>
          <p:cNvSpPr txBox="1"/>
          <p:nvPr/>
        </p:nvSpPr>
        <p:spPr>
          <a:xfrm>
            <a:off x="4424442" y="4305839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66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1C16A2-836F-4AE9-B2B5-47B1F08E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03" y="2133600"/>
            <a:ext cx="10697194" cy="25261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8B4A748C-D143-4F00-A9C5-712565BB3807}"/>
              </a:ext>
            </a:extLst>
          </p:cNvPr>
          <p:cNvCxnSpPr/>
          <p:nvPr/>
        </p:nvCxnSpPr>
        <p:spPr>
          <a:xfrm>
            <a:off x="370114" y="1620981"/>
            <a:ext cx="11074483" cy="0"/>
          </a:xfrm>
          <a:prstGeom prst="straightConnector1">
            <a:avLst/>
          </a:prstGeom>
          <a:ln w="38100">
            <a:solidFill>
              <a:srgbClr val="EB8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742E2A6-4FB5-45FD-9737-F1AF675CDEC7}"/>
              </a:ext>
            </a:extLst>
          </p:cNvPr>
          <p:cNvCxnSpPr/>
          <p:nvPr/>
        </p:nvCxnSpPr>
        <p:spPr>
          <a:xfrm>
            <a:off x="370114" y="1620981"/>
            <a:ext cx="0" cy="3821876"/>
          </a:xfrm>
          <a:prstGeom prst="straightConnector1">
            <a:avLst/>
          </a:prstGeom>
          <a:ln w="38100">
            <a:solidFill>
              <a:srgbClr val="EB8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7B1F6E-36E0-4B36-8AB2-8920D915B24F}"/>
              </a:ext>
            </a:extLst>
          </p:cNvPr>
          <p:cNvSpPr txBox="1"/>
          <p:nvPr/>
        </p:nvSpPr>
        <p:spPr>
          <a:xfrm>
            <a:off x="3960294" y="120637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B8F00"/>
                </a:solidFill>
              </a:rPr>
              <a:t>Specificity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091962-33B2-4924-8949-4DA8F175C649}"/>
              </a:ext>
            </a:extLst>
          </p:cNvPr>
          <p:cNvSpPr txBox="1"/>
          <p:nvPr/>
        </p:nvSpPr>
        <p:spPr>
          <a:xfrm rot="5400000">
            <a:off x="-97317" y="536872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B8F00"/>
                </a:solidFill>
              </a:rPr>
              <a:t>#Population</a:t>
            </a:r>
          </a:p>
        </p:txBody>
      </p:sp>
    </p:spTree>
    <p:extLst>
      <p:ext uri="{BB962C8B-B14F-4D97-AF65-F5344CB8AC3E}">
        <p14:creationId xmlns:p14="http://schemas.microsoft.com/office/powerpoint/2010/main" val="33847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Munzer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dirty="0" err="1" smtClean="0"/>
              <a:t>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của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CC"/>
                </a:solidFill>
              </a:rPr>
              <a:t>Cấp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độ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cao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tiêu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thụ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(trình </a:t>
            </a:r>
            <a:r>
              <a:rPr lang="en-US" dirty="0" err="1" smtClean="0"/>
              <a:t>bày</a:t>
            </a:r>
            <a:r>
              <a:rPr lang="en-US" dirty="0" smtClean="0"/>
              <a:t>,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(tạo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minh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),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tạo </a:t>
            </a:r>
            <a:r>
              <a:rPr lang="en-US" dirty="0" err="1" smtClean="0">
                <a:solidFill>
                  <a:srgbClr val="0000CC"/>
                </a:solidFill>
              </a:rPr>
              <a:t>ra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dữ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liệu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Cấp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độ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trung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(</a:t>
            </a:r>
            <a:r>
              <a:rPr lang="en-US" dirty="0" err="1" smtClean="0"/>
              <a:t>xác</a:t>
            </a:r>
            <a:r>
              <a:rPr lang="en-US" dirty="0" smtClean="0"/>
              <a:t> nhận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) của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được </a:t>
            </a:r>
            <a:r>
              <a:rPr lang="en-US" dirty="0" err="1" smtClean="0"/>
              <a:t>biết</a:t>
            </a:r>
            <a:r>
              <a:rPr lang="en-US" dirty="0" smtClean="0"/>
              <a:t> hay không</a:t>
            </a:r>
            <a:endParaRPr lang="en-US" dirty="0"/>
          </a:p>
          <a:p>
            <a:r>
              <a:rPr lang="en-US" dirty="0" err="1" smtClean="0">
                <a:solidFill>
                  <a:srgbClr val="0000CC"/>
                </a:solidFill>
              </a:rPr>
              <a:t>Cấp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độ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thấp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của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Trình </a:t>
            </a:r>
            <a:r>
              <a:rPr lang="en-US" dirty="0" err="1" smtClean="0"/>
              <a:t>bày</a:t>
            </a:r>
            <a:r>
              <a:rPr lang="en-US" dirty="0" smtClean="0"/>
              <a:t>,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,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smtClean="0"/>
              <a:t>Tạo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nhận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của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nhận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toám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vi: min, max,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,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etc…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của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86" y="3170785"/>
            <a:ext cx="10515600" cy="1253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Discover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vis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không </a:t>
            </a:r>
            <a:r>
              <a:rPr lang="en-US" dirty="0" err="1"/>
              <a:t>biết</a:t>
            </a:r>
            <a:endParaRPr lang="en-US" dirty="0"/>
          </a:p>
          <a:p>
            <a:r>
              <a:rPr lang="en-US" dirty="0"/>
              <a:t>Present: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vis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Enjoy</a:t>
            </a:r>
            <a:r>
              <a:rPr lang="en-US" dirty="0"/>
              <a:t>: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tò</a:t>
            </a:r>
            <a:r>
              <a:rPr lang="en-US" dirty="0"/>
              <a:t> </a:t>
            </a:r>
            <a:r>
              <a:rPr lang="en-US" dirty="0" err="1"/>
              <a:t>mò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được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347657"/>
            <a:ext cx="6362700" cy="26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của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của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tạo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: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dánh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,…)</a:t>
            </a:r>
          </a:p>
          <a:p>
            <a:pPr lvl="1"/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(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): tạo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39" y="1417984"/>
            <a:ext cx="6664490" cy="9691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339" y="2566511"/>
            <a:ext cx="6462032" cy="15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Voyager: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155372"/>
            <a:ext cx="9949543" cy="43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41" y="3107191"/>
            <a:ext cx="9534895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/>
              <a:t> (</a:t>
            </a:r>
            <a:r>
              <a:rPr lang="en-US" dirty="0" err="1" smtClean="0"/>
              <a:t>Shneiderman’s</a:t>
            </a:r>
            <a:r>
              <a:rPr lang="en-US" dirty="0" smtClean="0"/>
              <a:t> Mantra)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Overview first, zoom and filter, then </a:t>
            </a:r>
            <a:r>
              <a:rPr lang="en-US" sz="2000" dirty="0" smtClean="0"/>
              <a:t>details-on-demand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Overview first, zoom and filter, then </a:t>
            </a:r>
            <a:r>
              <a:rPr lang="en-US" dirty="0" smtClean="0"/>
              <a:t>details-on-demand</a:t>
            </a:r>
          </a:p>
          <a:p>
            <a:pPr lvl="3">
              <a:lnSpc>
                <a:spcPct val="150000"/>
              </a:lnSpc>
            </a:pPr>
            <a:r>
              <a:rPr lang="en-US" sz="2000" dirty="0"/>
              <a:t>Overview first, zoom and filter, then </a:t>
            </a:r>
            <a:r>
              <a:rPr lang="en-US" sz="2000" dirty="0" smtClean="0"/>
              <a:t>details-on-demand</a:t>
            </a:r>
          </a:p>
          <a:p>
            <a:pPr lvl="4">
              <a:lnSpc>
                <a:spcPct val="150000"/>
              </a:lnSpc>
            </a:pPr>
            <a:r>
              <a:rPr lang="en-US" sz="2000" dirty="0"/>
              <a:t>Overview first, zoom and filter, then </a:t>
            </a:r>
            <a:r>
              <a:rPr lang="en-US" sz="2000" dirty="0" smtClean="0"/>
              <a:t>details-on-demand</a:t>
            </a:r>
          </a:p>
          <a:p>
            <a:pPr lvl="4">
              <a:lnSpc>
                <a:spcPct val="150000"/>
              </a:lnSpc>
            </a:pP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,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phóng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endParaRPr lang="en-US" sz="2000" dirty="0"/>
          </a:p>
          <a:p>
            <a:pPr lvl="3">
              <a:lnSpc>
                <a:spcPct val="150000"/>
              </a:lnSpc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,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phóng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,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phóng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): tạo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44" y="2866345"/>
            <a:ext cx="7170693" cy="29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4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của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đã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không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Duyệt</a:t>
            </a:r>
            <a:r>
              <a:rPr lang="en-US" dirty="0" smtClean="0"/>
              <a:t>: không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: không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không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2" y="1238596"/>
            <a:ext cx="4637314" cy="29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đã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: nhiều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/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32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1441593"/>
            <a:ext cx="4963886" cy="26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của </a:t>
            </a:r>
            <a:r>
              <a:rPr lang="en-US" dirty="0" err="1"/>
              <a:t>m</a:t>
            </a:r>
            <a:r>
              <a:rPr lang="en-US" dirty="0" err="1" smtClean="0"/>
              <a:t>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(Targets)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39" y="1436884"/>
            <a:ext cx="6190098" cy="1557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94" y="3376908"/>
            <a:ext cx="4556415" cy="1850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176" y="1417984"/>
            <a:ext cx="2928752" cy="2107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176" y="3829901"/>
            <a:ext cx="3096179" cy="20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Xu </a:t>
            </a:r>
            <a:r>
              <a:rPr lang="en-US" dirty="0" err="1" smtClean="0">
                <a:solidFill>
                  <a:srgbClr val="0000CC"/>
                </a:solidFill>
              </a:rPr>
              <a:t>hướng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(trends or patterns):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, </a:t>
            </a:r>
            <a:r>
              <a:rPr lang="en-US" dirty="0" err="1" smtClean="0"/>
              <a:t>đáy</a:t>
            </a:r>
            <a:r>
              <a:rPr lang="en-US" dirty="0" smtClean="0"/>
              <a:t>,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(plateaus)</a:t>
            </a:r>
          </a:p>
          <a:p>
            <a:pPr lvl="1"/>
            <a:r>
              <a:rPr lang="en-US" dirty="0" err="1" smtClean="0">
                <a:solidFill>
                  <a:srgbClr val="0000CC"/>
                </a:solidFill>
              </a:rPr>
              <a:t>Ngoại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lai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(outliers): </a:t>
            </a:r>
            <a:r>
              <a:rPr lang="en-US" dirty="0" err="1" smtClean="0"/>
              <a:t>anoalities</a:t>
            </a:r>
            <a:r>
              <a:rPr lang="en-US" dirty="0" smtClean="0"/>
              <a:t>, novelties, deviants, surprises,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không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CC"/>
                </a:solidFill>
              </a:rPr>
              <a:t>Đặc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trưng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(features):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67" y="1620981"/>
            <a:ext cx="6190098" cy="15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(attributes): được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CC"/>
                </a:solidFill>
              </a:rPr>
              <a:t>Mức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độ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thấp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CC"/>
                </a:solidFill>
              </a:rPr>
              <a:t>Mức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độ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trung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>
                <a:solidFill>
                  <a:srgbClr val="0000CC"/>
                </a:solidFill>
              </a:rPr>
              <a:t>Mức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độ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cao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của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26" y="1417984"/>
            <a:ext cx="5507148" cy="22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 smtClean="0"/>
              <a:t>: nhiều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nhiều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(dependencies): 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(correlations): 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(similarities):  </a:t>
            </a:r>
          </a:p>
          <a:p>
            <a:pPr lvl="1"/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của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00CC"/>
                </a:solidFill>
              </a:rPr>
              <a:t>Dữ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liệu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mạng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,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của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CC"/>
                </a:solidFill>
              </a:rPr>
              <a:t>Dữ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liệu</a:t>
            </a:r>
            <a:r>
              <a:rPr lang="en-US" dirty="0" smtClean="0">
                <a:solidFill>
                  <a:srgbClr val="0000CC"/>
                </a:solidFill>
              </a:rPr>
              <a:t> không </a:t>
            </a:r>
            <a:r>
              <a:rPr lang="en-US" dirty="0" err="1" smtClean="0">
                <a:solidFill>
                  <a:srgbClr val="0000CC"/>
                </a:solidFill>
              </a:rPr>
              <a:t>gian</a:t>
            </a:r>
            <a:r>
              <a:rPr lang="en-US" dirty="0" smtClean="0">
                <a:solidFill>
                  <a:srgbClr val="0000CC"/>
                </a:solidFill>
              </a:rPr>
              <a:t>: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học của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7" y="1367235"/>
            <a:ext cx="5400263" cy="25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296" y="1336904"/>
            <a:ext cx="9637776" cy="51030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999"/>
            <a:ext cx="10515599" cy="41583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Bảy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/>
              <a:t>quan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smtClean="0"/>
              <a:t>được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 smtClean="0"/>
              <a:t>bộ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b="1" dirty="0"/>
              <a:t>Thu </a:t>
            </a:r>
            <a:r>
              <a:rPr lang="en-US" b="1" dirty="0" err="1" smtClean="0"/>
              <a:t>phóng</a:t>
            </a:r>
            <a:r>
              <a:rPr lang="en-US" dirty="0" smtClean="0"/>
              <a:t>:</a:t>
            </a:r>
            <a:r>
              <a:rPr lang="en-US" sz="2400" dirty="0"/>
              <a:t> </a:t>
            </a:r>
            <a:r>
              <a:rPr lang="en-US" sz="2400" dirty="0" err="1"/>
              <a:t>Phóng</a:t>
            </a:r>
            <a:r>
              <a:rPr lang="en-US" sz="2400" dirty="0"/>
              <a:t> to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endParaRPr lang="en-US" sz="2400" dirty="0"/>
          </a:p>
          <a:p>
            <a:r>
              <a:rPr lang="en-US" b="1" dirty="0" err="1" smtClean="0"/>
              <a:t>Lọc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sz="2400" dirty="0" err="1"/>
              <a:t>L</a:t>
            </a:r>
            <a:r>
              <a:rPr lang="en-US" sz="2400" dirty="0" err="1" smtClean="0"/>
              <a:t>ọc</a:t>
            </a:r>
            <a:r>
              <a:rPr lang="en-US" sz="2400" dirty="0" smtClean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dirty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/>
              <a:t>không </a:t>
            </a:r>
            <a:r>
              <a:rPr lang="en-US" sz="2400" dirty="0" err="1"/>
              <a:t>thú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.</a:t>
            </a:r>
          </a:p>
          <a:p>
            <a:r>
              <a:rPr lang="en-US" b="1" dirty="0"/>
              <a:t>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endParaRPr lang="en-US" sz="2400" dirty="0"/>
          </a:p>
          <a:p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: quay </a:t>
            </a:r>
            <a:r>
              <a:rPr lang="en-US" sz="2400" dirty="0" err="1" smtClean="0"/>
              <a:t>lại</a:t>
            </a:r>
            <a:r>
              <a:rPr lang="en-US" sz="2400" dirty="0" smtClean="0"/>
              <a:t>,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b="1" dirty="0" err="1"/>
              <a:t>Trích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sz="2400" dirty="0"/>
              <a:t>Cho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con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(a) </a:t>
            </a:r>
            <a:r>
              <a:rPr lang="en-US" dirty="0" err="1" smtClean="0"/>
              <a:t>SpaceTree</a:t>
            </a:r>
            <a:r>
              <a:rPr lang="en-US" dirty="0" smtClean="0"/>
              <a:t>: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không được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</a:p>
          <a:p>
            <a:r>
              <a:rPr lang="en-US" dirty="0" smtClean="0"/>
              <a:t>(b)  </a:t>
            </a:r>
            <a:r>
              <a:rPr lang="en-US" dirty="0" err="1" smtClean="0"/>
              <a:t>TreeJuxtaposer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1342344"/>
            <a:ext cx="5453743" cy="28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7" y="1412315"/>
            <a:ext cx="9470265" cy="49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26" y="1807029"/>
            <a:ext cx="10758873" cy="40912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0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của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Strahler</a:t>
            </a:r>
            <a:r>
              <a:rPr lang="en-US" dirty="0" smtClean="0"/>
              <a:t> (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của </a:t>
            </a:r>
            <a:r>
              <a:rPr lang="en-US" dirty="0" err="1" smtClean="0"/>
              <a:t>nhánh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205" y="1441593"/>
            <a:ext cx="4691589" cy="24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(a)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5000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(b)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500.000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82" y="1417984"/>
            <a:ext cx="6385978" cy="33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3: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nhiều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38596"/>
            <a:ext cx="7239000" cy="50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3: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nhiều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39" y="1416293"/>
            <a:ext cx="9999721" cy="48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4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Đạt</a:t>
            </a:r>
            <a:r>
              <a:rPr lang="en-US" dirty="0"/>
              <a:t> được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 smtClean="0"/>
              <a:t>gồm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của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di </a:t>
            </a:r>
            <a:r>
              <a:rPr lang="en-US" dirty="0" err="1" smtClean="0"/>
              <a:t>động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của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 </a:t>
            </a:r>
            <a:r>
              <a:rPr lang="en-US" b="1" dirty="0"/>
              <a:t>3</a:t>
            </a:r>
            <a:r>
              <a:rPr lang="en-US" dirty="0"/>
              <a:t> 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30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865" y="365125"/>
            <a:ext cx="8893834" cy="62940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phóng</a:t>
            </a:r>
            <a:r>
              <a:rPr lang="en-US" dirty="0" smtClean="0"/>
              <a:t> (Zoom)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Phóng</a:t>
            </a:r>
            <a:r>
              <a:rPr lang="en-US" dirty="0"/>
              <a:t> to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của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họ</a:t>
            </a:r>
            <a:r>
              <a:rPr lang="en-US" dirty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Thu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 smtClean="0"/>
              <a:t>quản</a:t>
            </a:r>
            <a:r>
              <a:rPr lang="en-US" dirty="0"/>
              <a:t> </a:t>
            </a:r>
            <a:r>
              <a:rPr lang="en-US" dirty="0" smtClean="0"/>
              <a:t>ý </a:t>
            </a:r>
            <a:r>
              <a:rPr lang="en-US" dirty="0" err="1"/>
              <a:t>thức</a:t>
            </a:r>
            <a:r>
              <a:rPr lang="en-US" dirty="0"/>
              <a:t> của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Thu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được </a:t>
            </a:r>
            <a:r>
              <a:rPr lang="en-US" dirty="0" err="1" smtClean="0"/>
              <a:t>bật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smtClean="0"/>
              <a:t>zoom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của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 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Lọc</a:t>
            </a:r>
            <a:r>
              <a:rPr lang="en-US" dirty="0" smtClean="0"/>
              <a:t> (Filter)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ọc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 smtClean="0"/>
              <a:t>động</a:t>
            </a:r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ằng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 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của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trung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của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không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nút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được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nhanh</a:t>
            </a:r>
            <a:r>
              <a:rPr lang="en-US" dirty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/>
              <a:t>nhật</a:t>
            </a:r>
            <a:r>
              <a:rPr lang="en-US" dirty="0"/>
              <a:t> (</a:t>
            </a:r>
            <a:r>
              <a:rPr lang="en-US" dirty="0" err="1"/>
              <a:t>dưới</a:t>
            </a:r>
            <a:r>
              <a:rPr lang="en-US" dirty="0"/>
              <a:t> 100 </a:t>
            </a:r>
            <a:r>
              <a:rPr lang="en-US" dirty="0" err="1"/>
              <a:t>mili</a:t>
            </a:r>
            <a:r>
              <a:rPr lang="en-US" dirty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(Details-on-demand)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smtClean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/>
              <a:t>đã được </a:t>
            </a:r>
            <a:r>
              <a:rPr lang="en-US" dirty="0" err="1" smtClean="0"/>
              <a:t>cắt</a:t>
            </a:r>
            <a:r>
              <a:rPr lang="en-US" dirty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chục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 smtClean="0"/>
              <a:t>duyệt</a:t>
            </a:r>
            <a:r>
              <a:rPr lang="en-US" dirty="0"/>
              <a:t> </a:t>
            </a:r>
            <a:r>
              <a:rPr lang="en-US" dirty="0" smtClean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của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8284</TotalTime>
  <Words>1705</Words>
  <Application>Microsoft Office PowerPoint</Application>
  <PresentationFormat>Widescreen</PresentationFormat>
  <Paragraphs>311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Office Theme</vt:lpstr>
      <vt:lpstr>PowerPoint Presentation</vt:lpstr>
      <vt:lpstr>Nội dung</vt:lpstr>
      <vt:lpstr>Câu thần chú (Shneiderman’s Mantra) </vt:lpstr>
      <vt:lpstr>Bảy nhiệm vụ</vt:lpstr>
      <vt:lpstr>Tổng quan (Overview)</vt:lpstr>
      <vt:lpstr>PowerPoint Presentation</vt:lpstr>
      <vt:lpstr>Thu phóng (Zoom)</vt:lpstr>
      <vt:lpstr>Lọc (Filter)</vt:lpstr>
      <vt:lpstr>Chi tiết theo yêu cầu (Details-on-demand)</vt:lpstr>
      <vt:lpstr>Quan hệ (Relate)</vt:lpstr>
      <vt:lpstr>Lịch sử (History)</vt:lpstr>
      <vt:lpstr>Trích xuất (Extract)</vt:lpstr>
      <vt:lpstr>Tổng quan (Overview)</vt:lpstr>
      <vt:lpstr>Thu phóng (Zoom)</vt:lpstr>
      <vt:lpstr>Lọc (Filter)</vt:lpstr>
      <vt:lpstr>Chi tiết theo yêu cầu (Details-on-demand)</vt:lpstr>
      <vt:lpstr>Phân tích chi tiết</vt:lpstr>
      <vt:lpstr>PowerPoint Presentation</vt:lpstr>
      <vt:lpstr>Các tác vụ trên dữ liệu</vt:lpstr>
      <vt:lpstr>Các tác vụ trên dữ liệu</vt:lpstr>
      <vt:lpstr>Các tác vụ trên dữ liệu</vt:lpstr>
      <vt:lpstr>Các tác vụ trên dữ liệu (Munzer)</vt:lpstr>
      <vt:lpstr>Các hành động của công cụ trực quan</vt:lpstr>
      <vt:lpstr>Các hành động của công cụ trực quan</vt:lpstr>
      <vt:lpstr>Ba mức độ của hành động</vt:lpstr>
      <vt:lpstr>Ba mức độ của hành động</vt:lpstr>
      <vt:lpstr>Ba mức độ của hành động</vt:lpstr>
      <vt:lpstr>Thưởng thức</vt:lpstr>
      <vt:lpstr>Bản ghi</vt:lpstr>
      <vt:lpstr>Biến đổi dữ liệu</vt:lpstr>
      <vt:lpstr>Ba mức độ của hành động</vt:lpstr>
      <vt:lpstr>Ba mức độ của hành động</vt:lpstr>
      <vt:lpstr>Bốn mức độ của mục tiêu (Targets)</vt:lpstr>
      <vt:lpstr>Bốn mức độ của mục tiêu: các loại dữ liệu </vt:lpstr>
      <vt:lpstr>Bốn mức độ của mục tiêu: thuộc tính</vt:lpstr>
      <vt:lpstr>Bốn mức độ của mục tiêu: nhiều thuộc tính</vt:lpstr>
      <vt:lpstr>Bốn mức độ của mục tiêu: dữ liệu cụ thể</vt:lpstr>
      <vt:lpstr>Ví dụ 1: So sánh hai cách trực quan</vt:lpstr>
      <vt:lpstr>Ví dụ 1: So sánh hai cách trực quan</vt:lpstr>
      <vt:lpstr>Ví dụ 1: So sánh hai cách trực quan</vt:lpstr>
      <vt:lpstr>Ví dụ 2: Biến đổi từ một thuộc tính</vt:lpstr>
      <vt:lpstr>Ví dụ 2: Biến đổi từ một thuộc tính</vt:lpstr>
      <vt:lpstr>Ví dụ 2: Biến đổi từ một thuộc tính</vt:lpstr>
      <vt:lpstr>Ví dụ 2: Biến đổi từ một thuộc tính</vt:lpstr>
      <vt:lpstr>Ví dụ 3: Biến đổi từ nhiều thuộc tính</vt:lpstr>
      <vt:lpstr>Ví dụ 3: Biến đổi từ nhiều thuộc tính</vt:lpstr>
      <vt:lpstr>PowerPoint Presentation</vt:lpstr>
      <vt:lpstr>TABLEAU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Do Van</dc:creator>
  <cp:lastModifiedBy>Tran Bi</cp:lastModifiedBy>
  <cp:revision>151</cp:revision>
  <dcterms:created xsi:type="dcterms:W3CDTF">2018-08-08T14:52:13Z</dcterms:created>
  <dcterms:modified xsi:type="dcterms:W3CDTF">2019-10-31T02:27:29Z</dcterms:modified>
</cp:coreProperties>
</file>